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73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16"/>
  </p:normalViewPr>
  <p:slideViewPr>
    <p:cSldViewPr>
      <p:cViewPr varScale="1">
        <p:scale>
          <a:sx n="100" d="100"/>
          <a:sy n="100" d="100"/>
        </p:scale>
        <p:origin x="97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589882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6906359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8856" y="3428999"/>
            <a:ext cx="4138550" cy="2268559"/>
          </a:xfrm>
        </p:spPr>
        <p:txBody>
          <a:bodyPr anchor="t">
            <a:normAutofit/>
          </a:bodyPr>
          <a:lstStyle>
            <a:lvl1pPr algn="r"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1292" y="2268787"/>
            <a:ext cx="3966114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170D728D-9112-5847-908D-8500FEB5900F}" type="slidenum">
              <a:rPr lang="ru-RU" altLang="ru-KZ" smtClean="0"/>
              <a:pPr/>
              <a:t>‹#›</a:t>
            </a:fld>
            <a:endParaRPr lang="ru-RU" altLang="ru-KZ"/>
          </a:p>
        </p:txBody>
      </p:sp>
      <p:sp>
        <p:nvSpPr>
          <p:cNvPr id="24" name="TextBox 23"/>
          <p:cNvSpPr txBox="1"/>
          <p:nvPr/>
        </p:nvSpPr>
        <p:spPr>
          <a:xfrm>
            <a:off x="1641440" y="3262168"/>
            <a:ext cx="3117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2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892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TextBox 1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8857" y="808057"/>
            <a:ext cx="5885350" cy="107722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20792" y="2049878"/>
            <a:ext cx="5723414" cy="400006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E83-0F2D-3645-A530-8C6E5BD03E75}" type="slidenum">
              <a:rPr lang="ru-RU" altLang="ru-KZ" smtClean="0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371506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TextBox 22"/>
          <p:cNvSpPr txBox="1"/>
          <p:nvPr/>
        </p:nvSpPr>
        <p:spPr>
          <a:xfrm rot="5400000">
            <a:off x="7688343" y="480678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9317" y="805818"/>
            <a:ext cx="99488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4598" y="970410"/>
            <a:ext cx="4715441" cy="50795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B0581-4125-C340-8F68-43BA0EAD8732}" type="slidenum">
              <a:rPr lang="ru-RU" altLang="ru-KZ" smtClean="0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254803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4FC4-2B09-A24E-884A-2590CAC0700D}" type="slidenum">
              <a:rPr lang="ru-RU" altLang="ru-KZ" smtClean="0"/>
              <a:pPr/>
              <a:t>‹#›</a:t>
            </a:fld>
            <a:endParaRPr lang="ru-RU" altLang="ru-KZ"/>
          </a:p>
        </p:txBody>
      </p:sp>
      <p:sp>
        <p:nvSpPr>
          <p:cNvPr id="7" name="TextBox 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110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405" y="3199028"/>
            <a:ext cx="5967420" cy="1372971"/>
          </a:xfrm>
        </p:spPr>
        <p:txBody>
          <a:bodyPr anchor="t">
            <a:normAutofit/>
          </a:bodyPr>
          <a:lstStyle>
            <a:lvl1pPr algn="r"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131" y="2272143"/>
            <a:ext cx="5803294" cy="926885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3638-A143-9745-A030-A4FF588E2C0A}" type="slidenum">
              <a:rPr lang="ru-RU" altLang="ru-KZ" smtClean="0"/>
              <a:pPr/>
              <a:t>‹#›</a:t>
            </a:fld>
            <a:endParaRPr lang="ru-RU" altLang="ru-KZ"/>
          </a:p>
        </p:txBody>
      </p:sp>
      <p:sp>
        <p:nvSpPr>
          <p:cNvPr id="16" name="TextBox 15"/>
          <p:cNvSpPr txBox="1"/>
          <p:nvPr/>
        </p:nvSpPr>
        <p:spPr>
          <a:xfrm>
            <a:off x="1644924" y="3023993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35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426" y="805818"/>
            <a:ext cx="5882780" cy="10817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5406" y="2056800"/>
            <a:ext cx="2855547" cy="39931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4679" y="2056800"/>
            <a:ext cx="2859527" cy="39931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689-0078-8B47-B50F-B1266CF974C9}" type="slidenum">
              <a:rPr lang="ru-RU" altLang="ru-KZ" smtClean="0"/>
              <a:pPr/>
              <a:t>‹#›</a:t>
            </a:fld>
            <a:endParaRPr lang="ru-RU" altLang="ru-KZ"/>
          </a:p>
        </p:txBody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TextBox 18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84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TextBox 23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589" y="805818"/>
            <a:ext cx="5880617" cy="107702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3589" y="2054563"/>
            <a:ext cx="2857364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62510" y="2851330"/>
            <a:ext cx="2858443" cy="31986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679" y="2054563"/>
            <a:ext cx="285952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84680" y="2851330"/>
            <a:ext cx="2859526" cy="31986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67EF-4C21-1640-B1E2-3A8258F7ED71}" type="slidenum">
              <a:rPr lang="ru-RU" altLang="ru-KZ" smtClean="0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3754358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TextBox 15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1000F-FC89-924C-B5D2-0149C02EFCFD}" type="slidenum">
              <a:rPr lang="ru-RU" altLang="ru-KZ" smtClean="0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2110930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1E7A-83D1-6345-9597-35332514F3D1}" type="slidenum">
              <a:rPr lang="ru-RU" altLang="ru-KZ" smtClean="0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415743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TextBox 21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83" y="1296618"/>
            <a:ext cx="2120703" cy="1889075"/>
          </a:xfrm>
        </p:spPr>
        <p:txBody>
          <a:bodyPr anchor="b">
            <a:normAutofit/>
          </a:bodyPr>
          <a:lstStyle>
            <a:lvl1pPr algn="l"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8538" y="805818"/>
            <a:ext cx="3755668" cy="52441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2" y="3186155"/>
            <a:ext cx="2120703" cy="2386397"/>
          </a:xfrm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46E36-99D2-914F-A444-EB634E461CD1}" type="slidenum">
              <a:rPr lang="ru-RU" altLang="ru-KZ" smtClean="0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2679907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82987" y="3229"/>
            <a:ext cx="3727769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671" y="1296618"/>
            <a:ext cx="2603212" cy="188630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4" y="3182928"/>
            <a:ext cx="2603794" cy="2386394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8EFC-F9F0-5E41-8BA3-A12E46CAC13A}" type="slidenum">
              <a:rPr lang="ru-RU" altLang="ru-KZ" smtClean="0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342111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060" y="2912532"/>
            <a:ext cx="7772939" cy="394546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98"/>
          <a:stretch/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61317" y="808057"/>
            <a:ext cx="587801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6236" y="2049878"/>
            <a:ext cx="5713092" cy="40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28294" y="5272451"/>
            <a:ext cx="2662729" cy="179188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 alt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58177" y="3658900"/>
            <a:ext cx="5885352" cy="183663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136" y="164594"/>
            <a:ext cx="638312" cy="322850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07666-3522-8D4D-9142-BEF65D2F98C9}" type="slidenum">
              <a:rPr lang="ru-RU" altLang="ru-KZ" smtClean="0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4797339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28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58366" indent="-258366" algn="l" defTabSz="685800" rtl="0" eaLnBrk="1" latinLnBrk="0" hangingPunct="1">
        <a:lnSpc>
          <a:spcPct val="120000"/>
        </a:lnSpc>
        <a:spcBef>
          <a:spcPts val="750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965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441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823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6299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975104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4028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670048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01752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B54BA4C-88B0-D3C1-38EF-555DE427367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43608" y="4005064"/>
            <a:ext cx="5781496" cy="2268559"/>
          </a:xfrm>
        </p:spPr>
        <p:txBody>
          <a:bodyPr>
            <a:normAutofit fontScale="90000"/>
          </a:bodyPr>
          <a:lstStyle/>
          <a:p>
            <a:r>
              <a:rPr lang="ru-RU" altLang="ru-KZ" sz="8000" dirty="0"/>
              <a:t>Фразеология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35ED110-CBED-5C5D-8407-8AF06C6ADC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KZ" sz="3600"/>
              <a:t>Задание 5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189DBBC-D124-3C66-CDC3-775C8B69CF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Подберите «отечественный» фразеологический оборот, одинаковый по значению с приведёнными заимствованными.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1.) Английский: быть занятым как пчела.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Французский: стрелять из четырёх ружей.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Испанский : выплёвывать печенки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Немецкий: не знать ни отдыха , ни покоя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Русский:……………………………………………………………..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2.) Английский: это ещё всё в воздухе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Французский: это ещё не  в кармане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Испанский: написано на песке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Немецкий: это пока написано на звёздах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Русский:……………………………………………………………</a:t>
            </a:r>
            <a:endParaRPr lang="en-US" altLang="ru-KZ" sz="2000" b="1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F0C301E-522A-6B76-3299-5087D5D5B4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KZ" sz="3600"/>
              <a:t>Продолжение задание 5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40BF7F0-C55F-9247-1E70-069E5C2CAD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altLang="ru-KZ" sz="2000">
                <a:cs typeface="Times New Roman" panose="02020603050405020304" pitchFamily="18" charset="0"/>
              </a:rPr>
              <a:t>3.) Английский: бить воздух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/>
            <a:r>
              <a:rPr lang="ru-RU" altLang="ru-KZ" sz="2000">
                <a:cs typeface="Times New Roman" panose="02020603050405020304" pitchFamily="18" charset="0"/>
              </a:rPr>
              <a:t>Французский: бить шпагой по воде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/>
            <a:r>
              <a:rPr lang="ru-RU" altLang="ru-KZ" sz="2000">
                <a:cs typeface="Times New Roman" panose="02020603050405020304" pitchFamily="18" charset="0"/>
              </a:rPr>
              <a:t>Испанский: ходить кругами вокруг колодца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/>
            <a:r>
              <a:rPr lang="ru-RU" altLang="ru-KZ" sz="2000">
                <a:cs typeface="Times New Roman" panose="02020603050405020304" pitchFamily="18" charset="0"/>
              </a:rPr>
              <a:t>Немецкий: обмолачивать пустую солому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/>
            <a:r>
              <a:rPr lang="ru-RU" altLang="ru-KZ" sz="2000">
                <a:cs typeface="Times New Roman" panose="02020603050405020304" pitchFamily="18" charset="0"/>
              </a:rPr>
              <a:t>Русский:……………………………………………………………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/>
            <a:r>
              <a:rPr lang="ru-RU" altLang="ru-KZ" sz="2000">
                <a:cs typeface="Times New Roman" panose="02020603050405020304" pitchFamily="18" charset="0"/>
              </a:rPr>
              <a:t>4.) Английский: жить в клевере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/>
            <a:r>
              <a:rPr lang="ru-RU" altLang="ru-KZ" sz="2000">
                <a:cs typeface="Times New Roman" panose="02020603050405020304" pitchFamily="18" charset="0"/>
              </a:rPr>
              <a:t>Французский: как петух в мармеладе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/>
            <a:r>
              <a:rPr lang="ru-RU" altLang="ru-KZ" sz="2000">
                <a:cs typeface="Times New Roman" panose="02020603050405020304" pitchFamily="18" charset="0"/>
              </a:rPr>
              <a:t>Испанский: плавать в изобилии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pPr algn="just"/>
            <a:r>
              <a:rPr lang="ru-RU" altLang="ru-KZ" sz="2000">
                <a:cs typeface="Times New Roman" panose="02020603050405020304" pitchFamily="18" charset="0"/>
              </a:rPr>
              <a:t>Немецкий: как червячок в сале</a:t>
            </a:r>
            <a:endParaRPr lang="en-US" altLang="ru-KZ" sz="2000" b="1">
              <a:cs typeface="Times New Roman" panose="02020603050405020304" pitchFamily="18" charset="0"/>
            </a:endParaRPr>
          </a:p>
          <a:p>
            <a:r>
              <a:rPr lang="ru-RU" altLang="ru-KZ" sz="2000" b="1">
                <a:cs typeface="Times New Roman" panose="02020603050405020304" pitchFamily="18" charset="0"/>
              </a:rPr>
              <a:t>Русский:…………………………………………………………..</a:t>
            </a:r>
            <a:r>
              <a:rPr lang="ru-RU" altLang="ru-KZ" sz="2000"/>
              <a:t> </a:t>
            </a:r>
          </a:p>
          <a:p>
            <a:endParaRPr lang="ru-RU" altLang="ru-KZ"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900A519-232B-A310-CBC6-F6DAD6B3EA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KZ"/>
              <a:t>Особенности фразеологизмов</a:t>
            </a:r>
            <a:br>
              <a:rPr lang="ru-RU" altLang="ru-KZ"/>
            </a:br>
            <a:endParaRPr lang="ru-RU" altLang="ru-KZ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BC6860C-FD4A-40D2-2DBF-499D2835B3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ru-KZ"/>
              <a:t>1. Сложны по составу.</a:t>
            </a:r>
          </a:p>
          <a:p>
            <a:r>
              <a:rPr lang="ru-RU" altLang="ru-KZ"/>
              <a:t>2.Семантически неделимы.</a:t>
            </a:r>
          </a:p>
          <a:p>
            <a:r>
              <a:rPr lang="ru-RU" altLang="ru-KZ"/>
              <a:t>3. Постоянство состава.</a:t>
            </a:r>
          </a:p>
          <a:p>
            <a:r>
              <a:rPr lang="ru-RU" altLang="ru-KZ"/>
              <a:t>4. Непроницаемость структуры.</a:t>
            </a:r>
          </a:p>
          <a:p>
            <a:r>
              <a:rPr lang="ru-RU" altLang="ru-KZ"/>
              <a:t>5. Устойчивость грамматической формы компонентов.</a:t>
            </a:r>
          </a:p>
          <a:p>
            <a:r>
              <a:rPr lang="ru-RU" altLang="ru-KZ"/>
              <a:t>6. Закрепленный порядок слов.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E781F54-ABB5-86BA-E6BF-1E1C4AAED7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KZ"/>
              <a:t>Основные типы фразеологических единиц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508B56B-B095-6F3F-FB9D-4A7DCA333E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KZ"/>
              <a:t>1.Фразеологические сращения (имеют немотивированное значение )</a:t>
            </a:r>
          </a:p>
          <a:p>
            <a:pPr>
              <a:lnSpc>
                <a:spcPct val="90000"/>
              </a:lnSpc>
            </a:pPr>
            <a:r>
              <a:rPr lang="ru-RU" altLang="ru-KZ"/>
              <a:t>2.Фразеологические единства(значение отчасти мотивировано,воспринимаются как метафоры, тропы)</a:t>
            </a:r>
          </a:p>
          <a:p>
            <a:pPr>
              <a:lnSpc>
                <a:spcPct val="90000"/>
              </a:lnSpc>
            </a:pPr>
            <a:r>
              <a:rPr lang="ru-RU" altLang="ru-KZ"/>
              <a:t>3. Фразеологические сочетания (значение мотивировано семантикой составляющих компонентов)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71E0DE1-2DFF-9419-1684-FE97D8A4FF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KZ" sz="3600"/>
              <a:t>Классификация фразеологизмов по происхождению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60907FF-363F-E051-3748-6E1B5ED7DF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KZ"/>
              <a:t>1.Исконно русские</a:t>
            </a:r>
          </a:p>
          <a:p>
            <a:r>
              <a:rPr lang="ru-RU" altLang="ru-KZ"/>
              <a:t>2.Заимствованные из старославянского (источник-христианские книги)</a:t>
            </a:r>
          </a:p>
          <a:p>
            <a:r>
              <a:rPr lang="ru-RU" altLang="ru-KZ"/>
              <a:t>3.Заимствованные из других языков (античная мифология, художественные тексты и так далее)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54754BFA-8517-F85F-59F1-3D471DA48D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KZ"/>
              <a:t>Стилистическое расслоение русской фразеологии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B4D2362-A6DF-13A6-2F0B-88BF7F0BB7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KZ"/>
              <a:t>1. Разговорная </a:t>
            </a:r>
          </a:p>
          <a:p>
            <a:r>
              <a:rPr lang="ru-RU" altLang="ru-KZ"/>
              <a:t>2.Просторечная</a:t>
            </a:r>
          </a:p>
          <a:p>
            <a:r>
              <a:rPr lang="ru-RU" altLang="ru-KZ"/>
              <a:t>3.Книжная(научная, публицистическая,официально-деловая)</a:t>
            </a:r>
          </a:p>
          <a:p>
            <a:r>
              <a:rPr lang="ru-RU" altLang="ru-KZ"/>
              <a:t>4. Общеупотребительная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EA9DC4D-DBE9-8453-C1AC-FBF98AEF1D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KZ"/>
              <a:t>Задание 1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EFC801F-D802-0950-9395-4337C2EFFF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altLang="ru-KZ" sz="2800" b="1" i="1">
                <a:latin typeface="Courier New" panose="02070309020205020404" pitchFamily="49" charset="0"/>
                <a:cs typeface="Courier New" panose="02070309020205020404" pitchFamily="49" charset="0"/>
              </a:rPr>
              <a:t>Составьте</a:t>
            </a:r>
            <a:r>
              <a:rPr lang="ru-RU" altLang="ru-KZ" sz="2800" b="1" i="1">
                <a:cs typeface="Times New Roman" panose="02020603050405020304" pitchFamily="18" charset="0"/>
              </a:rPr>
              <a:t> </a:t>
            </a:r>
            <a:r>
              <a:rPr lang="ru-RU" altLang="ru-KZ" sz="2800" b="1" i="1">
                <a:latin typeface="Courier New" panose="02070309020205020404" pitchFamily="49" charset="0"/>
                <a:cs typeface="Courier New" panose="02070309020205020404" pitchFamily="49" charset="0"/>
              </a:rPr>
              <a:t>из</a:t>
            </a:r>
            <a:r>
              <a:rPr lang="ru-RU" altLang="ru-KZ" sz="2800" b="1" i="1">
                <a:cs typeface="Times New Roman" panose="02020603050405020304" pitchFamily="18" charset="0"/>
              </a:rPr>
              <a:t> </a:t>
            </a:r>
            <a:r>
              <a:rPr lang="ru-RU" altLang="ru-KZ" sz="2800" b="1" i="1">
                <a:latin typeface="Courier New" panose="02070309020205020404" pitchFamily="49" charset="0"/>
                <a:cs typeface="Courier New" panose="02070309020205020404" pitchFamily="49" charset="0"/>
              </a:rPr>
              <a:t>рассыпанных</a:t>
            </a:r>
            <a:r>
              <a:rPr lang="ru-RU" altLang="ru-KZ" sz="2800" b="1" i="1">
                <a:cs typeface="Times New Roman" panose="02020603050405020304" pitchFamily="18" charset="0"/>
              </a:rPr>
              <a:t> </a:t>
            </a:r>
            <a:r>
              <a:rPr lang="ru-RU" altLang="ru-KZ" sz="2800" b="1" i="1">
                <a:latin typeface="Courier New" panose="02070309020205020404" pitchFamily="49" charset="0"/>
                <a:cs typeface="Courier New" panose="02070309020205020404" pitchFamily="49" charset="0"/>
              </a:rPr>
              <a:t>слов</a:t>
            </a:r>
            <a:r>
              <a:rPr lang="ru-RU" altLang="ru-KZ" sz="2800" b="1" i="1">
                <a:cs typeface="Times New Roman" panose="02020603050405020304" pitchFamily="18" charset="0"/>
              </a:rPr>
              <a:t> </a:t>
            </a:r>
            <a:r>
              <a:rPr lang="ru-RU" altLang="ru-KZ" sz="2800" b="1" i="1">
                <a:latin typeface="Courier New" panose="02070309020205020404" pitchFamily="49" charset="0"/>
                <a:cs typeface="Courier New" panose="02070309020205020404" pitchFamily="49" charset="0"/>
              </a:rPr>
              <a:t>фразеологизмы</a:t>
            </a:r>
            <a:r>
              <a:rPr lang="ru-RU" altLang="ru-KZ" sz="2800" b="1" i="1">
                <a:cs typeface="Times New Roman" panose="02020603050405020304" pitchFamily="18" charset="0"/>
              </a:rPr>
              <a:t>. </a:t>
            </a:r>
            <a:r>
              <a:rPr lang="ru-RU" altLang="ru-KZ" sz="2800" b="1" i="1">
                <a:latin typeface="Courier New" panose="02070309020205020404" pitchFamily="49" charset="0"/>
                <a:cs typeface="Courier New" panose="02070309020205020404" pitchFamily="49" charset="0"/>
              </a:rPr>
              <a:t>Запишите</a:t>
            </a:r>
            <a:r>
              <a:rPr lang="ru-RU" altLang="ru-KZ" sz="2800" b="1" i="1">
                <a:cs typeface="Times New Roman" panose="02020603050405020304" pitchFamily="18" charset="0"/>
              </a:rPr>
              <a:t> </a:t>
            </a:r>
            <a:r>
              <a:rPr lang="ru-RU" altLang="ru-KZ" sz="2800" b="1" i="1">
                <a:latin typeface="Courier New" panose="02070309020205020404" pitchFamily="49" charset="0"/>
                <a:cs typeface="Courier New" panose="02070309020205020404" pitchFamily="49" charset="0"/>
              </a:rPr>
              <a:t>их</a:t>
            </a:r>
            <a:r>
              <a:rPr lang="ru-RU" altLang="ru-KZ" sz="2800" b="1" i="1">
                <a:cs typeface="Times New Roman" panose="02020603050405020304" pitchFamily="18" charset="0"/>
              </a:rPr>
              <a:t>, </a:t>
            </a:r>
            <a:r>
              <a:rPr lang="ru-RU" altLang="ru-KZ" sz="2800" b="1" i="1">
                <a:latin typeface="Courier New" panose="02070309020205020404" pitchFamily="49" charset="0"/>
                <a:cs typeface="Courier New" panose="02070309020205020404" pitchFamily="49" charset="0"/>
              </a:rPr>
              <a:t>определите</a:t>
            </a:r>
            <a:r>
              <a:rPr lang="ru-RU" altLang="ru-KZ" sz="2800" b="1" i="1">
                <a:cs typeface="Times New Roman" panose="02020603050405020304" pitchFamily="18" charset="0"/>
              </a:rPr>
              <a:t> </a:t>
            </a:r>
            <a:r>
              <a:rPr lang="ru-RU" altLang="ru-KZ" sz="2800" b="1" i="1">
                <a:latin typeface="Courier New" panose="02070309020205020404" pitchFamily="49" charset="0"/>
                <a:cs typeface="Courier New" panose="02070309020205020404" pitchFamily="49" charset="0"/>
              </a:rPr>
              <a:t>значение</a:t>
            </a:r>
            <a:r>
              <a:rPr lang="ru-RU" altLang="ru-KZ" sz="2800" b="1" i="1">
                <a:cs typeface="Times New Roman" panose="02020603050405020304" pitchFamily="18" charset="0"/>
              </a:rPr>
              <a:t> </a:t>
            </a:r>
            <a:r>
              <a:rPr lang="ru-RU" altLang="ru-KZ" sz="2800" b="1" i="1">
                <a:latin typeface="Courier New" panose="02070309020205020404" pitchFamily="49" charset="0"/>
                <a:cs typeface="Courier New" panose="02070309020205020404" pitchFamily="49" charset="0"/>
              </a:rPr>
              <a:t>каждого</a:t>
            </a:r>
            <a:r>
              <a:rPr lang="ru-RU" altLang="ru-KZ" sz="2800" b="1" i="1">
                <a:cs typeface="Times New Roman" panose="02020603050405020304" pitchFamily="18" charset="0"/>
              </a:rPr>
              <a:t>. </a:t>
            </a:r>
            <a:r>
              <a:rPr lang="ru-RU" altLang="ru-KZ" sz="2800" b="1" i="1">
                <a:latin typeface="Courier New" panose="02070309020205020404" pitchFamily="49" charset="0"/>
                <a:cs typeface="Courier New" panose="02070309020205020404" pitchFamily="49" charset="0"/>
              </a:rPr>
              <a:t>С</a:t>
            </a:r>
            <a:r>
              <a:rPr lang="ru-RU" altLang="ru-KZ" sz="2800" b="1" i="1">
                <a:cs typeface="Times New Roman" panose="02020603050405020304" pitchFamily="18" charset="0"/>
              </a:rPr>
              <a:t> </a:t>
            </a:r>
            <a:r>
              <a:rPr lang="ru-RU" altLang="ru-KZ" sz="2800" b="1" i="1">
                <a:latin typeface="Courier New" panose="02070309020205020404" pitchFamily="49" charset="0"/>
                <a:cs typeface="Courier New" panose="02070309020205020404" pitchFamily="49" charset="0"/>
              </a:rPr>
              <a:t>одним</a:t>
            </a:r>
            <a:r>
              <a:rPr lang="ru-RU" altLang="ru-KZ" sz="2800" b="1" i="1">
                <a:cs typeface="Times New Roman" panose="02020603050405020304" pitchFamily="18" charset="0"/>
              </a:rPr>
              <a:t>-</a:t>
            </a:r>
            <a:r>
              <a:rPr lang="ru-RU" altLang="ru-KZ" sz="2800" b="1" i="1">
                <a:latin typeface="Courier New" panose="02070309020205020404" pitchFamily="49" charset="0"/>
                <a:cs typeface="Courier New" panose="02070309020205020404" pitchFamily="49" charset="0"/>
              </a:rPr>
              <a:t>двумя</a:t>
            </a:r>
            <a:r>
              <a:rPr lang="ru-RU" altLang="ru-KZ" sz="2800" b="1" i="1">
                <a:cs typeface="Times New Roman" panose="02020603050405020304" pitchFamily="18" charset="0"/>
              </a:rPr>
              <a:t> </a:t>
            </a:r>
            <a:r>
              <a:rPr lang="ru-RU" altLang="ru-KZ" sz="2800" b="1" i="1">
                <a:latin typeface="Courier New" panose="02070309020205020404" pitchFamily="49" charset="0"/>
                <a:cs typeface="Courier New" panose="02070309020205020404" pitchFamily="49" charset="0"/>
              </a:rPr>
              <a:t>составьте</a:t>
            </a:r>
            <a:r>
              <a:rPr lang="ru-RU" altLang="ru-KZ" sz="2800" b="1" i="1">
                <a:cs typeface="Times New Roman" panose="02020603050405020304" pitchFamily="18" charset="0"/>
              </a:rPr>
              <a:t> </a:t>
            </a:r>
            <a:r>
              <a:rPr lang="ru-RU" altLang="ru-KZ" sz="2800" b="1" i="1">
                <a:latin typeface="Courier New" panose="02070309020205020404" pitchFamily="49" charset="0"/>
                <a:cs typeface="Courier New" panose="02070309020205020404" pitchFamily="49" charset="0"/>
              </a:rPr>
              <a:t>предложения</a:t>
            </a:r>
            <a:r>
              <a:rPr lang="ru-RU" altLang="ru-KZ" sz="2800" b="1" i="1">
                <a:cs typeface="Times New Roman" panose="02020603050405020304" pitchFamily="18" charset="0"/>
              </a:rPr>
              <a:t>.</a:t>
            </a:r>
            <a:r>
              <a:rPr lang="ru-RU" altLang="ru-KZ" sz="2800" i="1">
                <a:cs typeface="Times New Roman" panose="02020603050405020304" pitchFamily="18" charset="0"/>
              </a:rPr>
              <a:t> </a:t>
            </a:r>
            <a:endParaRPr lang="ru-RU" altLang="ru-KZ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KZ" sz="2800">
                <a:latin typeface="Courier New" panose="02070309020205020404" pitchFamily="49" charset="0"/>
                <a:cs typeface="Courier New" panose="02070309020205020404" pitchFamily="49" charset="0"/>
              </a:rPr>
              <a:t>Сказки</a:t>
            </a:r>
            <a:r>
              <a:rPr lang="ru-RU" altLang="ru-KZ" sz="2800">
                <a:cs typeface="Times New Roman" panose="02020603050405020304" pitchFamily="18" charset="0"/>
              </a:rPr>
              <a:t>, </a:t>
            </a:r>
            <a:r>
              <a:rPr lang="ru-RU" altLang="ru-KZ" sz="2800">
                <a:latin typeface="Courier New" panose="02070309020205020404" pitchFamily="49" charset="0"/>
                <a:cs typeface="Courier New" panose="02070309020205020404" pitchFamily="49" charset="0"/>
              </a:rPr>
              <a:t>неделя</a:t>
            </a:r>
            <a:r>
              <a:rPr lang="ru-RU" altLang="ru-KZ" sz="2800">
                <a:cs typeface="Times New Roman" panose="02020603050405020304" pitchFamily="18" charset="0"/>
              </a:rPr>
              <a:t>, </a:t>
            </a:r>
            <a:r>
              <a:rPr lang="ru-RU" altLang="ru-KZ" sz="2800">
                <a:latin typeface="Courier New" panose="02070309020205020404" pitchFamily="49" charset="0"/>
                <a:cs typeface="Courier New" panose="02070309020205020404" pitchFamily="49" charset="0"/>
              </a:rPr>
              <a:t>без</a:t>
            </a:r>
            <a:r>
              <a:rPr lang="ru-RU" altLang="ru-KZ" sz="2800">
                <a:cs typeface="Times New Roman" panose="02020603050405020304" pitchFamily="18" charset="0"/>
              </a:rPr>
              <a:t>, </a:t>
            </a:r>
            <a:r>
              <a:rPr lang="ru-RU" altLang="ru-KZ" sz="2800">
                <a:latin typeface="Courier New" panose="02070309020205020404" pitchFamily="49" charset="0"/>
                <a:cs typeface="Courier New" panose="02070309020205020404" pitchFamily="49" charset="0"/>
              </a:rPr>
              <a:t>каша</a:t>
            </a:r>
            <a:r>
              <a:rPr lang="ru-RU" altLang="ru-KZ" sz="2800">
                <a:cs typeface="Times New Roman" panose="02020603050405020304" pitchFamily="18" charset="0"/>
              </a:rPr>
              <a:t>, </a:t>
            </a:r>
            <a:r>
              <a:rPr lang="ru-RU" altLang="ru-KZ" sz="2800">
                <a:latin typeface="Courier New" panose="02070309020205020404" pitchFamily="49" charset="0"/>
                <a:cs typeface="Courier New" panose="02070309020205020404" pitchFamily="49" charset="0"/>
              </a:rPr>
              <a:t>бабушкины</a:t>
            </a:r>
            <a:r>
              <a:rPr lang="ru-RU" altLang="ru-KZ" sz="2800">
                <a:cs typeface="Times New Roman" panose="02020603050405020304" pitchFamily="18" charset="0"/>
              </a:rPr>
              <a:t>, </a:t>
            </a:r>
            <a:r>
              <a:rPr lang="ru-RU" altLang="ru-KZ" sz="2800">
                <a:latin typeface="Courier New" panose="02070309020205020404" pitchFamily="49" charset="0"/>
                <a:cs typeface="Courier New" panose="02070309020205020404" pitchFamily="49" charset="0"/>
              </a:rPr>
              <a:t>году</a:t>
            </a:r>
            <a:r>
              <a:rPr lang="ru-RU" altLang="ru-KZ" sz="2800">
                <a:cs typeface="Times New Roman" panose="02020603050405020304" pitchFamily="18" charset="0"/>
              </a:rPr>
              <a:t>, </a:t>
            </a:r>
            <a:r>
              <a:rPr lang="ru-RU" altLang="ru-KZ" sz="2800">
                <a:latin typeface="Courier New" panose="02070309020205020404" pitchFamily="49" charset="0"/>
                <a:cs typeface="Courier New" panose="02070309020205020404" pitchFamily="49" charset="0"/>
              </a:rPr>
              <a:t>без</a:t>
            </a:r>
            <a:r>
              <a:rPr lang="ru-RU" altLang="ru-KZ" sz="2800">
                <a:cs typeface="Times New Roman" panose="02020603050405020304" pitchFamily="18" charset="0"/>
              </a:rPr>
              <a:t>, </a:t>
            </a:r>
            <a:r>
              <a:rPr lang="ru-RU" altLang="ru-KZ" sz="2800">
                <a:latin typeface="Courier New" panose="02070309020205020404" pitchFamily="49" charset="0"/>
                <a:cs typeface="Courier New" panose="02070309020205020404" pitchFamily="49" charset="0"/>
              </a:rPr>
              <a:t>петли</a:t>
            </a:r>
            <a:r>
              <a:rPr lang="ru-RU" altLang="ru-KZ" sz="2800">
                <a:cs typeface="Times New Roman" panose="02020603050405020304" pitchFamily="18" charset="0"/>
              </a:rPr>
              <a:t>, </a:t>
            </a:r>
            <a:r>
              <a:rPr lang="ru-RU" altLang="ru-KZ" sz="2800">
                <a:latin typeface="Courier New" panose="02070309020205020404" pitchFamily="49" charset="0"/>
                <a:cs typeface="Courier New" panose="02070309020205020404" pitchFamily="49" charset="0"/>
              </a:rPr>
              <a:t>березовая</a:t>
            </a:r>
            <a:r>
              <a:rPr lang="ru-RU" altLang="ru-KZ" sz="2800">
                <a:cs typeface="Times New Roman" panose="02020603050405020304" pitchFamily="18" charset="0"/>
              </a:rPr>
              <a:t>, </a:t>
            </a:r>
            <a:r>
              <a:rPr lang="ru-RU" altLang="ru-KZ" sz="2800">
                <a:latin typeface="Courier New" panose="02070309020205020404" pitchFamily="49" charset="0"/>
                <a:cs typeface="Courier New" panose="02070309020205020404" pitchFamily="49" charset="0"/>
              </a:rPr>
              <a:t>задоринки</a:t>
            </a:r>
            <a:r>
              <a:rPr lang="ru-RU" altLang="ru-KZ" sz="2800">
                <a:cs typeface="Times New Roman" panose="02020603050405020304" pitchFamily="18" charset="0"/>
              </a:rPr>
              <a:t>, </a:t>
            </a:r>
            <a:r>
              <a:rPr lang="ru-RU" altLang="ru-KZ" sz="2800">
                <a:latin typeface="Courier New" panose="02070309020205020404" pitchFamily="49" charset="0"/>
                <a:cs typeface="Courier New" panose="02070309020205020404" pitchFamily="49" charset="0"/>
              </a:rPr>
              <a:t>и</a:t>
            </a:r>
            <a:r>
              <a:rPr lang="ru-RU" altLang="ru-KZ" sz="2800">
                <a:cs typeface="Times New Roman" panose="02020603050405020304" pitchFamily="18" charset="0"/>
              </a:rPr>
              <a:t>, </a:t>
            </a:r>
            <a:r>
              <a:rPr lang="ru-RU" altLang="ru-KZ" sz="2800">
                <a:latin typeface="Courier New" panose="02070309020205020404" pitchFamily="49" charset="0"/>
                <a:cs typeface="Courier New" panose="02070309020205020404" pitchFamily="49" charset="0"/>
              </a:rPr>
              <a:t>вязать</a:t>
            </a:r>
            <a:r>
              <a:rPr lang="ru-RU" altLang="ru-KZ" sz="2800">
                <a:cs typeface="Times New Roman" panose="02020603050405020304" pitchFamily="18" charset="0"/>
              </a:rPr>
              <a:t>, </a:t>
            </a:r>
            <a:r>
              <a:rPr lang="ru-RU" altLang="ru-KZ" sz="2800">
                <a:latin typeface="Courier New" panose="02070309020205020404" pitchFamily="49" charset="0"/>
                <a:cs typeface="Courier New" panose="02070309020205020404" pitchFamily="49" charset="0"/>
              </a:rPr>
              <a:t>сучка</a:t>
            </a:r>
            <a:r>
              <a:rPr lang="ru-RU" altLang="ru-KZ" sz="2800">
                <a:cs typeface="Times New Roman" panose="02020603050405020304" pitchFamily="18" charset="0"/>
              </a:rPr>
              <a:t> </a:t>
            </a:r>
            <a:r>
              <a:rPr lang="ru-RU" altLang="ru-KZ" sz="2800" i="1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altLang="ru-KZ" sz="2800" i="1">
                <a:latin typeface="Courier New" panose="02070309020205020404" pitchFamily="49" charset="0"/>
                <a:cs typeface="Courier New" panose="02070309020205020404" pitchFamily="49" charset="0"/>
              </a:rPr>
              <a:t>р</a:t>
            </a:r>
            <a:r>
              <a:rPr lang="ru-RU" altLang="ru-KZ" sz="2800" i="1">
                <a:cs typeface="Times New Roman" panose="02020603050405020304" pitchFamily="18" charset="0"/>
              </a:rPr>
              <a:t>.</a:t>
            </a:r>
            <a:r>
              <a:rPr lang="ru-RU" altLang="ru-KZ" sz="2800" i="1">
                <a:latin typeface="Courier New" panose="02070309020205020404" pitchFamily="49" charset="0"/>
                <a:cs typeface="Courier New" panose="02070309020205020404" pitchFamily="49" charset="0"/>
              </a:rPr>
              <a:t>п</a:t>
            </a:r>
            <a:r>
              <a:rPr lang="ru-RU" altLang="ru-KZ" sz="2800" i="1">
                <a:cs typeface="Times New Roman" panose="02020603050405020304" pitchFamily="18" charset="0"/>
              </a:rPr>
              <a:t>.)</a:t>
            </a:r>
            <a:r>
              <a:rPr lang="ru-RU" altLang="ru-KZ" sz="28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altLang="ru-KZ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007CC50-A117-C45F-C1F0-C835CF9682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KZ" sz="3200"/>
              <a:t>Задание 2</a:t>
            </a:r>
            <a:br>
              <a:rPr lang="ru-RU" altLang="ru-KZ" sz="3200"/>
            </a:br>
            <a:r>
              <a:rPr lang="ru-RU" altLang="ru-KZ" sz="3200"/>
              <a:t>Сгруппируйте ФЕ по степени их семантической слитности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5CEEF12-2863-58CF-A101-EA93348970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KZ"/>
              <a:t>Не видать ни зги, последняя спица в колеснице, растяжимое понятие, щекотливое положение, тертый калач, пуганая ворона, со всеми потрохами, беспробудный сон, скрепя сердце, чесать зубами,храм науки, наобум Лазаря,лясы точить,внести свою лепту, бить ключом.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8916BE84-0060-8E3C-9008-1E09F4E63D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KZ"/>
              <a:t>Задание 3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B5818A8-CEC5-1D64-CCBE-0CD37F7F0C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90000"/>
              </a:lnSpc>
            </a:pPr>
            <a:r>
              <a:rPr lang="ru-RU" altLang="ru-KZ" sz="2800">
                <a:cs typeface="Times New Roman" panose="02020603050405020304" pitchFamily="18" charset="0"/>
              </a:rPr>
              <a:t> Соедините слова из одного столбика с словами из другого так , чтобы получился фразеологизм. Поясните значение.</a:t>
            </a:r>
            <a:endParaRPr lang="en-US" altLang="ru-KZ" sz="2800" b="1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KZ" sz="2800">
                <a:cs typeface="Times New Roman" panose="02020603050405020304" pitchFamily="18" charset="0"/>
              </a:rPr>
              <a:t>Танталовы                                          конь</a:t>
            </a:r>
            <a:endParaRPr lang="en-US" altLang="ru-KZ" sz="2800" b="1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KZ" sz="2800">
                <a:cs typeface="Times New Roman" panose="02020603050405020304" pitchFamily="18" charset="0"/>
              </a:rPr>
              <a:t>Троянский                                          меч</a:t>
            </a:r>
            <a:endParaRPr lang="en-US" altLang="ru-KZ" sz="2800" b="1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KZ" sz="2800">
                <a:cs typeface="Times New Roman" panose="02020603050405020304" pitchFamily="18" charset="0"/>
              </a:rPr>
              <a:t>Дамоклов                                            ложе</a:t>
            </a:r>
            <a:endParaRPr lang="en-US" altLang="ru-KZ" sz="2800" b="1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KZ" sz="2800">
                <a:cs typeface="Times New Roman" panose="02020603050405020304" pitchFamily="18" charset="0"/>
              </a:rPr>
              <a:t>Гомерический                                     муки</a:t>
            </a:r>
            <a:endParaRPr lang="en-US" altLang="ru-KZ" sz="2800" b="1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KZ" sz="2800">
                <a:cs typeface="Times New Roman" panose="02020603050405020304" pitchFamily="18" charset="0"/>
              </a:rPr>
              <a:t>Прокрустово                                        чулок </a:t>
            </a:r>
            <a:endParaRPr lang="en-US" altLang="ru-KZ" sz="2800" b="1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KZ" sz="2800">
                <a:cs typeface="Times New Roman" panose="02020603050405020304" pitchFamily="18" charset="0"/>
              </a:rPr>
              <a:t>Синий                                                  побоище  </a:t>
            </a:r>
            <a:endParaRPr lang="en-US" altLang="ru-KZ" sz="2800" b="1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KZ" sz="2800">
                <a:cs typeface="Times New Roman" panose="02020603050405020304" pitchFamily="18" charset="0"/>
              </a:rPr>
              <a:t>Мамаево                                              смех</a:t>
            </a:r>
            <a:endParaRPr lang="en-US" altLang="ru-KZ" sz="2800" b="1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KZ" sz="2800">
                <a:cs typeface="Times New Roman" panose="02020603050405020304" pitchFamily="18" charset="0"/>
              </a:rPr>
              <a:t>	                                                       </a:t>
            </a:r>
            <a:endParaRPr lang="en-US" altLang="ru-KZ" sz="2800" b="1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ru-RU" altLang="ru-KZ"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19116E24-8544-EBE7-82A4-549C5F4F23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KZ" sz="3600"/>
              <a:t>Задание 4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8D36C558-ED48-9253-E34A-5C9C3A3985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Прочитайте фразеологизм, запишите его значение, от каждой буквы запишите новый фразеологизм.</a:t>
            </a: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И</a:t>
            </a: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Д</a:t>
            </a: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Т</a:t>
            </a: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И</a:t>
            </a: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П</a:t>
            </a: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О</a:t>
            </a: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М</a:t>
            </a: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И</a:t>
            </a: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Р</a:t>
            </a: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У</a:t>
            </a:r>
          </a:p>
          <a:p>
            <a:pPr algn="just">
              <a:lnSpc>
                <a:spcPct val="90000"/>
              </a:lnSpc>
            </a:pPr>
            <a:r>
              <a:rPr lang="ru-RU" altLang="ru-KZ" sz="2000"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90000"/>
              </a:lnSpc>
            </a:pPr>
            <a:endParaRPr lang="ru-RU" altLang="ru-KZ" sz="200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эдисон">
  <a:themeElements>
    <a:clrScheme name="Мэдисон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Мэдисон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эдисон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{70E4B3A0-209E-A84E-974F-BFF6D662902C}tf16401378</Template>
  <TotalTime>90</TotalTime>
  <Words>441</Words>
  <Application>Microsoft Macintosh PowerPoint</Application>
  <PresentationFormat>Экран (4:3)</PresentationFormat>
  <Paragraphs>74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Times New Roman</vt:lpstr>
      <vt:lpstr>Arial</vt:lpstr>
      <vt:lpstr>Wingdings</vt:lpstr>
      <vt:lpstr>Courier New</vt:lpstr>
      <vt:lpstr>Мэдисон</vt:lpstr>
      <vt:lpstr>Фразеология</vt:lpstr>
      <vt:lpstr>Особенности фразеологизмов </vt:lpstr>
      <vt:lpstr>Основные типы фразеологических единиц</vt:lpstr>
      <vt:lpstr>Классификация фразеологизмов по происхождению</vt:lpstr>
      <vt:lpstr>Стилистическое расслоение русской фразеологии</vt:lpstr>
      <vt:lpstr>Задание 1</vt:lpstr>
      <vt:lpstr>Задание 2 Сгруппируйте ФЕ по степени их семантической слитности</vt:lpstr>
      <vt:lpstr>Задание 3</vt:lpstr>
      <vt:lpstr>Задание 4</vt:lpstr>
      <vt:lpstr>Задание 5</vt:lpstr>
      <vt:lpstr>Продолжение задание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Фразеология</dc:title>
  <dc:creator>Monsters Inc.</dc:creator>
  <cp:lastModifiedBy>Хамза Мадина Адебиетовна</cp:lastModifiedBy>
  <cp:revision>2</cp:revision>
  <dcterms:created xsi:type="dcterms:W3CDTF">2006-12-04T16:45:41Z</dcterms:created>
  <dcterms:modified xsi:type="dcterms:W3CDTF">2022-11-10T15:34:53Z</dcterms:modified>
</cp:coreProperties>
</file>