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compatMode="1" saveSubsetFonts="1" autoCompressPictures="0">
  <p:sldMasterIdLst>
    <p:sldMasterId id="2147483733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32787"/>
    <p:restoredTop sz="90916"/>
  </p:normalViewPr>
  <p:slideViewPr>
    <p:cSldViewPr>
      <p:cViewPr varScale="1">
        <p:scale>
          <a:sx n="100" d="100"/>
          <a:sy n="100" d="100"/>
        </p:scale>
        <p:origin x="976" y="17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07534" y="0"/>
            <a:ext cx="5898825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6906359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58856" y="3428999"/>
            <a:ext cx="4138550" cy="2268559"/>
          </a:xfrm>
        </p:spPr>
        <p:txBody>
          <a:bodyPr anchor="t">
            <a:normAutofit/>
          </a:bodyPr>
          <a:lstStyle>
            <a:lvl1pPr algn="r">
              <a:defRPr sz="4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131292" y="2268787"/>
            <a:ext cx="3966114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600" b="0">
                <a:solidFill>
                  <a:schemeClr val="tx1"/>
                </a:solidFill>
              </a:defRPr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170D728D-9112-5847-908D-8500FEB5900F}" type="slidenum">
              <a:rPr lang="ru-RU" altLang="ru-KZ" smtClean="0"/>
              <a:pPr/>
              <a:t>‹#›</a:t>
            </a:fld>
            <a:endParaRPr lang="ru-RU" altLang="ru-KZ"/>
          </a:p>
        </p:txBody>
      </p:sp>
      <p:sp>
        <p:nvSpPr>
          <p:cNvPr id="24" name="TextBox 23"/>
          <p:cNvSpPr txBox="1"/>
          <p:nvPr/>
        </p:nvSpPr>
        <p:spPr>
          <a:xfrm>
            <a:off x="1641440" y="3262168"/>
            <a:ext cx="31172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2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2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08924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TextBox 16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8857" y="808057"/>
            <a:ext cx="5885350" cy="1077229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120792" y="2049878"/>
            <a:ext cx="5723414" cy="4000066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3A35E83-0F2D-3645-A530-8C6E5BD03E75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37150650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3" name="TextBox 22"/>
          <p:cNvSpPr txBox="1"/>
          <p:nvPr/>
        </p:nvSpPr>
        <p:spPr>
          <a:xfrm rot="5400000">
            <a:off x="7688343" y="480678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9317" y="805818"/>
            <a:ext cx="99488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64598" y="970410"/>
            <a:ext cx="4715441" cy="507953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B0581-4125-C340-8F68-43BA0EAD8732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2548036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824FC4-2B09-A24E-884A-2590CAC0700D}" type="slidenum">
              <a:rPr lang="ru-RU" altLang="ru-KZ" smtClean="0"/>
              <a:pPr/>
              <a:t>‹#›</a:t>
            </a:fld>
            <a:endParaRPr lang="ru-RU" altLang="ru-KZ"/>
          </a:p>
        </p:txBody>
      </p:sp>
      <p:sp>
        <p:nvSpPr>
          <p:cNvPr id="7" name="TextBox 6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110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57405" y="3199028"/>
            <a:ext cx="5967420" cy="1372971"/>
          </a:xfrm>
        </p:spPr>
        <p:txBody>
          <a:bodyPr anchor="t">
            <a:normAutofit/>
          </a:bodyPr>
          <a:lstStyle>
            <a:lvl1pPr algn="r">
              <a:defRPr sz="28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1131" y="2272143"/>
            <a:ext cx="5803294" cy="926885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6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F3638-A143-9745-A030-A4FF588E2C0A}" type="slidenum">
              <a:rPr lang="ru-RU" altLang="ru-KZ" smtClean="0"/>
              <a:pPr/>
              <a:t>‹#›</a:t>
            </a:fld>
            <a:endParaRPr lang="ru-RU" altLang="ru-KZ"/>
          </a:p>
        </p:txBody>
      </p:sp>
      <p:sp>
        <p:nvSpPr>
          <p:cNvPr id="16" name="TextBox 15"/>
          <p:cNvSpPr txBox="1"/>
          <p:nvPr/>
        </p:nvSpPr>
        <p:spPr>
          <a:xfrm>
            <a:off x="1644924" y="3023993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935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1426" y="805818"/>
            <a:ext cx="5882780" cy="1081705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65406" y="2056800"/>
            <a:ext cx="2855547" cy="3993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84679" y="2056800"/>
            <a:ext cx="2859527" cy="3993144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F8DD689-0078-8B47-B50F-B1266CF974C9}" type="slidenum">
              <a:rPr lang="ru-RU" altLang="ru-KZ" smtClean="0"/>
              <a:pPr/>
              <a:t>‹#›</a:t>
            </a:fld>
            <a:endParaRPr lang="ru-RU" altLang="ru-KZ"/>
          </a:p>
        </p:txBody>
      </p:sp>
      <p:sp>
        <p:nvSpPr>
          <p:cNvPr id="11" name="Rectangle 10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9" name="TextBox 18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948402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4" name="TextBox 23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63589" y="805818"/>
            <a:ext cx="5880617" cy="107702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63589" y="2054563"/>
            <a:ext cx="2857364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cap="none" baseline="0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62510" y="2851330"/>
            <a:ext cx="2858443" cy="31986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84679" y="2054563"/>
            <a:ext cx="285952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000" b="0" cap="none" baseline="0">
                <a:solidFill>
                  <a:schemeClr val="accent6"/>
                </a:solidFill>
              </a:defRPr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984680" y="2851330"/>
            <a:ext cx="2859526" cy="319861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E467EF-4C21-1640-B1E2-3A8258F7ED71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37543587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TextBox 15"/>
          <p:cNvSpPr txBox="1"/>
          <p:nvPr/>
        </p:nvSpPr>
        <p:spPr>
          <a:xfrm>
            <a:off x="1651862" y="636541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BE1000F-FC89-924C-B5D2-0149C02EFCFD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21109308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01E7A-83D1-6345-9597-35332514F3D1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4157437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2" name="TextBox 21"/>
          <p:cNvSpPr txBox="1"/>
          <p:nvPr/>
        </p:nvSpPr>
        <p:spPr>
          <a:xfrm>
            <a:off x="1179466" y="1127642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5983" y="1296618"/>
            <a:ext cx="2120703" cy="1889075"/>
          </a:xfrm>
        </p:spPr>
        <p:txBody>
          <a:bodyPr anchor="b">
            <a:normAutofit/>
          </a:bodyPr>
          <a:lstStyle>
            <a:lvl1pPr algn="l"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88538" y="805818"/>
            <a:ext cx="3755668" cy="5244126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5982" y="3186155"/>
            <a:ext cx="2120703" cy="2386397"/>
          </a:xfrm>
        </p:spPr>
        <p:txBody>
          <a:bodyPr>
            <a:normAutofit/>
          </a:bodyPr>
          <a:lstStyle>
            <a:lvl1pPr marL="0" indent="0" algn="l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6E46E36-99D2-914F-A444-EB634E461CD1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26799077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1007534" y="0"/>
            <a:ext cx="7315560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832116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TextBox 12"/>
          <p:cNvSpPr txBox="1"/>
          <p:nvPr/>
        </p:nvSpPr>
        <p:spPr>
          <a:xfrm>
            <a:off x="1179466" y="1127642"/>
            <a:ext cx="3117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6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6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582987" y="3229"/>
            <a:ext cx="3727769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1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86671" y="1296618"/>
            <a:ext cx="2603212" cy="1886308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85984" y="3182928"/>
            <a:ext cx="2603794" cy="2386394"/>
          </a:xfrm>
        </p:spPr>
        <p:txBody>
          <a:bodyPr>
            <a:normAutofit/>
          </a:bodyPr>
          <a:lstStyle>
            <a:lvl1pPr marL="0" indent="0" algn="l">
              <a:buNone/>
              <a:defRPr sz="16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ru-K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7C8EFC-F9F0-5E41-8BA3-A12E46CAC13A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3421114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060" y="2912532"/>
            <a:ext cx="7772939" cy="3945467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4998"/>
          <a:stretch/>
        </p:blipFill>
        <p:spPr>
          <a:xfrm>
            <a:off x="1" y="0"/>
            <a:ext cx="9143999" cy="685800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61317" y="808057"/>
            <a:ext cx="587801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26236" y="2049878"/>
            <a:ext cx="5713092" cy="40000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28294" y="5272451"/>
            <a:ext cx="2662729" cy="179188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endParaRPr lang="ru-RU" altLang="ru-K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58177" y="3658900"/>
            <a:ext cx="5885352" cy="183663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ru-K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62136" y="164594"/>
            <a:ext cx="638312" cy="322850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E07666-3522-8D4D-9142-BEF65D2F98C9}" type="slidenum">
              <a:rPr lang="ru-RU" altLang="ru-KZ" smtClean="0"/>
              <a:pPr/>
              <a:t>‹#›</a:t>
            </a:fld>
            <a:endParaRPr lang="ru-RU" altLang="ru-KZ"/>
          </a:p>
        </p:txBody>
      </p:sp>
    </p:spTree>
    <p:extLst>
      <p:ext uri="{BB962C8B-B14F-4D97-AF65-F5344CB8AC3E}">
        <p14:creationId xmlns:p14="http://schemas.microsoft.com/office/powerpoint/2010/main" val="147973396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</p:sldLayoutIdLst>
  <p:txStyles>
    <p:titleStyle>
      <a:lvl1pPr algn="r" defTabSz="685800" rtl="0" eaLnBrk="1" latinLnBrk="0" hangingPunct="1">
        <a:lnSpc>
          <a:spcPct val="90000"/>
        </a:lnSpc>
        <a:spcBef>
          <a:spcPct val="0"/>
        </a:spcBef>
        <a:buNone/>
        <a:defRPr sz="28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58366" indent="-258366" algn="l" defTabSz="685800" rtl="0" eaLnBrk="1" latinLnBrk="0" hangingPunct="1">
        <a:lnSpc>
          <a:spcPct val="120000"/>
        </a:lnSpc>
        <a:spcBef>
          <a:spcPts val="750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96504" indent="-253604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944166" indent="-25836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282304" indent="-253604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1629966" indent="-258366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1975104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240280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2670048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017520" indent="-256032" algn="l" defTabSz="685800" rtl="0" eaLnBrk="1" latinLnBrk="0" hangingPunct="1">
        <a:lnSpc>
          <a:spcPct val="120000"/>
        </a:lnSpc>
        <a:spcBef>
          <a:spcPts val="375"/>
        </a:spcBef>
        <a:spcAft>
          <a:spcPts val="45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1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5B54BA4C-88B0-D3C1-38EF-555DE427367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043608" y="4005064"/>
            <a:ext cx="5781496" cy="2268559"/>
          </a:xfrm>
        </p:spPr>
        <p:txBody>
          <a:bodyPr>
            <a:normAutofit fontScale="90000"/>
          </a:bodyPr>
          <a:lstStyle/>
          <a:p>
            <a:r>
              <a:rPr lang="ru-RU" altLang="ru-KZ" sz="8000" dirty="0"/>
              <a:t>Фразеология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20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735ED110-CBED-5C5D-8407-8AF06C6ADC0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KZ" sz="3600"/>
              <a:t>Задание 5</a:t>
            </a:r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C189DBBC-D124-3C66-CDC3-775C8B69CF9D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Подберите «отечественный» фразеологический оборот, одинаковый по значению с приведёнными заимствованными.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1.) Английский: быть занятым как пчела.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Французский: стрелять из четырёх ружей.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Испанский : выплёвывать печенки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Немецкий: не знать ни отдыха , ни покоя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Русский:……………………………………………………………..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2.) Английский: это ещё всё в воздухе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Французский: это ещё не  в кармане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Испанский: написано на песке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Немецкий: это пока написано на звёздах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Русский:……………………………………………………………</a:t>
            </a:r>
            <a:endParaRPr lang="en-US" altLang="ru-KZ" sz="2000" b="1"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>
            <a:extLst>
              <a:ext uri="{FF2B5EF4-FFF2-40B4-BE49-F238E27FC236}">
                <a16:creationId xmlns:a16="http://schemas.microsoft.com/office/drawing/2014/main" id="{DF0C301E-522A-6B76-3299-5087D5D5B46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KZ" sz="3600"/>
              <a:t>Продолжение задание 5</a:t>
            </a:r>
          </a:p>
        </p:txBody>
      </p:sp>
      <p:sp>
        <p:nvSpPr>
          <p:cNvPr id="15363" name="Rectangle 3">
            <a:extLst>
              <a:ext uri="{FF2B5EF4-FFF2-40B4-BE49-F238E27FC236}">
                <a16:creationId xmlns:a16="http://schemas.microsoft.com/office/drawing/2014/main" id="{540BF7F0-C55F-9247-1E70-069E5C2CAD1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altLang="ru-KZ" sz="2000">
                <a:cs typeface="Times New Roman" panose="02020603050405020304" pitchFamily="18" charset="0"/>
              </a:rPr>
              <a:t>3.) Английский: бить воздух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/>
            <a:r>
              <a:rPr lang="ru-RU" altLang="ru-KZ" sz="2000">
                <a:cs typeface="Times New Roman" panose="02020603050405020304" pitchFamily="18" charset="0"/>
              </a:rPr>
              <a:t>Французский: бить шпагой по воде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/>
            <a:r>
              <a:rPr lang="ru-RU" altLang="ru-KZ" sz="2000">
                <a:cs typeface="Times New Roman" panose="02020603050405020304" pitchFamily="18" charset="0"/>
              </a:rPr>
              <a:t>Испанский: ходить кругами вокруг колодца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/>
            <a:r>
              <a:rPr lang="ru-RU" altLang="ru-KZ" sz="2000">
                <a:cs typeface="Times New Roman" panose="02020603050405020304" pitchFamily="18" charset="0"/>
              </a:rPr>
              <a:t>Немецкий: обмолачивать пустую солому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/>
            <a:r>
              <a:rPr lang="ru-RU" altLang="ru-KZ" sz="2000">
                <a:cs typeface="Times New Roman" panose="02020603050405020304" pitchFamily="18" charset="0"/>
              </a:rPr>
              <a:t>Русский:……………………………………………………………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/>
            <a:r>
              <a:rPr lang="ru-RU" altLang="ru-KZ" sz="2000">
                <a:cs typeface="Times New Roman" panose="02020603050405020304" pitchFamily="18" charset="0"/>
              </a:rPr>
              <a:t>4.) Английский: жить в клевере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/>
            <a:r>
              <a:rPr lang="ru-RU" altLang="ru-KZ" sz="2000">
                <a:cs typeface="Times New Roman" panose="02020603050405020304" pitchFamily="18" charset="0"/>
              </a:rPr>
              <a:t>Французский: как петух в мармеладе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/>
            <a:r>
              <a:rPr lang="ru-RU" altLang="ru-KZ" sz="2000">
                <a:cs typeface="Times New Roman" panose="02020603050405020304" pitchFamily="18" charset="0"/>
              </a:rPr>
              <a:t>Испанский: плавать в изобилии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pPr algn="just"/>
            <a:r>
              <a:rPr lang="ru-RU" altLang="ru-KZ" sz="2000">
                <a:cs typeface="Times New Roman" panose="02020603050405020304" pitchFamily="18" charset="0"/>
              </a:rPr>
              <a:t>Немецкий: как червячок в сале</a:t>
            </a:r>
            <a:endParaRPr lang="en-US" altLang="ru-KZ" sz="2000" b="1">
              <a:cs typeface="Times New Roman" panose="02020603050405020304" pitchFamily="18" charset="0"/>
            </a:endParaRPr>
          </a:p>
          <a:p>
            <a:r>
              <a:rPr lang="ru-RU" altLang="ru-KZ" sz="2000" b="1">
                <a:cs typeface="Times New Roman" panose="02020603050405020304" pitchFamily="18" charset="0"/>
              </a:rPr>
              <a:t>Русский:…………………………………………………………..</a:t>
            </a:r>
            <a:r>
              <a:rPr lang="ru-RU" altLang="ru-KZ" sz="2000"/>
              <a:t> </a:t>
            </a:r>
          </a:p>
          <a:p>
            <a:endParaRPr lang="ru-RU" altLang="ru-KZ"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2900A519-232B-A310-CBC6-F6DAD6B3EAB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KZ"/>
              <a:t>Особенности фразеологизмов</a:t>
            </a:r>
            <a:br>
              <a:rPr lang="ru-RU" altLang="ru-KZ"/>
            </a:br>
            <a:endParaRPr lang="ru-RU" altLang="ru-KZ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3BC6860C-FD4A-40D2-2DBF-499D2835B304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altLang="ru-KZ"/>
              <a:t>1. Сложны по составу.</a:t>
            </a:r>
          </a:p>
          <a:p>
            <a:r>
              <a:rPr lang="ru-RU" altLang="ru-KZ"/>
              <a:t>2.Семантически неделимы.</a:t>
            </a:r>
          </a:p>
          <a:p>
            <a:r>
              <a:rPr lang="ru-RU" altLang="ru-KZ"/>
              <a:t>3. Постоянство состава.</a:t>
            </a:r>
          </a:p>
          <a:p>
            <a:r>
              <a:rPr lang="ru-RU" altLang="ru-KZ"/>
              <a:t>4. Непроницаемость структуры.</a:t>
            </a:r>
          </a:p>
          <a:p>
            <a:r>
              <a:rPr lang="ru-RU" altLang="ru-KZ"/>
              <a:t>5. Устойчивость грамматической формы компонентов.</a:t>
            </a:r>
          </a:p>
          <a:p>
            <a:r>
              <a:rPr lang="ru-RU" altLang="ru-KZ"/>
              <a:t>6. Закрепленный порядок слов.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 autoUpdateAnimBg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7E781F54-ABB5-86BA-E6BF-1E1C4AAED7E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KZ"/>
              <a:t>Основные типы фразеологических единиц</a:t>
            </a:r>
          </a:p>
        </p:txBody>
      </p:sp>
      <p:sp>
        <p:nvSpPr>
          <p:cNvPr id="6147" name="Rectangle 3">
            <a:extLst>
              <a:ext uri="{FF2B5EF4-FFF2-40B4-BE49-F238E27FC236}">
                <a16:creationId xmlns:a16="http://schemas.microsoft.com/office/drawing/2014/main" id="{E508B56B-B095-6F3F-FB9D-4A7DCA333E31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ru-RU" altLang="ru-KZ"/>
              <a:t>1.Фразеологические сращения (имеют немотивированное значение )</a:t>
            </a:r>
          </a:p>
          <a:p>
            <a:pPr>
              <a:lnSpc>
                <a:spcPct val="90000"/>
              </a:lnSpc>
            </a:pPr>
            <a:r>
              <a:rPr lang="ru-RU" altLang="ru-KZ"/>
              <a:t>2.Фразеологические единства(значение отчасти мотивировано,воспринимаются как метафоры, тропы)</a:t>
            </a:r>
          </a:p>
          <a:p>
            <a:pPr>
              <a:lnSpc>
                <a:spcPct val="90000"/>
              </a:lnSpc>
            </a:pPr>
            <a:r>
              <a:rPr lang="ru-RU" altLang="ru-KZ"/>
              <a:t>3. Фразеологические сочетания (значение мотивировано семантикой составляющих компонентов)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 autoUpdateAnimBg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271E0DE1-2DFF-9419-1684-FE97D8A4FF7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KZ" sz="3600"/>
              <a:t>Классификация фразеологизмов по происхождению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60907FF-363F-E051-3748-6E1B5ED7DF02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KZ"/>
              <a:t>1.Исконно русские</a:t>
            </a:r>
          </a:p>
          <a:p>
            <a:r>
              <a:rPr lang="ru-RU" altLang="ru-KZ"/>
              <a:t>2.Заимствованные из старославянского (источник-христианские книги)</a:t>
            </a:r>
          </a:p>
          <a:p>
            <a:r>
              <a:rPr lang="ru-RU" altLang="ru-KZ"/>
              <a:t>3.Заимствованные из других языков (античная мифология, художественные тексты и так далее)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7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4754BFA-8517-F85F-59F1-3D471DA48D7A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KZ"/>
              <a:t>Стилистическое расслоение русской фразеологии</a:t>
            </a:r>
          </a:p>
        </p:txBody>
      </p:sp>
      <p:sp>
        <p:nvSpPr>
          <p:cNvPr id="8195" name="Rectangle 3">
            <a:extLst>
              <a:ext uri="{FF2B5EF4-FFF2-40B4-BE49-F238E27FC236}">
                <a16:creationId xmlns:a16="http://schemas.microsoft.com/office/drawing/2014/main" id="{BB4D2362-A6DF-13A6-2F0B-88BF7F0BB79F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KZ"/>
              <a:t>1. Разговорная </a:t>
            </a:r>
          </a:p>
          <a:p>
            <a:r>
              <a:rPr lang="ru-RU" altLang="ru-KZ"/>
              <a:t>2.Просторечная</a:t>
            </a:r>
          </a:p>
          <a:p>
            <a:r>
              <a:rPr lang="ru-RU" altLang="ru-KZ"/>
              <a:t>3.Книжная(научная, публицистическая,официально-деловая)</a:t>
            </a:r>
          </a:p>
          <a:p>
            <a:r>
              <a:rPr lang="ru-RU" altLang="ru-KZ"/>
              <a:t>4. Общеупотребительная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 autoUpdateAnimBg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8EA9DC4D-DBE9-8453-C1AC-FBF98AEF1D13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KZ"/>
              <a:t>Задание 1</a:t>
            </a:r>
          </a:p>
        </p:txBody>
      </p:sp>
      <p:sp>
        <p:nvSpPr>
          <p:cNvPr id="10243" name="Rectangle 3">
            <a:extLst>
              <a:ext uri="{FF2B5EF4-FFF2-40B4-BE49-F238E27FC236}">
                <a16:creationId xmlns:a16="http://schemas.microsoft.com/office/drawing/2014/main" id="{DEFC801F-D802-0950-9395-4337C2EFFF69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Составьте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из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рассыпанных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слов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фразеологизмы</a:t>
            </a:r>
            <a:r>
              <a:rPr lang="ru-RU" altLang="ru-KZ" sz="2800" b="1" i="1">
                <a:cs typeface="Times New Roman" panose="02020603050405020304" pitchFamily="18" charset="0"/>
              </a:rPr>
              <a:t>.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Запишите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их</a:t>
            </a:r>
            <a:r>
              <a:rPr lang="ru-RU" altLang="ru-KZ" sz="2800" b="1" i="1">
                <a:cs typeface="Times New Roman" panose="02020603050405020304" pitchFamily="18" charset="0"/>
              </a:rPr>
              <a:t>,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определите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значение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каждого</a:t>
            </a:r>
            <a:r>
              <a:rPr lang="ru-RU" altLang="ru-KZ" sz="2800" b="1" i="1">
                <a:cs typeface="Times New Roman" panose="02020603050405020304" pitchFamily="18" charset="0"/>
              </a:rPr>
              <a:t>.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С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одним</a:t>
            </a:r>
            <a:r>
              <a:rPr lang="ru-RU" altLang="ru-KZ" sz="2800" b="1" i="1">
                <a:cs typeface="Times New Roman" panose="02020603050405020304" pitchFamily="18" charset="0"/>
              </a:rPr>
              <a:t>-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двумя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составьте</a:t>
            </a:r>
            <a:r>
              <a:rPr lang="ru-RU" altLang="ru-KZ" sz="2800" b="1" i="1">
                <a:cs typeface="Times New Roman" panose="02020603050405020304" pitchFamily="18" charset="0"/>
              </a:rPr>
              <a:t> </a:t>
            </a:r>
            <a:r>
              <a:rPr lang="ru-RU" altLang="ru-KZ" sz="2800" b="1" i="1">
                <a:latin typeface="Courier New" panose="02070309020205020404" pitchFamily="49" charset="0"/>
                <a:cs typeface="Courier New" panose="02070309020205020404" pitchFamily="49" charset="0"/>
              </a:rPr>
              <a:t>предложения</a:t>
            </a:r>
            <a:r>
              <a:rPr lang="ru-RU" altLang="ru-KZ" sz="2800" b="1" i="1">
                <a:cs typeface="Times New Roman" panose="02020603050405020304" pitchFamily="18" charset="0"/>
              </a:rPr>
              <a:t>.</a:t>
            </a:r>
            <a:r>
              <a:rPr lang="ru-RU" altLang="ru-KZ" sz="2800" i="1">
                <a:cs typeface="Times New Roman" panose="02020603050405020304" pitchFamily="18" charset="0"/>
              </a:rPr>
              <a:t> </a:t>
            </a:r>
            <a:endParaRPr lang="ru-RU" altLang="ru-KZ" sz="280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Сказки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неделя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без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каша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бабушкины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году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без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петли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березовая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задоринки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и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вязать</a:t>
            </a:r>
            <a:r>
              <a:rPr lang="ru-RU" altLang="ru-KZ" sz="2800">
                <a:cs typeface="Times New Roman" panose="02020603050405020304" pitchFamily="18" charset="0"/>
              </a:rPr>
              <a:t>, </a:t>
            </a:r>
            <a:r>
              <a:rPr lang="ru-RU" altLang="ru-KZ" sz="2800">
                <a:latin typeface="Courier New" panose="02070309020205020404" pitchFamily="49" charset="0"/>
                <a:cs typeface="Courier New" panose="02070309020205020404" pitchFamily="49" charset="0"/>
              </a:rPr>
              <a:t>сучка</a:t>
            </a:r>
            <a:r>
              <a:rPr lang="ru-RU" altLang="ru-KZ" sz="2800">
                <a:cs typeface="Times New Roman" panose="02020603050405020304" pitchFamily="18" charset="0"/>
              </a:rPr>
              <a:t> </a:t>
            </a:r>
            <a:r>
              <a:rPr lang="ru-RU" altLang="ru-KZ" sz="2800" i="1"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altLang="ru-KZ" sz="2800" i="1">
                <a:latin typeface="Courier New" panose="02070309020205020404" pitchFamily="49" charset="0"/>
                <a:cs typeface="Courier New" panose="02070309020205020404" pitchFamily="49" charset="0"/>
              </a:rPr>
              <a:t>р</a:t>
            </a:r>
            <a:r>
              <a:rPr lang="ru-RU" altLang="ru-KZ" sz="2800" i="1">
                <a:cs typeface="Times New Roman" panose="02020603050405020304" pitchFamily="18" charset="0"/>
              </a:rPr>
              <a:t>.</a:t>
            </a:r>
            <a:r>
              <a:rPr lang="ru-RU" altLang="ru-KZ" sz="2800" i="1">
                <a:latin typeface="Courier New" panose="02070309020205020404" pitchFamily="49" charset="0"/>
                <a:cs typeface="Courier New" panose="02070309020205020404" pitchFamily="49" charset="0"/>
              </a:rPr>
              <a:t>п</a:t>
            </a:r>
            <a:r>
              <a:rPr lang="ru-RU" altLang="ru-KZ" sz="2800" i="1">
                <a:cs typeface="Times New Roman" panose="02020603050405020304" pitchFamily="18" charset="0"/>
              </a:rPr>
              <a:t>.)</a:t>
            </a:r>
            <a:r>
              <a:rPr lang="ru-RU" altLang="ru-KZ" sz="280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altLang="ru-KZ" sz="280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5007CC50-A117-C45F-C1F0-C835CF9682D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altLang="ru-KZ" sz="3200"/>
              <a:t>Задание 2</a:t>
            </a:r>
            <a:br>
              <a:rPr lang="ru-RU" altLang="ru-KZ" sz="3200"/>
            </a:br>
            <a:r>
              <a:rPr lang="ru-RU" altLang="ru-KZ" sz="3200"/>
              <a:t>Сгруппируйте ФЕ по степени их семантической слитности</a:t>
            </a:r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25CEEF12-2863-58CF-A101-EA93348970D5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ru-RU" altLang="ru-KZ"/>
              <a:t>Не видать ни зги, последняя спица в колеснице, растяжимое понятие, щекотливое положение, тертый калач, пуганая ворона, со всеми потрохами, беспробудный сон, скрепя сердце, чесать зубами,храм науки, наобум Лазаря,лясы точить,внести свою лепту, бить ключом.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8916BE84-0060-8E3C-9008-1E09F4E63D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KZ"/>
              <a:t>Задание 3</a:t>
            </a:r>
          </a:p>
        </p:txBody>
      </p:sp>
      <p:sp>
        <p:nvSpPr>
          <p:cNvPr id="12291" name="Rectangle 3">
            <a:extLst>
              <a:ext uri="{FF2B5EF4-FFF2-40B4-BE49-F238E27FC236}">
                <a16:creationId xmlns:a16="http://schemas.microsoft.com/office/drawing/2014/main" id="{2B5818A8-CEC5-1D64-CCBE-0CD37F7F0C33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algn="just">
              <a:lnSpc>
                <a:spcPct val="90000"/>
              </a:lnSpc>
            </a:pPr>
            <a:r>
              <a:rPr lang="ru-RU" altLang="ru-KZ" sz="2800">
                <a:cs typeface="Times New Roman" panose="02020603050405020304" pitchFamily="18" charset="0"/>
              </a:rPr>
              <a:t> Соедините слова из одного столбика с словами из другого так , чтобы получился фразеологизм. Поясните значение.</a:t>
            </a:r>
            <a:endParaRPr lang="en-US" altLang="ru-KZ" sz="28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KZ" sz="2800">
                <a:cs typeface="Times New Roman" panose="02020603050405020304" pitchFamily="18" charset="0"/>
              </a:rPr>
              <a:t>Танталовы                                          конь</a:t>
            </a:r>
            <a:endParaRPr lang="en-US" altLang="ru-KZ" sz="28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KZ" sz="2800">
                <a:cs typeface="Times New Roman" panose="02020603050405020304" pitchFamily="18" charset="0"/>
              </a:rPr>
              <a:t>Троянский                                          меч</a:t>
            </a:r>
            <a:endParaRPr lang="en-US" altLang="ru-KZ" sz="28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KZ" sz="2800">
                <a:cs typeface="Times New Roman" panose="02020603050405020304" pitchFamily="18" charset="0"/>
              </a:rPr>
              <a:t>Дамоклов                                            ложе</a:t>
            </a:r>
            <a:endParaRPr lang="en-US" altLang="ru-KZ" sz="28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KZ" sz="2800">
                <a:cs typeface="Times New Roman" panose="02020603050405020304" pitchFamily="18" charset="0"/>
              </a:rPr>
              <a:t>Гомерический                                     муки</a:t>
            </a:r>
            <a:endParaRPr lang="en-US" altLang="ru-KZ" sz="28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KZ" sz="2800">
                <a:cs typeface="Times New Roman" panose="02020603050405020304" pitchFamily="18" charset="0"/>
              </a:rPr>
              <a:t>Прокрустово                                        чулок </a:t>
            </a:r>
            <a:endParaRPr lang="en-US" altLang="ru-KZ" sz="28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KZ" sz="2800">
                <a:cs typeface="Times New Roman" panose="02020603050405020304" pitchFamily="18" charset="0"/>
              </a:rPr>
              <a:t>Синий                                                  побоище  </a:t>
            </a:r>
            <a:endParaRPr lang="en-US" altLang="ru-KZ" sz="28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KZ" sz="2800">
                <a:cs typeface="Times New Roman" panose="02020603050405020304" pitchFamily="18" charset="0"/>
              </a:rPr>
              <a:t>Мамаево                                              смех</a:t>
            </a:r>
            <a:endParaRPr lang="en-US" altLang="ru-KZ" sz="28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r>
              <a:rPr lang="ru-RU" altLang="ru-KZ" sz="2800">
                <a:cs typeface="Times New Roman" panose="02020603050405020304" pitchFamily="18" charset="0"/>
              </a:rPr>
              <a:t>	                                                       </a:t>
            </a:r>
            <a:endParaRPr lang="en-US" altLang="ru-KZ" sz="2800" b="1"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</a:pPr>
            <a:endParaRPr lang="ru-RU" altLang="ru-KZ" sz="280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>
            <a:extLst>
              <a:ext uri="{FF2B5EF4-FFF2-40B4-BE49-F238E27FC236}">
                <a16:creationId xmlns:a16="http://schemas.microsoft.com/office/drawing/2014/main" id="{19116E24-8544-EBE7-82A4-549C5F4F23A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ru-KZ" sz="3600"/>
              <a:t>Задание 4</a:t>
            </a:r>
          </a:p>
        </p:txBody>
      </p:sp>
      <p:sp>
        <p:nvSpPr>
          <p:cNvPr id="13315" name="Rectangle 3">
            <a:extLst>
              <a:ext uri="{FF2B5EF4-FFF2-40B4-BE49-F238E27FC236}">
                <a16:creationId xmlns:a16="http://schemas.microsoft.com/office/drawing/2014/main" id="{8D36C558-ED48-9253-E34A-5C9C3A398577}"/>
              </a:ext>
            </a:extLst>
          </p:cNvPr>
          <p:cNvSpPr>
            <a:spLocks noGrp="1" noChangeArrowheads="1"/>
          </p:cNvSpPr>
          <p:nvPr>
            <p:ph idx="1"/>
          </p:nvPr>
        </p:nvSpPr>
        <p:spPr/>
        <p:txBody>
          <a:bodyPr>
            <a:normAutofit fontScale="47500" lnSpcReduction="20000"/>
          </a:bodyPr>
          <a:lstStyle/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Прочитайте фразеологизм, запишите его значение, от каждой буквы запишите новый фразеологизм.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И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Д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Т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И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П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О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 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М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И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Р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У</a:t>
            </a:r>
          </a:p>
          <a:p>
            <a:pPr algn="just">
              <a:lnSpc>
                <a:spcPct val="90000"/>
              </a:lnSpc>
            </a:pPr>
            <a:r>
              <a:rPr lang="ru-RU" altLang="ru-KZ" sz="2000">
                <a:cs typeface="Times New Roman" panose="02020603050405020304" pitchFamily="18" charset="0"/>
              </a:rPr>
              <a:t> </a:t>
            </a:r>
          </a:p>
          <a:p>
            <a:pPr>
              <a:lnSpc>
                <a:spcPct val="90000"/>
              </a:lnSpc>
            </a:pPr>
            <a:endParaRPr lang="ru-RU" altLang="ru-KZ" sz="200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Мэдисон">
  <a:themeElements>
    <a:clrScheme name="Мэдисон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Мэдисон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Мэдисон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{70E4B3A0-209E-A84E-974F-BFF6D662902C}tf16401378</Template>
  <TotalTime>90</TotalTime>
  <Words>441</Words>
  <Application>Microsoft Macintosh PowerPoint</Application>
  <PresentationFormat>Экран (4:3)</PresentationFormat>
  <Paragraphs>74</Paragraphs>
  <Slides>11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6" baseType="lpstr">
      <vt:lpstr>Times New Roman</vt:lpstr>
      <vt:lpstr>Arial</vt:lpstr>
      <vt:lpstr>Wingdings</vt:lpstr>
      <vt:lpstr>Courier New</vt:lpstr>
      <vt:lpstr>Мэдисон</vt:lpstr>
      <vt:lpstr>Фразеология</vt:lpstr>
      <vt:lpstr>Особенности фразеологизмов </vt:lpstr>
      <vt:lpstr>Основные типы фразеологических единиц</vt:lpstr>
      <vt:lpstr>Классификация фразеологизмов по происхождению</vt:lpstr>
      <vt:lpstr>Стилистическое расслоение русской фразеологии</vt:lpstr>
      <vt:lpstr>Задание 1</vt:lpstr>
      <vt:lpstr>Задание 2 Сгруппируйте ФЕ по степени их семантической слитности</vt:lpstr>
      <vt:lpstr>Задание 3</vt:lpstr>
      <vt:lpstr>Задание 4</vt:lpstr>
      <vt:lpstr>Задание 5</vt:lpstr>
      <vt:lpstr>Продолжение задание 5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Фразеология</dc:title>
  <dc:creator>Monsters Inc.</dc:creator>
  <cp:lastModifiedBy>Хамза Мадина Адебиетовна</cp:lastModifiedBy>
  <cp:revision>2</cp:revision>
  <dcterms:created xsi:type="dcterms:W3CDTF">2006-12-04T16:45:41Z</dcterms:created>
  <dcterms:modified xsi:type="dcterms:W3CDTF">2022-11-10T15:34:53Z</dcterms:modified>
</cp:coreProperties>
</file>