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1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67" r:id="rId19"/>
  </p:sldIdLst>
  <p:sldSz cx="12192000" cy="6858000"/>
  <p:notesSz cx="6858000" cy="99472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io7Vmc5fk9ZobnVqhjjRZ5yMLi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370FD5-7AF3-480A-BA6D-3302747AA60B}" v="2" dt="2023-08-02T17:51:32.910"/>
  </p1510:revLst>
</p1510:revInfo>
</file>

<file path=ppt/tableStyles.xml><?xml version="1.0" encoding="utf-8"?>
<a:tblStyleLst xmlns:a="http://schemas.openxmlformats.org/drawingml/2006/main" def="{A579E7B7-0B7B-4138-B58C-5760EBEA1F2F}">
  <a:tblStyle styleId="{A579E7B7-0B7B-4138-B58C-5760EBEA1F2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Col>
    <a:firstCol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Col>
    <a:lastRow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1044689-BDEE-4E05-B3F7-D8E8FE2DBAAD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469" autoAdjust="0"/>
  </p:normalViewPr>
  <p:slideViewPr>
    <p:cSldViewPr snapToGrid="0">
      <p:cViewPr varScale="1">
        <p:scale>
          <a:sx n="78" d="100"/>
          <a:sy n="78" d="100"/>
        </p:scale>
        <p:origin x="85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99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99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13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243" name="Google Shape;243;p13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p14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1" name="Google Shape;251;p14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Google Shape;258;p15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9" name="Google Shape;259;p15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16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7" name="Google Shape;267;p16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p17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5" name="Google Shape;275;p17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" name="Google Shape;282;p18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3" name="Google Shape;283;p18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0" name="Google Shape;290;p19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1" name="Google Shape;291;p19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5" name="Google Shape;305;p21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6" name="Google Shape;306;p21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p11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7" name="Google Shape;217;p11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6168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2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9377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3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3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5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34;p5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p7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6" name="Google Shape;156;p7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0" name="Google Shape;170;p8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p9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8" name="Google Shape;178;p9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p10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1" name="Google Shape;201;p10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12:notes"/>
          <p:cNvSpPr txBox="1">
            <a:spLocks noGrp="1"/>
          </p:cNvSpPr>
          <p:nvPr>
            <p:ph type="body" idx="1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209" name="Google Shape;209;p12:notes"/>
          <p:cNvSpPr txBox="1">
            <a:spLocks noGrp="1"/>
          </p:cNvSpPr>
          <p:nvPr>
            <p:ph type="sldNum" idx="12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serviceworkforce.org/defining-social-service-workforc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sw.org/wp-content/uploads/ifsw-%20cdn/assets/ifsw_64406-5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iassw-aiets.or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we.org/getattachment/Accreditation/Accreditation-Process/2015-EPAS/2015EPAS_Web_FINAL.pdf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campus.bu.edu/bbcswebdav/courses/00cwr_odeelements/ssw/competencies/ssw_competencies.ht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xfrm>
            <a:off x="795341" y="637953"/>
            <a:ext cx="10069304" cy="3189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lang="kk-KZ" sz="5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№ 10 тақырып: Әлеуметтік жұмыскердің мигранттармен жұмыс жасаудағы біліктілігі</a:t>
            </a:r>
            <a:br>
              <a:rPr lang="ru-RU" sz="4800" cap="none" dirty="0">
                <a:solidFill>
                  <a:srgbClr val="FFFFFF"/>
                </a:solidFill>
              </a:rPr>
            </a:br>
            <a:endParaRPr sz="4800" cap="none" dirty="0">
              <a:solidFill>
                <a:srgbClr val="FFFFFF"/>
              </a:solidFill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8727747" y="4208147"/>
            <a:ext cx="339126" cy="1938528"/>
          </a:xfrm>
          <a:custGeom>
            <a:avLst/>
            <a:gdLst/>
            <a:ahLst/>
            <a:cxnLst/>
            <a:rect l="l" t="t" r="r" b="b"/>
            <a:pathLst>
              <a:path w="414" h="2447" extrusionOk="0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8728739" y="4098333"/>
            <a:ext cx="201857" cy="1874520"/>
          </a:xfrm>
          <a:custGeom>
            <a:avLst/>
            <a:gdLst/>
            <a:ahLst/>
            <a:cxnLst/>
            <a:rect l="l" t="t" r="r" b="b"/>
            <a:pathLst>
              <a:path w="209" h="2358" extrusionOk="0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kk-K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kk-K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Босқындар және мигранттармен әлеуметтік жұмыс технологиялары</a:t>
            </a:r>
            <a:r>
              <a:rPr lang="kk-K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 пәні</a:t>
            </a:r>
            <a:endParaRPr lang="ru-KZ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3"/>
          <p:cNvSpPr txBox="1">
            <a:spLocks noGrp="1"/>
          </p:cNvSpPr>
          <p:nvPr>
            <p:ph type="title"/>
          </p:nvPr>
        </p:nvSpPr>
        <p:spPr>
          <a:xfrm>
            <a:off x="391875" y="130626"/>
            <a:ext cx="11595900" cy="11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</a:pPr>
            <a:br>
              <a:rPr lang="ru-RU" sz="3200" dirty="0">
                <a:solidFill>
                  <a:schemeClr val="dk2"/>
                </a:solidFill>
              </a:rPr>
            </a:br>
            <a:br>
              <a:rPr lang="ru-RU" sz="3200" dirty="0">
                <a:solidFill>
                  <a:schemeClr val="dk2"/>
                </a:solidFill>
              </a:rPr>
            </a:br>
            <a:r>
              <a:rPr lang="ru-RU" sz="3400" dirty="0">
                <a:solidFill>
                  <a:srgbClr val="3F3F3F"/>
                </a:solidFill>
              </a:rPr>
              <a:t>2 </a:t>
            </a:r>
            <a:r>
              <a:rPr lang="ru-RU" sz="3400" dirty="0" err="1">
                <a:solidFill>
                  <a:srgbClr val="3F3F3F"/>
                </a:solidFill>
              </a:rPr>
              <a:t>Құзыреттілік</a:t>
            </a:r>
            <a:r>
              <a:rPr lang="ru-RU" sz="3400" dirty="0">
                <a:solidFill>
                  <a:srgbClr val="3F3F3F"/>
                </a:solidFill>
              </a:rPr>
              <a:t>. </a:t>
            </a:r>
            <a:r>
              <a:rPr lang="ru-RU" sz="3400" dirty="0" err="1">
                <a:solidFill>
                  <a:srgbClr val="3F3F3F"/>
                </a:solidFill>
              </a:rPr>
              <a:t>Өз</a:t>
            </a:r>
            <a:r>
              <a:rPr lang="ru-RU" sz="3400" dirty="0">
                <a:solidFill>
                  <a:srgbClr val="3F3F3F"/>
                </a:solidFill>
              </a:rPr>
              <a:t> </a:t>
            </a:r>
            <a:r>
              <a:rPr lang="ru-RU" sz="3400" dirty="0" err="1">
                <a:solidFill>
                  <a:srgbClr val="3F3F3F"/>
                </a:solidFill>
              </a:rPr>
              <a:t>жұмысыңызда</a:t>
            </a:r>
            <a:r>
              <a:rPr lang="ru-RU" sz="3400" dirty="0">
                <a:solidFill>
                  <a:srgbClr val="3F3F3F"/>
                </a:solidFill>
              </a:rPr>
              <a:t> этно-</a:t>
            </a:r>
            <a:r>
              <a:rPr lang="ru-RU" sz="3400" dirty="0" err="1">
                <a:solidFill>
                  <a:srgbClr val="3F3F3F"/>
                </a:solidFill>
              </a:rPr>
              <a:t>мәдени</a:t>
            </a:r>
            <a:r>
              <a:rPr lang="ru-RU" sz="3400" dirty="0">
                <a:solidFill>
                  <a:srgbClr val="3F3F3F"/>
                </a:solidFill>
              </a:rPr>
              <a:t> </a:t>
            </a:r>
            <a:r>
              <a:rPr lang="ru-RU" sz="3400" dirty="0" err="1">
                <a:solidFill>
                  <a:srgbClr val="3F3F3F"/>
                </a:solidFill>
              </a:rPr>
              <a:t>әртүрлілік</a:t>
            </a:r>
            <a:r>
              <a:rPr lang="ru-RU" sz="3400" dirty="0">
                <a:solidFill>
                  <a:srgbClr val="3F3F3F"/>
                </a:solidFill>
              </a:rPr>
              <a:t> пен </a:t>
            </a:r>
            <a:r>
              <a:rPr lang="ru-RU" sz="3400" dirty="0" err="1">
                <a:solidFill>
                  <a:srgbClr val="3F3F3F"/>
                </a:solidFill>
              </a:rPr>
              <a:t>ерекшеліктерді</a:t>
            </a:r>
            <a:r>
              <a:rPr lang="ru-RU" sz="3400" dirty="0">
                <a:solidFill>
                  <a:srgbClr val="3F3F3F"/>
                </a:solidFill>
              </a:rPr>
              <a:t> </a:t>
            </a:r>
            <a:r>
              <a:rPr lang="ru-RU" sz="3400" dirty="0" err="1">
                <a:solidFill>
                  <a:srgbClr val="3F3F3F"/>
                </a:solidFill>
              </a:rPr>
              <a:t>құрметтеу</a:t>
            </a:r>
            <a:r>
              <a:rPr lang="ru-RU" sz="3400" dirty="0">
                <a:solidFill>
                  <a:srgbClr val="3F3F3F"/>
                </a:solidFill>
              </a:rPr>
              <a:t> </a:t>
            </a:r>
            <a:r>
              <a:rPr lang="ru-RU" sz="3400" dirty="0" err="1">
                <a:solidFill>
                  <a:srgbClr val="3F3F3F"/>
                </a:solidFill>
              </a:rPr>
              <a:t>принциптерін</a:t>
            </a:r>
            <a:r>
              <a:rPr lang="ru-RU" sz="3400" dirty="0">
                <a:solidFill>
                  <a:srgbClr val="3F3F3F"/>
                </a:solidFill>
              </a:rPr>
              <a:t> </a:t>
            </a:r>
            <a:r>
              <a:rPr lang="ru-RU" sz="3400" dirty="0" err="1">
                <a:solidFill>
                  <a:srgbClr val="3F3F3F"/>
                </a:solidFill>
              </a:rPr>
              <a:t>қолдану</a:t>
            </a:r>
            <a:r>
              <a:rPr lang="ru-RU" sz="3400" dirty="0">
                <a:solidFill>
                  <a:srgbClr val="3F3F3F"/>
                </a:solidFill>
              </a:rPr>
              <a:t> </a:t>
            </a:r>
            <a:br>
              <a:rPr lang="ru-RU" sz="3600" dirty="0"/>
            </a:br>
            <a:br>
              <a:rPr lang="ru-RU" sz="3200" dirty="0">
                <a:solidFill>
                  <a:schemeClr val="dk2"/>
                </a:solidFill>
              </a:rPr>
            </a:br>
            <a:endParaRPr sz="3200" dirty="0">
              <a:solidFill>
                <a:schemeClr val="dk2"/>
              </a:solidFill>
            </a:endParaRPr>
          </a:p>
        </p:txBody>
      </p:sp>
      <p:sp>
        <p:nvSpPr>
          <p:cNvPr id="246" name="Google Shape;246;p13"/>
          <p:cNvSpPr txBox="1">
            <a:spLocks noGrp="1"/>
          </p:cNvSpPr>
          <p:nvPr>
            <p:ph type="body" idx="1"/>
          </p:nvPr>
        </p:nvSpPr>
        <p:spPr>
          <a:xfrm>
            <a:off x="345950" y="1546875"/>
            <a:ext cx="11230500" cy="5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None/>
            </a:pPr>
            <a:r>
              <a:rPr lang="ru-RU" sz="3000">
                <a:solidFill>
                  <a:srgbClr val="3F3F3F"/>
                </a:solidFill>
              </a:rPr>
              <a:t>Талаптары:</a:t>
            </a:r>
            <a:endParaRPr sz="3000">
              <a:solidFill>
                <a:srgbClr val="3F3F3F"/>
              </a:solidFill>
            </a:endParaRPr>
          </a:p>
        </p:txBody>
      </p:sp>
      <p:graphicFrame>
        <p:nvGraphicFramePr>
          <p:cNvPr id="247" name="Google Shape;247;p13"/>
          <p:cNvGraphicFramePr/>
          <p:nvPr/>
        </p:nvGraphicFramePr>
        <p:xfrm>
          <a:off x="345941" y="2459963"/>
          <a:ext cx="11595800" cy="3749100"/>
        </p:xfrm>
        <a:graphic>
          <a:graphicData uri="http://schemas.openxmlformats.org/drawingml/2006/table">
            <a:tbl>
              <a:tblPr firstRow="1" firstCol="1" bandRow="1">
                <a:noFill/>
                <a:tableStyleId>{A579E7B7-0B7B-4138-B58C-5760EBEA1F2F}</a:tableStyleId>
              </a:tblPr>
              <a:tblGrid>
                <a:gridCol w="115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9100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практиканың микро, мезо және макро деңгейлерінде өмірлік тәжірибені қалыптастырудағы әртүрлілік пен </a:t>
                      </a:r>
                      <a:r>
                        <a:rPr lang="ru-RU" sz="2400" b="0" u="none" strike="noStrike" cap="none"/>
                        <a:t>ерекшеліктің </a:t>
                      </a: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маңыздылығы туралы түсінікті жеткізу  және қолдану;</a:t>
                      </a:r>
                      <a:endParaRPr sz="2400" b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өзін білім алушы ретінде көрсету және клиенттер мен қауымдастықты өз тәжірибелеріне сарапшылар ретінде тарту;</a:t>
                      </a:r>
                      <a:endParaRPr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әр түрлі клиенттермен және топтармен жұмыс істеу кезінде жеке құмарлық пен құндылықтардың әсерін басқару үшін өзіндік сананы мен өзін-өзі реттеуді қолдану.</a:t>
                      </a:r>
                      <a:endParaRPr sz="2400" b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4"/>
          <p:cNvSpPr txBox="1">
            <a:spLocks noGrp="1"/>
          </p:cNvSpPr>
          <p:nvPr>
            <p:ph type="title"/>
          </p:nvPr>
        </p:nvSpPr>
        <p:spPr>
          <a:xfrm>
            <a:off x="356800" y="371800"/>
            <a:ext cx="11571600" cy="11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</a:pPr>
            <a:br>
              <a:rPr lang="ru-RU" sz="3200" dirty="0">
                <a:solidFill>
                  <a:schemeClr val="dk2"/>
                </a:solidFill>
              </a:rPr>
            </a:br>
            <a:r>
              <a:rPr lang="ru-RU" sz="3600" dirty="0">
                <a:solidFill>
                  <a:srgbClr val="3F3F3F"/>
                </a:solidFill>
              </a:rPr>
              <a:t>3 </a:t>
            </a:r>
            <a:r>
              <a:rPr lang="ru-RU" sz="3600" dirty="0" err="1">
                <a:solidFill>
                  <a:srgbClr val="3F3F3F"/>
                </a:solidFill>
              </a:rPr>
              <a:t>Құзыреттілік</a:t>
            </a:r>
            <a:r>
              <a:rPr lang="ru-RU" sz="3600" dirty="0">
                <a:solidFill>
                  <a:srgbClr val="3F3F3F"/>
                </a:solidFill>
              </a:rPr>
              <a:t>. Адам </a:t>
            </a:r>
            <a:r>
              <a:rPr lang="ru-RU" sz="3600" dirty="0" err="1">
                <a:solidFill>
                  <a:srgbClr val="3F3F3F"/>
                </a:solidFill>
              </a:rPr>
              <a:t>құқығы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әлеуметтік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экономикалық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және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экологиялық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әділеттілікті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қамтамасыз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ету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br>
              <a:rPr lang="ru-RU" sz="3200" dirty="0">
                <a:solidFill>
                  <a:schemeClr val="dk2"/>
                </a:solidFill>
              </a:rPr>
            </a:br>
            <a:endParaRPr sz="3200" dirty="0">
              <a:solidFill>
                <a:schemeClr val="dk2"/>
              </a:solidFill>
            </a:endParaRPr>
          </a:p>
        </p:txBody>
      </p:sp>
      <p:sp>
        <p:nvSpPr>
          <p:cNvPr id="254" name="Google Shape;254;p14"/>
          <p:cNvSpPr txBox="1">
            <a:spLocks noGrp="1"/>
          </p:cNvSpPr>
          <p:nvPr>
            <p:ph type="body" idx="1"/>
          </p:nvPr>
        </p:nvSpPr>
        <p:spPr>
          <a:xfrm>
            <a:off x="345950" y="1755125"/>
            <a:ext cx="11230500" cy="5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32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00"/>
              <a:buNone/>
            </a:pPr>
            <a:r>
              <a:rPr lang="ru-RU" sz="12920">
                <a:solidFill>
                  <a:srgbClr val="3F3F3F"/>
                </a:solidFill>
              </a:rPr>
              <a:t>Талаптары:</a:t>
            </a:r>
            <a:endParaRPr sz="1292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graphicFrame>
        <p:nvGraphicFramePr>
          <p:cNvPr id="255" name="Google Shape;255;p14"/>
          <p:cNvGraphicFramePr/>
          <p:nvPr/>
        </p:nvGraphicFramePr>
        <p:xfrm>
          <a:off x="345941" y="2522137"/>
          <a:ext cx="11571600" cy="2807500"/>
        </p:xfrm>
        <a:graphic>
          <a:graphicData uri="http://schemas.openxmlformats.org/drawingml/2006/table">
            <a:tbl>
              <a:tblPr firstRow="1" firstCol="1" bandRow="1">
                <a:noFill/>
                <a:tableStyleId>{A579E7B7-0B7B-4138-B58C-5760EBEA1F2F}</a:tableStyleId>
              </a:tblPr>
              <a:tblGrid>
                <a:gridCol w="115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7500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жеке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жүйелік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деңгейде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адам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құқықтарын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қорғау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үшін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экономикалық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экологиялық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әділеттілік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туралы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өзінің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түсінікті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sz="2400" b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экономикалық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экологиялық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әділеттілікке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ықпал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ететін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тәжірибеге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қатысу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5"/>
          <p:cNvSpPr txBox="1">
            <a:spLocks noGrp="1"/>
          </p:cNvSpPr>
          <p:nvPr>
            <p:ph type="title"/>
          </p:nvPr>
        </p:nvSpPr>
        <p:spPr>
          <a:xfrm>
            <a:off x="703328" y="442127"/>
            <a:ext cx="11063291" cy="984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br>
              <a:rPr lang="ru-RU" sz="3600"/>
            </a:br>
            <a:r>
              <a:rPr lang="ru-RU" sz="3600">
                <a:solidFill>
                  <a:srgbClr val="3F3F3F"/>
                </a:solidFill>
              </a:rPr>
              <a:t>4 Құзыреттілік. Тәжірибелік зерттеулерге қатысу және  зерттеу тәжірибесін қолдану </a:t>
            </a:r>
            <a:br>
              <a:rPr lang="ru-RU" sz="3200">
                <a:solidFill>
                  <a:schemeClr val="dk2"/>
                </a:solidFill>
              </a:rPr>
            </a:br>
            <a:endParaRPr sz="3200">
              <a:solidFill>
                <a:schemeClr val="dk2"/>
              </a:solidFill>
            </a:endParaRPr>
          </a:p>
        </p:txBody>
      </p:sp>
      <p:sp>
        <p:nvSpPr>
          <p:cNvPr id="262" name="Google Shape;262;p15"/>
          <p:cNvSpPr txBox="1">
            <a:spLocks noGrp="1"/>
          </p:cNvSpPr>
          <p:nvPr>
            <p:ph type="body" idx="1"/>
          </p:nvPr>
        </p:nvSpPr>
        <p:spPr>
          <a:xfrm>
            <a:off x="345950" y="1746826"/>
            <a:ext cx="11230500" cy="7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10"/>
              <a:buNone/>
            </a:pPr>
            <a:r>
              <a:rPr lang="ru-RU" sz="12920">
                <a:solidFill>
                  <a:srgbClr val="3F3F3F"/>
                </a:solidFill>
              </a:rPr>
              <a:t>Талаптары:</a:t>
            </a:r>
            <a:endParaRPr sz="1292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endParaRPr>
              <a:solidFill>
                <a:srgbClr val="3F3F3F"/>
              </a:solidFill>
            </a:endParaRPr>
          </a:p>
        </p:txBody>
      </p:sp>
      <p:graphicFrame>
        <p:nvGraphicFramePr>
          <p:cNvPr id="263" name="Google Shape;263;p15"/>
          <p:cNvGraphicFramePr/>
          <p:nvPr/>
        </p:nvGraphicFramePr>
        <p:xfrm>
          <a:off x="345941" y="2805381"/>
          <a:ext cx="11681125" cy="3157347"/>
        </p:xfrm>
        <a:graphic>
          <a:graphicData uri="http://schemas.openxmlformats.org/drawingml/2006/table">
            <a:tbl>
              <a:tblPr firstRow="1" firstCol="1" bandRow="1">
                <a:noFill/>
                <a:tableStyleId>{A579E7B7-0B7B-4138-B58C-5760EBEA1F2F}</a:tableStyleId>
              </a:tblPr>
              <a:tblGrid>
                <a:gridCol w="1168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41100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деректерді жинау мен өңдеудің сапалы және сандық әдістерін әзірлеу және қолдану;</a:t>
                      </a:r>
                      <a:endParaRPr sz="2400" b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зерттеудің сандық және сапалық әдістері мен зерттеу нәтижелерін талдауға қатысу үшін сыни ойлауды қолдану; </a:t>
                      </a:r>
                      <a:endParaRPr sz="2400" b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практика, саясат және қызмет көрсетуді ақпараттандыру мен жақсарту үшін зерттеу деректерін аудару және пайдалану.</a:t>
                      </a:r>
                      <a:endParaRPr sz="2400" b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6"/>
          <p:cNvSpPr txBox="1">
            <a:spLocks noGrp="1"/>
          </p:cNvSpPr>
          <p:nvPr>
            <p:ph type="title"/>
          </p:nvPr>
        </p:nvSpPr>
        <p:spPr>
          <a:xfrm>
            <a:off x="515155" y="365125"/>
            <a:ext cx="1083864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ru-RU" sz="3600" dirty="0">
                <a:solidFill>
                  <a:srgbClr val="3F3F3F"/>
                </a:solidFill>
              </a:rPr>
              <a:t>5 </a:t>
            </a:r>
            <a:r>
              <a:rPr lang="ru-RU" sz="3600" dirty="0" err="1">
                <a:solidFill>
                  <a:srgbClr val="3F3F3F"/>
                </a:solidFill>
              </a:rPr>
              <a:t>Құзыреттілік</a:t>
            </a:r>
            <a:r>
              <a:rPr lang="ru-RU" sz="3600" dirty="0">
                <a:solidFill>
                  <a:srgbClr val="3F3F3F"/>
                </a:solidFill>
              </a:rPr>
              <a:t>. </a:t>
            </a:r>
            <a:r>
              <a:rPr lang="ru-RU" sz="3600" dirty="0" err="1">
                <a:solidFill>
                  <a:srgbClr val="3F3F3F"/>
                </a:solidFill>
              </a:rPr>
              <a:t>Мемлекеттік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басқаруға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және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жергілікті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қауымдастықтарға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қатысу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endParaRPr sz="3600" dirty="0">
              <a:solidFill>
                <a:srgbClr val="3F3F3F"/>
              </a:solidFill>
            </a:endParaRPr>
          </a:p>
        </p:txBody>
      </p:sp>
      <p:graphicFrame>
        <p:nvGraphicFramePr>
          <p:cNvPr id="270" name="Google Shape;270;p16"/>
          <p:cNvGraphicFramePr/>
          <p:nvPr/>
        </p:nvGraphicFramePr>
        <p:xfrm>
          <a:off x="526244" y="2411604"/>
          <a:ext cx="10869775" cy="4389247"/>
        </p:xfrm>
        <a:graphic>
          <a:graphicData uri="http://schemas.openxmlformats.org/drawingml/2006/table">
            <a:tbl>
              <a:tblPr firstRow="1" firstCol="1" bandRow="1">
                <a:noFill/>
                <a:tableStyleId>{81044689-BDEE-4E05-B3F7-D8E8FE2DBAAD}</a:tableStyleId>
              </a:tblPr>
              <a:tblGrid>
                <a:gridCol w="1086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4825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әл-ауқатқа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қызмет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көрсетуге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қызметтерге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жеткізуге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әсер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ететін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жергілікті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мемлекеттік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деңгейдегі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саясатты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анықтау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sz="2400" b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қызметтерге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жетімділікті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қажет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ететін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топтардың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мүдделерін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анықтау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алға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жылжыту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қауіпсіздік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пен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экономикалық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саясаттың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қызметтерді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ұсынуға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олардың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халыққа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жетімділігіне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қалай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әсер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ететіндігін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адам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құқықтары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экономикалық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экологиялық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әділеттілікті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ілгерілетуге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бағытталған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саясатты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талдау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тұжырымдау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насихаттау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үшін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сыни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ойлауды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400" b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1" name="Google Shape;271;p16"/>
          <p:cNvSpPr txBox="1"/>
          <p:nvPr/>
        </p:nvSpPr>
        <p:spPr>
          <a:xfrm>
            <a:off x="526250" y="1690700"/>
            <a:ext cx="11230500" cy="4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rPr lang="ru-RU" sz="3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Талаптары: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7"/>
          <p:cNvSpPr txBox="1">
            <a:spLocks noGrp="1"/>
          </p:cNvSpPr>
          <p:nvPr>
            <p:ph type="title"/>
          </p:nvPr>
        </p:nvSpPr>
        <p:spPr>
          <a:xfrm>
            <a:off x="950875" y="575100"/>
            <a:ext cx="10371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ru-RU" sz="3600" dirty="0">
                <a:solidFill>
                  <a:srgbClr val="3F3F3F"/>
                </a:solidFill>
              </a:rPr>
              <a:t>6 </a:t>
            </a:r>
            <a:r>
              <a:rPr lang="ru-RU" sz="3600" dirty="0" err="1">
                <a:solidFill>
                  <a:srgbClr val="3F3F3F"/>
                </a:solidFill>
              </a:rPr>
              <a:t>Құзыреттілік</a:t>
            </a:r>
            <a:r>
              <a:rPr lang="ru-RU" sz="3600" dirty="0">
                <a:solidFill>
                  <a:srgbClr val="3F3F3F"/>
                </a:solidFill>
              </a:rPr>
              <a:t>. Жеке </a:t>
            </a:r>
            <a:r>
              <a:rPr lang="ru-RU" sz="3600" dirty="0" err="1">
                <a:solidFill>
                  <a:srgbClr val="3F3F3F"/>
                </a:solidFill>
              </a:rPr>
              <a:t>адамдармен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отбасылармен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топтармен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ұйымдармен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және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қауымдастықтармен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өзара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әрекеттесу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endParaRPr sz="3600" dirty="0">
              <a:solidFill>
                <a:srgbClr val="3F3F3F"/>
              </a:solidFill>
            </a:endParaRPr>
          </a:p>
        </p:txBody>
      </p:sp>
      <p:graphicFrame>
        <p:nvGraphicFramePr>
          <p:cNvPr id="278" name="Google Shape;278;p17"/>
          <p:cNvGraphicFramePr/>
          <p:nvPr/>
        </p:nvGraphicFramePr>
        <p:xfrm>
          <a:off x="416416" y="3099843"/>
          <a:ext cx="11359175" cy="3148325"/>
        </p:xfrm>
        <a:graphic>
          <a:graphicData uri="http://schemas.openxmlformats.org/drawingml/2006/table">
            <a:tbl>
              <a:tblPr firstRow="1" firstCol="1" bandRow="1">
                <a:noFill/>
                <a:tableStyleId>{81044689-BDEE-4E05-B3F7-D8E8FE2DBAAD}</a:tableStyleId>
              </a:tblPr>
              <a:tblGrid>
                <a:gridCol w="1135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48325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клиенттермен және жергілікті </a:t>
                      </a:r>
                      <a:r>
                        <a:rPr lang="ru-RU" sz="2400" b="0" u="none" strike="noStrike" cap="none"/>
                        <a:t>қауымдастықтармен</a:t>
                      </a: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өзара әрекеттесу үшін адамның мінез-құлқы мен әлеуметтік ортасы туралы, қоршаған ортадағы адам туралы және басқа да көпсалалы теориялық құрылымдар туралы білімді қолдану;</a:t>
                      </a:r>
                      <a:endParaRPr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әр түрлі топтармен және клиенттермен тиімді өзара әрекеттесу (сенімді қарым-қатынас орнату) үшін эмпатия, рефлексия және тұлғааралық дағдыларды қолдану.</a:t>
                      </a:r>
                      <a:endParaRPr sz="2400" b="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9" name="Google Shape;279;p17"/>
          <p:cNvSpPr txBox="1"/>
          <p:nvPr/>
        </p:nvSpPr>
        <p:spPr>
          <a:xfrm>
            <a:off x="416416" y="2331628"/>
            <a:ext cx="11230377" cy="463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rPr lang="ru-RU" sz="3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Талаптары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8"/>
          <p:cNvSpPr txBox="1">
            <a:spLocks noGrp="1"/>
          </p:cNvSpPr>
          <p:nvPr>
            <p:ph type="title"/>
          </p:nvPr>
        </p:nvSpPr>
        <p:spPr>
          <a:xfrm>
            <a:off x="625424" y="136875"/>
            <a:ext cx="10515600" cy="1300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ru-RU" sz="3600" dirty="0">
                <a:solidFill>
                  <a:srgbClr val="3F3F3F"/>
                </a:solidFill>
              </a:rPr>
              <a:t>7 </a:t>
            </a:r>
            <a:r>
              <a:rPr lang="ru-RU" sz="3600" dirty="0" err="1">
                <a:solidFill>
                  <a:srgbClr val="3F3F3F"/>
                </a:solidFill>
              </a:rPr>
              <a:t>Құзыреттілік</a:t>
            </a:r>
            <a:r>
              <a:rPr lang="ru-RU" sz="3600" dirty="0">
                <a:solidFill>
                  <a:srgbClr val="3F3F3F"/>
                </a:solidFill>
              </a:rPr>
              <a:t>. Жеке </a:t>
            </a:r>
            <a:r>
              <a:rPr lang="ru-RU" sz="3600" dirty="0" err="1">
                <a:solidFill>
                  <a:srgbClr val="3F3F3F"/>
                </a:solidFill>
              </a:rPr>
              <a:t>адамдарды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отбасыларды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топтарды</a:t>
            </a:r>
            <a:r>
              <a:rPr lang="ru-RU" sz="3600" dirty="0">
                <a:solidFill>
                  <a:srgbClr val="3F3F3F"/>
                </a:solidFill>
              </a:rPr>
              <a:t>, </a:t>
            </a:r>
            <a:r>
              <a:rPr lang="ru-RU" sz="3600" dirty="0" err="1">
                <a:solidFill>
                  <a:srgbClr val="3F3F3F"/>
                </a:solidFill>
              </a:rPr>
              <a:t>ұйымдар</a:t>
            </a:r>
            <a:r>
              <a:rPr lang="ru-RU" sz="3600" dirty="0">
                <a:solidFill>
                  <a:srgbClr val="3F3F3F"/>
                </a:solidFill>
              </a:rPr>
              <a:t> мен </a:t>
            </a:r>
            <a:r>
              <a:rPr lang="ru-RU" sz="3600" dirty="0" err="1">
                <a:solidFill>
                  <a:srgbClr val="3F3F3F"/>
                </a:solidFill>
              </a:rPr>
              <a:t>қауымдастықтарды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бағалау</a:t>
            </a:r>
            <a:endParaRPr sz="3600" dirty="0">
              <a:solidFill>
                <a:srgbClr val="3F3F3F"/>
              </a:solidFill>
            </a:endParaRPr>
          </a:p>
        </p:txBody>
      </p:sp>
      <p:graphicFrame>
        <p:nvGraphicFramePr>
          <p:cNvPr id="286" name="Google Shape;286;p18"/>
          <p:cNvGraphicFramePr/>
          <p:nvPr>
            <p:extLst>
              <p:ext uri="{D42A27DB-BD31-4B8C-83A1-F6EECF244321}">
                <p14:modId xmlns:p14="http://schemas.microsoft.com/office/powerpoint/2010/main" val="33850291"/>
              </p:ext>
            </p:extLst>
          </p:nvPr>
        </p:nvGraphicFramePr>
        <p:xfrm>
          <a:off x="176772" y="2065393"/>
          <a:ext cx="11685400" cy="4561550"/>
        </p:xfrm>
        <a:graphic>
          <a:graphicData uri="http://schemas.openxmlformats.org/drawingml/2006/table">
            <a:tbl>
              <a:tblPr firstRow="1" firstCol="1" bandRow="1">
                <a:noFill/>
                <a:tableStyleId>{81044689-BDEE-4E05-B3F7-D8E8FE2DBAAD}</a:tableStyleId>
              </a:tblPr>
              <a:tblGrid>
                <a:gridCol w="1168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61550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жергілікті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қауымдастықтардан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алынған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ақпараттарды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интерпритациялау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үшін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сыни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ойлауды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деректерді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жинау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жүйелеу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sz="2200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жергілікті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қауымдастықтарға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жасалған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деректерін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талдау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кезінде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адамның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мінез-құлқы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ортасы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қоршаған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ортадағы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тұлға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туралы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басқа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да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көпсалалы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теориялық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шеңбердің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негізіндегі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білімдерді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sz="2200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топтардың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күшті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жақтарын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қажеттіліктер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қатерлерді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сыни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бағалаудың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негізінде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араласудың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келісілген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мақсаттары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міндеттерін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әзірлеу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sz="2200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жергілікті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қауымдастықтың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құндылықтары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қалауына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ғылыми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білімге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бағалауға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негізделген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араласудың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тиісті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стратегияларын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технологияларын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таңдау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200" dirty="0"/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7" name="Google Shape;287;p18"/>
          <p:cNvSpPr txBox="1"/>
          <p:nvPr/>
        </p:nvSpPr>
        <p:spPr>
          <a:xfrm>
            <a:off x="625425" y="1437651"/>
            <a:ext cx="11230500" cy="4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rPr lang="ru-RU" sz="2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Талаптары: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9"/>
          <p:cNvSpPr txBox="1">
            <a:spLocks noGrp="1"/>
          </p:cNvSpPr>
          <p:nvPr>
            <p:ph type="title"/>
          </p:nvPr>
        </p:nvSpPr>
        <p:spPr>
          <a:xfrm>
            <a:off x="592071" y="431801"/>
            <a:ext cx="10515600" cy="1300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lang="ru-RU" sz="3200" dirty="0">
                <a:solidFill>
                  <a:srgbClr val="3F3F3F"/>
                </a:solidFill>
              </a:rPr>
              <a:t>8 </a:t>
            </a:r>
            <a:r>
              <a:rPr lang="ru-RU" sz="3200" dirty="0" err="1">
                <a:solidFill>
                  <a:srgbClr val="3F3F3F"/>
                </a:solidFill>
              </a:rPr>
              <a:t>Құзыреттілік</a:t>
            </a:r>
            <a:r>
              <a:rPr lang="ru-RU" sz="3200" dirty="0">
                <a:solidFill>
                  <a:srgbClr val="3F3F3F"/>
                </a:solidFill>
              </a:rPr>
              <a:t>. Жеке </a:t>
            </a:r>
            <a:r>
              <a:rPr lang="ru-RU" sz="3200" dirty="0" err="1">
                <a:solidFill>
                  <a:srgbClr val="3F3F3F"/>
                </a:solidFill>
              </a:rPr>
              <a:t>адамдардың</a:t>
            </a:r>
            <a:r>
              <a:rPr lang="ru-RU" sz="3200" dirty="0">
                <a:solidFill>
                  <a:srgbClr val="3F3F3F"/>
                </a:solidFill>
              </a:rPr>
              <a:t>, </a:t>
            </a:r>
            <a:r>
              <a:rPr lang="ru-RU" sz="3200" dirty="0" err="1">
                <a:solidFill>
                  <a:srgbClr val="3F3F3F"/>
                </a:solidFill>
              </a:rPr>
              <a:t>отбасылардың</a:t>
            </a:r>
            <a:r>
              <a:rPr lang="ru-RU" sz="3200" dirty="0">
                <a:solidFill>
                  <a:srgbClr val="3F3F3F"/>
                </a:solidFill>
              </a:rPr>
              <a:t>, </a:t>
            </a:r>
            <a:r>
              <a:rPr lang="ru-RU" sz="3200" dirty="0" err="1">
                <a:solidFill>
                  <a:srgbClr val="3F3F3F"/>
                </a:solidFill>
              </a:rPr>
              <a:t>топтардың</a:t>
            </a:r>
            <a:r>
              <a:rPr lang="ru-RU" sz="3200" dirty="0">
                <a:solidFill>
                  <a:srgbClr val="3F3F3F"/>
                </a:solidFill>
              </a:rPr>
              <a:t>, </a:t>
            </a:r>
            <a:r>
              <a:rPr lang="ru-RU" sz="3200" dirty="0" err="1">
                <a:solidFill>
                  <a:srgbClr val="3F3F3F"/>
                </a:solidFill>
              </a:rPr>
              <a:t>ұйымдар</a:t>
            </a:r>
            <a:r>
              <a:rPr lang="ru-RU" sz="3200" dirty="0">
                <a:solidFill>
                  <a:srgbClr val="3F3F3F"/>
                </a:solidFill>
              </a:rPr>
              <a:t> мен </a:t>
            </a:r>
            <a:r>
              <a:rPr lang="ru-RU" sz="3200" dirty="0" err="1">
                <a:solidFill>
                  <a:srgbClr val="3F3F3F"/>
                </a:solidFill>
              </a:rPr>
              <a:t>қауымдастықтардың</a:t>
            </a:r>
            <a:r>
              <a:rPr lang="ru-RU" sz="3200" dirty="0">
                <a:solidFill>
                  <a:srgbClr val="3F3F3F"/>
                </a:solidFill>
              </a:rPr>
              <a:t> </a:t>
            </a:r>
            <a:r>
              <a:rPr lang="ru-RU" sz="3200" dirty="0" err="1">
                <a:solidFill>
                  <a:srgbClr val="3F3F3F"/>
                </a:solidFill>
              </a:rPr>
              <a:t>қызметіне</a:t>
            </a:r>
            <a:r>
              <a:rPr lang="ru-RU" sz="3200" dirty="0">
                <a:solidFill>
                  <a:srgbClr val="3F3F3F"/>
                </a:solidFill>
              </a:rPr>
              <a:t> </a:t>
            </a:r>
            <a:r>
              <a:rPr lang="ru-RU" sz="3200" dirty="0" err="1">
                <a:solidFill>
                  <a:srgbClr val="3F3F3F"/>
                </a:solidFill>
              </a:rPr>
              <a:t>араласу</a:t>
            </a:r>
            <a:r>
              <a:rPr lang="ru-RU" sz="3200" dirty="0">
                <a:solidFill>
                  <a:srgbClr val="3F3F3F"/>
                </a:solidFill>
              </a:rPr>
              <a:t> </a:t>
            </a:r>
            <a:endParaRPr sz="3200" dirty="0">
              <a:solidFill>
                <a:srgbClr val="3F3F3F"/>
              </a:solidFill>
            </a:endParaRPr>
          </a:p>
        </p:txBody>
      </p:sp>
      <p:graphicFrame>
        <p:nvGraphicFramePr>
          <p:cNvPr id="294" name="Google Shape;294;p19"/>
          <p:cNvGraphicFramePr/>
          <p:nvPr>
            <p:extLst>
              <p:ext uri="{D42A27DB-BD31-4B8C-83A1-F6EECF244321}">
                <p14:modId xmlns:p14="http://schemas.microsoft.com/office/powerpoint/2010/main" val="2905096660"/>
              </p:ext>
            </p:extLst>
          </p:nvPr>
        </p:nvGraphicFramePr>
        <p:xfrm>
          <a:off x="474372" y="2261419"/>
          <a:ext cx="11243250" cy="4395019"/>
        </p:xfrm>
        <a:graphic>
          <a:graphicData uri="http://schemas.openxmlformats.org/drawingml/2006/table">
            <a:tbl>
              <a:tblPr firstRow="1" firstCol="1" bandRow="1">
                <a:noFill/>
                <a:tableStyleId>{81044689-BDEE-4E05-B3F7-D8E8FE2DBAAD}</a:tableStyleId>
              </a:tblPr>
              <a:tblGrid>
                <a:gridCol w="1124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501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ru-RU" sz="2200" b="0" u="none" strike="noStrike" cap="none" dirty="0"/>
                        <a:t>1. </a:t>
                      </a:r>
                      <a:r>
                        <a:rPr lang="ru-RU" sz="2200" b="0" u="none" strike="noStrike" cap="none" dirty="0" err="1"/>
                        <a:t>практикалық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мақсаттарға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қол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жеткізу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және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клиенттер</a:t>
                      </a:r>
                      <a:r>
                        <a:rPr lang="ru-RU" sz="2200" b="0" u="none" strike="noStrike" cap="none" dirty="0"/>
                        <a:t> мен </a:t>
                      </a:r>
                      <a:r>
                        <a:rPr lang="ru-RU" sz="2200" b="0" u="none" strike="noStrike" cap="none" dirty="0" err="1"/>
                        <a:t>жергілікті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қауымдастықтың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мүмкіндіктерін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кеңейту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үшін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сыни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таңдау</a:t>
                      </a:r>
                      <a:r>
                        <a:rPr lang="ru-RU" sz="2200" b="0" u="none" strike="noStrike" cap="none" dirty="0"/>
                        <a:t>, </a:t>
                      </a:r>
                      <a:r>
                        <a:rPr lang="ru-RU" sz="2200" b="0" u="none" strike="noStrike" cap="none" dirty="0" err="1"/>
                        <a:t>жоспарлау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және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жүзеге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асыру</a:t>
                      </a:r>
                      <a:r>
                        <a:rPr lang="ru-RU" sz="2200" b="0" u="none" strike="noStrike" cap="none" dirty="0"/>
                        <a:t>;</a:t>
                      </a:r>
                      <a:endParaRPr sz="2200" dirty="0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None/>
                      </a:pP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клиенттермен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топтармен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араласу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кезінде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адамның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мінез-құлқы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ортасы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қоршаған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ортадағы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тұлға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туралы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басқа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да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көпсалалы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теориялық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шеңбердің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негізіндегі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білімдерді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200" b="0" u="none" strike="noStrike" cap="none" dirty="0"/>
                        <a:t>;</a:t>
                      </a:r>
                      <a:endParaRPr sz="2200" dirty="0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ru-RU" sz="2200" b="0" u="none" strike="noStrike" cap="none" dirty="0"/>
                        <a:t>3. </a:t>
                      </a:r>
                      <a:r>
                        <a:rPr lang="ru-RU" sz="2200" b="0" u="none" strike="noStrike" cap="none" dirty="0" err="1"/>
                        <a:t>қажет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болған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жағдайда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пайдалы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нәтижеге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жету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үшін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кәсіби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аралық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ынтымақтастықты</a:t>
                      </a:r>
                      <a:r>
                        <a:rPr lang="ru-RU" sz="2200" b="0" u="none" strike="noStrike" cap="none" dirty="0"/>
                        <a:t> </a:t>
                      </a:r>
                      <a:r>
                        <a:rPr lang="ru-RU" sz="2200" b="0" u="none" strike="noStrike" cap="none" dirty="0" err="1"/>
                        <a:t>қолдану</a:t>
                      </a:r>
                      <a:r>
                        <a:rPr lang="ru-RU" sz="2200" b="0" u="none" strike="noStrike" cap="none" dirty="0"/>
                        <a:t>;</a:t>
                      </a:r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None/>
                      </a:pP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келіссөздер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жүргізу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делдалдық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әртүрлі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клиенттер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жергілікті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қауымдастықтардың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мүдделерін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қорғау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lang="ru-RU" sz="2200" dirty="0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None/>
                      </a:pP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өзара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келісілген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мақсаттарға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жетуге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ықпал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ететін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сүйемелдеуге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тиімді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ауысуына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аяқталуына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ықпал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2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ету</a:t>
                      </a:r>
                      <a:r>
                        <a:rPr lang="ru-RU" sz="22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lang="ru-RU" sz="2200" dirty="0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000" b="0" u="none" strike="noStrike" cap="none" dirty="0"/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5" name="Google Shape;295;p19"/>
          <p:cNvSpPr txBox="1"/>
          <p:nvPr/>
        </p:nvSpPr>
        <p:spPr>
          <a:xfrm>
            <a:off x="474372" y="1611470"/>
            <a:ext cx="11230500" cy="5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rPr lang="ru-RU" sz="2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Талаптары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1"/>
          <p:cNvSpPr txBox="1">
            <a:spLocks noGrp="1"/>
          </p:cNvSpPr>
          <p:nvPr>
            <p:ph type="title"/>
          </p:nvPr>
        </p:nvSpPr>
        <p:spPr>
          <a:xfrm>
            <a:off x="592071" y="341745"/>
            <a:ext cx="10515600" cy="139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lang="ru-RU" sz="4000" dirty="0">
                <a:solidFill>
                  <a:srgbClr val="3F3F3F"/>
                </a:solidFill>
              </a:rPr>
              <a:t>9 </a:t>
            </a:r>
            <a:r>
              <a:rPr lang="ru-RU" sz="4000" dirty="0" err="1">
                <a:solidFill>
                  <a:srgbClr val="3F3F3F"/>
                </a:solidFill>
              </a:rPr>
              <a:t>Құзыреттілік</a:t>
            </a:r>
            <a:r>
              <a:rPr lang="ru-RU" sz="4000" dirty="0">
                <a:solidFill>
                  <a:srgbClr val="3F3F3F"/>
                </a:solidFill>
              </a:rPr>
              <a:t>. Жеке </a:t>
            </a:r>
            <a:r>
              <a:rPr lang="ru-RU" sz="4000" dirty="0" err="1">
                <a:solidFill>
                  <a:srgbClr val="3F3F3F"/>
                </a:solidFill>
              </a:rPr>
              <a:t>адамдармен</a:t>
            </a:r>
            <a:r>
              <a:rPr lang="ru-RU" sz="4000" dirty="0">
                <a:solidFill>
                  <a:srgbClr val="3F3F3F"/>
                </a:solidFill>
              </a:rPr>
              <a:t>, </a:t>
            </a:r>
            <a:r>
              <a:rPr lang="ru-RU" sz="4000" dirty="0" err="1">
                <a:solidFill>
                  <a:srgbClr val="3F3F3F"/>
                </a:solidFill>
              </a:rPr>
              <a:t>отбасылармен</a:t>
            </a:r>
            <a:r>
              <a:rPr lang="ru-RU" sz="4000" dirty="0">
                <a:solidFill>
                  <a:srgbClr val="3F3F3F"/>
                </a:solidFill>
              </a:rPr>
              <a:t>, </a:t>
            </a:r>
            <a:r>
              <a:rPr lang="ru-RU" sz="4000" dirty="0" err="1">
                <a:solidFill>
                  <a:srgbClr val="3F3F3F"/>
                </a:solidFill>
              </a:rPr>
              <a:t>топтармен</a:t>
            </a:r>
            <a:r>
              <a:rPr lang="ru-RU" sz="4000" dirty="0">
                <a:solidFill>
                  <a:srgbClr val="3F3F3F"/>
                </a:solidFill>
              </a:rPr>
              <a:t>, </a:t>
            </a:r>
            <a:r>
              <a:rPr lang="ru-RU" sz="4000" dirty="0" err="1">
                <a:solidFill>
                  <a:srgbClr val="3F3F3F"/>
                </a:solidFill>
              </a:rPr>
              <a:t>ұйымдармен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r>
              <a:rPr lang="ru-RU" sz="4000" dirty="0" err="1">
                <a:solidFill>
                  <a:srgbClr val="3F3F3F"/>
                </a:solidFill>
              </a:rPr>
              <a:t>және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r>
              <a:rPr lang="ru-RU" sz="4000" dirty="0" err="1">
                <a:solidFill>
                  <a:srgbClr val="3F3F3F"/>
                </a:solidFill>
              </a:rPr>
              <a:t>қауымдастықтармен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r>
              <a:rPr lang="ru-RU" sz="4000" dirty="0" err="1">
                <a:solidFill>
                  <a:srgbClr val="3F3F3F"/>
                </a:solidFill>
              </a:rPr>
              <a:t>тәжірибені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r>
              <a:rPr lang="ru-RU" sz="4000" dirty="0" err="1">
                <a:solidFill>
                  <a:srgbClr val="3F3F3F"/>
                </a:solidFill>
              </a:rPr>
              <a:t>бағалау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r>
              <a:rPr lang="ru-RU" sz="4000" dirty="0" err="1">
                <a:solidFill>
                  <a:srgbClr val="3F3F3F"/>
                </a:solidFill>
              </a:rPr>
              <a:t>және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r>
              <a:rPr lang="ru-RU" sz="4000" dirty="0" err="1">
                <a:solidFill>
                  <a:srgbClr val="3F3F3F"/>
                </a:solidFill>
              </a:rPr>
              <a:t>мониторингтеу</a:t>
            </a:r>
            <a:r>
              <a:rPr lang="ru-RU" sz="4000" dirty="0">
                <a:solidFill>
                  <a:srgbClr val="3F3F3F"/>
                </a:solidFill>
              </a:rPr>
              <a:t> </a:t>
            </a:r>
            <a:endParaRPr sz="4000" dirty="0">
              <a:solidFill>
                <a:srgbClr val="3F3F3F"/>
              </a:solidFill>
            </a:endParaRPr>
          </a:p>
        </p:txBody>
      </p:sp>
      <p:graphicFrame>
        <p:nvGraphicFramePr>
          <p:cNvPr id="309" name="Google Shape;309;p21"/>
          <p:cNvGraphicFramePr/>
          <p:nvPr>
            <p:extLst>
              <p:ext uri="{D42A27DB-BD31-4B8C-83A1-F6EECF244321}">
                <p14:modId xmlns:p14="http://schemas.microsoft.com/office/powerpoint/2010/main" val="819479802"/>
              </p:ext>
            </p:extLst>
          </p:nvPr>
        </p:nvGraphicFramePr>
        <p:xfrm>
          <a:off x="592071" y="2428027"/>
          <a:ext cx="11243250" cy="4560824"/>
        </p:xfrm>
        <a:graphic>
          <a:graphicData uri="http://schemas.openxmlformats.org/drawingml/2006/table">
            <a:tbl>
              <a:tblPr firstRow="1" firstCol="1" bandRow="1">
                <a:noFill/>
                <a:tableStyleId>{81044689-BDEE-4E05-B3F7-D8E8FE2DBAAD}</a:tableStyleId>
              </a:tblPr>
              <a:tblGrid>
                <a:gridCol w="1124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52375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нәтижелерді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бағалау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және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мониторинг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жасау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үшін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kk-KZ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супервизияның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әдістері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мен </a:t>
                      </a:r>
                      <a:r>
                        <a:rPr lang="kk-KZ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техникаларын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түсіну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және</a:t>
                      </a:r>
                      <a:r>
                        <a:rPr lang="ru-RU" sz="24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ru-RU" sz="2400" b="0" i="0" u="none" strike="noStrike" cap="none" dirty="0" err="1">
                          <a:solidFill>
                            <a:schemeClr val="lt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қолдану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sz="2400" b="0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нәтижелерді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мониторинг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жасау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үшін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адамның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мінез-құлқы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әлеуметтік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ортаға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қоршаған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ортадағы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адамға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басқа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да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көпсалалы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теориялық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негіздерге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қатысты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білімді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интервенция мен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бағдарламаға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байланысты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процестер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нәтижелерді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сыни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тұрғыдан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талдау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бақылау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;</a:t>
                      </a:r>
                      <a:endParaRPr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микро, мезо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және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макро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деңгейде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практиканың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тиімділігін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арттыру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үшін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бағалау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мен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мониторингтің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нәтижелерін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400" b="0" u="none" strike="noStrike" cap="none" dirty="0" err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қолдану</a:t>
                      </a:r>
                      <a:r>
                        <a:rPr lang="ru-RU" sz="2400" b="0" u="none" strike="noStrike" cap="none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2400" b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0" name="Google Shape;310;p21"/>
          <p:cNvSpPr txBox="1"/>
          <p:nvPr/>
        </p:nvSpPr>
        <p:spPr>
          <a:xfrm>
            <a:off x="592075" y="1823669"/>
            <a:ext cx="11230500" cy="4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rPr lang="ru-RU" sz="2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Талаптары: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1"/>
          <p:cNvSpPr txBox="1">
            <a:spLocks noGrp="1"/>
          </p:cNvSpPr>
          <p:nvPr>
            <p:ph type="title"/>
          </p:nvPr>
        </p:nvSpPr>
        <p:spPr>
          <a:xfrm>
            <a:off x="838200" y="190919"/>
            <a:ext cx="10868130" cy="1316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қызметкердің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тәжірибесімен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байланысты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фазалар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мен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процесстер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және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қажетті</a:t>
            </a:r>
            <a:r>
              <a:rPr lang="ru-RU" sz="36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36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дағдылар</a:t>
            </a:r>
            <a:endParaRPr sz="36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11"/>
          <p:cNvGrpSpPr/>
          <p:nvPr/>
        </p:nvGrpSpPr>
        <p:grpSpPr>
          <a:xfrm>
            <a:off x="890506" y="1937863"/>
            <a:ext cx="10920104" cy="3908477"/>
            <a:chOff x="6251" y="169353"/>
            <a:chExt cx="10920104" cy="3908477"/>
          </a:xfrm>
        </p:grpSpPr>
        <p:sp>
          <p:nvSpPr>
            <p:cNvPr id="221" name="Google Shape;221;p11"/>
            <p:cNvSpPr/>
            <p:nvPr/>
          </p:nvSpPr>
          <p:spPr>
            <a:xfrm>
              <a:off x="6251" y="1266999"/>
              <a:ext cx="2056710" cy="1696356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1"/>
            <p:cNvSpPr txBox="1"/>
            <p:nvPr/>
          </p:nvSpPr>
          <p:spPr>
            <a:xfrm>
              <a:off x="45289" y="1306037"/>
              <a:ext cx="1978634" cy="125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Дайындық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Бастау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Зерделеу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11"/>
            <p:cNvSpPr/>
            <p:nvPr/>
          </p:nvSpPr>
          <p:spPr>
            <a:xfrm>
              <a:off x="1118498" y="1425621"/>
              <a:ext cx="2612761" cy="261276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328" y="88208"/>
                  </a:moveTo>
                  <a:lnTo>
                    <a:pt x="14079" y="86078"/>
                  </a:lnTo>
                  <a:lnTo>
                    <a:pt x="14079" y="86078"/>
                  </a:lnTo>
                  <a:cubicBezTo>
                    <a:pt x="22834" y="101494"/>
                    <a:pt x="38740" y="111489"/>
                    <a:pt x="56427" y="112688"/>
                  </a:cubicBezTo>
                  <a:cubicBezTo>
                    <a:pt x="74115" y="113887"/>
                    <a:pt x="91224" y="106132"/>
                    <a:pt x="101980" y="92039"/>
                  </a:cubicBezTo>
                  <a:lnTo>
                    <a:pt x="99495" y="90627"/>
                  </a:lnTo>
                  <a:lnTo>
                    <a:pt x="107797" y="87143"/>
                  </a:lnTo>
                  <a:lnTo>
                    <a:pt x="108250" y="95599"/>
                  </a:lnTo>
                  <a:lnTo>
                    <a:pt x="105763" y="94187"/>
                  </a:lnTo>
                  <a:cubicBezTo>
                    <a:pt x="94224" y="109634"/>
                    <a:pt x="75672" y="118217"/>
                    <a:pt x="56428" y="117011"/>
                  </a:cubicBezTo>
                  <a:cubicBezTo>
                    <a:pt x="37185" y="115806"/>
                    <a:pt x="19849" y="104974"/>
                    <a:pt x="10328" y="88208"/>
                  </a:cubicBezTo>
                  <a:close/>
                </a:path>
              </a:pathLst>
            </a:cu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1"/>
            <p:cNvSpPr/>
            <p:nvPr/>
          </p:nvSpPr>
          <p:spPr>
            <a:xfrm>
              <a:off x="312491" y="2599851"/>
              <a:ext cx="2129801" cy="727009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1"/>
            <p:cNvSpPr txBox="1"/>
            <p:nvPr/>
          </p:nvSpPr>
          <p:spPr>
            <a:xfrm>
              <a:off x="333784" y="2621144"/>
              <a:ext cx="2087215" cy="684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0000" tIns="26650" rIns="40000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Өзара әрекет ету</a:t>
              </a:r>
              <a:endPara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1"/>
            <p:cNvSpPr/>
            <p:nvPr/>
          </p:nvSpPr>
          <p:spPr>
            <a:xfrm>
              <a:off x="2889632" y="1266999"/>
              <a:ext cx="2056710" cy="1696356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1"/>
            <p:cNvSpPr txBox="1"/>
            <p:nvPr/>
          </p:nvSpPr>
          <p:spPr>
            <a:xfrm>
              <a:off x="2928670" y="1669542"/>
              <a:ext cx="1978634" cy="125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Бағалау 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Келісім шарт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жасасу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1"/>
            <p:cNvSpPr/>
            <p:nvPr/>
          </p:nvSpPr>
          <p:spPr>
            <a:xfrm>
              <a:off x="3996051" y="169353"/>
              <a:ext cx="2702135" cy="270213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244" y="31744"/>
                  </a:moveTo>
                  <a:lnTo>
                    <a:pt x="10244" y="31744"/>
                  </a:lnTo>
                  <a:cubicBezTo>
                    <a:pt x="19803" y="14912"/>
                    <a:pt x="37224" y="4054"/>
                    <a:pt x="56546" y="2885"/>
                  </a:cubicBezTo>
                  <a:cubicBezTo>
                    <a:pt x="75867" y="1717"/>
                    <a:pt x="94470" y="10396"/>
                    <a:pt x="105988" y="25954"/>
                  </a:cubicBezTo>
                  <a:lnTo>
                    <a:pt x="108392" y="24588"/>
                  </a:lnTo>
                  <a:lnTo>
                    <a:pt x="107942" y="32774"/>
                  </a:lnTo>
                  <a:lnTo>
                    <a:pt x="99927" y="29395"/>
                  </a:lnTo>
                  <a:lnTo>
                    <a:pt x="102331" y="28030"/>
                  </a:lnTo>
                  <a:lnTo>
                    <a:pt x="102331" y="28030"/>
                  </a:lnTo>
                  <a:cubicBezTo>
                    <a:pt x="91570" y="13782"/>
                    <a:pt x="74362" y="5903"/>
                    <a:pt x="56545" y="7066"/>
                  </a:cubicBezTo>
                  <a:cubicBezTo>
                    <a:pt x="38727" y="8229"/>
                    <a:pt x="22690" y="18278"/>
                    <a:pt x="13873" y="33805"/>
                  </a:cubicBezTo>
                  <a:close/>
                </a:path>
              </a:pathLst>
            </a:cu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1"/>
            <p:cNvSpPr/>
            <p:nvPr/>
          </p:nvSpPr>
          <p:spPr>
            <a:xfrm>
              <a:off x="3346679" y="903494"/>
              <a:ext cx="1828187" cy="727009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1"/>
            <p:cNvSpPr txBox="1"/>
            <p:nvPr/>
          </p:nvSpPr>
          <p:spPr>
            <a:xfrm>
              <a:off x="3367972" y="924787"/>
              <a:ext cx="1785601" cy="684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0000" tIns="26650" rIns="40000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Бағалау </a:t>
              </a:r>
              <a:endPara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11"/>
            <p:cNvSpPr/>
            <p:nvPr/>
          </p:nvSpPr>
          <p:spPr>
            <a:xfrm>
              <a:off x="5622207" y="1266999"/>
              <a:ext cx="2056710" cy="1696356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1"/>
            <p:cNvSpPr txBox="1"/>
            <p:nvPr/>
          </p:nvSpPr>
          <p:spPr>
            <a:xfrm>
              <a:off x="5661245" y="1306037"/>
              <a:ext cx="1978634" cy="125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Жұмыс 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Талдау 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11"/>
            <p:cNvSpPr/>
            <p:nvPr/>
          </p:nvSpPr>
          <p:spPr>
            <a:xfrm>
              <a:off x="6724289" y="1309206"/>
              <a:ext cx="2768624" cy="276862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187" y="88288"/>
                  </a:moveTo>
                  <a:lnTo>
                    <a:pt x="13727" y="86278"/>
                  </a:lnTo>
                  <a:lnTo>
                    <a:pt x="13727" y="86278"/>
                  </a:lnTo>
                  <a:cubicBezTo>
                    <a:pt x="22589" y="101882"/>
                    <a:pt x="38718" y="111969"/>
                    <a:pt x="56627" y="113106"/>
                  </a:cubicBezTo>
                  <a:cubicBezTo>
                    <a:pt x="74536" y="114244"/>
                    <a:pt x="91812" y="106278"/>
                    <a:pt x="102576" y="91921"/>
                  </a:cubicBezTo>
                  <a:lnTo>
                    <a:pt x="100229" y="90588"/>
                  </a:lnTo>
                  <a:lnTo>
                    <a:pt x="108043" y="87283"/>
                  </a:lnTo>
                  <a:lnTo>
                    <a:pt x="108491" y="95280"/>
                  </a:lnTo>
                  <a:lnTo>
                    <a:pt x="106143" y="93946"/>
                  </a:lnTo>
                  <a:cubicBezTo>
                    <a:pt x="94641" y="109581"/>
                    <a:pt x="76004" y="118328"/>
                    <a:pt x="56628" y="117186"/>
                  </a:cubicBezTo>
                  <a:cubicBezTo>
                    <a:pt x="37252" y="116043"/>
                    <a:pt x="19772" y="105167"/>
                    <a:pt x="10187" y="88288"/>
                  </a:cubicBezTo>
                  <a:close/>
                </a:path>
              </a:pathLst>
            </a:cu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1"/>
            <p:cNvSpPr/>
            <p:nvPr/>
          </p:nvSpPr>
          <p:spPr>
            <a:xfrm>
              <a:off x="5792914" y="2599851"/>
              <a:ext cx="2400867" cy="727009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1"/>
            <p:cNvSpPr txBox="1"/>
            <p:nvPr/>
          </p:nvSpPr>
          <p:spPr>
            <a:xfrm>
              <a:off x="5814207" y="2621144"/>
              <a:ext cx="2358281" cy="684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0000" tIns="26650" rIns="40000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Араласу/қызметтер</a:t>
              </a:r>
              <a:endPara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11"/>
            <p:cNvSpPr/>
            <p:nvPr/>
          </p:nvSpPr>
          <p:spPr>
            <a:xfrm>
              <a:off x="8641121" y="1266999"/>
              <a:ext cx="2056710" cy="1696356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372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1"/>
            <p:cNvSpPr txBox="1"/>
            <p:nvPr/>
          </p:nvSpPr>
          <p:spPr>
            <a:xfrm>
              <a:off x="8680159" y="1669542"/>
              <a:ext cx="1978634" cy="125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Char char="•"/>
              </a:pPr>
              <a:r>
                <a:rPr lang="ru-RU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Аяқтау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11"/>
            <p:cNvSpPr/>
            <p:nvPr/>
          </p:nvSpPr>
          <p:spPr>
            <a:xfrm>
              <a:off x="9098168" y="903494"/>
              <a:ext cx="1828187" cy="727009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1"/>
            <p:cNvSpPr txBox="1"/>
            <p:nvPr/>
          </p:nvSpPr>
          <p:spPr>
            <a:xfrm>
              <a:off x="9119461" y="924787"/>
              <a:ext cx="1785601" cy="684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0000" tIns="26650" rIns="40000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Талдау</a:t>
              </a:r>
              <a:endPara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330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kk-KZ" dirty="0"/>
              <a:t>Жоспар</a:t>
            </a:r>
            <a:endParaRPr dirty="0"/>
          </a:p>
        </p:txBody>
      </p:sp>
      <p:grpSp>
        <p:nvGrpSpPr>
          <p:cNvPr id="316" name="Google Shape;316;p22"/>
          <p:cNvGrpSpPr/>
          <p:nvPr/>
        </p:nvGrpSpPr>
        <p:grpSpPr>
          <a:xfrm>
            <a:off x="838200" y="1988893"/>
            <a:ext cx="10515600" cy="4024801"/>
            <a:chOff x="0" y="163268"/>
            <a:chExt cx="10515600" cy="4024801"/>
          </a:xfrm>
        </p:grpSpPr>
        <p:sp>
          <p:nvSpPr>
            <p:cNvPr id="317" name="Google Shape;317;p22"/>
            <p:cNvSpPr/>
            <p:nvPr/>
          </p:nvSpPr>
          <p:spPr>
            <a:xfrm>
              <a:off x="0" y="163268"/>
              <a:ext cx="10515600" cy="1216800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2"/>
            <p:cNvSpPr txBox="1"/>
            <p:nvPr/>
          </p:nvSpPr>
          <p:spPr>
            <a:xfrm>
              <a:off x="59399" y="222667"/>
              <a:ext cx="1039680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lvl="0" algn="just">
                <a:lnSpc>
                  <a:spcPct val="107000"/>
                </a:lnSpc>
              </a:pPr>
              <a:r>
                <a:rPr lang="kk-KZ" sz="2800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1. </a:t>
              </a:r>
              <a:r>
                <a:rPr lang="kk-KZ" sz="2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Әлеуметтік жұмыскер мамандығының жаһандық анықтамасы.</a:t>
              </a:r>
              <a:endParaRPr lang="ru-K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0" y="1567269"/>
              <a:ext cx="10515600" cy="1216800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2"/>
            <p:cNvSpPr txBox="1"/>
            <p:nvPr/>
          </p:nvSpPr>
          <p:spPr>
            <a:xfrm>
              <a:off x="59399" y="1626668"/>
              <a:ext cx="1039680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ru-RU" sz="2800" dirty="0">
                  <a:solidFill>
                    <a:schemeClr val="bg1"/>
                  </a:solidFill>
                </a:rPr>
                <a:t>2. </a:t>
              </a:r>
              <a:r>
                <a:rPr lang="kk-KZ" sz="2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Әлеуметтік жұмыстың тоғыз халықаралық құзыреттіліктері.</a:t>
              </a:r>
              <a:endParaRPr lang="ru-K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0" y="2971269"/>
              <a:ext cx="10515600" cy="1216800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2"/>
            <p:cNvSpPr txBox="1"/>
            <p:nvPr/>
          </p:nvSpPr>
          <p:spPr>
            <a:xfrm>
              <a:off x="59399" y="3030668"/>
              <a:ext cx="10396802" cy="10980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ru-RU" sz="2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3. </a:t>
              </a:r>
              <a:r>
                <a:rPr lang="kk-KZ" sz="2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Әлеуметтік жұмыскердің тәжірибесімен байланысты фазалар мен процесстер, және қажетті дағдылар.</a:t>
              </a:r>
              <a:endParaRPr lang="ru-KZ" sz="2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164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96107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Calibri"/>
              <a:buNone/>
            </a:pP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Кім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жұмыскер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бола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алады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ru-RU" sz="44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халықаралық</a:t>
            </a:r>
            <a:r>
              <a:rPr lang="ru-RU" sz="44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анықтама</a:t>
            </a:r>
            <a:endParaRPr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767600" cy="41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228600" lvl="0" indent="-213836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Char char="•"/>
            </a:pPr>
            <a:r>
              <a:rPr lang="ru-RU" sz="3100" dirty="0" err="1">
                <a:solidFill>
                  <a:srgbClr val="3F3F3F"/>
                </a:solidFill>
              </a:rPr>
              <a:t>салауатты</a:t>
            </a:r>
            <a:r>
              <a:rPr lang="ru-RU" sz="3100" dirty="0">
                <a:solidFill>
                  <a:srgbClr val="3F3F3F"/>
                </a:solidFill>
              </a:rPr>
              <a:t> даму мен </a:t>
            </a:r>
            <a:r>
              <a:rPr lang="ru-RU" sz="3100" dirty="0" err="1">
                <a:solidFill>
                  <a:srgbClr val="3F3F3F"/>
                </a:solidFill>
              </a:rPr>
              <a:t>әл-ауқатты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қамтамасыз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ету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үшін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балалармен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жастармен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ересектермен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қарт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адамдармен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отбасылармен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және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қоғамдастықтармен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жұмыс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жасайтын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мемлекеттік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және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мемлекеттік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емес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мамандар</a:t>
            </a:r>
            <a:r>
              <a:rPr lang="ru-RU" sz="3100" dirty="0">
                <a:solidFill>
                  <a:srgbClr val="3F3F3F"/>
                </a:solidFill>
              </a:rPr>
              <a:t> мен </a:t>
            </a:r>
            <a:r>
              <a:rPr lang="ru-RU" sz="3100" dirty="0" err="1">
                <a:solidFill>
                  <a:srgbClr val="3F3F3F"/>
                </a:solidFill>
              </a:rPr>
              <a:t>кәсіби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мамандардың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кең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ауқымы</a:t>
            </a:r>
            <a:r>
              <a:rPr lang="ru-RU" sz="3100" dirty="0">
                <a:solidFill>
                  <a:srgbClr val="3F3F3F"/>
                </a:solidFill>
              </a:rPr>
              <a:t>.</a:t>
            </a:r>
            <a:endParaRPr dirty="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100" dirty="0">
              <a:solidFill>
                <a:srgbClr val="3F3F3F"/>
              </a:solidFill>
            </a:endParaRPr>
          </a:p>
          <a:p>
            <a:pPr marL="228600" lvl="0" indent="-213836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Char char="•"/>
            </a:pPr>
            <a:r>
              <a:rPr lang="ru-RU" sz="3100" dirty="0" err="1">
                <a:solidFill>
                  <a:srgbClr val="3F3F3F"/>
                </a:solidFill>
              </a:rPr>
              <a:t>практикалық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мамандар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зерттеушілер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жетекшілер</a:t>
            </a:r>
            <a:r>
              <a:rPr lang="ru-RU" sz="3100" dirty="0">
                <a:solidFill>
                  <a:srgbClr val="3F3F3F"/>
                </a:solidFill>
              </a:rPr>
              <a:t> мен </a:t>
            </a:r>
            <a:r>
              <a:rPr lang="ru-RU" sz="3100" dirty="0" err="1">
                <a:solidFill>
                  <a:srgbClr val="3F3F3F"/>
                </a:solidFill>
              </a:rPr>
              <a:t>педагогтар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оның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ішінде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әлеуметтік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тәрбиешілер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әлеуметтік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педагогтар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балаларға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күтім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жасайтын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қызметкерлер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жастармен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жұмыс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бойынша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мамандар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балалар</a:t>
            </a:r>
            <a:r>
              <a:rPr lang="ru-RU" sz="3100" dirty="0">
                <a:solidFill>
                  <a:srgbClr val="3F3F3F"/>
                </a:solidFill>
              </a:rPr>
              <a:t> мен </a:t>
            </a:r>
            <a:r>
              <a:rPr lang="ru-RU" sz="3100" dirty="0" err="1">
                <a:solidFill>
                  <a:srgbClr val="3F3F3F"/>
                </a:solidFill>
              </a:rPr>
              <a:t>жастарға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күтім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жасайтын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қызметкерлер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қоғамдастықтармен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байланыс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жасайтын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әлеуметтік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қызметкерлер</a:t>
            </a:r>
            <a:r>
              <a:rPr lang="ru-RU" sz="3100" dirty="0">
                <a:solidFill>
                  <a:srgbClr val="3F3F3F"/>
                </a:solidFill>
              </a:rPr>
              <a:t>/</a:t>
            </a:r>
            <a:r>
              <a:rPr lang="ru-RU" sz="3100" dirty="0" err="1">
                <a:solidFill>
                  <a:srgbClr val="3F3F3F"/>
                </a:solidFill>
              </a:rPr>
              <a:t>мамандар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қоғамдық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қызметкерлер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әлеуметтік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қамтамасыз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ету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мәселелері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жөніндегі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қызметкерлер</a:t>
            </a:r>
            <a:r>
              <a:rPr lang="ru-RU" sz="3100" dirty="0">
                <a:solidFill>
                  <a:srgbClr val="3F3F3F"/>
                </a:solidFill>
              </a:rPr>
              <a:t>, </a:t>
            </a:r>
            <a:r>
              <a:rPr lang="ru-RU" sz="3100" dirty="0" err="1">
                <a:solidFill>
                  <a:srgbClr val="3F3F3F"/>
                </a:solidFill>
              </a:rPr>
              <a:t>әлеуметтік</a:t>
            </a:r>
            <a:r>
              <a:rPr lang="ru-RU" sz="3100" dirty="0">
                <a:solidFill>
                  <a:srgbClr val="3F3F3F"/>
                </a:solidFill>
              </a:rPr>
              <a:t>/</a:t>
            </a:r>
            <a:r>
              <a:rPr lang="ru-RU" sz="3100" dirty="0" err="1">
                <a:solidFill>
                  <a:srgbClr val="3F3F3F"/>
                </a:solidFill>
              </a:rPr>
              <a:t>мәдени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аниматорлар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және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әлеуметтік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жетекшілердің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кең</a:t>
            </a:r>
            <a:r>
              <a:rPr lang="ru-RU" sz="3100" dirty="0">
                <a:solidFill>
                  <a:srgbClr val="3F3F3F"/>
                </a:solidFill>
              </a:rPr>
              <a:t> </a:t>
            </a:r>
            <a:r>
              <a:rPr lang="ru-RU" sz="3100" dirty="0" err="1">
                <a:solidFill>
                  <a:srgbClr val="3F3F3F"/>
                </a:solidFill>
              </a:rPr>
              <a:t>ауқымы</a:t>
            </a:r>
            <a:r>
              <a:rPr lang="ru-RU" sz="3100" dirty="0">
                <a:solidFill>
                  <a:srgbClr val="3F3F3F"/>
                </a:solidFill>
              </a:rPr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sz="2300" u="sng" dirty="0">
                <a:solidFill>
                  <a:schemeClr val="hlink"/>
                </a:solidFill>
                <a:hlinkClick r:id="rId3"/>
              </a:rPr>
              <a:t>http://www.socialserviceworkforce.org/defining-social-service-workforce</a:t>
            </a:r>
            <a:r>
              <a:rPr lang="ru-RU" sz="2300" dirty="0"/>
              <a:t> </a:t>
            </a:r>
            <a:endParaRPr sz="2300" dirty="0"/>
          </a:p>
        </p:txBody>
      </p:sp>
      <p:pic>
        <p:nvPicPr>
          <p:cNvPr id="122" name="Google Shape;122;p3" descr="Global Social Services Workforce Allianc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47200" y="5553735"/>
            <a:ext cx="2134408" cy="9391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917115" cy="112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lang="ru-RU" sz="40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40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жұмыскер</a:t>
            </a:r>
            <a:r>
              <a:rPr lang="ru-RU" sz="40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мамандығының</a:t>
            </a:r>
            <a:r>
              <a:rPr lang="ru-RU" sz="40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ru-RU" sz="40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0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жаһандық</a:t>
            </a:r>
            <a:r>
              <a:rPr lang="ru-RU" sz="40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анықтамасы</a:t>
            </a:r>
            <a:endParaRPr sz="40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>
            <a:spLocks noGrp="1"/>
          </p:cNvSpPr>
          <p:nvPr>
            <p:ph type="body" idx="1"/>
          </p:nvPr>
        </p:nvSpPr>
        <p:spPr>
          <a:xfrm>
            <a:off x="838200" y="1494692"/>
            <a:ext cx="10881946" cy="5066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32500" lnSpcReduction="20000"/>
          </a:bodyPr>
          <a:lstStyle/>
          <a:p>
            <a:pPr marL="1800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70940"/>
              <a:buNone/>
            </a:pPr>
            <a:endParaRPr sz="3600" dirty="0">
              <a:solidFill>
                <a:srgbClr val="525252"/>
              </a:solidFill>
            </a:endParaRPr>
          </a:p>
          <a:p>
            <a:pPr marL="180000" lvl="0" indent="0" algn="just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ct val="111888"/>
              <a:buNone/>
            </a:pPr>
            <a:r>
              <a:rPr lang="ru-RU" sz="5500" dirty="0">
                <a:solidFill>
                  <a:srgbClr val="3F3F3F"/>
                </a:solidFill>
              </a:rPr>
              <a:t>«</a:t>
            </a:r>
            <a:r>
              <a:rPr lang="ru-RU" sz="5500" dirty="0" err="1">
                <a:solidFill>
                  <a:srgbClr val="3F3F3F"/>
                </a:solidFill>
              </a:rPr>
              <a:t>Әлеуметтік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жұмыс</a:t>
            </a:r>
            <a:r>
              <a:rPr lang="ru-RU" sz="5500" dirty="0">
                <a:solidFill>
                  <a:srgbClr val="3F3F3F"/>
                </a:solidFill>
              </a:rPr>
              <a:t> – </a:t>
            </a:r>
            <a:r>
              <a:rPr lang="ru-RU" sz="5500" dirty="0" err="1">
                <a:solidFill>
                  <a:srgbClr val="3F3F3F"/>
                </a:solidFill>
              </a:rPr>
              <a:t>бұл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әлеуметтік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өзгерістер</a:t>
            </a:r>
            <a:r>
              <a:rPr lang="ru-RU" sz="5500" dirty="0">
                <a:solidFill>
                  <a:srgbClr val="3F3F3F"/>
                </a:solidFill>
              </a:rPr>
              <a:t> мен </a:t>
            </a:r>
            <a:r>
              <a:rPr lang="ru-RU" sz="5500" dirty="0" err="1">
                <a:solidFill>
                  <a:srgbClr val="3F3F3F"/>
                </a:solidFill>
              </a:rPr>
              <a:t>дамуды</a:t>
            </a:r>
            <a:r>
              <a:rPr lang="ru-RU" sz="5500" dirty="0">
                <a:solidFill>
                  <a:srgbClr val="3F3F3F"/>
                </a:solidFill>
              </a:rPr>
              <a:t>, </a:t>
            </a:r>
            <a:r>
              <a:rPr lang="ru-RU" sz="5500" dirty="0" err="1">
                <a:solidFill>
                  <a:srgbClr val="3F3F3F"/>
                </a:solidFill>
              </a:rPr>
              <a:t>қоғамның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біртұтастығына</a:t>
            </a:r>
            <a:r>
              <a:rPr lang="ru-RU" sz="5500" dirty="0">
                <a:solidFill>
                  <a:srgbClr val="3F3F3F"/>
                </a:solidFill>
              </a:rPr>
              <a:t>, </a:t>
            </a:r>
            <a:r>
              <a:rPr lang="ru-RU" sz="5500" dirty="0" err="1">
                <a:solidFill>
                  <a:srgbClr val="3F3F3F"/>
                </a:solidFill>
              </a:rPr>
              <a:t>адамдардың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мүмкіндіктерін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кеңейтуге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және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бостандыққа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шығуға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ықпал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ететін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академиялық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пәні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болып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табылатын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тәжірибеге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негізделген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мамандық</a:t>
            </a:r>
            <a:r>
              <a:rPr lang="ru-RU" sz="5500" dirty="0">
                <a:solidFill>
                  <a:srgbClr val="3F3F3F"/>
                </a:solidFill>
              </a:rPr>
              <a:t>. </a:t>
            </a:r>
            <a:endParaRPr dirty="0"/>
          </a:p>
          <a:p>
            <a:pPr marL="180000" lvl="0" indent="0" algn="just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ct val="111888"/>
              <a:buNone/>
            </a:pPr>
            <a:r>
              <a:rPr lang="ru-RU" sz="5500" dirty="0" err="1">
                <a:solidFill>
                  <a:srgbClr val="3F3F3F"/>
                </a:solidFill>
              </a:rPr>
              <a:t>Әлеуметтік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жұмыстың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негізгі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бөліктері</a:t>
            </a:r>
            <a:r>
              <a:rPr lang="ru-RU" sz="5500" dirty="0">
                <a:solidFill>
                  <a:srgbClr val="3F3F3F"/>
                </a:solidFill>
              </a:rPr>
              <a:t> - </a:t>
            </a:r>
            <a:r>
              <a:rPr lang="ru-RU" sz="5500" u="sng" dirty="0" err="1">
                <a:solidFill>
                  <a:srgbClr val="3F3F3F"/>
                </a:solidFill>
              </a:rPr>
              <a:t>әлеуметтік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әділеттілік</a:t>
            </a:r>
            <a:r>
              <a:rPr lang="ru-RU" sz="5500" u="sng" dirty="0">
                <a:solidFill>
                  <a:srgbClr val="3F3F3F"/>
                </a:solidFill>
              </a:rPr>
              <a:t>, </a:t>
            </a:r>
            <a:r>
              <a:rPr lang="ru-RU" sz="5500" u="sng" dirty="0" err="1">
                <a:solidFill>
                  <a:srgbClr val="3F3F3F"/>
                </a:solidFill>
              </a:rPr>
              <a:t>адам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құқықтары</a:t>
            </a:r>
            <a:r>
              <a:rPr lang="ru-RU" sz="5500" u="sng" dirty="0">
                <a:solidFill>
                  <a:srgbClr val="3F3F3F"/>
                </a:solidFill>
              </a:rPr>
              <a:t>, </a:t>
            </a:r>
            <a:r>
              <a:rPr lang="ru-RU" sz="5500" u="sng" dirty="0" err="1">
                <a:solidFill>
                  <a:srgbClr val="3F3F3F"/>
                </a:solidFill>
              </a:rPr>
              <a:t>ұжымдық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жауапкершілік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және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этностық-мәдени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айырмашылықтарды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құрметтеу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қағидаттары</a:t>
            </a:r>
            <a:r>
              <a:rPr lang="ru-RU" sz="5500" dirty="0">
                <a:solidFill>
                  <a:srgbClr val="3F3F3F"/>
                </a:solidFill>
              </a:rPr>
              <a:t>. </a:t>
            </a:r>
            <a:endParaRPr dirty="0"/>
          </a:p>
          <a:p>
            <a:pPr marL="180000" lvl="0" indent="0" algn="just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ct val="111888"/>
              <a:buNone/>
            </a:pPr>
            <a:r>
              <a:rPr lang="ru-RU" sz="5500" dirty="0" err="1">
                <a:solidFill>
                  <a:srgbClr val="3F3F3F"/>
                </a:solidFill>
              </a:rPr>
              <a:t>Әлеуметтік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жұмыс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теориясына</a:t>
            </a:r>
            <a:r>
              <a:rPr lang="ru-RU" sz="5500" dirty="0">
                <a:solidFill>
                  <a:srgbClr val="3F3F3F"/>
                </a:solidFill>
              </a:rPr>
              <a:t>, </a:t>
            </a:r>
            <a:r>
              <a:rPr lang="ru-RU" sz="5500" dirty="0" err="1">
                <a:solidFill>
                  <a:srgbClr val="3F3F3F"/>
                </a:solidFill>
              </a:rPr>
              <a:t>әлеуметтік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және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гуманитарлық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ғылымға</a:t>
            </a:r>
            <a:r>
              <a:rPr lang="ru-RU" sz="5500" dirty="0">
                <a:solidFill>
                  <a:srgbClr val="3F3F3F"/>
                </a:solidFill>
              </a:rPr>
              <a:t>, </a:t>
            </a:r>
            <a:r>
              <a:rPr lang="ru-RU" sz="5500" dirty="0" err="1">
                <a:solidFill>
                  <a:srgbClr val="3F3F3F"/>
                </a:solidFill>
              </a:rPr>
              <a:t>жергілікті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мәдениет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ерекшеліктері</a:t>
            </a:r>
            <a:r>
              <a:rPr lang="ru-RU" sz="5500" dirty="0">
                <a:solidFill>
                  <a:srgbClr val="3F3F3F"/>
                </a:solidFill>
              </a:rPr>
              <a:t> мен </a:t>
            </a:r>
            <a:r>
              <a:rPr lang="ru-RU" sz="5500" dirty="0" err="1">
                <a:solidFill>
                  <a:srgbClr val="3F3F3F"/>
                </a:solidFill>
              </a:rPr>
              <a:t>жергілікті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тұрғындар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туралы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білімге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сүйене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отырып</a:t>
            </a:r>
            <a:r>
              <a:rPr lang="ru-RU" sz="5500" dirty="0">
                <a:solidFill>
                  <a:srgbClr val="3F3F3F"/>
                </a:solidFill>
              </a:rPr>
              <a:t>, </a:t>
            </a:r>
            <a:r>
              <a:rPr lang="ru-RU" sz="5500" dirty="0" err="1">
                <a:solidFill>
                  <a:srgbClr val="3F3F3F"/>
                </a:solidFill>
              </a:rPr>
              <a:t>әлеуметтік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жұмыс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адамдардың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әл-ауқатын</a:t>
            </a:r>
            <a:r>
              <a:rPr lang="ru-RU" sz="5500" u="sng" dirty="0">
                <a:solidFill>
                  <a:srgbClr val="3F3F3F"/>
                </a:solidFill>
              </a:rPr>
              <a:t> </a:t>
            </a:r>
            <a:r>
              <a:rPr lang="ru-RU" sz="5500" u="sng" dirty="0" err="1">
                <a:solidFill>
                  <a:srgbClr val="3F3F3F"/>
                </a:solidFill>
              </a:rPr>
              <a:t>жақсарту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мақсатында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тұрмыстық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проблемаларды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шешуге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адамдар</a:t>
            </a:r>
            <a:r>
              <a:rPr lang="ru-RU" sz="5500" dirty="0">
                <a:solidFill>
                  <a:srgbClr val="3F3F3F"/>
                </a:solidFill>
              </a:rPr>
              <a:t> мен </a:t>
            </a:r>
            <a:r>
              <a:rPr lang="ru-RU" sz="5500" dirty="0" err="1">
                <a:solidFill>
                  <a:srgbClr val="3F3F3F"/>
                </a:solidFill>
              </a:rPr>
              <a:t>әртүрлі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құрылымдарды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біріктіреді</a:t>
            </a:r>
            <a:r>
              <a:rPr lang="ru-RU" sz="5500" dirty="0">
                <a:solidFill>
                  <a:srgbClr val="3F3F3F"/>
                </a:solidFill>
              </a:rPr>
              <a:t>». </a:t>
            </a:r>
            <a:r>
              <a:rPr lang="ru-RU" sz="5500" dirty="0" err="1">
                <a:solidFill>
                  <a:srgbClr val="3F3F3F"/>
                </a:solidFill>
              </a:rPr>
              <a:t>Жоғарыда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көрсетілген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анықтаманың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мағынасы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ұлттық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және</a:t>
            </a:r>
            <a:r>
              <a:rPr lang="ru-RU" sz="5500" dirty="0">
                <a:solidFill>
                  <a:srgbClr val="3F3F3F"/>
                </a:solidFill>
              </a:rPr>
              <a:t>/</a:t>
            </a:r>
            <a:r>
              <a:rPr lang="ru-RU" sz="5500" dirty="0" err="1">
                <a:solidFill>
                  <a:srgbClr val="3F3F3F"/>
                </a:solidFill>
              </a:rPr>
              <a:t>немесе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өңірлік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деңгейде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кеңеюі</a:t>
            </a:r>
            <a:r>
              <a:rPr lang="ru-RU" sz="5500" dirty="0">
                <a:solidFill>
                  <a:srgbClr val="3F3F3F"/>
                </a:solidFill>
              </a:rPr>
              <a:t> </a:t>
            </a:r>
            <a:r>
              <a:rPr lang="ru-RU" sz="5500" dirty="0" err="1">
                <a:solidFill>
                  <a:srgbClr val="3F3F3F"/>
                </a:solidFill>
              </a:rPr>
              <a:t>мүмкін</a:t>
            </a:r>
            <a:r>
              <a:rPr lang="ru-RU" sz="5500" dirty="0">
                <a:solidFill>
                  <a:srgbClr val="3F3F3F"/>
                </a:solidFill>
              </a:rPr>
              <a:t>»</a:t>
            </a:r>
            <a:endParaRPr dirty="0"/>
          </a:p>
          <a:p>
            <a:pPr marL="180000" lvl="0" indent="0" algn="r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ct val="175824"/>
              <a:buNone/>
            </a:pPr>
            <a:r>
              <a:rPr lang="ru-RU" sz="3500" dirty="0">
                <a:solidFill>
                  <a:srgbClr val="3F3F3F"/>
                </a:solidFill>
              </a:rPr>
              <a:t>IFSW и IASSW, 2014</a:t>
            </a:r>
            <a:endParaRPr dirty="0"/>
          </a:p>
          <a:p>
            <a:pPr marL="18000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500" dirty="0">
              <a:solidFill>
                <a:srgbClr val="3F3F3F"/>
              </a:solidFill>
            </a:endParaRPr>
          </a:p>
          <a:p>
            <a:pPr marL="1800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lang="ru-RU" sz="3700" dirty="0" err="1">
                <a:solidFill>
                  <a:srgbClr val="3F3F3F"/>
                </a:solidFill>
              </a:rPr>
              <a:t>Әлеуметтік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қызметкерлердің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халықаралық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федерациясы</a:t>
            </a:r>
            <a:r>
              <a:rPr lang="ru-RU" sz="3700" dirty="0">
                <a:solidFill>
                  <a:srgbClr val="3F3F3F"/>
                </a:solidFill>
              </a:rPr>
              <a:t> (IFSW.) </a:t>
            </a:r>
            <a:r>
              <a:rPr lang="ru-RU" sz="3700" dirty="0" err="1">
                <a:solidFill>
                  <a:srgbClr val="3F3F3F"/>
                </a:solidFill>
              </a:rPr>
              <a:t>Шілде</a:t>
            </a:r>
            <a:r>
              <a:rPr lang="ru-RU" sz="3700" dirty="0">
                <a:solidFill>
                  <a:srgbClr val="3F3F3F"/>
                </a:solidFill>
              </a:rPr>
              <a:t> 2014 </a:t>
            </a:r>
            <a:r>
              <a:rPr lang="ru-RU" sz="3700" dirty="0" err="1">
                <a:solidFill>
                  <a:srgbClr val="3F3F3F"/>
                </a:solidFill>
              </a:rPr>
              <a:t>жыл</a:t>
            </a:r>
            <a:r>
              <a:rPr lang="ru-RU" sz="3700" dirty="0">
                <a:solidFill>
                  <a:srgbClr val="3F3F3F"/>
                </a:solidFill>
              </a:rPr>
              <a:t>. </a:t>
            </a:r>
            <a:r>
              <a:rPr lang="ru-RU" sz="3700" dirty="0" err="1">
                <a:solidFill>
                  <a:srgbClr val="3F3F3F"/>
                </a:solidFill>
              </a:rPr>
              <a:t>Әлеуметтік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жұмыстың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жаһандық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анықтамасы</a:t>
            </a:r>
            <a:r>
              <a:rPr lang="ru-RU" sz="3700" dirty="0">
                <a:solidFill>
                  <a:srgbClr val="3F3F3F"/>
                </a:solidFill>
              </a:rPr>
              <a:t>.</a:t>
            </a:r>
            <a:endParaRPr sz="3700" dirty="0">
              <a:solidFill>
                <a:srgbClr val="3F3F3F"/>
              </a:solidFill>
            </a:endParaRPr>
          </a:p>
          <a:p>
            <a:pPr marL="1800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lang="ru-RU" sz="3700" dirty="0">
                <a:solidFill>
                  <a:srgbClr val="3F3F3F"/>
                </a:solidFill>
              </a:rPr>
              <a:t>Осы </a:t>
            </a:r>
            <a:r>
              <a:rPr lang="ru-RU" sz="3700" dirty="0" err="1">
                <a:solidFill>
                  <a:srgbClr val="3F3F3F"/>
                </a:solidFill>
              </a:rPr>
              <a:t>сілтемеден</a:t>
            </a:r>
            <a:r>
              <a:rPr lang="ru-RU" sz="3700" dirty="0">
                <a:solidFill>
                  <a:srgbClr val="3F3F3F"/>
                </a:solidFill>
              </a:rPr>
              <a:t> </a:t>
            </a:r>
            <a:r>
              <a:rPr lang="ru-RU" sz="3700" dirty="0" err="1">
                <a:solidFill>
                  <a:srgbClr val="3F3F3F"/>
                </a:solidFill>
              </a:rPr>
              <a:t>алынған</a:t>
            </a:r>
            <a:r>
              <a:rPr lang="ru-RU" sz="3700" dirty="0">
                <a:solidFill>
                  <a:srgbClr val="3F3F3F"/>
                </a:solidFill>
              </a:rPr>
              <a:t>: </a:t>
            </a:r>
            <a:r>
              <a:rPr lang="ru-RU" sz="3700" u="sng" dirty="0">
                <a:solidFill>
                  <a:schemeClr val="dk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https://www.ifsw.org/wp-content/uploads/ifsw- </a:t>
            </a:r>
            <a:r>
              <a:rPr lang="ru-RU" sz="3700" u="sng" dirty="0" err="1">
                <a:solidFill>
                  <a:schemeClr val="dk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cdn</a:t>
            </a:r>
            <a:r>
              <a:rPr lang="ru-RU" sz="3700" u="sng" dirty="0">
                <a:solidFill>
                  <a:schemeClr val="dk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ru-RU" sz="3700" u="sng" dirty="0" err="1">
                <a:solidFill>
                  <a:schemeClr val="dk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assets</a:t>
            </a:r>
            <a:r>
              <a:rPr lang="ru-RU" sz="3700" u="sng" dirty="0">
                <a:solidFill>
                  <a:schemeClr val="dk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/ifsw_64406-5.pdf</a:t>
            </a:r>
            <a:r>
              <a:rPr lang="ru-RU" sz="3700" dirty="0">
                <a:solidFill>
                  <a:schemeClr val="dk2"/>
                </a:solidFill>
              </a:rPr>
              <a:t> </a:t>
            </a:r>
            <a:endParaRPr dirty="0"/>
          </a:p>
          <a:p>
            <a:pPr marL="1800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lang="ru-RU" sz="3700" dirty="0">
                <a:solidFill>
                  <a:srgbClr val="3F3F3F"/>
                </a:solidFill>
              </a:rPr>
              <a:t>https://www.ifsw.org; </a:t>
            </a:r>
            <a:r>
              <a:rPr lang="ru-RU" sz="3700" u="sng" dirty="0">
                <a:solidFill>
                  <a:schemeClr val="dk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https://www.iassw-aiets.org</a:t>
            </a:r>
            <a:r>
              <a:rPr lang="ru-RU" sz="3700" dirty="0">
                <a:solidFill>
                  <a:schemeClr val="dk2"/>
                </a:solidFill>
              </a:rPr>
              <a:t> </a:t>
            </a:r>
            <a:endParaRPr sz="3700" dirty="0">
              <a:solidFill>
                <a:schemeClr val="dk2"/>
              </a:solidFill>
            </a:endParaRPr>
          </a:p>
        </p:txBody>
      </p:sp>
      <p:pic>
        <p:nvPicPr>
          <p:cNvPr id="138" name="Google Shape;138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330962" y="5715000"/>
            <a:ext cx="1529861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524852" y="483577"/>
            <a:ext cx="1045825" cy="916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"/>
          <p:cNvSpPr/>
          <p:nvPr/>
        </p:nvSpPr>
        <p:spPr>
          <a:xfrm>
            <a:off x="0" y="1"/>
            <a:ext cx="1219169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0" name="Google Shape;160;p7"/>
          <p:cNvGrpSpPr/>
          <p:nvPr/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61" name="Google Shape;161;p7"/>
            <p:cNvSpPr/>
            <p:nvPr/>
          </p:nvSpPr>
          <p:spPr>
            <a:xfrm>
              <a:off x="-19221" y="251144"/>
              <a:ext cx="5187198" cy="6239661"/>
            </a:xfrm>
            <a:custGeom>
              <a:avLst/>
              <a:gdLst/>
              <a:ahLst/>
              <a:cxnLst/>
              <a:rect l="l" t="t" r="r" b="b"/>
              <a:pathLst>
                <a:path w="5187198" h="6239661" extrusionOk="0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9803"/>
                  </a:srgbClr>
                </a:gs>
                <a:gs pos="2000">
                  <a:srgbClr val="FFFFFF">
                    <a:alpha val="9803"/>
                  </a:srgbClr>
                </a:gs>
                <a:gs pos="16000">
                  <a:srgbClr val="70AD47">
                    <a:alpha val="9803"/>
                  </a:srgbClr>
                </a:gs>
                <a:gs pos="85000">
                  <a:srgbClr val="4472C4">
                    <a:alpha val="9803"/>
                  </a:srgbClr>
                </a:gs>
                <a:gs pos="100000">
                  <a:srgbClr val="FFFFFF">
                    <a:alpha val="9803"/>
                  </a:srgbClr>
                </a:gs>
              </a:gsLst>
              <a:lin ang="120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7"/>
            <p:cNvSpPr/>
            <p:nvPr/>
          </p:nvSpPr>
          <p:spPr>
            <a:xfrm>
              <a:off x="-19220" y="297400"/>
              <a:ext cx="5215811" cy="6107388"/>
            </a:xfrm>
            <a:custGeom>
              <a:avLst/>
              <a:gdLst/>
              <a:ahLst/>
              <a:cxnLst/>
              <a:rect l="l" t="t" r="r" b="b"/>
              <a:pathLst>
                <a:path w="5215811" h="6107388" extrusionOk="0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9803"/>
                  </a:srgbClr>
                </a:gs>
                <a:gs pos="2000">
                  <a:srgbClr val="FFFFFF">
                    <a:alpha val="9803"/>
                  </a:srgbClr>
                </a:gs>
                <a:gs pos="16000">
                  <a:srgbClr val="70AD47">
                    <a:alpha val="9803"/>
                  </a:srgbClr>
                </a:gs>
                <a:gs pos="85000">
                  <a:srgbClr val="4472C4">
                    <a:alpha val="9803"/>
                  </a:srgbClr>
                </a:gs>
                <a:gs pos="100000">
                  <a:srgbClr val="FFFFFF">
                    <a:alpha val="9803"/>
                  </a:srgbClr>
                </a:gs>
              </a:gsLst>
              <a:lin ang="120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-19221" y="319367"/>
              <a:ext cx="5217956" cy="6100079"/>
            </a:xfrm>
            <a:custGeom>
              <a:avLst/>
              <a:gdLst/>
              <a:ahLst/>
              <a:cxnLst/>
              <a:rect l="l" t="t" r="r" b="b"/>
              <a:pathLst>
                <a:path w="5217956" h="6100079" extrusionOk="0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9803"/>
                  </a:srgbClr>
                </a:gs>
                <a:gs pos="2000">
                  <a:srgbClr val="FFFFFF">
                    <a:alpha val="9803"/>
                  </a:srgbClr>
                </a:gs>
                <a:gs pos="16000">
                  <a:srgbClr val="70AD47">
                    <a:alpha val="9803"/>
                  </a:srgbClr>
                </a:gs>
                <a:gs pos="85000">
                  <a:srgbClr val="4472C4">
                    <a:alpha val="9803"/>
                  </a:srgbClr>
                </a:gs>
                <a:gs pos="100000">
                  <a:srgbClr val="FFFFFF">
                    <a:alpha val="9803"/>
                  </a:srgbClr>
                </a:gs>
              </a:gsLst>
              <a:lin ang="120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-19220" y="319367"/>
              <a:ext cx="5217957" cy="6100079"/>
            </a:xfrm>
            <a:custGeom>
              <a:avLst/>
              <a:gdLst/>
              <a:ahLst/>
              <a:cxnLst/>
              <a:rect l="l" t="t" r="r" b="b"/>
              <a:pathLst>
                <a:path w="5217957" h="6100079" extrusionOk="0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9803"/>
                  </a:srgbClr>
                </a:gs>
                <a:gs pos="2000">
                  <a:srgbClr val="FFFFFF">
                    <a:alpha val="9803"/>
                  </a:srgbClr>
                </a:gs>
                <a:gs pos="16000">
                  <a:srgbClr val="70AD47">
                    <a:alpha val="9803"/>
                  </a:srgbClr>
                </a:gs>
                <a:gs pos="85000">
                  <a:srgbClr val="4472C4">
                    <a:alpha val="9803"/>
                  </a:srgbClr>
                </a:gs>
                <a:gs pos="100000">
                  <a:srgbClr val="FFFFFF">
                    <a:alpha val="9803"/>
                  </a:srgbClr>
                </a:gs>
              </a:gsLst>
              <a:lin ang="120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5" name="Google Shape;165;p7"/>
          <p:cNvSpPr txBox="1"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ru-RU" sz="3600" dirty="0" err="1">
                <a:solidFill>
                  <a:srgbClr val="3F3F3F"/>
                </a:solidFill>
              </a:rPr>
              <a:t>Әлеуметтік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жұмыс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саласындағы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құзыреттілік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дегеніміз</a:t>
            </a:r>
            <a:r>
              <a:rPr lang="ru-RU" sz="3600" dirty="0">
                <a:solidFill>
                  <a:srgbClr val="3F3F3F"/>
                </a:solidFill>
              </a:rPr>
              <a:t> не?</a:t>
            </a:r>
            <a:endParaRPr sz="3600" dirty="0">
              <a:solidFill>
                <a:srgbClr val="3F3F3F"/>
              </a:solidFill>
            </a:endParaRPr>
          </a:p>
        </p:txBody>
      </p:sp>
      <p:sp>
        <p:nvSpPr>
          <p:cNvPr id="166" name="Google Shape;166;p7"/>
          <p:cNvSpPr txBox="1">
            <a:spLocks noGrp="1"/>
          </p:cNvSpPr>
          <p:nvPr>
            <p:ph type="body" idx="1"/>
          </p:nvPr>
        </p:nvSpPr>
        <p:spPr>
          <a:xfrm>
            <a:off x="5305530" y="804672"/>
            <a:ext cx="6501283" cy="5230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252"/>
              </a:buClr>
              <a:buSzPts val="2000"/>
              <a:buNone/>
            </a:pPr>
            <a:r>
              <a:rPr lang="ru-RU" sz="2000" dirty="0">
                <a:solidFill>
                  <a:srgbClr val="52525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ru-RU" sz="2000" dirty="0" err="1">
                <a:solidFill>
                  <a:srgbClr val="3F3F3F"/>
                </a:solidFill>
              </a:rPr>
              <a:t>Әлеуметтік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жұмыс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саласындағы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құзыреттілік</a:t>
            </a:r>
            <a:r>
              <a:rPr lang="ru-RU" sz="2000" dirty="0">
                <a:solidFill>
                  <a:srgbClr val="3F3F3F"/>
                </a:solidFill>
              </a:rPr>
              <a:t> – </a:t>
            </a:r>
            <a:r>
              <a:rPr lang="ru-RU" sz="2000" dirty="0" err="1">
                <a:solidFill>
                  <a:srgbClr val="3F3F3F"/>
                </a:solidFill>
              </a:rPr>
              <a:t>бұл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адам</a:t>
            </a:r>
            <a:r>
              <a:rPr lang="ru-RU" sz="2000" dirty="0">
                <a:solidFill>
                  <a:srgbClr val="3F3F3F"/>
                </a:solidFill>
              </a:rPr>
              <a:t> мен </a:t>
            </a:r>
            <a:r>
              <a:rPr lang="ru-RU" sz="2000" dirty="0" err="1">
                <a:solidFill>
                  <a:srgbClr val="3F3F3F"/>
                </a:solidFill>
              </a:rPr>
              <a:t>қоғамның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әл-ауқатына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ықпал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ету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үшін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белгілі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бір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жағдайларды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әлеуметтік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жұмыс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туралы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білімді</a:t>
            </a:r>
            <a:r>
              <a:rPr lang="ru-RU" sz="2000" dirty="0">
                <a:solidFill>
                  <a:srgbClr val="3F3F3F"/>
                </a:solidFill>
              </a:rPr>
              <a:t>, </a:t>
            </a:r>
            <a:r>
              <a:rPr lang="ru-RU" sz="2000" dirty="0" err="1">
                <a:solidFill>
                  <a:srgbClr val="3F3F3F"/>
                </a:solidFill>
              </a:rPr>
              <a:t>құндылықтар</a:t>
            </a:r>
            <a:r>
              <a:rPr lang="ru-RU" sz="2000" dirty="0">
                <a:solidFill>
                  <a:srgbClr val="3F3F3F"/>
                </a:solidFill>
              </a:rPr>
              <a:t> мен </a:t>
            </a:r>
            <a:r>
              <a:rPr lang="ru-RU" sz="2000" dirty="0" err="1">
                <a:solidFill>
                  <a:srgbClr val="3F3F3F"/>
                </a:solidFill>
              </a:rPr>
              <a:t>дағдыларды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мақсатты</a:t>
            </a:r>
            <a:r>
              <a:rPr lang="ru-RU" sz="2000" dirty="0">
                <a:solidFill>
                  <a:srgbClr val="3F3F3F"/>
                </a:solidFill>
              </a:rPr>
              <a:t>, </a:t>
            </a:r>
            <a:r>
              <a:rPr lang="ru-RU" sz="2000" dirty="0" err="1">
                <a:solidFill>
                  <a:srgbClr val="3F3F3F"/>
                </a:solidFill>
              </a:rPr>
              <a:t>арнайы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және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кәсіби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түрде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біріктіру</a:t>
            </a:r>
            <a:r>
              <a:rPr lang="ru-RU" sz="2000" dirty="0">
                <a:solidFill>
                  <a:srgbClr val="3F3F3F"/>
                </a:solidFill>
              </a:rPr>
              <a:t> мен </a:t>
            </a:r>
            <a:r>
              <a:rPr lang="ru-RU" sz="2000" dirty="0" err="1">
                <a:solidFill>
                  <a:srgbClr val="3F3F3F"/>
                </a:solidFill>
              </a:rPr>
              <a:t>қолдана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алу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қабілеті</a:t>
            </a:r>
            <a:r>
              <a:rPr lang="ru-RU" sz="2000" dirty="0">
                <a:solidFill>
                  <a:srgbClr val="3F3F3F"/>
                </a:solidFill>
              </a:rPr>
              <a:t>. </a:t>
            </a:r>
            <a:endParaRPr sz="2000" dirty="0">
              <a:solidFill>
                <a:srgbClr val="3F3F3F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solidFill>
                <a:srgbClr val="3F3F3F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lang="ru-RU" sz="2000" dirty="0" err="1">
                <a:solidFill>
                  <a:srgbClr val="3F3F3F"/>
                </a:solidFill>
              </a:rPr>
              <a:t>Әлеуметтік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жұмыс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саласындағы</a:t>
            </a:r>
            <a:r>
              <a:rPr lang="ru-RU" sz="2000" dirty="0">
                <a:solidFill>
                  <a:srgbClr val="3F3F3F"/>
                </a:solidFill>
              </a:rPr>
              <a:t> </a:t>
            </a:r>
            <a:r>
              <a:rPr lang="ru-RU" sz="2000" dirty="0" err="1">
                <a:solidFill>
                  <a:srgbClr val="3F3F3F"/>
                </a:solidFill>
              </a:rPr>
              <a:t>білім</a:t>
            </a:r>
            <a:r>
              <a:rPr lang="ru-RU" sz="2000" dirty="0">
                <a:solidFill>
                  <a:srgbClr val="3F3F3F"/>
                </a:solidFill>
              </a:rPr>
              <a:t> беру </a:t>
            </a:r>
            <a:r>
              <a:rPr lang="ru-RU" sz="2000" dirty="0" err="1">
                <a:solidFill>
                  <a:srgbClr val="3F3F3F"/>
                </a:solidFill>
              </a:rPr>
              <a:t>кеңесі</a:t>
            </a:r>
            <a:r>
              <a:rPr lang="ru-RU" sz="2000" dirty="0">
                <a:solidFill>
                  <a:srgbClr val="3F3F3F"/>
                </a:solidFill>
              </a:rPr>
              <a:t> (CSWE), 2015, 6 бет</a:t>
            </a:r>
            <a:endParaRPr sz="2000" dirty="0">
              <a:solidFill>
                <a:srgbClr val="3F3F3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Calibri"/>
              <a:buNone/>
            </a:pP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саласындағы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білім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беру </a:t>
            </a:r>
            <a:r>
              <a:rPr lang="ru-RU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кеңесі</a:t>
            </a:r>
            <a:r>
              <a:rPr lang="ru-RU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(CSWE)</a:t>
            </a:r>
            <a:endParaRPr dirty="0"/>
          </a:p>
        </p:txBody>
      </p:sp>
      <p:sp>
        <p:nvSpPr>
          <p:cNvPr id="173" name="Google Shape;17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u="sng">
                <a:solidFill>
                  <a:schemeClr val="hlink"/>
                </a:solidFill>
                <a:hlinkClick r:id="rId3"/>
              </a:rPr>
              <a:t>https://www.cswe.org/getattachment/Accreditation/Accreditation-Process/2015-EPAS/2015EPAS_Web_FINAL.pdf.aspx</a:t>
            </a:r>
            <a:r>
              <a:rPr lang="ru-RU"/>
              <a:t>)</a:t>
            </a:r>
            <a:endParaRPr/>
          </a:p>
        </p:txBody>
      </p:sp>
      <p:sp>
        <p:nvSpPr>
          <p:cNvPr id="174" name="Google Shape;174;p8"/>
          <p:cNvSpPr txBox="1"/>
          <p:nvPr/>
        </p:nvSpPr>
        <p:spPr>
          <a:xfrm>
            <a:off x="838200" y="2717800"/>
            <a:ext cx="10782300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1952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жылы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құрылған</a:t>
            </a:r>
            <a:endParaRPr sz="18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Бакалавриат пен магистр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дәрежесі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бойынша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800-ден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астам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аккредитациядан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өткен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бағдарламалары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бар /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жұмыста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сапалы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білім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беруге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ықпал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етеді</a:t>
            </a:r>
            <a:endParaRPr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</a:pPr>
            <a:r>
              <a:rPr lang="ru-RU" sz="1800" b="1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Көзқарасы</a:t>
            </a:r>
            <a:b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Әртүрлі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қоғамдағы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барлық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адамдар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үшін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денсаулықты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әл-ауқат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пен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әділеттілікті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нығайтуға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қабілетті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білімді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қызметкер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мамандығын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қамтамасыз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ету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</a:pPr>
            <a:r>
              <a:rPr lang="ru-RU" sz="1800" b="1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Миссиясы</a:t>
            </a:r>
            <a:b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Көшбасшылықты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қамтамасыз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ету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сапалы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оқыту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мен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оқуды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қамтамасыз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ету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және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біздің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мүше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ұйымдардың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әлеуетін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арттыру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арқылы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білім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беру мен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саласындағы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зерттеулердің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жаңашылдығы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мен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алдыңғы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қатарлы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тәжірибені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насихаттау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 txBox="1">
            <a:spLocks noGrp="1"/>
          </p:cNvSpPr>
          <p:nvPr>
            <p:ph type="title"/>
          </p:nvPr>
        </p:nvSpPr>
        <p:spPr>
          <a:xfrm>
            <a:off x="838200" y="190919"/>
            <a:ext cx="10515600" cy="1116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alibri"/>
              <a:buNone/>
            </a:pPr>
            <a:r>
              <a:rPr lang="ru-RU" sz="3600" dirty="0" err="1">
                <a:solidFill>
                  <a:srgbClr val="3F3F3F"/>
                </a:solidFill>
              </a:rPr>
              <a:t>Әлеуметтік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қызметкердің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құзыреттіліктеріне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негізделген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білім</a:t>
            </a:r>
            <a:r>
              <a:rPr lang="ru-RU" sz="3600" dirty="0">
                <a:solidFill>
                  <a:srgbClr val="3F3F3F"/>
                </a:solidFill>
              </a:rPr>
              <a:t> беру </a:t>
            </a:r>
            <a:r>
              <a:rPr lang="ru-RU" sz="3600" dirty="0" err="1">
                <a:solidFill>
                  <a:srgbClr val="3F3F3F"/>
                </a:solidFill>
              </a:rPr>
              <a:t>үлгісі</a:t>
            </a:r>
            <a:endParaRPr sz="3600" dirty="0">
              <a:solidFill>
                <a:srgbClr val="3F3F3F"/>
              </a:solidFill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1245997" y="1436915"/>
            <a:ext cx="2672860" cy="1527350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№1. Кәсіби және этикалық әрекетті көрсету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4734449" y="1448637"/>
            <a:ext cx="2620945" cy="1457011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№6. Жеке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адамдармен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отбасылармен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топтармен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ұйымдармен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және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қауымдастықтармен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өзара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әрекеттесу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1247672" y="3307583"/>
            <a:ext cx="2672860" cy="1457011"/>
          </a:xfrm>
          <a:prstGeom prst="rect">
            <a:avLst/>
          </a:pr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№2.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Өз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жұмысыңызда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этно-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мәдени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әртүрлілік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пен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ерекшеліктерді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құрметтеу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принциптерін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қолдану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9"/>
          <p:cNvSpPr/>
          <p:nvPr/>
        </p:nvSpPr>
        <p:spPr>
          <a:xfrm>
            <a:off x="8232952" y="1460362"/>
            <a:ext cx="2672860" cy="1457011"/>
          </a:xfrm>
          <a:prstGeom prst="rect">
            <a:avLst/>
          </a:pr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№7. Жеке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адамдарды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отбасыларды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топтарды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ұйымдар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мен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қауымдастықтарды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бағалау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4766270" y="3309257"/>
            <a:ext cx="2672860" cy="1457011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№5. Мемлекеттік басқаруға және жергілікті қауымдастықтарға қатысу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8253048" y="3319306"/>
            <a:ext cx="2672860" cy="145701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№8. Жеке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адамдардың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отбасылардың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топтардың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ұйымдар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мен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қауымдастықтардың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қызметіне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араласу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1259394" y="5218445"/>
            <a:ext cx="2672860" cy="145701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№3. Адам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құқығы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экономикалық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және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экологиялық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әділеттілікті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қамтамасыз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ету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88" name="Google Shape;188;p9"/>
          <p:cNvSpPr/>
          <p:nvPr/>
        </p:nvSpPr>
        <p:spPr>
          <a:xfrm>
            <a:off x="4774644" y="5196673"/>
            <a:ext cx="2672860" cy="145701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№4. Тәжірибелік зерттеулерге қатысу және  зерттеу тәжірибесін қолдану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8311664" y="5176578"/>
            <a:ext cx="2672860" cy="145701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№9. Жеке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адамдармен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отбасылармен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топтармен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ұйымдармен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және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қауымдастықтармен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тәжірибені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бағалау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және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мониторинтеу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7345345" y="2080008"/>
            <a:ext cx="894303" cy="261257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3930580" y="5960346"/>
            <a:ext cx="842387" cy="261257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9"/>
          <p:cNvSpPr/>
          <p:nvPr/>
        </p:nvSpPr>
        <p:spPr>
          <a:xfrm rot="5400000">
            <a:off x="1502645" y="2999854"/>
            <a:ext cx="361744" cy="270469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9"/>
          <p:cNvSpPr/>
          <p:nvPr/>
        </p:nvSpPr>
        <p:spPr>
          <a:xfrm rot="5400000">
            <a:off x="1459104" y="4853774"/>
            <a:ext cx="452174" cy="270469"/>
          </a:xfrm>
          <a:prstGeom prst="rect">
            <a:avLst/>
          </a:pr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/>
          <p:nvPr/>
        </p:nvSpPr>
        <p:spPr>
          <a:xfrm rot="5400000">
            <a:off x="5108329" y="4843727"/>
            <a:ext cx="432079" cy="27046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/>
          <p:nvPr/>
        </p:nvSpPr>
        <p:spPr>
          <a:xfrm rot="5400000">
            <a:off x="5101631" y="2959661"/>
            <a:ext cx="422031" cy="270469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9"/>
          <p:cNvSpPr/>
          <p:nvPr/>
        </p:nvSpPr>
        <p:spPr>
          <a:xfrm rot="5400000">
            <a:off x="8513049" y="2984781"/>
            <a:ext cx="411982" cy="270469"/>
          </a:xfrm>
          <a:prstGeom prst="rect">
            <a:avLst/>
          </a:pr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9"/>
          <p:cNvSpPr/>
          <p:nvPr/>
        </p:nvSpPr>
        <p:spPr>
          <a:xfrm rot="5400000">
            <a:off x="8582547" y="4829491"/>
            <a:ext cx="400256" cy="270469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0"/>
          <p:cNvSpPr txBox="1"/>
          <p:nvPr/>
        </p:nvSpPr>
        <p:spPr>
          <a:xfrm>
            <a:off x="384845" y="6180637"/>
            <a:ext cx="10210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Бостон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университеті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Әлеуметтік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жұмыс</a:t>
            </a:r>
            <a:r>
              <a:rPr lang="ru-RU" sz="18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800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мектебі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https://onlinecampus.bu.edu/bbcswebdav/courses/00cwr_odeelements/ssw/competencies/ssw_competencies.htm</a:t>
            </a:r>
            <a:r>
              <a:rPr lang="ru-RU" sz="1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" name="Google Shape;205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22813" y="826134"/>
            <a:ext cx="7346373" cy="520573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8B21EC-E3EB-001E-5B75-83064AB1828E}"/>
              </a:ext>
            </a:extLst>
          </p:cNvPr>
          <p:cNvSpPr txBox="1"/>
          <p:nvPr/>
        </p:nvSpPr>
        <p:spPr>
          <a:xfrm>
            <a:off x="1620982" y="195985"/>
            <a:ext cx="91024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0" i="0" u="none" strike="noStrike" dirty="0" err="1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Әлеуметтік</a:t>
            </a:r>
            <a:r>
              <a:rPr lang="ru-RU" sz="3200" b="0" i="0" u="none" strike="noStrike" dirty="0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0" i="0" u="none" strike="noStrike" dirty="0" err="1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қызметкердің</a:t>
            </a:r>
            <a:r>
              <a:rPr lang="ru-RU" sz="3200" b="0" i="0" u="none" strike="noStrike" dirty="0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0" i="0" u="none" strike="noStrike" dirty="0" err="1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құзыреттілік</a:t>
            </a:r>
            <a:r>
              <a:rPr lang="ru-RU" sz="3200" b="0" i="0" u="none" strike="noStrike" dirty="0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ru-RU" sz="3200" b="0" i="0" u="none" strike="noStrike" dirty="0" err="1">
                <a:solidFill>
                  <a:srgbClr val="3F3F3F"/>
                </a:solidFill>
                <a:effectLst/>
                <a:latin typeface="Calibri" panose="020F0502020204030204" pitchFamily="34" charset="0"/>
              </a:rPr>
              <a:t>картасы</a:t>
            </a:r>
            <a:endParaRPr lang="ru-KZ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"/>
          <p:cNvSpPr txBox="1">
            <a:spLocks noGrp="1"/>
          </p:cNvSpPr>
          <p:nvPr>
            <p:ph type="title"/>
          </p:nvPr>
        </p:nvSpPr>
        <p:spPr>
          <a:xfrm>
            <a:off x="838200" y="361741"/>
            <a:ext cx="10515600" cy="1407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Calibri"/>
              <a:buNone/>
            </a:pPr>
            <a:br>
              <a:rPr lang="ru-RU" sz="3600" dirty="0">
                <a:solidFill>
                  <a:schemeClr val="dk2"/>
                </a:solidFill>
              </a:rPr>
            </a:br>
            <a:br>
              <a:rPr lang="ru-RU" sz="3600" dirty="0">
                <a:solidFill>
                  <a:schemeClr val="dk2"/>
                </a:solidFill>
              </a:rPr>
            </a:br>
            <a:r>
              <a:rPr lang="ru-RU" sz="3600" dirty="0">
                <a:solidFill>
                  <a:srgbClr val="3F3F3F"/>
                </a:solidFill>
              </a:rPr>
              <a:t>1 </a:t>
            </a:r>
            <a:r>
              <a:rPr lang="ru-RU" sz="3600" dirty="0" err="1">
                <a:solidFill>
                  <a:srgbClr val="3F3F3F"/>
                </a:solidFill>
              </a:rPr>
              <a:t>Құзыреттілік</a:t>
            </a:r>
            <a:r>
              <a:rPr lang="ru-RU" sz="3600" dirty="0">
                <a:solidFill>
                  <a:srgbClr val="3F3F3F"/>
                </a:solidFill>
              </a:rPr>
              <a:t>. </a:t>
            </a:r>
            <a:br>
              <a:rPr lang="ru-RU" sz="3600" dirty="0">
                <a:solidFill>
                  <a:srgbClr val="3F3F3F"/>
                </a:solidFill>
              </a:rPr>
            </a:br>
            <a:r>
              <a:rPr lang="ru-RU" sz="3600" dirty="0" err="1">
                <a:solidFill>
                  <a:srgbClr val="3F3F3F"/>
                </a:solidFill>
              </a:rPr>
              <a:t>Этикалық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және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кәсіби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мінез-құлықты</a:t>
            </a:r>
            <a:r>
              <a:rPr lang="ru-RU" sz="3600" dirty="0">
                <a:solidFill>
                  <a:srgbClr val="3F3F3F"/>
                </a:solidFill>
              </a:rPr>
              <a:t> </a:t>
            </a:r>
            <a:r>
              <a:rPr lang="ru-RU" sz="3600" dirty="0" err="1">
                <a:solidFill>
                  <a:srgbClr val="3F3F3F"/>
                </a:solidFill>
              </a:rPr>
              <a:t>көрсету</a:t>
            </a:r>
            <a:br>
              <a:rPr lang="ru-RU" sz="3600" dirty="0"/>
            </a:br>
            <a:br>
              <a:rPr lang="ru-RU" sz="3600" dirty="0">
                <a:solidFill>
                  <a:schemeClr val="dk2"/>
                </a:solidFill>
              </a:rPr>
            </a:br>
            <a:endParaRPr sz="3600" dirty="0">
              <a:solidFill>
                <a:schemeClr val="dk2"/>
              </a:solidFill>
            </a:endParaRPr>
          </a:p>
        </p:txBody>
      </p:sp>
      <p:sp>
        <p:nvSpPr>
          <p:cNvPr id="212" name="Google Shape;212;p12"/>
          <p:cNvSpPr txBox="1">
            <a:spLocks noGrp="1"/>
          </p:cNvSpPr>
          <p:nvPr>
            <p:ph type="body" idx="1"/>
          </p:nvPr>
        </p:nvSpPr>
        <p:spPr>
          <a:xfrm>
            <a:off x="345950" y="1638125"/>
            <a:ext cx="11230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None/>
            </a:pPr>
            <a:r>
              <a:rPr lang="ru-RU">
                <a:solidFill>
                  <a:srgbClr val="3F3F3F"/>
                </a:solidFill>
              </a:rPr>
              <a:t>Талаптары:</a:t>
            </a:r>
            <a:endParaRPr>
              <a:solidFill>
                <a:srgbClr val="3F3F3F"/>
              </a:solidFill>
            </a:endParaRPr>
          </a:p>
        </p:txBody>
      </p:sp>
      <p:graphicFrame>
        <p:nvGraphicFramePr>
          <p:cNvPr id="213" name="Google Shape;213;p12"/>
          <p:cNvGraphicFramePr/>
          <p:nvPr>
            <p:extLst>
              <p:ext uri="{D42A27DB-BD31-4B8C-83A1-F6EECF244321}">
                <p14:modId xmlns:p14="http://schemas.microsoft.com/office/powerpoint/2010/main" val="2956374376"/>
              </p:ext>
            </p:extLst>
          </p:nvPr>
        </p:nvGraphicFramePr>
        <p:xfrm>
          <a:off x="345941" y="2175770"/>
          <a:ext cx="11478000" cy="4541647"/>
        </p:xfrm>
        <a:graphic>
          <a:graphicData uri="http://schemas.openxmlformats.org/drawingml/2006/table">
            <a:tbl>
              <a:tblPr firstRow="1" firstCol="1" bandRow="1">
                <a:gradFill>
                  <a:gsLst>
                    <a:gs pos="0">
                      <a:srgbClr val="A6B6DE"/>
                    </a:gs>
                    <a:gs pos="50000">
                      <a:srgbClr val="98AAD9"/>
                    </a:gs>
                    <a:gs pos="100000">
                      <a:srgbClr val="859CD7"/>
                    </a:gs>
                  </a:gsLst>
                  <a:lin ang="5400000" scaled="0"/>
                </a:gradFill>
                <a:tableStyleId>{A579E7B7-0B7B-4138-B58C-5760EBEA1F2F}</a:tableStyleId>
              </a:tblPr>
              <a:tblGrid>
                <a:gridCol w="1147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76525">
                <a:tc>
                  <a:txBody>
                    <a:bodyPr/>
                    <a:lstStyle/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/>
                        <a:t>контекстке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байланысты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қосымша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этикалық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кодекстердің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және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этикалық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жүріс-тұрыстың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зерттеулеріне</a:t>
                      </a:r>
                      <a:r>
                        <a:rPr lang="ru-RU" sz="2400" b="0" u="none" strike="noStrike" cap="none" dirty="0"/>
                        <a:t>, </a:t>
                      </a:r>
                      <a:r>
                        <a:rPr lang="ru-RU" sz="2400" b="0" u="none" strike="noStrike" cap="none" dirty="0" err="1"/>
                        <a:t>этикалық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шешімдердің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үлгілеріне</a:t>
                      </a:r>
                      <a:r>
                        <a:rPr lang="ru-RU" sz="2400" b="0" u="none" strike="noStrike" cap="none" dirty="0"/>
                        <a:t>, </a:t>
                      </a:r>
                      <a:r>
                        <a:rPr lang="ru-RU" sz="2400" b="0" u="none" strike="noStrike" cap="none" dirty="0" err="1"/>
                        <a:t>ережелеріне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және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заңдарына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сәйкес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келетін</a:t>
                      </a:r>
                      <a:r>
                        <a:rPr lang="ru-RU" sz="2400" b="0" u="none" strike="noStrike" cap="none" dirty="0"/>
                        <a:t> NASW </a:t>
                      </a:r>
                      <a:r>
                        <a:rPr lang="ru-RU" sz="2400" b="0" u="none" strike="noStrike" cap="none" dirty="0" err="1"/>
                        <a:t>этикалық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Кодексінің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стандарттарын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қолдана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отырып</a:t>
                      </a:r>
                      <a:r>
                        <a:rPr lang="ru-RU" sz="2400" b="0" u="none" strike="noStrike" cap="none" dirty="0"/>
                        <a:t>, </a:t>
                      </a:r>
                      <a:r>
                        <a:rPr lang="ru-RU" sz="2400" b="0" u="none" strike="noStrike" cap="none" dirty="0" err="1"/>
                        <a:t>этикалық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шешімдерді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қабылдау</a:t>
                      </a:r>
                      <a:r>
                        <a:rPr lang="ru-RU" sz="2400" b="0" u="none" strike="noStrike" cap="none" dirty="0"/>
                        <a:t>;</a:t>
                      </a:r>
                      <a:endParaRPr sz="2400" b="0" u="none" strike="noStrike" cap="none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/>
                        <a:t>тәжірибеде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кәсібилікті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қолдау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және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жеке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құндылықтарды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басқару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үшін</a:t>
                      </a:r>
                      <a:r>
                        <a:rPr lang="ru-RU" sz="2400" b="0" u="none" strike="noStrike" cap="none" dirty="0"/>
                        <a:t> рефлексия мен </a:t>
                      </a:r>
                      <a:r>
                        <a:rPr lang="ru-RU" sz="2400" b="0" u="none" strike="noStrike" cap="none" dirty="0" err="1"/>
                        <a:t>өзін-өзі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реттеуді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қолдану</a:t>
                      </a:r>
                      <a:r>
                        <a:rPr lang="ru-RU" sz="2400" b="0" u="none" strike="noStrike" cap="none" dirty="0"/>
                        <a:t>;</a:t>
                      </a:r>
                      <a:endParaRPr sz="2400" b="0" u="none" strike="noStrike" cap="none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/>
                        <a:t>кәсіби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әрекетті</a:t>
                      </a:r>
                      <a:r>
                        <a:rPr lang="ru-RU" sz="2400" b="0" u="none" strike="noStrike" cap="none" dirty="0"/>
                        <a:t>; </a:t>
                      </a:r>
                      <a:r>
                        <a:rPr lang="ru-RU" sz="2400" b="0" u="none" strike="noStrike" cap="none" dirty="0" err="1"/>
                        <a:t>ауызша</a:t>
                      </a:r>
                      <a:r>
                        <a:rPr lang="ru-RU" sz="2400" b="0" u="none" strike="noStrike" cap="none" dirty="0"/>
                        <a:t>, </a:t>
                      </a:r>
                      <a:r>
                        <a:rPr lang="ru-RU" sz="2400" b="0" u="none" strike="noStrike" cap="none" dirty="0" err="1"/>
                        <a:t>жазбаша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және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электронды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коммуникацияны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көрсету</a:t>
                      </a:r>
                      <a:r>
                        <a:rPr lang="ru-RU" sz="2400" b="0" u="none" strike="noStrike" cap="none" dirty="0"/>
                        <a:t>;</a:t>
                      </a:r>
                      <a:endParaRPr sz="2400" b="0" u="none" strike="noStrike" cap="none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/>
                        <a:t>практика </a:t>
                      </a:r>
                      <a:r>
                        <a:rPr lang="ru-RU" sz="2400" b="0" u="none" strike="noStrike" cap="none" dirty="0" err="1"/>
                        <a:t>нәтижелеріне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қол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жеткізу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үшін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технологияны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этикалық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және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орынды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қолдану</a:t>
                      </a:r>
                      <a:r>
                        <a:rPr lang="ru-RU" sz="2400" b="0" u="none" strike="noStrike" cap="none" dirty="0"/>
                        <a:t>;</a:t>
                      </a:r>
                      <a:endParaRPr sz="2400" b="0" u="none" strike="noStrike" cap="none" dirty="0"/>
                    </a:p>
                    <a:p>
                      <a:pPr marL="457200" marR="0" lvl="0" indent="-457200" algn="just" rtl="0">
                        <a:lnSpc>
                          <a:spcPct val="108333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AutoNum type="arabicPeriod"/>
                      </a:pPr>
                      <a:r>
                        <a:rPr lang="ru-RU" sz="2400" b="0" u="none" strike="noStrike" cap="none" dirty="0" err="1"/>
                        <a:t>кәсіби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пікір</a:t>
                      </a:r>
                      <a:r>
                        <a:rPr lang="ru-RU" sz="2400" b="0" u="none" strike="noStrike" cap="none" dirty="0"/>
                        <a:t> мен </a:t>
                      </a:r>
                      <a:r>
                        <a:rPr lang="ru-RU" sz="2400" b="0" u="none" strike="noStrike" cap="none" dirty="0" err="1"/>
                        <a:t>жүріс-тұрысты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анықтау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үшін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қадағалау</a:t>
                      </a:r>
                      <a:r>
                        <a:rPr lang="ru-RU" sz="2400" b="0" u="none" strike="noStrike" cap="none" dirty="0"/>
                        <a:t> мен </a:t>
                      </a:r>
                      <a:r>
                        <a:rPr lang="ru-RU" sz="2400" b="0" u="none" strike="noStrike" cap="none" dirty="0" err="1"/>
                        <a:t>кеңес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беруді</a:t>
                      </a:r>
                      <a:r>
                        <a:rPr lang="ru-RU" sz="2400" b="0" u="none" strike="noStrike" cap="none" dirty="0"/>
                        <a:t> </a:t>
                      </a:r>
                      <a:r>
                        <a:rPr lang="ru-RU" sz="2400" b="0" u="none" strike="noStrike" cap="none" dirty="0" err="1"/>
                        <a:t>қолдану</a:t>
                      </a:r>
                      <a:r>
                        <a:rPr lang="ru-RU" sz="2400" b="0" u="none" strike="noStrike" cap="none" dirty="0"/>
                        <a:t>.</a:t>
                      </a:r>
                      <a:endParaRPr sz="2400" b="0" u="none" strike="noStrike" cap="none" dirty="0"/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1423</Words>
  <Application>Microsoft Office PowerPoint</Application>
  <PresentationFormat>Широкоэкранный</PresentationFormat>
  <Paragraphs>128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№ 10 тақырып: Әлеуметтік жұмыскердің мигранттармен жұмыс жасаудағы біліктілігі </vt:lpstr>
      <vt:lpstr>Жоспар</vt:lpstr>
      <vt:lpstr>Кім әлеуметтік жұмыскер бола алады – халықаралық анықтама</vt:lpstr>
      <vt:lpstr>Әлеуметтік жұмыскер мамандығының  жаһандық анықтамасы</vt:lpstr>
      <vt:lpstr>Әлеуметтік жұмыс саласындағы құзыреттілік дегеніміз не?</vt:lpstr>
      <vt:lpstr>Әлеуметтік жұмыс саласындағы білім беру кеңесі (CSWE)</vt:lpstr>
      <vt:lpstr>Әлеуметтік қызметкердің құзыреттіліктеріне негізделген білім беру үлгісі</vt:lpstr>
      <vt:lpstr>Презентация PowerPoint</vt:lpstr>
      <vt:lpstr>  1 Құзыреттілік.  Этикалық және кәсіби мінез-құлықты көрсету  </vt:lpstr>
      <vt:lpstr>  2 Құзыреттілік. Өз жұмысыңызда этно-мәдени әртүрлілік пен ерекшеліктерді құрметтеу принциптерін қолдану   </vt:lpstr>
      <vt:lpstr> 3 Құзыреттілік. Адам құқығы, әлеуметтік, экономикалық және экологиялық әділеттілікті қамтамасыз ету  </vt:lpstr>
      <vt:lpstr> 4 Құзыреттілік. Тәжірибелік зерттеулерге қатысу және  зерттеу тәжірибесін қолдану  </vt:lpstr>
      <vt:lpstr>5 Құзыреттілік. Мемлекеттік басқаруға және жергілікті қауымдастықтарға қатысу </vt:lpstr>
      <vt:lpstr>6 Құзыреттілік. Жеке адамдармен, отбасылармен, топтармен, ұйымдармен және қауымдастықтармен өзара әрекеттесу </vt:lpstr>
      <vt:lpstr>7 Құзыреттілік. Жеке адамдарды, отбасыларды, топтарды, ұйымдар мен қауымдастықтарды бағалау</vt:lpstr>
      <vt:lpstr>8 Құзыреттілік. Жеке адамдардың, отбасылардың, топтардың, ұйымдар мен қауымдастықтардың қызметіне араласу </vt:lpstr>
      <vt:lpstr>9 Құзыреттілік. Жеке адамдармен, отбасылармен, топтармен, ұйымдармен және қауымдастықтармен тәжірибені бағалау және мониторингтеу </vt:lpstr>
      <vt:lpstr>Әлеуметтік қызметкердің тәжірибесімен байланысты фазалар мен процесстер, және қажетті дағдылар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ӘЛЕУМЕТТІК ҚЫЗМЕТКЕРДІҢ ПРАКТИКАЛЫҚ ЖҰМЫСТАРЫНА АРНАЛҒАН НЕГІЗГІ ҚҰЗЫРЕТТІЛІКТЕР </dc:title>
  <dc:creator>Zhanar Abdykalykova</dc:creator>
  <cp:lastModifiedBy>Досмурзаева Динара Онгаровна</cp:lastModifiedBy>
  <cp:revision>9</cp:revision>
  <dcterms:created xsi:type="dcterms:W3CDTF">2021-01-16T18:37:20Z</dcterms:created>
  <dcterms:modified xsi:type="dcterms:W3CDTF">2024-09-19T18:38:36Z</dcterms:modified>
</cp:coreProperties>
</file>