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1" r:id="rId4"/>
    <p:sldId id="264" r:id="rId5"/>
    <p:sldId id="270" r:id="rId6"/>
    <p:sldId id="279" r:id="rId7"/>
    <p:sldId id="271" r:id="rId8"/>
    <p:sldId id="272" r:id="rId9"/>
    <p:sldId id="266" r:id="rId10"/>
    <p:sldId id="280" r:id="rId11"/>
    <p:sldId id="267" r:id="rId12"/>
    <p:sldId id="281" r:id="rId13"/>
    <p:sldId id="275" r:id="rId14"/>
    <p:sldId id="276" r:id="rId15"/>
    <p:sldId id="277" r:id="rId16"/>
    <p:sldId id="282" r:id="rId17"/>
    <p:sldId id="283" r:id="rId18"/>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2" d="100"/>
          <a:sy n="82" d="100"/>
        </p:scale>
        <p:origin x="90" y="60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a:t>Образец заголовка</a:t>
            </a:r>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p>
        </p:txBody>
      </p:sp>
      <p:sp>
        <p:nvSpPr>
          <p:cNvPr id="4" name="Дата 3"/>
          <p:cNvSpPr>
            <a:spLocks noGrp="1"/>
          </p:cNvSpPr>
          <p:nvPr>
            <p:ph type="dt" sz="half" idx="10"/>
          </p:nvPr>
        </p:nvSpPr>
        <p:spPr/>
        <p:txBody>
          <a:bodyPr/>
          <a:lstStyle/>
          <a:p>
            <a:fld id="{3994A7AE-70A5-4A16-ABD6-E56262E834E5}" type="datetimeFigureOut">
              <a:rPr lang="ru-RU" smtClean="0"/>
              <a:pPr/>
              <a:t>31.10.2024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038250DC-B376-461B-925D-FA838597C5AC}" type="slidenum">
              <a:rPr lang="ru-RU" smtClean="0"/>
              <a:pPr/>
              <a:t>‹#›</a:t>
            </a:fld>
            <a:endParaRPr lang="ru-RU"/>
          </a:p>
        </p:txBody>
      </p:sp>
    </p:spTree>
    <p:extLst>
      <p:ext uri="{BB962C8B-B14F-4D97-AF65-F5344CB8AC3E}">
        <p14:creationId xmlns:p14="http://schemas.microsoft.com/office/powerpoint/2010/main" val="34897872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3994A7AE-70A5-4A16-ABD6-E56262E834E5}" type="datetimeFigureOut">
              <a:rPr lang="ru-RU" smtClean="0"/>
              <a:pPr/>
              <a:t>31.10.2024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038250DC-B376-461B-925D-FA838597C5AC}" type="slidenum">
              <a:rPr lang="ru-RU" smtClean="0"/>
              <a:pPr/>
              <a:t>‹#›</a:t>
            </a:fld>
            <a:endParaRPr lang="ru-RU"/>
          </a:p>
        </p:txBody>
      </p:sp>
    </p:spTree>
    <p:extLst>
      <p:ext uri="{BB962C8B-B14F-4D97-AF65-F5344CB8AC3E}">
        <p14:creationId xmlns:p14="http://schemas.microsoft.com/office/powerpoint/2010/main" val="40804507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3994A7AE-70A5-4A16-ABD6-E56262E834E5}" type="datetimeFigureOut">
              <a:rPr lang="ru-RU" smtClean="0"/>
              <a:pPr/>
              <a:t>31.10.2024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038250DC-B376-461B-925D-FA838597C5AC}" type="slidenum">
              <a:rPr lang="ru-RU" smtClean="0"/>
              <a:pPr/>
              <a:t>‹#›</a:t>
            </a:fld>
            <a:endParaRPr lang="ru-RU"/>
          </a:p>
        </p:txBody>
      </p:sp>
    </p:spTree>
    <p:extLst>
      <p:ext uri="{BB962C8B-B14F-4D97-AF65-F5344CB8AC3E}">
        <p14:creationId xmlns:p14="http://schemas.microsoft.com/office/powerpoint/2010/main" val="33310497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3994A7AE-70A5-4A16-ABD6-E56262E834E5}" type="datetimeFigureOut">
              <a:rPr lang="ru-RU" smtClean="0"/>
              <a:pPr/>
              <a:t>31.10.2024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038250DC-B376-461B-925D-FA838597C5AC}" type="slidenum">
              <a:rPr lang="ru-RU" smtClean="0"/>
              <a:pPr/>
              <a:t>‹#›</a:t>
            </a:fld>
            <a:endParaRPr lang="ru-RU"/>
          </a:p>
        </p:txBody>
      </p:sp>
    </p:spTree>
    <p:extLst>
      <p:ext uri="{BB962C8B-B14F-4D97-AF65-F5344CB8AC3E}">
        <p14:creationId xmlns:p14="http://schemas.microsoft.com/office/powerpoint/2010/main" val="37748118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a:t>Образец заголовка</a:t>
            </a:r>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Дата 3"/>
          <p:cNvSpPr>
            <a:spLocks noGrp="1"/>
          </p:cNvSpPr>
          <p:nvPr>
            <p:ph type="dt" sz="half" idx="10"/>
          </p:nvPr>
        </p:nvSpPr>
        <p:spPr/>
        <p:txBody>
          <a:bodyPr/>
          <a:lstStyle/>
          <a:p>
            <a:fld id="{3994A7AE-70A5-4A16-ABD6-E56262E834E5}" type="datetimeFigureOut">
              <a:rPr lang="ru-RU" smtClean="0"/>
              <a:pPr/>
              <a:t>31.10.2024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038250DC-B376-461B-925D-FA838597C5AC}" type="slidenum">
              <a:rPr lang="ru-RU" smtClean="0"/>
              <a:pPr/>
              <a:t>‹#›</a:t>
            </a:fld>
            <a:endParaRPr lang="ru-RU"/>
          </a:p>
        </p:txBody>
      </p:sp>
    </p:spTree>
    <p:extLst>
      <p:ext uri="{BB962C8B-B14F-4D97-AF65-F5344CB8AC3E}">
        <p14:creationId xmlns:p14="http://schemas.microsoft.com/office/powerpoint/2010/main" val="36007794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p:cNvSpPr>
            <a:spLocks noGrp="1"/>
          </p:cNvSpPr>
          <p:nvPr>
            <p:ph type="dt" sz="half" idx="10"/>
          </p:nvPr>
        </p:nvSpPr>
        <p:spPr/>
        <p:txBody>
          <a:bodyPr/>
          <a:lstStyle/>
          <a:p>
            <a:fld id="{3994A7AE-70A5-4A16-ABD6-E56262E834E5}" type="datetimeFigureOut">
              <a:rPr lang="ru-RU" smtClean="0"/>
              <a:pPr/>
              <a:t>31.10.2024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038250DC-B376-461B-925D-FA838597C5AC}" type="slidenum">
              <a:rPr lang="ru-RU" smtClean="0"/>
              <a:pPr/>
              <a:t>‹#›</a:t>
            </a:fld>
            <a:endParaRPr lang="ru-RU"/>
          </a:p>
        </p:txBody>
      </p:sp>
    </p:spTree>
    <p:extLst>
      <p:ext uri="{BB962C8B-B14F-4D97-AF65-F5344CB8AC3E}">
        <p14:creationId xmlns:p14="http://schemas.microsoft.com/office/powerpoint/2010/main" val="2936317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a:t>Образец заголовка</a:t>
            </a:r>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p:cNvSpPr>
            <a:spLocks noGrp="1"/>
          </p:cNvSpPr>
          <p:nvPr>
            <p:ph type="dt" sz="half" idx="10"/>
          </p:nvPr>
        </p:nvSpPr>
        <p:spPr/>
        <p:txBody>
          <a:bodyPr/>
          <a:lstStyle/>
          <a:p>
            <a:fld id="{3994A7AE-70A5-4A16-ABD6-E56262E834E5}" type="datetimeFigureOut">
              <a:rPr lang="ru-RU" smtClean="0"/>
              <a:pPr/>
              <a:t>31.10.2024</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038250DC-B376-461B-925D-FA838597C5AC}" type="slidenum">
              <a:rPr lang="ru-RU" smtClean="0"/>
              <a:pPr/>
              <a:t>‹#›</a:t>
            </a:fld>
            <a:endParaRPr lang="ru-RU"/>
          </a:p>
        </p:txBody>
      </p:sp>
    </p:spTree>
    <p:extLst>
      <p:ext uri="{BB962C8B-B14F-4D97-AF65-F5344CB8AC3E}">
        <p14:creationId xmlns:p14="http://schemas.microsoft.com/office/powerpoint/2010/main" val="19397394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Дата 2"/>
          <p:cNvSpPr>
            <a:spLocks noGrp="1"/>
          </p:cNvSpPr>
          <p:nvPr>
            <p:ph type="dt" sz="half" idx="10"/>
          </p:nvPr>
        </p:nvSpPr>
        <p:spPr/>
        <p:txBody>
          <a:bodyPr/>
          <a:lstStyle/>
          <a:p>
            <a:fld id="{3994A7AE-70A5-4A16-ABD6-E56262E834E5}" type="datetimeFigureOut">
              <a:rPr lang="ru-RU" smtClean="0"/>
              <a:pPr/>
              <a:t>31.10.2024</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038250DC-B376-461B-925D-FA838597C5AC}" type="slidenum">
              <a:rPr lang="ru-RU" smtClean="0"/>
              <a:pPr/>
              <a:t>‹#›</a:t>
            </a:fld>
            <a:endParaRPr lang="ru-RU"/>
          </a:p>
        </p:txBody>
      </p:sp>
    </p:spTree>
    <p:extLst>
      <p:ext uri="{BB962C8B-B14F-4D97-AF65-F5344CB8AC3E}">
        <p14:creationId xmlns:p14="http://schemas.microsoft.com/office/powerpoint/2010/main" val="41892285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3994A7AE-70A5-4A16-ABD6-E56262E834E5}" type="datetimeFigureOut">
              <a:rPr lang="ru-RU" smtClean="0"/>
              <a:pPr/>
              <a:t>31.10.2024</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038250DC-B376-461B-925D-FA838597C5AC}" type="slidenum">
              <a:rPr lang="ru-RU" smtClean="0"/>
              <a:pPr/>
              <a:t>‹#›</a:t>
            </a:fld>
            <a:endParaRPr lang="ru-RU"/>
          </a:p>
        </p:txBody>
      </p:sp>
    </p:spTree>
    <p:extLst>
      <p:ext uri="{BB962C8B-B14F-4D97-AF65-F5344CB8AC3E}">
        <p14:creationId xmlns:p14="http://schemas.microsoft.com/office/powerpoint/2010/main" val="38294181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a:t>Образец заголовка</a:t>
            </a:r>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Дата 4"/>
          <p:cNvSpPr>
            <a:spLocks noGrp="1"/>
          </p:cNvSpPr>
          <p:nvPr>
            <p:ph type="dt" sz="half" idx="10"/>
          </p:nvPr>
        </p:nvSpPr>
        <p:spPr/>
        <p:txBody>
          <a:bodyPr/>
          <a:lstStyle/>
          <a:p>
            <a:fld id="{3994A7AE-70A5-4A16-ABD6-E56262E834E5}" type="datetimeFigureOut">
              <a:rPr lang="ru-RU" smtClean="0"/>
              <a:pPr/>
              <a:t>31.10.2024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038250DC-B376-461B-925D-FA838597C5AC}" type="slidenum">
              <a:rPr lang="ru-RU" smtClean="0"/>
              <a:pPr/>
              <a:t>‹#›</a:t>
            </a:fld>
            <a:endParaRPr lang="ru-RU"/>
          </a:p>
        </p:txBody>
      </p:sp>
    </p:spTree>
    <p:extLst>
      <p:ext uri="{BB962C8B-B14F-4D97-AF65-F5344CB8AC3E}">
        <p14:creationId xmlns:p14="http://schemas.microsoft.com/office/powerpoint/2010/main" val="12659385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a:t>Образец заголовка</a:t>
            </a:r>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Дата 4"/>
          <p:cNvSpPr>
            <a:spLocks noGrp="1"/>
          </p:cNvSpPr>
          <p:nvPr>
            <p:ph type="dt" sz="half" idx="10"/>
          </p:nvPr>
        </p:nvSpPr>
        <p:spPr/>
        <p:txBody>
          <a:bodyPr/>
          <a:lstStyle/>
          <a:p>
            <a:fld id="{3994A7AE-70A5-4A16-ABD6-E56262E834E5}" type="datetimeFigureOut">
              <a:rPr lang="ru-RU" smtClean="0"/>
              <a:pPr/>
              <a:t>31.10.2024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038250DC-B376-461B-925D-FA838597C5AC}" type="slidenum">
              <a:rPr lang="ru-RU" smtClean="0"/>
              <a:pPr/>
              <a:t>‹#›</a:t>
            </a:fld>
            <a:endParaRPr lang="ru-RU"/>
          </a:p>
        </p:txBody>
      </p:sp>
    </p:spTree>
    <p:extLst>
      <p:ext uri="{BB962C8B-B14F-4D97-AF65-F5344CB8AC3E}">
        <p14:creationId xmlns:p14="http://schemas.microsoft.com/office/powerpoint/2010/main" val="3117108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a:t>Образец заголовка</a:t>
            </a:r>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994A7AE-70A5-4A16-ABD6-E56262E834E5}" type="datetimeFigureOut">
              <a:rPr lang="ru-RU" smtClean="0"/>
              <a:pPr/>
              <a:t>31.10.2024</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38250DC-B376-461B-925D-FA838597C5AC}" type="slidenum">
              <a:rPr lang="ru-RU" smtClean="0"/>
              <a:pPr/>
              <a:t>‹#›</a:t>
            </a:fld>
            <a:endParaRPr lang="ru-RU"/>
          </a:p>
        </p:txBody>
      </p:sp>
    </p:spTree>
    <p:extLst>
      <p:ext uri="{BB962C8B-B14F-4D97-AF65-F5344CB8AC3E}">
        <p14:creationId xmlns:p14="http://schemas.microsoft.com/office/powerpoint/2010/main" val="189422146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500034" y="2130425"/>
            <a:ext cx="8286808" cy="1470025"/>
          </a:xfrm>
        </p:spPr>
        <p:txBody>
          <a:bodyPr>
            <a:normAutofit fontScale="90000"/>
          </a:bodyPr>
          <a:lstStyle/>
          <a:p>
            <a:r>
              <a:rPr lang="en-US" b="1" u="sng" dirty="0"/>
              <a:t>Lecture 4:</a:t>
            </a:r>
            <a:br>
              <a:rPr lang="en-US" b="1" u="sng" dirty="0"/>
            </a:br>
            <a:r>
              <a:rPr lang="en-US" dirty="0">
                <a:latin typeface="Times New Roman" pitchFamily="18" charset="0"/>
                <a:cs typeface="Times New Roman" pitchFamily="18" charset="0"/>
              </a:rPr>
              <a:t>International trade theory and the political economy of international trade</a:t>
            </a:r>
            <a:br>
              <a:rPr lang="ru-RU" dirty="0">
                <a:latin typeface="Times New Roman" pitchFamily="18" charset="0"/>
                <a:ea typeface="Times New Roman"/>
                <a:cs typeface="Times New Roman" pitchFamily="18" charset="0"/>
              </a:rPr>
            </a:br>
            <a:endParaRPr lang="ru-RU" dirty="0"/>
          </a:p>
        </p:txBody>
      </p:sp>
    </p:spTree>
    <p:extLst>
      <p:ext uri="{BB962C8B-B14F-4D97-AF65-F5344CB8AC3E}">
        <p14:creationId xmlns:p14="http://schemas.microsoft.com/office/powerpoint/2010/main" val="314906873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en-US" dirty="0" err="1"/>
              <a:t>Heckscher</a:t>
            </a:r>
            <a:r>
              <a:rPr lang="en-US" dirty="0"/>
              <a:t> –</a:t>
            </a:r>
            <a:r>
              <a:rPr lang="en-US" dirty="0" err="1"/>
              <a:t>olin</a:t>
            </a:r>
            <a:r>
              <a:rPr lang="en-US" dirty="0"/>
              <a:t> </a:t>
            </a:r>
            <a:endParaRPr lang="ru-RU" dirty="0"/>
          </a:p>
        </p:txBody>
      </p:sp>
      <p:sp>
        <p:nvSpPr>
          <p:cNvPr id="3" name="Содержимое 2"/>
          <p:cNvSpPr>
            <a:spLocks noGrp="1"/>
          </p:cNvSpPr>
          <p:nvPr>
            <p:ph idx="1"/>
          </p:nvPr>
        </p:nvSpPr>
        <p:spPr/>
        <p:txBody>
          <a:bodyPr>
            <a:normAutofit fontScale="77500" lnSpcReduction="20000"/>
          </a:bodyPr>
          <a:lstStyle/>
          <a:p>
            <a:r>
              <a:rPr lang="en-US" dirty="0"/>
              <a:t>The </a:t>
            </a:r>
            <a:r>
              <a:rPr lang="en-US" dirty="0" err="1"/>
              <a:t>Heckscher</a:t>
            </a:r>
            <a:r>
              <a:rPr lang="en-US" dirty="0"/>
              <a:t>-Ohlin theory has commonsense appeal. For example, the United States has long been a substantial exporter of agricultural goods, reflecting in part its unusual abundance of arable land. In contrast, China excels in the export of goods produced in labor intensive manufacturing industries, such as textiles and footwear. This reflects China's relative abundance of low-cost labor. The United States, which lacks abundant low-cost labor, has been a primary importer of these goods. Note that it is relative, not absolute, endowments that are important; a country may have larger absolute amounts of land and labor than another country, but be relatively abundant in one of them.</a:t>
            </a:r>
            <a:endParaRPr lang="ru-RU"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dirty="0"/>
              <a:t>The Leontief paradox …</a:t>
            </a:r>
            <a:br>
              <a:rPr lang="ru-RU" dirty="0"/>
            </a:br>
            <a:endParaRPr lang="ru-RU" dirty="0"/>
          </a:p>
        </p:txBody>
      </p:sp>
      <p:sp>
        <p:nvSpPr>
          <p:cNvPr id="3" name="Содержимое 2"/>
          <p:cNvSpPr>
            <a:spLocks noGrp="1"/>
          </p:cNvSpPr>
          <p:nvPr>
            <p:ph idx="1"/>
          </p:nvPr>
        </p:nvSpPr>
        <p:spPr/>
        <p:txBody>
          <a:bodyPr>
            <a:noAutofit/>
          </a:bodyPr>
          <a:lstStyle/>
          <a:p>
            <a:pPr lvl="0"/>
            <a:r>
              <a:rPr lang="en-US" sz="1600" dirty="0"/>
              <a:t>The </a:t>
            </a:r>
            <a:r>
              <a:rPr lang="en-US" sz="1600" dirty="0" err="1"/>
              <a:t>Heckscher</a:t>
            </a:r>
            <a:r>
              <a:rPr lang="en-US" sz="1600" dirty="0"/>
              <a:t>-Ohlin theory has been one of the most influential theoretical ideas in international economics. Most economists prefer the </a:t>
            </a:r>
            <a:r>
              <a:rPr lang="en-US" sz="1600" dirty="0" err="1"/>
              <a:t>Heckscher</a:t>
            </a:r>
            <a:r>
              <a:rPr lang="en-US" sz="1600" dirty="0"/>
              <a:t>-Ohlin theory to Ricardo's theory because it makes fewer simplifying assumptions. Because of its influence, the theory has been subjected to many empirical tests. Beginning with a famous study published in 1953 by </a:t>
            </a:r>
            <a:r>
              <a:rPr lang="en-US" sz="1600" dirty="0" err="1"/>
              <a:t>Wassily</a:t>
            </a:r>
            <a:r>
              <a:rPr lang="en-US" sz="1600" dirty="0"/>
              <a:t> Leontief (winner of the Nobel Prize in economics in 1973), many of these tests have raised questions about its validity. Using the </a:t>
            </a:r>
            <a:r>
              <a:rPr lang="en-US" sz="1600" dirty="0" err="1"/>
              <a:t>Heckscher</a:t>
            </a:r>
            <a:r>
              <a:rPr lang="en-US" sz="1600" dirty="0"/>
              <a:t>-Ohlin theory, Leontief postulated that since the United States was relatively abundant in capital compared to other nations, the United States would be an exporter of capital-intensive goods and an importer of labor intensive goods. To his surprise, however, he found that U.S. exports were less capital intensive than U.S. imports. Since this result was at variance with the predictions of the theory, it has become known as the Leontief paradox. No one is quite sure why we observe the Leontief paradox. One possible explanation is that the United States has a special advantage in producing new products or goods made with innovative technologies. Such products may be less capital intensive than products whose technology has had time to mature and become suitable for mass production. Thus, the United States may be exporting goods that heavily use skilled labor and innovative entrepreneurship, such as computer software, while importing heavy manufacturing products that use large amounts of capital. Some empirical studies tend to confirm this. Still, tests of the </a:t>
            </a:r>
            <a:r>
              <a:rPr lang="en-US" sz="1600" dirty="0" err="1"/>
              <a:t>Heckscher</a:t>
            </a:r>
            <a:r>
              <a:rPr lang="en-US" sz="1600" dirty="0"/>
              <a:t>-Ohlin theory using data for a large number of countries tend to confirm the existence of the Leontief paradox. </a:t>
            </a:r>
            <a:endParaRPr lang="ru-RU" sz="16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dirty="0"/>
              <a:t>The Leontief paradox</a:t>
            </a:r>
            <a:br>
              <a:rPr lang="ru-RU" dirty="0"/>
            </a:br>
            <a:endParaRPr lang="ru-RU" dirty="0"/>
          </a:p>
        </p:txBody>
      </p:sp>
      <p:sp>
        <p:nvSpPr>
          <p:cNvPr id="3" name="Содержимое 2"/>
          <p:cNvSpPr>
            <a:spLocks noGrp="1"/>
          </p:cNvSpPr>
          <p:nvPr>
            <p:ph idx="1"/>
          </p:nvPr>
        </p:nvSpPr>
        <p:spPr/>
        <p:txBody>
          <a:bodyPr>
            <a:noAutofit/>
          </a:bodyPr>
          <a:lstStyle/>
          <a:p>
            <a:pPr lvl="0"/>
            <a:r>
              <a:rPr lang="en-US" sz="1400" dirty="0"/>
              <a:t>This leaves economists with a difficult dilemma. They prefer the </a:t>
            </a:r>
            <a:r>
              <a:rPr lang="en-US" sz="1400" dirty="0" err="1"/>
              <a:t>Heckscher</a:t>
            </a:r>
            <a:r>
              <a:rPr lang="en-US" sz="1400" dirty="0"/>
              <a:t>-Ohlin theory on theoretical grounds, but it is a relatively poor predictor of real-world international trade patterns. On the other hand, the theory they regard as being too limited, Ricardo's theory of comparative advantage, actually predicts trade patterns with greater accuracy. The best solution to this dilemma may be to return to the </a:t>
            </a:r>
            <a:r>
              <a:rPr lang="en-US" sz="1400" dirty="0" err="1"/>
              <a:t>Ricardian</a:t>
            </a:r>
            <a:r>
              <a:rPr lang="en-US" sz="1400" dirty="0"/>
              <a:t> idea that trade patterns are largely driven by international differences in productivity. Thus, one might argue that the United States exports commercial aircraft and imports textiles not because its factor endowments are especially suited to aircraft manufacture and not suited to textile manufacture, but because the United States is relatively more efficient at producing aircraft than textiles. A key assumption in the </a:t>
            </a:r>
            <a:r>
              <a:rPr lang="en-US" sz="1400" dirty="0" err="1"/>
              <a:t>Heckscher</a:t>
            </a:r>
            <a:r>
              <a:rPr lang="en-US" sz="1400" dirty="0"/>
              <a:t>-Ohlin theory is that technologies are the same across countries. This may not be the case. Differences in technology may lead to differences in productivity, which, in turn, drive international trade patterns. Thus, Japan's success in exporting automobiles in the 1970s and 1980s was based not just on the relative abundance of capital but also on its development of innovative manufacturing technology that enabled it to achieve higher productivity levels in automobile production than other countries that also had abundant capital. More recent empirical work suggests that this theoretical explanation may be correct. The new research shows that once differences in technology across countries are controlled for, countries do indeed export those goods that make intensive use of factors that are locally abundant, while importing goods that make intensive use of factors that are locally scarce. In other words, once the impact of differences of technology on productivity is controlled for, the </a:t>
            </a:r>
            <a:r>
              <a:rPr lang="en-US" sz="1400" dirty="0" err="1"/>
              <a:t>Heckscher</a:t>
            </a:r>
            <a:r>
              <a:rPr lang="en-US" sz="1400" dirty="0"/>
              <a:t>-Ohlin theory seems to gain predictive power.</a:t>
            </a:r>
            <a:endParaRPr lang="ru-RU" sz="14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en-US" dirty="0"/>
              <a:t>The product life – cycle </a:t>
            </a:r>
            <a:endParaRPr lang="ru-RU" dirty="0"/>
          </a:p>
        </p:txBody>
      </p:sp>
      <p:sp>
        <p:nvSpPr>
          <p:cNvPr id="3" name="Содержимое 2"/>
          <p:cNvSpPr>
            <a:spLocks noGrp="1"/>
          </p:cNvSpPr>
          <p:nvPr>
            <p:ph idx="1"/>
          </p:nvPr>
        </p:nvSpPr>
        <p:spPr/>
        <p:txBody>
          <a:bodyPr>
            <a:normAutofit fontScale="47500" lnSpcReduction="20000"/>
          </a:bodyPr>
          <a:lstStyle/>
          <a:p>
            <a:pPr lvl="0"/>
            <a:r>
              <a:rPr lang="en-US" dirty="0"/>
              <a:t>Raymond Vernon initially proposed the product life-cycle theory in the mid-1960s.Vernon's theory was based on the observation that for most of the 20th century a very large proportion of the world's new products had been developed by U.S. firms and sold first in the U.S. market (e.g., mass-produced automobiles, televisions, instant cameras, photocopiers, personal computers, and semiconductor chips). To explain this, Vernon argued that the wealth and size of the U.S. market gave U.S. firms a strong incentive to develop new consumer products. In addition, the high cost of U.S. labor gave U.S. firms an incentive to develop cost-saving process innovations. </a:t>
            </a:r>
            <a:endParaRPr lang="ru-RU" dirty="0"/>
          </a:p>
          <a:p>
            <a:r>
              <a:rPr lang="en-US" dirty="0"/>
              <a:t>Just because a new product is developed by a U.S. firm and first sold in the U.S. market, it does not follow that the product must be produced in the United States. It could be produced abroad at some low-cost location and then exported back into the United States. However, Vernon argued that most new products were initially produced in America. Apparently, the pioneering firms believed it was better to keep production facilities close to the market and to the firm's center of decision making, given the uncertainty and risks inherent in introducing new products. Also, the demand for most new products tends to be based on non-price factors. Consequently, firms can charge relatively high prices for new products, which obviates the need to look for low-cost production sites in other countries. Vernon went on to argue that early in the life cycle of a typical new product, while demand is starting to grow rapidly in the United States, demand in other advanced countries is limited to high-income groups. The limited initial demand in other advanced countries does not make it worthwhile for firms in those countries to start producing the new product, but it does necessitate some exports from the United States to those countries.</a:t>
            </a:r>
            <a:endParaRPr lang="ru-RU" dirty="0"/>
          </a:p>
          <a:p>
            <a:endParaRPr lang="ru-RU"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en-US" dirty="0"/>
              <a:t>The new trade theory</a:t>
            </a:r>
            <a:endParaRPr lang="ru-RU" dirty="0"/>
          </a:p>
        </p:txBody>
      </p:sp>
      <p:sp>
        <p:nvSpPr>
          <p:cNvPr id="3" name="Содержимое 2"/>
          <p:cNvSpPr>
            <a:spLocks noGrp="1"/>
          </p:cNvSpPr>
          <p:nvPr>
            <p:ph idx="1"/>
          </p:nvPr>
        </p:nvSpPr>
        <p:spPr/>
        <p:txBody>
          <a:bodyPr>
            <a:normAutofit fontScale="47500" lnSpcReduction="20000"/>
          </a:bodyPr>
          <a:lstStyle/>
          <a:p>
            <a:pPr lvl="0"/>
            <a:r>
              <a:rPr lang="en-US" dirty="0"/>
              <a:t>The new trade theory began to emerge in the 1970s when a number of economists pointed out that the ability of firms to attain economies of scale might have important implications for international trade. </a:t>
            </a:r>
            <a:r>
              <a:rPr lang="en-US" b="1" dirty="0"/>
              <a:t>Economies of scale </a:t>
            </a:r>
            <a:r>
              <a:rPr lang="en-US" dirty="0"/>
              <a:t>are unit cost reductions associated with a large scale of output. Economies of scale have a number of sources, including the ability to spread fixed costs over a large volume, and the ability of large volume producers to utilize specialized employees and equipment that are more productive than less specialized employees and equipment. Economies of scale are a major source of cost reductions in many industries, from computer software to automobiles and from pharmaceuticals to aerospace. For example, Microsoft realizes economies of scale by spreading the fixed costs of developing new versions of its Windows operating system, which runs to about $5 billion, over the 250 million or so personal computers upon which each new system is ultimately installed. Similarly, automobile companies realize economies of scale by producing a high volume of automobiles from an assembly line where each employee has a specialized task.</a:t>
            </a:r>
            <a:endParaRPr lang="ru-RU" dirty="0"/>
          </a:p>
          <a:p>
            <a:r>
              <a:rPr lang="en-US" dirty="0"/>
              <a:t>New trade theory makes two important points: First, through its impact on economies of scale, trade can increase the variety of goods available to consumers and decrease the average costs of those goods. Second, in those industries when the output required to attain economies of scale represents a significant proportion of total world demand, the global market may only be able to support a small number of enterprises. Thus, world trade in certain products may be dominated by countries whose firms were first movers in their production.</a:t>
            </a:r>
            <a:endParaRPr lang="ru-RU" dirty="0"/>
          </a:p>
          <a:p>
            <a:endParaRPr lang="ru-RU"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dirty="0"/>
              <a:t>National competitive advantage: Porter’s diamond</a:t>
            </a:r>
            <a:endParaRPr lang="ru-RU" dirty="0"/>
          </a:p>
        </p:txBody>
      </p:sp>
      <p:sp>
        <p:nvSpPr>
          <p:cNvPr id="3" name="Содержимое 2"/>
          <p:cNvSpPr>
            <a:spLocks noGrp="1"/>
          </p:cNvSpPr>
          <p:nvPr>
            <p:ph idx="1"/>
          </p:nvPr>
        </p:nvSpPr>
        <p:spPr/>
        <p:txBody>
          <a:bodyPr>
            <a:noAutofit/>
          </a:bodyPr>
          <a:lstStyle/>
          <a:p>
            <a:pPr lvl="0"/>
            <a:r>
              <a:rPr lang="en-US" sz="1600" dirty="0"/>
              <a:t>In 1990 Michael Porter of the Harvard Business School published the results of an intensive research effort that attempted to determine why some nations succeed and others fail in international competition. Porter and his team looked at 100 industries in 10 nations. Like the work of the new trade theorists, Porter's work was driven by a belief that existing theories of international trade told only part of the story. For Porter, the essential task was to explain why a nation achieves international success in a particular industry. Why does Japan do so well in the automobile industry? Why does Switzerland excel in the production and export of precision instruments and pharmaceuticals? Why do Germany and the United States do so well in the chemical industry? These questions cannot be answered easily by the </a:t>
            </a:r>
            <a:r>
              <a:rPr lang="en-US" sz="1600" dirty="0" err="1"/>
              <a:t>Heckscher</a:t>
            </a:r>
            <a:r>
              <a:rPr lang="en-US" sz="1600" dirty="0"/>
              <a:t>-Ohlin theory, and the theory of comparative advantage offers only a partial explanation. The theory of comparative advantage would say that Switzerland excels in the production and export of precision instruments because it uses its resources very productively in these industries. Although this may be correct, this does not explain why Switzerland is more productive in this industry than Great Britain, Germany, or Spain. Porter tries to solve this puzzle.</a:t>
            </a:r>
            <a:endParaRPr lang="ru-RU" sz="1600" dirty="0"/>
          </a:p>
          <a:p>
            <a:endParaRPr lang="ru-RU" sz="16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dirty="0"/>
              <a:t>National competitive advantage: Porter’s diamond</a:t>
            </a:r>
            <a:endParaRPr lang="ru-RU" dirty="0"/>
          </a:p>
        </p:txBody>
      </p:sp>
      <p:sp>
        <p:nvSpPr>
          <p:cNvPr id="3" name="Содержимое 2"/>
          <p:cNvSpPr>
            <a:spLocks noGrp="1"/>
          </p:cNvSpPr>
          <p:nvPr>
            <p:ph idx="1"/>
          </p:nvPr>
        </p:nvSpPr>
        <p:spPr/>
        <p:txBody>
          <a:bodyPr>
            <a:noAutofit/>
          </a:bodyPr>
          <a:lstStyle/>
          <a:p>
            <a:r>
              <a:rPr lang="en-US" sz="1100" dirty="0"/>
              <a:t>The theories of international trade also matter to international businesses because firms are major players on the international trade scene. Business firms produce exports, and business firms import the products of other countries. Because of their pivotal role in international trade, businesses can exert a strong influence on government trade policy, lobbying to promote free trade or trade restrictions. The theories of international trade claim that promoting free trade is generally in the best interests of a country, although it may not always be in the best interest of an individual firm. Many firms recognize this and lobby for open markets. For example, when the U.S. government announced its intention to place a tariff on Japanese imports of liquid crystal display (LCD) screens in the 1990s, IBM and Apple Computer protested strongly. Both IBM and Apple pointed out that (1) Japan was the lowest cost source of LCD screens, (2) they used these screens in their own laptop computers, and (3) the proposed tariff, by increasing the cost of LCD screens, would increase the cost of laptop computers produced by IBM and Apple, thus making them less competitive in the world market. In other words, the tariff, designed to protect U.S. firms, would be self-defeating. In response to these pressures, the U.S. government reversed its posture. Unlike IBM and Apple, however, businesses do not always lobby for free trade. In the United States, for example, restrictions on imports of steel are the result of U.S. firms' direct pressure on the government. In some cases, the government has responded to pressure by getting foreign companies to agree to “voluntary” restrictions on their imports, using the implicit threat of more comprehensive formal trade barriers to get them to adhere to these agreements (historically, this has occurred in the automobile industry). In other cases, the government used what are called “antidumping” actions to justify tariffs on imports from other nations (these mechanisms will be discussed in detail in the next chapter). </a:t>
            </a:r>
            <a:endParaRPr lang="ru-RU" sz="1100" dirty="0"/>
          </a:p>
          <a:p>
            <a:endParaRPr lang="ru-RU" sz="11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5C65BFD-AFAC-4D04-AB60-8C79C21CF73C}"/>
              </a:ext>
            </a:extLst>
          </p:cNvPr>
          <p:cNvSpPr>
            <a:spLocks noGrp="1"/>
          </p:cNvSpPr>
          <p:nvPr>
            <p:ph type="title"/>
          </p:nvPr>
        </p:nvSpPr>
        <p:spPr/>
        <p:txBody>
          <a:bodyPr/>
          <a:lstStyle/>
          <a:p>
            <a:r>
              <a:rPr lang="en-US" dirty="0"/>
              <a:t>Summary</a:t>
            </a:r>
            <a:endParaRPr lang="ru-RU" dirty="0"/>
          </a:p>
        </p:txBody>
      </p:sp>
      <p:sp>
        <p:nvSpPr>
          <p:cNvPr id="3" name="Объект 2">
            <a:extLst>
              <a:ext uri="{FF2B5EF4-FFF2-40B4-BE49-F238E27FC236}">
                <a16:creationId xmlns:a16="http://schemas.microsoft.com/office/drawing/2014/main" id="{D32C3FCD-77F0-4760-8A61-AF543A4D2773}"/>
              </a:ext>
            </a:extLst>
          </p:cNvPr>
          <p:cNvSpPr>
            <a:spLocks noGrp="1"/>
          </p:cNvSpPr>
          <p:nvPr>
            <p:ph idx="1"/>
          </p:nvPr>
        </p:nvSpPr>
        <p:spPr>
          <a:xfrm>
            <a:off x="179512" y="1196752"/>
            <a:ext cx="8507288" cy="4929411"/>
          </a:xfrm>
        </p:spPr>
        <p:txBody>
          <a:bodyPr>
            <a:noAutofit/>
          </a:bodyPr>
          <a:lstStyle/>
          <a:p>
            <a:pPr algn="just"/>
            <a:r>
              <a:rPr lang="en-US" sz="1800" b="0" i="0" u="none" strike="noStrike" baseline="0" dirty="0">
                <a:latin typeface="Times New Roman" panose="02020603050405020304" pitchFamily="18" charset="0"/>
                <a:cs typeface="Times New Roman" panose="02020603050405020304" pitchFamily="18" charset="0"/>
              </a:rPr>
              <a:t>This chapter reviewed a number of theories that explain why it is beneficial for a country to engage in international trade and explained the pattern of international trade observed in the world economy. The theories of Smith, Ricardo, and Heckscher–Ohlin all make strong cases for unrestricted free trade. In contrast, the mercantilist doctrine and, to a lesser extent, the new trade theory can be interpreted to support government intervention to promote exports through subsidies and to limit imports through tariffs and quotas. </a:t>
            </a:r>
          </a:p>
          <a:p>
            <a:pPr algn="just"/>
            <a:r>
              <a:rPr lang="en-US" sz="1800" b="0" i="0" u="none" strike="noStrike" baseline="0" dirty="0">
                <a:latin typeface="Times New Roman" panose="02020603050405020304" pitchFamily="18" charset="0"/>
                <a:cs typeface="Times New Roman" panose="02020603050405020304" pitchFamily="18" charset="0"/>
              </a:rPr>
              <a:t>In explaining the pattern of international trade, this chapter shows that, with the exception of mercantilism, which is silent on this issue, the different theories offer largely complementary explanations. Although no one theory may explain the apparent pattern of international trade, taken together, the theory of comparative advantage, the Heckscher–Ohlin theory, the product life-cycle theory, the new trade theory, and Porter’s theory of national competitive advantage do suggest which factors are important. Comparative advantage tells us that productivity differences are important; Heckscher–Ohlin tells us that factor endowments matter; the product life-cycle theory tells us that where a new product is introduced is important; the new trade theory tells us that increasing returns to specialization and first-mover advantages matter; Porter tells us that all these factors may be important insofar as they affect the four components of the national diamond. </a:t>
            </a:r>
            <a:endParaRPr lang="ru-RU" sz="1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912664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3568" y="332657"/>
            <a:ext cx="7772400" cy="720080"/>
          </a:xfrm>
        </p:spPr>
        <p:txBody>
          <a:bodyPr>
            <a:normAutofit fontScale="90000"/>
          </a:bodyPr>
          <a:lstStyle/>
          <a:p>
            <a:r>
              <a:rPr lang="en-US" b="1" dirty="0"/>
              <a:t>Learning objectives</a:t>
            </a:r>
            <a:endParaRPr lang="ru-RU" b="1" dirty="0"/>
          </a:p>
        </p:txBody>
      </p:sp>
      <p:sp>
        <p:nvSpPr>
          <p:cNvPr id="5" name="Заголовок 1"/>
          <p:cNvSpPr txBox="1">
            <a:spLocks/>
          </p:cNvSpPr>
          <p:nvPr/>
        </p:nvSpPr>
        <p:spPr>
          <a:xfrm>
            <a:off x="571472" y="1285860"/>
            <a:ext cx="7772400" cy="4500594"/>
          </a:xfrm>
          <a:prstGeom prst="rect">
            <a:avLst/>
          </a:prstGeom>
        </p:spPr>
        <p:txBody>
          <a:bodyPr vert="horz" lIns="91440" tIns="45720" rIns="91440" bIns="45720" rtlCol="0" anchor="ctr">
            <a:normAutofit fontScale="90000" lnSpcReduction="20000"/>
          </a:bodyPr>
          <a:lstStyle/>
          <a:p>
            <a:pPr marL="0" marR="0" lvl="0" indent="0" defTabSz="914400" rtl="0" eaLnBrk="1" fontAlgn="auto" latinLnBrk="0" hangingPunct="1">
              <a:lnSpc>
                <a:spcPct val="100000"/>
              </a:lnSpc>
              <a:spcBef>
                <a:spcPct val="0"/>
              </a:spcBef>
              <a:spcAft>
                <a:spcPts val="0"/>
              </a:spcAft>
              <a:buClrTx/>
              <a:buSzTx/>
              <a:buFont typeface="Arial" pitchFamily="34" charset="0"/>
              <a:buChar char="•"/>
              <a:tabLst/>
              <a:defRPr/>
            </a:pPr>
            <a:r>
              <a:rPr kumimoji="0" lang="en-US" sz="4400" b="0" i="0" u="none" strike="noStrike" kern="1200" cap="none" spc="0" normalizeH="0" baseline="0" noProof="0" dirty="0">
                <a:ln>
                  <a:noFill/>
                </a:ln>
                <a:solidFill>
                  <a:schemeClr val="tx1"/>
                </a:solidFill>
                <a:effectLst/>
                <a:uLnTx/>
                <a:uFillTx/>
                <a:latin typeface="+mj-lt"/>
                <a:ea typeface="+mj-ea"/>
                <a:cs typeface="+mj-cs"/>
              </a:rPr>
              <a:t>Understand why nations trade with each other</a:t>
            </a:r>
          </a:p>
          <a:p>
            <a:pPr marL="0" marR="0" lvl="0" indent="0" defTabSz="914400" rtl="0" eaLnBrk="1" fontAlgn="auto" latinLnBrk="0" hangingPunct="1">
              <a:lnSpc>
                <a:spcPct val="100000"/>
              </a:lnSpc>
              <a:spcBef>
                <a:spcPct val="0"/>
              </a:spcBef>
              <a:spcAft>
                <a:spcPts val="0"/>
              </a:spcAft>
              <a:buClrTx/>
              <a:buSzTx/>
              <a:buFont typeface="Arial" pitchFamily="34" charset="0"/>
              <a:buChar char="•"/>
              <a:tabLst/>
              <a:defRPr/>
            </a:pPr>
            <a:r>
              <a:rPr kumimoji="0" lang="en-US" sz="4400" b="0" i="0" u="none" strike="noStrike" kern="1200" cap="none" spc="0" normalizeH="0" baseline="0" noProof="0" dirty="0">
                <a:ln>
                  <a:noFill/>
                </a:ln>
                <a:solidFill>
                  <a:schemeClr val="tx1"/>
                </a:solidFill>
                <a:effectLst/>
                <a:uLnTx/>
                <a:uFillTx/>
                <a:latin typeface="+mj-lt"/>
                <a:ea typeface="+mj-ea"/>
                <a:cs typeface="+mj-cs"/>
              </a:rPr>
              <a:t> Summarize</a:t>
            </a:r>
            <a:r>
              <a:rPr kumimoji="0" lang="en-US" sz="4400" b="0" i="0" u="none" strike="noStrike" kern="1200" cap="none" spc="0" normalizeH="0" noProof="0" dirty="0">
                <a:ln>
                  <a:noFill/>
                </a:ln>
                <a:solidFill>
                  <a:schemeClr val="tx1"/>
                </a:solidFill>
                <a:effectLst/>
                <a:uLnTx/>
                <a:uFillTx/>
                <a:latin typeface="+mj-lt"/>
                <a:ea typeface="+mj-ea"/>
                <a:cs typeface="+mj-cs"/>
              </a:rPr>
              <a:t> the different theories of trade flows</a:t>
            </a:r>
          </a:p>
          <a:p>
            <a:pPr marL="0" marR="0" lvl="0" indent="0" defTabSz="914400" rtl="0" eaLnBrk="1" fontAlgn="auto" latinLnBrk="0" hangingPunct="1">
              <a:lnSpc>
                <a:spcPct val="100000"/>
              </a:lnSpc>
              <a:spcBef>
                <a:spcPct val="0"/>
              </a:spcBef>
              <a:spcAft>
                <a:spcPts val="0"/>
              </a:spcAft>
              <a:buClrTx/>
              <a:buSzTx/>
              <a:buFont typeface="Arial" pitchFamily="34" charset="0"/>
              <a:buChar char="•"/>
              <a:tabLst/>
              <a:defRPr/>
            </a:pPr>
            <a:r>
              <a:rPr lang="en-US" sz="4400" baseline="0" dirty="0">
                <a:latin typeface="+mj-lt"/>
                <a:ea typeface="+mj-ea"/>
                <a:cs typeface="+mj-cs"/>
              </a:rPr>
              <a:t>Free</a:t>
            </a:r>
            <a:r>
              <a:rPr lang="en-US" sz="4400" dirty="0">
                <a:latin typeface="+mj-lt"/>
                <a:ea typeface="+mj-ea"/>
                <a:cs typeface="+mj-cs"/>
              </a:rPr>
              <a:t> trade system</a:t>
            </a:r>
          </a:p>
          <a:p>
            <a:pPr marL="0" marR="0" lvl="0" indent="0" defTabSz="914400" rtl="0" eaLnBrk="1" fontAlgn="auto" latinLnBrk="0" hangingPunct="1">
              <a:lnSpc>
                <a:spcPct val="100000"/>
              </a:lnSpc>
              <a:spcBef>
                <a:spcPct val="0"/>
              </a:spcBef>
              <a:spcAft>
                <a:spcPts val="0"/>
              </a:spcAft>
              <a:buClrTx/>
              <a:buSzTx/>
              <a:buFont typeface="Arial" pitchFamily="34" charset="0"/>
              <a:buChar char="•"/>
              <a:tabLst/>
              <a:defRPr/>
            </a:pPr>
            <a:r>
              <a:rPr kumimoji="0" lang="en-US" sz="4400" b="0" i="0" u="none" strike="noStrike" kern="1200" cap="none" spc="0" normalizeH="0" baseline="0" noProof="0" dirty="0">
                <a:ln>
                  <a:noFill/>
                </a:ln>
                <a:solidFill>
                  <a:schemeClr val="tx1"/>
                </a:solidFill>
                <a:effectLst/>
                <a:uLnTx/>
                <a:uFillTx/>
                <a:latin typeface="+mj-lt"/>
                <a:ea typeface="+mj-ea"/>
                <a:cs typeface="+mj-cs"/>
              </a:rPr>
              <a:t>Promoting</a:t>
            </a:r>
            <a:r>
              <a:rPr kumimoji="0" lang="en-US" sz="4400" b="0" i="0" u="none" strike="noStrike" kern="1200" cap="none" spc="0" normalizeH="0" noProof="0" dirty="0">
                <a:ln>
                  <a:noFill/>
                </a:ln>
                <a:solidFill>
                  <a:schemeClr val="tx1"/>
                </a:solidFill>
                <a:effectLst/>
                <a:uLnTx/>
                <a:uFillTx/>
                <a:latin typeface="+mj-lt"/>
                <a:ea typeface="+mj-ea"/>
                <a:cs typeface="+mj-cs"/>
              </a:rPr>
              <a:t> national competitive advantage </a:t>
            </a:r>
          </a:p>
          <a:p>
            <a:pPr marL="0" marR="0" lvl="0" indent="0" defTabSz="914400" rtl="0" eaLnBrk="1" fontAlgn="auto" latinLnBrk="0" hangingPunct="1">
              <a:lnSpc>
                <a:spcPct val="100000"/>
              </a:lnSpc>
              <a:spcBef>
                <a:spcPct val="0"/>
              </a:spcBef>
              <a:spcAft>
                <a:spcPts val="0"/>
              </a:spcAft>
              <a:buClrTx/>
              <a:buSzTx/>
              <a:buFont typeface="Arial" pitchFamily="34" charset="0"/>
              <a:buChar char="•"/>
              <a:tabLst/>
              <a:defRPr/>
            </a:pPr>
            <a:r>
              <a:rPr lang="en-US" sz="4400" baseline="0" dirty="0">
                <a:latin typeface="+mj-lt"/>
                <a:ea typeface="+mj-ea"/>
                <a:cs typeface="+mj-cs"/>
              </a:rPr>
              <a:t>Implications of international trade</a:t>
            </a:r>
            <a:r>
              <a:rPr lang="en-US" sz="4400" dirty="0">
                <a:latin typeface="+mj-lt"/>
                <a:ea typeface="+mj-ea"/>
                <a:cs typeface="+mj-cs"/>
              </a:rPr>
              <a:t> theory</a:t>
            </a:r>
            <a:endParaRPr kumimoji="0" lang="ru-RU" sz="4400" b="0" i="0" u="none" strike="noStrike" kern="1200" cap="none" spc="0" normalizeH="0" baseline="0" noProof="0" dirty="0">
              <a:ln>
                <a:noFill/>
              </a:ln>
              <a:solidFill>
                <a:schemeClr val="tx1"/>
              </a:solidFill>
              <a:effectLst/>
              <a:uLnTx/>
              <a:uFillTx/>
              <a:latin typeface="+mj-lt"/>
              <a:ea typeface="+mj-ea"/>
              <a:cs typeface="+mj-cs"/>
            </a:endParaRPr>
          </a:p>
        </p:txBody>
      </p:sp>
    </p:spTree>
    <p:extLst>
      <p:ext uri="{BB962C8B-B14F-4D97-AF65-F5344CB8AC3E}">
        <p14:creationId xmlns:p14="http://schemas.microsoft.com/office/powerpoint/2010/main" val="15878379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en-US" sz="2800" dirty="0"/>
              <a:t>Theory …</a:t>
            </a:r>
            <a:endParaRPr lang="ru-RU" sz="2800" dirty="0"/>
          </a:p>
        </p:txBody>
      </p:sp>
      <p:sp>
        <p:nvSpPr>
          <p:cNvPr id="3" name="Объект 2"/>
          <p:cNvSpPr>
            <a:spLocks noGrp="1"/>
          </p:cNvSpPr>
          <p:nvPr>
            <p:ph idx="1"/>
          </p:nvPr>
        </p:nvSpPr>
        <p:spPr/>
        <p:txBody>
          <a:bodyPr>
            <a:normAutofit fontScale="77500" lnSpcReduction="20000"/>
          </a:bodyPr>
          <a:lstStyle/>
          <a:p>
            <a:r>
              <a:rPr lang="en-US" dirty="0"/>
              <a:t>An overview of trade theory</a:t>
            </a:r>
            <a:endParaRPr lang="ru-RU" dirty="0"/>
          </a:p>
          <a:p>
            <a:r>
              <a:rPr lang="en-US" dirty="0"/>
              <a:t>Mercantilism </a:t>
            </a:r>
            <a:endParaRPr lang="ru-RU" dirty="0"/>
          </a:p>
          <a:p>
            <a:r>
              <a:rPr lang="en-US" dirty="0"/>
              <a:t>Absolute advantage</a:t>
            </a:r>
            <a:endParaRPr lang="ru-RU" dirty="0"/>
          </a:p>
          <a:p>
            <a:r>
              <a:rPr lang="en-US" dirty="0"/>
              <a:t>Comparative advantage</a:t>
            </a:r>
            <a:endParaRPr lang="ru-RU" dirty="0"/>
          </a:p>
          <a:p>
            <a:r>
              <a:rPr lang="en-US" dirty="0" err="1"/>
              <a:t>Heckscher</a:t>
            </a:r>
            <a:r>
              <a:rPr lang="en-US" dirty="0"/>
              <a:t> –</a:t>
            </a:r>
            <a:r>
              <a:rPr lang="en-US" dirty="0" err="1"/>
              <a:t>olin</a:t>
            </a:r>
            <a:r>
              <a:rPr lang="en-US" dirty="0"/>
              <a:t> </a:t>
            </a:r>
            <a:endParaRPr lang="ru-RU" dirty="0"/>
          </a:p>
          <a:p>
            <a:r>
              <a:rPr lang="en-US" dirty="0"/>
              <a:t>The Leontief paradox</a:t>
            </a:r>
            <a:endParaRPr lang="ru-RU" dirty="0"/>
          </a:p>
          <a:p>
            <a:r>
              <a:rPr lang="en-US" dirty="0"/>
              <a:t>The product life – cycle </a:t>
            </a:r>
            <a:endParaRPr lang="ru-RU" dirty="0"/>
          </a:p>
          <a:p>
            <a:r>
              <a:rPr lang="en-US" dirty="0"/>
              <a:t>The new trade theory</a:t>
            </a:r>
            <a:endParaRPr lang="ru-RU" dirty="0"/>
          </a:p>
          <a:p>
            <a:r>
              <a:rPr lang="en-US" dirty="0"/>
              <a:t>National competitive advantage: Porter’s diamond</a:t>
            </a:r>
            <a:endParaRPr lang="ru-RU" dirty="0"/>
          </a:p>
          <a:p>
            <a:r>
              <a:rPr lang="en-US" dirty="0"/>
              <a:t>Instruments of trade policy: tariffs and subsidies</a:t>
            </a:r>
            <a:endParaRPr lang="ru-RU" dirty="0"/>
          </a:p>
          <a:p>
            <a:r>
              <a:rPr lang="en-US" dirty="0"/>
              <a:t>Development of the world trading system</a:t>
            </a:r>
            <a:endParaRPr lang="ru-RU" dirty="0"/>
          </a:p>
        </p:txBody>
      </p:sp>
    </p:spTree>
    <p:extLst>
      <p:ext uri="{BB962C8B-B14F-4D97-AF65-F5344CB8AC3E}">
        <p14:creationId xmlns:p14="http://schemas.microsoft.com/office/powerpoint/2010/main" val="32752661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en-US" dirty="0"/>
              <a:t>An overview of trade theory</a:t>
            </a:r>
            <a:endParaRPr lang="ru-RU" dirty="0"/>
          </a:p>
        </p:txBody>
      </p:sp>
      <p:sp>
        <p:nvSpPr>
          <p:cNvPr id="3" name="Объект 2"/>
          <p:cNvSpPr>
            <a:spLocks noGrp="1"/>
          </p:cNvSpPr>
          <p:nvPr>
            <p:ph idx="1"/>
          </p:nvPr>
        </p:nvSpPr>
        <p:spPr/>
        <p:txBody>
          <a:bodyPr>
            <a:normAutofit fontScale="55000" lnSpcReduction="20000"/>
          </a:bodyPr>
          <a:lstStyle/>
          <a:p>
            <a:pPr lvl="0"/>
            <a:r>
              <a:rPr lang="en-US" dirty="0"/>
              <a:t>Propagated in the 16th and 17</a:t>
            </a:r>
            <a:r>
              <a:rPr lang="en-US" baseline="30000" dirty="0"/>
              <a:t>th</a:t>
            </a:r>
            <a:r>
              <a:rPr lang="en-US" dirty="0"/>
              <a:t> centuries, mercantilism advocated that countries should simultaneously encourage exports and discourage imports. Although mercantilism is an old and largely discredited doctrine, its echoes remain in modern political debate and in the trade policies of many countries. Next one is  Adam Smith's theory of absolute advantage. Proposed in 1776, Smith's theory was the first to explain why unrestricted free trade is beneficial to a country. </a:t>
            </a:r>
          </a:p>
          <a:p>
            <a:pPr lvl="0"/>
            <a:r>
              <a:rPr lang="en-US" b="1" dirty="0"/>
              <a:t>Free trade </a:t>
            </a:r>
            <a:r>
              <a:rPr lang="en-US" dirty="0"/>
              <a:t>refers to a situation where a government does not attempt to influence through quotas or duties what its citizens can buy from another country, or what they can produce and sell to another country. Smith argued that the invisible hand of the market mechanism, rather than government policy, should determine what a country imports and what it exports. His arguments imply that such a laissez-faire stance toward trade was in the best interests of a country. Building on Smith's work are two additional theories that we shall review. </a:t>
            </a:r>
          </a:p>
          <a:p>
            <a:pPr lvl="0"/>
            <a:r>
              <a:rPr lang="en-US" dirty="0"/>
              <a:t>One is the theory of comparative advantage, advanced by the 19th-century English economist David Ricardo. This theory is the intellectual basis of the modern argument for unrestricted free trade. In the 20th century, Ricardo's work was refined by two Swedish economists, Eli </a:t>
            </a:r>
            <a:r>
              <a:rPr lang="en-US" dirty="0" err="1"/>
              <a:t>Heckscher</a:t>
            </a:r>
            <a:r>
              <a:rPr lang="en-US" dirty="0"/>
              <a:t> and </a:t>
            </a:r>
            <a:r>
              <a:rPr lang="en-US" dirty="0" err="1"/>
              <a:t>Bertil</a:t>
            </a:r>
            <a:r>
              <a:rPr lang="en-US" dirty="0"/>
              <a:t> Ohlin, whose theory is known as the </a:t>
            </a:r>
            <a:r>
              <a:rPr lang="en-US" dirty="0" err="1"/>
              <a:t>Heckscher</a:t>
            </a:r>
            <a:r>
              <a:rPr lang="en-US" dirty="0"/>
              <a:t>-Ohlin theory.</a:t>
            </a:r>
            <a:endParaRPr lang="ru-RU" dirty="0"/>
          </a:p>
          <a:p>
            <a:endParaRPr lang="ru-RU" dirty="0"/>
          </a:p>
        </p:txBody>
      </p:sp>
    </p:spTree>
    <p:extLst>
      <p:ext uri="{BB962C8B-B14F-4D97-AF65-F5344CB8AC3E}">
        <p14:creationId xmlns:p14="http://schemas.microsoft.com/office/powerpoint/2010/main" val="26821847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dirty="0"/>
              <a:t>Mercantilism </a:t>
            </a:r>
            <a:br>
              <a:rPr lang="ru-RU" dirty="0"/>
            </a:br>
            <a:endParaRPr lang="ru-RU" dirty="0"/>
          </a:p>
        </p:txBody>
      </p:sp>
      <p:sp>
        <p:nvSpPr>
          <p:cNvPr id="3" name="Объект 2"/>
          <p:cNvSpPr>
            <a:spLocks noGrp="1"/>
          </p:cNvSpPr>
          <p:nvPr>
            <p:ph idx="1"/>
          </p:nvPr>
        </p:nvSpPr>
        <p:spPr/>
        <p:txBody>
          <a:bodyPr>
            <a:normAutofit fontScale="55000" lnSpcReduction="20000"/>
          </a:bodyPr>
          <a:lstStyle/>
          <a:p>
            <a:pPr lvl="0"/>
            <a:r>
              <a:rPr lang="en-US" dirty="0"/>
              <a:t>The first theory of international trade, mercantilism, emerged in England in the mid-16</a:t>
            </a:r>
            <a:r>
              <a:rPr lang="en-US" baseline="30000" dirty="0"/>
              <a:t>th</a:t>
            </a:r>
            <a:r>
              <a:rPr lang="en-US" dirty="0"/>
              <a:t> century. The principal assertion of mercantilism was that gold and silver were the mainstays of national wealth and essential to vigorous commerce. At that time, gold and silver were the currency of trade between countries; a country could earn gold and silver by exporting goods. Conversely, importing goods from other countries would result in an outflow of gold and silver to those countries. The main tenet of </a:t>
            </a:r>
            <a:r>
              <a:rPr lang="en-US" b="1" dirty="0"/>
              <a:t>mercantilism </a:t>
            </a:r>
            <a:r>
              <a:rPr lang="en-US" dirty="0"/>
              <a:t>was that it was in a country's best interests to maintain a trade surplus, to export more than it imported. By doing so, a country would accumulate gold and silver and, consequently, increase its national wealth,  </a:t>
            </a:r>
            <a:r>
              <a:rPr lang="en-US" dirty="0" err="1"/>
              <a:t>restige</a:t>
            </a:r>
            <a:r>
              <a:rPr lang="en-US" dirty="0"/>
              <a:t>, and power. As the English mercantilist writer Thomas </a:t>
            </a:r>
            <a:r>
              <a:rPr lang="en-US" dirty="0" err="1"/>
              <a:t>Mun</a:t>
            </a:r>
            <a:r>
              <a:rPr lang="en-US" dirty="0"/>
              <a:t> put it in 1630: “The ordinary means therefore to increase our wealth and treasure is by foreign trade, where in we must ever observe this rule: to sell more to strangers yearly than we consume of theirs in value.”</a:t>
            </a:r>
            <a:endParaRPr lang="ru-RU" dirty="0"/>
          </a:p>
          <a:p>
            <a:r>
              <a:rPr lang="en-US" dirty="0"/>
              <a:t> Consistent with this belief, the mercantilist doctrine advocated government intervention to achieve a surplus in the balance of trade. The mercantilists saw no virtue in a large volume of trade. Rather, they recommended policies to maximize exports and minimize imports. To achieve this, imports were limited by tariffs and quotas, while exports were subsidized. </a:t>
            </a:r>
            <a:endParaRPr lang="ru-RU" dirty="0"/>
          </a:p>
          <a:p>
            <a:endParaRPr lang="ru-RU" dirty="0"/>
          </a:p>
        </p:txBody>
      </p:sp>
    </p:spTree>
    <p:extLst>
      <p:ext uri="{BB962C8B-B14F-4D97-AF65-F5344CB8AC3E}">
        <p14:creationId xmlns:p14="http://schemas.microsoft.com/office/powerpoint/2010/main" val="26821847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dirty="0"/>
              <a:t>Mercantilism </a:t>
            </a:r>
            <a:br>
              <a:rPr lang="ru-RU" dirty="0"/>
            </a:br>
            <a:endParaRPr lang="ru-RU" dirty="0"/>
          </a:p>
        </p:txBody>
      </p:sp>
      <p:sp>
        <p:nvSpPr>
          <p:cNvPr id="3" name="Объект 2"/>
          <p:cNvSpPr>
            <a:spLocks noGrp="1"/>
          </p:cNvSpPr>
          <p:nvPr>
            <p:ph idx="1"/>
          </p:nvPr>
        </p:nvSpPr>
        <p:spPr/>
        <p:txBody>
          <a:bodyPr>
            <a:normAutofit fontScale="47500" lnSpcReduction="20000"/>
          </a:bodyPr>
          <a:lstStyle/>
          <a:p>
            <a:r>
              <a:rPr lang="en-US" dirty="0"/>
              <a:t>The classical economist David Hume pointed out an inherent inconsistency in the mercantilist doctrine in 1752. According to Hume, if England had a balance-of-trade surplus with France (it exported more than it imported), the resulting inflow of gold and silver would swell the domestic money supply and generate inflation in England. In France, however, the outflow of gold and silver would have the opposite effect. France's money supply would contract, and its prices would fall. This change in relative prices between France and England would encourage the French to buy fewer English goods (because they were becoming more expensive) and the English to buy more French goods (because they were becoming cheaper). The result would be deterioration in the English balance of trade and an improvement in France's trade balance, until the English surplus was eliminated. Hence, according to Hume, in the long run no country could sustain a surplus on the balance of trade and so accumulate gold and silver as the mercantilists had envisaged. </a:t>
            </a:r>
            <a:endParaRPr lang="ru-RU" dirty="0"/>
          </a:p>
          <a:p>
            <a:r>
              <a:rPr lang="en-US" dirty="0"/>
              <a:t>The flaw with mercantilism was that it viewed trade as a zero-sum game. (A </a:t>
            </a:r>
            <a:r>
              <a:rPr lang="en-US" b="1" dirty="0"/>
              <a:t>zero-sum game </a:t>
            </a:r>
            <a:r>
              <a:rPr lang="en-US" dirty="0"/>
              <a:t>is one in which a gain by one country results in a loss by another.) It was left to Adam Smith and David Ricardo to show the shortsightedness of this approach and to demonstrate that trade is a positive-sum game, or a situation in which all countries can benefit. Unfortunately, the mercantilist doctrine is by no means dead. Neo-mercantilists equate political power with economic power and economic power with a balance-of-trade surplus. Critics argue that many nations have adopted a neo-mercantilist strategy that is  designed to simultaneously boost exports and limit imports. For example, critics charge that China is pursuing a neo-mercantilist policy, deliberately keeping its currency value low against the U.S. dollar in order to sell more goods to the United States, and thus amass a trade surplus and foreign exchange reserves (see the Country Focus).</a:t>
            </a:r>
            <a:endParaRPr lang="ru-RU" dirty="0"/>
          </a:p>
          <a:p>
            <a:endParaRPr lang="ru-RU" dirty="0"/>
          </a:p>
        </p:txBody>
      </p:sp>
    </p:spTree>
    <p:extLst>
      <p:ext uri="{BB962C8B-B14F-4D97-AF65-F5344CB8AC3E}">
        <p14:creationId xmlns:p14="http://schemas.microsoft.com/office/powerpoint/2010/main" val="26821847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en-US" dirty="0"/>
              <a:t>Absolute advantage</a:t>
            </a:r>
            <a:endParaRPr lang="ru-RU" dirty="0"/>
          </a:p>
        </p:txBody>
      </p:sp>
      <p:sp>
        <p:nvSpPr>
          <p:cNvPr id="3" name="Объект 2"/>
          <p:cNvSpPr>
            <a:spLocks noGrp="1"/>
          </p:cNvSpPr>
          <p:nvPr>
            <p:ph idx="1"/>
          </p:nvPr>
        </p:nvSpPr>
        <p:spPr/>
        <p:txBody>
          <a:bodyPr>
            <a:normAutofit/>
          </a:bodyPr>
          <a:lstStyle/>
          <a:p>
            <a:endParaRPr lang="ru-RU" dirty="0"/>
          </a:p>
          <a:p>
            <a:endParaRPr lang="ru-RU" dirty="0"/>
          </a:p>
        </p:txBody>
      </p:sp>
      <p:sp>
        <p:nvSpPr>
          <p:cNvPr id="5" name="Заголовок 1"/>
          <p:cNvSpPr txBox="1">
            <a:spLocks/>
          </p:cNvSpPr>
          <p:nvPr/>
        </p:nvSpPr>
        <p:spPr>
          <a:xfrm>
            <a:off x="571472" y="1285860"/>
            <a:ext cx="8229600" cy="4857784"/>
          </a:xfrm>
          <a:prstGeom prst="rect">
            <a:avLst/>
          </a:prstGeom>
        </p:spPr>
        <p:txBody>
          <a:bodyPr vert="horz" lIns="91440" tIns="45720" rIns="91440" bIns="45720" rtlCol="0" anchor="ctr">
            <a:normAutofit fontScale="55000" lnSpcReduction="20000"/>
          </a:bodyPr>
          <a:lstStyle/>
          <a:p>
            <a:pPr algn="ctr">
              <a:spcBef>
                <a:spcPct val="0"/>
              </a:spcBef>
            </a:pPr>
            <a:r>
              <a:rPr lang="en-US" sz="4400" dirty="0"/>
              <a:t>In his 1776 landmark book </a:t>
            </a:r>
            <a:r>
              <a:rPr lang="en-US" sz="4400" i="1" dirty="0"/>
              <a:t>The Wealth of Nations, </a:t>
            </a:r>
            <a:r>
              <a:rPr lang="en-US" sz="4400" dirty="0"/>
              <a:t>Adam Smith attacked the mercantilist assumption that trade is a zero-sum game. Smith argued that countries differ in their ability to produce goods efficiently. In his time, the English, by virtue of their superior manufacturing processes, were the world's most efficient textile manufacturers. Due to the combination of favorable climate, good soils, and accumulated expertise, the French had the world's most efficient wine industry. The English had an </a:t>
            </a:r>
            <a:r>
              <a:rPr lang="en-US" sz="4400" i="1" dirty="0"/>
              <a:t>absolute advantage </a:t>
            </a:r>
            <a:r>
              <a:rPr lang="en-US" sz="4400" dirty="0"/>
              <a:t>in the production of textiles, while the French had an </a:t>
            </a:r>
            <a:r>
              <a:rPr lang="en-US" sz="4400" i="1" dirty="0"/>
              <a:t>absolute advantage </a:t>
            </a:r>
            <a:r>
              <a:rPr lang="en-US" sz="4400" dirty="0"/>
              <a:t>in the production of wine. Thus, a country has an </a:t>
            </a:r>
            <a:r>
              <a:rPr lang="en-US" sz="4400" b="1" dirty="0"/>
              <a:t>absolute advantage </a:t>
            </a:r>
            <a:r>
              <a:rPr lang="en-US" sz="4400" dirty="0"/>
              <a:t>in the production of a product when it is more efficient than any other country in producing it.</a:t>
            </a:r>
            <a:endParaRPr lang="ru-RU" sz="4400" dirty="0"/>
          </a:p>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ru-RU" sz="4400" b="0" i="0" u="none" strike="noStrike" kern="1200" cap="none" spc="0" normalizeH="0" baseline="0" noProof="0" dirty="0">
              <a:ln>
                <a:noFill/>
              </a:ln>
              <a:solidFill>
                <a:schemeClr val="tx1"/>
              </a:solidFill>
              <a:effectLst/>
              <a:uLnTx/>
              <a:uFillTx/>
              <a:latin typeface="+mj-lt"/>
              <a:ea typeface="+mj-ea"/>
              <a:cs typeface="+mj-cs"/>
            </a:endParaRPr>
          </a:p>
        </p:txBody>
      </p:sp>
    </p:spTree>
    <p:extLst>
      <p:ext uri="{BB962C8B-B14F-4D97-AF65-F5344CB8AC3E}">
        <p14:creationId xmlns:p14="http://schemas.microsoft.com/office/powerpoint/2010/main" val="26821847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en-US" dirty="0"/>
              <a:t>Comparative advantage</a:t>
            </a:r>
            <a:endParaRPr lang="ru-RU" dirty="0"/>
          </a:p>
        </p:txBody>
      </p:sp>
      <p:sp>
        <p:nvSpPr>
          <p:cNvPr id="3" name="Объект 2"/>
          <p:cNvSpPr>
            <a:spLocks noGrp="1"/>
          </p:cNvSpPr>
          <p:nvPr>
            <p:ph idx="1"/>
          </p:nvPr>
        </p:nvSpPr>
        <p:spPr/>
        <p:txBody>
          <a:bodyPr>
            <a:normAutofit fontScale="77500" lnSpcReduction="20000"/>
          </a:bodyPr>
          <a:lstStyle/>
          <a:p>
            <a:pPr lvl="0"/>
            <a:r>
              <a:rPr lang="en-US" dirty="0"/>
              <a:t>David Ricardo took Adam Smith's theory one step further by exploring what might happen when one country has an absolute advantage in the production of all goods. Smith's theory of absolute advantage suggests that such a country might derive no benefits from international trade. In his 1817 book </a:t>
            </a:r>
            <a:r>
              <a:rPr lang="en-US" i="1" dirty="0"/>
              <a:t>Principles of Political Economy, </a:t>
            </a:r>
            <a:r>
              <a:rPr lang="en-US" dirty="0"/>
              <a:t>Ricardo showed that this was not the case. According to Ricardo's theory of comparative advantage, it makes sense for a country to specialize in the production of those goods that it produces most efficiently and to buy the goods that it produces less efficiently from other countries, even if this means buying goods from other countries that it could produce more efficiently itself. While this may seem counterintuitive, the logic can be explained with a simple example.</a:t>
            </a:r>
            <a:endParaRPr lang="ru-RU" dirty="0"/>
          </a:p>
        </p:txBody>
      </p:sp>
    </p:spTree>
    <p:extLst>
      <p:ext uri="{BB962C8B-B14F-4D97-AF65-F5344CB8AC3E}">
        <p14:creationId xmlns:p14="http://schemas.microsoft.com/office/powerpoint/2010/main" val="268218470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en-US" dirty="0" err="1"/>
              <a:t>Heckscher</a:t>
            </a:r>
            <a:r>
              <a:rPr lang="en-US" dirty="0"/>
              <a:t> –</a:t>
            </a:r>
            <a:r>
              <a:rPr lang="en-US" dirty="0" err="1"/>
              <a:t>olin</a:t>
            </a:r>
            <a:r>
              <a:rPr lang="en-US" dirty="0"/>
              <a:t> …</a:t>
            </a:r>
            <a:endParaRPr lang="ru-RU" dirty="0"/>
          </a:p>
        </p:txBody>
      </p:sp>
      <p:sp>
        <p:nvSpPr>
          <p:cNvPr id="3" name="Содержимое 2"/>
          <p:cNvSpPr>
            <a:spLocks noGrp="1"/>
          </p:cNvSpPr>
          <p:nvPr>
            <p:ph idx="1"/>
          </p:nvPr>
        </p:nvSpPr>
        <p:spPr/>
        <p:txBody>
          <a:bodyPr>
            <a:normAutofit fontScale="55000" lnSpcReduction="20000"/>
          </a:bodyPr>
          <a:lstStyle/>
          <a:p>
            <a:pPr lvl="0"/>
            <a:r>
              <a:rPr lang="en-US" dirty="0"/>
              <a:t>Ricardo's theory stresses that comparative advantage arises from differences in productivity. Thus, whether Ghana is more efficient than South Korea in the production of cocoa depends on how productively it uses its resources. Ricardo stressed labor productivity and argued that differences in labor productivity between nations underlie the notion of comparative advantage. Swedish economists Eli </a:t>
            </a:r>
            <a:r>
              <a:rPr lang="en-US" dirty="0" err="1"/>
              <a:t>Heckscher</a:t>
            </a:r>
            <a:r>
              <a:rPr lang="en-US" dirty="0"/>
              <a:t> (in 1919) and </a:t>
            </a:r>
            <a:r>
              <a:rPr lang="en-US" dirty="0" err="1"/>
              <a:t>Bertil</a:t>
            </a:r>
            <a:r>
              <a:rPr lang="en-US" dirty="0"/>
              <a:t> Ohlin (in 1933) put forward a different explanation of comparative advantage. They argued that comparative advantage arises from differences in national factor endowments. By </a:t>
            </a:r>
            <a:r>
              <a:rPr lang="en-US" b="1" dirty="0"/>
              <a:t>factor endowments </a:t>
            </a:r>
            <a:r>
              <a:rPr lang="en-US" dirty="0"/>
              <a:t>they meant the extent to which a country is endowed with such resources as land, labor, and capital. Nations have varying factor endowments, and different factor endowments explain differences in factor costs; specifically, the more abundant a factor, the lower its cost. The </a:t>
            </a:r>
            <a:r>
              <a:rPr lang="en-US" dirty="0" err="1"/>
              <a:t>Heckscher</a:t>
            </a:r>
            <a:r>
              <a:rPr lang="en-US" dirty="0"/>
              <a:t>- Ohlin theory predicts that countries will export those goods that make intensive use of factors that are locally abundant, while importing goods that make intensive use of factors that are locally scarce. Thus, the </a:t>
            </a:r>
            <a:r>
              <a:rPr lang="en-US" dirty="0" err="1"/>
              <a:t>Heckscher</a:t>
            </a:r>
            <a:r>
              <a:rPr lang="en-US" dirty="0"/>
              <a:t>-Ohlin theory attempts to explain the pattern of international trade that we observe in the world economy. Like Ricardo's theory, the </a:t>
            </a:r>
            <a:r>
              <a:rPr lang="en-US" dirty="0" err="1"/>
              <a:t>Heckscher</a:t>
            </a:r>
            <a:r>
              <a:rPr lang="en-US" dirty="0"/>
              <a:t>-Ohlin theory argues that free trade is beneficial. Unlike Ricardo's theory, however, the </a:t>
            </a:r>
            <a:r>
              <a:rPr lang="en-US" dirty="0" err="1"/>
              <a:t>Heckscher</a:t>
            </a:r>
            <a:r>
              <a:rPr lang="en-US" dirty="0"/>
              <a:t>-Ohlin theory argues that the pattern of international trade is determined by differences in factor endowments, rather than differences in productivity.</a:t>
            </a:r>
            <a:endParaRPr lang="ru-RU" dirty="0"/>
          </a:p>
        </p:txBody>
      </p:sp>
    </p:spTree>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190</TotalTime>
  <Words>3749</Words>
  <Application>Microsoft Office PowerPoint</Application>
  <PresentationFormat>Экран (4:3)</PresentationFormat>
  <Paragraphs>54</Paragraphs>
  <Slides>17</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17</vt:i4>
      </vt:variant>
    </vt:vector>
  </HeadingPairs>
  <TitlesOfParts>
    <vt:vector size="21" baseType="lpstr">
      <vt:lpstr>Arial</vt:lpstr>
      <vt:lpstr>Calibri</vt:lpstr>
      <vt:lpstr>Times New Roman</vt:lpstr>
      <vt:lpstr>Тема Office</vt:lpstr>
      <vt:lpstr>Lecture 4: International trade theory and the political economy of international trade </vt:lpstr>
      <vt:lpstr>Learning objectives</vt:lpstr>
      <vt:lpstr>Theory …</vt:lpstr>
      <vt:lpstr>An overview of trade theory</vt:lpstr>
      <vt:lpstr>Mercantilism  </vt:lpstr>
      <vt:lpstr>Mercantilism  </vt:lpstr>
      <vt:lpstr>Absolute advantage</vt:lpstr>
      <vt:lpstr>Comparative advantage</vt:lpstr>
      <vt:lpstr>Heckscher –olin …</vt:lpstr>
      <vt:lpstr>Heckscher –olin </vt:lpstr>
      <vt:lpstr>The Leontief paradox … </vt:lpstr>
      <vt:lpstr>The Leontief paradox </vt:lpstr>
      <vt:lpstr>The product life – cycle </vt:lpstr>
      <vt:lpstr>The new trade theory</vt:lpstr>
      <vt:lpstr>National competitive advantage: Porter’s diamond</vt:lpstr>
      <vt:lpstr>National competitive advantage: Porter’s diamond</vt:lpstr>
      <vt:lpstr>Summary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Aizhan</dc:creator>
  <cp:lastModifiedBy>Aizhan Khoich</cp:lastModifiedBy>
  <cp:revision>24</cp:revision>
  <dcterms:created xsi:type="dcterms:W3CDTF">2015-09-22T10:17:49Z</dcterms:created>
  <dcterms:modified xsi:type="dcterms:W3CDTF">2024-10-30T22:48:12Z</dcterms:modified>
</cp:coreProperties>
</file>