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89" r:id="rId12"/>
  </p:sldIdLst>
  <p:sldSz cx="14630400" cy="8229600"/>
  <p:notesSz cx="8229600" cy="14630400"/>
  <p:embeddedFontLst>
    <p:embeddedFont>
      <p:font typeface="Calibri" panose="020F0502020204030204" pitchFamily="34" charset="0"/>
      <p:regular r:id="rId14"/>
      <p:bold r:id="rId15"/>
      <p:italic r:id="rId16"/>
      <p:boldItalic r:id="rId17"/>
    </p:embeddedFont>
    <p:embeddedFont>
      <p:font typeface="Inter" panose="020B0604020202020204" charset="0"/>
      <p:regular r:id="rId1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9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211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62424" y="1013341"/>
            <a:ext cx="7991951" cy="3903464"/>
          </a:xfrm>
          <a:prstGeom prst="rect">
            <a:avLst/>
          </a:prstGeom>
          <a:noFill/>
          <a:ln/>
        </p:spPr>
        <p:txBody>
          <a:bodyPr wrap="square" lIns="0" tIns="0" rIns="0" bIns="0" rtlCol="0" anchor="t"/>
          <a:lstStyle/>
          <a:p>
            <a:pPr algn="ctr"/>
            <a:r>
              <a:rPr lang="ru-RU" sz="2800" b="1" kern="0" spc="-98" dirty="0">
                <a:solidFill>
                  <a:srgbClr val="F95F88"/>
                </a:solidFill>
                <a:latin typeface="Petrona Bold" pitchFamily="34" charset="0"/>
                <a:ea typeface="Petrona Bold" pitchFamily="34" charset="-122"/>
                <a:cs typeface="Petrona Bold" pitchFamily="34" charset="-120"/>
              </a:rPr>
              <a:t>2 </a:t>
            </a:r>
            <a:r>
              <a:rPr lang="ru-RU" sz="2800" b="1" kern="0" spc="-98" dirty="0" err="1">
                <a:solidFill>
                  <a:srgbClr val="F95F88"/>
                </a:solidFill>
                <a:latin typeface="Petrona Bold" pitchFamily="34" charset="0"/>
                <a:ea typeface="Petrona Bold" pitchFamily="34" charset="-122"/>
                <a:cs typeface="Petrona Bold" pitchFamily="34" charset="-120"/>
              </a:rPr>
              <a:t>Дәріс</a:t>
            </a:r>
            <a:r>
              <a:rPr lang="ru-RU" sz="2800" b="1" kern="0" spc="-98" dirty="0">
                <a:solidFill>
                  <a:srgbClr val="F95F88"/>
                </a:solidFill>
                <a:latin typeface="Petrona Bold" pitchFamily="34" charset="0"/>
                <a:ea typeface="Petrona Bold" pitchFamily="34" charset="-122"/>
                <a:cs typeface="Petrona Bold" pitchFamily="34" charset="-120"/>
              </a:rPr>
              <a:t>. </a:t>
            </a:r>
            <a:r>
              <a:rPr lang="en-US" sz="2800" b="1" kern="0" spc="-98" dirty="0" err="1">
                <a:solidFill>
                  <a:srgbClr val="F95F88"/>
                </a:solidFill>
                <a:latin typeface="Petrona Bold" pitchFamily="34" charset="0"/>
                <a:ea typeface="Petrona Bold" pitchFamily="34" charset="-122"/>
                <a:cs typeface="Petrona Bold" pitchFamily="34" charset="-120"/>
              </a:rPr>
              <a:t>Интерактивті</a:t>
            </a:r>
            <a:r>
              <a:rPr lang="en-US" sz="2800" b="1" kern="0" spc="-98" dirty="0">
                <a:solidFill>
                  <a:srgbClr val="F95F88"/>
                </a:solidFill>
                <a:latin typeface="Petrona Bold" pitchFamily="34" charset="0"/>
                <a:ea typeface="Petrona Bold" pitchFamily="34" charset="-122"/>
                <a:cs typeface="Petrona Bold" pitchFamily="34" charset="-120"/>
              </a:rPr>
              <a:t> SMART-технологиясының дидактикалық мәні мен оқу үрдісінде </a:t>
            </a:r>
            <a:r>
              <a:rPr lang="en-US" sz="2800" b="1" kern="0" spc="-98" dirty="0" err="1">
                <a:solidFill>
                  <a:srgbClr val="F95F88"/>
                </a:solidFill>
                <a:latin typeface="Petrona Bold" pitchFamily="34" charset="0"/>
                <a:ea typeface="Petrona Bold" pitchFamily="34" charset="-122"/>
                <a:cs typeface="Petrona Bold" pitchFamily="34" charset="-120"/>
              </a:rPr>
              <a:t>қолдану</a:t>
            </a:r>
            <a:r>
              <a:rPr lang="en-US" sz="2800" b="1" kern="0" spc="-98" dirty="0">
                <a:solidFill>
                  <a:srgbClr val="F95F88"/>
                </a:solidFill>
                <a:latin typeface="Petrona Bold" pitchFamily="34" charset="0"/>
                <a:ea typeface="Petrona Bold" pitchFamily="34" charset="-122"/>
                <a:cs typeface="Petrona Bold" pitchFamily="34" charset="-120"/>
              </a:rPr>
              <a:t> </a:t>
            </a:r>
            <a:r>
              <a:rPr lang="en-US" sz="2800" b="1" kern="0" spc="-98" dirty="0" err="1">
                <a:solidFill>
                  <a:srgbClr val="F95F88"/>
                </a:solidFill>
                <a:latin typeface="Petrona Bold" pitchFamily="34" charset="0"/>
                <a:ea typeface="Petrona Bold" pitchFamily="34" charset="-122"/>
                <a:cs typeface="Petrona Bold" pitchFamily="34" charset="-120"/>
              </a:rPr>
              <a:t>тәжірибесі</a:t>
            </a:r>
            <a:endParaRPr lang="kk-KZ" sz="2800" b="1" kern="0" spc="-98" dirty="0">
              <a:solidFill>
                <a:srgbClr val="F95F88"/>
              </a:solidFill>
              <a:latin typeface="Petrona Bold" pitchFamily="34" charset="0"/>
              <a:ea typeface="Petrona Bold" pitchFamily="34" charset="-122"/>
              <a:cs typeface="Petrona Bold" pitchFamily="34" charset="-120"/>
            </a:endParaRPr>
          </a:p>
          <a:p>
            <a:pPr algn="ctr"/>
            <a:endParaRPr lang="ru-RU" sz="2800" dirty="0"/>
          </a:p>
          <a:p>
            <a:pPr algn="just"/>
            <a:r>
              <a:rPr lang="ru-RU" sz="2800" dirty="0" err="1">
                <a:latin typeface="Times New Roman" panose="02020603050405020304" pitchFamily="18" charset="0"/>
                <a:cs typeface="Times New Roman" panose="02020603050405020304" pitchFamily="18" charset="0"/>
              </a:rPr>
              <a:t>Қазіргі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білім</a:t>
            </a:r>
            <a:r>
              <a:rPr lang="ru-RU" sz="2800" dirty="0">
                <a:latin typeface="Times New Roman" panose="02020603050405020304" pitchFamily="18" charset="0"/>
                <a:cs typeface="Times New Roman" panose="02020603050405020304" pitchFamily="18" charset="0"/>
              </a:rPr>
              <a:t> беру </a:t>
            </a:r>
            <a:r>
              <a:rPr lang="ru-RU" sz="2800" dirty="0" err="1">
                <a:latin typeface="Times New Roman" panose="02020603050405020304" pitchFamily="18" charset="0"/>
                <a:cs typeface="Times New Roman" panose="02020603050405020304" pitchFamily="18" charset="0"/>
              </a:rPr>
              <a:t>жүйесінде</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SMART </a:t>
            </a:r>
            <a:r>
              <a:rPr lang="ru-RU" sz="2800" dirty="0" err="1">
                <a:latin typeface="Times New Roman" panose="02020603050405020304" pitchFamily="18" charset="0"/>
                <a:cs typeface="Times New Roman" panose="02020603050405020304" pitchFamily="18" charset="0"/>
              </a:rPr>
              <a:t>технологияларының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рөлі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артып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келеді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Бұл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технологиялар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оқыту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процесін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жаңаша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ұйымдастырып</a:t>
            </a:r>
            <a:r>
              <a:rPr lang="ru-RU" sz="2800" dirty="0">
                <a:latin typeface="Times New Roman" panose="02020603050405020304" pitchFamily="18" charset="0"/>
                <a:cs typeface="Times New Roman" panose="02020603050405020304" pitchFamily="18" charset="0"/>
              </a:rPr>
              <a:t>, оны </a:t>
            </a:r>
            <a:r>
              <a:rPr lang="ru-RU" sz="2800" dirty="0" err="1">
                <a:latin typeface="Times New Roman" panose="02020603050405020304" pitchFamily="18" charset="0"/>
                <a:cs typeface="Times New Roman" panose="02020603050405020304" pitchFamily="18" charset="0"/>
              </a:rPr>
              <a:t>қызықты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және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тиімді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етеді</a:t>
            </a:r>
            <a:r>
              <a:rPr lang="ru-RU" sz="2800" dirty="0">
                <a:latin typeface="Times New Roman" panose="02020603050405020304" pitchFamily="18" charset="0"/>
                <a:cs typeface="Times New Roman" panose="02020603050405020304" pitchFamily="18" charset="0"/>
              </a:rPr>
              <a:t>. Физика </a:t>
            </a:r>
            <a:r>
              <a:rPr lang="ru-RU" sz="2800" dirty="0" err="1">
                <a:latin typeface="Times New Roman" panose="02020603050405020304" pitchFamily="18" charset="0"/>
                <a:cs typeface="Times New Roman" panose="02020603050405020304" pitchFamily="18" charset="0"/>
              </a:rPr>
              <a:t>сабағында</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SMART </a:t>
            </a:r>
            <a:r>
              <a:rPr lang="ru-RU" sz="2800" dirty="0" err="1">
                <a:latin typeface="Times New Roman" panose="02020603050405020304" pitchFamily="18" charset="0"/>
                <a:cs typeface="Times New Roman" panose="02020603050405020304" pitchFamily="18" charset="0"/>
              </a:rPr>
              <a:t>технологияларын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пайдалану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оқушылардың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пәнге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деген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қызығушылығын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арттырып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күрделі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құбылыстарды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визуализациялауға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және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түсінуге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көмектеседі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Бұл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лекцияда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біз</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SMART </a:t>
            </a:r>
            <a:r>
              <a:rPr lang="ru-RU" sz="2800" dirty="0" err="1">
                <a:latin typeface="Times New Roman" panose="02020603050405020304" pitchFamily="18" charset="0"/>
                <a:cs typeface="Times New Roman" panose="02020603050405020304" pitchFamily="18" charset="0"/>
              </a:rPr>
              <a:t>технологияларының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дидактикалық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мәні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және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олардың</a:t>
            </a:r>
            <a:r>
              <a:rPr lang="ru-RU" sz="2800" dirty="0">
                <a:latin typeface="Times New Roman" panose="02020603050405020304" pitchFamily="18" charset="0"/>
                <a:cs typeface="Times New Roman" panose="02020603050405020304" pitchFamily="18" charset="0"/>
              </a:rPr>
              <a:t> физика </a:t>
            </a:r>
            <a:r>
              <a:rPr lang="ru-RU" sz="2800" dirty="0" err="1">
                <a:latin typeface="Times New Roman" panose="02020603050405020304" pitchFamily="18" charset="0"/>
                <a:cs typeface="Times New Roman" panose="02020603050405020304" pitchFamily="18" charset="0"/>
              </a:rPr>
              <a:t>сабағында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қолданылу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тәжірибесі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туралы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әңгімелейміз</a:t>
            </a:r>
            <a:r>
              <a:rPr lang="ru-RU" sz="2800" dirty="0">
                <a:latin typeface="Times New Roman" panose="02020603050405020304" pitchFamily="18" charset="0"/>
                <a:cs typeface="Times New Roman" panose="02020603050405020304" pitchFamily="18" charset="0"/>
              </a:rPr>
              <a:t>.</a:t>
            </a:r>
          </a:p>
          <a:p>
            <a:pPr algn="ctr"/>
            <a:endParaRPr lang="en-US" sz="2800" dirty="0"/>
          </a:p>
        </p:txBody>
      </p:sp>
      <p:sp>
        <p:nvSpPr>
          <p:cNvPr id="4" name="Text 1"/>
          <p:cNvSpPr/>
          <p:nvPr/>
        </p:nvSpPr>
        <p:spPr>
          <a:xfrm>
            <a:off x="5774411" y="3312796"/>
            <a:ext cx="8567976" cy="3903464"/>
          </a:xfrm>
          <a:prstGeom prst="rect">
            <a:avLst/>
          </a:prstGeom>
          <a:noFill/>
          <a:ln/>
        </p:spPr>
        <p:txBody>
          <a:bodyPr wrap="square" lIns="0" tIns="0" rIns="0" bIns="0" rtlCol="0" anchor="t"/>
          <a:lstStyle/>
          <a:p>
            <a:pPr marL="0" indent="0" algn="just">
              <a:lnSpc>
                <a:spcPts val="2050"/>
              </a:lnSpc>
              <a:buNone/>
            </a:pPr>
            <a:endParaRPr lang="en-US" sz="2800" dirty="0">
              <a:latin typeface="Times New Roman" panose="02020603050405020304" pitchFamily="18" charset="0"/>
              <a:cs typeface="Times New Roman" panose="02020603050405020304" pitchFamily="18" charset="0"/>
            </a:endParaRPr>
          </a:p>
        </p:txBody>
      </p:sp>
      <p:sp>
        <p:nvSpPr>
          <p:cNvPr id="5" name="Shape 2"/>
          <p:cNvSpPr/>
          <p:nvPr/>
        </p:nvSpPr>
        <p:spPr>
          <a:xfrm>
            <a:off x="6062424" y="6940629"/>
            <a:ext cx="263247" cy="263247"/>
          </a:xfrm>
          <a:prstGeom prst="roundRect">
            <a:avLst>
              <a:gd name="adj" fmla="val 34731965"/>
            </a:avLst>
          </a:prstGeom>
          <a:noFill/>
          <a:ln w="7620">
            <a:solidFill>
              <a:srgbClr val="FFFFFF"/>
            </a:solidFill>
            <a:prstDash val="solid"/>
          </a:ln>
        </p:spPr>
      </p:sp>
      <p:sp>
        <p:nvSpPr>
          <p:cNvPr id="8" name="Прямоугольник 7">
            <a:extLst>
              <a:ext uri="{FF2B5EF4-FFF2-40B4-BE49-F238E27FC236}">
                <a16:creationId xmlns:a16="http://schemas.microsoft.com/office/drawing/2014/main" id="{36911324-AD48-436B-941F-1240402A5BDE}"/>
              </a:ext>
            </a:extLst>
          </p:cNvPr>
          <p:cNvSpPr/>
          <p:nvPr/>
        </p:nvSpPr>
        <p:spPr>
          <a:xfrm>
            <a:off x="12483547" y="7553739"/>
            <a:ext cx="2054087" cy="675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2BFF15A-51CB-41CE-BF83-8A2515B62196}"/>
              </a:ext>
            </a:extLst>
          </p:cNvPr>
          <p:cNvPicPr>
            <a:picLocks noChangeAspect="1"/>
          </p:cNvPicPr>
          <p:nvPr/>
        </p:nvPicPr>
        <p:blipFill>
          <a:blip r:embed="rId2"/>
          <a:stretch>
            <a:fillRect/>
          </a:stretch>
        </p:blipFill>
        <p:spPr>
          <a:xfrm>
            <a:off x="12563677" y="7441198"/>
            <a:ext cx="2066723" cy="688908"/>
          </a:xfrm>
          <a:prstGeom prst="rect">
            <a:avLst/>
          </a:prstGeom>
        </p:spPr>
      </p:pic>
      <p:sp>
        <p:nvSpPr>
          <p:cNvPr id="3" name="Прямоугольник 2">
            <a:extLst>
              <a:ext uri="{FF2B5EF4-FFF2-40B4-BE49-F238E27FC236}">
                <a16:creationId xmlns:a16="http://schemas.microsoft.com/office/drawing/2014/main" id="{77D67336-7579-42CD-AFA5-ED4CE5519608}"/>
              </a:ext>
            </a:extLst>
          </p:cNvPr>
          <p:cNvSpPr/>
          <p:nvPr/>
        </p:nvSpPr>
        <p:spPr>
          <a:xfrm>
            <a:off x="556591" y="484561"/>
            <a:ext cx="13384696" cy="6634317"/>
          </a:xfrm>
          <a:prstGeom prst="rect">
            <a:avLst/>
          </a:prstGeom>
        </p:spPr>
        <p:txBody>
          <a:bodyPr wrap="square">
            <a:spAutoFit/>
          </a:bodyPr>
          <a:lstStyle/>
          <a:p>
            <a:pPr indent="450215" algn="just">
              <a:lnSpc>
                <a:spcPct val="107000"/>
              </a:lnSpc>
              <a:spcAft>
                <a:spcPts val="0"/>
              </a:spcAft>
              <a:tabLst>
                <a:tab pos="540385" algn="l"/>
                <a:tab pos="630555" algn="l"/>
              </a:tabLst>
            </a:pPr>
            <a:r>
              <a:rPr lang="kk-KZ" sz="4000" b="1" dirty="0">
                <a:latin typeface="Times New Roman" panose="02020603050405020304" pitchFamily="18" charset="0"/>
                <a:ea typeface="Times New Roman" panose="02020603050405020304" pitchFamily="18" charset="0"/>
                <a:cs typeface="Times New Roman" panose="02020603050405020304" pitchFamily="18" charset="0"/>
              </a:rPr>
              <a:t>Дәрісті бекіту сұрақтары</a:t>
            </a:r>
            <a:endParaRPr lang="ru-RU" sz="4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540385" algn="l"/>
                <a:tab pos="630555" algn="l"/>
              </a:tabLst>
            </a:pPr>
            <a:r>
              <a:rPr lang="kk-KZ" sz="4000" dirty="0">
                <a:latin typeface="Times New Roman" panose="02020603050405020304" pitchFamily="18" charset="0"/>
                <a:ea typeface="Calibri" panose="020F0502020204030204" pitchFamily="34" charset="0"/>
                <a:cs typeface="Times New Roman" panose="02020603050405020304" pitchFamily="18" charset="0"/>
              </a:rPr>
              <a:t>Smart – білімге (ақылды білім беру) мен e-learning (электрондық оқыту) айырмашылығы қандай?</a:t>
            </a:r>
            <a:endParaRPr lang="ru-RU" sz="4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540385" algn="l"/>
                <a:tab pos="630555" algn="l"/>
              </a:tabLst>
            </a:pPr>
            <a:r>
              <a:rPr lang="kk-KZ" sz="4000" dirty="0">
                <a:latin typeface="Times New Roman" panose="02020603050405020304" pitchFamily="18" charset="0"/>
                <a:ea typeface="Calibri" panose="020F0502020204030204" pitchFamily="34" charset="0"/>
                <a:cs typeface="Times New Roman" panose="02020603050405020304" pitchFamily="18" charset="0"/>
              </a:rPr>
              <a:t> Білім берудегі дәстүрлі құралдарды қандай SMART құрылғылар алмастырды?</a:t>
            </a:r>
            <a:endParaRPr lang="ru-RU" sz="4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540385" algn="l"/>
                <a:tab pos="630555" algn="l"/>
              </a:tabLst>
            </a:pPr>
            <a:r>
              <a:rPr lang="kk-KZ" sz="4000" dirty="0">
                <a:latin typeface="Times New Roman" panose="02020603050405020304" pitchFamily="18" charset="0"/>
                <a:ea typeface="Calibri" panose="020F0502020204030204" pitchFamily="34" charset="0"/>
                <a:cs typeface="Times New Roman" panose="02020603050405020304" pitchFamily="18" charset="0"/>
              </a:rPr>
              <a:t>SMART құрылғылардың қоғамдағы рөлі қандай?</a:t>
            </a:r>
            <a:endParaRPr lang="ru-RU" sz="4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540385" algn="l"/>
                <a:tab pos="630555" algn="l"/>
              </a:tabLst>
            </a:pPr>
            <a:r>
              <a:rPr lang="kk-KZ" sz="4000" dirty="0">
                <a:latin typeface="Times New Roman" panose="02020603050405020304" pitchFamily="18" charset="0"/>
                <a:ea typeface="Calibri" panose="020F0502020204030204" pitchFamily="34" charset="0"/>
                <a:cs typeface="Times New Roman" panose="02020603050405020304" pitchFamily="18" charset="0"/>
              </a:rPr>
              <a:t>Мұғалім үшін интерактивті тақтаны пайдалану артықшылықтары қандай?</a:t>
            </a:r>
            <a:endParaRPr lang="ru-RU" sz="4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540385" algn="l"/>
                <a:tab pos="630555" algn="l"/>
              </a:tabLst>
            </a:pPr>
            <a:r>
              <a:rPr lang="kk-KZ" sz="4000" dirty="0">
                <a:latin typeface="Times New Roman" panose="02020603050405020304" pitchFamily="18" charset="0"/>
                <a:ea typeface="Calibri" panose="020F0502020204030204" pitchFamily="34" charset="0"/>
                <a:cs typeface="Times New Roman" panose="02020603050405020304" pitchFamily="18" charset="0"/>
              </a:rPr>
              <a:t>Оқушыларға компьютерлік технологияларды меңгеру қандай өзгерістер алып келеді?</a:t>
            </a:r>
            <a:endParaRPr lang="ru-RU"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966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B45828-5949-4F24-A24E-78E5AF6FF4B0}"/>
              </a:ext>
            </a:extLst>
          </p:cNvPr>
          <p:cNvSpPr txBox="1"/>
          <p:nvPr/>
        </p:nvSpPr>
        <p:spPr>
          <a:xfrm>
            <a:off x="4534543" y="2498626"/>
            <a:ext cx="6702348" cy="830997"/>
          </a:xfrm>
          <a:prstGeom prst="rect">
            <a:avLst/>
          </a:prstGeom>
          <a:noFill/>
        </p:spPr>
        <p:txBody>
          <a:bodyPr wrap="none" rtlCol="0">
            <a:spAutoFit/>
          </a:bodyPr>
          <a:lstStyle/>
          <a:p>
            <a:pPr defTabSz="1097280"/>
            <a:r>
              <a:rPr lang="kk-KZ" sz="4800" dirty="0">
                <a:solidFill>
                  <a:prstClr val="black"/>
                </a:solidFill>
                <a:latin typeface="Times New Roman" panose="02020603050405020304" pitchFamily="18" charset="0"/>
                <a:cs typeface="Times New Roman" panose="02020603050405020304" pitchFamily="18" charset="0"/>
              </a:rPr>
              <a:t>Назарларыңызға рақмет!</a:t>
            </a:r>
            <a:endParaRPr lang="ru-RU" sz="4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422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348430" y="2422327"/>
            <a:ext cx="5077420" cy="3384947"/>
          </a:xfrm>
          <a:prstGeom prst="rect">
            <a:avLst/>
          </a:prstGeom>
        </p:spPr>
      </p:pic>
      <p:sp>
        <p:nvSpPr>
          <p:cNvPr id="4" name="Text 0"/>
          <p:cNvSpPr/>
          <p:nvPr/>
        </p:nvSpPr>
        <p:spPr>
          <a:xfrm>
            <a:off x="572691" y="582930"/>
            <a:ext cx="7998619" cy="1124664"/>
          </a:xfrm>
          <a:prstGeom prst="rect">
            <a:avLst/>
          </a:prstGeom>
          <a:noFill/>
          <a:ln/>
        </p:spPr>
        <p:txBody>
          <a:bodyPr wrap="square" lIns="0" tIns="0" rIns="0" bIns="0" rtlCol="0" anchor="t"/>
          <a:lstStyle/>
          <a:p>
            <a:pPr marL="0" indent="0">
              <a:lnSpc>
                <a:spcPts val="4400"/>
              </a:lnSpc>
              <a:buNone/>
            </a:pPr>
            <a:r>
              <a:rPr lang="en-US" sz="3500" b="1" kern="0" spc="-71" dirty="0">
                <a:solidFill>
                  <a:srgbClr val="F95F88"/>
                </a:solidFill>
                <a:latin typeface="Petrona Bold" pitchFamily="34" charset="0"/>
                <a:ea typeface="Petrona Bold" pitchFamily="34" charset="-122"/>
                <a:cs typeface="Petrona Bold" pitchFamily="34" charset="-120"/>
              </a:rPr>
              <a:t>SMART-технологияда кездесетін мәселелер</a:t>
            </a:r>
            <a:endParaRPr lang="en-US" sz="3500" dirty="0"/>
          </a:p>
        </p:txBody>
      </p:sp>
      <p:sp>
        <p:nvSpPr>
          <p:cNvPr id="5" name="Text 1"/>
          <p:cNvSpPr/>
          <p:nvPr/>
        </p:nvSpPr>
        <p:spPr>
          <a:xfrm>
            <a:off x="572691" y="1952982"/>
            <a:ext cx="7998619" cy="1308497"/>
          </a:xfrm>
          <a:prstGeom prst="rect">
            <a:avLst/>
          </a:prstGeom>
          <a:noFill/>
          <a:ln/>
        </p:spPr>
        <p:txBody>
          <a:bodyPr wrap="square" lIns="0" tIns="0" rIns="0" bIns="0" rtlCol="0" anchor="t"/>
          <a:lstStyle/>
          <a:p>
            <a:pPr marL="0" indent="0">
              <a:lnSpc>
                <a:spcPts val="2050"/>
              </a:lnSpc>
              <a:buNone/>
            </a:pPr>
            <a:r>
              <a:rPr lang="en-US" sz="1250" kern="0" spc="-26" dirty="0">
                <a:solidFill>
                  <a:srgbClr val="272525"/>
                </a:solidFill>
                <a:latin typeface="Inter" pitchFamily="34" charset="0"/>
                <a:ea typeface="Inter" pitchFamily="34" charset="-122"/>
                <a:cs typeface="Inter" pitchFamily="34" charset="-120"/>
              </a:rPr>
              <a:t>Қазіргі уақытта e-learning электрондық оқытудан Smart – білімге (ақылды білім беру) көшу жүруде. Мектептерді ақпараттандыру мәселесін шешуде мұғалім мен оқушының негізгі құралдары (тақта, бор, қалам, дәптер) жаңа сипатта пайда болады. Оларды интерактивті SMART-тақта сияқты ұтымды компьютерлік оқыту құралдары ауыстырып жатыр. Электрондық тақтаның педагогикалық мүмкіндіктері дәстүрлі құралдардан әлдеқайда асып түседі.</a:t>
            </a:r>
            <a:endParaRPr lang="en-US" sz="1250" dirty="0"/>
          </a:p>
        </p:txBody>
      </p:sp>
      <p:sp>
        <p:nvSpPr>
          <p:cNvPr id="6" name="Text 2"/>
          <p:cNvSpPr/>
          <p:nvPr/>
        </p:nvSpPr>
        <p:spPr>
          <a:xfrm>
            <a:off x="572691" y="3445550"/>
            <a:ext cx="7998619" cy="785098"/>
          </a:xfrm>
          <a:prstGeom prst="rect">
            <a:avLst/>
          </a:prstGeom>
          <a:noFill/>
          <a:ln/>
        </p:spPr>
        <p:txBody>
          <a:bodyPr wrap="square" lIns="0" tIns="0" rIns="0" bIns="0" rtlCol="0" anchor="t"/>
          <a:lstStyle/>
          <a:p>
            <a:pPr marL="0" indent="0">
              <a:lnSpc>
                <a:spcPts val="2050"/>
              </a:lnSpc>
              <a:buNone/>
            </a:pPr>
            <a:r>
              <a:rPr lang="en-US" sz="1250" kern="0" spc="-26" dirty="0">
                <a:solidFill>
                  <a:srgbClr val="272525"/>
                </a:solidFill>
                <a:latin typeface="Inter" pitchFamily="34" charset="0"/>
                <a:ea typeface="Inter" pitchFamily="34" charset="-122"/>
                <a:cs typeface="Inter" pitchFamily="34" charset="-120"/>
              </a:rPr>
              <a:t>SMART құрылғылары білім беру жүйесінде, жоғары білім беру жүйесінде, бизнес саласында, әкімшілік пен қарулы күштер саласында сұранысқа ие. Әлемнің 175 елі SMART өнімдерін кең қолдануда.</a:t>
            </a:r>
            <a:endParaRPr lang="en-US" sz="1250" dirty="0"/>
          </a:p>
        </p:txBody>
      </p:sp>
      <p:sp>
        <p:nvSpPr>
          <p:cNvPr id="7" name="Shape 3"/>
          <p:cNvSpPr/>
          <p:nvPr/>
        </p:nvSpPr>
        <p:spPr>
          <a:xfrm>
            <a:off x="806648" y="4414718"/>
            <a:ext cx="22860" cy="3231833"/>
          </a:xfrm>
          <a:prstGeom prst="roundRect">
            <a:avLst>
              <a:gd name="adj" fmla="val 300628"/>
            </a:avLst>
          </a:prstGeom>
          <a:solidFill>
            <a:srgbClr val="C6BDDA"/>
          </a:solidFill>
          <a:ln/>
        </p:spPr>
      </p:sp>
      <p:sp>
        <p:nvSpPr>
          <p:cNvPr id="8" name="Shape 4"/>
          <p:cNvSpPr/>
          <p:nvPr/>
        </p:nvSpPr>
        <p:spPr>
          <a:xfrm>
            <a:off x="979289" y="4771430"/>
            <a:ext cx="572691" cy="22860"/>
          </a:xfrm>
          <a:prstGeom prst="roundRect">
            <a:avLst>
              <a:gd name="adj" fmla="val 300628"/>
            </a:avLst>
          </a:prstGeom>
          <a:solidFill>
            <a:srgbClr val="C6BDDA"/>
          </a:solidFill>
          <a:ln/>
        </p:spPr>
      </p:sp>
      <p:sp>
        <p:nvSpPr>
          <p:cNvPr id="9" name="Shape 5"/>
          <p:cNvSpPr/>
          <p:nvPr/>
        </p:nvSpPr>
        <p:spPr>
          <a:xfrm>
            <a:off x="634008" y="4598789"/>
            <a:ext cx="368141" cy="368141"/>
          </a:xfrm>
          <a:prstGeom prst="roundRect">
            <a:avLst>
              <a:gd name="adj" fmla="val 18668"/>
            </a:avLst>
          </a:prstGeom>
          <a:solidFill>
            <a:srgbClr val="E0D7F4"/>
          </a:solidFill>
          <a:ln w="7620">
            <a:solidFill>
              <a:srgbClr val="C6BDDA"/>
            </a:solidFill>
            <a:prstDash val="solid"/>
          </a:ln>
        </p:spPr>
      </p:sp>
      <p:sp>
        <p:nvSpPr>
          <p:cNvPr id="10" name="Text 6"/>
          <p:cNvSpPr/>
          <p:nvPr/>
        </p:nvSpPr>
        <p:spPr>
          <a:xfrm>
            <a:off x="762953" y="4647843"/>
            <a:ext cx="110133" cy="270034"/>
          </a:xfrm>
          <a:prstGeom prst="rect">
            <a:avLst/>
          </a:prstGeom>
          <a:noFill/>
          <a:ln/>
        </p:spPr>
        <p:txBody>
          <a:bodyPr wrap="none" lIns="0" tIns="0" rIns="0" bIns="0" rtlCol="0" anchor="t"/>
          <a:lstStyle/>
          <a:p>
            <a:pPr marL="0" indent="0" algn="ctr">
              <a:lnSpc>
                <a:spcPts val="2100"/>
              </a:lnSpc>
              <a:buNone/>
            </a:pPr>
            <a:r>
              <a:rPr lang="en-US" sz="2100" b="1" kern="0" spc="-43" dirty="0">
                <a:solidFill>
                  <a:srgbClr val="272525"/>
                </a:solidFill>
                <a:latin typeface="Petrona Bold" pitchFamily="34" charset="0"/>
                <a:ea typeface="Petrona Bold" pitchFamily="34" charset="-122"/>
                <a:cs typeface="Petrona Bold" pitchFamily="34" charset="-120"/>
              </a:rPr>
              <a:t>1</a:t>
            </a:r>
            <a:endParaRPr lang="en-US" sz="2100" dirty="0"/>
          </a:p>
        </p:txBody>
      </p:sp>
      <p:sp>
        <p:nvSpPr>
          <p:cNvPr id="11" name="Text 7"/>
          <p:cNvSpPr/>
          <p:nvPr/>
        </p:nvSpPr>
        <p:spPr>
          <a:xfrm>
            <a:off x="1717953" y="4578310"/>
            <a:ext cx="2249805" cy="281226"/>
          </a:xfrm>
          <a:prstGeom prst="rect">
            <a:avLst/>
          </a:prstGeom>
          <a:noFill/>
          <a:ln/>
        </p:spPr>
        <p:txBody>
          <a:bodyPr wrap="none" lIns="0" tIns="0" rIns="0" bIns="0" rtlCol="0" anchor="t"/>
          <a:lstStyle/>
          <a:p>
            <a:pPr marL="0" indent="0" algn="l">
              <a:lnSpc>
                <a:spcPts val="2200"/>
              </a:lnSpc>
              <a:buNone/>
            </a:pPr>
            <a:r>
              <a:rPr lang="en-US" sz="1750" b="1" kern="0" spc="-35" dirty="0">
                <a:solidFill>
                  <a:srgbClr val="272525"/>
                </a:solidFill>
                <a:latin typeface="Petrona Bold" pitchFamily="34" charset="0"/>
                <a:ea typeface="Petrona Bold" pitchFamily="34" charset="-122"/>
                <a:cs typeface="Petrona Bold" pitchFamily="34" charset="-120"/>
              </a:rPr>
              <a:t>E-learning</a:t>
            </a:r>
            <a:endParaRPr lang="en-US" sz="1750" dirty="0"/>
          </a:p>
        </p:txBody>
      </p:sp>
      <p:sp>
        <p:nvSpPr>
          <p:cNvPr id="12" name="Text 8"/>
          <p:cNvSpPr/>
          <p:nvPr/>
        </p:nvSpPr>
        <p:spPr>
          <a:xfrm>
            <a:off x="1717953" y="4957643"/>
            <a:ext cx="6853357" cy="261699"/>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Дәстүрлі электрондық оқыту жүйесі</a:t>
            </a:r>
            <a:endParaRPr lang="en-US" sz="1250" dirty="0"/>
          </a:p>
        </p:txBody>
      </p:sp>
      <p:sp>
        <p:nvSpPr>
          <p:cNvPr id="13" name="Shape 9"/>
          <p:cNvSpPr/>
          <p:nvPr/>
        </p:nvSpPr>
        <p:spPr>
          <a:xfrm>
            <a:off x="979289" y="5903238"/>
            <a:ext cx="572691" cy="22860"/>
          </a:xfrm>
          <a:prstGeom prst="roundRect">
            <a:avLst>
              <a:gd name="adj" fmla="val 300628"/>
            </a:avLst>
          </a:prstGeom>
          <a:solidFill>
            <a:srgbClr val="C6BDDA"/>
          </a:solidFill>
          <a:ln/>
        </p:spPr>
      </p:sp>
      <p:sp>
        <p:nvSpPr>
          <p:cNvPr id="14" name="Shape 10"/>
          <p:cNvSpPr/>
          <p:nvPr/>
        </p:nvSpPr>
        <p:spPr>
          <a:xfrm>
            <a:off x="634008" y="5730597"/>
            <a:ext cx="368141" cy="368141"/>
          </a:xfrm>
          <a:prstGeom prst="roundRect">
            <a:avLst>
              <a:gd name="adj" fmla="val 18668"/>
            </a:avLst>
          </a:prstGeom>
          <a:solidFill>
            <a:srgbClr val="E0D7F4"/>
          </a:solidFill>
          <a:ln w="7620">
            <a:solidFill>
              <a:srgbClr val="C6BDDA"/>
            </a:solidFill>
            <a:prstDash val="solid"/>
          </a:ln>
        </p:spPr>
      </p:sp>
      <p:sp>
        <p:nvSpPr>
          <p:cNvPr id="15" name="Text 11"/>
          <p:cNvSpPr/>
          <p:nvPr/>
        </p:nvSpPr>
        <p:spPr>
          <a:xfrm>
            <a:off x="744141" y="5779651"/>
            <a:ext cx="147757" cy="270034"/>
          </a:xfrm>
          <a:prstGeom prst="rect">
            <a:avLst/>
          </a:prstGeom>
          <a:noFill/>
          <a:ln/>
        </p:spPr>
        <p:txBody>
          <a:bodyPr wrap="none" lIns="0" tIns="0" rIns="0" bIns="0" rtlCol="0" anchor="t"/>
          <a:lstStyle/>
          <a:p>
            <a:pPr marL="0" indent="0" algn="ctr">
              <a:lnSpc>
                <a:spcPts val="2100"/>
              </a:lnSpc>
              <a:buNone/>
            </a:pPr>
            <a:r>
              <a:rPr lang="en-US" sz="2100" b="1" kern="0" spc="-43" dirty="0">
                <a:solidFill>
                  <a:srgbClr val="272525"/>
                </a:solidFill>
                <a:latin typeface="Petrona Bold" pitchFamily="34" charset="0"/>
                <a:ea typeface="Petrona Bold" pitchFamily="34" charset="-122"/>
                <a:cs typeface="Petrona Bold" pitchFamily="34" charset="-120"/>
              </a:rPr>
              <a:t>2</a:t>
            </a:r>
            <a:endParaRPr lang="en-US" sz="2100" dirty="0"/>
          </a:p>
        </p:txBody>
      </p:sp>
      <p:sp>
        <p:nvSpPr>
          <p:cNvPr id="16" name="Text 12"/>
          <p:cNvSpPr/>
          <p:nvPr/>
        </p:nvSpPr>
        <p:spPr>
          <a:xfrm>
            <a:off x="1717953" y="5710118"/>
            <a:ext cx="2249805" cy="281226"/>
          </a:xfrm>
          <a:prstGeom prst="rect">
            <a:avLst/>
          </a:prstGeom>
          <a:noFill/>
          <a:ln/>
        </p:spPr>
        <p:txBody>
          <a:bodyPr wrap="none" lIns="0" tIns="0" rIns="0" bIns="0" rtlCol="0" anchor="t"/>
          <a:lstStyle/>
          <a:p>
            <a:pPr marL="0" indent="0" algn="l">
              <a:lnSpc>
                <a:spcPts val="2200"/>
              </a:lnSpc>
              <a:buNone/>
            </a:pPr>
            <a:r>
              <a:rPr lang="en-US" sz="1750" b="1" kern="0" spc="-35" dirty="0">
                <a:solidFill>
                  <a:srgbClr val="272525"/>
                </a:solidFill>
                <a:latin typeface="Petrona Bold" pitchFamily="34" charset="0"/>
                <a:ea typeface="Petrona Bold" pitchFamily="34" charset="-122"/>
                <a:cs typeface="Petrona Bold" pitchFamily="34" charset="-120"/>
              </a:rPr>
              <a:t>Smart білім</a:t>
            </a:r>
            <a:endParaRPr lang="en-US" sz="1750" dirty="0"/>
          </a:p>
        </p:txBody>
      </p:sp>
      <p:sp>
        <p:nvSpPr>
          <p:cNvPr id="17" name="Text 13"/>
          <p:cNvSpPr/>
          <p:nvPr/>
        </p:nvSpPr>
        <p:spPr>
          <a:xfrm>
            <a:off x="1717953" y="6089452"/>
            <a:ext cx="6853357" cy="261699"/>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Ақылды білім беру жүйесіне көшу</a:t>
            </a:r>
            <a:endParaRPr lang="en-US" sz="1250" dirty="0"/>
          </a:p>
        </p:txBody>
      </p:sp>
      <p:sp>
        <p:nvSpPr>
          <p:cNvPr id="18" name="Shape 14"/>
          <p:cNvSpPr/>
          <p:nvPr/>
        </p:nvSpPr>
        <p:spPr>
          <a:xfrm>
            <a:off x="979289" y="7035046"/>
            <a:ext cx="572691" cy="22860"/>
          </a:xfrm>
          <a:prstGeom prst="roundRect">
            <a:avLst>
              <a:gd name="adj" fmla="val 300628"/>
            </a:avLst>
          </a:prstGeom>
          <a:solidFill>
            <a:srgbClr val="C6BDDA"/>
          </a:solidFill>
          <a:ln/>
        </p:spPr>
      </p:sp>
      <p:sp>
        <p:nvSpPr>
          <p:cNvPr id="19" name="Shape 15"/>
          <p:cNvSpPr/>
          <p:nvPr/>
        </p:nvSpPr>
        <p:spPr>
          <a:xfrm>
            <a:off x="634008" y="6862405"/>
            <a:ext cx="368141" cy="368141"/>
          </a:xfrm>
          <a:prstGeom prst="roundRect">
            <a:avLst>
              <a:gd name="adj" fmla="val 18668"/>
            </a:avLst>
          </a:prstGeom>
          <a:solidFill>
            <a:srgbClr val="E0D7F4"/>
          </a:solidFill>
          <a:ln w="7620">
            <a:solidFill>
              <a:srgbClr val="C6BDDA"/>
            </a:solidFill>
            <a:prstDash val="solid"/>
          </a:ln>
        </p:spPr>
      </p:sp>
      <p:sp>
        <p:nvSpPr>
          <p:cNvPr id="20" name="Text 16"/>
          <p:cNvSpPr/>
          <p:nvPr/>
        </p:nvSpPr>
        <p:spPr>
          <a:xfrm>
            <a:off x="744379" y="6911459"/>
            <a:ext cx="147399" cy="270034"/>
          </a:xfrm>
          <a:prstGeom prst="rect">
            <a:avLst/>
          </a:prstGeom>
          <a:noFill/>
          <a:ln/>
        </p:spPr>
        <p:txBody>
          <a:bodyPr wrap="none" lIns="0" tIns="0" rIns="0" bIns="0" rtlCol="0" anchor="t"/>
          <a:lstStyle/>
          <a:p>
            <a:pPr marL="0" indent="0" algn="ctr">
              <a:lnSpc>
                <a:spcPts val="2100"/>
              </a:lnSpc>
              <a:buNone/>
            </a:pPr>
            <a:r>
              <a:rPr lang="en-US" sz="2100" b="1" kern="0" spc="-43" dirty="0">
                <a:solidFill>
                  <a:srgbClr val="272525"/>
                </a:solidFill>
                <a:latin typeface="Petrona Bold" pitchFamily="34" charset="0"/>
                <a:ea typeface="Petrona Bold" pitchFamily="34" charset="-122"/>
                <a:cs typeface="Petrona Bold" pitchFamily="34" charset="-120"/>
              </a:rPr>
              <a:t>3</a:t>
            </a:r>
            <a:endParaRPr lang="en-US" sz="2100" dirty="0"/>
          </a:p>
        </p:txBody>
      </p:sp>
      <p:sp>
        <p:nvSpPr>
          <p:cNvPr id="21" name="Text 17"/>
          <p:cNvSpPr/>
          <p:nvPr/>
        </p:nvSpPr>
        <p:spPr>
          <a:xfrm>
            <a:off x="1717953" y="6841927"/>
            <a:ext cx="3092410" cy="281226"/>
          </a:xfrm>
          <a:prstGeom prst="rect">
            <a:avLst/>
          </a:prstGeom>
          <a:noFill/>
          <a:ln/>
        </p:spPr>
        <p:txBody>
          <a:bodyPr wrap="none" lIns="0" tIns="0" rIns="0" bIns="0" rtlCol="0" anchor="t"/>
          <a:lstStyle/>
          <a:p>
            <a:pPr marL="0" indent="0" algn="l">
              <a:lnSpc>
                <a:spcPts val="2200"/>
              </a:lnSpc>
              <a:buNone/>
            </a:pPr>
            <a:r>
              <a:rPr lang="en-US" sz="1750" b="1" kern="0" spc="-35" dirty="0">
                <a:solidFill>
                  <a:srgbClr val="272525"/>
                </a:solidFill>
                <a:latin typeface="Petrona Bold" pitchFamily="34" charset="0"/>
                <a:ea typeface="Petrona Bold" pitchFamily="34" charset="-122"/>
                <a:cs typeface="Petrona Bold" pitchFamily="34" charset="-120"/>
              </a:rPr>
              <a:t>Интерактивті SMART-тақта</a:t>
            </a:r>
            <a:endParaRPr lang="en-US" sz="1750" dirty="0"/>
          </a:p>
        </p:txBody>
      </p:sp>
      <p:sp>
        <p:nvSpPr>
          <p:cNvPr id="22" name="Text 18"/>
          <p:cNvSpPr/>
          <p:nvPr/>
        </p:nvSpPr>
        <p:spPr>
          <a:xfrm>
            <a:off x="1717953" y="7221260"/>
            <a:ext cx="6853357" cy="261699"/>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Дәстүрлі құралдарды алмастыру</a:t>
            </a:r>
            <a:endParaRPr lang="en-US" sz="12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6148"/>
          </a:xfrm>
          <a:prstGeom prst="rect">
            <a:avLst/>
          </a:prstGeom>
        </p:spPr>
      </p:pic>
      <p:sp>
        <p:nvSpPr>
          <p:cNvPr id="3" name="Text 0"/>
          <p:cNvSpPr/>
          <p:nvPr/>
        </p:nvSpPr>
        <p:spPr>
          <a:xfrm>
            <a:off x="546140" y="429101"/>
            <a:ext cx="8051721" cy="1072753"/>
          </a:xfrm>
          <a:prstGeom prst="rect">
            <a:avLst/>
          </a:prstGeom>
          <a:noFill/>
          <a:ln/>
        </p:spPr>
        <p:txBody>
          <a:bodyPr wrap="square" lIns="0" tIns="0" rIns="0" bIns="0" rtlCol="0" anchor="t"/>
          <a:lstStyle/>
          <a:p>
            <a:pPr marL="0" indent="0">
              <a:lnSpc>
                <a:spcPts val="4200"/>
              </a:lnSpc>
              <a:buNone/>
            </a:pPr>
            <a:r>
              <a:rPr lang="en-US" sz="3350" b="1" kern="0" spc="-68" dirty="0">
                <a:solidFill>
                  <a:srgbClr val="F95F88"/>
                </a:solidFill>
                <a:latin typeface="Petrona Bold" pitchFamily="34" charset="0"/>
                <a:ea typeface="Petrona Bold" pitchFamily="34" charset="-122"/>
                <a:cs typeface="Petrona Bold" pitchFamily="34" charset="-120"/>
              </a:rPr>
              <a:t>SMART технологиясының дидактикалық мәні</a:t>
            </a:r>
            <a:endParaRPr lang="en-US" sz="3350" dirty="0"/>
          </a:p>
        </p:txBody>
      </p:sp>
      <p:sp>
        <p:nvSpPr>
          <p:cNvPr id="4" name="Text 1"/>
          <p:cNvSpPr/>
          <p:nvPr/>
        </p:nvSpPr>
        <p:spPr>
          <a:xfrm>
            <a:off x="546140" y="1735812"/>
            <a:ext cx="8051721" cy="499348"/>
          </a:xfrm>
          <a:prstGeom prst="rect">
            <a:avLst/>
          </a:prstGeom>
          <a:noFill/>
          <a:ln/>
        </p:spPr>
        <p:txBody>
          <a:bodyPr wrap="square" lIns="0" tIns="0" rIns="0" bIns="0" rtlCol="0" anchor="t"/>
          <a:lstStyle/>
          <a:p>
            <a:pPr marL="0" indent="0">
              <a:lnSpc>
                <a:spcPts val="1950"/>
              </a:lnSpc>
              <a:buNone/>
            </a:pPr>
            <a:r>
              <a:rPr lang="en-US" sz="1200" kern="0" spc="-25" dirty="0">
                <a:solidFill>
                  <a:srgbClr val="272525"/>
                </a:solidFill>
                <a:latin typeface="Inter" pitchFamily="34" charset="0"/>
                <a:ea typeface="Inter" pitchFamily="34" charset="-122"/>
                <a:cs typeface="Inter" pitchFamily="34" charset="-120"/>
              </a:rPr>
              <a:t>SMART технологиялары білім беру процесін инновациялық деңгейге шығарады. Оның дидактикалық мәні келесі аспектілерде көрінеді:</a:t>
            </a:r>
            <a:endParaRPr lang="en-US" sz="1200" dirty="0"/>
          </a:p>
        </p:txBody>
      </p:sp>
      <p:sp>
        <p:nvSpPr>
          <p:cNvPr id="5" name="Text 2"/>
          <p:cNvSpPr/>
          <p:nvPr/>
        </p:nvSpPr>
        <p:spPr>
          <a:xfrm>
            <a:off x="546140" y="2410658"/>
            <a:ext cx="8051721" cy="998696"/>
          </a:xfrm>
          <a:prstGeom prst="rect">
            <a:avLst/>
          </a:prstGeom>
          <a:noFill/>
          <a:ln/>
        </p:spPr>
        <p:txBody>
          <a:bodyPr wrap="square" lIns="0" tIns="0" rIns="0" bIns="0" rtlCol="0" anchor="t"/>
          <a:lstStyle/>
          <a:p>
            <a:pPr marL="0" indent="0">
              <a:lnSpc>
                <a:spcPts val="1950"/>
              </a:lnSpc>
              <a:buNone/>
            </a:pPr>
            <a:r>
              <a:rPr lang="en-US" sz="1200" kern="0" spc="-25" dirty="0">
                <a:solidFill>
                  <a:srgbClr val="272525"/>
                </a:solidFill>
                <a:latin typeface="Inter" pitchFamily="34" charset="0"/>
                <a:ea typeface="Inter" pitchFamily="34" charset="-122"/>
                <a:cs typeface="Inter" pitchFamily="34" charset="-120"/>
              </a:rPr>
              <a:t>1. Интерактивтілік: Оқушылардың белсенді қатысуына мүмкіндік береді. 2. Визуализация: Физикалық заңдар мен құбылыстарды көрнекі түрде көрсетеді. 3. Жеке траекториялар: Әр оқушының білім деңгейіне сәйкес бейімделген оқу жолдарын құрады. 4. Мотивацияны арттыру: Оқушылардың оқу барысына белсенді қатысуын қамтамасыз етеді.</a:t>
            </a:r>
            <a:endParaRPr lang="en-US" sz="1200" dirty="0"/>
          </a:p>
        </p:txBody>
      </p:sp>
      <p:sp>
        <p:nvSpPr>
          <p:cNvPr id="6" name="Shape 3"/>
          <p:cNvSpPr/>
          <p:nvPr/>
        </p:nvSpPr>
        <p:spPr>
          <a:xfrm>
            <a:off x="546140" y="3584853"/>
            <a:ext cx="8051721" cy="938570"/>
          </a:xfrm>
          <a:prstGeom prst="roundRect">
            <a:avLst>
              <a:gd name="adj" fmla="val 6983"/>
            </a:avLst>
          </a:prstGeom>
          <a:solidFill>
            <a:srgbClr val="E0D7F4"/>
          </a:solidFill>
          <a:ln w="7620">
            <a:solidFill>
              <a:srgbClr val="C6BDDA"/>
            </a:solidFill>
            <a:prstDash val="solid"/>
          </a:ln>
        </p:spPr>
      </p:sp>
      <p:sp>
        <p:nvSpPr>
          <p:cNvPr id="7" name="Text 4"/>
          <p:cNvSpPr/>
          <p:nvPr/>
        </p:nvSpPr>
        <p:spPr>
          <a:xfrm>
            <a:off x="709732" y="3748445"/>
            <a:ext cx="2145625" cy="268129"/>
          </a:xfrm>
          <a:prstGeom prst="rect">
            <a:avLst/>
          </a:prstGeom>
          <a:noFill/>
          <a:ln/>
        </p:spPr>
        <p:txBody>
          <a:bodyPr wrap="none" lIns="0" tIns="0" rIns="0" bIns="0" rtlCol="0" anchor="t"/>
          <a:lstStyle/>
          <a:p>
            <a:pPr marL="0" indent="0">
              <a:lnSpc>
                <a:spcPts val="2100"/>
              </a:lnSpc>
              <a:buNone/>
            </a:pPr>
            <a:r>
              <a:rPr lang="en-US" sz="1650" b="1" kern="0" spc="-34" dirty="0">
                <a:solidFill>
                  <a:srgbClr val="272525"/>
                </a:solidFill>
                <a:latin typeface="Petrona Bold" pitchFamily="34" charset="0"/>
                <a:ea typeface="Petrona Bold" pitchFamily="34" charset="-122"/>
                <a:cs typeface="Petrona Bold" pitchFamily="34" charset="-120"/>
              </a:rPr>
              <a:t>Интерактивтілік</a:t>
            </a:r>
            <a:endParaRPr lang="en-US" sz="1650" dirty="0"/>
          </a:p>
        </p:txBody>
      </p:sp>
      <p:sp>
        <p:nvSpPr>
          <p:cNvPr id="8" name="Text 5"/>
          <p:cNvSpPr/>
          <p:nvPr/>
        </p:nvSpPr>
        <p:spPr>
          <a:xfrm>
            <a:off x="709732" y="4110157"/>
            <a:ext cx="7724537" cy="249674"/>
          </a:xfrm>
          <a:prstGeom prst="rect">
            <a:avLst/>
          </a:prstGeom>
          <a:noFill/>
          <a:ln/>
        </p:spPr>
        <p:txBody>
          <a:bodyPr wrap="none" lIns="0" tIns="0" rIns="0" bIns="0" rtlCol="0" anchor="t"/>
          <a:lstStyle/>
          <a:p>
            <a:pPr marL="0" indent="0">
              <a:lnSpc>
                <a:spcPts val="1950"/>
              </a:lnSpc>
              <a:buNone/>
            </a:pPr>
            <a:r>
              <a:rPr lang="en-US" sz="1200" kern="0" spc="-25" dirty="0">
                <a:solidFill>
                  <a:srgbClr val="272525"/>
                </a:solidFill>
                <a:latin typeface="Inter" pitchFamily="34" charset="0"/>
                <a:ea typeface="Inter" pitchFamily="34" charset="-122"/>
                <a:cs typeface="Inter" pitchFamily="34" charset="-120"/>
              </a:rPr>
              <a:t>Оқушылардың белсенді қатысуы</a:t>
            </a:r>
            <a:endParaRPr lang="en-US" sz="1200" dirty="0"/>
          </a:p>
        </p:txBody>
      </p:sp>
      <p:sp>
        <p:nvSpPr>
          <p:cNvPr id="9" name="Shape 6"/>
          <p:cNvSpPr/>
          <p:nvPr/>
        </p:nvSpPr>
        <p:spPr>
          <a:xfrm>
            <a:off x="546140" y="4679394"/>
            <a:ext cx="8051721" cy="938570"/>
          </a:xfrm>
          <a:prstGeom prst="roundRect">
            <a:avLst>
              <a:gd name="adj" fmla="val 6983"/>
            </a:avLst>
          </a:prstGeom>
          <a:solidFill>
            <a:srgbClr val="E0D7F4"/>
          </a:solidFill>
          <a:ln w="7620">
            <a:solidFill>
              <a:srgbClr val="C6BDDA"/>
            </a:solidFill>
            <a:prstDash val="solid"/>
          </a:ln>
        </p:spPr>
      </p:sp>
      <p:sp>
        <p:nvSpPr>
          <p:cNvPr id="10" name="Text 7"/>
          <p:cNvSpPr/>
          <p:nvPr/>
        </p:nvSpPr>
        <p:spPr>
          <a:xfrm>
            <a:off x="709732" y="4842986"/>
            <a:ext cx="2145625" cy="268129"/>
          </a:xfrm>
          <a:prstGeom prst="rect">
            <a:avLst/>
          </a:prstGeom>
          <a:noFill/>
          <a:ln/>
        </p:spPr>
        <p:txBody>
          <a:bodyPr wrap="none" lIns="0" tIns="0" rIns="0" bIns="0" rtlCol="0" anchor="t"/>
          <a:lstStyle/>
          <a:p>
            <a:pPr marL="0" indent="0">
              <a:lnSpc>
                <a:spcPts val="2100"/>
              </a:lnSpc>
              <a:buNone/>
            </a:pPr>
            <a:r>
              <a:rPr lang="en-US" sz="1650" b="1" kern="0" spc="-34" dirty="0">
                <a:solidFill>
                  <a:srgbClr val="272525"/>
                </a:solidFill>
                <a:latin typeface="Petrona Bold" pitchFamily="34" charset="0"/>
                <a:ea typeface="Petrona Bold" pitchFamily="34" charset="-122"/>
                <a:cs typeface="Petrona Bold" pitchFamily="34" charset="-120"/>
              </a:rPr>
              <a:t>Визуализация</a:t>
            </a:r>
            <a:endParaRPr lang="en-US" sz="1650" dirty="0"/>
          </a:p>
        </p:txBody>
      </p:sp>
      <p:sp>
        <p:nvSpPr>
          <p:cNvPr id="11" name="Text 8"/>
          <p:cNvSpPr/>
          <p:nvPr/>
        </p:nvSpPr>
        <p:spPr>
          <a:xfrm>
            <a:off x="709732" y="5204698"/>
            <a:ext cx="7724537" cy="249674"/>
          </a:xfrm>
          <a:prstGeom prst="rect">
            <a:avLst/>
          </a:prstGeom>
          <a:noFill/>
          <a:ln/>
        </p:spPr>
        <p:txBody>
          <a:bodyPr wrap="none" lIns="0" tIns="0" rIns="0" bIns="0" rtlCol="0" anchor="t"/>
          <a:lstStyle/>
          <a:p>
            <a:pPr marL="0" indent="0">
              <a:lnSpc>
                <a:spcPts val="1950"/>
              </a:lnSpc>
              <a:buNone/>
            </a:pPr>
            <a:r>
              <a:rPr lang="en-US" sz="1200" kern="0" spc="-25" dirty="0">
                <a:solidFill>
                  <a:srgbClr val="272525"/>
                </a:solidFill>
                <a:latin typeface="Inter" pitchFamily="34" charset="0"/>
                <a:ea typeface="Inter" pitchFamily="34" charset="-122"/>
                <a:cs typeface="Inter" pitchFamily="34" charset="-120"/>
              </a:rPr>
              <a:t>Күрделі құбылыстарды көрнекі түсіндіру</a:t>
            </a:r>
            <a:endParaRPr lang="en-US" sz="1200" dirty="0"/>
          </a:p>
        </p:txBody>
      </p:sp>
      <p:sp>
        <p:nvSpPr>
          <p:cNvPr id="12" name="Shape 9"/>
          <p:cNvSpPr/>
          <p:nvPr/>
        </p:nvSpPr>
        <p:spPr>
          <a:xfrm>
            <a:off x="546140" y="5773936"/>
            <a:ext cx="8051721" cy="938570"/>
          </a:xfrm>
          <a:prstGeom prst="roundRect">
            <a:avLst>
              <a:gd name="adj" fmla="val 6983"/>
            </a:avLst>
          </a:prstGeom>
          <a:solidFill>
            <a:srgbClr val="E0D7F4"/>
          </a:solidFill>
          <a:ln w="7620">
            <a:solidFill>
              <a:srgbClr val="C6BDDA"/>
            </a:solidFill>
            <a:prstDash val="solid"/>
          </a:ln>
        </p:spPr>
      </p:sp>
      <p:sp>
        <p:nvSpPr>
          <p:cNvPr id="13" name="Text 10"/>
          <p:cNvSpPr/>
          <p:nvPr/>
        </p:nvSpPr>
        <p:spPr>
          <a:xfrm>
            <a:off x="709732" y="5937528"/>
            <a:ext cx="2273498" cy="268129"/>
          </a:xfrm>
          <a:prstGeom prst="rect">
            <a:avLst/>
          </a:prstGeom>
          <a:noFill/>
          <a:ln/>
        </p:spPr>
        <p:txBody>
          <a:bodyPr wrap="none" lIns="0" tIns="0" rIns="0" bIns="0" rtlCol="0" anchor="t"/>
          <a:lstStyle/>
          <a:p>
            <a:pPr marL="0" indent="0">
              <a:lnSpc>
                <a:spcPts val="2100"/>
              </a:lnSpc>
              <a:buNone/>
            </a:pPr>
            <a:r>
              <a:rPr lang="en-US" sz="1650" b="1" kern="0" spc="-34" dirty="0">
                <a:solidFill>
                  <a:srgbClr val="272525"/>
                </a:solidFill>
                <a:latin typeface="Petrona Bold" pitchFamily="34" charset="0"/>
                <a:ea typeface="Petrona Bold" pitchFamily="34" charset="-122"/>
                <a:cs typeface="Petrona Bold" pitchFamily="34" charset="-120"/>
              </a:rPr>
              <a:t>Жеке траекториялар</a:t>
            </a:r>
            <a:endParaRPr lang="en-US" sz="1650" dirty="0"/>
          </a:p>
        </p:txBody>
      </p:sp>
      <p:sp>
        <p:nvSpPr>
          <p:cNvPr id="14" name="Text 11"/>
          <p:cNvSpPr/>
          <p:nvPr/>
        </p:nvSpPr>
        <p:spPr>
          <a:xfrm>
            <a:off x="709732" y="6299240"/>
            <a:ext cx="7724537" cy="249674"/>
          </a:xfrm>
          <a:prstGeom prst="rect">
            <a:avLst/>
          </a:prstGeom>
          <a:noFill/>
          <a:ln/>
        </p:spPr>
        <p:txBody>
          <a:bodyPr wrap="none" lIns="0" tIns="0" rIns="0" bIns="0" rtlCol="0" anchor="t"/>
          <a:lstStyle/>
          <a:p>
            <a:pPr marL="0" indent="0">
              <a:lnSpc>
                <a:spcPts val="1950"/>
              </a:lnSpc>
              <a:buNone/>
            </a:pPr>
            <a:r>
              <a:rPr lang="en-US" sz="1200" kern="0" spc="-25" dirty="0">
                <a:solidFill>
                  <a:srgbClr val="272525"/>
                </a:solidFill>
                <a:latin typeface="Inter" pitchFamily="34" charset="0"/>
                <a:ea typeface="Inter" pitchFamily="34" charset="-122"/>
                <a:cs typeface="Inter" pitchFamily="34" charset="-120"/>
              </a:rPr>
              <a:t>Бейімделген оқу жолдары</a:t>
            </a:r>
            <a:endParaRPr lang="en-US" sz="1200" dirty="0"/>
          </a:p>
        </p:txBody>
      </p:sp>
      <p:sp>
        <p:nvSpPr>
          <p:cNvPr id="15" name="Shape 12"/>
          <p:cNvSpPr/>
          <p:nvPr/>
        </p:nvSpPr>
        <p:spPr>
          <a:xfrm>
            <a:off x="546140" y="6868478"/>
            <a:ext cx="8051721" cy="938570"/>
          </a:xfrm>
          <a:prstGeom prst="roundRect">
            <a:avLst>
              <a:gd name="adj" fmla="val 6983"/>
            </a:avLst>
          </a:prstGeom>
          <a:solidFill>
            <a:srgbClr val="E0D7F4"/>
          </a:solidFill>
          <a:ln w="7620">
            <a:solidFill>
              <a:srgbClr val="C6BDDA"/>
            </a:solidFill>
            <a:prstDash val="solid"/>
          </a:ln>
        </p:spPr>
      </p:sp>
      <p:sp>
        <p:nvSpPr>
          <p:cNvPr id="16" name="Text 13"/>
          <p:cNvSpPr/>
          <p:nvPr/>
        </p:nvSpPr>
        <p:spPr>
          <a:xfrm>
            <a:off x="709732" y="7032069"/>
            <a:ext cx="2145625" cy="268129"/>
          </a:xfrm>
          <a:prstGeom prst="rect">
            <a:avLst/>
          </a:prstGeom>
          <a:noFill/>
          <a:ln/>
        </p:spPr>
        <p:txBody>
          <a:bodyPr wrap="none" lIns="0" tIns="0" rIns="0" bIns="0" rtlCol="0" anchor="t"/>
          <a:lstStyle/>
          <a:p>
            <a:pPr marL="0" indent="0">
              <a:lnSpc>
                <a:spcPts val="2100"/>
              </a:lnSpc>
              <a:buNone/>
            </a:pPr>
            <a:r>
              <a:rPr lang="en-US" sz="1650" b="1" kern="0" spc="-34" dirty="0">
                <a:solidFill>
                  <a:srgbClr val="272525"/>
                </a:solidFill>
                <a:latin typeface="Petrona Bold" pitchFamily="34" charset="0"/>
                <a:ea typeface="Petrona Bold" pitchFamily="34" charset="-122"/>
                <a:cs typeface="Petrona Bold" pitchFamily="34" charset="-120"/>
              </a:rPr>
              <a:t>Мотивация</a:t>
            </a:r>
            <a:endParaRPr lang="en-US" sz="1650" dirty="0"/>
          </a:p>
        </p:txBody>
      </p:sp>
      <p:sp>
        <p:nvSpPr>
          <p:cNvPr id="17" name="Text 14"/>
          <p:cNvSpPr/>
          <p:nvPr/>
        </p:nvSpPr>
        <p:spPr>
          <a:xfrm>
            <a:off x="709732" y="7393781"/>
            <a:ext cx="7724537" cy="249674"/>
          </a:xfrm>
          <a:prstGeom prst="rect">
            <a:avLst/>
          </a:prstGeom>
          <a:noFill/>
          <a:ln/>
        </p:spPr>
        <p:txBody>
          <a:bodyPr wrap="none" lIns="0" tIns="0" rIns="0" bIns="0" rtlCol="0" anchor="t"/>
          <a:lstStyle/>
          <a:p>
            <a:pPr marL="0" indent="0">
              <a:lnSpc>
                <a:spcPts val="1950"/>
              </a:lnSpc>
              <a:buNone/>
            </a:pPr>
            <a:r>
              <a:rPr lang="en-US" sz="1200" kern="0" spc="-25" dirty="0">
                <a:solidFill>
                  <a:srgbClr val="272525"/>
                </a:solidFill>
                <a:latin typeface="Inter" pitchFamily="34" charset="0"/>
                <a:ea typeface="Inter" pitchFamily="34" charset="-122"/>
                <a:cs typeface="Inter" pitchFamily="34" charset="-120"/>
              </a:rPr>
              <a:t>Оқуға деген қызығушылықты арттыру</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37924"/>
          </a:xfrm>
          <a:prstGeom prst="rect">
            <a:avLst/>
          </a:prstGeom>
        </p:spPr>
      </p:pic>
      <p:pic>
        <p:nvPicPr>
          <p:cNvPr id="3" name="Image 1" descr="preencoded.png"/>
          <p:cNvPicPr>
            <a:picLocks noChangeAspect="1"/>
          </p:cNvPicPr>
          <p:nvPr/>
        </p:nvPicPr>
        <p:blipFill>
          <a:blip r:embed="rId4"/>
          <a:stretch>
            <a:fillRect/>
          </a:stretch>
        </p:blipFill>
        <p:spPr>
          <a:xfrm>
            <a:off x="6014918" y="243721"/>
            <a:ext cx="2600563" cy="1950482"/>
          </a:xfrm>
          <a:prstGeom prst="rect">
            <a:avLst/>
          </a:prstGeom>
        </p:spPr>
      </p:pic>
      <p:sp>
        <p:nvSpPr>
          <p:cNvPr id="4" name="Text 0"/>
          <p:cNvSpPr/>
          <p:nvPr/>
        </p:nvSpPr>
        <p:spPr>
          <a:xfrm>
            <a:off x="682585" y="2974181"/>
            <a:ext cx="8923258" cy="670441"/>
          </a:xfrm>
          <a:prstGeom prst="rect">
            <a:avLst/>
          </a:prstGeom>
          <a:noFill/>
          <a:ln/>
        </p:spPr>
        <p:txBody>
          <a:bodyPr wrap="none" lIns="0" tIns="0" rIns="0" bIns="0" rtlCol="0" anchor="t"/>
          <a:lstStyle/>
          <a:p>
            <a:pPr marL="0" indent="0">
              <a:lnSpc>
                <a:spcPts val="5250"/>
              </a:lnSpc>
              <a:buNone/>
            </a:pPr>
            <a:r>
              <a:rPr lang="en-US" sz="4200" b="1" kern="0" spc="-84" dirty="0">
                <a:solidFill>
                  <a:srgbClr val="F95F88"/>
                </a:solidFill>
                <a:latin typeface="Petrona Bold" pitchFamily="34" charset="0"/>
                <a:ea typeface="Petrona Bold" pitchFamily="34" charset="-122"/>
                <a:cs typeface="Petrona Bold" pitchFamily="34" charset="-120"/>
              </a:rPr>
              <a:t>Заманауи SMART-технологиялар</a:t>
            </a:r>
            <a:endParaRPr lang="en-US" sz="4200" dirty="0"/>
          </a:p>
        </p:txBody>
      </p:sp>
      <p:sp>
        <p:nvSpPr>
          <p:cNvPr id="5" name="Text 1"/>
          <p:cNvSpPr/>
          <p:nvPr/>
        </p:nvSpPr>
        <p:spPr>
          <a:xfrm>
            <a:off x="682585" y="3937159"/>
            <a:ext cx="13265229" cy="935831"/>
          </a:xfrm>
          <a:prstGeom prst="rect">
            <a:avLst/>
          </a:prstGeom>
          <a:noFill/>
          <a:ln/>
        </p:spPr>
        <p:txBody>
          <a:bodyPr wrap="square" lIns="0" tIns="0" rIns="0" bIns="0" rtlCol="0" anchor="t"/>
          <a:lstStyle/>
          <a:p>
            <a:pPr marL="0" indent="0">
              <a:lnSpc>
                <a:spcPts val="2450"/>
              </a:lnSpc>
              <a:buNone/>
            </a:pPr>
            <a:r>
              <a:rPr lang="en-US" sz="1500" kern="0" spc="-31" dirty="0">
                <a:solidFill>
                  <a:srgbClr val="272525"/>
                </a:solidFill>
                <a:latin typeface="Inter" pitchFamily="34" charset="0"/>
                <a:ea typeface="Inter" pitchFamily="34" charset="-122"/>
                <a:cs typeface="Inter" pitchFamily="34" charset="-120"/>
              </a:rPr>
              <a:t>Жаңа интеллектуалды SMART технологиялар білім беруде пайдаланылатын SMART-құрылғылардың платформаларын өзгертуді және оларды кеңінен қолдануды талап етеді. Мектептерге жыл сайын жаңа платформадағы тақталар келуде. Интерактивті тақтаны пайдалану оқушылар үшін сабақты қызықты етеді, мотивацияларын дамытады және ынтымақтастық үшін көбірек мүмкіндіктер пайда болады.</a:t>
            </a:r>
            <a:endParaRPr lang="en-US" sz="1500" dirty="0"/>
          </a:p>
        </p:txBody>
      </p:sp>
      <p:sp>
        <p:nvSpPr>
          <p:cNvPr id="6" name="Text 2"/>
          <p:cNvSpPr/>
          <p:nvPr/>
        </p:nvSpPr>
        <p:spPr>
          <a:xfrm>
            <a:off x="682585" y="5092303"/>
            <a:ext cx="13265229" cy="623887"/>
          </a:xfrm>
          <a:prstGeom prst="rect">
            <a:avLst/>
          </a:prstGeom>
          <a:noFill/>
          <a:ln/>
        </p:spPr>
        <p:txBody>
          <a:bodyPr wrap="square" lIns="0" tIns="0" rIns="0" bIns="0" rtlCol="0" anchor="t"/>
          <a:lstStyle/>
          <a:p>
            <a:pPr marL="0" indent="0">
              <a:lnSpc>
                <a:spcPts val="2450"/>
              </a:lnSpc>
              <a:buNone/>
            </a:pPr>
            <a:r>
              <a:rPr lang="en-US" sz="1500" kern="0" spc="-31" dirty="0">
                <a:solidFill>
                  <a:srgbClr val="272525"/>
                </a:solidFill>
                <a:latin typeface="Inter" pitchFamily="34" charset="0"/>
                <a:ea typeface="Inter" pitchFamily="34" charset="-122"/>
                <a:cs typeface="Inter" pitchFamily="34" charset="-120"/>
              </a:rPr>
              <a:t>Мұғалімдер үшін интерактивті тақта кез келген қосымшалардың және веб-ресурстардың үстінде сызбалар жасау мен жазу мүмкіндіктерін береді, сабақ материалын беру сапасын арттырады және мұғалімдердің бір-бірімен материалдарымен бөлісуіне мүмкіндік береді.</a:t>
            </a:r>
            <a:endParaRPr lang="en-US" sz="1500" dirty="0"/>
          </a:p>
        </p:txBody>
      </p:sp>
      <p:pic>
        <p:nvPicPr>
          <p:cNvPr id="7" name="Image 2" descr="preencoded.png"/>
          <p:cNvPicPr>
            <a:picLocks noChangeAspect="1"/>
          </p:cNvPicPr>
          <p:nvPr/>
        </p:nvPicPr>
        <p:blipFill>
          <a:blip r:embed="rId5"/>
          <a:stretch>
            <a:fillRect/>
          </a:stretch>
        </p:blipFill>
        <p:spPr>
          <a:xfrm>
            <a:off x="682585" y="5935504"/>
            <a:ext cx="487561" cy="487561"/>
          </a:xfrm>
          <a:prstGeom prst="rect">
            <a:avLst/>
          </a:prstGeom>
        </p:spPr>
      </p:pic>
      <p:sp>
        <p:nvSpPr>
          <p:cNvPr id="8" name="Text 3"/>
          <p:cNvSpPr/>
          <p:nvPr/>
        </p:nvSpPr>
        <p:spPr>
          <a:xfrm>
            <a:off x="682585" y="6618089"/>
            <a:ext cx="2681764" cy="335161"/>
          </a:xfrm>
          <a:prstGeom prst="rect">
            <a:avLst/>
          </a:prstGeom>
          <a:noFill/>
          <a:ln/>
        </p:spPr>
        <p:txBody>
          <a:bodyPr wrap="none" lIns="0" tIns="0" rIns="0" bIns="0" rtlCol="0" anchor="t"/>
          <a:lstStyle/>
          <a:p>
            <a:pPr marL="0" indent="0" algn="l">
              <a:lnSpc>
                <a:spcPts val="2600"/>
              </a:lnSpc>
              <a:buNone/>
            </a:pPr>
            <a:r>
              <a:rPr lang="en-US" sz="2100" b="1" kern="0" spc="-42" dirty="0">
                <a:solidFill>
                  <a:srgbClr val="272525"/>
                </a:solidFill>
                <a:latin typeface="Petrona Bold" pitchFamily="34" charset="0"/>
                <a:ea typeface="Petrona Bold" pitchFamily="34" charset="-122"/>
                <a:cs typeface="Petrona Bold" pitchFamily="34" charset="-120"/>
              </a:rPr>
              <a:t>Презентациялар</a:t>
            </a:r>
            <a:endParaRPr lang="en-US" sz="2100" dirty="0"/>
          </a:p>
        </p:txBody>
      </p:sp>
      <p:sp>
        <p:nvSpPr>
          <p:cNvPr id="9" name="Text 4"/>
          <p:cNvSpPr/>
          <p:nvPr/>
        </p:nvSpPr>
        <p:spPr>
          <a:xfrm>
            <a:off x="682585" y="7070169"/>
            <a:ext cx="3096816" cy="311944"/>
          </a:xfrm>
          <a:prstGeom prst="rect">
            <a:avLst/>
          </a:prstGeom>
          <a:noFill/>
          <a:ln/>
        </p:spPr>
        <p:txBody>
          <a:bodyPr wrap="none" lIns="0" tIns="0" rIns="0" bIns="0" rtlCol="0" anchor="t"/>
          <a:lstStyle/>
          <a:p>
            <a:pPr marL="0" indent="0" algn="l">
              <a:lnSpc>
                <a:spcPts val="2450"/>
              </a:lnSpc>
              <a:buNone/>
            </a:pPr>
            <a:r>
              <a:rPr lang="en-US" sz="1500" kern="0" spc="-31" dirty="0">
                <a:solidFill>
                  <a:srgbClr val="272525"/>
                </a:solidFill>
                <a:latin typeface="Inter" pitchFamily="34" charset="0"/>
                <a:ea typeface="Inter" pitchFamily="34" charset="-122"/>
                <a:cs typeface="Inter" pitchFamily="34" charset="-120"/>
              </a:rPr>
              <a:t>Интерактивті слайдтар</a:t>
            </a:r>
            <a:endParaRPr lang="en-US" sz="1500" dirty="0"/>
          </a:p>
        </p:txBody>
      </p:sp>
      <p:pic>
        <p:nvPicPr>
          <p:cNvPr id="10" name="Image 3" descr="preencoded.png"/>
          <p:cNvPicPr>
            <a:picLocks noChangeAspect="1"/>
          </p:cNvPicPr>
          <p:nvPr/>
        </p:nvPicPr>
        <p:blipFill>
          <a:blip r:embed="rId6"/>
          <a:stretch>
            <a:fillRect/>
          </a:stretch>
        </p:blipFill>
        <p:spPr>
          <a:xfrm>
            <a:off x="4071938" y="5935504"/>
            <a:ext cx="487561" cy="487561"/>
          </a:xfrm>
          <a:prstGeom prst="rect">
            <a:avLst/>
          </a:prstGeom>
        </p:spPr>
      </p:pic>
      <p:sp>
        <p:nvSpPr>
          <p:cNvPr id="11" name="Text 5"/>
          <p:cNvSpPr/>
          <p:nvPr/>
        </p:nvSpPr>
        <p:spPr>
          <a:xfrm>
            <a:off x="4071938" y="6618089"/>
            <a:ext cx="2681764" cy="335161"/>
          </a:xfrm>
          <a:prstGeom prst="rect">
            <a:avLst/>
          </a:prstGeom>
          <a:noFill/>
          <a:ln/>
        </p:spPr>
        <p:txBody>
          <a:bodyPr wrap="none" lIns="0" tIns="0" rIns="0" bIns="0" rtlCol="0" anchor="t"/>
          <a:lstStyle/>
          <a:p>
            <a:pPr marL="0" indent="0" algn="l">
              <a:lnSpc>
                <a:spcPts val="2600"/>
              </a:lnSpc>
              <a:buNone/>
            </a:pPr>
            <a:r>
              <a:rPr lang="en-US" sz="2100" b="1" kern="0" spc="-42" dirty="0">
                <a:solidFill>
                  <a:srgbClr val="272525"/>
                </a:solidFill>
                <a:latin typeface="Petrona Bold" pitchFamily="34" charset="0"/>
                <a:ea typeface="Petrona Bold" pitchFamily="34" charset="-122"/>
                <a:cs typeface="Petrona Bold" pitchFamily="34" charset="-120"/>
              </a:rPr>
              <a:t>Модельдер</a:t>
            </a:r>
            <a:endParaRPr lang="en-US" sz="2100" dirty="0"/>
          </a:p>
        </p:txBody>
      </p:sp>
      <p:sp>
        <p:nvSpPr>
          <p:cNvPr id="12" name="Text 6"/>
          <p:cNvSpPr/>
          <p:nvPr/>
        </p:nvSpPr>
        <p:spPr>
          <a:xfrm>
            <a:off x="4071938" y="7070169"/>
            <a:ext cx="3096935" cy="623887"/>
          </a:xfrm>
          <a:prstGeom prst="rect">
            <a:avLst/>
          </a:prstGeom>
          <a:noFill/>
          <a:ln/>
        </p:spPr>
        <p:txBody>
          <a:bodyPr wrap="square" lIns="0" tIns="0" rIns="0" bIns="0" rtlCol="0" anchor="t"/>
          <a:lstStyle/>
          <a:p>
            <a:pPr marL="0" indent="0" algn="l">
              <a:lnSpc>
                <a:spcPts val="2450"/>
              </a:lnSpc>
              <a:buNone/>
            </a:pPr>
            <a:r>
              <a:rPr lang="en-US" sz="1500" kern="0" spc="-31" dirty="0">
                <a:solidFill>
                  <a:srgbClr val="272525"/>
                </a:solidFill>
                <a:latin typeface="Inter" pitchFamily="34" charset="0"/>
                <a:ea typeface="Inter" pitchFamily="34" charset="-122"/>
                <a:cs typeface="Inter" pitchFamily="34" charset="-120"/>
              </a:rPr>
              <a:t>Физикалық құбылыстарды модельдеу</a:t>
            </a:r>
            <a:endParaRPr lang="en-US" sz="1500" dirty="0"/>
          </a:p>
        </p:txBody>
      </p:sp>
      <p:pic>
        <p:nvPicPr>
          <p:cNvPr id="13" name="Image 4" descr="preencoded.png"/>
          <p:cNvPicPr>
            <a:picLocks noChangeAspect="1"/>
          </p:cNvPicPr>
          <p:nvPr/>
        </p:nvPicPr>
        <p:blipFill>
          <a:blip r:embed="rId7"/>
          <a:stretch>
            <a:fillRect/>
          </a:stretch>
        </p:blipFill>
        <p:spPr>
          <a:xfrm>
            <a:off x="7461409" y="5935504"/>
            <a:ext cx="487561" cy="487561"/>
          </a:xfrm>
          <a:prstGeom prst="rect">
            <a:avLst/>
          </a:prstGeom>
        </p:spPr>
      </p:pic>
      <p:sp>
        <p:nvSpPr>
          <p:cNvPr id="14" name="Text 7"/>
          <p:cNvSpPr/>
          <p:nvPr/>
        </p:nvSpPr>
        <p:spPr>
          <a:xfrm>
            <a:off x="7461409" y="6618089"/>
            <a:ext cx="2681764" cy="335161"/>
          </a:xfrm>
          <a:prstGeom prst="rect">
            <a:avLst/>
          </a:prstGeom>
          <a:noFill/>
          <a:ln/>
        </p:spPr>
        <p:txBody>
          <a:bodyPr wrap="none" lIns="0" tIns="0" rIns="0" bIns="0" rtlCol="0" anchor="t"/>
          <a:lstStyle/>
          <a:p>
            <a:pPr marL="0" indent="0" algn="l">
              <a:lnSpc>
                <a:spcPts val="2600"/>
              </a:lnSpc>
              <a:buNone/>
            </a:pPr>
            <a:r>
              <a:rPr lang="en-US" sz="2100" b="1" kern="0" spc="-42" dirty="0">
                <a:solidFill>
                  <a:srgbClr val="272525"/>
                </a:solidFill>
                <a:latin typeface="Petrona Bold" pitchFamily="34" charset="0"/>
                <a:ea typeface="Petrona Bold" pitchFamily="34" charset="-122"/>
                <a:cs typeface="Petrona Bold" pitchFamily="34" charset="-120"/>
              </a:rPr>
              <a:t>Бейнеүзінділер</a:t>
            </a:r>
            <a:endParaRPr lang="en-US" sz="2100" dirty="0"/>
          </a:p>
        </p:txBody>
      </p:sp>
      <p:sp>
        <p:nvSpPr>
          <p:cNvPr id="15" name="Text 8"/>
          <p:cNvSpPr/>
          <p:nvPr/>
        </p:nvSpPr>
        <p:spPr>
          <a:xfrm>
            <a:off x="7461409" y="7070169"/>
            <a:ext cx="3096935" cy="311944"/>
          </a:xfrm>
          <a:prstGeom prst="rect">
            <a:avLst/>
          </a:prstGeom>
          <a:noFill/>
          <a:ln/>
        </p:spPr>
        <p:txBody>
          <a:bodyPr wrap="none" lIns="0" tIns="0" rIns="0" bIns="0" rtlCol="0" anchor="t"/>
          <a:lstStyle/>
          <a:p>
            <a:pPr marL="0" indent="0" algn="l">
              <a:lnSpc>
                <a:spcPts val="2450"/>
              </a:lnSpc>
              <a:buNone/>
            </a:pPr>
            <a:r>
              <a:rPr lang="en-US" sz="1500" kern="0" spc="-31" dirty="0">
                <a:solidFill>
                  <a:srgbClr val="272525"/>
                </a:solidFill>
                <a:latin typeface="Inter" pitchFamily="34" charset="0"/>
                <a:ea typeface="Inter" pitchFamily="34" charset="-122"/>
                <a:cs typeface="Inter" pitchFamily="34" charset="-120"/>
              </a:rPr>
              <a:t>Оқу видеолары</a:t>
            </a:r>
            <a:endParaRPr lang="en-US" sz="1500" dirty="0"/>
          </a:p>
        </p:txBody>
      </p:sp>
      <p:pic>
        <p:nvPicPr>
          <p:cNvPr id="16" name="Image 5" descr="preencoded.png"/>
          <p:cNvPicPr>
            <a:picLocks noChangeAspect="1"/>
          </p:cNvPicPr>
          <p:nvPr/>
        </p:nvPicPr>
        <p:blipFill>
          <a:blip r:embed="rId8"/>
          <a:stretch>
            <a:fillRect/>
          </a:stretch>
        </p:blipFill>
        <p:spPr>
          <a:xfrm>
            <a:off x="10850880" y="5935504"/>
            <a:ext cx="487561" cy="487561"/>
          </a:xfrm>
          <a:prstGeom prst="rect">
            <a:avLst/>
          </a:prstGeom>
        </p:spPr>
      </p:pic>
      <p:sp>
        <p:nvSpPr>
          <p:cNvPr id="17" name="Text 9"/>
          <p:cNvSpPr/>
          <p:nvPr/>
        </p:nvSpPr>
        <p:spPr>
          <a:xfrm>
            <a:off x="10850880" y="6618089"/>
            <a:ext cx="2681764" cy="335161"/>
          </a:xfrm>
          <a:prstGeom prst="rect">
            <a:avLst/>
          </a:prstGeom>
          <a:noFill/>
          <a:ln/>
        </p:spPr>
        <p:txBody>
          <a:bodyPr wrap="none" lIns="0" tIns="0" rIns="0" bIns="0" rtlCol="0" anchor="t"/>
          <a:lstStyle/>
          <a:p>
            <a:pPr marL="0" indent="0" algn="l">
              <a:lnSpc>
                <a:spcPts val="2600"/>
              </a:lnSpc>
              <a:buNone/>
            </a:pPr>
            <a:r>
              <a:rPr lang="en-US" sz="2100" b="1" kern="0" spc="-42" dirty="0">
                <a:solidFill>
                  <a:srgbClr val="272525"/>
                </a:solidFill>
                <a:latin typeface="Petrona Bold" pitchFamily="34" charset="0"/>
                <a:ea typeface="Petrona Bold" pitchFamily="34" charset="-122"/>
                <a:cs typeface="Petrona Bold" pitchFamily="34" charset="-120"/>
              </a:rPr>
              <a:t>Мультимедиа</a:t>
            </a:r>
            <a:endParaRPr lang="en-US" sz="2100" dirty="0"/>
          </a:p>
        </p:txBody>
      </p:sp>
      <p:sp>
        <p:nvSpPr>
          <p:cNvPr id="18" name="Text 10"/>
          <p:cNvSpPr/>
          <p:nvPr/>
        </p:nvSpPr>
        <p:spPr>
          <a:xfrm>
            <a:off x="10850880" y="7070169"/>
            <a:ext cx="3096935" cy="623887"/>
          </a:xfrm>
          <a:prstGeom prst="rect">
            <a:avLst/>
          </a:prstGeom>
          <a:noFill/>
          <a:ln/>
        </p:spPr>
        <p:txBody>
          <a:bodyPr wrap="square" lIns="0" tIns="0" rIns="0" bIns="0" rtlCol="0" anchor="t"/>
          <a:lstStyle/>
          <a:p>
            <a:pPr marL="0" indent="0" algn="l">
              <a:lnSpc>
                <a:spcPts val="2450"/>
              </a:lnSpc>
              <a:buNone/>
            </a:pPr>
            <a:r>
              <a:rPr lang="en-US" sz="1500" kern="0" spc="-31" dirty="0">
                <a:solidFill>
                  <a:srgbClr val="272525"/>
                </a:solidFill>
                <a:latin typeface="Inter" pitchFamily="34" charset="0"/>
                <a:ea typeface="Inter" pitchFamily="34" charset="-122"/>
                <a:cs typeface="Inter" pitchFamily="34" charset="-120"/>
              </a:rPr>
              <a:t>Өзіндік мультимедиалық өнімдер</a:t>
            </a:r>
            <a:endParaRPr lang="en-US" sz="1500" dirty="0"/>
          </a:p>
        </p:txBody>
      </p:sp>
      <p:pic>
        <p:nvPicPr>
          <p:cNvPr id="19" name="Рисунок 18">
            <a:extLst>
              <a:ext uri="{FF2B5EF4-FFF2-40B4-BE49-F238E27FC236}">
                <a16:creationId xmlns:a16="http://schemas.microsoft.com/office/drawing/2014/main" id="{99A39D6A-9549-4181-BD3A-B984363A96A5}"/>
              </a:ext>
            </a:extLst>
          </p:cNvPr>
          <p:cNvPicPr>
            <a:picLocks noChangeAspect="1"/>
          </p:cNvPicPr>
          <p:nvPr/>
        </p:nvPicPr>
        <p:blipFill>
          <a:blip r:embed="rId9"/>
          <a:stretch>
            <a:fillRect/>
          </a:stretch>
        </p:blipFill>
        <p:spPr>
          <a:xfrm>
            <a:off x="12399347" y="7466521"/>
            <a:ext cx="2066723" cy="6889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70811" y="606385"/>
            <a:ext cx="13088779" cy="1513999"/>
          </a:xfrm>
          <a:prstGeom prst="rect">
            <a:avLst/>
          </a:prstGeom>
          <a:noFill/>
          <a:ln/>
        </p:spPr>
        <p:txBody>
          <a:bodyPr wrap="square" lIns="0" tIns="0" rIns="0" bIns="0" rtlCol="0" anchor="t"/>
          <a:lstStyle/>
          <a:p>
            <a:pPr marL="0" indent="0">
              <a:lnSpc>
                <a:spcPts val="5950"/>
              </a:lnSpc>
              <a:buNone/>
            </a:pPr>
            <a:r>
              <a:rPr lang="en-US" sz="4750" b="1" kern="0" spc="-95" dirty="0">
                <a:solidFill>
                  <a:srgbClr val="F95F88"/>
                </a:solidFill>
                <a:latin typeface="Petrona Bold" pitchFamily="34" charset="0"/>
                <a:ea typeface="Petrona Bold" pitchFamily="34" charset="-122"/>
                <a:cs typeface="Petrona Bold" pitchFamily="34" charset="-120"/>
              </a:rPr>
              <a:t>SMART технологияларын физика сабағында қолдану</a:t>
            </a:r>
            <a:endParaRPr lang="en-US" sz="4750" dirty="0"/>
          </a:p>
        </p:txBody>
      </p:sp>
      <p:sp>
        <p:nvSpPr>
          <p:cNvPr id="3" name="Text 1"/>
          <p:cNvSpPr/>
          <p:nvPr/>
        </p:nvSpPr>
        <p:spPr>
          <a:xfrm>
            <a:off x="770811" y="2560796"/>
            <a:ext cx="13088779" cy="704850"/>
          </a:xfrm>
          <a:prstGeom prst="rect">
            <a:avLst/>
          </a:prstGeom>
          <a:noFill/>
          <a:ln/>
        </p:spPr>
        <p:txBody>
          <a:bodyPr wrap="square" lIns="0" tIns="0" rIns="0" bIns="0" rtlCol="0" anchor="t"/>
          <a:lstStyle/>
          <a:p>
            <a:pPr marL="0" indent="0">
              <a:lnSpc>
                <a:spcPts val="2750"/>
              </a:lnSpc>
              <a:buNone/>
            </a:pPr>
            <a:r>
              <a:rPr lang="en-US" sz="1700" kern="0" spc="-35" dirty="0">
                <a:solidFill>
                  <a:srgbClr val="272525"/>
                </a:solidFill>
                <a:latin typeface="Inter" pitchFamily="34" charset="0"/>
                <a:ea typeface="Inter" pitchFamily="34" charset="-122"/>
                <a:cs typeface="Inter" pitchFamily="34" charset="-120"/>
              </a:rPr>
              <a:t>Физика – нақты ғылыми пән болғандықтан, оны үйрету үшін визуалды құралдар мен тәжірибелер маңызды. SMART технологиялары физика сабақтарында келесі тәсілдермен қолданылады:</a:t>
            </a:r>
            <a:endParaRPr lang="en-US" sz="1700" dirty="0"/>
          </a:p>
        </p:txBody>
      </p:sp>
      <p:sp>
        <p:nvSpPr>
          <p:cNvPr id="4" name="Text 2"/>
          <p:cNvSpPr/>
          <p:nvPr/>
        </p:nvSpPr>
        <p:spPr>
          <a:xfrm>
            <a:off x="770811" y="3513296"/>
            <a:ext cx="13088779" cy="1409700"/>
          </a:xfrm>
          <a:prstGeom prst="rect">
            <a:avLst/>
          </a:prstGeom>
          <a:noFill/>
          <a:ln/>
        </p:spPr>
        <p:txBody>
          <a:bodyPr wrap="square" lIns="0" tIns="0" rIns="0" bIns="0" rtlCol="0" anchor="t"/>
          <a:lstStyle/>
          <a:p>
            <a:pPr marL="0" indent="0">
              <a:lnSpc>
                <a:spcPts val="2750"/>
              </a:lnSpc>
              <a:buNone/>
            </a:pPr>
            <a:r>
              <a:rPr lang="en-US" sz="1700" kern="0" spc="-35" dirty="0">
                <a:solidFill>
                  <a:srgbClr val="272525"/>
                </a:solidFill>
                <a:latin typeface="Inter" pitchFamily="34" charset="0"/>
                <a:ea typeface="Inter" pitchFamily="34" charset="-122"/>
                <a:cs typeface="Inter" pitchFamily="34" charset="-120"/>
              </a:rPr>
              <a:t>1. Интерактивті тақталар: Механикалық қозғалысты көрсету, электр тізбектерін сызу және талдау. 2. Мультимедиялық симуляциялар: Электромагниттік толқындар, гравитация, оптика заңдарын модельдеу. 3. Виртуалды зертханалар: Қашықтан немесе сыныпта тәжірибелік жұмыстарды орындау. 4. Электрондық оқу құралдары: Интерактивті тапсырмалар, тесттер, онлайн материалдар.</a:t>
            </a:r>
            <a:endParaRPr lang="en-US" sz="1700" dirty="0"/>
          </a:p>
        </p:txBody>
      </p:sp>
      <p:sp>
        <p:nvSpPr>
          <p:cNvPr id="5" name="Text 3"/>
          <p:cNvSpPr/>
          <p:nvPr/>
        </p:nvSpPr>
        <p:spPr>
          <a:xfrm>
            <a:off x="770811" y="5390793"/>
            <a:ext cx="3604974" cy="378381"/>
          </a:xfrm>
          <a:prstGeom prst="rect">
            <a:avLst/>
          </a:prstGeom>
          <a:noFill/>
          <a:ln/>
        </p:spPr>
        <p:txBody>
          <a:bodyPr wrap="none" lIns="0" tIns="0" rIns="0" bIns="0" rtlCol="0" anchor="t"/>
          <a:lstStyle/>
          <a:p>
            <a:pPr marL="0" indent="0">
              <a:lnSpc>
                <a:spcPts val="2950"/>
              </a:lnSpc>
              <a:buNone/>
            </a:pPr>
            <a:r>
              <a:rPr lang="en-US" sz="2350" b="1" kern="0" spc="-48" dirty="0">
                <a:solidFill>
                  <a:srgbClr val="F95F88"/>
                </a:solidFill>
                <a:latin typeface="Petrona Bold" pitchFamily="34" charset="0"/>
                <a:ea typeface="Petrona Bold" pitchFamily="34" charset="-122"/>
                <a:cs typeface="Petrona Bold" pitchFamily="34" charset="-120"/>
              </a:rPr>
              <a:t>Интерактивті тақталар</a:t>
            </a:r>
            <a:endParaRPr lang="en-US" sz="2350" dirty="0"/>
          </a:p>
        </p:txBody>
      </p:sp>
      <p:sp>
        <p:nvSpPr>
          <p:cNvPr id="6" name="Text 4"/>
          <p:cNvSpPr/>
          <p:nvPr/>
        </p:nvSpPr>
        <p:spPr>
          <a:xfrm>
            <a:off x="770811" y="5989320"/>
            <a:ext cx="4004310" cy="704850"/>
          </a:xfrm>
          <a:prstGeom prst="rect">
            <a:avLst/>
          </a:prstGeom>
          <a:noFill/>
          <a:ln/>
        </p:spPr>
        <p:txBody>
          <a:bodyPr wrap="square" lIns="0" tIns="0" rIns="0" bIns="0" rtlCol="0" anchor="t"/>
          <a:lstStyle/>
          <a:p>
            <a:pPr marL="0" indent="0">
              <a:lnSpc>
                <a:spcPts val="2750"/>
              </a:lnSpc>
              <a:buNone/>
            </a:pPr>
            <a:r>
              <a:rPr lang="en-US" sz="1700" kern="0" spc="-35" dirty="0">
                <a:solidFill>
                  <a:srgbClr val="272525"/>
                </a:solidFill>
                <a:latin typeface="Inter" pitchFamily="34" charset="0"/>
                <a:ea typeface="Inter" pitchFamily="34" charset="-122"/>
                <a:cs typeface="Inter" pitchFamily="34" charset="-120"/>
              </a:rPr>
              <a:t>Механикалық қозғалысты көрсету, электр тізбектерін сызу және талдау</a:t>
            </a:r>
            <a:endParaRPr lang="en-US" sz="1700" dirty="0"/>
          </a:p>
        </p:txBody>
      </p:sp>
      <p:sp>
        <p:nvSpPr>
          <p:cNvPr id="7" name="Text 5"/>
          <p:cNvSpPr/>
          <p:nvPr/>
        </p:nvSpPr>
        <p:spPr>
          <a:xfrm>
            <a:off x="5319951" y="5390793"/>
            <a:ext cx="4004310" cy="756761"/>
          </a:xfrm>
          <a:prstGeom prst="rect">
            <a:avLst/>
          </a:prstGeom>
          <a:noFill/>
          <a:ln/>
        </p:spPr>
        <p:txBody>
          <a:bodyPr wrap="square" lIns="0" tIns="0" rIns="0" bIns="0" rtlCol="0" anchor="t"/>
          <a:lstStyle/>
          <a:p>
            <a:pPr marL="0" indent="0">
              <a:lnSpc>
                <a:spcPts val="2950"/>
              </a:lnSpc>
              <a:buNone/>
            </a:pPr>
            <a:r>
              <a:rPr lang="en-US" sz="2350" b="1" kern="0" spc="-48" dirty="0">
                <a:solidFill>
                  <a:srgbClr val="F95F88"/>
                </a:solidFill>
                <a:latin typeface="Petrona Bold" pitchFamily="34" charset="0"/>
                <a:ea typeface="Petrona Bold" pitchFamily="34" charset="-122"/>
                <a:cs typeface="Petrona Bold" pitchFamily="34" charset="-120"/>
              </a:rPr>
              <a:t>Мультимедиялық симуляциялар</a:t>
            </a:r>
            <a:endParaRPr lang="en-US" sz="2350" dirty="0"/>
          </a:p>
        </p:txBody>
      </p:sp>
      <p:sp>
        <p:nvSpPr>
          <p:cNvPr id="8" name="Text 6"/>
          <p:cNvSpPr/>
          <p:nvPr/>
        </p:nvSpPr>
        <p:spPr>
          <a:xfrm>
            <a:off x="5319951" y="6367701"/>
            <a:ext cx="4004310" cy="1057275"/>
          </a:xfrm>
          <a:prstGeom prst="rect">
            <a:avLst/>
          </a:prstGeom>
          <a:noFill/>
          <a:ln/>
        </p:spPr>
        <p:txBody>
          <a:bodyPr wrap="square" lIns="0" tIns="0" rIns="0" bIns="0" rtlCol="0" anchor="t"/>
          <a:lstStyle/>
          <a:p>
            <a:pPr marL="0" indent="0">
              <a:lnSpc>
                <a:spcPts val="2750"/>
              </a:lnSpc>
              <a:buNone/>
            </a:pPr>
            <a:r>
              <a:rPr lang="en-US" sz="1700" kern="0" spc="-35" dirty="0">
                <a:solidFill>
                  <a:srgbClr val="272525"/>
                </a:solidFill>
                <a:latin typeface="Inter" pitchFamily="34" charset="0"/>
                <a:ea typeface="Inter" pitchFamily="34" charset="-122"/>
                <a:cs typeface="Inter" pitchFamily="34" charset="-120"/>
              </a:rPr>
              <a:t>Электромагниттік толқындар, гравитация, оптика заңдарын модельдеу</a:t>
            </a:r>
            <a:endParaRPr lang="en-US" sz="1700" dirty="0"/>
          </a:p>
        </p:txBody>
      </p:sp>
      <p:sp>
        <p:nvSpPr>
          <p:cNvPr id="9" name="Text 7"/>
          <p:cNvSpPr/>
          <p:nvPr/>
        </p:nvSpPr>
        <p:spPr>
          <a:xfrm>
            <a:off x="9869091" y="5390793"/>
            <a:ext cx="3745706" cy="378381"/>
          </a:xfrm>
          <a:prstGeom prst="rect">
            <a:avLst/>
          </a:prstGeom>
          <a:noFill/>
          <a:ln/>
        </p:spPr>
        <p:txBody>
          <a:bodyPr wrap="none" lIns="0" tIns="0" rIns="0" bIns="0" rtlCol="0" anchor="t"/>
          <a:lstStyle/>
          <a:p>
            <a:pPr marL="0" indent="0">
              <a:lnSpc>
                <a:spcPts val="2950"/>
              </a:lnSpc>
              <a:buNone/>
            </a:pPr>
            <a:r>
              <a:rPr lang="en-US" sz="2350" b="1" kern="0" spc="-48" dirty="0">
                <a:solidFill>
                  <a:srgbClr val="F95F88"/>
                </a:solidFill>
                <a:latin typeface="Petrona Bold" pitchFamily="34" charset="0"/>
                <a:ea typeface="Petrona Bold" pitchFamily="34" charset="-122"/>
                <a:cs typeface="Petrona Bold" pitchFamily="34" charset="-120"/>
              </a:rPr>
              <a:t>Виртуалды зертханалар</a:t>
            </a:r>
            <a:endParaRPr lang="en-US" sz="2350" dirty="0"/>
          </a:p>
        </p:txBody>
      </p:sp>
      <p:sp>
        <p:nvSpPr>
          <p:cNvPr id="10" name="Text 8"/>
          <p:cNvSpPr/>
          <p:nvPr/>
        </p:nvSpPr>
        <p:spPr>
          <a:xfrm>
            <a:off x="9869091" y="5989320"/>
            <a:ext cx="4004310" cy="704850"/>
          </a:xfrm>
          <a:prstGeom prst="rect">
            <a:avLst/>
          </a:prstGeom>
          <a:noFill/>
          <a:ln/>
        </p:spPr>
        <p:txBody>
          <a:bodyPr wrap="square" lIns="0" tIns="0" rIns="0" bIns="0" rtlCol="0" anchor="t"/>
          <a:lstStyle/>
          <a:p>
            <a:pPr marL="0" indent="0">
              <a:lnSpc>
                <a:spcPts val="2750"/>
              </a:lnSpc>
              <a:buNone/>
            </a:pPr>
            <a:r>
              <a:rPr lang="en-US" sz="1700" kern="0" spc="-35" dirty="0">
                <a:solidFill>
                  <a:srgbClr val="272525"/>
                </a:solidFill>
                <a:latin typeface="Inter" pitchFamily="34" charset="0"/>
                <a:ea typeface="Inter" pitchFamily="34" charset="-122"/>
                <a:cs typeface="Inter" pitchFamily="34" charset="-120"/>
              </a:rPr>
              <a:t>Қашықтан немесе сыныпта тәжірибелік жұмыстарды орындау</a:t>
            </a:r>
            <a:endParaRPr lang="en-US" sz="1700" dirty="0"/>
          </a:p>
        </p:txBody>
      </p:sp>
      <p:pic>
        <p:nvPicPr>
          <p:cNvPr id="11" name="Рисунок 10">
            <a:extLst>
              <a:ext uri="{FF2B5EF4-FFF2-40B4-BE49-F238E27FC236}">
                <a16:creationId xmlns:a16="http://schemas.microsoft.com/office/drawing/2014/main" id="{FD5E1507-9030-4235-A188-6B3D3AE1B82E}"/>
              </a:ext>
            </a:extLst>
          </p:cNvPr>
          <p:cNvPicPr>
            <a:picLocks noChangeAspect="1"/>
          </p:cNvPicPr>
          <p:nvPr/>
        </p:nvPicPr>
        <p:blipFill>
          <a:blip r:embed="rId3"/>
          <a:stretch>
            <a:fillRect/>
          </a:stretch>
        </p:blipFill>
        <p:spPr>
          <a:xfrm>
            <a:off x="12444099" y="7540692"/>
            <a:ext cx="2066723" cy="6889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93884" y="654129"/>
            <a:ext cx="7956233" cy="1749504"/>
          </a:xfrm>
          <a:prstGeom prst="rect">
            <a:avLst/>
          </a:prstGeom>
          <a:noFill/>
          <a:ln/>
        </p:spPr>
        <p:txBody>
          <a:bodyPr wrap="square" lIns="0" tIns="0" rIns="0" bIns="0" rtlCol="0" anchor="t"/>
          <a:lstStyle/>
          <a:p>
            <a:pPr marL="0" indent="0">
              <a:lnSpc>
                <a:spcPts val="4550"/>
              </a:lnSpc>
              <a:buNone/>
            </a:pPr>
            <a:r>
              <a:rPr lang="en-US" sz="3650" b="1" kern="0" spc="-73" dirty="0">
                <a:solidFill>
                  <a:srgbClr val="F95F88"/>
                </a:solidFill>
                <a:latin typeface="Petrona Bold" pitchFamily="34" charset="0"/>
                <a:ea typeface="Petrona Bold" pitchFamily="34" charset="-122"/>
                <a:cs typeface="Petrona Bold" pitchFamily="34" charset="-120"/>
              </a:rPr>
              <a:t>SMART технологияларын қолданудың тәжірибелік артықшылықтары</a:t>
            </a:r>
            <a:endParaRPr lang="en-US" sz="3650" dirty="0"/>
          </a:p>
        </p:txBody>
      </p:sp>
      <p:sp>
        <p:nvSpPr>
          <p:cNvPr id="4" name="Text 1"/>
          <p:cNvSpPr/>
          <p:nvPr/>
        </p:nvSpPr>
        <p:spPr>
          <a:xfrm>
            <a:off x="593884" y="2658070"/>
            <a:ext cx="7956233" cy="271463"/>
          </a:xfrm>
          <a:prstGeom prst="rect">
            <a:avLst/>
          </a:prstGeom>
          <a:noFill/>
          <a:ln/>
        </p:spPr>
        <p:txBody>
          <a:bodyPr wrap="none" lIns="0" tIns="0" rIns="0" bIns="0" rtlCol="0" anchor="t"/>
          <a:lstStyle/>
          <a:p>
            <a:pPr marL="0" indent="0">
              <a:lnSpc>
                <a:spcPts val="2100"/>
              </a:lnSpc>
              <a:buNone/>
            </a:pPr>
            <a:r>
              <a:rPr lang="en-US" sz="1300" kern="0" spc="-27" dirty="0">
                <a:solidFill>
                  <a:srgbClr val="272525"/>
                </a:solidFill>
                <a:latin typeface="Inter" pitchFamily="34" charset="0"/>
                <a:ea typeface="Inter" pitchFamily="34" charset="-122"/>
                <a:cs typeface="Inter" pitchFamily="34" charset="-120"/>
              </a:rPr>
              <a:t>Физика сабағында SMART технологияларын қолдану бірқатар маңызды артықшылықтарға ие:</a:t>
            </a:r>
            <a:endParaRPr lang="en-US" sz="1300" dirty="0"/>
          </a:p>
        </p:txBody>
      </p:sp>
      <p:sp>
        <p:nvSpPr>
          <p:cNvPr id="5" name="Text 2"/>
          <p:cNvSpPr/>
          <p:nvPr/>
        </p:nvSpPr>
        <p:spPr>
          <a:xfrm>
            <a:off x="593884" y="3120390"/>
            <a:ext cx="7956233" cy="1357313"/>
          </a:xfrm>
          <a:prstGeom prst="rect">
            <a:avLst/>
          </a:prstGeom>
          <a:noFill/>
          <a:ln/>
        </p:spPr>
        <p:txBody>
          <a:bodyPr wrap="square" lIns="0" tIns="0" rIns="0" bIns="0" rtlCol="0" anchor="t"/>
          <a:lstStyle/>
          <a:p>
            <a:pPr marL="0" indent="0">
              <a:lnSpc>
                <a:spcPts val="2100"/>
              </a:lnSpc>
              <a:buNone/>
            </a:pPr>
            <a:r>
              <a:rPr lang="en-US" sz="1300" kern="0" spc="-27" dirty="0">
                <a:solidFill>
                  <a:srgbClr val="272525"/>
                </a:solidFill>
                <a:latin typeface="Inter" pitchFamily="34" charset="0"/>
                <a:ea typeface="Inter" pitchFamily="34" charset="-122"/>
                <a:cs typeface="Inter" pitchFamily="34" charset="-120"/>
              </a:rPr>
              <a:t>1. Оқушылардың белсенділігін арттыру: Интерактивті тапсырмалар мен эксперименттерге қатысу арқылы оқушылар физикалық заңдарды өз бетімен зерттей алады. 2. Көрнекілік пен түсіндірме: Күрделі теориялық материалдарды анимация және графика арқылы түсіндіру оңайырақ болады. 3. Қол жетімділік: SMART технологиялары арқылы сабақтар қашықтан немесе аралас форматта өткізілуі мүмкін. Бұл барлық оқушыларға бірдей білім алу мүмкіндігін ұсынады.</a:t>
            </a:r>
            <a:endParaRPr lang="en-US" sz="1300" dirty="0"/>
          </a:p>
        </p:txBody>
      </p:sp>
      <p:sp>
        <p:nvSpPr>
          <p:cNvPr id="6" name="Shape 3"/>
          <p:cNvSpPr/>
          <p:nvPr/>
        </p:nvSpPr>
        <p:spPr>
          <a:xfrm>
            <a:off x="593884" y="4859417"/>
            <a:ext cx="381714" cy="381714"/>
          </a:xfrm>
          <a:prstGeom prst="roundRect">
            <a:avLst>
              <a:gd name="adj" fmla="val 18671"/>
            </a:avLst>
          </a:prstGeom>
          <a:solidFill>
            <a:srgbClr val="E0D7F4"/>
          </a:solidFill>
          <a:ln w="7620">
            <a:solidFill>
              <a:srgbClr val="C6BDDA"/>
            </a:solidFill>
            <a:prstDash val="solid"/>
          </a:ln>
        </p:spPr>
      </p:sp>
      <p:sp>
        <p:nvSpPr>
          <p:cNvPr id="7" name="Text 4"/>
          <p:cNvSpPr/>
          <p:nvPr/>
        </p:nvSpPr>
        <p:spPr>
          <a:xfrm>
            <a:off x="727591" y="4910257"/>
            <a:ext cx="114300" cy="280035"/>
          </a:xfrm>
          <a:prstGeom prst="rect">
            <a:avLst/>
          </a:prstGeom>
          <a:noFill/>
          <a:ln/>
        </p:spPr>
        <p:txBody>
          <a:bodyPr wrap="none" lIns="0" tIns="0" rIns="0" bIns="0" rtlCol="0" anchor="t"/>
          <a:lstStyle/>
          <a:p>
            <a:pPr marL="0" indent="0" algn="ctr">
              <a:lnSpc>
                <a:spcPts val="2200"/>
              </a:lnSpc>
              <a:buNone/>
            </a:pPr>
            <a:r>
              <a:rPr lang="en-US" sz="2200" b="1" kern="0" spc="-44" dirty="0">
                <a:solidFill>
                  <a:srgbClr val="272525"/>
                </a:solidFill>
                <a:latin typeface="Petrona Bold" pitchFamily="34" charset="0"/>
                <a:ea typeface="Petrona Bold" pitchFamily="34" charset="-122"/>
                <a:cs typeface="Petrona Bold" pitchFamily="34" charset="-120"/>
              </a:rPr>
              <a:t>1</a:t>
            </a:r>
            <a:endParaRPr lang="en-US" sz="2200" dirty="0"/>
          </a:p>
        </p:txBody>
      </p:sp>
      <p:sp>
        <p:nvSpPr>
          <p:cNvPr id="8" name="Text 5"/>
          <p:cNvSpPr/>
          <p:nvPr/>
        </p:nvSpPr>
        <p:spPr>
          <a:xfrm>
            <a:off x="1145262" y="4859417"/>
            <a:ext cx="2619851" cy="291703"/>
          </a:xfrm>
          <a:prstGeom prst="rect">
            <a:avLst/>
          </a:prstGeom>
          <a:noFill/>
          <a:ln/>
        </p:spPr>
        <p:txBody>
          <a:bodyPr wrap="none" lIns="0" tIns="0" rIns="0" bIns="0" rtlCol="0" anchor="t"/>
          <a:lstStyle/>
          <a:p>
            <a:pPr marL="0" indent="0">
              <a:lnSpc>
                <a:spcPts val="2250"/>
              </a:lnSpc>
              <a:buNone/>
            </a:pPr>
            <a:r>
              <a:rPr lang="en-US" sz="1800" b="1" kern="0" spc="-37" dirty="0">
                <a:solidFill>
                  <a:srgbClr val="272525"/>
                </a:solidFill>
                <a:latin typeface="Petrona Bold" pitchFamily="34" charset="0"/>
                <a:ea typeface="Petrona Bold" pitchFamily="34" charset="-122"/>
                <a:cs typeface="Petrona Bold" pitchFamily="34" charset="-120"/>
              </a:rPr>
              <a:t>Белсенділікті арттыру</a:t>
            </a:r>
            <a:endParaRPr lang="en-US" sz="1800" dirty="0"/>
          </a:p>
        </p:txBody>
      </p:sp>
      <p:sp>
        <p:nvSpPr>
          <p:cNvPr id="9" name="Text 6"/>
          <p:cNvSpPr/>
          <p:nvPr/>
        </p:nvSpPr>
        <p:spPr>
          <a:xfrm>
            <a:off x="1145262" y="5252918"/>
            <a:ext cx="7404854" cy="271463"/>
          </a:xfrm>
          <a:prstGeom prst="rect">
            <a:avLst/>
          </a:prstGeom>
          <a:noFill/>
          <a:ln/>
        </p:spPr>
        <p:txBody>
          <a:bodyPr wrap="none" lIns="0" tIns="0" rIns="0" bIns="0" rtlCol="0" anchor="t"/>
          <a:lstStyle/>
          <a:p>
            <a:pPr marL="0" indent="0">
              <a:lnSpc>
                <a:spcPts val="2100"/>
              </a:lnSpc>
              <a:buNone/>
            </a:pPr>
            <a:r>
              <a:rPr lang="en-US" sz="1300" kern="0" spc="-27" dirty="0">
                <a:solidFill>
                  <a:srgbClr val="272525"/>
                </a:solidFill>
                <a:latin typeface="Inter" pitchFamily="34" charset="0"/>
                <a:ea typeface="Inter" pitchFamily="34" charset="-122"/>
                <a:cs typeface="Inter" pitchFamily="34" charset="-120"/>
              </a:rPr>
              <a:t>Оқушылар интерактивті тапсырмалар мен эксперименттерге қатысады</a:t>
            </a:r>
            <a:endParaRPr lang="en-US" sz="1300" dirty="0"/>
          </a:p>
        </p:txBody>
      </p:sp>
      <p:sp>
        <p:nvSpPr>
          <p:cNvPr id="10" name="Shape 7"/>
          <p:cNvSpPr/>
          <p:nvPr/>
        </p:nvSpPr>
        <p:spPr>
          <a:xfrm>
            <a:off x="593884" y="5884902"/>
            <a:ext cx="381714" cy="381714"/>
          </a:xfrm>
          <a:prstGeom prst="roundRect">
            <a:avLst>
              <a:gd name="adj" fmla="val 18671"/>
            </a:avLst>
          </a:prstGeom>
          <a:solidFill>
            <a:srgbClr val="E0D7F4"/>
          </a:solidFill>
          <a:ln w="7620">
            <a:solidFill>
              <a:srgbClr val="C6BDDA"/>
            </a:solidFill>
            <a:prstDash val="solid"/>
          </a:ln>
        </p:spPr>
      </p:sp>
      <p:sp>
        <p:nvSpPr>
          <p:cNvPr id="11" name="Text 8"/>
          <p:cNvSpPr/>
          <p:nvPr/>
        </p:nvSpPr>
        <p:spPr>
          <a:xfrm>
            <a:off x="708184" y="5935742"/>
            <a:ext cx="153114" cy="280035"/>
          </a:xfrm>
          <a:prstGeom prst="rect">
            <a:avLst/>
          </a:prstGeom>
          <a:noFill/>
          <a:ln/>
        </p:spPr>
        <p:txBody>
          <a:bodyPr wrap="none" lIns="0" tIns="0" rIns="0" bIns="0" rtlCol="0" anchor="t"/>
          <a:lstStyle/>
          <a:p>
            <a:pPr marL="0" indent="0" algn="ctr">
              <a:lnSpc>
                <a:spcPts val="2200"/>
              </a:lnSpc>
              <a:buNone/>
            </a:pPr>
            <a:r>
              <a:rPr lang="en-US" sz="2200" b="1" kern="0" spc="-44" dirty="0">
                <a:solidFill>
                  <a:srgbClr val="272525"/>
                </a:solidFill>
                <a:latin typeface="Petrona Bold" pitchFamily="34" charset="0"/>
                <a:ea typeface="Petrona Bold" pitchFamily="34" charset="-122"/>
                <a:cs typeface="Petrona Bold" pitchFamily="34" charset="-120"/>
              </a:rPr>
              <a:t>2</a:t>
            </a:r>
            <a:endParaRPr lang="en-US" sz="2200" dirty="0"/>
          </a:p>
        </p:txBody>
      </p:sp>
      <p:sp>
        <p:nvSpPr>
          <p:cNvPr id="12" name="Text 9"/>
          <p:cNvSpPr/>
          <p:nvPr/>
        </p:nvSpPr>
        <p:spPr>
          <a:xfrm>
            <a:off x="1145262" y="5884902"/>
            <a:ext cx="2333149" cy="291703"/>
          </a:xfrm>
          <a:prstGeom prst="rect">
            <a:avLst/>
          </a:prstGeom>
          <a:noFill/>
          <a:ln/>
        </p:spPr>
        <p:txBody>
          <a:bodyPr wrap="none" lIns="0" tIns="0" rIns="0" bIns="0" rtlCol="0" anchor="t"/>
          <a:lstStyle/>
          <a:p>
            <a:pPr marL="0" indent="0">
              <a:lnSpc>
                <a:spcPts val="2250"/>
              </a:lnSpc>
              <a:buNone/>
            </a:pPr>
            <a:r>
              <a:rPr lang="en-US" sz="1800" b="1" kern="0" spc="-37" dirty="0">
                <a:solidFill>
                  <a:srgbClr val="272525"/>
                </a:solidFill>
                <a:latin typeface="Petrona Bold" pitchFamily="34" charset="0"/>
                <a:ea typeface="Petrona Bold" pitchFamily="34" charset="-122"/>
                <a:cs typeface="Petrona Bold" pitchFamily="34" charset="-120"/>
              </a:rPr>
              <a:t>Көрнекілік</a:t>
            </a:r>
            <a:endParaRPr lang="en-US" sz="1800" dirty="0"/>
          </a:p>
        </p:txBody>
      </p:sp>
      <p:sp>
        <p:nvSpPr>
          <p:cNvPr id="13" name="Text 10"/>
          <p:cNvSpPr/>
          <p:nvPr/>
        </p:nvSpPr>
        <p:spPr>
          <a:xfrm>
            <a:off x="1145262" y="6278404"/>
            <a:ext cx="7404854" cy="271463"/>
          </a:xfrm>
          <a:prstGeom prst="rect">
            <a:avLst/>
          </a:prstGeom>
          <a:noFill/>
          <a:ln/>
        </p:spPr>
        <p:txBody>
          <a:bodyPr wrap="none" lIns="0" tIns="0" rIns="0" bIns="0" rtlCol="0" anchor="t"/>
          <a:lstStyle/>
          <a:p>
            <a:pPr marL="0" indent="0">
              <a:lnSpc>
                <a:spcPts val="2100"/>
              </a:lnSpc>
              <a:buNone/>
            </a:pPr>
            <a:r>
              <a:rPr lang="en-US" sz="1300" kern="0" spc="-27" dirty="0">
                <a:solidFill>
                  <a:srgbClr val="272525"/>
                </a:solidFill>
                <a:latin typeface="Inter" pitchFamily="34" charset="0"/>
                <a:ea typeface="Inter" pitchFamily="34" charset="-122"/>
                <a:cs typeface="Inter" pitchFamily="34" charset="-120"/>
              </a:rPr>
              <a:t>Күрделі теориялық материалдар анимация және графика арқылы түсіндіріледі</a:t>
            </a:r>
            <a:endParaRPr lang="en-US" sz="1300" dirty="0"/>
          </a:p>
        </p:txBody>
      </p:sp>
      <p:sp>
        <p:nvSpPr>
          <p:cNvPr id="14" name="Shape 11"/>
          <p:cNvSpPr/>
          <p:nvPr/>
        </p:nvSpPr>
        <p:spPr>
          <a:xfrm>
            <a:off x="593884" y="6910388"/>
            <a:ext cx="381714" cy="381714"/>
          </a:xfrm>
          <a:prstGeom prst="roundRect">
            <a:avLst>
              <a:gd name="adj" fmla="val 18671"/>
            </a:avLst>
          </a:prstGeom>
          <a:solidFill>
            <a:srgbClr val="E0D7F4"/>
          </a:solidFill>
          <a:ln w="7620">
            <a:solidFill>
              <a:srgbClr val="C6BDDA"/>
            </a:solidFill>
            <a:prstDash val="solid"/>
          </a:ln>
        </p:spPr>
      </p:sp>
      <p:sp>
        <p:nvSpPr>
          <p:cNvPr id="15" name="Text 12"/>
          <p:cNvSpPr/>
          <p:nvPr/>
        </p:nvSpPr>
        <p:spPr>
          <a:xfrm>
            <a:off x="708303" y="6961227"/>
            <a:ext cx="152876" cy="280035"/>
          </a:xfrm>
          <a:prstGeom prst="rect">
            <a:avLst/>
          </a:prstGeom>
          <a:noFill/>
          <a:ln/>
        </p:spPr>
        <p:txBody>
          <a:bodyPr wrap="none" lIns="0" tIns="0" rIns="0" bIns="0" rtlCol="0" anchor="t"/>
          <a:lstStyle/>
          <a:p>
            <a:pPr marL="0" indent="0" algn="ctr">
              <a:lnSpc>
                <a:spcPts val="2200"/>
              </a:lnSpc>
              <a:buNone/>
            </a:pPr>
            <a:r>
              <a:rPr lang="en-US" sz="2200" b="1" kern="0" spc="-44" dirty="0">
                <a:solidFill>
                  <a:srgbClr val="272525"/>
                </a:solidFill>
                <a:latin typeface="Petrona Bold" pitchFamily="34" charset="0"/>
                <a:ea typeface="Petrona Bold" pitchFamily="34" charset="-122"/>
                <a:cs typeface="Petrona Bold" pitchFamily="34" charset="-120"/>
              </a:rPr>
              <a:t>3</a:t>
            </a:r>
            <a:endParaRPr lang="en-US" sz="2200" dirty="0"/>
          </a:p>
        </p:txBody>
      </p:sp>
      <p:sp>
        <p:nvSpPr>
          <p:cNvPr id="16" name="Text 13"/>
          <p:cNvSpPr/>
          <p:nvPr/>
        </p:nvSpPr>
        <p:spPr>
          <a:xfrm>
            <a:off x="1145262" y="6910388"/>
            <a:ext cx="2333149" cy="291703"/>
          </a:xfrm>
          <a:prstGeom prst="rect">
            <a:avLst/>
          </a:prstGeom>
          <a:noFill/>
          <a:ln/>
        </p:spPr>
        <p:txBody>
          <a:bodyPr wrap="none" lIns="0" tIns="0" rIns="0" bIns="0" rtlCol="0" anchor="t"/>
          <a:lstStyle/>
          <a:p>
            <a:pPr marL="0" indent="0">
              <a:lnSpc>
                <a:spcPts val="2250"/>
              </a:lnSpc>
              <a:buNone/>
            </a:pPr>
            <a:r>
              <a:rPr lang="en-US" sz="1800" b="1" kern="0" spc="-37" dirty="0">
                <a:solidFill>
                  <a:srgbClr val="272525"/>
                </a:solidFill>
                <a:latin typeface="Petrona Bold" pitchFamily="34" charset="0"/>
                <a:ea typeface="Petrona Bold" pitchFamily="34" charset="-122"/>
                <a:cs typeface="Petrona Bold" pitchFamily="34" charset="-120"/>
              </a:rPr>
              <a:t>Қол жетімділік</a:t>
            </a:r>
            <a:endParaRPr lang="en-US" sz="1800" dirty="0"/>
          </a:p>
        </p:txBody>
      </p:sp>
      <p:sp>
        <p:nvSpPr>
          <p:cNvPr id="17" name="Text 14"/>
          <p:cNvSpPr/>
          <p:nvPr/>
        </p:nvSpPr>
        <p:spPr>
          <a:xfrm>
            <a:off x="1145262" y="7303889"/>
            <a:ext cx="7404854" cy="271463"/>
          </a:xfrm>
          <a:prstGeom prst="rect">
            <a:avLst/>
          </a:prstGeom>
          <a:noFill/>
          <a:ln/>
        </p:spPr>
        <p:txBody>
          <a:bodyPr wrap="none" lIns="0" tIns="0" rIns="0" bIns="0" rtlCol="0" anchor="t"/>
          <a:lstStyle/>
          <a:p>
            <a:pPr marL="0" indent="0">
              <a:lnSpc>
                <a:spcPts val="2100"/>
              </a:lnSpc>
              <a:buNone/>
            </a:pPr>
            <a:r>
              <a:rPr lang="en-US" sz="1300" kern="0" spc="-27" dirty="0">
                <a:solidFill>
                  <a:srgbClr val="272525"/>
                </a:solidFill>
                <a:latin typeface="Inter" pitchFamily="34" charset="0"/>
                <a:ea typeface="Inter" pitchFamily="34" charset="-122"/>
                <a:cs typeface="Inter" pitchFamily="34" charset="-120"/>
              </a:rPr>
              <a:t>Сабақтар қашықтан немесе аралас форматта өткізіледі</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63496" y="468630"/>
            <a:ext cx="7989808" cy="1133713"/>
          </a:xfrm>
          <a:prstGeom prst="rect">
            <a:avLst/>
          </a:prstGeom>
          <a:noFill/>
          <a:ln/>
        </p:spPr>
        <p:txBody>
          <a:bodyPr wrap="square" lIns="0" tIns="0" rIns="0" bIns="0" rtlCol="0" anchor="t"/>
          <a:lstStyle/>
          <a:p>
            <a:pPr marL="0" indent="0">
              <a:lnSpc>
                <a:spcPts val="4450"/>
              </a:lnSpc>
              <a:buNone/>
            </a:pPr>
            <a:r>
              <a:rPr lang="en-US" sz="3550" b="1" kern="0" spc="-71" dirty="0">
                <a:solidFill>
                  <a:srgbClr val="F95F88"/>
                </a:solidFill>
                <a:latin typeface="Petrona Bold" pitchFamily="34" charset="0"/>
                <a:ea typeface="Petrona Bold" pitchFamily="34" charset="-122"/>
                <a:cs typeface="Petrona Bold" pitchFamily="34" charset="-120"/>
              </a:rPr>
              <a:t>SMART технологияларын қолдану тәжірибесінен мысалдар</a:t>
            </a:r>
            <a:endParaRPr lang="en-US" sz="3550" dirty="0"/>
          </a:p>
        </p:txBody>
      </p:sp>
      <p:sp>
        <p:nvSpPr>
          <p:cNvPr id="4" name="Text 1"/>
          <p:cNvSpPr/>
          <p:nvPr/>
        </p:nvSpPr>
        <p:spPr>
          <a:xfrm>
            <a:off x="6063496" y="1849636"/>
            <a:ext cx="7989808" cy="791527"/>
          </a:xfrm>
          <a:prstGeom prst="rect">
            <a:avLst/>
          </a:prstGeom>
          <a:noFill/>
          <a:ln/>
        </p:spPr>
        <p:txBody>
          <a:bodyPr wrap="square" lIns="0" tIns="0" rIns="0" bIns="0" rtlCol="0" anchor="t"/>
          <a:lstStyle/>
          <a:p>
            <a:pPr marL="0" indent="0">
              <a:lnSpc>
                <a:spcPts val="2050"/>
              </a:lnSpc>
              <a:buNone/>
            </a:pPr>
            <a:r>
              <a:rPr lang="en-US" sz="1250" kern="0" spc="-26" dirty="0">
                <a:solidFill>
                  <a:srgbClr val="272525"/>
                </a:solidFill>
                <a:latin typeface="Inter" pitchFamily="34" charset="0"/>
                <a:ea typeface="Inter" pitchFamily="34" charset="-122"/>
                <a:cs typeface="Inter" pitchFamily="34" charset="-120"/>
              </a:rPr>
              <a:t>Мысал 1: Механикалық тербелістерді модельдеу Оқушылар интерактивті тақта арқылы механикалық тербелістерді модельдеп, олардың амплитудасы мен жиілігіне қалай әсер ететінін көре алады. Бұл оларға тербеліс заңдарын визуалды түрде түсінуге көмектеседі.</a:t>
            </a:r>
            <a:endParaRPr lang="en-US" sz="1250" dirty="0"/>
          </a:p>
        </p:txBody>
      </p:sp>
      <p:sp>
        <p:nvSpPr>
          <p:cNvPr id="5" name="Text 2"/>
          <p:cNvSpPr/>
          <p:nvPr/>
        </p:nvSpPr>
        <p:spPr>
          <a:xfrm>
            <a:off x="6063496" y="2826663"/>
            <a:ext cx="7989808" cy="791527"/>
          </a:xfrm>
          <a:prstGeom prst="rect">
            <a:avLst/>
          </a:prstGeom>
          <a:noFill/>
          <a:ln/>
        </p:spPr>
        <p:txBody>
          <a:bodyPr wrap="square" lIns="0" tIns="0" rIns="0" bIns="0" rtlCol="0" anchor="t"/>
          <a:lstStyle/>
          <a:p>
            <a:pPr marL="0" indent="0">
              <a:lnSpc>
                <a:spcPts val="2050"/>
              </a:lnSpc>
              <a:buNone/>
            </a:pPr>
            <a:r>
              <a:rPr lang="en-US" sz="1250" kern="0" spc="-26" dirty="0">
                <a:solidFill>
                  <a:srgbClr val="272525"/>
                </a:solidFill>
                <a:latin typeface="Inter" pitchFamily="34" charset="0"/>
                <a:ea typeface="Inter" pitchFamily="34" charset="-122"/>
                <a:cs typeface="Inter" pitchFamily="34" charset="-120"/>
              </a:rPr>
              <a:t>Мысал 2: Электромагниттік индукция тәжірибесі SMART технологияларының көмегімен оқушылар виртуалды түрде электромагниттік индукция құбылысын зерттей алады. Олар катушкаға магнитті енгізіп, нәтижесінде пайда болатын электр тогын бақылай алады.</a:t>
            </a:r>
            <a:endParaRPr lang="en-US" sz="1250" dirty="0"/>
          </a:p>
        </p:txBody>
      </p:sp>
      <p:pic>
        <p:nvPicPr>
          <p:cNvPr id="6" name="Image 1" descr="preencoded.png"/>
          <p:cNvPicPr>
            <a:picLocks noChangeAspect="1"/>
          </p:cNvPicPr>
          <p:nvPr/>
        </p:nvPicPr>
        <p:blipFill>
          <a:blip r:embed="rId4"/>
          <a:stretch>
            <a:fillRect/>
          </a:stretch>
        </p:blipFill>
        <p:spPr>
          <a:xfrm>
            <a:off x="6063496" y="3803690"/>
            <a:ext cx="824389" cy="1319093"/>
          </a:xfrm>
          <a:prstGeom prst="rect">
            <a:avLst/>
          </a:prstGeom>
        </p:spPr>
      </p:pic>
      <p:sp>
        <p:nvSpPr>
          <p:cNvPr id="7" name="Text 3"/>
          <p:cNvSpPr/>
          <p:nvPr/>
        </p:nvSpPr>
        <p:spPr>
          <a:xfrm>
            <a:off x="7135178" y="3968472"/>
            <a:ext cx="2267307" cy="283369"/>
          </a:xfrm>
          <a:prstGeom prst="rect">
            <a:avLst/>
          </a:prstGeom>
          <a:noFill/>
          <a:ln/>
        </p:spPr>
        <p:txBody>
          <a:bodyPr wrap="none" lIns="0" tIns="0" rIns="0" bIns="0" rtlCol="0" anchor="t"/>
          <a:lstStyle/>
          <a:p>
            <a:pPr marL="0" indent="0" algn="l">
              <a:lnSpc>
                <a:spcPts val="2200"/>
              </a:lnSpc>
              <a:buNone/>
            </a:pPr>
            <a:r>
              <a:rPr lang="en-US" sz="1750" b="1" kern="0" spc="-36" dirty="0">
                <a:solidFill>
                  <a:srgbClr val="272525"/>
                </a:solidFill>
                <a:latin typeface="Petrona Bold" pitchFamily="34" charset="0"/>
                <a:ea typeface="Petrona Bold" pitchFamily="34" charset="-122"/>
                <a:cs typeface="Petrona Bold" pitchFamily="34" charset="-120"/>
              </a:rPr>
              <a:t>Тәжірибені таңдау</a:t>
            </a:r>
            <a:endParaRPr lang="en-US" sz="1750" dirty="0"/>
          </a:p>
        </p:txBody>
      </p:sp>
      <p:sp>
        <p:nvSpPr>
          <p:cNvPr id="8" name="Text 4"/>
          <p:cNvSpPr/>
          <p:nvPr/>
        </p:nvSpPr>
        <p:spPr>
          <a:xfrm>
            <a:off x="7135178" y="4350663"/>
            <a:ext cx="6918127" cy="263843"/>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Оқушылар қажетті физикалық тәжірибені таңдайды</a:t>
            </a:r>
            <a:endParaRPr lang="en-US" sz="1250" dirty="0"/>
          </a:p>
        </p:txBody>
      </p:sp>
      <p:pic>
        <p:nvPicPr>
          <p:cNvPr id="9" name="Image 2" descr="preencoded.png"/>
          <p:cNvPicPr>
            <a:picLocks noChangeAspect="1"/>
          </p:cNvPicPr>
          <p:nvPr/>
        </p:nvPicPr>
        <p:blipFill>
          <a:blip r:embed="rId5"/>
          <a:stretch>
            <a:fillRect/>
          </a:stretch>
        </p:blipFill>
        <p:spPr>
          <a:xfrm>
            <a:off x="6063496" y="5122783"/>
            <a:ext cx="824389" cy="1319093"/>
          </a:xfrm>
          <a:prstGeom prst="rect">
            <a:avLst/>
          </a:prstGeom>
        </p:spPr>
      </p:pic>
      <p:sp>
        <p:nvSpPr>
          <p:cNvPr id="10" name="Text 5"/>
          <p:cNvSpPr/>
          <p:nvPr/>
        </p:nvSpPr>
        <p:spPr>
          <a:xfrm>
            <a:off x="7135178" y="5287566"/>
            <a:ext cx="2684502" cy="283369"/>
          </a:xfrm>
          <a:prstGeom prst="rect">
            <a:avLst/>
          </a:prstGeom>
          <a:noFill/>
          <a:ln/>
        </p:spPr>
        <p:txBody>
          <a:bodyPr wrap="none" lIns="0" tIns="0" rIns="0" bIns="0" rtlCol="0" anchor="t"/>
          <a:lstStyle/>
          <a:p>
            <a:pPr marL="0" indent="0" algn="l">
              <a:lnSpc>
                <a:spcPts val="2200"/>
              </a:lnSpc>
              <a:buNone/>
            </a:pPr>
            <a:r>
              <a:rPr lang="en-US" sz="1750" b="1" kern="0" spc="-36" dirty="0">
                <a:solidFill>
                  <a:srgbClr val="272525"/>
                </a:solidFill>
                <a:latin typeface="Petrona Bold" pitchFamily="34" charset="0"/>
                <a:ea typeface="Petrona Bold" pitchFamily="34" charset="-122"/>
                <a:cs typeface="Petrona Bold" pitchFamily="34" charset="-120"/>
              </a:rPr>
              <a:t>Параметрлерді өзгерту</a:t>
            </a:r>
            <a:endParaRPr lang="en-US" sz="1750" dirty="0"/>
          </a:p>
        </p:txBody>
      </p:sp>
      <p:sp>
        <p:nvSpPr>
          <p:cNvPr id="11" name="Text 6"/>
          <p:cNvSpPr/>
          <p:nvPr/>
        </p:nvSpPr>
        <p:spPr>
          <a:xfrm>
            <a:off x="7135178" y="5669756"/>
            <a:ext cx="6918127" cy="263843"/>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Тәжірибенің параметрлерін өзгертіп, нәтижелерді бақылайды</a:t>
            </a:r>
            <a:endParaRPr lang="en-US" sz="1250" dirty="0"/>
          </a:p>
        </p:txBody>
      </p:sp>
      <p:pic>
        <p:nvPicPr>
          <p:cNvPr id="12" name="Image 3" descr="preencoded.png"/>
          <p:cNvPicPr>
            <a:picLocks noChangeAspect="1"/>
          </p:cNvPicPr>
          <p:nvPr/>
        </p:nvPicPr>
        <p:blipFill>
          <a:blip r:embed="rId6"/>
          <a:stretch>
            <a:fillRect/>
          </a:stretch>
        </p:blipFill>
        <p:spPr>
          <a:xfrm>
            <a:off x="6063496" y="6441877"/>
            <a:ext cx="824389" cy="1319093"/>
          </a:xfrm>
          <a:prstGeom prst="rect">
            <a:avLst/>
          </a:prstGeom>
        </p:spPr>
      </p:pic>
      <p:sp>
        <p:nvSpPr>
          <p:cNvPr id="13" name="Text 7"/>
          <p:cNvSpPr/>
          <p:nvPr/>
        </p:nvSpPr>
        <p:spPr>
          <a:xfrm>
            <a:off x="7135178" y="6606659"/>
            <a:ext cx="2364343" cy="283369"/>
          </a:xfrm>
          <a:prstGeom prst="rect">
            <a:avLst/>
          </a:prstGeom>
          <a:noFill/>
          <a:ln/>
        </p:spPr>
        <p:txBody>
          <a:bodyPr wrap="none" lIns="0" tIns="0" rIns="0" bIns="0" rtlCol="0" anchor="t"/>
          <a:lstStyle/>
          <a:p>
            <a:pPr marL="0" indent="0" algn="l">
              <a:lnSpc>
                <a:spcPts val="2200"/>
              </a:lnSpc>
              <a:buNone/>
            </a:pPr>
            <a:r>
              <a:rPr lang="en-US" sz="1750" b="1" kern="0" spc="-36" dirty="0">
                <a:solidFill>
                  <a:srgbClr val="272525"/>
                </a:solidFill>
                <a:latin typeface="Petrona Bold" pitchFamily="34" charset="0"/>
                <a:ea typeface="Petrona Bold" pitchFamily="34" charset="-122"/>
                <a:cs typeface="Petrona Bold" pitchFamily="34" charset="-120"/>
              </a:rPr>
              <a:t>Нәтижелерді талдау</a:t>
            </a:r>
            <a:endParaRPr lang="en-US" sz="1750" dirty="0"/>
          </a:p>
        </p:txBody>
      </p:sp>
      <p:sp>
        <p:nvSpPr>
          <p:cNvPr id="14" name="Text 8"/>
          <p:cNvSpPr/>
          <p:nvPr/>
        </p:nvSpPr>
        <p:spPr>
          <a:xfrm>
            <a:off x="7135178" y="6988850"/>
            <a:ext cx="6918127" cy="263843"/>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Алынған нәтижелерді талдап, қорытынды жасайды</a:t>
            </a:r>
            <a:endParaRPr lang="en-US" sz="1250" dirty="0"/>
          </a:p>
        </p:txBody>
      </p:sp>
      <p:pic>
        <p:nvPicPr>
          <p:cNvPr id="15" name="Рисунок 14">
            <a:extLst>
              <a:ext uri="{FF2B5EF4-FFF2-40B4-BE49-F238E27FC236}">
                <a16:creationId xmlns:a16="http://schemas.microsoft.com/office/drawing/2014/main" id="{B3E0F913-5ACE-4CCB-92CF-D3CFA5CD8524}"/>
              </a:ext>
            </a:extLst>
          </p:cNvPr>
          <p:cNvPicPr>
            <a:picLocks noChangeAspect="1"/>
          </p:cNvPicPr>
          <p:nvPr/>
        </p:nvPicPr>
        <p:blipFill>
          <a:blip r:embed="rId7"/>
          <a:stretch>
            <a:fillRect/>
          </a:stretch>
        </p:blipFill>
        <p:spPr>
          <a:xfrm>
            <a:off x="12527168" y="7540692"/>
            <a:ext cx="2066723" cy="6889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24959" y="842486"/>
            <a:ext cx="7894082" cy="1227773"/>
          </a:xfrm>
          <a:prstGeom prst="rect">
            <a:avLst/>
          </a:prstGeom>
          <a:noFill/>
          <a:ln/>
        </p:spPr>
        <p:txBody>
          <a:bodyPr wrap="square" lIns="0" tIns="0" rIns="0" bIns="0" rtlCol="0" anchor="t"/>
          <a:lstStyle/>
          <a:p>
            <a:pPr marL="0" indent="0">
              <a:lnSpc>
                <a:spcPts val="4800"/>
              </a:lnSpc>
              <a:buNone/>
            </a:pPr>
            <a:r>
              <a:rPr lang="en-US" sz="3850" b="1" kern="0" spc="-77" dirty="0">
                <a:solidFill>
                  <a:srgbClr val="F95F88"/>
                </a:solidFill>
                <a:latin typeface="Petrona Bold" pitchFamily="34" charset="0"/>
                <a:ea typeface="Petrona Bold" pitchFamily="34" charset="-122"/>
                <a:cs typeface="Petrona Bold" pitchFamily="34" charset="-120"/>
              </a:rPr>
              <a:t>SMART технологияларының білім беру жүйесіне әсері</a:t>
            </a:r>
            <a:endParaRPr lang="en-US" sz="3850" dirty="0"/>
          </a:p>
        </p:txBody>
      </p:sp>
      <p:sp>
        <p:nvSpPr>
          <p:cNvPr id="4" name="Text 1"/>
          <p:cNvSpPr/>
          <p:nvPr/>
        </p:nvSpPr>
        <p:spPr>
          <a:xfrm>
            <a:off x="624959" y="2338030"/>
            <a:ext cx="7894082" cy="1428750"/>
          </a:xfrm>
          <a:prstGeom prst="rect">
            <a:avLst/>
          </a:prstGeom>
          <a:noFill/>
          <a:ln/>
        </p:spPr>
        <p:txBody>
          <a:bodyPr wrap="squar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SMART технологиялары физика сабағында маңызды дидактикалық құрал болып табылады. Олардың көмегімен физикалық құбылыстарды визуализациялауға, оқушылардың белсенділігін арттыруға және материалды терең меңгеруге мүмкіндік туады. Сонымен қатар, SMART технологиялары оқыту процесін икемді, тиімді және қызықты етеді, бұл қазіргі білім беру саласындағы маңызды талаптардың бірі болып табылады.</a:t>
            </a:r>
            <a:endParaRPr lang="en-US" sz="1400" dirty="0"/>
          </a:p>
        </p:txBody>
      </p:sp>
      <p:sp>
        <p:nvSpPr>
          <p:cNvPr id="5" name="Text 2"/>
          <p:cNvSpPr/>
          <p:nvPr/>
        </p:nvSpPr>
        <p:spPr>
          <a:xfrm>
            <a:off x="624959" y="3967639"/>
            <a:ext cx="7894082" cy="1143000"/>
          </a:xfrm>
          <a:prstGeom prst="rect">
            <a:avLst/>
          </a:prstGeom>
          <a:noFill/>
          <a:ln/>
        </p:spPr>
        <p:txBody>
          <a:bodyPr wrap="squar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Бүгінде әлемдік озық технологиялар мен жаңашыл ізденістер отандық білім жүйесінде кең қолданысқа ие болып отыр. Интерактивті тақтаны пайдалану сабақты өткізуге жеңілдік береді, жаңа сабақты түсіндіру, өткен материалды қайталау не бекіту кезінде пайдалану әрбір сабақтың әсерлігін және мазмұнын арттырады.</a:t>
            </a:r>
            <a:endParaRPr lang="en-US" sz="1400" dirty="0"/>
          </a:p>
        </p:txBody>
      </p:sp>
      <p:sp>
        <p:nvSpPr>
          <p:cNvPr id="6" name="Shape 3"/>
          <p:cNvSpPr/>
          <p:nvPr/>
        </p:nvSpPr>
        <p:spPr>
          <a:xfrm>
            <a:off x="624959" y="5311497"/>
            <a:ext cx="7894082" cy="2075498"/>
          </a:xfrm>
          <a:prstGeom prst="roundRect">
            <a:avLst>
              <a:gd name="adj" fmla="val 3614"/>
            </a:avLst>
          </a:prstGeom>
          <a:noFill/>
          <a:ln w="7620">
            <a:solidFill>
              <a:srgbClr val="000000">
                <a:alpha val="8000"/>
              </a:srgbClr>
            </a:solidFill>
            <a:prstDash val="solid"/>
          </a:ln>
        </p:spPr>
      </p:sp>
      <p:sp>
        <p:nvSpPr>
          <p:cNvPr id="7" name="Shape 4"/>
          <p:cNvSpPr/>
          <p:nvPr/>
        </p:nvSpPr>
        <p:spPr>
          <a:xfrm>
            <a:off x="632579" y="5319117"/>
            <a:ext cx="7878842" cy="515064"/>
          </a:xfrm>
          <a:prstGeom prst="rect">
            <a:avLst/>
          </a:prstGeom>
          <a:solidFill>
            <a:srgbClr val="FFFFFF">
              <a:alpha val="4000"/>
            </a:srgbClr>
          </a:solidFill>
          <a:ln/>
        </p:spPr>
      </p:sp>
      <p:sp>
        <p:nvSpPr>
          <p:cNvPr id="8" name="Text 5"/>
          <p:cNvSpPr/>
          <p:nvPr/>
        </p:nvSpPr>
        <p:spPr>
          <a:xfrm>
            <a:off x="811054" y="5433774"/>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Дәстүрлі оқыту</a:t>
            </a:r>
            <a:endParaRPr lang="en-US" sz="1400" dirty="0"/>
          </a:p>
        </p:txBody>
      </p:sp>
      <p:sp>
        <p:nvSpPr>
          <p:cNvPr id="9" name="Text 6"/>
          <p:cNvSpPr/>
          <p:nvPr/>
        </p:nvSpPr>
        <p:spPr>
          <a:xfrm>
            <a:off x="4754285" y="5433774"/>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SMART технологиялары</a:t>
            </a:r>
            <a:endParaRPr lang="en-US" sz="1400" dirty="0"/>
          </a:p>
        </p:txBody>
      </p:sp>
      <p:sp>
        <p:nvSpPr>
          <p:cNvPr id="10" name="Shape 7"/>
          <p:cNvSpPr/>
          <p:nvPr/>
        </p:nvSpPr>
        <p:spPr>
          <a:xfrm>
            <a:off x="632579" y="5834182"/>
            <a:ext cx="7878842" cy="515064"/>
          </a:xfrm>
          <a:prstGeom prst="rect">
            <a:avLst/>
          </a:prstGeom>
          <a:solidFill>
            <a:srgbClr val="000000">
              <a:alpha val="4000"/>
            </a:srgbClr>
          </a:solidFill>
          <a:ln/>
        </p:spPr>
      </p:sp>
      <p:sp>
        <p:nvSpPr>
          <p:cNvPr id="11" name="Text 8"/>
          <p:cNvSpPr/>
          <p:nvPr/>
        </p:nvSpPr>
        <p:spPr>
          <a:xfrm>
            <a:off x="811054" y="5948839"/>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Статикалық</a:t>
            </a:r>
            <a:endParaRPr lang="en-US" sz="1400" dirty="0"/>
          </a:p>
        </p:txBody>
      </p:sp>
      <p:sp>
        <p:nvSpPr>
          <p:cNvPr id="12" name="Text 9"/>
          <p:cNvSpPr/>
          <p:nvPr/>
        </p:nvSpPr>
        <p:spPr>
          <a:xfrm>
            <a:off x="4754285" y="5948839"/>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Динамикалық</a:t>
            </a:r>
            <a:endParaRPr lang="en-US" sz="1400" dirty="0"/>
          </a:p>
        </p:txBody>
      </p:sp>
      <p:sp>
        <p:nvSpPr>
          <p:cNvPr id="13" name="Shape 10"/>
          <p:cNvSpPr/>
          <p:nvPr/>
        </p:nvSpPr>
        <p:spPr>
          <a:xfrm>
            <a:off x="632579" y="6349246"/>
            <a:ext cx="7878842" cy="515064"/>
          </a:xfrm>
          <a:prstGeom prst="rect">
            <a:avLst/>
          </a:prstGeom>
          <a:solidFill>
            <a:srgbClr val="FFFFFF">
              <a:alpha val="4000"/>
            </a:srgbClr>
          </a:solidFill>
          <a:ln/>
        </p:spPr>
      </p:sp>
      <p:sp>
        <p:nvSpPr>
          <p:cNvPr id="14" name="Text 11"/>
          <p:cNvSpPr/>
          <p:nvPr/>
        </p:nvSpPr>
        <p:spPr>
          <a:xfrm>
            <a:off x="811054" y="6463903"/>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Бір бағытты</a:t>
            </a:r>
            <a:endParaRPr lang="en-US" sz="1400" dirty="0"/>
          </a:p>
        </p:txBody>
      </p:sp>
      <p:sp>
        <p:nvSpPr>
          <p:cNvPr id="15" name="Text 12"/>
          <p:cNvSpPr/>
          <p:nvPr/>
        </p:nvSpPr>
        <p:spPr>
          <a:xfrm>
            <a:off x="4754285" y="6463903"/>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Интерактивті</a:t>
            </a:r>
            <a:endParaRPr lang="en-US" sz="1400" dirty="0"/>
          </a:p>
        </p:txBody>
      </p:sp>
      <p:sp>
        <p:nvSpPr>
          <p:cNvPr id="16" name="Shape 13"/>
          <p:cNvSpPr/>
          <p:nvPr/>
        </p:nvSpPr>
        <p:spPr>
          <a:xfrm>
            <a:off x="632579" y="6864310"/>
            <a:ext cx="7878842" cy="515064"/>
          </a:xfrm>
          <a:prstGeom prst="rect">
            <a:avLst/>
          </a:prstGeom>
          <a:solidFill>
            <a:srgbClr val="000000">
              <a:alpha val="4000"/>
            </a:srgbClr>
          </a:solidFill>
          <a:ln/>
        </p:spPr>
      </p:sp>
      <p:sp>
        <p:nvSpPr>
          <p:cNvPr id="17" name="Text 14"/>
          <p:cNvSpPr/>
          <p:nvPr/>
        </p:nvSpPr>
        <p:spPr>
          <a:xfrm>
            <a:off x="811054" y="6978968"/>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Шектеулі ресурстар</a:t>
            </a:r>
            <a:endParaRPr lang="en-US" sz="1400" dirty="0"/>
          </a:p>
        </p:txBody>
      </p:sp>
      <p:sp>
        <p:nvSpPr>
          <p:cNvPr id="18" name="Text 15"/>
          <p:cNvSpPr/>
          <p:nvPr/>
        </p:nvSpPr>
        <p:spPr>
          <a:xfrm>
            <a:off x="4754285" y="6978968"/>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Кең ауқымды ресурстар</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68179" y="524947"/>
            <a:ext cx="5250537" cy="656273"/>
          </a:xfrm>
          <a:prstGeom prst="rect">
            <a:avLst/>
          </a:prstGeom>
          <a:noFill/>
          <a:ln/>
        </p:spPr>
        <p:txBody>
          <a:bodyPr wrap="none" lIns="0" tIns="0" rIns="0" bIns="0" rtlCol="0" anchor="t"/>
          <a:lstStyle/>
          <a:p>
            <a:pPr marL="0" indent="0">
              <a:lnSpc>
                <a:spcPts val="5150"/>
              </a:lnSpc>
              <a:buNone/>
            </a:pPr>
            <a:r>
              <a:rPr lang="en-US" sz="4100" b="1" kern="0" spc="-83" dirty="0">
                <a:solidFill>
                  <a:srgbClr val="F95F88"/>
                </a:solidFill>
                <a:latin typeface="Petrona Bold" pitchFamily="34" charset="0"/>
                <a:ea typeface="Petrona Bold" pitchFamily="34" charset="-122"/>
                <a:cs typeface="Petrona Bold" pitchFamily="34" charset="-120"/>
              </a:rPr>
              <a:t>Қорытынды</a:t>
            </a:r>
            <a:endParaRPr lang="en-US" sz="4100" dirty="0"/>
          </a:p>
        </p:txBody>
      </p:sp>
      <p:sp>
        <p:nvSpPr>
          <p:cNvPr id="3" name="Text 1"/>
          <p:cNvSpPr/>
          <p:nvPr/>
        </p:nvSpPr>
        <p:spPr>
          <a:xfrm>
            <a:off x="668179" y="1563053"/>
            <a:ext cx="13294043" cy="916543"/>
          </a:xfrm>
          <a:prstGeom prst="rect">
            <a:avLst/>
          </a:prstGeom>
          <a:noFill/>
          <a:ln/>
        </p:spPr>
        <p:txBody>
          <a:bodyPr wrap="square" lIns="0" tIns="0" rIns="0" bIns="0" rtlCol="0" anchor="t"/>
          <a:lstStyle/>
          <a:p>
            <a:pPr marL="0" indent="0">
              <a:lnSpc>
                <a:spcPts val="2400"/>
              </a:lnSpc>
              <a:buNone/>
            </a:pPr>
            <a:r>
              <a:rPr lang="en-US" sz="1500" kern="0" spc="-30" dirty="0">
                <a:solidFill>
                  <a:srgbClr val="272525"/>
                </a:solidFill>
                <a:latin typeface="Inter" pitchFamily="34" charset="0"/>
                <a:ea typeface="Inter" pitchFamily="34" charset="-122"/>
                <a:cs typeface="Inter" pitchFamily="34" charset="-120"/>
              </a:rPr>
              <a:t>SMART технологияларын қолдану оқушылардың қазіргі заманғы компьютерлік технологияларды меңгеруіне көмектеседі. Бұл олардың өмірге жаңа көзқарасын қалыптастырып, ой-өрісін жетілдіреді, шығармашылық белсенділігін, ізденімпаздығын, сабаққа араласу белсенділігін арттырады. Сонымен қатар, оқушының жігерлілігін, өзіне деген сенімділігін және пәнге қызығушылық әрекеттерін қалыптастырады.</a:t>
            </a:r>
            <a:endParaRPr lang="en-US" sz="1500" dirty="0"/>
          </a:p>
        </p:txBody>
      </p:sp>
      <p:sp>
        <p:nvSpPr>
          <p:cNvPr id="4" name="Text 2"/>
          <p:cNvSpPr/>
          <p:nvPr/>
        </p:nvSpPr>
        <p:spPr>
          <a:xfrm>
            <a:off x="668179" y="2694384"/>
            <a:ext cx="13294043" cy="916543"/>
          </a:xfrm>
          <a:prstGeom prst="rect">
            <a:avLst/>
          </a:prstGeom>
          <a:noFill/>
          <a:ln/>
        </p:spPr>
        <p:txBody>
          <a:bodyPr wrap="square" lIns="0" tIns="0" rIns="0" bIns="0" rtlCol="0" anchor="t"/>
          <a:lstStyle/>
          <a:p>
            <a:pPr marL="0" indent="0">
              <a:lnSpc>
                <a:spcPts val="2400"/>
              </a:lnSpc>
              <a:buNone/>
            </a:pPr>
            <a:r>
              <a:rPr lang="en-US" sz="1500" kern="0" spc="-30" dirty="0">
                <a:solidFill>
                  <a:srgbClr val="272525"/>
                </a:solidFill>
                <a:latin typeface="Inter" pitchFamily="34" charset="0"/>
                <a:ea typeface="Inter" pitchFamily="34" charset="-122"/>
                <a:cs typeface="Inter" pitchFamily="34" charset="-120"/>
              </a:rPr>
              <a:t>SMART технологиялары білім беру жүйесін жаңа деңгейге көтеріп, оқушылардың заманауи талаптарға сай білім алуына мүмкіндік береді. Бұл технологиялар физика сияқты күрделі пәндерді оқытуда ерекше маңызды рөл атқарады, оқушылардың пәнді терең түсінуіне және практикалық дағдыларды дамытуына көмектеседі.</a:t>
            </a:r>
            <a:endParaRPr lang="en-US" sz="1500" dirty="0"/>
          </a:p>
        </p:txBody>
      </p:sp>
      <p:pic>
        <p:nvPicPr>
          <p:cNvPr id="5" name="Image 0" descr="preencoded.png"/>
          <p:cNvPicPr>
            <a:picLocks noChangeAspect="1"/>
          </p:cNvPicPr>
          <p:nvPr/>
        </p:nvPicPr>
        <p:blipFill>
          <a:blip r:embed="rId3"/>
          <a:stretch>
            <a:fillRect/>
          </a:stretch>
        </p:blipFill>
        <p:spPr>
          <a:xfrm>
            <a:off x="668179" y="3825716"/>
            <a:ext cx="4240411" cy="2620685"/>
          </a:xfrm>
          <a:prstGeom prst="rect">
            <a:avLst/>
          </a:prstGeom>
        </p:spPr>
      </p:pic>
      <p:sp>
        <p:nvSpPr>
          <p:cNvPr id="6" name="Text 3"/>
          <p:cNvSpPr/>
          <p:nvPr/>
        </p:nvSpPr>
        <p:spPr>
          <a:xfrm>
            <a:off x="668179" y="6685002"/>
            <a:ext cx="2747486" cy="328136"/>
          </a:xfrm>
          <a:prstGeom prst="rect">
            <a:avLst/>
          </a:prstGeom>
          <a:noFill/>
          <a:ln/>
        </p:spPr>
        <p:txBody>
          <a:bodyPr wrap="none" lIns="0" tIns="0" rIns="0" bIns="0" rtlCol="0" anchor="t"/>
          <a:lstStyle/>
          <a:p>
            <a:pPr marL="0" indent="0" algn="l">
              <a:lnSpc>
                <a:spcPts val="2550"/>
              </a:lnSpc>
              <a:buNone/>
            </a:pPr>
            <a:r>
              <a:rPr lang="en-US" sz="2050" b="1" kern="0" spc="-41" dirty="0">
                <a:solidFill>
                  <a:srgbClr val="272525"/>
                </a:solidFill>
                <a:latin typeface="Petrona Bold" pitchFamily="34" charset="0"/>
                <a:ea typeface="Petrona Bold" pitchFamily="34" charset="-122"/>
                <a:cs typeface="Petrona Bold" pitchFamily="34" charset="-120"/>
              </a:rPr>
              <a:t>Виртуалды шындық</a:t>
            </a:r>
            <a:endParaRPr lang="en-US" sz="2050" dirty="0"/>
          </a:p>
        </p:txBody>
      </p:sp>
      <p:sp>
        <p:nvSpPr>
          <p:cNvPr id="7" name="Text 4"/>
          <p:cNvSpPr/>
          <p:nvPr/>
        </p:nvSpPr>
        <p:spPr>
          <a:xfrm>
            <a:off x="668179" y="7127677"/>
            <a:ext cx="4240411" cy="611029"/>
          </a:xfrm>
          <a:prstGeom prst="rect">
            <a:avLst/>
          </a:prstGeom>
          <a:noFill/>
          <a:ln/>
        </p:spPr>
        <p:txBody>
          <a:bodyPr wrap="square" lIns="0" tIns="0" rIns="0" bIns="0" rtlCol="0" anchor="t"/>
          <a:lstStyle/>
          <a:p>
            <a:pPr marL="0" indent="0" algn="l">
              <a:lnSpc>
                <a:spcPts val="2400"/>
              </a:lnSpc>
              <a:buNone/>
            </a:pPr>
            <a:r>
              <a:rPr lang="en-US" sz="1500" kern="0" spc="-30" dirty="0">
                <a:solidFill>
                  <a:srgbClr val="272525"/>
                </a:solidFill>
                <a:latin typeface="Inter" pitchFamily="34" charset="0"/>
                <a:ea typeface="Inter" pitchFamily="34" charset="-122"/>
                <a:cs typeface="Inter" pitchFamily="34" charset="-120"/>
              </a:rPr>
              <a:t>Физикалық тәжірибелерді виртуалды ортада жүргізу</a:t>
            </a:r>
            <a:endParaRPr lang="en-US" sz="1500" dirty="0"/>
          </a:p>
        </p:txBody>
      </p:sp>
      <p:pic>
        <p:nvPicPr>
          <p:cNvPr id="8" name="Image 1" descr="preencoded.png"/>
          <p:cNvPicPr>
            <a:picLocks noChangeAspect="1"/>
          </p:cNvPicPr>
          <p:nvPr/>
        </p:nvPicPr>
        <p:blipFill>
          <a:blip r:embed="rId4"/>
          <a:stretch>
            <a:fillRect/>
          </a:stretch>
        </p:blipFill>
        <p:spPr>
          <a:xfrm>
            <a:off x="5194935" y="3825716"/>
            <a:ext cx="4240411" cy="2620685"/>
          </a:xfrm>
          <a:prstGeom prst="rect">
            <a:avLst/>
          </a:prstGeom>
        </p:spPr>
      </p:pic>
      <p:sp>
        <p:nvSpPr>
          <p:cNvPr id="9" name="Text 5"/>
          <p:cNvSpPr/>
          <p:nvPr/>
        </p:nvSpPr>
        <p:spPr>
          <a:xfrm>
            <a:off x="5194935" y="6685002"/>
            <a:ext cx="2625209" cy="328136"/>
          </a:xfrm>
          <a:prstGeom prst="rect">
            <a:avLst/>
          </a:prstGeom>
          <a:noFill/>
          <a:ln/>
        </p:spPr>
        <p:txBody>
          <a:bodyPr wrap="none" lIns="0" tIns="0" rIns="0" bIns="0" rtlCol="0" anchor="t"/>
          <a:lstStyle/>
          <a:p>
            <a:pPr marL="0" indent="0" algn="l">
              <a:lnSpc>
                <a:spcPts val="2550"/>
              </a:lnSpc>
              <a:buNone/>
            </a:pPr>
            <a:r>
              <a:rPr lang="en-US" sz="2050" b="1" kern="0" spc="-41" dirty="0">
                <a:solidFill>
                  <a:srgbClr val="272525"/>
                </a:solidFill>
                <a:latin typeface="Petrona Bold" pitchFamily="34" charset="0"/>
                <a:ea typeface="Petrona Bold" pitchFamily="34" charset="-122"/>
                <a:cs typeface="Petrona Bold" pitchFamily="34" charset="-120"/>
              </a:rPr>
              <a:t>Ынтымақтастық</a:t>
            </a:r>
            <a:endParaRPr lang="en-US" sz="2050" dirty="0"/>
          </a:p>
        </p:txBody>
      </p:sp>
      <p:sp>
        <p:nvSpPr>
          <p:cNvPr id="10" name="Text 6"/>
          <p:cNvSpPr/>
          <p:nvPr/>
        </p:nvSpPr>
        <p:spPr>
          <a:xfrm>
            <a:off x="5194935" y="7127677"/>
            <a:ext cx="4240411" cy="305514"/>
          </a:xfrm>
          <a:prstGeom prst="rect">
            <a:avLst/>
          </a:prstGeom>
          <a:noFill/>
          <a:ln/>
        </p:spPr>
        <p:txBody>
          <a:bodyPr wrap="none" lIns="0" tIns="0" rIns="0" bIns="0" rtlCol="0" anchor="t"/>
          <a:lstStyle/>
          <a:p>
            <a:pPr marL="0" indent="0" algn="l">
              <a:lnSpc>
                <a:spcPts val="2400"/>
              </a:lnSpc>
              <a:buNone/>
            </a:pPr>
            <a:r>
              <a:rPr lang="en-US" sz="1500" kern="0" spc="-30" dirty="0">
                <a:solidFill>
                  <a:srgbClr val="272525"/>
                </a:solidFill>
                <a:latin typeface="Inter" pitchFamily="34" charset="0"/>
                <a:ea typeface="Inter" pitchFamily="34" charset="-122"/>
                <a:cs typeface="Inter" pitchFamily="34" charset="-120"/>
              </a:rPr>
              <a:t>Топтық жұмыс пен бірлескен оқыту</a:t>
            </a:r>
            <a:endParaRPr lang="en-US" sz="1500" dirty="0"/>
          </a:p>
        </p:txBody>
      </p:sp>
      <p:pic>
        <p:nvPicPr>
          <p:cNvPr id="11" name="Image 2" descr="preencoded.png"/>
          <p:cNvPicPr>
            <a:picLocks noChangeAspect="1"/>
          </p:cNvPicPr>
          <p:nvPr/>
        </p:nvPicPr>
        <p:blipFill>
          <a:blip r:embed="rId5"/>
          <a:stretch>
            <a:fillRect/>
          </a:stretch>
        </p:blipFill>
        <p:spPr>
          <a:xfrm>
            <a:off x="9721691" y="3825716"/>
            <a:ext cx="4240411" cy="2620685"/>
          </a:xfrm>
          <a:prstGeom prst="rect">
            <a:avLst/>
          </a:prstGeom>
        </p:spPr>
      </p:pic>
      <p:sp>
        <p:nvSpPr>
          <p:cNvPr id="12" name="Text 7"/>
          <p:cNvSpPr/>
          <p:nvPr/>
        </p:nvSpPr>
        <p:spPr>
          <a:xfrm>
            <a:off x="9721691" y="6685002"/>
            <a:ext cx="2905125" cy="328136"/>
          </a:xfrm>
          <a:prstGeom prst="rect">
            <a:avLst/>
          </a:prstGeom>
          <a:noFill/>
          <a:ln/>
        </p:spPr>
        <p:txBody>
          <a:bodyPr wrap="none" lIns="0" tIns="0" rIns="0" bIns="0" rtlCol="0" anchor="t"/>
          <a:lstStyle/>
          <a:p>
            <a:pPr marL="0" indent="0" algn="l">
              <a:lnSpc>
                <a:spcPts val="2550"/>
              </a:lnSpc>
              <a:buNone/>
            </a:pPr>
            <a:r>
              <a:rPr lang="en-US" sz="2050" b="1" kern="0" spc="-41" dirty="0">
                <a:solidFill>
                  <a:srgbClr val="272525"/>
                </a:solidFill>
                <a:latin typeface="Petrona Bold" pitchFamily="34" charset="0"/>
                <a:ea typeface="Petrona Bold" pitchFamily="34" charset="-122"/>
                <a:cs typeface="Petrona Bold" pitchFamily="34" charset="-120"/>
              </a:rPr>
              <a:t>Кеңейтілген шындық</a:t>
            </a:r>
            <a:endParaRPr lang="en-US" sz="2050" dirty="0"/>
          </a:p>
        </p:txBody>
      </p:sp>
      <p:sp>
        <p:nvSpPr>
          <p:cNvPr id="13" name="Text 8"/>
          <p:cNvSpPr/>
          <p:nvPr/>
        </p:nvSpPr>
        <p:spPr>
          <a:xfrm>
            <a:off x="9721691" y="7127677"/>
            <a:ext cx="4240411" cy="305514"/>
          </a:xfrm>
          <a:prstGeom prst="rect">
            <a:avLst/>
          </a:prstGeom>
          <a:noFill/>
          <a:ln/>
        </p:spPr>
        <p:txBody>
          <a:bodyPr wrap="none" lIns="0" tIns="0" rIns="0" bIns="0" rtlCol="0" anchor="t"/>
          <a:lstStyle/>
          <a:p>
            <a:pPr marL="0" indent="0" algn="l">
              <a:lnSpc>
                <a:spcPts val="2400"/>
              </a:lnSpc>
              <a:buNone/>
            </a:pPr>
            <a:r>
              <a:rPr lang="en-US" sz="1500" kern="0" spc="-30" dirty="0">
                <a:solidFill>
                  <a:srgbClr val="272525"/>
                </a:solidFill>
                <a:latin typeface="Inter" pitchFamily="34" charset="0"/>
                <a:ea typeface="Inter" pitchFamily="34" charset="-122"/>
                <a:cs typeface="Inter" pitchFamily="34" charset="-120"/>
              </a:rPr>
              <a:t>Күрделі физикалық концепцияларды түсіндіру</a:t>
            </a:r>
            <a:endParaRPr lang="en-US" sz="1500" dirty="0"/>
          </a:p>
        </p:txBody>
      </p:sp>
      <p:pic>
        <p:nvPicPr>
          <p:cNvPr id="14" name="Рисунок 13">
            <a:extLst>
              <a:ext uri="{FF2B5EF4-FFF2-40B4-BE49-F238E27FC236}">
                <a16:creationId xmlns:a16="http://schemas.microsoft.com/office/drawing/2014/main" id="{6DC7DB68-5622-4B85-80BE-0292233C36FB}"/>
              </a:ext>
            </a:extLst>
          </p:cNvPr>
          <p:cNvPicPr>
            <a:picLocks noChangeAspect="1"/>
          </p:cNvPicPr>
          <p:nvPr/>
        </p:nvPicPr>
        <p:blipFill>
          <a:blip r:embed="rId6"/>
          <a:stretch>
            <a:fillRect/>
          </a:stretch>
        </p:blipFill>
        <p:spPr>
          <a:xfrm>
            <a:off x="12512030" y="7474843"/>
            <a:ext cx="2066723" cy="68890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955</Words>
  <Application>Microsoft Office PowerPoint</Application>
  <PresentationFormat>Произвольный</PresentationFormat>
  <Paragraphs>103</Paragraphs>
  <Slides>11</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Inter</vt:lpstr>
      <vt:lpstr>Times New Roman</vt:lpstr>
      <vt:lpstr>Arial</vt:lpstr>
      <vt:lpstr>Petrona Bold</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Аралбаева Гульнара Мырзахановна</cp:lastModifiedBy>
  <cp:revision>4</cp:revision>
  <dcterms:created xsi:type="dcterms:W3CDTF">2024-10-16T09:32:00Z</dcterms:created>
  <dcterms:modified xsi:type="dcterms:W3CDTF">2024-10-16T09:40:12Z</dcterms:modified>
</cp:coreProperties>
</file>