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4630400" cy="8229600"/>
  <p:notesSz cx="14630400" cy="82296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8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6"/>
            <a:ext cx="12435840" cy="17282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0" y="4608576"/>
            <a:ext cx="10241280" cy="205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403BCF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403BCF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31520" y="1892808"/>
            <a:ext cx="6364224" cy="54315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6" y="1892808"/>
            <a:ext cx="6364224" cy="54315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403BCF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4630400" cy="8229600"/>
          </a:xfrm>
          <a:custGeom>
            <a:avLst/>
            <a:gdLst/>
            <a:ahLst/>
            <a:cxnLst/>
            <a:rect l="l" t="t" r="r" b="b"/>
            <a:pathLst>
              <a:path w="14630400" h="8229600">
                <a:moveTo>
                  <a:pt x="14630400" y="0"/>
                </a:moveTo>
                <a:lnTo>
                  <a:pt x="0" y="0"/>
                </a:lnTo>
                <a:lnTo>
                  <a:pt x="0" y="8229600"/>
                </a:lnTo>
                <a:lnTo>
                  <a:pt x="14630400" y="8229600"/>
                </a:lnTo>
                <a:lnTo>
                  <a:pt x="14630400" y="0"/>
                </a:lnTo>
                <a:close/>
              </a:path>
            </a:pathLst>
          </a:custGeom>
          <a:solidFill>
            <a:srgbClr val="FAF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839700" y="7749538"/>
            <a:ext cx="1722119" cy="41148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9513" y="463042"/>
            <a:ext cx="13371372" cy="1146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403BCF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29513" y="1877674"/>
            <a:ext cx="13371372" cy="17773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8"/>
            <a:ext cx="4681728" cy="411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8"/>
            <a:ext cx="3364992" cy="411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8"/>
            <a:ext cx="3364992" cy="411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0" y="0"/>
            <a:ext cx="5486399" cy="822959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1464" y="228600"/>
            <a:ext cx="8335336" cy="33368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400" spc="-25" dirty="0"/>
              <a:t>12 </a:t>
            </a:r>
            <a:r>
              <a:rPr lang="ru-RU" sz="2400" spc="-25" dirty="0" err="1"/>
              <a:t>Дәріс</a:t>
            </a:r>
            <a:r>
              <a:rPr lang="ru-RU" sz="2400" spc="-25" dirty="0"/>
              <a:t>.  </a:t>
            </a:r>
            <a:r>
              <a:rPr lang="ru-RU" sz="2400" spc="-25" dirty="0" err="1"/>
              <a:t>Молекулалық</a:t>
            </a:r>
            <a:r>
              <a:rPr lang="ru-RU" sz="2400" spc="-25" dirty="0"/>
              <a:t> физика </a:t>
            </a:r>
            <a:r>
              <a:rPr lang="ru-RU" sz="2400" spc="-25" dirty="0" err="1"/>
              <a:t>бөлімін</a:t>
            </a:r>
            <a:r>
              <a:rPr lang="ru-RU" sz="2400" spc="-25" dirty="0"/>
              <a:t> </a:t>
            </a:r>
            <a:r>
              <a:rPr lang="ru-RU" sz="2400" spc="-25" dirty="0" err="1"/>
              <a:t>оқыту</a:t>
            </a:r>
            <a:r>
              <a:rPr lang="ru-RU" sz="2400" spc="-25" dirty="0"/>
              <a:t> </a:t>
            </a:r>
            <a:r>
              <a:rPr lang="ru-RU" sz="2400" spc="-25" dirty="0" err="1"/>
              <a:t>әдістемесі</a:t>
            </a:r>
            <a:br>
              <a:rPr lang="ru-RU" sz="2400" spc="-25" dirty="0"/>
            </a:br>
            <a:r>
              <a:rPr lang="ru-RU" sz="2400" spc="-25" dirty="0"/>
              <a:t>   </a:t>
            </a:r>
            <a:br>
              <a:rPr lang="ru-RU" sz="2400" spc="-25" dirty="0"/>
            </a:br>
            <a:r>
              <a:rPr lang="ru-RU" sz="2400" spc="-25" dirty="0" err="1"/>
              <a:t>Жоспар</a:t>
            </a:r>
            <a:br>
              <a:rPr lang="ru-RU" sz="2400" spc="-25" dirty="0"/>
            </a:br>
            <a:br>
              <a:rPr lang="ru-RU" sz="2400" spc="-25" dirty="0"/>
            </a:br>
            <a:r>
              <a:rPr lang="ru-RU" sz="2400" spc="-25" dirty="0"/>
              <a:t>1.Кіріспе. </a:t>
            </a:r>
            <a:r>
              <a:rPr lang="ru-RU" sz="2400" spc="-25" dirty="0" err="1"/>
              <a:t>Молекулалық</a:t>
            </a:r>
            <a:r>
              <a:rPr lang="ru-RU" sz="2400" spc="-25" dirty="0"/>
              <a:t> физика </a:t>
            </a:r>
            <a:r>
              <a:rPr lang="ru-RU" sz="2400" spc="-25" dirty="0" err="1"/>
              <a:t>тарауының</a:t>
            </a:r>
            <a:r>
              <a:rPr lang="ru-RU" sz="2400" spc="-25" dirty="0"/>
              <a:t> </a:t>
            </a:r>
            <a:r>
              <a:rPr lang="ru-RU" sz="2400" spc="-25" dirty="0" err="1"/>
              <a:t>мазмұны</a:t>
            </a:r>
            <a:r>
              <a:rPr lang="ru-RU" sz="2400" spc="-25" dirty="0"/>
              <a:t>. </a:t>
            </a:r>
            <a:br>
              <a:rPr lang="ru-RU" sz="2400" spc="-25" dirty="0"/>
            </a:br>
            <a:r>
              <a:rPr lang="ru-RU" sz="2400" spc="-25" dirty="0"/>
              <a:t>2.Молекула-кинетикалық теория (М</a:t>
            </a:r>
            <a:r>
              <a:rPr lang="en-US" sz="2400" spc="-25" dirty="0"/>
              <a:t>KT) </a:t>
            </a:r>
            <a:r>
              <a:rPr lang="ru-RU" sz="2400" spc="-25" dirty="0" err="1"/>
              <a:t>негіздерін</a:t>
            </a:r>
            <a:r>
              <a:rPr lang="ru-RU" sz="2400" spc="-25" dirty="0"/>
              <a:t> </a:t>
            </a:r>
            <a:r>
              <a:rPr lang="ru-RU" sz="2400" spc="-25" dirty="0" err="1"/>
              <a:t>оқыту</a:t>
            </a:r>
            <a:r>
              <a:rPr lang="ru-RU" sz="2400" spc="-25" dirty="0"/>
              <a:t> </a:t>
            </a:r>
            <a:r>
              <a:rPr lang="ru-RU" sz="2400" spc="-25" dirty="0" err="1"/>
              <a:t>әдістемесі</a:t>
            </a:r>
            <a:r>
              <a:rPr lang="ru-RU" sz="2400" spc="-25" dirty="0"/>
              <a:t>.</a:t>
            </a:r>
            <a:br>
              <a:rPr lang="ru-RU" sz="2400" spc="-25" dirty="0"/>
            </a:br>
            <a:r>
              <a:rPr lang="ru-RU" sz="2400" spc="-25" dirty="0"/>
              <a:t>3.  Идеал газ. </a:t>
            </a:r>
            <a:br>
              <a:rPr lang="ru-RU" sz="2400" spc="-25" dirty="0"/>
            </a:br>
            <a:r>
              <a:rPr lang="ru-RU" sz="2400" spc="-25" dirty="0"/>
              <a:t>4. Газ </a:t>
            </a:r>
            <a:r>
              <a:rPr lang="ru-RU" sz="2400" spc="-25" dirty="0" err="1"/>
              <a:t>зандарын</a:t>
            </a:r>
            <a:r>
              <a:rPr lang="ru-RU" sz="2400" spc="-25" dirty="0"/>
              <a:t> </a:t>
            </a:r>
            <a:r>
              <a:rPr lang="ru-RU" sz="2400" spc="-25" dirty="0" err="1"/>
              <a:t>оқыту</a:t>
            </a:r>
            <a:r>
              <a:rPr lang="ru-RU" sz="2400" spc="-25" dirty="0"/>
              <a:t> </a:t>
            </a:r>
            <a:r>
              <a:rPr lang="ru-RU" sz="2400" spc="-25" dirty="0" err="1"/>
              <a:t>әдістемесі</a:t>
            </a:r>
            <a:r>
              <a:rPr lang="ru-RU" sz="2400" spc="-25" dirty="0"/>
              <a:t>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61187" y="3744569"/>
            <a:ext cx="7192009" cy="3226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37300"/>
              </a:lnSpc>
              <a:spcBef>
                <a:spcPts val="95"/>
              </a:spcBef>
            </a:pPr>
            <a:r>
              <a:rPr sz="1700" spc="25" dirty="0">
                <a:solidFill>
                  <a:srgbClr val="48485A"/>
                </a:solidFill>
                <a:latin typeface="Microsoft Sans Serif"/>
                <a:cs typeface="Microsoft Sans Serif"/>
              </a:rPr>
              <a:t>Молекулалық </a:t>
            </a:r>
            <a:r>
              <a:rPr sz="1700" spc="10" dirty="0">
                <a:solidFill>
                  <a:srgbClr val="48485A"/>
                </a:solidFill>
                <a:latin typeface="Microsoft Sans Serif"/>
                <a:cs typeface="Microsoft Sans Serif"/>
              </a:rPr>
              <a:t>физика </a:t>
            </a:r>
            <a:r>
              <a:rPr sz="1700" spc="45" dirty="0">
                <a:solidFill>
                  <a:srgbClr val="48485A"/>
                </a:solidFill>
                <a:latin typeface="Microsoft Sans Serif"/>
                <a:cs typeface="Microsoft Sans Serif"/>
              </a:rPr>
              <a:t>бөлімін оқытудың маңызы </a:t>
            </a:r>
            <a:r>
              <a:rPr sz="1700" spc="25" dirty="0">
                <a:solidFill>
                  <a:srgbClr val="48485A"/>
                </a:solidFill>
                <a:latin typeface="Microsoft Sans Serif"/>
                <a:cs typeface="Microsoft Sans Serif"/>
              </a:rPr>
              <a:t>зор. </a:t>
            </a:r>
            <a:r>
              <a:rPr sz="1700" spc="-25" dirty="0">
                <a:solidFill>
                  <a:srgbClr val="48485A"/>
                </a:solidFill>
                <a:latin typeface="Microsoft Sans Serif"/>
                <a:cs typeface="Microsoft Sans Serif"/>
              </a:rPr>
              <a:t>Бұл </a:t>
            </a:r>
            <a:r>
              <a:rPr sz="1700" spc="20" dirty="0">
                <a:solidFill>
                  <a:srgbClr val="48485A"/>
                </a:solidFill>
                <a:latin typeface="Microsoft Sans Serif"/>
                <a:cs typeface="Microsoft Sans Serif"/>
              </a:rPr>
              <a:t>бөлімде </a:t>
            </a:r>
            <a:r>
              <a:rPr sz="1700" spc="2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700" spc="50" dirty="0">
                <a:solidFill>
                  <a:srgbClr val="48485A"/>
                </a:solidFill>
                <a:latin typeface="Microsoft Sans Serif"/>
                <a:cs typeface="Microsoft Sans Serif"/>
              </a:rPr>
              <a:t>оқушылар</a:t>
            </a:r>
            <a:r>
              <a:rPr sz="1700" spc="-2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700" spc="35" dirty="0">
                <a:solidFill>
                  <a:srgbClr val="48485A"/>
                </a:solidFill>
                <a:latin typeface="Microsoft Sans Serif"/>
                <a:cs typeface="Microsoft Sans Serif"/>
              </a:rPr>
              <a:t>заттың</a:t>
            </a:r>
            <a:r>
              <a:rPr sz="1700" spc="-2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700" spc="30" dirty="0">
                <a:solidFill>
                  <a:srgbClr val="48485A"/>
                </a:solidFill>
                <a:latin typeface="Microsoft Sans Serif"/>
                <a:cs typeface="Microsoft Sans Serif"/>
              </a:rPr>
              <a:t>құрылысы,</a:t>
            </a:r>
            <a:r>
              <a:rPr sz="1700" spc="-5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700" spc="30" dirty="0">
                <a:solidFill>
                  <a:srgbClr val="48485A"/>
                </a:solidFill>
                <a:latin typeface="Microsoft Sans Serif"/>
                <a:cs typeface="Microsoft Sans Serif"/>
              </a:rPr>
              <a:t>молекулалардың</a:t>
            </a:r>
            <a:r>
              <a:rPr sz="1700" spc="-2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700" spc="20" dirty="0">
                <a:solidFill>
                  <a:srgbClr val="48485A"/>
                </a:solidFill>
                <a:latin typeface="Microsoft Sans Serif"/>
                <a:cs typeface="Microsoft Sans Serif"/>
              </a:rPr>
              <a:t>қасиеттері,</a:t>
            </a:r>
            <a:r>
              <a:rPr sz="1700" spc="-5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700" spc="30" dirty="0">
                <a:solidFill>
                  <a:srgbClr val="48485A"/>
                </a:solidFill>
                <a:latin typeface="Microsoft Sans Serif"/>
                <a:cs typeface="Microsoft Sans Serif"/>
              </a:rPr>
              <a:t>жылулық </a:t>
            </a:r>
            <a:r>
              <a:rPr sz="1700" spc="-44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700" spc="25" dirty="0">
                <a:solidFill>
                  <a:srgbClr val="48485A"/>
                </a:solidFill>
                <a:latin typeface="Microsoft Sans Serif"/>
                <a:cs typeface="Microsoft Sans Serif"/>
              </a:rPr>
              <a:t>құбылыстар </a:t>
            </a:r>
            <a:r>
              <a:rPr sz="1700" spc="35" dirty="0">
                <a:solidFill>
                  <a:srgbClr val="48485A"/>
                </a:solidFill>
                <a:latin typeface="Microsoft Sans Serif"/>
                <a:cs typeface="Microsoft Sans Serif"/>
              </a:rPr>
              <a:t>туралы </a:t>
            </a:r>
            <a:r>
              <a:rPr sz="1700" spc="40" dirty="0">
                <a:solidFill>
                  <a:srgbClr val="48485A"/>
                </a:solidFill>
                <a:latin typeface="Microsoft Sans Serif"/>
                <a:cs typeface="Microsoft Sans Serif"/>
              </a:rPr>
              <a:t>білімдерін </a:t>
            </a:r>
            <a:r>
              <a:rPr sz="1700" spc="20" dirty="0">
                <a:solidFill>
                  <a:srgbClr val="48485A"/>
                </a:solidFill>
                <a:latin typeface="Microsoft Sans Serif"/>
                <a:cs typeface="Microsoft Sans Serif"/>
              </a:rPr>
              <a:t>тереңдетеді. </a:t>
            </a:r>
            <a:r>
              <a:rPr sz="1700" spc="35" dirty="0">
                <a:solidFill>
                  <a:srgbClr val="48485A"/>
                </a:solidFill>
                <a:latin typeface="Microsoft Sans Serif"/>
                <a:cs typeface="Microsoft Sans Serif"/>
              </a:rPr>
              <a:t>Негізгі </a:t>
            </a:r>
            <a:r>
              <a:rPr sz="1700" spc="40" dirty="0">
                <a:solidFill>
                  <a:srgbClr val="48485A"/>
                </a:solidFill>
                <a:latin typeface="Microsoft Sans Serif"/>
                <a:cs typeface="Microsoft Sans Serif"/>
              </a:rPr>
              <a:t>ұғымдар </a:t>
            </a:r>
            <a:r>
              <a:rPr sz="1700" spc="55" dirty="0">
                <a:solidFill>
                  <a:srgbClr val="48485A"/>
                </a:solidFill>
                <a:latin typeface="Microsoft Sans Serif"/>
                <a:cs typeface="Microsoft Sans Serif"/>
              </a:rPr>
              <a:t>мен </a:t>
            </a:r>
            <a:r>
              <a:rPr sz="1700" spc="6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700" spc="40" dirty="0">
                <a:solidFill>
                  <a:srgbClr val="48485A"/>
                </a:solidFill>
                <a:latin typeface="Microsoft Sans Serif"/>
                <a:cs typeface="Microsoft Sans Serif"/>
              </a:rPr>
              <a:t>шамалар </a:t>
            </a:r>
            <a:r>
              <a:rPr sz="1700" spc="25" dirty="0">
                <a:solidFill>
                  <a:srgbClr val="48485A"/>
                </a:solidFill>
                <a:latin typeface="Microsoft Sans Serif"/>
                <a:cs typeface="Microsoft Sans Serif"/>
              </a:rPr>
              <a:t>қарастырылады: </a:t>
            </a:r>
            <a:r>
              <a:rPr sz="1700" spc="40" dirty="0">
                <a:solidFill>
                  <a:srgbClr val="48485A"/>
                </a:solidFill>
                <a:latin typeface="Microsoft Sans Serif"/>
                <a:cs typeface="Microsoft Sans Serif"/>
              </a:rPr>
              <a:t>молекуланың </a:t>
            </a:r>
            <a:r>
              <a:rPr sz="1700" spc="35" dirty="0">
                <a:solidFill>
                  <a:srgbClr val="48485A"/>
                </a:solidFill>
                <a:latin typeface="Microsoft Sans Serif"/>
                <a:cs typeface="Microsoft Sans Serif"/>
              </a:rPr>
              <a:t>өлшемі, </a:t>
            </a:r>
            <a:r>
              <a:rPr sz="1700" spc="30" dirty="0">
                <a:solidFill>
                  <a:srgbClr val="48485A"/>
                </a:solidFill>
                <a:latin typeface="Microsoft Sans Serif"/>
                <a:cs typeface="Microsoft Sans Serif"/>
              </a:rPr>
              <a:t>жылдамдығы, </a:t>
            </a:r>
            <a:r>
              <a:rPr sz="1700" spc="3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700" spc="-5" dirty="0">
                <a:solidFill>
                  <a:srgbClr val="48485A"/>
                </a:solidFill>
                <a:latin typeface="Microsoft Sans Serif"/>
                <a:cs typeface="Microsoft Sans Serif"/>
              </a:rPr>
              <a:t>массасы, </a:t>
            </a:r>
            <a:r>
              <a:rPr sz="1700" spc="35" dirty="0">
                <a:solidFill>
                  <a:srgbClr val="48485A"/>
                </a:solidFill>
                <a:latin typeface="Microsoft Sans Serif"/>
                <a:cs typeface="Microsoft Sans Serif"/>
              </a:rPr>
              <a:t>заттың </a:t>
            </a:r>
            <a:r>
              <a:rPr sz="1700" spc="45" dirty="0">
                <a:solidFill>
                  <a:srgbClr val="48485A"/>
                </a:solidFill>
                <a:latin typeface="Microsoft Sans Serif"/>
                <a:cs typeface="Microsoft Sans Serif"/>
              </a:rPr>
              <a:t>мөлшері, </a:t>
            </a:r>
            <a:r>
              <a:rPr sz="1700" spc="35" dirty="0">
                <a:solidFill>
                  <a:srgbClr val="48485A"/>
                </a:solidFill>
                <a:latin typeface="Microsoft Sans Serif"/>
                <a:cs typeface="Microsoft Sans Serif"/>
              </a:rPr>
              <a:t>мольдік </a:t>
            </a:r>
            <a:r>
              <a:rPr sz="1700" spc="-15" dirty="0">
                <a:solidFill>
                  <a:srgbClr val="48485A"/>
                </a:solidFill>
                <a:latin typeface="Microsoft Sans Serif"/>
                <a:cs typeface="Microsoft Sans Serif"/>
              </a:rPr>
              <a:t>масса, </a:t>
            </a:r>
            <a:r>
              <a:rPr sz="1700" spc="45" dirty="0">
                <a:solidFill>
                  <a:srgbClr val="48485A"/>
                </a:solidFill>
                <a:latin typeface="Microsoft Sans Serif"/>
                <a:cs typeface="Microsoft Sans Serif"/>
              </a:rPr>
              <a:t>бөлшектердің </a:t>
            </a:r>
            <a:r>
              <a:rPr sz="1700" spc="5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700" spc="55" dirty="0">
                <a:solidFill>
                  <a:srgbClr val="48485A"/>
                </a:solidFill>
                <a:latin typeface="Microsoft Sans Serif"/>
                <a:cs typeface="Microsoft Sans Serif"/>
              </a:rPr>
              <a:t>концентрациясы, орташа </a:t>
            </a:r>
            <a:r>
              <a:rPr sz="1700" spc="35" dirty="0">
                <a:solidFill>
                  <a:srgbClr val="48485A"/>
                </a:solidFill>
                <a:latin typeface="Microsoft Sans Serif"/>
                <a:cs typeface="Microsoft Sans Serif"/>
              </a:rPr>
              <a:t>квадраттық </a:t>
            </a:r>
            <a:r>
              <a:rPr sz="1700" spc="30" dirty="0">
                <a:solidFill>
                  <a:srgbClr val="48485A"/>
                </a:solidFill>
                <a:latin typeface="Microsoft Sans Serif"/>
                <a:cs typeface="Microsoft Sans Serif"/>
              </a:rPr>
              <a:t>жылдамдығы, </a:t>
            </a:r>
            <a:r>
              <a:rPr sz="1700" spc="55" dirty="0">
                <a:solidFill>
                  <a:srgbClr val="48485A"/>
                </a:solidFill>
                <a:latin typeface="Microsoft Sans Serif"/>
                <a:cs typeface="Microsoft Sans Serif"/>
              </a:rPr>
              <a:t>орташа </a:t>
            </a:r>
            <a:r>
              <a:rPr sz="1700" spc="6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700" spc="50" dirty="0">
                <a:solidFill>
                  <a:srgbClr val="48485A"/>
                </a:solidFill>
                <a:latin typeface="Microsoft Sans Serif"/>
                <a:cs typeface="Microsoft Sans Serif"/>
              </a:rPr>
              <a:t>кинетикалық </a:t>
            </a:r>
            <a:r>
              <a:rPr sz="1700" spc="45" dirty="0">
                <a:solidFill>
                  <a:srgbClr val="48485A"/>
                </a:solidFill>
                <a:latin typeface="Microsoft Sans Serif"/>
                <a:cs typeface="Microsoft Sans Serif"/>
              </a:rPr>
              <a:t>энергиясы, </a:t>
            </a:r>
            <a:r>
              <a:rPr sz="1700" spc="50" dirty="0">
                <a:solidFill>
                  <a:srgbClr val="48485A"/>
                </a:solidFill>
                <a:latin typeface="Microsoft Sans Serif"/>
                <a:cs typeface="Microsoft Sans Serif"/>
              </a:rPr>
              <a:t>термодинамикалық </a:t>
            </a:r>
            <a:r>
              <a:rPr sz="1700" spc="30" dirty="0">
                <a:solidFill>
                  <a:srgbClr val="48485A"/>
                </a:solidFill>
                <a:latin typeface="Microsoft Sans Serif"/>
                <a:cs typeface="Microsoft Sans Serif"/>
              </a:rPr>
              <a:t>жүйе, жылулық </a:t>
            </a:r>
            <a:r>
              <a:rPr sz="1700" spc="25" dirty="0">
                <a:solidFill>
                  <a:srgbClr val="48485A"/>
                </a:solidFill>
                <a:latin typeface="Microsoft Sans Serif"/>
                <a:cs typeface="Microsoft Sans Serif"/>
              </a:rPr>
              <a:t>тепе- </a:t>
            </a:r>
            <a:r>
              <a:rPr sz="1700" spc="3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700" spc="25" dirty="0">
                <a:solidFill>
                  <a:srgbClr val="48485A"/>
                </a:solidFill>
                <a:latin typeface="Microsoft Sans Serif"/>
                <a:cs typeface="Microsoft Sans Serif"/>
              </a:rPr>
              <a:t>теңдік, </a:t>
            </a:r>
            <a:r>
              <a:rPr sz="1700" spc="50" dirty="0">
                <a:solidFill>
                  <a:srgbClr val="48485A"/>
                </a:solidFill>
                <a:latin typeface="Microsoft Sans Serif"/>
                <a:cs typeface="Microsoft Sans Serif"/>
              </a:rPr>
              <a:t>күй </a:t>
            </a:r>
            <a:r>
              <a:rPr sz="1700" spc="30" dirty="0">
                <a:solidFill>
                  <a:srgbClr val="48485A"/>
                </a:solidFill>
                <a:latin typeface="Microsoft Sans Serif"/>
                <a:cs typeface="Microsoft Sans Serif"/>
              </a:rPr>
              <a:t>параметрлері, </a:t>
            </a:r>
            <a:r>
              <a:rPr sz="1700" spc="20" dirty="0">
                <a:solidFill>
                  <a:srgbClr val="48485A"/>
                </a:solidFill>
                <a:latin typeface="Microsoft Sans Serif"/>
                <a:cs typeface="Microsoft Sans Serif"/>
              </a:rPr>
              <a:t>қысым, </a:t>
            </a:r>
            <a:r>
              <a:rPr sz="1700" spc="15" dirty="0">
                <a:solidFill>
                  <a:srgbClr val="48485A"/>
                </a:solidFill>
                <a:latin typeface="Microsoft Sans Serif"/>
                <a:cs typeface="Microsoft Sans Serif"/>
              </a:rPr>
              <a:t>көлем, </a:t>
            </a:r>
            <a:r>
              <a:rPr sz="1700" spc="30" dirty="0">
                <a:solidFill>
                  <a:srgbClr val="48485A"/>
                </a:solidFill>
                <a:latin typeface="Microsoft Sans Serif"/>
                <a:cs typeface="Microsoft Sans Serif"/>
              </a:rPr>
              <a:t>температура, </a:t>
            </a:r>
            <a:r>
              <a:rPr sz="1700" spc="15" dirty="0">
                <a:solidFill>
                  <a:srgbClr val="48485A"/>
                </a:solidFill>
                <a:latin typeface="Microsoft Sans Serif"/>
                <a:cs typeface="Microsoft Sans Serif"/>
              </a:rPr>
              <a:t>жұмыс, </a:t>
            </a:r>
            <a:r>
              <a:rPr sz="1700" spc="30" dirty="0">
                <a:solidFill>
                  <a:srgbClr val="48485A"/>
                </a:solidFill>
                <a:latin typeface="Microsoft Sans Serif"/>
                <a:cs typeface="Microsoft Sans Serif"/>
              </a:rPr>
              <a:t>жылу </a:t>
            </a:r>
            <a:r>
              <a:rPr sz="1700" spc="-44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700" spc="45" dirty="0">
                <a:solidFill>
                  <a:srgbClr val="48485A"/>
                </a:solidFill>
                <a:latin typeface="Microsoft Sans Serif"/>
                <a:cs typeface="Microsoft Sans Serif"/>
              </a:rPr>
              <a:t>мөлшері,</a:t>
            </a:r>
            <a:r>
              <a:rPr sz="1700" spc="-3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700" spc="60" dirty="0">
                <a:solidFill>
                  <a:srgbClr val="48485A"/>
                </a:solidFill>
                <a:latin typeface="Microsoft Sans Serif"/>
                <a:cs typeface="Microsoft Sans Serif"/>
              </a:rPr>
              <a:t>ішкі</a:t>
            </a:r>
            <a:r>
              <a:rPr sz="1700" spc="-3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700" spc="55" dirty="0">
                <a:solidFill>
                  <a:srgbClr val="48485A"/>
                </a:solidFill>
                <a:latin typeface="Microsoft Sans Serif"/>
                <a:cs typeface="Microsoft Sans Serif"/>
              </a:rPr>
              <a:t>энергия.</a:t>
            </a:r>
            <a:endParaRPr sz="1700" dirty="0">
              <a:latin typeface="Microsoft Sans Serif"/>
              <a:cs typeface="Microsoft Sans Serif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71144" y="7248143"/>
            <a:ext cx="361315" cy="361315"/>
            <a:chOff x="771144" y="7248143"/>
            <a:chExt cx="361315" cy="361315"/>
          </a:xfrm>
        </p:grpSpPr>
        <p:sp>
          <p:nvSpPr>
            <p:cNvPr id="6" name="object 6"/>
            <p:cNvSpPr/>
            <p:nvPr/>
          </p:nvSpPr>
          <p:spPr>
            <a:xfrm>
              <a:off x="774954" y="7251953"/>
              <a:ext cx="353695" cy="353695"/>
            </a:xfrm>
            <a:custGeom>
              <a:avLst/>
              <a:gdLst/>
              <a:ahLst/>
              <a:cxnLst/>
              <a:rect l="l" t="t" r="r" b="b"/>
              <a:pathLst>
                <a:path w="353694" h="353695">
                  <a:moveTo>
                    <a:pt x="176783" y="0"/>
                  </a:moveTo>
                  <a:lnTo>
                    <a:pt x="129786" y="6314"/>
                  </a:lnTo>
                  <a:lnTo>
                    <a:pt x="87556" y="24135"/>
                  </a:lnTo>
                  <a:lnTo>
                    <a:pt x="51777" y="51777"/>
                  </a:lnTo>
                  <a:lnTo>
                    <a:pt x="24135" y="87556"/>
                  </a:lnTo>
                  <a:lnTo>
                    <a:pt x="6314" y="129786"/>
                  </a:lnTo>
                  <a:lnTo>
                    <a:pt x="0" y="176784"/>
                  </a:lnTo>
                  <a:lnTo>
                    <a:pt x="6314" y="223781"/>
                  </a:lnTo>
                  <a:lnTo>
                    <a:pt x="24135" y="266011"/>
                  </a:lnTo>
                  <a:lnTo>
                    <a:pt x="51777" y="301790"/>
                  </a:lnTo>
                  <a:lnTo>
                    <a:pt x="87556" y="329432"/>
                  </a:lnTo>
                  <a:lnTo>
                    <a:pt x="129786" y="347253"/>
                  </a:lnTo>
                  <a:lnTo>
                    <a:pt x="176783" y="353568"/>
                  </a:lnTo>
                  <a:lnTo>
                    <a:pt x="223781" y="347253"/>
                  </a:lnTo>
                  <a:lnTo>
                    <a:pt x="266011" y="329432"/>
                  </a:lnTo>
                  <a:lnTo>
                    <a:pt x="301790" y="301790"/>
                  </a:lnTo>
                  <a:lnTo>
                    <a:pt x="329432" y="266011"/>
                  </a:lnTo>
                  <a:lnTo>
                    <a:pt x="347253" y="223781"/>
                  </a:lnTo>
                  <a:lnTo>
                    <a:pt x="353567" y="176784"/>
                  </a:lnTo>
                  <a:lnTo>
                    <a:pt x="347253" y="129786"/>
                  </a:lnTo>
                  <a:lnTo>
                    <a:pt x="329432" y="87556"/>
                  </a:lnTo>
                  <a:lnTo>
                    <a:pt x="301790" y="51777"/>
                  </a:lnTo>
                  <a:lnTo>
                    <a:pt x="266011" y="24135"/>
                  </a:lnTo>
                  <a:lnTo>
                    <a:pt x="223781" y="6314"/>
                  </a:lnTo>
                  <a:lnTo>
                    <a:pt x="176783" y="0"/>
                  </a:lnTo>
                  <a:close/>
                </a:path>
              </a:pathLst>
            </a:custGeom>
            <a:solidFill>
              <a:srgbClr val="68B9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74954" y="7251953"/>
              <a:ext cx="353695" cy="353695"/>
            </a:xfrm>
            <a:custGeom>
              <a:avLst/>
              <a:gdLst/>
              <a:ahLst/>
              <a:cxnLst/>
              <a:rect l="l" t="t" r="r" b="b"/>
              <a:pathLst>
                <a:path w="353694" h="353695">
                  <a:moveTo>
                    <a:pt x="0" y="176784"/>
                  </a:moveTo>
                  <a:lnTo>
                    <a:pt x="6314" y="129786"/>
                  </a:lnTo>
                  <a:lnTo>
                    <a:pt x="24135" y="87556"/>
                  </a:lnTo>
                  <a:lnTo>
                    <a:pt x="51777" y="51777"/>
                  </a:lnTo>
                  <a:lnTo>
                    <a:pt x="87556" y="24135"/>
                  </a:lnTo>
                  <a:lnTo>
                    <a:pt x="129786" y="6314"/>
                  </a:lnTo>
                  <a:lnTo>
                    <a:pt x="176783" y="0"/>
                  </a:lnTo>
                  <a:lnTo>
                    <a:pt x="223781" y="6314"/>
                  </a:lnTo>
                  <a:lnTo>
                    <a:pt x="266011" y="24135"/>
                  </a:lnTo>
                  <a:lnTo>
                    <a:pt x="301790" y="51777"/>
                  </a:lnTo>
                  <a:lnTo>
                    <a:pt x="329432" y="87556"/>
                  </a:lnTo>
                  <a:lnTo>
                    <a:pt x="347253" y="129786"/>
                  </a:lnTo>
                  <a:lnTo>
                    <a:pt x="353567" y="176784"/>
                  </a:lnTo>
                  <a:lnTo>
                    <a:pt x="347253" y="223781"/>
                  </a:lnTo>
                  <a:lnTo>
                    <a:pt x="329432" y="266011"/>
                  </a:lnTo>
                  <a:lnTo>
                    <a:pt x="301790" y="301790"/>
                  </a:lnTo>
                  <a:lnTo>
                    <a:pt x="266011" y="329432"/>
                  </a:lnTo>
                  <a:lnTo>
                    <a:pt x="223781" y="347253"/>
                  </a:lnTo>
                  <a:lnTo>
                    <a:pt x="176783" y="353568"/>
                  </a:lnTo>
                  <a:lnTo>
                    <a:pt x="129786" y="347253"/>
                  </a:lnTo>
                  <a:lnTo>
                    <a:pt x="87556" y="329432"/>
                  </a:lnTo>
                  <a:lnTo>
                    <a:pt x="51777" y="301790"/>
                  </a:lnTo>
                  <a:lnTo>
                    <a:pt x="24135" y="266011"/>
                  </a:lnTo>
                  <a:lnTo>
                    <a:pt x="6314" y="223781"/>
                  </a:lnTo>
                  <a:lnTo>
                    <a:pt x="0" y="176784"/>
                  </a:lnTo>
                  <a:close/>
                </a:path>
              </a:pathLst>
            </a:custGeom>
            <a:ln w="762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707D7D0-63D6-4450-AF85-3EE41A3BC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990600"/>
            <a:ext cx="126492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ru-RU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Студенттердің өзіндік жұмысына тапсырма: </a:t>
            </a:r>
            <a:endParaRPr kumimoji="0" lang="ru-RU" altLang="ru-RU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ru-RU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Жылу құбылыстарын оқып-үйренудегі "Статистикалық және термодинамикалы әдістер" тақырыбына реферат жазып келу.</a:t>
            </a:r>
            <a:endParaRPr kumimoji="0" lang="ru-RU" altLang="ru-RU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ru-RU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"МКТ-ның негізгі теңдеуі" тақырыбы бойынша семинар сабағына дайындалып келу.</a:t>
            </a:r>
            <a:endParaRPr kumimoji="0" lang="ru-RU" altLang="ru-RU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39D570A-F6B3-4F15-89B5-7304ECC946F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90599" y="2100828"/>
            <a:ext cx="194676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 sz="280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EB35FEE-24CB-4B67-B5FC-853B002AC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601218"/>
            <a:ext cx="1179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val="3113617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0" y="0"/>
            <a:ext cx="5486399" cy="822959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27684" y="471931"/>
            <a:ext cx="6676390" cy="114617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ts val="4500"/>
              </a:lnSpc>
              <a:spcBef>
                <a:spcPts val="20"/>
              </a:spcBef>
            </a:pPr>
            <a:r>
              <a:rPr spc="-20" dirty="0"/>
              <a:t>Молекулалық</a:t>
            </a:r>
            <a:r>
              <a:rPr spc="229" dirty="0"/>
              <a:t> </a:t>
            </a:r>
            <a:r>
              <a:rPr spc="-5" dirty="0"/>
              <a:t>физика</a:t>
            </a:r>
            <a:r>
              <a:rPr spc="225" dirty="0"/>
              <a:t> </a:t>
            </a:r>
            <a:r>
              <a:rPr spc="-5" dirty="0"/>
              <a:t>бөлімінің </a:t>
            </a:r>
            <a:r>
              <a:rPr spc="-775" dirty="0"/>
              <a:t> </a:t>
            </a:r>
            <a:r>
              <a:rPr spc="-5" dirty="0"/>
              <a:t>мазмұны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27684" y="1882373"/>
            <a:ext cx="7645400" cy="20707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37000"/>
              </a:lnSpc>
              <a:spcBef>
                <a:spcPts val="95"/>
              </a:spcBef>
            </a:pPr>
            <a:r>
              <a:rPr sz="1400" spc="25" dirty="0">
                <a:solidFill>
                  <a:srgbClr val="48485A"/>
                </a:solidFill>
                <a:latin typeface="Microsoft Sans Serif"/>
                <a:cs typeface="Microsoft Sans Serif"/>
              </a:rPr>
              <a:t>Молекулалық</a:t>
            </a:r>
            <a:r>
              <a:rPr sz="1400" spc="-3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5" dirty="0">
                <a:solidFill>
                  <a:srgbClr val="48485A"/>
                </a:solidFill>
                <a:latin typeface="Microsoft Sans Serif"/>
                <a:cs typeface="Microsoft Sans Serif"/>
              </a:rPr>
              <a:t>физика</a:t>
            </a:r>
            <a:r>
              <a:rPr sz="1400" spc="-1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35" dirty="0">
                <a:solidFill>
                  <a:srgbClr val="48485A"/>
                </a:solidFill>
                <a:latin typeface="Microsoft Sans Serif"/>
                <a:cs typeface="Microsoft Sans Serif"/>
              </a:rPr>
              <a:t>бөлімінде</a:t>
            </a:r>
            <a:r>
              <a:rPr sz="1400" spc="-5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30" dirty="0">
                <a:solidFill>
                  <a:srgbClr val="48485A"/>
                </a:solidFill>
                <a:latin typeface="Microsoft Sans Serif"/>
                <a:cs typeface="Microsoft Sans Serif"/>
              </a:rPr>
              <a:t>газдардың</a:t>
            </a:r>
            <a:r>
              <a:rPr sz="1400" spc="-3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25" dirty="0">
                <a:solidFill>
                  <a:srgbClr val="48485A"/>
                </a:solidFill>
                <a:latin typeface="Microsoft Sans Serif"/>
                <a:cs typeface="Microsoft Sans Serif"/>
              </a:rPr>
              <a:t>молекула-кинетикалық</a:t>
            </a:r>
            <a:r>
              <a:rPr sz="1400" spc="-4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55" dirty="0">
                <a:solidFill>
                  <a:srgbClr val="48485A"/>
                </a:solidFill>
                <a:latin typeface="Microsoft Sans Serif"/>
                <a:cs typeface="Microsoft Sans Serif"/>
              </a:rPr>
              <a:t>теориясының</a:t>
            </a:r>
            <a:r>
              <a:rPr sz="1400" spc="-2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40" dirty="0">
                <a:solidFill>
                  <a:srgbClr val="48485A"/>
                </a:solidFill>
                <a:latin typeface="Microsoft Sans Serif"/>
                <a:cs typeface="Microsoft Sans Serif"/>
              </a:rPr>
              <a:t>негізгі </a:t>
            </a:r>
            <a:r>
              <a:rPr sz="1400" spc="-35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15" dirty="0">
                <a:solidFill>
                  <a:srgbClr val="48485A"/>
                </a:solidFill>
                <a:latin typeface="Microsoft Sans Serif"/>
                <a:cs typeface="Microsoft Sans Serif"/>
              </a:rPr>
              <a:t>теңдеуі, </a:t>
            </a:r>
            <a:r>
              <a:rPr sz="1400" spc="40" dirty="0">
                <a:solidFill>
                  <a:srgbClr val="48485A"/>
                </a:solidFill>
                <a:latin typeface="Microsoft Sans Serif"/>
                <a:cs typeface="Microsoft Sans Serif"/>
              </a:rPr>
              <a:t>термодинамика және </a:t>
            </a:r>
            <a:r>
              <a:rPr sz="1400" spc="25" dirty="0">
                <a:solidFill>
                  <a:srgbClr val="48485A"/>
                </a:solidFill>
                <a:latin typeface="Microsoft Sans Serif"/>
                <a:cs typeface="Microsoft Sans Serif"/>
              </a:rPr>
              <a:t>газдардың, </a:t>
            </a:r>
            <a:r>
              <a:rPr sz="1400" spc="35" dirty="0">
                <a:solidFill>
                  <a:srgbClr val="48485A"/>
                </a:solidFill>
                <a:latin typeface="Microsoft Sans Serif"/>
                <a:cs typeface="Microsoft Sans Serif"/>
              </a:rPr>
              <a:t>сұйықтардың </a:t>
            </a:r>
            <a:r>
              <a:rPr sz="1400" spc="40" dirty="0">
                <a:solidFill>
                  <a:srgbClr val="48485A"/>
                </a:solidFill>
                <a:latin typeface="Microsoft Sans Serif"/>
                <a:cs typeface="Microsoft Sans Serif"/>
              </a:rPr>
              <a:t>және </a:t>
            </a:r>
            <a:r>
              <a:rPr sz="1400" spc="25" dirty="0">
                <a:solidFill>
                  <a:srgbClr val="48485A"/>
                </a:solidFill>
                <a:latin typeface="Microsoft Sans Serif"/>
                <a:cs typeface="Microsoft Sans Serif"/>
              </a:rPr>
              <a:t>қатты </a:t>
            </a:r>
            <a:r>
              <a:rPr sz="1400" spc="30" dirty="0">
                <a:solidFill>
                  <a:srgbClr val="48485A"/>
                </a:solidFill>
                <a:latin typeface="Microsoft Sans Serif"/>
                <a:cs typeface="Microsoft Sans Serif"/>
              </a:rPr>
              <a:t>денелердің </a:t>
            </a:r>
            <a:r>
              <a:rPr sz="1400" spc="3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25" dirty="0">
                <a:solidFill>
                  <a:srgbClr val="48485A"/>
                </a:solidFill>
                <a:latin typeface="Microsoft Sans Serif"/>
                <a:cs typeface="Microsoft Sans Serif"/>
              </a:rPr>
              <a:t>қасиеттері қарастырылады. Негізгі </a:t>
            </a:r>
            <a:r>
              <a:rPr sz="1400" spc="20" dirty="0">
                <a:solidFill>
                  <a:srgbClr val="48485A"/>
                </a:solidFill>
                <a:latin typeface="Microsoft Sans Serif"/>
                <a:cs typeface="Microsoft Sans Serif"/>
              </a:rPr>
              <a:t>құбылыстар: </a:t>
            </a:r>
            <a:r>
              <a:rPr sz="1400" spc="-20" dirty="0">
                <a:solidFill>
                  <a:srgbClr val="48485A"/>
                </a:solidFill>
                <a:latin typeface="Microsoft Sans Serif"/>
                <a:cs typeface="Microsoft Sans Serif"/>
              </a:rPr>
              <a:t>диффузия, </a:t>
            </a:r>
            <a:r>
              <a:rPr sz="1400" spc="30" dirty="0">
                <a:solidFill>
                  <a:srgbClr val="48485A"/>
                </a:solidFill>
                <a:latin typeface="Microsoft Sans Serif"/>
                <a:cs typeface="Microsoft Sans Serif"/>
              </a:rPr>
              <a:t>жылу </a:t>
            </a:r>
            <a:r>
              <a:rPr sz="1400" spc="35" dirty="0">
                <a:solidFill>
                  <a:srgbClr val="48485A"/>
                </a:solidFill>
                <a:latin typeface="Microsoft Sans Serif"/>
                <a:cs typeface="Microsoft Sans Serif"/>
              </a:rPr>
              <a:t>сыйымдылық, </a:t>
            </a:r>
            <a:r>
              <a:rPr sz="1400" spc="4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25" dirty="0">
                <a:solidFill>
                  <a:srgbClr val="48485A"/>
                </a:solidFill>
                <a:latin typeface="Microsoft Sans Serif"/>
                <a:cs typeface="Microsoft Sans Serif"/>
              </a:rPr>
              <a:t>тұтқырлық, </a:t>
            </a:r>
            <a:r>
              <a:rPr sz="1400" spc="45" dirty="0">
                <a:solidFill>
                  <a:srgbClr val="48485A"/>
                </a:solidFill>
                <a:latin typeface="Microsoft Sans Serif"/>
                <a:cs typeface="Microsoft Sans Serif"/>
              </a:rPr>
              <a:t>броундық </a:t>
            </a:r>
            <a:r>
              <a:rPr sz="1400" spc="15" dirty="0">
                <a:solidFill>
                  <a:srgbClr val="48485A"/>
                </a:solidFill>
                <a:latin typeface="Microsoft Sans Serif"/>
                <a:cs typeface="Microsoft Sans Serif"/>
              </a:rPr>
              <a:t>қозғалыс, </a:t>
            </a:r>
            <a:r>
              <a:rPr sz="1400" spc="30" dirty="0">
                <a:solidFill>
                  <a:srgbClr val="48485A"/>
                </a:solidFill>
                <a:latin typeface="Microsoft Sans Serif"/>
                <a:cs typeface="Microsoft Sans Serif"/>
              </a:rPr>
              <a:t>жылулық </a:t>
            </a:r>
            <a:r>
              <a:rPr sz="1400" spc="20" dirty="0">
                <a:solidFill>
                  <a:srgbClr val="48485A"/>
                </a:solidFill>
                <a:latin typeface="Microsoft Sans Serif"/>
                <a:cs typeface="Microsoft Sans Serif"/>
              </a:rPr>
              <a:t>тепе-теңдік, </a:t>
            </a:r>
            <a:r>
              <a:rPr sz="1400" spc="30" dirty="0">
                <a:solidFill>
                  <a:srgbClr val="48485A"/>
                </a:solidFill>
                <a:latin typeface="Microsoft Sans Serif"/>
                <a:cs typeface="Microsoft Sans Serif"/>
              </a:rPr>
              <a:t>заттың агрегаттық </a:t>
            </a:r>
            <a:r>
              <a:rPr sz="1400" spc="45" dirty="0">
                <a:solidFill>
                  <a:srgbClr val="48485A"/>
                </a:solidFill>
                <a:latin typeface="Microsoft Sans Serif"/>
                <a:cs typeface="Microsoft Sans Serif"/>
              </a:rPr>
              <a:t>күйлерінің </a:t>
            </a:r>
            <a:r>
              <a:rPr sz="1400" spc="5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25" dirty="0">
                <a:solidFill>
                  <a:srgbClr val="48485A"/>
                </a:solidFill>
                <a:latin typeface="Microsoft Sans Serif"/>
                <a:cs typeface="Microsoft Sans Serif"/>
              </a:rPr>
              <a:t>өзгеруі. </a:t>
            </a:r>
            <a:r>
              <a:rPr sz="1400" spc="45" dirty="0">
                <a:solidFill>
                  <a:srgbClr val="48485A"/>
                </a:solidFill>
                <a:latin typeface="Microsoft Sans Serif"/>
                <a:cs typeface="Microsoft Sans Serif"/>
              </a:rPr>
              <a:t>Мұғалімнің </a:t>
            </a:r>
            <a:r>
              <a:rPr sz="1400" spc="40" dirty="0">
                <a:solidFill>
                  <a:srgbClr val="48485A"/>
                </a:solidFill>
                <a:latin typeface="Microsoft Sans Serif"/>
                <a:cs typeface="Microsoft Sans Serif"/>
              </a:rPr>
              <a:t>негізгі </a:t>
            </a:r>
            <a:r>
              <a:rPr sz="1400" spc="15" dirty="0">
                <a:solidFill>
                  <a:srgbClr val="48485A"/>
                </a:solidFill>
                <a:latin typeface="Microsoft Sans Serif"/>
                <a:cs typeface="Microsoft Sans Serif"/>
              </a:rPr>
              <a:t>мақсаты </a:t>
            </a:r>
            <a:r>
              <a:rPr sz="1400" spc="-15" dirty="0">
                <a:solidFill>
                  <a:srgbClr val="48485A"/>
                </a:solidFill>
                <a:latin typeface="Microsoft Sans Serif"/>
                <a:cs typeface="Microsoft Sans Serif"/>
              </a:rPr>
              <a:t>- </a:t>
            </a:r>
            <a:r>
              <a:rPr sz="1400" spc="30" dirty="0">
                <a:solidFill>
                  <a:srgbClr val="48485A"/>
                </a:solidFill>
                <a:latin typeface="Microsoft Sans Serif"/>
                <a:cs typeface="Microsoft Sans Serif"/>
              </a:rPr>
              <a:t>жылулық қозғалыстың механикалық </a:t>
            </a:r>
            <a:r>
              <a:rPr sz="1400" spc="25" dirty="0">
                <a:solidFill>
                  <a:srgbClr val="48485A"/>
                </a:solidFill>
                <a:latin typeface="Microsoft Sans Serif"/>
                <a:cs typeface="Microsoft Sans Serif"/>
              </a:rPr>
              <a:t>қозғалыстан </a:t>
            </a:r>
            <a:r>
              <a:rPr sz="1400" spc="3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60" dirty="0">
                <a:solidFill>
                  <a:srgbClr val="48485A"/>
                </a:solidFill>
                <a:latin typeface="Microsoft Sans Serif"/>
                <a:cs typeface="Microsoft Sans Serif"/>
              </a:rPr>
              <a:t>айырмашылығын</a:t>
            </a:r>
            <a:r>
              <a:rPr sz="1400" spc="-4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25" dirty="0">
                <a:solidFill>
                  <a:srgbClr val="48485A"/>
                </a:solidFill>
                <a:latin typeface="Microsoft Sans Serif"/>
                <a:cs typeface="Microsoft Sans Serif"/>
              </a:rPr>
              <a:t>түсіндіру</a:t>
            </a:r>
            <a:r>
              <a:rPr sz="1400" spc="-3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40" dirty="0">
                <a:solidFill>
                  <a:srgbClr val="48485A"/>
                </a:solidFill>
                <a:latin typeface="Microsoft Sans Serif"/>
                <a:cs typeface="Microsoft Sans Serif"/>
              </a:rPr>
              <a:t>және</a:t>
            </a:r>
            <a:r>
              <a:rPr sz="1400" spc="-1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40" dirty="0">
                <a:solidFill>
                  <a:srgbClr val="48485A"/>
                </a:solidFill>
                <a:latin typeface="Microsoft Sans Serif"/>
                <a:cs typeface="Microsoft Sans Serif"/>
              </a:rPr>
              <a:t>оқушыларды</a:t>
            </a:r>
            <a:r>
              <a:rPr sz="1400" spc="-4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20" dirty="0">
                <a:solidFill>
                  <a:srgbClr val="48485A"/>
                </a:solidFill>
                <a:latin typeface="Microsoft Sans Serif"/>
                <a:cs typeface="Microsoft Sans Serif"/>
              </a:rPr>
              <a:t>статистикалық</a:t>
            </a:r>
            <a:r>
              <a:rPr sz="1400" spc="-1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40" dirty="0">
                <a:solidFill>
                  <a:srgbClr val="48485A"/>
                </a:solidFill>
                <a:latin typeface="Microsoft Sans Serif"/>
                <a:cs typeface="Microsoft Sans Serif"/>
              </a:rPr>
              <a:t>және</a:t>
            </a:r>
            <a:r>
              <a:rPr sz="1400" spc="-1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40" dirty="0">
                <a:solidFill>
                  <a:srgbClr val="48485A"/>
                </a:solidFill>
                <a:latin typeface="Microsoft Sans Serif"/>
                <a:cs typeface="Microsoft Sans Serif"/>
              </a:rPr>
              <a:t>термодинамикалық </a:t>
            </a:r>
            <a:r>
              <a:rPr sz="1400" spc="-35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25" dirty="0">
                <a:solidFill>
                  <a:srgbClr val="48485A"/>
                </a:solidFill>
                <a:latin typeface="Microsoft Sans Serif"/>
                <a:cs typeface="Microsoft Sans Serif"/>
              </a:rPr>
              <a:t>әдістермен</a:t>
            </a:r>
            <a:r>
              <a:rPr sz="1400" spc="-4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30" dirty="0">
                <a:solidFill>
                  <a:srgbClr val="48485A"/>
                </a:solidFill>
                <a:latin typeface="Microsoft Sans Serif"/>
                <a:cs typeface="Microsoft Sans Serif"/>
              </a:rPr>
              <a:t>таныстыру.</a:t>
            </a:r>
            <a:endParaRPr sz="1400">
              <a:latin typeface="Microsoft Sans Serif"/>
              <a:cs typeface="Microsoft Sans Serif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08659" y="4186428"/>
            <a:ext cx="1030605" cy="3529965"/>
            <a:chOff x="708659" y="4186428"/>
            <a:chExt cx="1030605" cy="3529965"/>
          </a:xfrm>
        </p:grpSpPr>
        <p:sp>
          <p:nvSpPr>
            <p:cNvPr id="6" name="object 6"/>
            <p:cNvSpPr/>
            <p:nvPr/>
          </p:nvSpPr>
          <p:spPr>
            <a:xfrm>
              <a:off x="903732" y="4186427"/>
              <a:ext cx="835660" cy="3529965"/>
            </a:xfrm>
            <a:custGeom>
              <a:avLst/>
              <a:gdLst/>
              <a:ahLst/>
              <a:cxnLst/>
              <a:rect l="l" t="t" r="r" b="b"/>
              <a:pathLst>
                <a:path w="835660" h="3529965">
                  <a:moveTo>
                    <a:pt x="22860" y="5080"/>
                  </a:moveTo>
                  <a:lnTo>
                    <a:pt x="17741" y="0"/>
                  </a:lnTo>
                  <a:lnTo>
                    <a:pt x="5118" y="0"/>
                  </a:lnTo>
                  <a:lnTo>
                    <a:pt x="0" y="5080"/>
                  </a:lnTo>
                  <a:lnTo>
                    <a:pt x="0" y="11430"/>
                  </a:lnTo>
                  <a:lnTo>
                    <a:pt x="0" y="3524466"/>
                  </a:lnTo>
                  <a:lnTo>
                    <a:pt x="5118" y="3529584"/>
                  </a:lnTo>
                  <a:lnTo>
                    <a:pt x="17741" y="3529584"/>
                  </a:lnTo>
                  <a:lnTo>
                    <a:pt x="22860" y="3524466"/>
                  </a:lnTo>
                  <a:lnTo>
                    <a:pt x="22860" y="5080"/>
                  </a:lnTo>
                  <a:close/>
                </a:path>
                <a:path w="835660" h="3529965">
                  <a:moveTo>
                    <a:pt x="835152" y="405892"/>
                  </a:moveTo>
                  <a:lnTo>
                    <a:pt x="830072" y="400812"/>
                  </a:lnTo>
                  <a:lnTo>
                    <a:pt x="198666" y="400812"/>
                  </a:lnTo>
                  <a:lnTo>
                    <a:pt x="193548" y="405892"/>
                  </a:lnTo>
                  <a:lnTo>
                    <a:pt x="193548" y="412242"/>
                  </a:lnTo>
                  <a:lnTo>
                    <a:pt x="193548" y="418592"/>
                  </a:lnTo>
                  <a:lnTo>
                    <a:pt x="198666" y="423672"/>
                  </a:lnTo>
                  <a:lnTo>
                    <a:pt x="830072" y="423672"/>
                  </a:lnTo>
                  <a:lnTo>
                    <a:pt x="835152" y="418592"/>
                  </a:lnTo>
                  <a:lnTo>
                    <a:pt x="835152" y="405892"/>
                  </a:lnTo>
                  <a:close/>
                </a:path>
              </a:pathLst>
            </a:custGeom>
            <a:solidFill>
              <a:srgbClr val="D0CE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08659" y="4392168"/>
              <a:ext cx="411480" cy="413384"/>
            </a:xfrm>
            <a:custGeom>
              <a:avLst/>
              <a:gdLst/>
              <a:ahLst/>
              <a:cxnLst/>
              <a:rect l="l" t="t" r="r" b="b"/>
              <a:pathLst>
                <a:path w="411480" h="413385">
                  <a:moveTo>
                    <a:pt x="384048" y="0"/>
                  </a:moveTo>
                  <a:lnTo>
                    <a:pt x="27432" y="0"/>
                  </a:lnTo>
                  <a:lnTo>
                    <a:pt x="16753" y="2160"/>
                  </a:lnTo>
                  <a:lnTo>
                    <a:pt x="8034" y="8048"/>
                  </a:lnTo>
                  <a:lnTo>
                    <a:pt x="2155" y="16769"/>
                  </a:lnTo>
                  <a:lnTo>
                    <a:pt x="0" y="27432"/>
                  </a:lnTo>
                  <a:lnTo>
                    <a:pt x="0" y="385572"/>
                  </a:lnTo>
                  <a:lnTo>
                    <a:pt x="2155" y="396234"/>
                  </a:lnTo>
                  <a:lnTo>
                    <a:pt x="8034" y="404955"/>
                  </a:lnTo>
                  <a:lnTo>
                    <a:pt x="16753" y="410843"/>
                  </a:lnTo>
                  <a:lnTo>
                    <a:pt x="27432" y="413004"/>
                  </a:lnTo>
                  <a:lnTo>
                    <a:pt x="384048" y="413004"/>
                  </a:lnTo>
                  <a:lnTo>
                    <a:pt x="394726" y="410843"/>
                  </a:lnTo>
                  <a:lnTo>
                    <a:pt x="403445" y="404955"/>
                  </a:lnTo>
                  <a:lnTo>
                    <a:pt x="409324" y="396234"/>
                  </a:lnTo>
                  <a:lnTo>
                    <a:pt x="411480" y="385572"/>
                  </a:lnTo>
                  <a:lnTo>
                    <a:pt x="411480" y="27432"/>
                  </a:lnTo>
                  <a:lnTo>
                    <a:pt x="409324" y="16769"/>
                  </a:lnTo>
                  <a:lnTo>
                    <a:pt x="403445" y="8048"/>
                  </a:lnTo>
                  <a:lnTo>
                    <a:pt x="394726" y="2160"/>
                  </a:lnTo>
                  <a:lnTo>
                    <a:pt x="384048" y="0"/>
                  </a:lnTo>
                  <a:close/>
                </a:path>
              </a:pathLst>
            </a:custGeom>
            <a:solidFill>
              <a:srgbClr val="EAE8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841044" y="4387088"/>
            <a:ext cx="147320" cy="353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150" spc="-235" dirty="0">
                <a:solidFill>
                  <a:srgbClr val="48485A"/>
                </a:solidFill>
                <a:latin typeface="Cambria"/>
                <a:cs typeface="Cambria"/>
              </a:rPr>
              <a:t>1</a:t>
            </a:r>
            <a:endParaRPr sz="215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08810" y="4348988"/>
            <a:ext cx="5542280" cy="68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48485A"/>
                </a:solidFill>
                <a:latin typeface="Cambria"/>
                <a:cs typeface="Cambria"/>
              </a:rPr>
              <a:t>Молекула-кинетикалық</a:t>
            </a:r>
            <a:r>
              <a:rPr sz="1800" spc="125" dirty="0">
                <a:solidFill>
                  <a:srgbClr val="48485A"/>
                </a:solidFill>
                <a:latin typeface="Cambria"/>
                <a:cs typeface="Cambria"/>
              </a:rPr>
              <a:t> </a:t>
            </a:r>
            <a:r>
              <a:rPr sz="1800" spc="-5" dirty="0">
                <a:solidFill>
                  <a:srgbClr val="48485A"/>
                </a:solidFill>
                <a:latin typeface="Cambria"/>
                <a:cs typeface="Cambria"/>
              </a:rPr>
              <a:t>теория</a:t>
            </a:r>
            <a:endParaRPr sz="1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355"/>
              </a:spcBef>
            </a:pPr>
            <a:r>
              <a:rPr sz="1400" spc="15" dirty="0">
                <a:solidFill>
                  <a:srgbClr val="48485A"/>
                </a:solidFill>
                <a:latin typeface="Microsoft Sans Serif"/>
                <a:cs typeface="Microsoft Sans Serif"/>
              </a:rPr>
              <a:t>Газдардың</a:t>
            </a:r>
            <a:r>
              <a:rPr sz="1400" spc="-3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25" dirty="0">
                <a:solidFill>
                  <a:srgbClr val="48485A"/>
                </a:solidFill>
                <a:latin typeface="Microsoft Sans Serif"/>
                <a:cs typeface="Microsoft Sans Serif"/>
              </a:rPr>
              <a:t>молекула-кинетикалық</a:t>
            </a:r>
            <a:r>
              <a:rPr sz="1400" spc="-4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55" dirty="0">
                <a:solidFill>
                  <a:srgbClr val="48485A"/>
                </a:solidFill>
                <a:latin typeface="Microsoft Sans Serif"/>
                <a:cs typeface="Microsoft Sans Serif"/>
              </a:rPr>
              <a:t>теориясының</a:t>
            </a:r>
            <a:r>
              <a:rPr sz="1400" spc="-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40" dirty="0">
                <a:solidFill>
                  <a:srgbClr val="48485A"/>
                </a:solidFill>
                <a:latin typeface="Microsoft Sans Serif"/>
                <a:cs typeface="Microsoft Sans Serif"/>
              </a:rPr>
              <a:t>негізгі</a:t>
            </a:r>
            <a:r>
              <a:rPr sz="1400" spc="-3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25" dirty="0">
                <a:solidFill>
                  <a:srgbClr val="48485A"/>
                </a:solidFill>
                <a:latin typeface="Microsoft Sans Serif"/>
                <a:cs typeface="Microsoft Sans Serif"/>
              </a:rPr>
              <a:t>теңдеуі</a:t>
            </a:r>
            <a:endParaRPr sz="1400">
              <a:latin typeface="Microsoft Sans Serif"/>
              <a:cs typeface="Microsoft Sans Serif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08659" y="5629655"/>
            <a:ext cx="1030605" cy="411480"/>
            <a:chOff x="708659" y="5629655"/>
            <a:chExt cx="1030605" cy="411480"/>
          </a:xfrm>
        </p:grpSpPr>
        <p:sp>
          <p:nvSpPr>
            <p:cNvPr id="11" name="object 11"/>
            <p:cNvSpPr/>
            <p:nvPr/>
          </p:nvSpPr>
          <p:spPr>
            <a:xfrm>
              <a:off x="1097279" y="5824727"/>
              <a:ext cx="641985" cy="22860"/>
            </a:xfrm>
            <a:custGeom>
              <a:avLst/>
              <a:gdLst/>
              <a:ahLst/>
              <a:cxnLst/>
              <a:rect l="l" t="t" r="r" b="b"/>
              <a:pathLst>
                <a:path w="641985" h="22860">
                  <a:moveTo>
                    <a:pt x="636524" y="0"/>
                  </a:moveTo>
                  <a:lnTo>
                    <a:pt x="5118" y="0"/>
                  </a:lnTo>
                  <a:lnTo>
                    <a:pt x="0" y="5080"/>
                  </a:lnTo>
                  <a:lnTo>
                    <a:pt x="0" y="11430"/>
                  </a:lnTo>
                  <a:lnTo>
                    <a:pt x="0" y="17780"/>
                  </a:lnTo>
                  <a:lnTo>
                    <a:pt x="5118" y="22860"/>
                  </a:lnTo>
                  <a:lnTo>
                    <a:pt x="636524" y="22860"/>
                  </a:lnTo>
                  <a:lnTo>
                    <a:pt x="641603" y="17780"/>
                  </a:lnTo>
                  <a:lnTo>
                    <a:pt x="641603" y="5080"/>
                  </a:lnTo>
                  <a:lnTo>
                    <a:pt x="636524" y="0"/>
                  </a:lnTo>
                  <a:close/>
                </a:path>
              </a:pathLst>
            </a:custGeom>
            <a:solidFill>
              <a:srgbClr val="D0CE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08659" y="5629655"/>
              <a:ext cx="411480" cy="411480"/>
            </a:xfrm>
            <a:custGeom>
              <a:avLst/>
              <a:gdLst/>
              <a:ahLst/>
              <a:cxnLst/>
              <a:rect l="l" t="t" r="r" b="b"/>
              <a:pathLst>
                <a:path w="411480" h="411479">
                  <a:moveTo>
                    <a:pt x="384048" y="0"/>
                  </a:moveTo>
                  <a:lnTo>
                    <a:pt x="27432" y="0"/>
                  </a:lnTo>
                  <a:lnTo>
                    <a:pt x="16753" y="2160"/>
                  </a:lnTo>
                  <a:lnTo>
                    <a:pt x="8034" y="8048"/>
                  </a:lnTo>
                  <a:lnTo>
                    <a:pt x="2155" y="16769"/>
                  </a:lnTo>
                  <a:lnTo>
                    <a:pt x="0" y="27432"/>
                  </a:lnTo>
                  <a:lnTo>
                    <a:pt x="0" y="384048"/>
                  </a:lnTo>
                  <a:lnTo>
                    <a:pt x="2155" y="394710"/>
                  </a:lnTo>
                  <a:lnTo>
                    <a:pt x="8034" y="403431"/>
                  </a:lnTo>
                  <a:lnTo>
                    <a:pt x="16753" y="409319"/>
                  </a:lnTo>
                  <a:lnTo>
                    <a:pt x="27432" y="411480"/>
                  </a:lnTo>
                  <a:lnTo>
                    <a:pt x="384048" y="411480"/>
                  </a:lnTo>
                  <a:lnTo>
                    <a:pt x="394726" y="409319"/>
                  </a:lnTo>
                  <a:lnTo>
                    <a:pt x="403445" y="403431"/>
                  </a:lnTo>
                  <a:lnTo>
                    <a:pt x="409324" y="394710"/>
                  </a:lnTo>
                  <a:lnTo>
                    <a:pt x="411480" y="384048"/>
                  </a:lnTo>
                  <a:lnTo>
                    <a:pt x="411480" y="27432"/>
                  </a:lnTo>
                  <a:lnTo>
                    <a:pt x="409324" y="16769"/>
                  </a:lnTo>
                  <a:lnTo>
                    <a:pt x="403445" y="8048"/>
                  </a:lnTo>
                  <a:lnTo>
                    <a:pt x="394726" y="2160"/>
                  </a:lnTo>
                  <a:lnTo>
                    <a:pt x="384048" y="0"/>
                  </a:lnTo>
                  <a:close/>
                </a:path>
              </a:pathLst>
            </a:custGeom>
            <a:solidFill>
              <a:srgbClr val="EAE8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818184" y="5624576"/>
            <a:ext cx="193675" cy="353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150" spc="130" dirty="0">
                <a:solidFill>
                  <a:srgbClr val="48485A"/>
                </a:solidFill>
                <a:latin typeface="Cambria"/>
                <a:cs typeface="Cambria"/>
              </a:rPr>
              <a:t>2</a:t>
            </a:r>
            <a:endParaRPr sz="215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08810" y="5586476"/>
            <a:ext cx="5351145" cy="68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solidFill>
                  <a:srgbClr val="48485A"/>
                </a:solidFill>
                <a:latin typeface="Cambria"/>
                <a:cs typeface="Cambria"/>
              </a:rPr>
              <a:t>Термодинамика</a:t>
            </a:r>
            <a:endParaRPr sz="1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355"/>
              </a:spcBef>
            </a:pPr>
            <a:r>
              <a:rPr sz="1400" spc="10" dirty="0">
                <a:solidFill>
                  <a:srgbClr val="48485A"/>
                </a:solidFill>
                <a:latin typeface="Microsoft Sans Serif"/>
                <a:cs typeface="Microsoft Sans Serif"/>
              </a:rPr>
              <a:t>Жылулық</a:t>
            </a:r>
            <a:r>
              <a:rPr sz="1400" spc="-4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25" dirty="0">
                <a:solidFill>
                  <a:srgbClr val="48485A"/>
                </a:solidFill>
                <a:latin typeface="Microsoft Sans Serif"/>
                <a:cs typeface="Microsoft Sans Serif"/>
              </a:rPr>
              <a:t>құбылыстарды</a:t>
            </a:r>
            <a:r>
              <a:rPr sz="1400" spc="-4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35" dirty="0">
                <a:solidFill>
                  <a:srgbClr val="48485A"/>
                </a:solidFill>
                <a:latin typeface="Microsoft Sans Serif"/>
                <a:cs typeface="Microsoft Sans Serif"/>
              </a:rPr>
              <a:t>макроскопиялық</a:t>
            </a:r>
            <a:r>
              <a:rPr sz="1400" spc="-4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35" dirty="0">
                <a:solidFill>
                  <a:srgbClr val="48485A"/>
                </a:solidFill>
                <a:latin typeface="Microsoft Sans Serif"/>
                <a:cs typeface="Microsoft Sans Serif"/>
              </a:rPr>
              <a:t>деңгейде</a:t>
            </a:r>
            <a:r>
              <a:rPr sz="1400" spc="-2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25" dirty="0">
                <a:solidFill>
                  <a:srgbClr val="48485A"/>
                </a:solidFill>
                <a:latin typeface="Microsoft Sans Serif"/>
                <a:cs typeface="Microsoft Sans Serif"/>
              </a:rPr>
              <a:t>түсіндіру</a:t>
            </a:r>
            <a:endParaRPr sz="1400">
              <a:latin typeface="Microsoft Sans Serif"/>
              <a:cs typeface="Microsoft Sans Serif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708659" y="6867143"/>
            <a:ext cx="1030605" cy="411480"/>
            <a:chOff x="708659" y="6867143"/>
            <a:chExt cx="1030605" cy="411480"/>
          </a:xfrm>
        </p:grpSpPr>
        <p:sp>
          <p:nvSpPr>
            <p:cNvPr id="16" name="object 16"/>
            <p:cNvSpPr/>
            <p:nvPr/>
          </p:nvSpPr>
          <p:spPr>
            <a:xfrm>
              <a:off x="1097279" y="7062215"/>
              <a:ext cx="641985" cy="22860"/>
            </a:xfrm>
            <a:custGeom>
              <a:avLst/>
              <a:gdLst/>
              <a:ahLst/>
              <a:cxnLst/>
              <a:rect l="l" t="t" r="r" b="b"/>
              <a:pathLst>
                <a:path w="641985" h="22859">
                  <a:moveTo>
                    <a:pt x="636524" y="0"/>
                  </a:moveTo>
                  <a:lnTo>
                    <a:pt x="5118" y="0"/>
                  </a:lnTo>
                  <a:lnTo>
                    <a:pt x="0" y="5118"/>
                  </a:lnTo>
                  <a:lnTo>
                    <a:pt x="0" y="11429"/>
                  </a:lnTo>
                  <a:lnTo>
                    <a:pt x="0" y="17741"/>
                  </a:lnTo>
                  <a:lnTo>
                    <a:pt x="5118" y="22859"/>
                  </a:lnTo>
                  <a:lnTo>
                    <a:pt x="636524" y="22859"/>
                  </a:lnTo>
                  <a:lnTo>
                    <a:pt x="641603" y="17741"/>
                  </a:lnTo>
                  <a:lnTo>
                    <a:pt x="641603" y="5118"/>
                  </a:lnTo>
                  <a:lnTo>
                    <a:pt x="636524" y="0"/>
                  </a:lnTo>
                  <a:close/>
                </a:path>
              </a:pathLst>
            </a:custGeom>
            <a:solidFill>
              <a:srgbClr val="D0CE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08659" y="6867143"/>
              <a:ext cx="411480" cy="411480"/>
            </a:xfrm>
            <a:custGeom>
              <a:avLst/>
              <a:gdLst/>
              <a:ahLst/>
              <a:cxnLst/>
              <a:rect l="l" t="t" r="r" b="b"/>
              <a:pathLst>
                <a:path w="411480" h="411479">
                  <a:moveTo>
                    <a:pt x="384048" y="0"/>
                  </a:moveTo>
                  <a:lnTo>
                    <a:pt x="27432" y="0"/>
                  </a:lnTo>
                  <a:lnTo>
                    <a:pt x="16753" y="2160"/>
                  </a:lnTo>
                  <a:lnTo>
                    <a:pt x="8034" y="8048"/>
                  </a:lnTo>
                  <a:lnTo>
                    <a:pt x="2155" y="16769"/>
                  </a:lnTo>
                  <a:lnTo>
                    <a:pt x="0" y="27431"/>
                  </a:lnTo>
                  <a:lnTo>
                    <a:pt x="0" y="384047"/>
                  </a:lnTo>
                  <a:lnTo>
                    <a:pt x="2155" y="394726"/>
                  </a:lnTo>
                  <a:lnTo>
                    <a:pt x="8034" y="403445"/>
                  </a:lnTo>
                  <a:lnTo>
                    <a:pt x="16753" y="409324"/>
                  </a:lnTo>
                  <a:lnTo>
                    <a:pt x="27432" y="411479"/>
                  </a:lnTo>
                  <a:lnTo>
                    <a:pt x="384048" y="411479"/>
                  </a:lnTo>
                  <a:lnTo>
                    <a:pt x="394726" y="409324"/>
                  </a:lnTo>
                  <a:lnTo>
                    <a:pt x="403445" y="403445"/>
                  </a:lnTo>
                  <a:lnTo>
                    <a:pt x="409324" y="394726"/>
                  </a:lnTo>
                  <a:lnTo>
                    <a:pt x="411480" y="384047"/>
                  </a:lnTo>
                  <a:lnTo>
                    <a:pt x="411480" y="27431"/>
                  </a:lnTo>
                  <a:lnTo>
                    <a:pt x="409324" y="16769"/>
                  </a:lnTo>
                  <a:lnTo>
                    <a:pt x="403445" y="8048"/>
                  </a:lnTo>
                  <a:lnTo>
                    <a:pt x="394726" y="2160"/>
                  </a:lnTo>
                  <a:lnTo>
                    <a:pt x="384048" y="0"/>
                  </a:lnTo>
                  <a:close/>
                </a:path>
              </a:pathLst>
            </a:custGeom>
            <a:solidFill>
              <a:srgbClr val="EAE8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818184" y="6862368"/>
            <a:ext cx="193675" cy="353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150" spc="130" dirty="0">
                <a:solidFill>
                  <a:srgbClr val="48485A"/>
                </a:solidFill>
                <a:latin typeface="Cambria"/>
                <a:cs typeface="Cambria"/>
              </a:rPr>
              <a:t>3</a:t>
            </a:r>
            <a:endParaRPr sz="2150">
              <a:latin typeface="Cambria"/>
              <a:cs typeface="Cambr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08810" y="6824268"/>
            <a:ext cx="5256530" cy="68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48485A"/>
                </a:solidFill>
                <a:latin typeface="Cambria"/>
                <a:cs typeface="Cambria"/>
              </a:rPr>
              <a:t>Заттың</a:t>
            </a:r>
            <a:r>
              <a:rPr sz="1800" spc="75" dirty="0">
                <a:solidFill>
                  <a:srgbClr val="48485A"/>
                </a:solidFill>
                <a:latin typeface="Cambria"/>
                <a:cs typeface="Cambria"/>
              </a:rPr>
              <a:t> </a:t>
            </a:r>
            <a:r>
              <a:rPr sz="1800" spc="-5" dirty="0">
                <a:solidFill>
                  <a:srgbClr val="48485A"/>
                </a:solidFill>
                <a:latin typeface="Cambria"/>
                <a:cs typeface="Cambria"/>
              </a:rPr>
              <a:t>күйлері</a:t>
            </a:r>
            <a:endParaRPr sz="1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355"/>
              </a:spcBef>
            </a:pPr>
            <a:r>
              <a:rPr sz="1400" spc="10" dirty="0">
                <a:solidFill>
                  <a:srgbClr val="48485A"/>
                </a:solidFill>
                <a:latin typeface="Microsoft Sans Serif"/>
                <a:cs typeface="Microsoft Sans Serif"/>
              </a:rPr>
              <a:t>Газдардың,</a:t>
            </a:r>
            <a:r>
              <a:rPr sz="1400" spc="-4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35" dirty="0">
                <a:solidFill>
                  <a:srgbClr val="48485A"/>
                </a:solidFill>
                <a:latin typeface="Microsoft Sans Serif"/>
                <a:cs typeface="Microsoft Sans Serif"/>
              </a:rPr>
              <a:t>сұйықтардың</a:t>
            </a:r>
            <a:r>
              <a:rPr sz="1400" spc="-1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40" dirty="0">
                <a:solidFill>
                  <a:srgbClr val="48485A"/>
                </a:solidFill>
                <a:latin typeface="Microsoft Sans Serif"/>
                <a:cs typeface="Microsoft Sans Serif"/>
              </a:rPr>
              <a:t>және</a:t>
            </a:r>
            <a:r>
              <a:rPr sz="1400" spc="-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25" dirty="0">
                <a:solidFill>
                  <a:srgbClr val="48485A"/>
                </a:solidFill>
                <a:latin typeface="Microsoft Sans Serif"/>
                <a:cs typeface="Microsoft Sans Serif"/>
              </a:rPr>
              <a:t>қатты</a:t>
            </a:r>
            <a:r>
              <a:rPr sz="1400" spc="-1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30" dirty="0">
                <a:solidFill>
                  <a:srgbClr val="48485A"/>
                </a:solidFill>
                <a:latin typeface="Microsoft Sans Serif"/>
                <a:cs typeface="Microsoft Sans Serif"/>
              </a:rPr>
              <a:t>денелердің</a:t>
            </a:r>
            <a:r>
              <a:rPr sz="1400" spc="-3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25" dirty="0">
                <a:solidFill>
                  <a:srgbClr val="48485A"/>
                </a:solidFill>
                <a:latin typeface="Microsoft Sans Serif"/>
                <a:cs typeface="Microsoft Sans Serif"/>
              </a:rPr>
              <a:t>қасиеттері</a:t>
            </a:r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0" y="0"/>
            <a:ext cx="5486399" cy="822959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52983" y="457214"/>
            <a:ext cx="6875780" cy="1218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5700"/>
              </a:lnSpc>
              <a:spcBef>
                <a:spcPts val="105"/>
              </a:spcBef>
            </a:pPr>
            <a:r>
              <a:rPr sz="3700" spc="5" dirty="0"/>
              <a:t>Молекула-кинетикалық</a:t>
            </a:r>
            <a:r>
              <a:rPr sz="3700" spc="310" dirty="0"/>
              <a:t> </a:t>
            </a:r>
            <a:r>
              <a:rPr sz="3700" spc="-10" dirty="0"/>
              <a:t>теория </a:t>
            </a:r>
            <a:r>
              <a:rPr sz="3700" spc="-800" dirty="0"/>
              <a:t> </a:t>
            </a:r>
            <a:r>
              <a:rPr sz="3700" spc="-5" dirty="0"/>
              <a:t>негіздерін</a:t>
            </a:r>
            <a:r>
              <a:rPr sz="3700" spc="240" dirty="0"/>
              <a:t> </a:t>
            </a:r>
            <a:r>
              <a:rPr sz="3700" dirty="0"/>
              <a:t>оқыту</a:t>
            </a:r>
            <a:endParaRPr sz="3700"/>
          </a:p>
        </p:txBody>
      </p:sp>
      <p:sp>
        <p:nvSpPr>
          <p:cNvPr id="4" name="object 4"/>
          <p:cNvSpPr/>
          <p:nvPr/>
        </p:nvSpPr>
        <p:spPr>
          <a:xfrm>
            <a:off x="665987" y="4037076"/>
            <a:ext cx="7812405" cy="1096010"/>
          </a:xfrm>
          <a:custGeom>
            <a:avLst/>
            <a:gdLst/>
            <a:ahLst/>
            <a:cxnLst/>
            <a:rect l="l" t="t" r="r" b="b"/>
            <a:pathLst>
              <a:path w="7812405" h="1096010">
                <a:moveTo>
                  <a:pt x="7783448" y="0"/>
                </a:moveTo>
                <a:lnTo>
                  <a:pt x="28536" y="0"/>
                </a:lnTo>
                <a:lnTo>
                  <a:pt x="17428" y="2250"/>
                </a:lnTo>
                <a:lnTo>
                  <a:pt x="8358" y="8382"/>
                </a:lnTo>
                <a:lnTo>
                  <a:pt x="2242" y="17466"/>
                </a:lnTo>
                <a:lnTo>
                  <a:pt x="0" y="28575"/>
                </a:lnTo>
                <a:lnTo>
                  <a:pt x="0" y="1067181"/>
                </a:lnTo>
                <a:lnTo>
                  <a:pt x="2242" y="1078289"/>
                </a:lnTo>
                <a:lnTo>
                  <a:pt x="8358" y="1087374"/>
                </a:lnTo>
                <a:lnTo>
                  <a:pt x="17428" y="1093505"/>
                </a:lnTo>
                <a:lnTo>
                  <a:pt x="28536" y="1095756"/>
                </a:lnTo>
                <a:lnTo>
                  <a:pt x="7783448" y="1095756"/>
                </a:lnTo>
                <a:lnTo>
                  <a:pt x="7794557" y="1093505"/>
                </a:lnTo>
                <a:lnTo>
                  <a:pt x="7803642" y="1087374"/>
                </a:lnTo>
                <a:lnTo>
                  <a:pt x="7809773" y="1078289"/>
                </a:lnTo>
                <a:lnTo>
                  <a:pt x="7812023" y="1067181"/>
                </a:lnTo>
                <a:lnTo>
                  <a:pt x="7812023" y="28575"/>
                </a:lnTo>
                <a:lnTo>
                  <a:pt x="7809773" y="17466"/>
                </a:lnTo>
                <a:lnTo>
                  <a:pt x="7803642" y="8382"/>
                </a:lnTo>
                <a:lnTo>
                  <a:pt x="7794557" y="2250"/>
                </a:lnTo>
                <a:lnTo>
                  <a:pt x="7783448" y="0"/>
                </a:lnTo>
                <a:close/>
              </a:path>
            </a:pathLst>
          </a:custGeom>
          <a:solidFill>
            <a:srgbClr val="EAE8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52983" y="1946834"/>
            <a:ext cx="7758430" cy="2971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38000"/>
              </a:lnSpc>
              <a:spcBef>
                <a:spcPts val="95"/>
              </a:spcBef>
            </a:pPr>
            <a:r>
              <a:rPr sz="1450" spc="30" dirty="0">
                <a:solidFill>
                  <a:srgbClr val="48485A"/>
                </a:solidFill>
                <a:latin typeface="Microsoft Sans Serif"/>
                <a:cs typeface="Microsoft Sans Serif"/>
              </a:rPr>
              <a:t>Молекула-кинетикалық</a:t>
            </a:r>
            <a:r>
              <a:rPr sz="1450" spc="-4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50" spc="50" dirty="0">
                <a:solidFill>
                  <a:srgbClr val="48485A"/>
                </a:solidFill>
                <a:latin typeface="Microsoft Sans Serif"/>
                <a:cs typeface="Microsoft Sans Serif"/>
              </a:rPr>
              <a:t>теория</a:t>
            </a:r>
            <a:r>
              <a:rPr sz="1450" spc="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50" spc="-40" dirty="0">
                <a:solidFill>
                  <a:srgbClr val="48485A"/>
                </a:solidFill>
                <a:latin typeface="Microsoft Sans Serif"/>
                <a:cs typeface="Microsoft Sans Serif"/>
              </a:rPr>
              <a:t>(МКТ)</a:t>
            </a:r>
            <a:r>
              <a:rPr sz="1450" spc="-2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50" spc="40" dirty="0">
                <a:solidFill>
                  <a:srgbClr val="48485A"/>
                </a:solidFill>
                <a:latin typeface="Microsoft Sans Serif"/>
                <a:cs typeface="Microsoft Sans Serif"/>
              </a:rPr>
              <a:t>негіздерін</a:t>
            </a:r>
            <a:r>
              <a:rPr sz="1450" spc="-5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50" spc="35" dirty="0">
                <a:solidFill>
                  <a:srgbClr val="48485A"/>
                </a:solidFill>
                <a:latin typeface="Microsoft Sans Serif"/>
                <a:cs typeface="Microsoft Sans Serif"/>
              </a:rPr>
              <a:t>оқытуды</a:t>
            </a:r>
            <a:r>
              <a:rPr sz="1450" spc="-1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50" spc="30" dirty="0">
                <a:solidFill>
                  <a:srgbClr val="48485A"/>
                </a:solidFill>
                <a:latin typeface="Microsoft Sans Serif"/>
                <a:cs typeface="Microsoft Sans Serif"/>
              </a:rPr>
              <a:t>заттың</a:t>
            </a:r>
            <a:r>
              <a:rPr sz="1450" spc="-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50" spc="40" dirty="0">
                <a:solidFill>
                  <a:srgbClr val="48485A"/>
                </a:solidFill>
                <a:latin typeface="Microsoft Sans Serif"/>
                <a:cs typeface="Microsoft Sans Serif"/>
              </a:rPr>
              <a:t>құрылысынан</a:t>
            </a:r>
            <a:r>
              <a:rPr sz="1450" spc="-2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50" dirty="0">
                <a:solidFill>
                  <a:srgbClr val="48485A"/>
                </a:solidFill>
                <a:latin typeface="Microsoft Sans Serif"/>
                <a:cs typeface="Microsoft Sans Serif"/>
              </a:rPr>
              <a:t>бастау </a:t>
            </a:r>
            <a:r>
              <a:rPr sz="1450" spc="-37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50" spc="20" dirty="0">
                <a:solidFill>
                  <a:srgbClr val="48485A"/>
                </a:solidFill>
                <a:latin typeface="Microsoft Sans Serif"/>
                <a:cs typeface="Microsoft Sans Serif"/>
              </a:rPr>
              <a:t>керек. </a:t>
            </a:r>
            <a:r>
              <a:rPr sz="1450" spc="30" dirty="0">
                <a:solidFill>
                  <a:srgbClr val="48485A"/>
                </a:solidFill>
                <a:latin typeface="Microsoft Sans Serif"/>
                <a:cs typeface="Microsoft Sans Serif"/>
              </a:rPr>
              <a:t>МКТ-ның </a:t>
            </a:r>
            <a:r>
              <a:rPr sz="1450" spc="55" dirty="0">
                <a:solidFill>
                  <a:srgbClr val="48485A"/>
                </a:solidFill>
                <a:latin typeface="Microsoft Sans Serif"/>
                <a:cs typeface="Microsoft Sans Serif"/>
              </a:rPr>
              <a:t>үш </a:t>
            </a:r>
            <a:r>
              <a:rPr sz="1450" spc="40" dirty="0">
                <a:solidFill>
                  <a:srgbClr val="48485A"/>
                </a:solidFill>
                <a:latin typeface="Microsoft Sans Serif"/>
                <a:cs typeface="Microsoft Sans Serif"/>
              </a:rPr>
              <a:t>негізгі </a:t>
            </a:r>
            <a:r>
              <a:rPr sz="1450" spc="20" dirty="0">
                <a:solidFill>
                  <a:srgbClr val="48485A"/>
                </a:solidFill>
                <a:latin typeface="Microsoft Sans Serif"/>
                <a:cs typeface="Microsoft Sans Serif"/>
              </a:rPr>
              <a:t>қағидасы: </a:t>
            </a:r>
            <a:r>
              <a:rPr sz="1450" spc="-5" dirty="0">
                <a:solidFill>
                  <a:srgbClr val="48485A"/>
                </a:solidFill>
                <a:latin typeface="Microsoft Sans Serif"/>
                <a:cs typeface="Microsoft Sans Serif"/>
              </a:rPr>
              <a:t>зат </a:t>
            </a:r>
            <a:r>
              <a:rPr sz="1450" spc="-10" dirty="0">
                <a:solidFill>
                  <a:srgbClr val="48485A"/>
                </a:solidFill>
                <a:latin typeface="Microsoft Sans Serif"/>
                <a:cs typeface="Microsoft Sans Serif"/>
              </a:rPr>
              <a:t>ұсақ </a:t>
            </a:r>
            <a:r>
              <a:rPr sz="1450" spc="40" dirty="0">
                <a:solidFill>
                  <a:srgbClr val="48485A"/>
                </a:solidFill>
                <a:latin typeface="Microsoft Sans Serif"/>
                <a:cs typeface="Microsoft Sans Serif"/>
              </a:rPr>
              <a:t>бөлшектерден </a:t>
            </a:r>
            <a:r>
              <a:rPr sz="1450" spc="15" dirty="0">
                <a:solidFill>
                  <a:srgbClr val="48485A"/>
                </a:solidFill>
                <a:latin typeface="Microsoft Sans Serif"/>
                <a:cs typeface="Microsoft Sans Serif"/>
              </a:rPr>
              <a:t>тұрады, </a:t>
            </a:r>
            <a:r>
              <a:rPr sz="1450" spc="40" dirty="0">
                <a:solidFill>
                  <a:srgbClr val="48485A"/>
                </a:solidFill>
                <a:latin typeface="Microsoft Sans Serif"/>
                <a:cs typeface="Microsoft Sans Serif"/>
              </a:rPr>
              <a:t>бөлшектер </a:t>
            </a:r>
            <a:r>
              <a:rPr sz="1450" spc="35" dirty="0">
                <a:solidFill>
                  <a:srgbClr val="48485A"/>
                </a:solidFill>
                <a:latin typeface="Microsoft Sans Serif"/>
                <a:cs typeface="Microsoft Sans Serif"/>
              </a:rPr>
              <a:t>бір- </a:t>
            </a:r>
            <a:r>
              <a:rPr sz="1450" spc="4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50" spc="45" dirty="0">
                <a:solidFill>
                  <a:srgbClr val="48485A"/>
                </a:solidFill>
                <a:latin typeface="Microsoft Sans Serif"/>
                <a:cs typeface="Microsoft Sans Serif"/>
              </a:rPr>
              <a:t>бірімен </a:t>
            </a:r>
            <a:r>
              <a:rPr sz="1450" spc="20" dirty="0">
                <a:solidFill>
                  <a:srgbClr val="48485A"/>
                </a:solidFill>
                <a:latin typeface="Microsoft Sans Serif"/>
                <a:cs typeface="Microsoft Sans Serif"/>
              </a:rPr>
              <a:t>өзара </a:t>
            </a:r>
            <a:r>
              <a:rPr sz="1450" dirty="0">
                <a:solidFill>
                  <a:srgbClr val="48485A"/>
                </a:solidFill>
                <a:latin typeface="Microsoft Sans Serif"/>
                <a:cs typeface="Microsoft Sans Serif"/>
              </a:rPr>
              <a:t>әсерлеседі, </a:t>
            </a:r>
            <a:r>
              <a:rPr sz="1450" spc="40" dirty="0">
                <a:solidFill>
                  <a:srgbClr val="48485A"/>
                </a:solidFill>
                <a:latin typeface="Microsoft Sans Serif"/>
                <a:cs typeface="Microsoft Sans Serif"/>
              </a:rPr>
              <a:t>бөлшектер </a:t>
            </a:r>
            <a:r>
              <a:rPr sz="1450" spc="35" dirty="0">
                <a:solidFill>
                  <a:srgbClr val="48485A"/>
                </a:solidFill>
                <a:latin typeface="Microsoft Sans Serif"/>
                <a:cs typeface="Microsoft Sans Serif"/>
              </a:rPr>
              <a:t>үнемі </a:t>
            </a:r>
            <a:r>
              <a:rPr sz="1450" spc="15" dirty="0">
                <a:solidFill>
                  <a:srgbClr val="48485A"/>
                </a:solidFill>
                <a:latin typeface="Microsoft Sans Serif"/>
                <a:cs typeface="Microsoft Sans Serif"/>
              </a:rPr>
              <a:t>қозғалыста </a:t>
            </a:r>
            <a:r>
              <a:rPr sz="1450" spc="20" dirty="0">
                <a:solidFill>
                  <a:srgbClr val="48485A"/>
                </a:solidFill>
                <a:latin typeface="Microsoft Sans Serif"/>
                <a:cs typeface="Microsoft Sans Serif"/>
              </a:rPr>
              <a:t>болады. </a:t>
            </a:r>
            <a:r>
              <a:rPr sz="1450" spc="25" dirty="0">
                <a:solidFill>
                  <a:srgbClr val="48485A"/>
                </a:solidFill>
                <a:latin typeface="Microsoft Sans Serif"/>
                <a:cs typeface="Microsoft Sans Serif"/>
              </a:rPr>
              <a:t>Молекулалардың </a:t>
            </a:r>
            <a:r>
              <a:rPr sz="1450" spc="35" dirty="0">
                <a:solidFill>
                  <a:srgbClr val="48485A"/>
                </a:solidFill>
                <a:latin typeface="Microsoft Sans Serif"/>
                <a:cs typeface="Microsoft Sans Serif"/>
              </a:rPr>
              <a:t>бар </a:t>
            </a:r>
            <a:r>
              <a:rPr sz="1450" spc="-37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50" spc="50" dirty="0">
                <a:solidFill>
                  <a:srgbClr val="48485A"/>
                </a:solidFill>
                <a:latin typeface="Microsoft Sans Serif"/>
                <a:cs typeface="Microsoft Sans Serif"/>
              </a:rPr>
              <a:t>екенін </a:t>
            </a:r>
            <a:r>
              <a:rPr sz="1450" spc="25" dirty="0">
                <a:solidFill>
                  <a:srgbClr val="48485A"/>
                </a:solidFill>
                <a:latin typeface="Microsoft Sans Serif"/>
                <a:cs typeface="Microsoft Sans Serif"/>
              </a:rPr>
              <a:t>дәлелдейтін </a:t>
            </a:r>
            <a:r>
              <a:rPr sz="1450" spc="15" dirty="0">
                <a:solidFill>
                  <a:srgbClr val="48485A"/>
                </a:solidFill>
                <a:latin typeface="Microsoft Sans Serif"/>
                <a:cs typeface="Microsoft Sans Serif"/>
              </a:rPr>
              <a:t>классикалық </a:t>
            </a:r>
            <a:r>
              <a:rPr sz="1450" spc="35" dirty="0">
                <a:solidFill>
                  <a:srgbClr val="48485A"/>
                </a:solidFill>
                <a:latin typeface="Microsoft Sans Serif"/>
                <a:cs typeface="Microsoft Sans Serif"/>
              </a:rPr>
              <a:t>тәжірибелерге </a:t>
            </a:r>
            <a:r>
              <a:rPr sz="1450" spc="45" dirty="0">
                <a:solidFill>
                  <a:srgbClr val="48485A"/>
                </a:solidFill>
                <a:latin typeface="Microsoft Sans Serif"/>
                <a:cs typeface="Microsoft Sans Serif"/>
              </a:rPr>
              <a:t>көңіл </a:t>
            </a:r>
            <a:r>
              <a:rPr sz="1450" spc="25" dirty="0">
                <a:solidFill>
                  <a:srgbClr val="48485A"/>
                </a:solidFill>
                <a:latin typeface="Microsoft Sans Serif"/>
                <a:cs typeface="Microsoft Sans Serif"/>
              </a:rPr>
              <a:t>бөлу маңызды. </a:t>
            </a:r>
            <a:r>
              <a:rPr sz="1450" spc="20" dirty="0">
                <a:solidFill>
                  <a:srgbClr val="48485A"/>
                </a:solidFill>
                <a:latin typeface="Microsoft Sans Serif"/>
                <a:cs typeface="Microsoft Sans Serif"/>
              </a:rPr>
              <a:t>Мысалы, </a:t>
            </a:r>
            <a:r>
              <a:rPr sz="1450" spc="2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50" spc="15" dirty="0">
                <a:solidFill>
                  <a:srgbClr val="48485A"/>
                </a:solidFill>
                <a:latin typeface="Microsoft Sans Serif"/>
                <a:cs typeface="Microsoft Sans Serif"/>
              </a:rPr>
              <a:t>Рэллейдің </a:t>
            </a:r>
            <a:r>
              <a:rPr sz="1450" spc="35" dirty="0">
                <a:solidFill>
                  <a:srgbClr val="48485A"/>
                </a:solidFill>
                <a:latin typeface="Microsoft Sans Serif"/>
                <a:cs typeface="Microsoft Sans Serif"/>
              </a:rPr>
              <a:t>зәйтүн </a:t>
            </a:r>
            <a:r>
              <a:rPr sz="1450" spc="70" dirty="0">
                <a:solidFill>
                  <a:srgbClr val="48485A"/>
                </a:solidFill>
                <a:latin typeface="Microsoft Sans Serif"/>
                <a:cs typeface="Microsoft Sans Serif"/>
              </a:rPr>
              <a:t>майының </a:t>
            </a:r>
            <a:r>
              <a:rPr sz="1450" spc="40" dirty="0">
                <a:solidFill>
                  <a:srgbClr val="48485A"/>
                </a:solidFill>
                <a:latin typeface="Microsoft Sans Serif"/>
                <a:cs typeface="Microsoft Sans Serif"/>
              </a:rPr>
              <a:t>жайылуы </a:t>
            </a:r>
            <a:r>
              <a:rPr sz="1450" spc="35" dirty="0">
                <a:solidFill>
                  <a:srgbClr val="48485A"/>
                </a:solidFill>
                <a:latin typeface="Microsoft Sans Serif"/>
                <a:cs typeface="Microsoft Sans Serif"/>
              </a:rPr>
              <a:t>тәжірибесі </a:t>
            </a:r>
            <a:r>
              <a:rPr sz="1450" spc="40" dirty="0">
                <a:solidFill>
                  <a:srgbClr val="48485A"/>
                </a:solidFill>
                <a:latin typeface="Microsoft Sans Serif"/>
                <a:cs typeface="Microsoft Sans Serif"/>
              </a:rPr>
              <a:t>және </a:t>
            </a:r>
            <a:r>
              <a:rPr sz="1450" spc="60" dirty="0">
                <a:solidFill>
                  <a:srgbClr val="48485A"/>
                </a:solidFill>
                <a:latin typeface="Microsoft Sans Serif"/>
                <a:cs typeface="Microsoft Sans Serif"/>
              </a:rPr>
              <a:t>Перреннің </a:t>
            </a:r>
            <a:r>
              <a:rPr sz="1450" spc="80" dirty="0">
                <a:solidFill>
                  <a:srgbClr val="48485A"/>
                </a:solidFill>
                <a:latin typeface="Microsoft Sans Serif"/>
                <a:cs typeface="Microsoft Sans Serif"/>
              </a:rPr>
              <a:t>шайыр </a:t>
            </a:r>
            <a:r>
              <a:rPr sz="1450" spc="40" dirty="0">
                <a:solidFill>
                  <a:srgbClr val="48485A"/>
                </a:solidFill>
                <a:latin typeface="Microsoft Sans Serif"/>
                <a:cs typeface="Microsoft Sans Serif"/>
              </a:rPr>
              <a:t>тамшысы </a:t>
            </a:r>
            <a:r>
              <a:rPr sz="1450" spc="4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50" spc="30" dirty="0">
                <a:solidFill>
                  <a:srgbClr val="48485A"/>
                </a:solidFill>
                <a:latin typeface="Microsoft Sans Serif"/>
                <a:cs typeface="Microsoft Sans Serif"/>
              </a:rPr>
              <a:t>тәжірибесі.</a:t>
            </a:r>
            <a:endParaRPr sz="145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50">
              <a:latin typeface="Microsoft Sans Serif"/>
              <a:cs typeface="Microsoft Sans Serif"/>
            </a:endParaRPr>
          </a:p>
          <a:p>
            <a:pPr marL="202565">
              <a:lnSpc>
                <a:spcPct val="100000"/>
              </a:lnSpc>
            </a:pPr>
            <a:r>
              <a:rPr sz="1850" dirty="0">
                <a:solidFill>
                  <a:srgbClr val="48485A"/>
                </a:solidFill>
                <a:latin typeface="Cambria"/>
                <a:cs typeface="Cambria"/>
              </a:rPr>
              <a:t>Зат</a:t>
            </a:r>
            <a:r>
              <a:rPr sz="1850" spc="65" dirty="0">
                <a:solidFill>
                  <a:srgbClr val="48485A"/>
                </a:solidFill>
                <a:latin typeface="Cambria"/>
                <a:cs typeface="Cambria"/>
              </a:rPr>
              <a:t> </a:t>
            </a:r>
            <a:r>
              <a:rPr sz="1850" spc="-5" dirty="0">
                <a:solidFill>
                  <a:srgbClr val="48485A"/>
                </a:solidFill>
                <a:latin typeface="Cambria"/>
                <a:cs typeface="Cambria"/>
              </a:rPr>
              <a:t>құрылысы</a:t>
            </a:r>
            <a:endParaRPr sz="1850">
              <a:latin typeface="Cambria"/>
              <a:cs typeface="Cambria"/>
            </a:endParaRPr>
          </a:p>
          <a:p>
            <a:pPr marL="202565">
              <a:lnSpc>
                <a:spcPct val="100000"/>
              </a:lnSpc>
              <a:spcBef>
                <a:spcPts val="1490"/>
              </a:spcBef>
            </a:pPr>
            <a:r>
              <a:rPr sz="1450" spc="-20" dirty="0">
                <a:solidFill>
                  <a:srgbClr val="48485A"/>
                </a:solidFill>
                <a:latin typeface="Microsoft Sans Serif"/>
                <a:cs typeface="Microsoft Sans Serif"/>
              </a:rPr>
              <a:t>Зат</a:t>
            </a:r>
            <a:r>
              <a:rPr sz="1450" spc="-3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50" spc="-10" dirty="0">
                <a:solidFill>
                  <a:srgbClr val="48485A"/>
                </a:solidFill>
                <a:latin typeface="Microsoft Sans Serif"/>
                <a:cs typeface="Microsoft Sans Serif"/>
              </a:rPr>
              <a:t>ұсақ</a:t>
            </a:r>
            <a:r>
              <a:rPr sz="1450" spc="-3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50" spc="40" dirty="0">
                <a:solidFill>
                  <a:srgbClr val="48485A"/>
                </a:solidFill>
                <a:latin typeface="Microsoft Sans Serif"/>
                <a:cs typeface="Microsoft Sans Serif"/>
              </a:rPr>
              <a:t>бөлшектерден</a:t>
            </a:r>
            <a:r>
              <a:rPr sz="1450" spc="-6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50" spc="25" dirty="0">
                <a:solidFill>
                  <a:srgbClr val="48485A"/>
                </a:solidFill>
                <a:latin typeface="Microsoft Sans Serif"/>
                <a:cs typeface="Microsoft Sans Serif"/>
              </a:rPr>
              <a:t>тұрады</a:t>
            </a:r>
            <a:endParaRPr sz="145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65987" y="5323332"/>
            <a:ext cx="7812405" cy="1096010"/>
          </a:xfrm>
          <a:custGeom>
            <a:avLst/>
            <a:gdLst/>
            <a:ahLst/>
            <a:cxnLst/>
            <a:rect l="l" t="t" r="r" b="b"/>
            <a:pathLst>
              <a:path w="7812405" h="1096010">
                <a:moveTo>
                  <a:pt x="7783448" y="0"/>
                </a:moveTo>
                <a:lnTo>
                  <a:pt x="28536" y="0"/>
                </a:lnTo>
                <a:lnTo>
                  <a:pt x="17428" y="2250"/>
                </a:lnTo>
                <a:lnTo>
                  <a:pt x="8358" y="8382"/>
                </a:lnTo>
                <a:lnTo>
                  <a:pt x="2242" y="17466"/>
                </a:lnTo>
                <a:lnTo>
                  <a:pt x="0" y="28575"/>
                </a:lnTo>
                <a:lnTo>
                  <a:pt x="0" y="1067181"/>
                </a:lnTo>
                <a:lnTo>
                  <a:pt x="2242" y="1078289"/>
                </a:lnTo>
                <a:lnTo>
                  <a:pt x="8358" y="1087374"/>
                </a:lnTo>
                <a:lnTo>
                  <a:pt x="17428" y="1093505"/>
                </a:lnTo>
                <a:lnTo>
                  <a:pt x="28536" y="1095756"/>
                </a:lnTo>
                <a:lnTo>
                  <a:pt x="7783448" y="1095756"/>
                </a:lnTo>
                <a:lnTo>
                  <a:pt x="7794557" y="1093505"/>
                </a:lnTo>
                <a:lnTo>
                  <a:pt x="7803642" y="1087374"/>
                </a:lnTo>
                <a:lnTo>
                  <a:pt x="7809773" y="1078289"/>
                </a:lnTo>
                <a:lnTo>
                  <a:pt x="7812023" y="1067181"/>
                </a:lnTo>
                <a:lnTo>
                  <a:pt x="7812023" y="28575"/>
                </a:lnTo>
                <a:lnTo>
                  <a:pt x="7809773" y="17466"/>
                </a:lnTo>
                <a:lnTo>
                  <a:pt x="7803642" y="8382"/>
                </a:lnTo>
                <a:lnTo>
                  <a:pt x="7794557" y="2250"/>
                </a:lnTo>
                <a:lnTo>
                  <a:pt x="7783448" y="0"/>
                </a:lnTo>
                <a:close/>
              </a:path>
            </a:pathLst>
          </a:custGeom>
          <a:solidFill>
            <a:srgbClr val="EAE8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43178" y="5486780"/>
            <a:ext cx="3636645" cy="7175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50" spc="-5" dirty="0">
                <a:solidFill>
                  <a:srgbClr val="48485A"/>
                </a:solidFill>
                <a:latin typeface="Cambria"/>
                <a:cs typeface="Cambria"/>
              </a:rPr>
              <a:t>Өзара</a:t>
            </a:r>
            <a:r>
              <a:rPr sz="1850" spc="80" dirty="0">
                <a:solidFill>
                  <a:srgbClr val="48485A"/>
                </a:solidFill>
                <a:latin typeface="Cambria"/>
                <a:cs typeface="Cambria"/>
              </a:rPr>
              <a:t> </a:t>
            </a:r>
            <a:r>
              <a:rPr sz="1850" spc="-10" dirty="0">
                <a:solidFill>
                  <a:srgbClr val="48485A"/>
                </a:solidFill>
                <a:latin typeface="Cambria"/>
                <a:cs typeface="Cambria"/>
              </a:rPr>
              <a:t>әсерлесу</a:t>
            </a:r>
            <a:endParaRPr sz="185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490"/>
              </a:spcBef>
            </a:pPr>
            <a:r>
              <a:rPr sz="1450" spc="30" dirty="0">
                <a:solidFill>
                  <a:srgbClr val="48485A"/>
                </a:solidFill>
                <a:latin typeface="Microsoft Sans Serif"/>
                <a:cs typeface="Microsoft Sans Serif"/>
              </a:rPr>
              <a:t>Бөлшектер</a:t>
            </a:r>
            <a:r>
              <a:rPr sz="1450" spc="-4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50" spc="40" dirty="0">
                <a:solidFill>
                  <a:srgbClr val="48485A"/>
                </a:solidFill>
                <a:latin typeface="Microsoft Sans Serif"/>
                <a:cs typeface="Microsoft Sans Serif"/>
              </a:rPr>
              <a:t>бір-бірімен</a:t>
            </a:r>
            <a:r>
              <a:rPr sz="1450" spc="-3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50" spc="20" dirty="0">
                <a:solidFill>
                  <a:srgbClr val="48485A"/>
                </a:solidFill>
                <a:latin typeface="Microsoft Sans Serif"/>
                <a:cs typeface="Microsoft Sans Serif"/>
              </a:rPr>
              <a:t>өзара</a:t>
            </a:r>
            <a:r>
              <a:rPr sz="1450" spc="-5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50" spc="5" dirty="0">
                <a:solidFill>
                  <a:srgbClr val="48485A"/>
                </a:solidFill>
                <a:latin typeface="Microsoft Sans Serif"/>
                <a:cs typeface="Microsoft Sans Serif"/>
              </a:rPr>
              <a:t>әсерлеседі</a:t>
            </a:r>
            <a:endParaRPr sz="145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65987" y="6609588"/>
            <a:ext cx="7812405" cy="1096010"/>
          </a:xfrm>
          <a:custGeom>
            <a:avLst/>
            <a:gdLst/>
            <a:ahLst/>
            <a:cxnLst/>
            <a:rect l="l" t="t" r="r" b="b"/>
            <a:pathLst>
              <a:path w="7812405" h="1096009">
                <a:moveTo>
                  <a:pt x="7783448" y="0"/>
                </a:moveTo>
                <a:lnTo>
                  <a:pt x="28536" y="0"/>
                </a:lnTo>
                <a:lnTo>
                  <a:pt x="17428" y="2250"/>
                </a:lnTo>
                <a:lnTo>
                  <a:pt x="8358" y="8381"/>
                </a:lnTo>
                <a:lnTo>
                  <a:pt x="2242" y="17466"/>
                </a:lnTo>
                <a:lnTo>
                  <a:pt x="0" y="28574"/>
                </a:lnTo>
                <a:lnTo>
                  <a:pt x="0" y="1067219"/>
                </a:lnTo>
                <a:lnTo>
                  <a:pt x="2242" y="1078327"/>
                </a:lnTo>
                <a:lnTo>
                  <a:pt x="8358" y="1087397"/>
                </a:lnTo>
                <a:lnTo>
                  <a:pt x="17428" y="1093513"/>
                </a:lnTo>
                <a:lnTo>
                  <a:pt x="28536" y="1095755"/>
                </a:lnTo>
                <a:lnTo>
                  <a:pt x="7783448" y="1095755"/>
                </a:lnTo>
                <a:lnTo>
                  <a:pt x="7794557" y="1093513"/>
                </a:lnTo>
                <a:lnTo>
                  <a:pt x="7803642" y="1087397"/>
                </a:lnTo>
                <a:lnTo>
                  <a:pt x="7809773" y="1078327"/>
                </a:lnTo>
                <a:lnTo>
                  <a:pt x="7812023" y="1067219"/>
                </a:lnTo>
                <a:lnTo>
                  <a:pt x="7812023" y="28574"/>
                </a:lnTo>
                <a:lnTo>
                  <a:pt x="7809773" y="17466"/>
                </a:lnTo>
                <a:lnTo>
                  <a:pt x="7803642" y="8381"/>
                </a:lnTo>
                <a:lnTo>
                  <a:pt x="7794557" y="2250"/>
                </a:lnTo>
                <a:lnTo>
                  <a:pt x="7783448" y="0"/>
                </a:lnTo>
                <a:close/>
              </a:path>
            </a:pathLst>
          </a:custGeom>
          <a:solidFill>
            <a:srgbClr val="EAE8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43178" y="6773062"/>
            <a:ext cx="3335020" cy="7175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50" spc="-5" dirty="0">
                <a:solidFill>
                  <a:srgbClr val="48485A"/>
                </a:solidFill>
                <a:latin typeface="Cambria"/>
                <a:cs typeface="Cambria"/>
              </a:rPr>
              <a:t>Үздіксіз</a:t>
            </a:r>
            <a:r>
              <a:rPr sz="1850" spc="65" dirty="0">
                <a:solidFill>
                  <a:srgbClr val="48485A"/>
                </a:solidFill>
                <a:latin typeface="Cambria"/>
                <a:cs typeface="Cambria"/>
              </a:rPr>
              <a:t> </a:t>
            </a:r>
            <a:r>
              <a:rPr sz="1850" spc="-5" dirty="0">
                <a:solidFill>
                  <a:srgbClr val="48485A"/>
                </a:solidFill>
                <a:latin typeface="Cambria"/>
                <a:cs typeface="Cambria"/>
              </a:rPr>
              <a:t>қозғалыс</a:t>
            </a:r>
            <a:endParaRPr sz="185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490"/>
              </a:spcBef>
            </a:pPr>
            <a:r>
              <a:rPr sz="1450" spc="30" dirty="0">
                <a:solidFill>
                  <a:srgbClr val="48485A"/>
                </a:solidFill>
                <a:latin typeface="Microsoft Sans Serif"/>
                <a:cs typeface="Microsoft Sans Serif"/>
              </a:rPr>
              <a:t>Бөлшектер</a:t>
            </a:r>
            <a:r>
              <a:rPr sz="1450" spc="-6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50" spc="35" dirty="0">
                <a:solidFill>
                  <a:srgbClr val="48485A"/>
                </a:solidFill>
                <a:latin typeface="Microsoft Sans Serif"/>
                <a:cs typeface="Microsoft Sans Serif"/>
              </a:rPr>
              <a:t>үнемі</a:t>
            </a:r>
            <a:r>
              <a:rPr sz="1450" spc="-3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50" spc="15" dirty="0">
                <a:solidFill>
                  <a:srgbClr val="48485A"/>
                </a:solidFill>
                <a:latin typeface="Microsoft Sans Serif"/>
                <a:cs typeface="Microsoft Sans Serif"/>
              </a:rPr>
              <a:t>қозғалыста</a:t>
            </a:r>
            <a:r>
              <a:rPr sz="1450" spc="-4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50" spc="25" dirty="0">
                <a:solidFill>
                  <a:srgbClr val="48485A"/>
                </a:solidFill>
                <a:latin typeface="Microsoft Sans Serif"/>
                <a:cs typeface="Microsoft Sans Serif"/>
              </a:rPr>
              <a:t>болады</a:t>
            </a:r>
            <a:endParaRPr sz="145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0" y="0"/>
            <a:ext cx="5486399" cy="822959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9838" y="769442"/>
            <a:ext cx="6840220" cy="1423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5610"/>
              </a:lnSpc>
            </a:pPr>
            <a:r>
              <a:rPr sz="4500" spc="-25" dirty="0"/>
              <a:t>Молекулалардың</a:t>
            </a:r>
            <a:r>
              <a:rPr sz="4500" spc="210" dirty="0"/>
              <a:t> </a:t>
            </a:r>
            <a:r>
              <a:rPr sz="4500" spc="-5" dirty="0"/>
              <a:t>массасы </a:t>
            </a:r>
            <a:r>
              <a:rPr sz="4500" spc="-975" dirty="0"/>
              <a:t> </a:t>
            </a:r>
            <a:r>
              <a:rPr sz="4500" dirty="0"/>
              <a:t>мен</a:t>
            </a:r>
            <a:r>
              <a:rPr sz="4500" spc="295" dirty="0"/>
              <a:t> </a:t>
            </a:r>
            <a:r>
              <a:rPr sz="4500" spc="-5" dirty="0"/>
              <a:t>өлшемі</a:t>
            </a:r>
            <a:endParaRPr sz="4500"/>
          </a:p>
        </p:txBody>
      </p:sp>
      <p:sp>
        <p:nvSpPr>
          <p:cNvPr id="4" name="object 4"/>
          <p:cNvSpPr txBox="1"/>
          <p:nvPr/>
        </p:nvSpPr>
        <p:spPr>
          <a:xfrm>
            <a:off x="789838" y="2537586"/>
            <a:ext cx="7536180" cy="2604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4300"/>
              </a:lnSpc>
              <a:spcBef>
                <a:spcPts val="100"/>
              </a:spcBef>
            </a:pPr>
            <a:r>
              <a:rPr sz="1800" spc="35" dirty="0">
                <a:solidFill>
                  <a:srgbClr val="48485A"/>
                </a:solidFill>
                <a:latin typeface="Microsoft Sans Serif"/>
                <a:cs typeface="Microsoft Sans Serif"/>
              </a:rPr>
              <a:t>Молекулалардың</a:t>
            </a:r>
            <a:r>
              <a:rPr sz="180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48485A"/>
                </a:solidFill>
                <a:latin typeface="Microsoft Sans Serif"/>
                <a:cs typeface="Microsoft Sans Serif"/>
              </a:rPr>
              <a:t>массасы </a:t>
            </a:r>
            <a:r>
              <a:rPr sz="1800" spc="55" dirty="0">
                <a:solidFill>
                  <a:srgbClr val="48485A"/>
                </a:solidFill>
                <a:latin typeface="Microsoft Sans Serif"/>
                <a:cs typeface="Microsoft Sans Serif"/>
              </a:rPr>
              <a:t>мен</a:t>
            </a:r>
            <a:r>
              <a:rPr sz="1800" spc="-1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800" spc="60" dirty="0">
                <a:solidFill>
                  <a:srgbClr val="48485A"/>
                </a:solidFill>
                <a:latin typeface="Microsoft Sans Serif"/>
                <a:cs typeface="Microsoft Sans Serif"/>
              </a:rPr>
              <a:t>өлшемін</a:t>
            </a:r>
            <a:r>
              <a:rPr sz="1800" spc="-1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800" spc="35" dirty="0">
                <a:solidFill>
                  <a:srgbClr val="48485A"/>
                </a:solidFill>
                <a:latin typeface="Microsoft Sans Serif"/>
                <a:cs typeface="Microsoft Sans Serif"/>
              </a:rPr>
              <a:t>анықтау</a:t>
            </a:r>
            <a:r>
              <a:rPr sz="1800" spc="-3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800" spc="20" dirty="0">
                <a:solidFill>
                  <a:srgbClr val="48485A"/>
                </a:solidFill>
                <a:latin typeface="Microsoft Sans Serif"/>
                <a:cs typeface="Microsoft Sans Serif"/>
              </a:rPr>
              <a:t>әдістері</a:t>
            </a:r>
            <a:r>
              <a:rPr sz="1800" spc="-2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800" spc="30" dirty="0">
                <a:solidFill>
                  <a:srgbClr val="48485A"/>
                </a:solidFill>
                <a:latin typeface="Microsoft Sans Serif"/>
                <a:cs typeface="Microsoft Sans Serif"/>
              </a:rPr>
              <a:t>маңызды. </a:t>
            </a:r>
            <a:r>
              <a:rPr sz="1800" spc="-46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48485A"/>
                </a:solidFill>
                <a:latin typeface="Microsoft Sans Serif"/>
                <a:cs typeface="Microsoft Sans Serif"/>
              </a:rPr>
              <a:t>Рэллей </a:t>
            </a:r>
            <a:r>
              <a:rPr sz="1800" spc="40" dirty="0">
                <a:solidFill>
                  <a:srgbClr val="48485A"/>
                </a:solidFill>
                <a:latin typeface="Microsoft Sans Serif"/>
                <a:cs typeface="Microsoft Sans Serif"/>
              </a:rPr>
              <a:t>тәжірибесінде зәйтүн </a:t>
            </a:r>
            <a:r>
              <a:rPr sz="1800" spc="85" dirty="0">
                <a:solidFill>
                  <a:srgbClr val="48485A"/>
                </a:solidFill>
                <a:latin typeface="Microsoft Sans Serif"/>
                <a:cs typeface="Microsoft Sans Serif"/>
              </a:rPr>
              <a:t>майының </a:t>
            </a:r>
            <a:r>
              <a:rPr sz="1800" spc="45" dirty="0">
                <a:solidFill>
                  <a:srgbClr val="48485A"/>
                </a:solidFill>
                <a:latin typeface="Microsoft Sans Serif"/>
                <a:cs typeface="Microsoft Sans Serif"/>
              </a:rPr>
              <a:t>жайылуы </a:t>
            </a:r>
            <a:r>
              <a:rPr sz="1800" spc="50" dirty="0">
                <a:solidFill>
                  <a:srgbClr val="48485A"/>
                </a:solidFill>
                <a:latin typeface="Microsoft Sans Serif"/>
                <a:cs typeface="Microsoft Sans Serif"/>
              </a:rPr>
              <a:t>арқылы </a:t>
            </a:r>
            <a:r>
              <a:rPr sz="1800" spc="5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800" spc="40" dirty="0">
                <a:solidFill>
                  <a:srgbClr val="48485A"/>
                </a:solidFill>
                <a:latin typeface="Microsoft Sans Serif"/>
                <a:cs typeface="Microsoft Sans Serif"/>
              </a:rPr>
              <a:t>молекуланың </a:t>
            </a:r>
            <a:r>
              <a:rPr sz="1800" spc="35" dirty="0">
                <a:solidFill>
                  <a:srgbClr val="48485A"/>
                </a:solidFill>
                <a:latin typeface="Microsoft Sans Serif"/>
                <a:cs typeface="Microsoft Sans Serif"/>
              </a:rPr>
              <a:t>диаметрі </a:t>
            </a:r>
            <a:r>
              <a:rPr sz="1800" spc="25" dirty="0">
                <a:solidFill>
                  <a:srgbClr val="48485A"/>
                </a:solidFill>
                <a:latin typeface="Microsoft Sans Serif"/>
                <a:cs typeface="Microsoft Sans Serif"/>
              </a:rPr>
              <a:t>анықталады. </a:t>
            </a:r>
            <a:r>
              <a:rPr sz="1800" spc="55" dirty="0">
                <a:solidFill>
                  <a:srgbClr val="48485A"/>
                </a:solidFill>
                <a:latin typeface="Microsoft Sans Serif"/>
                <a:cs typeface="Microsoft Sans Serif"/>
              </a:rPr>
              <a:t>Перрен </a:t>
            </a:r>
            <a:r>
              <a:rPr sz="1800" spc="40" dirty="0">
                <a:solidFill>
                  <a:srgbClr val="48485A"/>
                </a:solidFill>
                <a:latin typeface="Microsoft Sans Serif"/>
                <a:cs typeface="Microsoft Sans Serif"/>
              </a:rPr>
              <a:t>тәжірибесінде </a:t>
            </a:r>
            <a:r>
              <a:rPr sz="1800" spc="90" dirty="0">
                <a:solidFill>
                  <a:srgbClr val="48485A"/>
                </a:solidFill>
                <a:latin typeface="Microsoft Sans Serif"/>
                <a:cs typeface="Microsoft Sans Serif"/>
              </a:rPr>
              <a:t>шайыр </a:t>
            </a:r>
            <a:r>
              <a:rPr sz="1800" spc="-46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800" spc="65" dirty="0">
                <a:solidFill>
                  <a:srgbClr val="48485A"/>
                </a:solidFill>
                <a:latin typeface="Microsoft Sans Serif"/>
                <a:cs typeface="Microsoft Sans Serif"/>
              </a:rPr>
              <a:t>тамшысының </a:t>
            </a:r>
            <a:r>
              <a:rPr sz="1800" spc="30" dirty="0">
                <a:solidFill>
                  <a:srgbClr val="48485A"/>
                </a:solidFill>
                <a:latin typeface="Microsoft Sans Serif"/>
                <a:cs typeface="Microsoft Sans Serif"/>
              </a:rPr>
              <a:t>қозғалысы </a:t>
            </a:r>
            <a:r>
              <a:rPr sz="1800" spc="45" dirty="0">
                <a:solidFill>
                  <a:srgbClr val="48485A"/>
                </a:solidFill>
                <a:latin typeface="Microsoft Sans Serif"/>
                <a:cs typeface="Microsoft Sans Serif"/>
              </a:rPr>
              <a:t>арқылы </a:t>
            </a:r>
            <a:r>
              <a:rPr sz="1800" spc="40" dirty="0">
                <a:solidFill>
                  <a:srgbClr val="48485A"/>
                </a:solidFill>
                <a:latin typeface="Microsoft Sans Serif"/>
                <a:cs typeface="Microsoft Sans Serif"/>
              </a:rPr>
              <a:t>оттегі молекуласының </a:t>
            </a:r>
            <a:r>
              <a:rPr sz="1800" spc="-5" dirty="0">
                <a:solidFill>
                  <a:srgbClr val="48485A"/>
                </a:solidFill>
                <a:latin typeface="Microsoft Sans Serif"/>
                <a:cs typeface="Microsoft Sans Serif"/>
              </a:rPr>
              <a:t>массасы </a:t>
            </a:r>
            <a:r>
              <a:rPr sz="180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800" spc="5" dirty="0">
                <a:solidFill>
                  <a:srgbClr val="48485A"/>
                </a:solidFill>
                <a:latin typeface="Microsoft Sans Serif"/>
                <a:cs typeface="Microsoft Sans Serif"/>
              </a:rPr>
              <a:t>есептеледі. </a:t>
            </a:r>
            <a:r>
              <a:rPr sz="1800" spc="20" dirty="0">
                <a:solidFill>
                  <a:srgbClr val="48485A"/>
                </a:solidFill>
                <a:latin typeface="Microsoft Sans Serif"/>
                <a:cs typeface="Microsoft Sans Serif"/>
              </a:rPr>
              <a:t>Қазіргі </a:t>
            </a:r>
            <a:r>
              <a:rPr sz="1800" spc="-5" dirty="0">
                <a:solidFill>
                  <a:srgbClr val="48485A"/>
                </a:solidFill>
                <a:latin typeface="Microsoft Sans Serif"/>
                <a:cs typeface="Microsoft Sans Serif"/>
              </a:rPr>
              <a:t>кезде </a:t>
            </a:r>
            <a:r>
              <a:rPr sz="1800" spc="30" dirty="0">
                <a:solidFill>
                  <a:srgbClr val="48485A"/>
                </a:solidFill>
                <a:latin typeface="Microsoft Sans Serif"/>
                <a:cs typeface="Microsoft Sans Serif"/>
              </a:rPr>
              <a:t>молекулалардың </a:t>
            </a:r>
            <a:r>
              <a:rPr sz="1800" spc="-5" dirty="0">
                <a:solidFill>
                  <a:srgbClr val="48485A"/>
                </a:solidFill>
                <a:latin typeface="Microsoft Sans Serif"/>
                <a:cs typeface="Microsoft Sans Serif"/>
              </a:rPr>
              <a:t>массасы </a:t>
            </a:r>
            <a:r>
              <a:rPr sz="1800" spc="35" dirty="0">
                <a:solidFill>
                  <a:srgbClr val="48485A"/>
                </a:solidFill>
                <a:latin typeface="Microsoft Sans Serif"/>
                <a:cs typeface="Microsoft Sans Serif"/>
              </a:rPr>
              <a:t>өте </a:t>
            </a:r>
            <a:r>
              <a:rPr sz="1800" spc="-5" dirty="0">
                <a:solidFill>
                  <a:srgbClr val="48485A"/>
                </a:solidFill>
                <a:latin typeface="Microsoft Sans Serif"/>
                <a:cs typeface="Microsoft Sans Serif"/>
              </a:rPr>
              <a:t>дәл </a:t>
            </a:r>
            <a:r>
              <a:rPr sz="180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800" spc="40" dirty="0">
                <a:solidFill>
                  <a:srgbClr val="48485A"/>
                </a:solidFill>
                <a:latin typeface="Microsoft Sans Serif"/>
                <a:cs typeface="Microsoft Sans Serif"/>
              </a:rPr>
              <a:t>анықталған. </a:t>
            </a:r>
            <a:r>
              <a:rPr sz="1800" spc="25" dirty="0">
                <a:solidFill>
                  <a:srgbClr val="48485A"/>
                </a:solidFill>
                <a:latin typeface="Microsoft Sans Serif"/>
                <a:cs typeface="Microsoft Sans Serif"/>
              </a:rPr>
              <a:t>Мысалы, </a:t>
            </a:r>
            <a:r>
              <a:rPr sz="1800" spc="40" dirty="0">
                <a:solidFill>
                  <a:srgbClr val="48485A"/>
                </a:solidFill>
                <a:latin typeface="Microsoft Sans Serif"/>
                <a:cs typeface="Microsoft Sans Serif"/>
              </a:rPr>
              <a:t>оттегі молекуласының </a:t>
            </a:r>
            <a:r>
              <a:rPr sz="1800" spc="-5" dirty="0">
                <a:solidFill>
                  <a:srgbClr val="48485A"/>
                </a:solidFill>
                <a:latin typeface="Microsoft Sans Serif"/>
                <a:cs typeface="Microsoft Sans Serif"/>
              </a:rPr>
              <a:t>массасы </a:t>
            </a:r>
            <a:r>
              <a:rPr sz="1800" spc="50" dirty="0">
                <a:solidFill>
                  <a:srgbClr val="48485A"/>
                </a:solidFill>
                <a:latin typeface="Microsoft Sans Serif"/>
                <a:cs typeface="Microsoft Sans Serif"/>
              </a:rPr>
              <a:t>5,31*10^-26 </a:t>
            </a:r>
            <a:r>
              <a:rPr sz="1800" spc="5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800" spc="20" dirty="0">
                <a:solidFill>
                  <a:srgbClr val="48485A"/>
                </a:solidFill>
                <a:latin typeface="Microsoft Sans Serif"/>
                <a:cs typeface="Microsoft Sans Serif"/>
              </a:rPr>
              <a:t>кг,</a:t>
            </a:r>
            <a:r>
              <a:rPr sz="1800" spc="-2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800" spc="20" dirty="0">
                <a:solidFill>
                  <a:srgbClr val="48485A"/>
                </a:solidFill>
                <a:latin typeface="Microsoft Sans Serif"/>
                <a:cs typeface="Microsoft Sans Serif"/>
              </a:rPr>
              <a:t>сутегі</a:t>
            </a:r>
            <a:r>
              <a:rPr sz="1800" spc="-4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800" spc="40" dirty="0">
                <a:solidFill>
                  <a:srgbClr val="48485A"/>
                </a:solidFill>
                <a:latin typeface="Microsoft Sans Serif"/>
                <a:cs typeface="Microsoft Sans Serif"/>
              </a:rPr>
              <a:t>молекуласының</a:t>
            </a:r>
            <a:r>
              <a:rPr sz="1800" spc="1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48485A"/>
                </a:solidFill>
                <a:latin typeface="Microsoft Sans Serif"/>
                <a:cs typeface="Microsoft Sans Serif"/>
              </a:rPr>
              <a:t>массасы</a:t>
            </a:r>
            <a:r>
              <a:rPr sz="1800" spc="-1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800" spc="55" dirty="0">
                <a:solidFill>
                  <a:srgbClr val="48485A"/>
                </a:solidFill>
                <a:latin typeface="Microsoft Sans Serif"/>
                <a:cs typeface="Microsoft Sans Serif"/>
              </a:rPr>
              <a:t>3,3*10^-26</a:t>
            </a:r>
            <a:r>
              <a:rPr sz="1800" spc="-6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800" spc="20" dirty="0">
                <a:solidFill>
                  <a:srgbClr val="48485A"/>
                </a:solidFill>
                <a:latin typeface="Microsoft Sans Serif"/>
                <a:cs typeface="Microsoft Sans Serif"/>
              </a:rPr>
              <a:t>кг.</a:t>
            </a:r>
            <a:endParaRPr sz="1800">
              <a:latin typeface="Microsoft Sans Serif"/>
              <a:cs typeface="Microsoft Sans Serif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95842" y="5416216"/>
          <a:ext cx="7568565" cy="200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25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3701"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1580"/>
                        </a:spcBef>
                        <a:tabLst>
                          <a:tab pos="3994785" algn="l"/>
                        </a:tabLst>
                      </a:pPr>
                      <a:r>
                        <a:rPr sz="1800" spc="25" dirty="0">
                          <a:solidFill>
                            <a:srgbClr val="48485A"/>
                          </a:solidFill>
                          <a:latin typeface="Microsoft Sans Serif"/>
                          <a:cs typeface="Microsoft Sans Serif"/>
                        </a:rPr>
                        <a:t>Молекула	</a:t>
                      </a:r>
                      <a:r>
                        <a:rPr sz="1800" dirty="0">
                          <a:solidFill>
                            <a:srgbClr val="48485A"/>
                          </a:solidFill>
                          <a:latin typeface="Microsoft Sans Serif"/>
                          <a:cs typeface="Microsoft Sans Serif"/>
                        </a:rPr>
                        <a:t>Масса</a:t>
                      </a:r>
                      <a:r>
                        <a:rPr sz="1800" spc="-45" dirty="0">
                          <a:solidFill>
                            <a:srgbClr val="48485A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5" dirty="0">
                          <a:solidFill>
                            <a:srgbClr val="48485A"/>
                          </a:solidFill>
                          <a:latin typeface="Microsoft Sans Serif"/>
                          <a:cs typeface="Microsoft Sans Serif"/>
                        </a:rPr>
                        <a:t>(кг)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0066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368"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1530"/>
                        </a:spcBef>
                        <a:tabLst>
                          <a:tab pos="3994785" algn="l"/>
                        </a:tabLst>
                      </a:pPr>
                      <a:r>
                        <a:rPr sz="1800" spc="30" dirty="0">
                          <a:solidFill>
                            <a:srgbClr val="48485A"/>
                          </a:solidFill>
                          <a:latin typeface="Microsoft Sans Serif"/>
                          <a:cs typeface="Microsoft Sans Serif"/>
                        </a:rPr>
                        <a:t>Оттегі	</a:t>
                      </a:r>
                      <a:r>
                        <a:rPr sz="1800" spc="50" dirty="0">
                          <a:solidFill>
                            <a:srgbClr val="48485A"/>
                          </a:solidFill>
                          <a:latin typeface="Microsoft Sans Serif"/>
                          <a:cs typeface="Microsoft Sans Serif"/>
                        </a:rPr>
                        <a:t>5,31*10^-26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9431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5226"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1520"/>
                        </a:spcBef>
                        <a:tabLst>
                          <a:tab pos="3994785" algn="l"/>
                        </a:tabLst>
                      </a:pPr>
                      <a:r>
                        <a:rPr sz="1800" spc="-5" dirty="0">
                          <a:solidFill>
                            <a:srgbClr val="48485A"/>
                          </a:solidFill>
                          <a:latin typeface="Microsoft Sans Serif"/>
                          <a:cs typeface="Microsoft Sans Serif"/>
                        </a:rPr>
                        <a:t>Сутегі	</a:t>
                      </a:r>
                      <a:r>
                        <a:rPr sz="1800" spc="55" dirty="0">
                          <a:solidFill>
                            <a:srgbClr val="48485A"/>
                          </a:solidFill>
                          <a:latin typeface="Microsoft Sans Serif"/>
                          <a:cs typeface="Microsoft Sans Serif"/>
                        </a:rPr>
                        <a:t>3,3*10^-26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9304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0" y="0"/>
            <a:ext cx="5486399" cy="822959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99643" y="447293"/>
            <a:ext cx="6523990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400" spc="-5" dirty="0"/>
              <a:t>Зат</a:t>
            </a:r>
            <a:r>
              <a:rPr sz="3400" spc="229" dirty="0"/>
              <a:t> </a:t>
            </a:r>
            <a:r>
              <a:rPr sz="3400" spc="-5" dirty="0"/>
              <a:t>мөлшері</a:t>
            </a:r>
            <a:r>
              <a:rPr sz="3400" spc="229" dirty="0"/>
              <a:t> </a:t>
            </a:r>
            <a:r>
              <a:rPr sz="3400" spc="-5" dirty="0"/>
              <a:t>және</a:t>
            </a:r>
            <a:r>
              <a:rPr sz="3400" spc="220" dirty="0"/>
              <a:t> </a:t>
            </a:r>
            <a:r>
              <a:rPr sz="3400" spc="-5" dirty="0"/>
              <a:t>мольдік</a:t>
            </a:r>
            <a:r>
              <a:rPr sz="3400" spc="250" dirty="0"/>
              <a:t> </a:t>
            </a:r>
            <a:r>
              <a:rPr sz="3400" spc="-5" dirty="0"/>
              <a:t>масса</a:t>
            </a:r>
            <a:endParaRPr sz="3400"/>
          </a:p>
        </p:txBody>
      </p:sp>
      <p:sp>
        <p:nvSpPr>
          <p:cNvPr id="4" name="object 4"/>
          <p:cNvSpPr txBox="1"/>
          <p:nvPr/>
        </p:nvSpPr>
        <p:spPr>
          <a:xfrm>
            <a:off x="599643" y="1243736"/>
            <a:ext cx="7610475" cy="14217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35600"/>
              </a:lnSpc>
              <a:spcBef>
                <a:spcPts val="95"/>
              </a:spcBef>
            </a:pPr>
            <a:r>
              <a:rPr sz="1350" spc="-15" dirty="0">
                <a:solidFill>
                  <a:srgbClr val="48485A"/>
                </a:solidFill>
                <a:latin typeface="Microsoft Sans Serif"/>
                <a:cs typeface="Microsoft Sans Serif"/>
              </a:rPr>
              <a:t>Зат </a:t>
            </a:r>
            <a:r>
              <a:rPr sz="1350" spc="45" dirty="0">
                <a:solidFill>
                  <a:srgbClr val="48485A"/>
                </a:solidFill>
                <a:latin typeface="Microsoft Sans Serif"/>
                <a:cs typeface="Microsoft Sans Serif"/>
              </a:rPr>
              <a:t>мөлшері ұғымы </a:t>
            </a:r>
            <a:r>
              <a:rPr sz="1350" spc="30" dirty="0">
                <a:solidFill>
                  <a:srgbClr val="48485A"/>
                </a:solidFill>
                <a:latin typeface="Microsoft Sans Serif"/>
                <a:cs typeface="Microsoft Sans Serif"/>
              </a:rPr>
              <a:t>енгізіліп, </a:t>
            </a:r>
            <a:r>
              <a:rPr sz="1350" spc="5" dirty="0">
                <a:solidFill>
                  <a:srgbClr val="48485A"/>
                </a:solidFill>
                <a:latin typeface="Microsoft Sans Serif"/>
                <a:cs typeface="Microsoft Sans Serif"/>
              </a:rPr>
              <a:t>формуласы </a:t>
            </a:r>
            <a:r>
              <a:rPr sz="1350" spc="15" dirty="0">
                <a:solidFill>
                  <a:srgbClr val="48485A"/>
                </a:solidFill>
                <a:latin typeface="Microsoft Sans Serif"/>
                <a:cs typeface="Microsoft Sans Serif"/>
              </a:rPr>
              <a:t>беріледі: </a:t>
            </a:r>
            <a:r>
              <a:rPr sz="1350" spc="-95" dirty="0">
                <a:solidFill>
                  <a:srgbClr val="48485A"/>
                </a:solidFill>
                <a:latin typeface="Microsoft Sans Serif"/>
                <a:cs typeface="Microsoft Sans Serif"/>
              </a:rPr>
              <a:t>V </a:t>
            </a:r>
            <a:r>
              <a:rPr sz="1350" spc="-15" dirty="0">
                <a:solidFill>
                  <a:srgbClr val="48485A"/>
                </a:solidFill>
                <a:latin typeface="Microsoft Sans Serif"/>
                <a:cs typeface="Microsoft Sans Serif"/>
              </a:rPr>
              <a:t>= </a:t>
            </a:r>
            <a:r>
              <a:rPr sz="1350" spc="110" dirty="0">
                <a:solidFill>
                  <a:srgbClr val="48485A"/>
                </a:solidFill>
                <a:latin typeface="Microsoft Sans Serif"/>
                <a:cs typeface="Microsoft Sans Serif"/>
              </a:rPr>
              <a:t>m/μ </a:t>
            </a:r>
            <a:r>
              <a:rPr sz="1350" spc="35" dirty="0">
                <a:solidFill>
                  <a:srgbClr val="48485A"/>
                </a:solidFill>
                <a:latin typeface="Microsoft Sans Serif"/>
                <a:cs typeface="Microsoft Sans Serif"/>
              </a:rPr>
              <a:t>және </a:t>
            </a:r>
            <a:r>
              <a:rPr sz="1350" spc="55" dirty="0">
                <a:solidFill>
                  <a:srgbClr val="48485A"/>
                </a:solidFill>
                <a:latin typeface="Microsoft Sans Serif"/>
                <a:cs typeface="Microsoft Sans Serif"/>
              </a:rPr>
              <a:t>ν </a:t>
            </a:r>
            <a:r>
              <a:rPr sz="1350" spc="-15" dirty="0">
                <a:solidFill>
                  <a:srgbClr val="48485A"/>
                </a:solidFill>
                <a:latin typeface="Microsoft Sans Serif"/>
                <a:cs typeface="Microsoft Sans Serif"/>
              </a:rPr>
              <a:t>= </a:t>
            </a:r>
            <a:r>
              <a:rPr sz="1350" spc="-5" dirty="0">
                <a:solidFill>
                  <a:srgbClr val="48485A"/>
                </a:solidFill>
                <a:latin typeface="Microsoft Sans Serif"/>
                <a:cs typeface="Microsoft Sans Serif"/>
              </a:rPr>
              <a:t>N/N_A. </a:t>
            </a:r>
            <a:r>
              <a:rPr sz="1350" spc="45" dirty="0">
                <a:solidFill>
                  <a:srgbClr val="48485A"/>
                </a:solidFill>
                <a:latin typeface="Microsoft Sans Serif"/>
                <a:cs typeface="Microsoft Sans Serif"/>
              </a:rPr>
              <a:t>Мұндағы </a:t>
            </a:r>
            <a:r>
              <a:rPr sz="1350" spc="85" dirty="0">
                <a:solidFill>
                  <a:srgbClr val="48485A"/>
                </a:solidFill>
                <a:latin typeface="Microsoft Sans Serif"/>
                <a:cs typeface="Microsoft Sans Serif"/>
              </a:rPr>
              <a:t>μ </a:t>
            </a:r>
            <a:r>
              <a:rPr sz="1350" spc="-15" dirty="0">
                <a:solidFill>
                  <a:srgbClr val="48485A"/>
                </a:solidFill>
                <a:latin typeface="Microsoft Sans Serif"/>
                <a:cs typeface="Microsoft Sans Serif"/>
              </a:rPr>
              <a:t>- </a:t>
            </a:r>
            <a:r>
              <a:rPr sz="1350" spc="-1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30" dirty="0">
                <a:solidFill>
                  <a:srgbClr val="48485A"/>
                </a:solidFill>
                <a:latin typeface="Microsoft Sans Serif"/>
                <a:cs typeface="Microsoft Sans Serif"/>
              </a:rPr>
              <a:t>мольдік</a:t>
            </a:r>
            <a:r>
              <a:rPr sz="1350" spc="-5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-10" dirty="0">
                <a:solidFill>
                  <a:srgbClr val="48485A"/>
                </a:solidFill>
                <a:latin typeface="Microsoft Sans Serif"/>
                <a:cs typeface="Microsoft Sans Serif"/>
              </a:rPr>
              <a:t>масса,</a:t>
            </a:r>
            <a:r>
              <a:rPr sz="1350" spc="-2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-50" dirty="0">
                <a:solidFill>
                  <a:srgbClr val="48485A"/>
                </a:solidFill>
                <a:latin typeface="Microsoft Sans Serif"/>
                <a:cs typeface="Microsoft Sans Serif"/>
              </a:rPr>
              <a:t>БХБЖ-да</a:t>
            </a:r>
            <a:r>
              <a:rPr sz="1350" spc="-1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dirty="0">
                <a:solidFill>
                  <a:srgbClr val="48485A"/>
                </a:solidFill>
                <a:latin typeface="Microsoft Sans Serif"/>
                <a:cs typeface="Microsoft Sans Serif"/>
              </a:rPr>
              <a:t>зат</a:t>
            </a:r>
            <a:r>
              <a:rPr sz="1350" spc="-1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45" dirty="0">
                <a:solidFill>
                  <a:srgbClr val="48485A"/>
                </a:solidFill>
                <a:latin typeface="Microsoft Sans Serif"/>
                <a:cs typeface="Microsoft Sans Serif"/>
              </a:rPr>
              <a:t>мөлшері</a:t>
            </a:r>
            <a:r>
              <a:rPr sz="1350" spc="-4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45" dirty="0">
                <a:solidFill>
                  <a:srgbClr val="48485A"/>
                </a:solidFill>
                <a:latin typeface="Microsoft Sans Serif"/>
                <a:cs typeface="Microsoft Sans Serif"/>
              </a:rPr>
              <a:t>мольмен</a:t>
            </a:r>
            <a:r>
              <a:rPr sz="1350" spc="-4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25" dirty="0">
                <a:solidFill>
                  <a:srgbClr val="48485A"/>
                </a:solidFill>
                <a:latin typeface="Microsoft Sans Serif"/>
                <a:cs typeface="Microsoft Sans Serif"/>
              </a:rPr>
              <a:t>өрнектеледі.</a:t>
            </a:r>
            <a:r>
              <a:rPr sz="1350" spc="-2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15" dirty="0">
                <a:solidFill>
                  <a:srgbClr val="48485A"/>
                </a:solidFill>
                <a:latin typeface="Microsoft Sans Serif"/>
                <a:cs typeface="Microsoft Sans Serif"/>
              </a:rPr>
              <a:t>Бір</a:t>
            </a:r>
            <a:r>
              <a:rPr sz="1350" spc="-2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45" dirty="0">
                <a:solidFill>
                  <a:srgbClr val="48485A"/>
                </a:solidFill>
                <a:latin typeface="Microsoft Sans Serif"/>
                <a:cs typeface="Microsoft Sans Serif"/>
              </a:rPr>
              <a:t>моль</a:t>
            </a:r>
            <a:r>
              <a:rPr sz="1350" spc="-1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-15" dirty="0">
                <a:solidFill>
                  <a:srgbClr val="48485A"/>
                </a:solidFill>
                <a:latin typeface="Microsoft Sans Serif"/>
                <a:cs typeface="Microsoft Sans Serif"/>
              </a:rPr>
              <a:t>-</a:t>
            </a:r>
            <a:r>
              <a:rPr sz="1350" spc="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10" dirty="0">
                <a:solidFill>
                  <a:srgbClr val="48485A"/>
                </a:solidFill>
                <a:latin typeface="Microsoft Sans Serif"/>
                <a:cs typeface="Microsoft Sans Serif"/>
              </a:rPr>
              <a:t>бұл</a:t>
            </a:r>
            <a:r>
              <a:rPr sz="1350" spc="-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dirty="0">
                <a:solidFill>
                  <a:srgbClr val="48485A"/>
                </a:solidFill>
                <a:latin typeface="Microsoft Sans Serif"/>
                <a:cs typeface="Microsoft Sans Serif"/>
              </a:rPr>
              <a:t>массасы</a:t>
            </a:r>
            <a:r>
              <a:rPr sz="1350" spc="-2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10" dirty="0">
                <a:solidFill>
                  <a:srgbClr val="48485A"/>
                </a:solidFill>
                <a:latin typeface="Microsoft Sans Serif"/>
                <a:cs typeface="Microsoft Sans Serif"/>
              </a:rPr>
              <a:t>0,012</a:t>
            </a:r>
            <a:r>
              <a:rPr sz="1350" spc="-1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40" dirty="0">
                <a:solidFill>
                  <a:srgbClr val="48485A"/>
                </a:solidFill>
                <a:latin typeface="Microsoft Sans Serif"/>
                <a:cs typeface="Microsoft Sans Serif"/>
              </a:rPr>
              <a:t>кг </a:t>
            </a:r>
            <a:r>
              <a:rPr sz="1350" spc="-34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35" dirty="0">
                <a:solidFill>
                  <a:srgbClr val="48485A"/>
                </a:solidFill>
                <a:latin typeface="Microsoft Sans Serif"/>
                <a:cs typeface="Microsoft Sans Serif"/>
              </a:rPr>
              <a:t>көміртегіндегі</a:t>
            </a:r>
            <a:r>
              <a:rPr sz="1350" spc="-3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50" dirty="0">
                <a:solidFill>
                  <a:srgbClr val="48485A"/>
                </a:solidFill>
                <a:latin typeface="Microsoft Sans Serif"/>
                <a:cs typeface="Microsoft Sans Serif"/>
              </a:rPr>
              <a:t>қанша</a:t>
            </a:r>
            <a:r>
              <a:rPr sz="1350" spc="-1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25" dirty="0">
                <a:solidFill>
                  <a:srgbClr val="48485A"/>
                </a:solidFill>
                <a:latin typeface="Microsoft Sans Serif"/>
                <a:cs typeface="Microsoft Sans Serif"/>
              </a:rPr>
              <a:t>атом</a:t>
            </a:r>
            <a:r>
              <a:rPr sz="1350" spc="-5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5" dirty="0">
                <a:solidFill>
                  <a:srgbClr val="48485A"/>
                </a:solidFill>
                <a:latin typeface="Microsoft Sans Serif"/>
                <a:cs typeface="Microsoft Sans Serif"/>
              </a:rPr>
              <a:t>болса,</a:t>
            </a:r>
            <a:r>
              <a:rPr sz="1350" spc="-2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55" dirty="0">
                <a:solidFill>
                  <a:srgbClr val="48485A"/>
                </a:solidFill>
                <a:latin typeface="Microsoft Sans Serif"/>
                <a:cs typeface="Microsoft Sans Serif"/>
              </a:rPr>
              <a:t>сонша</a:t>
            </a:r>
            <a:r>
              <a:rPr sz="1350" spc="-2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15" dirty="0">
                <a:solidFill>
                  <a:srgbClr val="48485A"/>
                </a:solidFill>
                <a:latin typeface="Microsoft Sans Serif"/>
                <a:cs typeface="Microsoft Sans Serif"/>
              </a:rPr>
              <a:t>молекуласы</a:t>
            </a:r>
            <a:r>
              <a:rPr sz="1350" spc="-4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20" dirty="0">
                <a:solidFill>
                  <a:srgbClr val="48485A"/>
                </a:solidFill>
                <a:latin typeface="Microsoft Sans Serif"/>
                <a:cs typeface="Microsoft Sans Serif"/>
              </a:rPr>
              <a:t>немесе</a:t>
            </a:r>
            <a:r>
              <a:rPr sz="1350" spc="-1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35" dirty="0">
                <a:solidFill>
                  <a:srgbClr val="48485A"/>
                </a:solidFill>
                <a:latin typeface="Microsoft Sans Serif"/>
                <a:cs typeface="Microsoft Sans Serif"/>
              </a:rPr>
              <a:t>атомы</a:t>
            </a:r>
            <a:r>
              <a:rPr sz="1350" spc="-1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35" dirty="0">
                <a:solidFill>
                  <a:srgbClr val="48485A"/>
                </a:solidFill>
                <a:latin typeface="Microsoft Sans Serif"/>
                <a:cs typeface="Microsoft Sans Serif"/>
              </a:rPr>
              <a:t>бар</a:t>
            </a:r>
            <a:r>
              <a:rPr sz="1350" spc="-1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30" dirty="0">
                <a:solidFill>
                  <a:srgbClr val="48485A"/>
                </a:solidFill>
                <a:latin typeface="Microsoft Sans Serif"/>
                <a:cs typeface="Microsoft Sans Serif"/>
              </a:rPr>
              <a:t>заттың</a:t>
            </a:r>
            <a:r>
              <a:rPr sz="1350" spc="-4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35" dirty="0">
                <a:solidFill>
                  <a:srgbClr val="48485A"/>
                </a:solidFill>
                <a:latin typeface="Microsoft Sans Serif"/>
                <a:cs typeface="Microsoft Sans Serif"/>
              </a:rPr>
              <a:t>мөлшері.</a:t>
            </a:r>
            <a:endParaRPr sz="1350">
              <a:latin typeface="Microsoft Sans Serif"/>
              <a:cs typeface="Microsoft Sans Serif"/>
            </a:endParaRPr>
          </a:p>
          <a:p>
            <a:pPr marL="12700" marR="415290">
              <a:lnSpc>
                <a:spcPct val="135600"/>
              </a:lnSpc>
              <a:spcBef>
                <a:spcPts val="15"/>
              </a:spcBef>
            </a:pPr>
            <a:r>
              <a:rPr sz="1350" spc="25" dirty="0">
                <a:solidFill>
                  <a:srgbClr val="48485A"/>
                </a:solidFill>
                <a:latin typeface="Microsoft Sans Serif"/>
                <a:cs typeface="Microsoft Sans Serif"/>
              </a:rPr>
              <a:t>Авагадро</a:t>
            </a:r>
            <a:r>
              <a:rPr sz="1350" spc="-3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25" dirty="0">
                <a:solidFill>
                  <a:srgbClr val="48485A"/>
                </a:solidFill>
                <a:latin typeface="Microsoft Sans Serif"/>
                <a:cs typeface="Microsoft Sans Serif"/>
              </a:rPr>
              <a:t>тұрақтысы</a:t>
            </a:r>
            <a:r>
              <a:rPr sz="1350" spc="-3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-55" dirty="0">
                <a:solidFill>
                  <a:srgbClr val="48485A"/>
                </a:solidFill>
                <a:latin typeface="Microsoft Sans Serif"/>
                <a:cs typeface="Microsoft Sans Serif"/>
              </a:rPr>
              <a:t>N_A</a:t>
            </a:r>
            <a:r>
              <a:rPr sz="1350" spc="-2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-15" dirty="0">
                <a:solidFill>
                  <a:srgbClr val="48485A"/>
                </a:solidFill>
                <a:latin typeface="Microsoft Sans Serif"/>
                <a:cs typeface="Microsoft Sans Serif"/>
              </a:rPr>
              <a:t>=</a:t>
            </a:r>
            <a:r>
              <a:rPr sz="1350" spc="-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50" dirty="0">
                <a:solidFill>
                  <a:srgbClr val="48485A"/>
                </a:solidFill>
                <a:latin typeface="Microsoft Sans Serif"/>
                <a:cs typeface="Microsoft Sans Serif"/>
              </a:rPr>
              <a:t>6,02*10^23</a:t>
            </a:r>
            <a:r>
              <a:rPr sz="1350" spc="-1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35" dirty="0">
                <a:solidFill>
                  <a:srgbClr val="48485A"/>
                </a:solidFill>
                <a:latin typeface="Microsoft Sans Serif"/>
                <a:cs typeface="Microsoft Sans Serif"/>
              </a:rPr>
              <a:t>моль^-1.</a:t>
            </a:r>
            <a:r>
              <a:rPr sz="1350" spc="-4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45" dirty="0">
                <a:solidFill>
                  <a:srgbClr val="48485A"/>
                </a:solidFill>
                <a:latin typeface="Microsoft Sans Serif"/>
                <a:cs typeface="Microsoft Sans Serif"/>
              </a:rPr>
              <a:t>Мольдік</a:t>
            </a:r>
            <a:r>
              <a:rPr sz="1350" spc="-5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-5" dirty="0">
                <a:solidFill>
                  <a:srgbClr val="48485A"/>
                </a:solidFill>
                <a:latin typeface="Microsoft Sans Serif"/>
                <a:cs typeface="Microsoft Sans Serif"/>
              </a:rPr>
              <a:t>масса</a:t>
            </a:r>
            <a:r>
              <a:rPr sz="1350" spc="-2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85" dirty="0">
                <a:solidFill>
                  <a:srgbClr val="48485A"/>
                </a:solidFill>
                <a:latin typeface="Microsoft Sans Serif"/>
                <a:cs typeface="Microsoft Sans Serif"/>
              </a:rPr>
              <a:t>μ</a:t>
            </a:r>
            <a:r>
              <a:rPr sz="1350" spc="-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-15" dirty="0">
                <a:solidFill>
                  <a:srgbClr val="48485A"/>
                </a:solidFill>
                <a:latin typeface="Microsoft Sans Serif"/>
                <a:cs typeface="Microsoft Sans Serif"/>
              </a:rPr>
              <a:t>=</a:t>
            </a:r>
            <a:r>
              <a:rPr sz="1350" spc="-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10" dirty="0">
                <a:solidFill>
                  <a:srgbClr val="48485A"/>
                </a:solidFill>
                <a:latin typeface="Microsoft Sans Serif"/>
                <a:cs typeface="Microsoft Sans Serif"/>
              </a:rPr>
              <a:t>M_r</a:t>
            </a:r>
            <a:r>
              <a:rPr sz="1350" spc="-2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220" dirty="0">
                <a:solidFill>
                  <a:srgbClr val="48485A"/>
                </a:solidFill>
                <a:latin typeface="Microsoft Sans Serif"/>
                <a:cs typeface="Microsoft Sans Serif"/>
              </a:rPr>
              <a:t>*</a:t>
            </a:r>
            <a:r>
              <a:rPr sz="1350" spc="-1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35" dirty="0">
                <a:solidFill>
                  <a:srgbClr val="48485A"/>
                </a:solidFill>
                <a:latin typeface="Microsoft Sans Serif"/>
                <a:cs typeface="Microsoft Sans Serif"/>
              </a:rPr>
              <a:t>10^-3</a:t>
            </a:r>
            <a:r>
              <a:rPr sz="1350" spc="-1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50" dirty="0">
                <a:solidFill>
                  <a:srgbClr val="48485A"/>
                </a:solidFill>
                <a:latin typeface="Microsoft Sans Serif"/>
                <a:cs typeface="Microsoft Sans Serif"/>
              </a:rPr>
              <a:t>кг/моль </a:t>
            </a:r>
            <a:r>
              <a:rPr sz="1350" spc="-34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15" dirty="0">
                <a:solidFill>
                  <a:srgbClr val="48485A"/>
                </a:solidFill>
                <a:latin typeface="Microsoft Sans Serif"/>
                <a:cs typeface="Microsoft Sans Serif"/>
              </a:rPr>
              <a:t>формуласымен</a:t>
            </a:r>
            <a:r>
              <a:rPr sz="1350" spc="-4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20" dirty="0">
                <a:solidFill>
                  <a:srgbClr val="48485A"/>
                </a:solidFill>
                <a:latin typeface="Microsoft Sans Serif"/>
                <a:cs typeface="Microsoft Sans Serif"/>
              </a:rPr>
              <a:t>анықталады,</a:t>
            </a:r>
            <a:r>
              <a:rPr sz="1350" spc="-5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35" dirty="0">
                <a:solidFill>
                  <a:srgbClr val="48485A"/>
                </a:solidFill>
                <a:latin typeface="Microsoft Sans Serif"/>
                <a:cs typeface="Microsoft Sans Serif"/>
              </a:rPr>
              <a:t>мұндағы</a:t>
            </a:r>
            <a:r>
              <a:rPr sz="1350" spc="-4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10" dirty="0">
                <a:solidFill>
                  <a:srgbClr val="48485A"/>
                </a:solidFill>
                <a:latin typeface="Microsoft Sans Serif"/>
                <a:cs typeface="Microsoft Sans Serif"/>
              </a:rPr>
              <a:t>M_r</a:t>
            </a:r>
            <a:r>
              <a:rPr sz="1350" spc="-15" dirty="0">
                <a:solidFill>
                  <a:srgbClr val="48485A"/>
                </a:solidFill>
                <a:latin typeface="Microsoft Sans Serif"/>
                <a:cs typeface="Microsoft Sans Serif"/>
              </a:rPr>
              <a:t> -</a:t>
            </a:r>
            <a:r>
              <a:rPr sz="135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30" dirty="0">
                <a:solidFill>
                  <a:srgbClr val="48485A"/>
                </a:solidFill>
                <a:latin typeface="Microsoft Sans Serif"/>
                <a:cs typeface="Microsoft Sans Serif"/>
              </a:rPr>
              <a:t>заттың</a:t>
            </a:r>
            <a:r>
              <a:rPr sz="1350" spc="-4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20" dirty="0">
                <a:solidFill>
                  <a:srgbClr val="48485A"/>
                </a:solidFill>
                <a:latin typeface="Microsoft Sans Serif"/>
                <a:cs typeface="Microsoft Sans Serif"/>
              </a:rPr>
              <a:t>салыстырмалы</a:t>
            </a:r>
            <a:r>
              <a:rPr sz="1350" spc="-6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dirty="0">
                <a:solidFill>
                  <a:srgbClr val="48485A"/>
                </a:solidFill>
                <a:latin typeface="Microsoft Sans Serif"/>
                <a:cs typeface="Microsoft Sans Serif"/>
              </a:rPr>
              <a:t>массасы.</a:t>
            </a:r>
            <a:endParaRPr sz="1350">
              <a:latin typeface="Microsoft Sans Serif"/>
              <a:cs typeface="Microsoft Sans Serif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2648" y="2887979"/>
            <a:ext cx="437388" cy="437388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599643" y="3481577"/>
            <a:ext cx="1965325" cy="654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spc="-5" dirty="0">
                <a:solidFill>
                  <a:srgbClr val="48485A"/>
                </a:solidFill>
                <a:latin typeface="Cambria"/>
                <a:cs typeface="Cambria"/>
              </a:rPr>
              <a:t>Атом</a:t>
            </a:r>
            <a:endParaRPr sz="17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285"/>
              </a:spcBef>
            </a:pPr>
            <a:r>
              <a:rPr sz="1350" spc="25" dirty="0">
                <a:solidFill>
                  <a:srgbClr val="48485A"/>
                </a:solidFill>
                <a:latin typeface="Microsoft Sans Serif"/>
                <a:cs typeface="Microsoft Sans Serif"/>
              </a:rPr>
              <a:t>Заттың</a:t>
            </a:r>
            <a:r>
              <a:rPr sz="1350" spc="-5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55" dirty="0">
                <a:solidFill>
                  <a:srgbClr val="48485A"/>
                </a:solidFill>
                <a:latin typeface="Microsoft Sans Serif"/>
                <a:cs typeface="Microsoft Sans Serif"/>
              </a:rPr>
              <a:t>ең</a:t>
            </a:r>
            <a:r>
              <a:rPr sz="1350" spc="-3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50" dirty="0">
                <a:solidFill>
                  <a:srgbClr val="48485A"/>
                </a:solidFill>
                <a:latin typeface="Microsoft Sans Serif"/>
                <a:cs typeface="Microsoft Sans Serif"/>
              </a:rPr>
              <a:t>кіші</a:t>
            </a:r>
            <a:r>
              <a:rPr sz="1350" spc="-6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45" dirty="0">
                <a:solidFill>
                  <a:srgbClr val="48485A"/>
                </a:solidFill>
                <a:latin typeface="Microsoft Sans Serif"/>
                <a:cs typeface="Microsoft Sans Serif"/>
              </a:rPr>
              <a:t>бөлшегі</a:t>
            </a:r>
            <a:endParaRPr sz="1350">
              <a:latin typeface="Microsoft Sans Serif"/>
              <a:cs typeface="Microsoft Sans Serif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12648" y="4683252"/>
            <a:ext cx="437388" cy="437388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599643" y="5277358"/>
            <a:ext cx="2531110" cy="654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15" dirty="0">
                <a:solidFill>
                  <a:srgbClr val="48485A"/>
                </a:solidFill>
                <a:latin typeface="Cambria"/>
                <a:cs typeface="Cambria"/>
              </a:rPr>
              <a:t>Молекула</a:t>
            </a:r>
            <a:endParaRPr sz="17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290"/>
              </a:spcBef>
            </a:pPr>
            <a:r>
              <a:rPr sz="1350" spc="20" dirty="0">
                <a:solidFill>
                  <a:srgbClr val="48485A"/>
                </a:solidFill>
                <a:latin typeface="Microsoft Sans Serif"/>
                <a:cs typeface="Microsoft Sans Serif"/>
              </a:rPr>
              <a:t>Атомдардан</a:t>
            </a:r>
            <a:r>
              <a:rPr sz="1350" spc="-5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30" dirty="0">
                <a:solidFill>
                  <a:srgbClr val="48485A"/>
                </a:solidFill>
                <a:latin typeface="Microsoft Sans Serif"/>
                <a:cs typeface="Microsoft Sans Serif"/>
              </a:rPr>
              <a:t>құралған</a:t>
            </a:r>
            <a:r>
              <a:rPr sz="1350" spc="-4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40" dirty="0">
                <a:solidFill>
                  <a:srgbClr val="48485A"/>
                </a:solidFill>
                <a:latin typeface="Microsoft Sans Serif"/>
                <a:cs typeface="Microsoft Sans Serif"/>
              </a:rPr>
              <a:t>бөлшек</a:t>
            </a:r>
            <a:endParaRPr sz="1350">
              <a:latin typeface="Microsoft Sans Serif"/>
              <a:cs typeface="Microsoft Sans Serif"/>
            </a:endParaRPr>
          </a:p>
        </p:txBody>
      </p:sp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12648" y="6478523"/>
            <a:ext cx="437388" cy="437388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599643" y="7072680"/>
            <a:ext cx="2509520" cy="6553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spc="-5" dirty="0">
                <a:solidFill>
                  <a:srgbClr val="48485A"/>
                </a:solidFill>
                <a:latin typeface="Cambria"/>
                <a:cs typeface="Cambria"/>
              </a:rPr>
              <a:t>Моль</a:t>
            </a:r>
            <a:endParaRPr sz="17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290"/>
              </a:spcBef>
            </a:pPr>
            <a:r>
              <a:rPr sz="1350" spc="-15" dirty="0">
                <a:solidFill>
                  <a:srgbClr val="48485A"/>
                </a:solidFill>
                <a:latin typeface="Microsoft Sans Serif"/>
                <a:cs typeface="Microsoft Sans Serif"/>
              </a:rPr>
              <a:t>Зат</a:t>
            </a:r>
            <a:r>
              <a:rPr sz="1350" spc="-4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55" dirty="0">
                <a:solidFill>
                  <a:srgbClr val="48485A"/>
                </a:solidFill>
                <a:latin typeface="Microsoft Sans Serif"/>
                <a:cs typeface="Microsoft Sans Serif"/>
              </a:rPr>
              <a:t>мөлшерінің</a:t>
            </a:r>
            <a:r>
              <a:rPr sz="1350" spc="-6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45" dirty="0">
                <a:solidFill>
                  <a:srgbClr val="48485A"/>
                </a:solidFill>
                <a:latin typeface="Microsoft Sans Serif"/>
                <a:cs typeface="Microsoft Sans Serif"/>
              </a:rPr>
              <a:t>өлшем</a:t>
            </a:r>
            <a:r>
              <a:rPr sz="1350" spc="-4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350" spc="35" dirty="0">
                <a:solidFill>
                  <a:srgbClr val="48485A"/>
                </a:solidFill>
                <a:latin typeface="Microsoft Sans Serif"/>
                <a:cs typeface="Microsoft Sans Serif"/>
              </a:rPr>
              <a:t>бірлігі</a:t>
            </a:r>
            <a:endParaRPr sz="135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6492" y="0"/>
            <a:ext cx="14503908" cy="822959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630400" cy="822959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630400" cy="822959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0" y="0"/>
            <a:ext cx="5486399" cy="822959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29513" y="463042"/>
            <a:ext cx="7458075" cy="114617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ts val="4500"/>
              </a:lnSpc>
              <a:spcBef>
                <a:spcPts val="20"/>
              </a:spcBef>
            </a:pPr>
            <a:r>
              <a:rPr spc="-20" dirty="0"/>
              <a:t>Молекулалық</a:t>
            </a:r>
            <a:r>
              <a:rPr spc="225" dirty="0"/>
              <a:t> </a:t>
            </a:r>
            <a:r>
              <a:rPr spc="-5" dirty="0"/>
              <a:t>физиканы</a:t>
            </a:r>
            <a:r>
              <a:rPr spc="225" dirty="0"/>
              <a:t> </a:t>
            </a:r>
            <a:r>
              <a:rPr spc="-25" dirty="0"/>
              <a:t>оқытудың </a:t>
            </a:r>
            <a:r>
              <a:rPr spc="-775" dirty="0"/>
              <a:t> </a:t>
            </a:r>
            <a:r>
              <a:rPr spc="-5" dirty="0"/>
              <a:t>маңызы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29513" y="1877674"/>
            <a:ext cx="7749540" cy="17773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36900"/>
              </a:lnSpc>
              <a:spcBef>
                <a:spcPts val="95"/>
              </a:spcBef>
            </a:pPr>
            <a:r>
              <a:rPr sz="1400" spc="25" dirty="0">
                <a:solidFill>
                  <a:srgbClr val="48485A"/>
                </a:solidFill>
                <a:latin typeface="Microsoft Sans Serif"/>
                <a:cs typeface="Microsoft Sans Serif"/>
              </a:rPr>
              <a:t>Молекулалық </a:t>
            </a:r>
            <a:r>
              <a:rPr sz="1400" spc="5" dirty="0">
                <a:solidFill>
                  <a:srgbClr val="48485A"/>
                </a:solidFill>
                <a:latin typeface="Microsoft Sans Serif"/>
                <a:cs typeface="Microsoft Sans Serif"/>
              </a:rPr>
              <a:t>физика </a:t>
            </a:r>
            <a:r>
              <a:rPr sz="1400" spc="45" dirty="0">
                <a:solidFill>
                  <a:srgbClr val="48485A"/>
                </a:solidFill>
                <a:latin typeface="Microsoft Sans Serif"/>
                <a:cs typeface="Microsoft Sans Serif"/>
              </a:rPr>
              <a:t>бөлімін </a:t>
            </a:r>
            <a:r>
              <a:rPr sz="1400" spc="30" dirty="0">
                <a:solidFill>
                  <a:srgbClr val="48485A"/>
                </a:solidFill>
                <a:latin typeface="Microsoft Sans Serif"/>
                <a:cs typeface="Microsoft Sans Serif"/>
              </a:rPr>
              <a:t>оқыту </a:t>
            </a:r>
            <a:r>
              <a:rPr sz="1400" spc="45" dirty="0">
                <a:solidFill>
                  <a:srgbClr val="48485A"/>
                </a:solidFill>
                <a:latin typeface="Microsoft Sans Serif"/>
                <a:cs typeface="Microsoft Sans Serif"/>
              </a:rPr>
              <a:t>оқушылардың </a:t>
            </a:r>
            <a:r>
              <a:rPr sz="1400" spc="55" dirty="0">
                <a:solidFill>
                  <a:srgbClr val="48485A"/>
                </a:solidFill>
                <a:latin typeface="Microsoft Sans Serif"/>
                <a:cs typeface="Microsoft Sans Serif"/>
              </a:rPr>
              <a:t>ғылыми </a:t>
            </a:r>
            <a:r>
              <a:rPr sz="1400" spc="50" dirty="0">
                <a:solidFill>
                  <a:srgbClr val="48485A"/>
                </a:solidFill>
                <a:latin typeface="Microsoft Sans Serif"/>
                <a:cs typeface="Microsoft Sans Serif"/>
              </a:rPr>
              <a:t>дүниетанымын </a:t>
            </a:r>
            <a:r>
              <a:rPr sz="1400" spc="5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25" dirty="0">
                <a:solidFill>
                  <a:srgbClr val="48485A"/>
                </a:solidFill>
                <a:latin typeface="Microsoft Sans Serif"/>
                <a:cs typeface="Microsoft Sans Serif"/>
              </a:rPr>
              <a:t>қалыптастыруда </a:t>
            </a:r>
            <a:r>
              <a:rPr sz="1400" spc="30" dirty="0">
                <a:solidFill>
                  <a:srgbClr val="48485A"/>
                </a:solidFill>
                <a:latin typeface="Microsoft Sans Serif"/>
                <a:cs typeface="Microsoft Sans Serif"/>
              </a:rPr>
              <a:t>маңызды </a:t>
            </a:r>
            <a:r>
              <a:rPr sz="1400" spc="45" dirty="0">
                <a:solidFill>
                  <a:srgbClr val="48485A"/>
                </a:solidFill>
                <a:latin typeface="Microsoft Sans Serif"/>
                <a:cs typeface="Microsoft Sans Serif"/>
              </a:rPr>
              <a:t>рөл </a:t>
            </a:r>
            <a:r>
              <a:rPr sz="1400" spc="15" dirty="0">
                <a:solidFill>
                  <a:srgbClr val="48485A"/>
                </a:solidFill>
                <a:latin typeface="Microsoft Sans Serif"/>
                <a:cs typeface="Microsoft Sans Serif"/>
              </a:rPr>
              <a:t>атқарады. </a:t>
            </a:r>
            <a:r>
              <a:rPr sz="1400" spc="-20" dirty="0">
                <a:solidFill>
                  <a:srgbClr val="48485A"/>
                </a:solidFill>
                <a:latin typeface="Microsoft Sans Serif"/>
                <a:cs typeface="Microsoft Sans Serif"/>
              </a:rPr>
              <a:t>Бұл </a:t>
            </a:r>
            <a:r>
              <a:rPr sz="1400" spc="30" dirty="0">
                <a:solidFill>
                  <a:srgbClr val="48485A"/>
                </a:solidFill>
                <a:latin typeface="Microsoft Sans Serif"/>
                <a:cs typeface="Microsoft Sans Serif"/>
              </a:rPr>
              <a:t>бөлім </a:t>
            </a:r>
            <a:r>
              <a:rPr sz="1400" spc="40" dirty="0">
                <a:solidFill>
                  <a:srgbClr val="48485A"/>
                </a:solidFill>
                <a:latin typeface="Microsoft Sans Serif"/>
                <a:cs typeface="Microsoft Sans Serif"/>
              </a:rPr>
              <a:t>арқылы </a:t>
            </a:r>
            <a:r>
              <a:rPr sz="1400" spc="45" dirty="0">
                <a:solidFill>
                  <a:srgbClr val="48485A"/>
                </a:solidFill>
                <a:latin typeface="Microsoft Sans Serif"/>
                <a:cs typeface="Microsoft Sans Serif"/>
              </a:rPr>
              <a:t>оқушылар микроәлемнің </a:t>
            </a:r>
            <a:r>
              <a:rPr sz="1400" spc="5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40" dirty="0">
                <a:solidFill>
                  <a:srgbClr val="48485A"/>
                </a:solidFill>
                <a:latin typeface="Microsoft Sans Serif"/>
                <a:cs typeface="Microsoft Sans Serif"/>
              </a:rPr>
              <a:t>құрылысын </a:t>
            </a:r>
            <a:r>
              <a:rPr sz="1400" spc="25" dirty="0">
                <a:solidFill>
                  <a:srgbClr val="48485A"/>
                </a:solidFill>
                <a:latin typeface="Microsoft Sans Serif"/>
                <a:cs typeface="Microsoft Sans Serif"/>
              </a:rPr>
              <a:t>түсініп, </a:t>
            </a:r>
            <a:r>
              <a:rPr sz="1400" spc="35" dirty="0">
                <a:solidFill>
                  <a:srgbClr val="48485A"/>
                </a:solidFill>
                <a:latin typeface="Microsoft Sans Serif"/>
                <a:cs typeface="Microsoft Sans Serif"/>
              </a:rPr>
              <a:t>макроскопиялық </a:t>
            </a:r>
            <a:r>
              <a:rPr sz="1400" spc="30" dirty="0">
                <a:solidFill>
                  <a:srgbClr val="48485A"/>
                </a:solidFill>
                <a:latin typeface="Microsoft Sans Serif"/>
                <a:cs typeface="Microsoft Sans Serif"/>
              </a:rPr>
              <a:t>құбылыстардың </a:t>
            </a:r>
            <a:r>
              <a:rPr sz="1400" spc="45" dirty="0">
                <a:solidFill>
                  <a:srgbClr val="48485A"/>
                </a:solidFill>
                <a:latin typeface="Microsoft Sans Serif"/>
                <a:cs typeface="Microsoft Sans Serif"/>
              </a:rPr>
              <a:t>микроскопиялық </a:t>
            </a:r>
            <a:r>
              <a:rPr sz="1400" spc="40" dirty="0">
                <a:solidFill>
                  <a:srgbClr val="48485A"/>
                </a:solidFill>
                <a:latin typeface="Microsoft Sans Serif"/>
                <a:cs typeface="Microsoft Sans Serif"/>
              </a:rPr>
              <a:t>негіздерін </a:t>
            </a:r>
            <a:r>
              <a:rPr sz="1400" spc="4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30" dirty="0">
                <a:solidFill>
                  <a:srgbClr val="48485A"/>
                </a:solidFill>
                <a:latin typeface="Microsoft Sans Serif"/>
                <a:cs typeface="Microsoft Sans Serif"/>
              </a:rPr>
              <a:t>ұғынады. </a:t>
            </a:r>
            <a:r>
              <a:rPr sz="1400" spc="20" dirty="0">
                <a:solidFill>
                  <a:srgbClr val="48485A"/>
                </a:solidFill>
                <a:latin typeface="Microsoft Sans Serif"/>
                <a:cs typeface="Microsoft Sans Serif"/>
              </a:rPr>
              <a:t>Молекулалық </a:t>
            </a:r>
            <a:r>
              <a:rPr sz="1400" spc="5" dirty="0">
                <a:solidFill>
                  <a:srgbClr val="48485A"/>
                </a:solidFill>
                <a:latin typeface="Microsoft Sans Serif"/>
                <a:cs typeface="Microsoft Sans Serif"/>
              </a:rPr>
              <a:t>физика </a:t>
            </a:r>
            <a:r>
              <a:rPr sz="1400" spc="30" dirty="0">
                <a:solidFill>
                  <a:srgbClr val="48485A"/>
                </a:solidFill>
                <a:latin typeface="Microsoft Sans Serif"/>
                <a:cs typeface="Microsoft Sans Serif"/>
              </a:rPr>
              <a:t>заңдылықтары </a:t>
            </a:r>
            <a:r>
              <a:rPr sz="1400" spc="45" dirty="0">
                <a:solidFill>
                  <a:srgbClr val="48485A"/>
                </a:solidFill>
                <a:latin typeface="Microsoft Sans Serif"/>
                <a:cs typeface="Microsoft Sans Serif"/>
              </a:rPr>
              <a:t>көптеген </a:t>
            </a:r>
            <a:r>
              <a:rPr sz="1400" spc="35" dirty="0">
                <a:solidFill>
                  <a:srgbClr val="48485A"/>
                </a:solidFill>
                <a:latin typeface="Microsoft Sans Serif"/>
                <a:cs typeface="Microsoft Sans Serif"/>
              </a:rPr>
              <a:t>техникалық </a:t>
            </a:r>
            <a:r>
              <a:rPr sz="1400" spc="25" dirty="0">
                <a:solidFill>
                  <a:srgbClr val="48485A"/>
                </a:solidFill>
                <a:latin typeface="Microsoft Sans Serif"/>
                <a:cs typeface="Microsoft Sans Serif"/>
              </a:rPr>
              <a:t>қосымшаларда, </a:t>
            </a:r>
            <a:r>
              <a:rPr sz="1400" spc="30" dirty="0">
                <a:solidFill>
                  <a:srgbClr val="48485A"/>
                </a:solidFill>
                <a:latin typeface="Microsoft Sans Serif"/>
                <a:cs typeface="Microsoft Sans Serif"/>
              </a:rPr>
              <a:t> медицинада,</a:t>
            </a:r>
            <a:r>
              <a:rPr sz="1400" spc="-4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30" dirty="0">
                <a:solidFill>
                  <a:srgbClr val="48485A"/>
                </a:solidFill>
                <a:latin typeface="Microsoft Sans Serif"/>
                <a:cs typeface="Microsoft Sans Serif"/>
              </a:rPr>
              <a:t>экологияда</a:t>
            </a:r>
            <a:r>
              <a:rPr sz="1400" spc="-3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40" dirty="0">
                <a:solidFill>
                  <a:srgbClr val="48485A"/>
                </a:solidFill>
                <a:latin typeface="Microsoft Sans Serif"/>
                <a:cs typeface="Microsoft Sans Serif"/>
              </a:rPr>
              <a:t>және</a:t>
            </a:r>
            <a:r>
              <a:rPr sz="1400" spc="-1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48485A"/>
                </a:solidFill>
                <a:latin typeface="Microsoft Sans Serif"/>
                <a:cs typeface="Microsoft Sans Serif"/>
              </a:rPr>
              <a:t>басқа</a:t>
            </a:r>
            <a:r>
              <a:rPr sz="1400" spc="-1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48485A"/>
                </a:solidFill>
                <a:latin typeface="Microsoft Sans Serif"/>
                <a:cs typeface="Microsoft Sans Serif"/>
              </a:rPr>
              <a:t>да</a:t>
            </a:r>
            <a:r>
              <a:rPr sz="1400" spc="-2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5" dirty="0">
                <a:solidFill>
                  <a:srgbClr val="48485A"/>
                </a:solidFill>
                <a:latin typeface="Microsoft Sans Serif"/>
                <a:cs typeface="Microsoft Sans Serif"/>
              </a:rPr>
              <a:t>салаларда</a:t>
            </a:r>
            <a:r>
              <a:rPr sz="1400" spc="-2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20" dirty="0">
                <a:solidFill>
                  <a:srgbClr val="48485A"/>
                </a:solidFill>
                <a:latin typeface="Microsoft Sans Serif"/>
                <a:cs typeface="Microsoft Sans Serif"/>
              </a:rPr>
              <a:t>қолданылады.</a:t>
            </a:r>
            <a:r>
              <a:rPr sz="1400" spc="-5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20" dirty="0">
                <a:solidFill>
                  <a:srgbClr val="48485A"/>
                </a:solidFill>
                <a:latin typeface="Microsoft Sans Serif"/>
                <a:cs typeface="Microsoft Sans Serif"/>
              </a:rPr>
              <a:t>Сондықтан,</a:t>
            </a:r>
            <a:r>
              <a:rPr sz="1400" spc="-2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10" dirty="0">
                <a:solidFill>
                  <a:srgbClr val="48485A"/>
                </a:solidFill>
                <a:latin typeface="Microsoft Sans Serif"/>
                <a:cs typeface="Microsoft Sans Serif"/>
              </a:rPr>
              <a:t>бұл</a:t>
            </a:r>
            <a:r>
              <a:rPr sz="140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20" dirty="0">
                <a:solidFill>
                  <a:srgbClr val="48485A"/>
                </a:solidFill>
                <a:latin typeface="Microsoft Sans Serif"/>
                <a:cs typeface="Microsoft Sans Serif"/>
              </a:rPr>
              <a:t>бөлімді </a:t>
            </a:r>
            <a:r>
              <a:rPr sz="1400" spc="-35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30" dirty="0">
                <a:solidFill>
                  <a:srgbClr val="48485A"/>
                </a:solidFill>
                <a:latin typeface="Microsoft Sans Serif"/>
                <a:cs typeface="Microsoft Sans Serif"/>
              </a:rPr>
              <a:t>оқыту</a:t>
            </a:r>
            <a:r>
              <a:rPr sz="1400" spc="-2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45" dirty="0">
                <a:solidFill>
                  <a:srgbClr val="48485A"/>
                </a:solidFill>
                <a:latin typeface="Microsoft Sans Serif"/>
                <a:cs typeface="Microsoft Sans Serif"/>
              </a:rPr>
              <a:t>оқушылардың</a:t>
            </a:r>
            <a:r>
              <a:rPr sz="1400" spc="-4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30" dirty="0">
                <a:solidFill>
                  <a:srgbClr val="48485A"/>
                </a:solidFill>
                <a:latin typeface="Microsoft Sans Serif"/>
                <a:cs typeface="Microsoft Sans Serif"/>
              </a:rPr>
              <a:t>болашақ</a:t>
            </a:r>
            <a:r>
              <a:rPr sz="1400" spc="-3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30" dirty="0">
                <a:solidFill>
                  <a:srgbClr val="48485A"/>
                </a:solidFill>
                <a:latin typeface="Microsoft Sans Serif"/>
                <a:cs typeface="Microsoft Sans Serif"/>
              </a:rPr>
              <a:t>кәсіби</a:t>
            </a:r>
            <a:r>
              <a:rPr sz="1400" spc="-3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30" dirty="0">
                <a:solidFill>
                  <a:srgbClr val="48485A"/>
                </a:solidFill>
                <a:latin typeface="Microsoft Sans Serif"/>
                <a:cs typeface="Microsoft Sans Serif"/>
              </a:rPr>
              <a:t>қызметіне</a:t>
            </a:r>
            <a:r>
              <a:rPr sz="1400" spc="-4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40" dirty="0">
                <a:solidFill>
                  <a:srgbClr val="48485A"/>
                </a:solidFill>
                <a:latin typeface="Microsoft Sans Serif"/>
                <a:cs typeface="Microsoft Sans Serif"/>
              </a:rPr>
              <a:t>дайындық</a:t>
            </a:r>
            <a:r>
              <a:rPr sz="1400" spc="-3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35" dirty="0">
                <a:solidFill>
                  <a:srgbClr val="48485A"/>
                </a:solidFill>
                <a:latin typeface="Microsoft Sans Serif"/>
                <a:cs typeface="Microsoft Sans Serif"/>
              </a:rPr>
              <a:t>ретінде</a:t>
            </a:r>
            <a:r>
              <a:rPr sz="1400" spc="-4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48485A"/>
                </a:solidFill>
                <a:latin typeface="Microsoft Sans Serif"/>
                <a:cs typeface="Microsoft Sans Serif"/>
              </a:rPr>
              <a:t>де</a:t>
            </a:r>
            <a:r>
              <a:rPr sz="1400" spc="-1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25" dirty="0">
                <a:solidFill>
                  <a:srgbClr val="48485A"/>
                </a:solidFill>
                <a:latin typeface="Microsoft Sans Serif"/>
                <a:cs typeface="Microsoft Sans Serif"/>
              </a:rPr>
              <a:t>маңызды.</a:t>
            </a:r>
            <a:endParaRPr sz="1400">
              <a:latin typeface="Microsoft Sans Serif"/>
              <a:cs typeface="Microsoft Sans Serif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11708" y="4187952"/>
            <a:ext cx="1031875" cy="3538854"/>
            <a:chOff x="711708" y="4187952"/>
            <a:chExt cx="1031875" cy="3538854"/>
          </a:xfrm>
        </p:grpSpPr>
        <p:sp>
          <p:nvSpPr>
            <p:cNvPr id="6" name="object 6"/>
            <p:cNvSpPr/>
            <p:nvPr/>
          </p:nvSpPr>
          <p:spPr>
            <a:xfrm>
              <a:off x="906780" y="4187951"/>
              <a:ext cx="836930" cy="3538854"/>
            </a:xfrm>
            <a:custGeom>
              <a:avLst/>
              <a:gdLst/>
              <a:ahLst/>
              <a:cxnLst/>
              <a:rect l="l" t="t" r="r" b="b"/>
              <a:pathLst>
                <a:path w="836930" h="3538854">
                  <a:moveTo>
                    <a:pt x="22860" y="5080"/>
                  </a:moveTo>
                  <a:lnTo>
                    <a:pt x="17741" y="0"/>
                  </a:lnTo>
                  <a:lnTo>
                    <a:pt x="5118" y="0"/>
                  </a:lnTo>
                  <a:lnTo>
                    <a:pt x="0" y="5080"/>
                  </a:lnTo>
                  <a:lnTo>
                    <a:pt x="0" y="11430"/>
                  </a:lnTo>
                  <a:lnTo>
                    <a:pt x="0" y="3533610"/>
                  </a:lnTo>
                  <a:lnTo>
                    <a:pt x="5118" y="3538728"/>
                  </a:lnTo>
                  <a:lnTo>
                    <a:pt x="17741" y="3538728"/>
                  </a:lnTo>
                  <a:lnTo>
                    <a:pt x="22860" y="3533610"/>
                  </a:lnTo>
                  <a:lnTo>
                    <a:pt x="22860" y="5080"/>
                  </a:lnTo>
                  <a:close/>
                </a:path>
                <a:path w="836930" h="3538854">
                  <a:moveTo>
                    <a:pt x="836676" y="405892"/>
                  </a:moveTo>
                  <a:lnTo>
                    <a:pt x="831596" y="400812"/>
                  </a:lnTo>
                  <a:lnTo>
                    <a:pt x="200190" y="400812"/>
                  </a:lnTo>
                  <a:lnTo>
                    <a:pt x="195072" y="405892"/>
                  </a:lnTo>
                  <a:lnTo>
                    <a:pt x="195072" y="412242"/>
                  </a:lnTo>
                  <a:lnTo>
                    <a:pt x="195072" y="418592"/>
                  </a:lnTo>
                  <a:lnTo>
                    <a:pt x="200190" y="423672"/>
                  </a:lnTo>
                  <a:lnTo>
                    <a:pt x="831596" y="423672"/>
                  </a:lnTo>
                  <a:lnTo>
                    <a:pt x="836676" y="418592"/>
                  </a:lnTo>
                  <a:lnTo>
                    <a:pt x="836676" y="405892"/>
                  </a:lnTo>
                  <a:close/>
                </a:path>
              </a:pathLst>
            </a:custGeom>
            <a:solidFill>
              <a:srgbClr val="D0CE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11708" y="4393692"/>
              <a:ext cx="413384" cy="413384"/>
            </a:xfrm>
            <a:custGeom>
              <a:avLst/>
              <a:gdLst/>
              <a:ahLst/>
              <a:cxnLst/>
              <a:rect l="l" t="t" r="r" b="b"/>
              <a:pathLst>
                <a:path w="413384" h="413385">
                  <a:moveTo>
                    <a:pt x="385470" y="0"/>
                  </a:moveTo>
                  <a:lnTo>
                    <a:pt x="27533" y="0"/>
                  </a:lnTo>
                  <a:lnTo>
                    <a:pt x="16818" y="2162"/>
                  </a:lnTo>
                  <a:lnTo>
                    <a:pt x="8066" y="8064"/>
                  </a:lnTo>
                  <a:lnTo>
                    <a:pt x="2164" y="16823"/>
                  </a:lnTo>
                  <a:lnTo>
                    <a:pt x="0" y="27559"/>
                  </a:lnTo>
                  <a:lnTo>
                    <a:pt x="0" y="385445"/>
                  </a:lnTo>
                  <a:lnTo>
                    <a:pt x="2164" y="396180"/>
                  </a:lnTo>
                  <a:lnTo>
                    <a:pt x="8066" y="404939"/>
                  </a:lnTo>
                  <a:lnTo>
                    <a:pt x="16818" y="410841"/>
                  </a:lnTo>
                  <a:lnTo>
                    <a:pt x="27533" y="413004"/>
                  </a:lnTo>
                  <a:lnTo>
                    <a:pt x="385470" y="413004"/>
                  </a:lnTo>
                  <a:lnTo>
                    <a:pt x="396185" y="410841"/>
                  </a:lnTo>
                  <a:lnTo>
                    <a:pt x="404937" y="404939"/>
                  </a:lnTo>
                  <a:lnTo>
                    <a:pt x="410839" y="396180"/>
                  </a:lnTo>
                  <a:lnTo>
                    <a:pt x="413004" y="385445"/>
                  </a:lnTo>
                  <a:lnTo>
                    <a:pt x="413004" y="27559"/>
                  </a:lnTo>
                  <a:lnTo>
                    <a:pt x="410839" y="16823"/>
                  </a:lnTo>
                  <a:lnTo>
                    <a:pt x="404937" y="8064"/>
                  </a:lnTo>
                  <a:lnTo>
                    <a:pt x="396185" y="2162"/>
                  </a:lnTo>
                  <a:lnTo>
                    <a:pt x="385470" y="0"/>
                  </a:lnTo>
                  <a:close/>
                </a:path>
              </a:pathLst>
            </a:custGeom>
            <a:solidFill>
              <a:srgbClr val="EAE8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843788" y="4388611"/>
            <a:ext cx="147320" cy="353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150" spc="-235" dirty="0">
                <a:solidFill>
                  <a:srgbClr val="48485A"/>
                </a:solidFill>
                <a:latin typeface="Cambria"/>
                <a:cs typeface="Cambria"/>
              </a:rPr>
              <a:t>1</a:t>
            </a:r>
            <a:endParaRPr sz="215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14270" y="4349572"/>
            <a:ext cx="5481320" cy="687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solidFill>
                  <a:srgbClr val="48485A"/>
                </a:solidFill>
                <a:latin typeface="Cambria"/>
                <a:cs typeface="Cambria"/>
              </a:rPr>
              <a:t>Теориялық</a:t>
            </a:r>
            <a:r>
              <a:rPr sz="1800" spc="60" dirty="0">
                <a:solidFill>
                  <a:srgbClr val="48485A"/>
                </a:solidFill>
                <a:latin typeface="Cambria"/>
                <a:cs typeface="Cambria"/>
              </a:rPr>
              <a:t> </a:t>
            </a:r>
            <a:r>
              <a:rPr sz="1800" dirty="0">
                <a:solidFill>
                  <a:srgbClr val="48485A"/>
                </a:solidFill>
                <a:latin typeface="Cambria"/>
                <a:cs typeface="Cambria"/>
              </a:rPr>
              <a:t>білім</a:t>
            </a:r>
            <a:endParaRPr sz="1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365"/>
              </a:spcBef>
            </a:pPr>
            <a:r>
              <a:rPr sz="1400" spc="20" dirty="0">
                <a:solidFill>
                  <a:srgbClr val="48485A"/>
                </a:solidFill>
                <a:latin typeface="Microsoft Sans Serif"/>
                <a:cs typeface="Microsoft Sans Serif"/>
              </a:rPr>
              <a:t>Заттың</a:t>
            </a:r>
            <a:r>
              <a:rPr sz="1400" spc="-2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35" dirty="0">
                <a:solidFill>
                  <a:srgbClr val="48485A"/>
                </a:solidFill>
                <a:latin typeface="Microsoft Sans Serif"/>
                <a:cs typeface="Microsoft Sans Serif"/>
              </a:rPr>
              <a:t>құрылысы</a:t>
            </a:r>
            <a:r>
              <a:rPr sz="1400" spc="-3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45" dirty="0">
                <a:solidFill>
                  <a:srgbClr val="48485A"/>
                </a:solidFill>
                <a:latin typeface="Microsoft Sans Serif"/>
                <a:cs typeface="Microsoft Sans Serif"/>
              </a:rPr>
              <a:t>мен</a:t>
            </a:r>
            <a:r>
              <a:rPr sz="1400" spc="-2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25" dirty="0">
                <a:solidFill>
                  <a:srgbClr val="48485A"/>
                </a:solidFill>
                <a:latin typeface="Microsoft Sans Serif"/>
                <a:cs typeface="Microsoft Sans Serif"/>
              </a:rPr>
              <a:t>қасиеттері</a:t>
            </a:r>
            <a:r>
              <a:rPr sz="1400" spc="-3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30" dirty="0">
                <a:solidFill>
                  <a:srgbClr val="48485A"/>
                </a:solidFill>
                <a:latin typeface="Microsoft Sans Serif"/>
                <a:cs typeface="Microsoft Sans Serif"/>
              </a:rPr>
              <a:t>туралы</a:t>
            </a:r>
            <a:r>
              <a:rPr sz="1400" spc="-3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25" dirty="0">
                <a:solidFill>
                  <a:srgbClr val="48485A"/>
                </a:solidFill>
                <a:latin typeface="Microsoft Sans Serif"/>
                <a:cs typeface="Microsoft Sans Serif"/>
              </a:rPr>
              <a:t>түсінік</a:t>
            </a:r>
            <a:r>
              <a:rPr sz="1400" spc="-2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30" dirty="0">
                <a:solidFill>
                  <a:srgbClr val="48485A"/>
                </a:solidFill>
                <a:latin typeface="Microsoft Sans Serif"/>
                <a:cs typeface="Microsoft Sans Serif"/>
              </a:rPr>
              <a:t>қалыптастыру</a:t>
            </a:r>
            <a:endParaRPr sz="1400">
              <a:latin typeface="Microsoft Sans Serif"/>
              <a:cs typeface="Microsoft Sans Serif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11708" y="5634228"/>
            <a:ext cx="1031875" cy="413384"/>
            <a:chOff x="711708" y="5634228"/>
            <a:chExt cx="1031875" cy="413384"/>
          </a:xfrm>
        </p:grpSpPr>
        <p:sp>
          <p:nvSpPr>
            <p:cNvPr id="11" name="object 11"/>
            <p:cNvSpPr/>
            <p:nvPr/>
          </p:nvSpPr>
          <p:spPr>
            <a:xfrm>
              <a:off x="1101852" y="5829300"/>
              <a:ext cx="641985" cy="22860"/>
            </a:xfrm>
            <a:custGeom>
              <a:avLst/>
              <a:gdLst/>
              <a:ahLst/>
              <a:cxnLst/>
              <a:rect l="l" t="t" r="r" b="b"/>
              <a:pathLst>
                <a:path w="641985" h="22860">
                  <a:moveTo>
                    <a:pt x="636523" y="0"/>
                  </a:moveTo>
                  <a:lnTo>
                    <a:pt x="5118" y="0"/>
                  </a:lnTo>
                  <a:lnTo>
                    <a:pt x="0" y="5080"/>
                  </a:lnTo>
                  <a:lnTo>
                    <a:pt x="0" y="11430"/>
                  </a:lnTo>
                  <a:lnTo>
                    <a:pt x="0" y="17780"/>
                  </a:lnTo>
                  <a:lnTo>
                    <a:pt x="5118" y="22860"/>
                  </a:lnTo>
                  <a:lnTo>
                    <a:pt x="636523" y="22860"/>
                  </a:lnTo>
                  <a:lnTo>
                    <a:pt x="641604" y="17780"/>
                  </a:lnTo>
                  <a:lnTo>
                    <a:pt x="641604" y="5080"/>
                  </a:lnTo>
                  <a:lnTo>
                    <a:pt x="636523" y="0"/>
                  </a:lnTo>
                  <a:close/>
                </a:path>
              </a:pathLst>
            </a:custGeom>
            <a:solidFill>
              <a:srgbClr val="D0CE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11708" y="5634228"/>
              <a:ext cx="413384" cy="413384"/>
            </a:xfrm>
            <a:custGeom>
              <a:avLst/>
              <a:gdLst/>
              <a:ahLst/>
              <a:cxnLst/>
              <a:rect l="l" t="t" r="r" b="b"/>
              <a:pathLst>
                <a:path w="413384" h="413385">
                  <a:moveTo>
                    <a:pt x="385470" y="0"/>
                  </a:moveTo>
                  <a:lnTo>
                    <a:pt x="27533" y="0"/>
                  </a:lnTo>
                  <a:lnTo>
                    <a:pt x="16818" y="2162"/>
                  </a:lnTo>
                  <a:lnTo>
                    <a:pt x="8066" y="8064"/>
                  </a:lnTo>
                  <a:lnTo>
                    <a:pt x="2164" y="16823"/>
                  </a:lnTo>
                  <a:lnTo>
                    <a:pt x="0" y="27559"/>
                  </a:lnTo>
                  <a:lnTo>
                    <a:pt x="0" y="385445"/>
                  </a:lnTo>
                  <a:lnTo>
                    <a:pt x="2164" y="396180"/>
                  </a:lnTo>
                  <a:lnTo>
                    <a:pt x="8066" y="404939"/>
                  </a:lnTo>
                  <a:lnTo>
                    <a:pt x="16818" y="410841"/>
                  </a:lnTo>
                  <a:lnTo>
                    <a:pt x="27533" y="413004"/>
                  </a:lnTo>
                  <a:lnTo>
                    <a:pt x="385470" y="413004"/>
                  </a:lnTo>
                  <a:lnTo>
                    <a:pt x="396185" y="410841"/>
                  </a:lnTo>
                  <a:lnTo>
                    <a:pt x="404937" y="404939"/>
                  </a:lnTo>
                  <a:lnTo>
                    <a:pt x="410839" y="396180"/>
                  </a:lnTo>
                  <a:lnTo>
                    <a:pt x="413004" y="385445"/>
                  </a:lnTo>
                  <a:lnTo>
                    <a:pt x="413004" y="27559"/>
                  </a:lnTo>
                  <a:lnTo>
                    <a:pt x="410839" y="16823"/>
                  </a:lnTo>
                  <a:lnTo>
                    <a:pt x="404937" y="8064"/>
                  </a:lnTo>
                  <a:lnTo>
                    <a:pt x="396185" y="2162"/>
                  </a:lnTo>
                  <a:lnTo>
                    <a:pt x="385470" y="0"/>
                  </a:lnTo>
                  <a:close/>
                </a:path>
              </a:pathLst>
            </a:custGeom>
            <a:solidFill>
              <a:srgbClr val="EAE8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820623" y="5629402"/>
            <a:ext cx="193675" cy="353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150" spc="130" dirty="0">
                <a:solidFill>
                  <a:srgbClr val="48485A"/>
                </a:solidFill>
                <a:latin typeface="Cambria"/>
                <a:cs typeface="Cambria"/>
              </a:rPr>
              <a:t>2</a:t>
            </a:r>
            <a:endParaRPr sz="215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14270" y="5591047"/>
            <a:ext cx="5911215" cy="686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48485A"/>
                </a:solidFill>
                <a:latin typeface="Cambria"/>
                <a:cs typeface="Cambria"/>
              </a:rPr>
              <a:t>Практикалық</a:t>
            </a:r>
            <a:r>
              <a:rPr sz="1800" spc="110" dirty="0">
                <a:solidFill>
                  <a:srgbClr val="48485A"/>
                </a:solidFill>
                <a:latin typeface="Cambria"/>
                <a:cs typeface="Cambria"/>
              </a:rPr>
              <a:t> </a:t>
            </a:r>
            <a:r>
              <a:rPr sz="1800" spc="-5" dirty="0">
                <a:solidFill>
                  <a:srgbClr val="48485A"/>
                </a:solidFill>
                <a:latin typeface="Cambria"/>
                <a:cs typeface="Cambria"/>
              </a:rPr>
              <a:t>дағдылар</a:t>
            </a:r>
            <a:endParaRPr sz="1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360"/>
              </a:spcBef>
            </a:pPr>
            <a:r>
              <a:rPr sz="1400" spc="25" dirty="0">
                <a:solidFill>
                  <a:srgbClr val="48485A"/>
                </a:solidFill>
                <a:latin typeface="Microsoft Sans Serif"/>
                <a:cs typeface="Microsoft Sans Serif"/>
              </a:rPr>
              <a:t>Эксперименттер</a:t>
            </a:r>
            <a:r>
              <a:rPr sz="1400" spc="-3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25" dirty="0">
                <a:solidFill>
                  <a:srgbClr val="48485A"/>
                </a:solidFill>
                <a:latin typeface="Microsoft Sans Serif"/>
                <a:cs typeface="Microsoft Sans Serif"/>
              </a:rPr>
              <a:t>жүргізу</a:t>
            </a:r>
            <a:r>
              <a:rPr sz="1400" spc="-2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40" dirty="0">
                <a:solidFill>
                  <a:srgbClr val="48485A"/>
                </a:solidFill>
                <a:latin typeface="Microsoft Sans Serif"/>
                <a:cs typeface="Microsoft Sans Serif"/>
              </a:rPr>
              <a:t>және</a:t>
            </a:r>
            <a:r>
              <a:rPr sz="1400" spc="-1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35" dirty="0">
                <a:solidFill>
                  <a:srgbClr val="48485A"/>
                </a:solidFill>
                <a:latin typeface="Microsoft Sans Serif"/>
                <a:cs typeface="Microsoft Sans Serif"/>
              </a:rPr>
              <a:t>нәтижелерді</a:t>
            </a:r>
            <a:r>
              <a:rPr sz="1400" spc="-1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48485A"/>
                </a:solidFill>
                <a:latin typeface="Microsoft Sans Serif"/>
                <a:cs typeface="Microsoft Sans Serif"/>
              </a:rPr>
              <a:t>талдау</a:t>
            </a:r>
            <a:r>
              <a:rPr sz="1400" spc="-3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25" dirty="0">
                <a:solidFill>
                  <a:srgbClr val="48485A"/>
                </a:solidFill>
                <a:latin typeface="Microsoft Sans Serif"/>
                <a:cs typeface="Microsoft Sans Serif"/>
              </a:rPr>
              <a:t>қабілетін</a:t>
            </a:r>
            <a:r>
              <a:rPr sz="1400" spc="-1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15" dirty="0">
                <a:solidFill>
                  <a:srgbClr val="48485A"/>
                </a:solidFill>
                <a:latin typeface="Microsoft Sans Serif"/>
                <a:cs typeface="Microsoft Sans Serif"/>
              </a:rPr>
              <a:t>дамыту</a:t>
            </a:r>
            <a:endParaRPr sz="1400">
              <a:latin typeface="Microsoft Sans Serif"/>
              <a:cs typeface="Microsoft Sans Serif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711708" y="6874764"/>
            <a:ext cx="1031875" cy="413384"/>
            <a:chOff x="711708" y="6874764"/>
            <a:chExt cx="1031875" cy="413384"/>
          </a:xfrm>
        </p:grpSpPr>
        <p:sp>
          <p:nvSpPr>
            <p:cNvPr id="16" name="object 16"/>
            <p:cNvSpPr/>
            <p:nvPr/>
          </p:nvSpPr>
          <p:spPr>
            <a:xfrm>
              <a:off x="1101852" y="7069836"/>
              <a:ext cx="641985" cy="22860"/>
            </a:xfrm>
            <a:custGeom>
              <a:avLst/>
              <a:gdLst/>
              <a:ahLst/>
              <a:cxnLst/>
              <a:rect l="l" t="t" r="r" b="b"/>
              <a:pathLst>
                <a:path w="641985" h="22859">
                  <a:moveTo>
                    <a:pt x="636523" y="0"/>
                  </a:moveTo>
                  <a:lnTo>
                    <a:pt x="5118" y="0"/>
                  </a:lnTo>
                  <a:lnTo>
                    <a:pt x="0" y="5118"/>
                  </a:lnTo>
                  <a:lnTo>
                    <a:pt x="0" y="11429"/>
                  </a:lnTo>
                  <a:lnTo>
                    <a:pt x="0" y="17741"/>
                  </a:lnTo>
                  <a:lnTo>
                    <a:pt x="5118" y="22859"/>
                  </a:lnTo>
                  <a:lnTo>
                    <a:pt x="636523" y="22859"/>
                  </a:lnTo>
                  <a:lnTo>
                    <a:pt x="641604" y="17741"/>
                  </a:lnTo>
                  <a:lnTo>
                    <a:pt x="641604" y="5118"/>
                  </a:lnTo>
                  <a:lnTo>
                    <a:pt x="636523" y="0"/>
                  </a:lnTo>
                  <a:close/>
                </a:path>
              </a:pathLst>
            </a:custGeom>
            <a:solidFill>
              <a:srgbClr val="D0CE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11708" y="6874764"/>
              <a:ext cx="413384" cy="413384"/>
            </a:xfrm>
            <a:custGeom>
              <a:avLst/>
              <a:gdLst/>
              <a:ahLst/>
              <a:cxnLst/>
              <a:rect l="l" t="t" r="r" b="b"/>
              <a:pathLst>
                <a:path w="413384" h="413384">
                  <a:moveTo>
                    <a:pt x="385470" y="0"/>
                  </a:moveTo>
                  <a:lnTo>
                    <a:pt x="27533" y="0"/>
                  </a:lnTo>
                  <a:lnTo>
                    <a:pt x="16818" y="2162"/>
                  </a:lnTo>
                  <a:lnTo>
                    <a:pt x="8066" y="8064"/>
                  </a:lnTo>
                  <a:lnTo>
                    <a:pt x="2164" y="16823"/>
                  </a:lnTo>
                  <a:lnTo>
                    <a:pt x="0" y="27559"/>
                  </a:lnTo>
                  <a:lnTo>
                    <a:pt x="0" y="385470"/>
                  </a:lnTo>
                  <a:lnTo>
                    <a:pt x="2164" y="396185"/>
                  </a:lnTo>
                  <a:lnTo>
                    <a:pt x="8066" y="404937"/>
                  </a:lnTo>
                  <a:lnTo>
                    <a:pt x="16818" y="410839"/>
                  </a:lnTo>
                  <a:lnTo>
                    <a:pt x="27533" y="413004"/>
                  </a:lnTo>
                  <a:lnTo>
                    <a:pt x="385470" y="413004"/>
                  </a:lnTo>
                  <a:lnTo>
                    <a:pt x="396185" y="410839"/>
                  </a:lnTo>
                  <a:lnTo>
                    <a:pt x="404937" y="404937"/>
                  </a:lnTo>
                  <a:lnTo>
                    <a:pt x="410839" y="396185"/>
                  </a:lnTo>
                  <a:lnTo>
                    <a:pt x="413004" y="385470"/>
                  </a:lnTo>
                  <a:lnTo>
                    <a:pt x="413004" y="27559"/>
                  </a:lnTo>
                  <a:lnTo>
                    <a:pt x="410839" y="16823"/>
                  </a:lnTo>
                  <a:lnTo>
                    <a:pt x="404937" y="8064"/>
                  </a:lnTo>
                  <a:lnTo>
                    <a:pt x="396185" y="2162"/>
                  </a:lnTo>
                  <a:lnTo>
                    <a:pt x="385470" y="0"/>
                  </a:lnTo>
                  <a:close/>
                </a:path>
              </a:pathLst>
            </a:custGeom>
            <a:solidFill>
              <a:srgbClr val="EAE8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820623" y="6870293"/>
            <a:ext cx="193675" cy="353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150" spc="130" dirty="0">
                <a:solidFill>
                  <a:srgbClr val="48485A"/>
                </a:solidFill>
                <a:latin typeface="Cambria"/>
                <a:cs typeface="Cambria"/>
              </a:rPr>
              <a:t>3</a:t>
            </a:r>
            <a:endParaRPr sz="2150">
              <a:latin typeface="Cambria"/>
              <a:cs typeface="Cambr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14270" y="6831888"/>
            <a:ext cx="6189345" cy="686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48485A"/>
                </a:solidFill>
                <a:latin typeface="Cambria"/>
                <a:cs typeface="Cambria"/>
              </a:rPr>
              <a:t>Қолданбалы</a:t>
            </a:r>
            <a:r>
              <a:rPr sz="1800" spc="75" dirty="0">
                <a:solidFill>
                  <a:srgbClr val="48485A"/>
                </a:solidFill>
                <a:latin typeface="Cambria"/>
                <a:cs typeface="Cambria"/>
              </a:rPr>
              <a:t> </a:t>
            </a:r>
            <a:r>
              <a:rPr sz="1800" spc="-5" dirty="0">
                <a:solidFill>
                  <a:srgbClr val="48485A"/>
                </a:solidFill>
                <a:latin typeface="Cambria"/>
                <a:cs typeface="Cambria"/>
              </a:rPr>
              <a:t>аспектілер</a:t>
            </a:r>
            <a:endParaRPr sz="1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360"/>
              </a:spcBef>
            </a:pPr>
            <a:r>
              <a:rPr sz="1400" spc="25" dirty="0">
                <a:solidFill>
                  <a:srgbClr val="48485A"/>
                </a:solidFill>
                <a:latin typeface="Microsoft Sans Serif"/>
                <a:cs typeface="Microsoft Sans Serif"/>
              </a:rPr>
              <a:t>Молекулалық</a:t>
            </a:r>
            <a:r>
              <a:rPr sz="1400" spc="-4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5" dirty="0">
                <a:solidFill>
                  <a:srgbClr val="48485A"/>
                </a:solidFill>
                <a:latin typeface="Microsoft Sans Serif"/>
                <a:cs typeface="Microsoft Sans Serif"/>
              </a:rPr>
              <a:t>физика</a:t>
            </a:r>
            <a:r>
              <a:rPr sz="1400" spc="-2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45" dirty="0">
                <a:solidFill>
                  <a:srgbClr val="48485A"/>
                </a:solidFill>
                <a:latin typeface="Microsoft Sans Serif"/>
                <a:cs typeface="Microsoft Sans Serif"/>
              </a:rPr>
              <a:t>заңдылықтарының</a:t>
            </a:r>
            <a:r>
              <a:rPr sz="1400" spc="-5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35" dirty="0">
                <a:solidFill>
                  <a:srgbClr val="48485A"/>
                </a:solidFill>
                <a:latin typeface="Microsoft Sans Serif"/>
                <a:cs typeface="Microsoft Sans Serif"/>
              </a:rPr>
              <a:t>практикалық</a:t>
            </a:r>
            <a:r>
              <a:rPr sz="1400" spc="-30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50" dirty="0">
                <a:solidFill>
                  <a:srgbClr val="48485A"/>
                </a:solidFill>
                <a:latin typeface="Microsoft Sans Serif"/>
                <a:cs typeface="Microsoft Sans Serif"/>
              </a:rPr>
              <a:t>маңызын</a:t>
            </a:r>
            <a:r>
              <a:rPr sz="1400" spc="-35" dirty="0">
                <a:solidFill>
                  <a:srgbClr val="48485A"/>
                </a:solidFill>
                <a:latin typeface="Microsoft Sans Serif"/>
                <a:cs typeface="Microsoft Sans Serif"/>
              </a:rPr>
              <a:t> </a:t>
            </a:r>
            <a:r>
              <a:rPr sz="1400" spc="20" dirty="0">
                <a:solidFill>
                  <a:srgbClr val="48485A"/>
                </a:solidFill>
                <a:latin typeface="Microsoft Sans Serif"/>
                <a:cs typeface="Microsoft Sans Serif"/>
              </a:rPr>
              <a:t>түсіну</a:t>
            </a:r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601</Words>
  <Application>Microsoft Office PowerPoint</Application>
  <PresentationFormat>Произвольный</PresentationFormat>
  <Paragraphs>50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</vt:lpstr>
      <vt:lpstr>Microsoft Sans Serif</vt:lpstr>
      <vt:lpstr>Times New Roman</vt:lpstr>
      <vt:lpstr>Office Theme</vt:lpstr>
      <vt:lpstr>12 Дәріс.  Молекулалық физика бөлімін оқыту әдістемесі     Жоспар  1.Кіріспе. Молекулалық физика тарауының мазмұны.  2.Молекула-кинетикалық теория (МKT) негіздерін оқыту әдістемесі. 3.  Идеал газ.  4. Газ зандарын оқыту әдістемесі.</vt:lpstr>
      <vt:lpstr>Молекулалық физика бөлімінің  мазмұны</vt:lpstr>
      <vt:lpstr>Молекула-кинетикалық теория  негіздерін оқыту</vt:lpstr>
      <vt:lpstr>Молекулалардың массасы  мен өлшемі</vt:lpstr>
      <vt:lpstr>Зат мөлшері және мольдік масса</vt:lpstr>
      <vt:lpstr>Презентация PowerPoint</vt:lpstr>
      <vt:lpstr>Презентация PowerPoint</vt:lpstr>
      <vt:lpstr>Презентация PowerPoint</vt:lpstr>
      <vt:lpstr>Молекулалық физиканы оқытудың  маңызы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 Дәріс.  Молекулалық физика бөлімін оқыту әдістемесі     Жоспар  1.Кіріспе. Молекулалық физика тарауының мазмұны.  2.Молекула-кинетикалық теория (МKT) негіздерін оқыту әдістемесі. 3.  Идеал газ.  4. Газ зандарын оқыту әдістемесі.</dc:title>
  <cp:lastModifiedBy>Аралбаева Гульнара Мырзахановна</cp:lastModifiedBy>
  <cp:revision>1</cp:revision>
  <dcterms:created xsi:type="dcterms:W3CDTF">2024-10-31T14:35:42Z</dcterms:created>
  <dcterms:modified xsi:type="dcterms:W3CDTF">2024-10-31T14:37:43Z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2024-10-31T00:00:00Z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2024-10-31T00:00:00Z</vt:filetime>
  </property>
</Properties>
</file>