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4630400" cy="8229600"/>
  <p:notesSz cx="14630400" cy="82296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8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403BC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403BC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403BC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FAF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839700" y="7749538"/>
            <a:ext cx="1722119" cy="4114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513" y="463042"/>
            <a:ext cx="13371372" cy="1146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403BCF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9513" y="1877674"/>
            <a:ext cx="13371372" cy="17773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399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464" y="228600"/>
            <a:ext cx="8335336" cy="33368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spc="-25" dirty="0"/>
              <a:t>12 </a:t>
            </a:r>
            <a:r>
              <a:rPr lang="ru-RU" sz="2400" spc="-25" dirty="0" err="1"/>
              <a:t>Дәріс</a:t>
            </a:r>
            <a:r>
              <a:rPr lang="ru-RU" sz="2400" spc="-25" dirty="0"/>
              <a:t>.  </a:t>
            </a:r>
            <a:r>
              <a:rPr lang="ru-RU" sz="2400" spc="-25" dirty="0" err="1"/>
              <a:t>Молекулалық</a:t>
            </a:r>
            <a:r>
              <a:rPr lang="ru-RU" sz="2400" spc="-25" dirty="0"/>
              <a:t> физика </a:t>
            </a:r>
            <a:r>
              <a:rPr lang="ru-RU" sz="2400" spc="-25" dirty="0" err="1"/>
              <a:t>бөлімін</a:t>
            </a:r>
            <a:r>
              <a:rPr lang="ru-RU" sz="2400" spc="-25" dirty="0"/>
              <a:t> </a:t>
            </a:r>
            <a:r>
              <a:rPr lang="ru-RU" sz="2400" spc="-25" dirty="0" err="1"/>
              <a:t>оқыту</a:t>
            </a:r>
            <a:r>
              <a:rPr lang="ru-RU" sz="2400" spc="-25" dirty="0"/>
              <a:t> </a:t>
            </a:r>
            <a:r>
              <a:rPr lang="ru-RU" sz="2400" spc="-25" dirty="0" err="1"/>
              <a:t>әдістемесі</a:t>
            </a:r>
            <a:br>
              <a:rPr lang="ru-RU" sz="2400" spc="-25" dirty="0"/>
            </a:br>
            <a:r>
              <a:rPr lang="ru-RU" sz="2400" spc="-25" dirty="0"/>
              <a:t>   </a:t>
            </a:r>
            <a:br>
              <a:rPr lang="ru-RU" sz="2400" spc="-25" dirty="0"/>
            </a:br>
            <a:r>
              <a:rPr lang="ru-RU" sz="2400" spc="-25" dirty="0" err="1"/>
              <a:t>Жоспар</a:t>
            </a:r>
            <a:br>
              <a:rPr lang="ru-RU" sz="2400" spc="-25" dirty="0"/>
            </a:br>
            <a:br>
              <a:rPr lang="ru-RU" sz="2400" spc="-25" dirty="0"/>
            </a:br>
            <a:r>
              <a:rPr lang="ru-RU" sz="2400" spc="-25" dirty="0"/>
              <a:t>1.Кіріспе. </a:t>
            </a:r>
            <a:r>
              <a:rPr lang="ru-RU" sz="2400" spc="-25" dirty="0" err="1"/>
              <a:t>Молекулалық</a:t>
            </a:r>
            <a:r>
              <a:rPr lang="ru-RU" sz="2400" spc="-25" dirty="0"/>
              <a:t> физика </a:t>
            </a:r>
            <a:r>
              <a:rPr lang="ru-RU" sz="2400" spc="-25" dirty="0" err="1"/>
              <a:t>тарауының</a:t>
            </a:r>
            <a:r>
              <a:rPr lang="ru-RU" sz="2400" spc="-25" dirty="0"/>
              <a:t> </a:t>
            </a:r>
            <a:r>
              <a:rPr lang="ru-RU" sz="2400" spc="-25" dirty="0" err="1"/>
              <a:t>мазмұны</a:t>
            </a:r>
            <a:r>
              <a:rPr lang="ru-RU" sz="2400" spc="-25" dirty="0"/>
              <a:t>. </a:t>
            </a:r>
            <a:br>
              <a:rPr lang="ru-RU" sz="2400" spc="-25" dirty="0"/>
            </a:br>
            <a:r>
              <a:rPr lang="ru-RU" sz="2400" spc="-25" dirty="0"/>
              <a:t>2.Молекула-кинетикалық теория (М</a:t>
            </a:r>
            <a:r>
              <a:rPr lang="en-US" sz="2400" spc="-25" dirty="0"/>
              <a:t>KT) </a:t>
            </a:r>
            <a:r>
              <a:rPr lang="ru-RU" sz="2400" spc="-25" dirty="0" err="1"/>
              <a:t>негіздерін</a:t>
            </a:r>
            <a:r>
              <a:rPr lang="ru-RU" sz="2400" spc="-25" dirty="0"/>
              <a:t> </a:t>
            </a:r>
            <a:r>
              <a:rPr lang="ru-RU" sz="2400" spc="-25" dirty="0" err="1"/>
              <a:t>оқыту</a:t>
            </a:r>
            <a:r>
              <a:rPr lang="ru-RU" sz="2400" spc="-25" dirty="0"/>
              <a:t> </a:t>
            </a:r>
            <a:r>
              <a:rPr lang="ru-RU" sz="2400" spc="-25" dirty="0" err="1"/>
              <a:t>әдістемесі</a:t>
            </a:r>
            <a:r>
              <a:rPr lang="ru-RU" sz="2400" spc="-25" dirty="0"/>
              <a:t>.</a:t>
            </a:r>
            <a:br>
              <a:rPr lang="ru-RU" sz="2400" spc="-25" dirty="0"/>
            </a:br>
            <a:r>
              <a:rPr lang="ru-RU" sz="2400" spc="-25" dirty="0"/>
              <a:t>3.  Идеал газ. </a:t>
            </a:r>
            <a:br>
              <a:rPr lang="ru-RU" sz="2400" spc="-25" dirty="0"/>
            </a:br>
            <a:r>
              <a:rPr lang="ru-RU" sz="2400" spc="-25" dirty="0"/>
              <a:t>4. Газ </a:t>
            </a:r>
            <a:r>
              <a:rPr lang="ru-RU" sz="2400" spc="-25" dirty="0" err="1"/>
              <a:t>зандарын</a:t>
            </a:r>
            <a:r>
              <a:rPr lang="ru-RU" sz="2400" spc="-25" dirty="0"/>
              <a:t> </a:t>
            </a:r>
            <a:r>
              <a:rPr lang="ru-RU" sz="2400" spc="-25" dirty="0" err="1"/>
              <a:t>оқыту</a:t>
            </a:r>
            <a:r>
              <a:rPr lang="ru-RU" sz="2400" spc="-25" dirty="0"/>
              <a:t> </a:t>
            </a:r>
            <a:r>
              <a:rPr lang="ru-RU" sz="2400" spc="-25" dirty="0" err="1"/>
              <a:t>әдістемесі</a:t>
            </a:r>
            <a:r>
              <a:rPr lang="ru-RU" sz="2400" spc="-25" dirty="0"/>
              <a:t>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61187" y="3744569"/>
            <a:ext cx="7192009" cy="3226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7300"/>
              </a:lnSpc>
              <a:spcBef>
                <a:spcPts val="95"/>
              </a:spcBef>
            </a:pPr>
            <a:r>
              <a:rPr sz="17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Молекулалық </a:t>
            </a:r>
            <a:r>
              <a:rPr sz="1700" spc="10" dirty="0">
                <a:solidFill>
                  <a:srgbClr val="48485A"/>
                </a:solidFill>
                <a:latin typeface="Microsoft Sans Serif"/>
                <a:cs typeface="Microsoft Sans Serif"/>
              </a:rPr>
              <a:t>физика </a:t>
            </a:r>
            <a:r>
              <a:rPr sz="17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бөлімін оқытудың маңызы </a:t>
            </a:r>
            <a:r>
              <a:rPr sz="17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зор. </a:t>
            </a:r>
            <a:r>
              <a:rPr sz="170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Бұл </a:t>
            </a:r>
            <a:r>
              <a:rPr sz="17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бөлімде </a:t>
            </a:r>
            <a:r>
              <a:rPr sz="17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оқушылар</a:t>
            </a:r>
            <a:r>
              <a:rPr sz="17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заттың</a:t>
            </a:r>
            <a:r>
              <a:rPr sz="17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құрылысы,</a:t>
            </a:r>
            <a:r>
              <a:rPr sz="1700" spc="-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молекулалардың</a:t>
            </a:r>
            <a:r>
              <a:rPr sz="170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қасиеттері,</a:t>
            </a:r>
            <a:r>
              <a:rPr sz="1700" spc="-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жылулық </a:t>
            </a:r>
            <a:r>
              <a:rPr sz="1700" spc="-4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құбылыстар </a:t>
            </a:r>
            <a:r>
              <a:rPr sz="17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туралы </a:t>
            </a:r>
            <a:r>
              <a:rPr sz="17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білімдерін </a:t>
            </a:r>
            <a:r>
              <a:rPr sz="17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тереңдетеді. </a:t>
            </a:r>
            <a:r>
              <a:rPr sz="17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Негізгі </a:t>
            </a:r>
            <a:r>
              <a:rPr sz="17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ұғымдар </a:t>
            </a:r>
            <a:r>
              <a:rPr sz="17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мен </a:t>
            </a:r>
            <a:r>
              <a:rPr sz="1700" spc="6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шамалар </a:t>
            </a:r>
            <a:r>
              <a:rPr sz="17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қарастырылады: </a:t>
            </a:r>
            <a:r>
              <a:rPr sz="17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молекуланың </a:t>
            </a:r>
            <a:r>
              <a:rPr sz="17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өлшемі, </a:t>
            </a:r>
            <a:r>
              <a:rPr sz="17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жылдамдығы, </a:t>
            </a:r>
            <a:r>
              <a:rPr sz="17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массасы, </a:t>
            </a:r>
            <a:r>
              <a:rPr sz="17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заттың </a:t>
            </a:r>
            <a:r>
              <a:rPr sz="17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мөлшері, </a:t>
            </a:r>
            <a:r>
              <a:rPr sz="17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мольдік </a:t>
            </a:r>
            <a:r>
              <a:rPr sz="17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масса, </a:t>
            </a:r>
            <a:r>
              <a:rPr sz="17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бөлшектердің </a:t>
            </a:r>
            <a:r>
              <a:rPr sz="17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концентрациясы, орташа </a:t>
            </a:r>
            <a:r>
              <a:rPr sz="17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квадраттық </a:t>
            </a:r>
            <a:r>
              <a:rPr sz="17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жылдамдығы, </a:t>
            </a:r>
            <a:r>
              <a:rPr sz="17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орташа </a:t>
            </a:r>
            <a:r>
              <a:rPr sz="1700" spc="6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кинетикалық </a:t>
            </a:r>
            <a:r>
              <a:rPr sz="17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энергиясы, </a:t>
            </a:r>
            <a:r>
              <a:rPr sz="17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термодинамикалық </a:t>
            </a:r>
            <a:r>
              <a:rPr sz="17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жүйе, жылулық </a:t>
            </a:r>
            <a:r>
              <a:rPr sz="17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тепе- </a:t>
            </a:r>
            <a:r>
              <a:rPr sz="17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теңдік, </a:t>
            </a:r>
            <a:r>
              <a:rPr sz="17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күй </a:t>
            </a:r>
            <a:r>
              <a:rPr sz="17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параметрлері, </a:t>
            </a:r>
            <a:r>
              <a:rPr sz="17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қысым, </a:t>
            </a:r>
            <a:r>
              <a:rPr sz="170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көлем, </a:t>
            </a:r>
            <a:r>
              <a:rPr sz="17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температура, </a:t>
            </a:r>
            <a:r>
              <a:rPr sz="170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жұмыс, </a:t>
            </a:r>
            <a:r>
              <a:rPr sz="17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жылу </a:t>
            </a:r>
            <a:r>
              <a:rPr sz="1700" spc="-4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мөлшері,</a:t>
            </a:r>
            <a:r>
              <a:rPr sz="17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60" dirty="0">
                <a:solidFill>
                  <a:srgbClr val="48485A"/>
                </a:solidFill>
                <a:latin typeface="Microsoft Sans Serif"/>
                <a:cs typeface="Microsoft Sans Serif"/>
              </a:rPr>
              <a:t>ішкі</a:t>
            </a:r>
            <a:r>
              <a:rPr sz="17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7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энергия.</a:t>
            </a:r>
            <a:endParaRPr sz="1700" dirty="0">
              <a:latin typeface="Microsoft Sans Serif"/>
              <a:cs typeface="Microsoft Sans Serif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71144" y="7248143"/>
            <a:ext cx="361315" cy="361315"/>
            <a:chOff x="771144" y="7248143"/>
            <a:chExt cx="361315" cy="361315"/>
          </a:xfrm>
        </p:grpSpPr>
        <p:sp>
          <p:nvSpPr>
            <p:cNvPr id="6" name="object 6"/>
            <p:cNvSpPr/>
            <p:nvPr/>
          </p:nvSpPr>
          <p:spPr>
            <a:xfrm>
              <a:off x="774954" y="7251953"/>
              <a:ext cx="353695" cy="353695"/>
            </a:xfrm>
            <a:custGeom>
              <a:avLst/>
              <a:gdLst/>
              <a:ahLst/>
              <a:cxnLst/>
              <a:rect l="l" t="t" r="r" b="b"/>
              <a:pathLst>
                <a:path w="353694" h="353695">
                  <a:moveTo>
                    <a:pt x="176783" y="0"/>
                  </a:moveTo>
                  <a:lnTo>
                    <a:pt x="129786" y="6314"/>
                  </a:lnTo>
                  <a:lnTo>
                    <a:pt x="87556" y="24135"/>
                  </a:lnTo>
                  <a:lnTo>
                    <a:pt x="51777" y="51777"/>
                  </a:lnTo>
                  <a:lnTo>
                    <a:pt x="24135" y="87556"/>
                  </a:lnTo>
                  <a:lnTo>
                    <a:pt x="6314" y="129786"/>
                  </a:lnTo>
                  <a:lnTo>
                    <a:pt x="0" y="176784"/>
                  </a:lnTo>
                  <a:lnTo>
                    <a:pt x="6314" y="223781"/>
                  </a:lnTo>
                  <a:lnTo>
                    <a:pt x="24135" y="266011"/>
                  </a:lnTo>
                  <a:lnTo>
                    <a:pt x="51777" y="301790"/>
                  </a:lnTo>
                  <a:lnTo>
                    <a:pt x="87556" y="329432"/>
                  </a:lnTo>
                  <a:lnTo>
                    <a:pt x="129786" y="347253"/>
                  </a:lnTo>
                  <a:lnTo>
                    <a:pt x="176783" y="353568"/>
                  </a:lnTo>
                  <a:lnTo>
                    <a:pt x="223781" y="347253"/>
                  </a:lnTo>
                  <a:lnTo>
                    <a:pt x="266011" y="329432"/>
                  </a:lnTo>
                  <a:lnTo>
                    <a:pt x="301790" y="301790"/>
                  </a:lnTo>
                  <a:lnTo>
                    <a:pt x="329432" y="266011"/>
                  </a:lnTo>
                  <a:lnTo>
                    <a:pt x="347253" y="223781"/>
                  </a:lnTo>
                  <a:lnTo>
                    <a:pt x="353567" y="176784"/>
                  </a:lnTo>
                  <a:lnTo>
                    <a:pt x="347253" y="129786"/>
                  </a:lnTo>
                  <a:lnTo>
                    <a:pt x="329432" y="87556"/>
                  </a:lnTo>
                  <a:lnTo>
                    <a:pt x="301790" y="51777"/>
                  </a:lnTo>
                  <a:lnTo>
                    <a:pt x="266011" y="24135"/>
                  </a:lnTo>
                  <a:lnTo>
                    <a:pt x="223781" y="6314"/>
                  </a:lnTo>
                  <a:lnTo>
                    <a:pt x="176783" y="0"/>
                  </a:lnTo>
                  <a:close/>
                </a:path>
              </a:pathLst>
            </a:custGeom>
            <a:solidFill>
              <a:srgbClr val="68B9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74954" y="7251953"/>
              <a:ext cx="353695" cy="353695"/>
            </a:xfrm>
            <a:custGeom>
              <a:avLst/>
              <a:gdLst/>
              <a:ahLst/>
              <a:cxnLst/>
              <a:rect l="l" t="t" r="r" b="b"/>
              <a:pathLst>
                <a:path w="353694" h="353695">
                  <a:moveTo>
                    <a:pt x="0" y="176784"/>
                  </a:moveTo>
                  <a:lnTo>
                    <a:pt x="6314" y="129786"/>
                  </a:lnTo>
                  <a:lnTo>
                    <a:pt x="24135" y="87556"/>
                  </a:lnTo>
                  <a:lnTo>
                    <a:pt x="51777" y="51777"/>
                  </a:lnTo>
                  <a:lnTo>
                    <a:pt x="87556" y="24135"/>
                  </a:lnTo>
                  <a:lnTo>
                    <a:pt x="129786" y="6314"/>
                  </a:lnTo>
                  <a:lnTo>
                    <a:pt x="176783" y="0"/>
                  </a:lnTo>
                  <a:lnTo>
                    <a:pt x="223781" y="6314"/>
                  </a:lnTo>
                  <a:lnTo>
                    <a:pt x="266011" y="24135"/>
                  </a:lnTo>
                  <a:lnTo>
                    <a:pt x="301790" y="51777"/>
                  </a:lnTo>
                  <a:lnTo>
                    <a:pt x="329432" y="87556"/>
                  </a:lnTo>
                  <a:lnTo>
                    <a:pt x="347253" y="129786"/>
                  </a:lnTo>
                  <a:lnTo>
                    <a:pt x="353567" y="176784"/>
                  </a:lnTo>
                  <a:lnTo>
                    <a:pt x="347253" y="223781"/>
                  </a:lnTo>
                  <a:lnTo>
                    <a:pt x="329432" y="266011"/>
                  </a:lnTo>
                  <a:lnTo>
                    <a:pt x="301790" y="301790"/>
                  </a:lnTo>
                  <a:lnTo>
                    <a:pt x="266011" y="329432"/>
                  </a:lnTo>
                  <a:lnTo>
                    <a:pt x="223781" y="347253"/>
                  </a:lnTo>
                  <a:lnTo>
                    <a:pt x="176783" y="353568"/>
                  </a:lnTo>
                  <a:lnTo>
                    <a:pt x="129786" y="347253"/>
                  </a:lnTo>
                  <a:lnTo>
                    <a:pt x="87556" y="329432"/>
                  </a:lnTo>
                  <a:lnTo>
                    <a:pt x="51777" y="301790"/>
                  </a:lnTo>
                  <a:lnTo>
                    <a:pt x="24135" y="266011"/>
                  </a:lnTo>
                  <a:lnTo>
                    <a:pt x="6314" y="223781"/>
                  </a:lnTo>
                  <a:lnTo>
                    <a:pt x="0" y="176784"/>
                  </a:lnTo>
                  <a:close/>
                </a:path>
              </a:pathLst>
            </a:custGeom>
            <a:ln w="762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707D7D0-63D6-4450-AF85-3EE41A3BC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990600"/>
            <a:ext cx="126492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Студенттердің өзіндік жұмысына тапсырма: </a:t>
            </a:r>
            <a:endParaRPr kumimoji="0" lang="ru-RU" altLang="ru-RU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Жылу құбылыстарын оқып-үйренудегі "Статистикалық және термодинамикалы әдістер" тақырыбына реферат жазып келу.</a:t>
            </a:r>
            <a:endParaRPr kumimoji="0" lang="ru-RU" altLang="ru-RU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"МКТ-ның негізгі теңдеуі" тақырыбы бойынша семинар сабағына дайындалып келу.</a:t>
            </a:r>
            <a:endParaRPr kumimoji="0" lang="ru-RU" altLang="ru-RU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39D570A-F6B3-4F15-89B5-7304ECC946F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0599" y="2100828"/>
            <a:ext cx="19467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 sz="280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EB35FEE-24CB-4B67-B5FC-853B002AC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601218"/>
            <a:ext cx="117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311361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399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7684" y="471931"/>
            <a:ext cx="6676390" cy="114617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>
              <a:lnSpc>
                <a:spcPts val="4500"/>
              </a:lnSpc>
              <a:spcBef>
                <a:spcPts val="20"/>
              </a:spcBef>
            </a:pPr>
            <a:r>
              <a:rPr spc="-20" dirty="0"/>
              <a:t>Молекулалық</a:t>
            </a:r>
            <a:r>
              <a:rPr spc="229" dirty="0"/>
              <a:t> </a:t>
            </a:r>
            <a:r>
              <a:rPr spc="-5" dirty="0"/>
              <a:t>физика</a:t>
            </a:r>
            <a:r>
              <a:rPr spc="225" dirty="0"/>
              <a:t> </a:t>
            </a:r>
            <a:r>
              <a:rPr spc="-5" dirty="0"/>
              <a:t>бөлімінің </a:t>
            </a:r>
            <a:r>
              <a:rPr spc="-775" dirty="0"/>
              <a:t> </a:t>
            </a:r>
            <a:r>
              <a:rPr spc="-5" dirty="0"/>
              <a:t>мазмұны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7684" y="1882373"/>
            <a:ext cx="7645400" cy="2070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7000"/>
              </a:lnSpc>
              <a:spcBef>
                <a:spcPts val="95"/>
              </a:spcBef>
            </a:pP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Молекулалық</a:t>
            </a:r>
            <a:r>
              <a:rPr sz="14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физика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бөлімінде</a:t>
            </a:r>
            <a:r>
              <a:rPr sz="1400" spc="-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газдардың</a:t>
            </a:r>
            <a:r>
              <a:rPr sz="140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молекула-кинетикалық</a:t>
            </a:r>
            <a:r>
              <a:rPr sz="140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теориясының</a:t>
            </a:r>
            <a:r>
              <a:rPr sz="14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негізгі </a:t>
            </a:r>
            <a:r>
              <a:rPr sz="1400" spc="-3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теңдеуі,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термодинамика және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газдардың,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сұйықтардың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және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қатты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денелердің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қасиеттері қарастырылады. Негізгі </a:t>
            </a:r>
            <a:r>
              <a:rPr sz="14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құбылыстар: </a:t>
            </a:r>
            <a:r>
              <a:rPr sz="14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диффузия,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жылу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сыйымдылық,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тұтқырлық,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броундық </a:t>
            </a:r>
            <a:r>
              <a:rPr sz="140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қозғалыс,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жылулық </a:t>
            </a:r>
            <a:r>
              <a:rPr sz="14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тепе-теңдік,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заттың агрегаттық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күйлерінің </a:t>
            </a:r>
            <a:r>
              <a:rPr sz="14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өзгеруі.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Мұғалімнің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негізгі </a:t>
            </a:r>
            <a:r>
              <a:rPr sz="140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мақсаты 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-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жылулық қозғалыстың механикалық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қозғалыстан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60" dirty="0">
                <a:solidFill>
                  <a:srgbClr val="48485A"/>
                </a:solidFill>
                <a:latin typeface="Microsoft Sans Serif"/>
                <a:cs typeface="Microsoft Sans Serif"/>
              </a:rPr>
              <a:t>айырмашылығын</a:t>
            </a:r>
            <a:r>
              <a:rPr sz="140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түсіндіру</a:t>
            </a:r>
            <a:r>
              <a:rPr sz="140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және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оқушыларды</a:t>
            </a:r>
            <a:r>
              <a:rPr sz="140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статистикалық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және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термодинамикалық </a:t>
            </a:r>
            <a:r>
              <a:rPr sz="1400" spc="-3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әдістермен</a:t>
            </a:r>
            <a:r>
              <a:rPr sz="140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таныстыру.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08659" y="4186428"/>
            <a:ext cx="1030605" cy="3529965"/>
            <a:chOff x="708659" y="4186428"/>
            <a:chExt cx="1030605" cy="3529965"/>
          </a:xfrm>
        </p:grpSpPr>
        <p:sp>
          <p:nvSpPr>
            <p:cNvPr id="6" name="object 6"/>
            <p:cNvSpPr/>
            <p:nvPr/>
          </p:nvSpPr>
          <p:spPr>
            <a:xfrm>
              <a:off x="903732" y="4186427"/>
              <a:ext cx="835660" cy="3529965"/>
            </a:xfrm>
            <a:custGeom>
              <a:avLst/>
              <a:gdLst/>
              <a:ahLst/>
              <a:cxnLst/>
              <a:rect l="l" t="t" r="r" b="b"/>
              <a:pathLst>
                <a:path w="835660" h="3529965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3524466"/>
                  </a:lnTo>
                  <a:lnTo>
                    <a:pt x="5118" y="3529584"/>
                  </a:lnTo>
                  <a:lnTo>
                    <a:pt x="17741" y="3529584"/>
                  </a:lnTo>
                  <a:lnTo>
                    <a:pt x="22860" y="3524466"/>
                  </a:lnTo>
                  <a:lnTo>
                    <a:pt x="22860" y="5080"/>
                  </a:lnTo>
                  <a:close/>
                </a:path>
                <a:path w="835660" h="3529965">
                  <a:moveTo>
                    <a:pt x="835152" y="405892"/>
                  </a:moveTo>
                  <a:lnTo>
                    <a:pt x="830072" y="400812"/>
                  </a:lnTo>
                  <a:lnTo>
                    <a:pt x="198666" y="400812"/>
                  </a:lnTo>
                  <a:lnTo>
                    <a:pt x="193548" y="405892"/>
                  </a:lnTo>
                  <a:lnTo>
                    <a:pt x="193548" y="412242"/>
                  </a:lnTo>
                  <a:lnTo>
                    <a:pt x="193548" y="418592"/>
                  </a:lnTo>
                  <a:lnTo>
                    <a:pt x="198666" y="423672"/>
                  </a:lnTo>
                  <a:lnTo>
                    <a:pt x="830072" y="423672"/>
                  </a:lnTo>
                  <a:lnTo>
                    <a:pt x="835152" y="418592"/>
                  </a:lnTo>
                  <a:lnTo>
                    <a:pt x="835152" y="405892"/>
                  </a:lnTo>
                  <a:close/>
                </a:path>
              </a:pathLst>
            </a:custGeom>
            <a:solidFill>
              <a:srgbClr val="D0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08659" y="4392168"/>
              <a:ext cx="411480" cy="413384"/>
            </a:xfrm>
            <a:custGeom>
              <a:avLst/>
              <a:gdLst/>
              <a:ahLst/>
              <a:cxnLst/>
              <a:rect l="l" t="t" r="r" b="b"/>
              <a:pathLst>
                <a:path w="411480" h="413385">
                  <a:moveTo>
                    <a:pt x="384048" y="0"/>
                  </a:moveTo>
                  <a:lnTo>
                    <a:pt x="27432" y="0"/>
                  </a:lnTo>
                  <a:lnTo>
                    <a:pt x="16753" y="2160"/>
                  </a:lnTo>
                  <a:lnTo>
                    <a:pt x="8034" y="8048"/>
                  </a:lnTo>
                  <a:lnTo>
                    <a:pt x="2155" y="16769"/>
                  </a:lnTo>
                  <a:lnTo>
                    <a:pt x="0" y="27432"/>
                  </a:lnTo>
                  <a:lnTo>
                    <a:pt x="0" y="385572"/>
                  </a:lnTo>
                  <a:lnTo>
                    <a:pt x="2155" y="396234"/>
                  </a:lnTo>
                  <a:lnTo>
                    <a:pt x="8034" y="404955"/>
                  </a:lnTo>
                  <a:lnTo>
                    <a:pt x="16753" y="410843"/>
                  </a:lnTo>
                  <a:lnTo>
                    <a:pt x="27432" y="413004"/>
                  </a:lnTo>
                  <a:lnTo>
                    <a:pt x="384048" y="413004"/>
                  </a:lnTo>
                  <a:lnTo>
                    <a:pt x="394726" y="410843"/>
                  </a:lnTo>
                  <a:lnTo>
                    <a:pt x="403445" y="404955"/>
                  </a:lnTo>
                  <a:lnTo>
                    <a:pt x="409324" y="396234"/>
                  </a:lnTo>
                  <a:lnTo>
                    <a:pt x="411480" y="385572"/>
                  </a:lnTo>
                  <a:lnTo>
                    <a:pt x="411480" y="27432"/>
                  </a:lnTo>
                  <a:lnTo>
                    <a:pt x="409324" y="16769"/>
                  </a:lnTo>
                  <a:lnTo>
                    <a:pt x="403445" y="8048"/>
                  </a:lnTo>
                  <a:lnTo>
                    <a:pt x="394726" y="2160"/>
                  </a:lnTo>
                  <a:lnTo>
                    <a:pt x="384048" y="0"/>
                  </a:lnTo>
                  <a:close/>
                </a:path>
              </a:pathLst>
            </a:custGeom>
            <a:solidFill>
              <a:srgbClr val="EAE8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41044" y="4387088"/>
            <a:ext cx="147320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-235" dirty="0">
                <a:solidFill>
                  <a:srgbClr val="48485A"/>
                </a:solidFill>
                <a:latin typeface="Cambria"/>
                <a:cs typeface="Cambria"/>
              </a:rPr>
              <a:t>1</a:t>
            </a:r>
            <a:endParaRPr sz="215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08810" y="4348988"/>
            <a:ext cx="5542280" cy="68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8485A"/>
                </a:solidFill>
                <a:latin typeface="Cambria"/>
                <a:cs typeface="Cambria"/>
              </a:rPr>
              <a:t>Молекула-кинетикалық</a:t>
            </a:r>
            <a:r>
              <a:rPr sz="1800" spc="125" dirty="0">
                <a:solidFill>
                  <a:srgbClr val="48485A"/>
                </a:solidFill>
                <a:latin typeface="Cambria"/>
                <a:cs typeface="Cambria"/>
              </a:rPr>
              <a:t> </a:t>
            </a:r>
            <a:r>
              <a:rPr sz="1800" spc="-5" dirty="0">
                <a:solidFill>
                  <a:srgbClr val="48485A"/>
                </a:solidFill>
                <a:latin typeface="Cambria"/>
                <a:cs typeface="Cambria"/>
              </a:rPr>
              <a:t>теория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140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Газдардың</a:t>
            </a:r>
            <a:r>
              <a:rPr sz="14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молекула-кинетикалық</a:t>
            </a:r>
            <a:r>
              <a:rPr sz="140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теориясының</a:t>
            </a:r>
            <a:r>
              <a:rPr sz="140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негізгі</a:t>
            </a:r>
            <a:r>
              <a:rPr sz="140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теңдеуі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08659" y="5629655"/>
            <a:ext cx="1030605" cy="411480"/>
            <a:chOff x="708659" y="5629655"/>
            <a:chExt cx="1030605" cy="411480"/>
          </a:xfrm>
        </p:grpSpPr>
        <p:sp>
          <p:nvSpPr>
            <p:cNvPr id="11" name="object 11"/>
            <p:cNvSpPr/>
            <p:nvPr/>
          </p:nvSpPr>
          <p:spPr>
            <a:xfrm>
              <a:off x="1097279" y="5824727"/>
              <a:ext cx="641985" cy="22860"/>
            </a:xfrm>
            <a:custGeom>
              <a:avLst/>
              <a:gdLst/>
              <a:ahLst/>
              <a:cxnLst/>
              <a:rect l="l" t="t" r="r" b="b"/>
              <a:pathLst>
                <a:path w="641985" h="22860">
                  <a:moveTo>
                    <a:pt x="636524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36524" y="22860"/>
                  </a:lnTo>
                  <a:lnTo>
                    <a:pt x="641603" y="17780"/>
                  </a:lnTo>
                  <a:lnTo>
                    <a:pt x="641603" y="5080"/>
                  </a:lnTo>
                  <a:lnTo>
                    <a:pt x="636524" y="0"/>
                  </a:lnTo>
                  <a:close/>
                </a:path>
              </a:pathLst>
            </a:custGeom>
            <a:solidFill>
              <a:srgbClr val="D0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08659" y="5629655"/>
              <a:ext cx="411480" cy="411480"/>
            </a:xfrm>
            <a:custGeom>
              <a:avLst/>
              <a:gdLst/>
              <a:ahLst/>
              <a:cxnLst/>
              <a:rect l="l" t="t" r="r" b="b"/>
              <a:pathLst>
                <a:path w="411480" h="411479">
                  <a:moveTo>
                    <a:pt x="384048" y="0"/>
                  </a:moveTo>
                  <a:lnTo>
                    <a:pt x="27432" y="0"/>
                  </a:lnTo>
                  <a:lnTo>
                    <a:pt x="16753" y="2160"/>
                  </a:lnTo>
                  <a:lnTo>
                    <a:pt x="8034" y="8048"/>
                  </a:lnTo>
                  <a:lnTo>
                    <a:pt x="2155" y="16769"/>
                  </a:lnTo>
                  <a:lnTo>
                    <a:pt x="0" y="27432"/>
                  </a:lnTo>
                  <a:lnTo>
                    <a:pt x="0" y="384048"/>
                  </a:lnTo>
                  <a:lnTo>
                    <a:pt x="2155" y="394710"/>
                  </a:lnTo>
                  <a:lnTo>
                    <a:pt x="8034" y="403431"/>
                  </a:lnTo>
                  <a:lnTo>
                    <a:pt x="16753" y="409319"/>
                  </a:lnTo>
                  <a:lnTo>
                    <a:pt x="27432" y="411480"/>
                  </a:lnTo>
                  <a:lnTo>
                    <a:pt x="384048" y="411480"/>
                  </a:lnTo>
                  <a:lnTo>
                    <a:pt x="394726" y="409319"/>
                  </a:lnTo>
                  <a:lnTo>
                    <a:pt x="403445" y="403431"/>
                  </a:lnTo>
                  <a:lnTo>
                    <a:pt x="409324" y="394710"/>
                  </a:lnTo>
                  <a:lnTo>
                    <a:pt x="411480" y="384048"/>
                  </a:lnTo>
                  <a:lnTo>
                    <a:pt x="411480" y="27432"/>
                  </a:lnTo>
                  <a:lnTo>
                    <a:pt x="409324" y="16769"/>
                  </a:lnTo>
                  <a:lnTo>
                    <a:pt x="403445" y="8048"/>
                  </a:lnTo>
                  <a:lnTo>
                    <a:pt x="394726" y="2160"/>
                  </a:lnTo>
                  <a:lnTo>
                    <a:pt x="384048" y="0"/>
                  </a:lnTo>
                  <a:close/>
                </a:path>
              </a:pathLst>
            </a:custGeom>
            <a:solidFill>
              <a:srgbClr val="EAE8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18184" y="5624576"/>
            <a:ext cx="19367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130" dirty="0">
                <a:solidFill>
                  <a:srgbClr val="48485A"/>
                </a:solidFill>
                <a:latin typeface="Cambria"/>
                <a:cs typeface="Cambria"/>
              </a:rPr>
              <a:t>2</a:t>
            </a:r>
            <a:endParaRPr sz="215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08810" y="5586476"/>
            <a:ext cx="5351145" cy="68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48485A"/>
                </a:solidFill>
                <a:latin typeface="Cambria"/>
                <a:cs typeface="Cambria"/>
              </a:rPr>
              <a:t>Термодинамика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1400" spc="10" dirty="0">
                <a:solidFill>
                  <a:srgbClr val="48485A"/>
                </a:solidFill>
                <a:latin typeface="Microsoft Sans Serif"/>
                <a:cs typeface="Microsoft Sans Serif"/>
              </a:rPr>
              <a:t>Жылулық</a:t>
            </a:r>
            <a:r>
              <a:rPr sz="140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құбылыстарды</a:t>
            </a:r>
            <a:r>
              <a:rPr sz="140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макроскопиялық</a:t>
            </a:r>
            <a:r>
              <a:rPr sz="140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деңгейде</a:t>
            </a:r>
            <a:r>
              <a:rPr sz="140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түсіндіру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08659" y="6867143"/>
            <a:ext cx="1030605" cy="411480"/>
            <a:chOff x="708659" y="6867143"/>
            <a:chExt cx="1030605" cy="411480"/>
          </a:xfrm>
        </p:grpSpPr>
        <p:sp>
          <p:nvSpPr>
            <p:cNvPr id="16" name="object 16"/>
            <p:cNvSpPr/>
            <p:nvPr/>
          </p:nvSpPr>
          <p:spPr>
            <a:xfrm>
              <a:off x="1097279" y="7062215"/>
              <a:ext cx="641985" cy="22860"/>
            </a:xfrm>
            <a:custGeom>
              <a:avLst/>
              <a:gdLst/>
              <a:ahLst/>
              <a:cxnLst/>
              <a:rect l="l" t="t" r="r" b="b"/>
              <a:pathLst>
                <a:path w="641985" h="22859">
                  <a:moveTo>
                    <a:pt x="636524" y="0"/>
                  </a:moveTo>
                  <a:lnTo>
                    <a:pt x="5118" y="0"/>
                  </a:lnTo>
                  <a:lnTo>
                    <a:pt x="0" y="5118"/>
                  </a:lnTo>
                  <a:lnTo>
                    <a:pt x="0" y="11429"/>
                  </a:lnTo>
                  <a:lnTo>
                    <a:pt x="0" y="17741"/>
                  </a:lnTo>
                  <a:lnTo>
                    <a:pt x="5118" y="22859"/>
                  </a:lnTo>
                  <a:lnTo>
                    <a:pt x="636524" y="22859"/>
                  </a:lnTo>
                  <a:lnTo>
                    <a:pt x="641603" y="17741"/>
                  </a:lnTo>
                  <a:lnTo>
                    <a:pt x="641603" y="5118"/>
                  </a:lnTo>
                  <a:lnTo>
                    <a:pt x="636524" y="0"/>
                  </a:lnTo>
                  <a:close/>
                </a:path>
              </a:pathLst>
            </a:custGeom>
            <a:solidFill>
              <a:srgbClr val="D0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08659" y="6867143"/>
              <a:ext cx="411480" cy="411480"/>
            </a:xfrm>
            <a:custGeom>
              <a:avLst/>
              <a:gdLst/>
              <a:ahLst/>
              <a:cxnLst/>
              <a:rect l="l" t="t" r="r" b="b"/>
              <a:pathLst>
                <a:path w="411480" h="411479">
                  <a:moveTo>
                    <a:pt x="384048" y="0"/>
                  </a:moveTo>
                  <a:lnTo>
                    <a:pt x="27432" y="0"/>
                  </a:lnTo>
                  <a:lnTo>
                    <a:pt x="16753" y="2160"/>
                  </a:lnTo>
                  <a:lnTo>
                    <a:pt x="8034" y="8048"/>
                  </a:lnTo>
                  <a:lnTo>
                    <a:pt x="2155" y="16769"/>
                  </a:lnTo>
                  <a:lnTo>
                    <a:pt x="0" y="27431"/>
                  </a:lnTo>
                  <a:lnTo>
                    <a:pt x="0" y="384047"/>
                  </a:lnTo>
                  <a:lnTo>
                    <a:pt x="2155" y="394726"/>
                  </a:lnTo>
                  <a:lnTo>
                    <a:pt x="8034" y="403445"/>
                  </a:lnTo>
                  <a:lnTo>
                    <a:pt x="16753" y="409324"/>
                  </a:lnTo>
                  <a:lnTo>
                    <a:pt x="27432" y="411479"/>
                  </a:lnTo>
                  <a:lnTo>
                    <a:pt x="384048" y="411479"/>
                  </a:lnTo>
                  <a:lnTo>
                    <a:pt x="394726" y="409324"/>
                  </a:lnTo>
                  <a:lnTo>
                    <a:pt x="403445" y="403445"/>
                  </a:lnTo>
                  <a:lnTo>
                    <a:pt x="409324" y="394726"/>
                  </a:lnTo>
                  <a:lnTo>
                    <a:pt x="411480" y="384047"/>
                  </a:lnTo>
                  <a:lnTo>
                    <a:pt x="411480" y="27431"/>
                  </a:lnTo>
                  <a:lnTo>
                    <a:pt x="409324" y="16769"/>
                  </a:lnTo>
                  <a:lnTo>
                    <a:pt x="403445" y="8048"/>
                  </a:lnTo>
                  <a:lnTo>
                    <a:pt x="394726" y="2160"/>
                  </a:lnTo>
                  <a:lnTo>
                    <a:pt x="384048" y="0"/>
                  </a:lnTo>
                  <a:close/>
                </a:path>
              </a:pathLst>
            </a:custGeom>
            <a:solidFill>
              <a:srgbClr val="EAE8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18184" y="6862368"/>
            <a:ext cx="19367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130" dirty="0">
                <a:solidFill>
                  <a:srgbClr val="48485A"/>
                </a:solidFill>
                <a:latin typeface="Cambria"/>
                <a:cs typeface="Cambria"/>
              </a:rPr>
              <a:t>3</a:t>
            </a:r>
            <a:endParaRPr sz="215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08810" y="6824268"/>
            <a:ext cx="5256530" cy="68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48485A"/>
                </a:solidFill>
                <a:latin typeface="Cambria"/>
                <a:cs typeface="Cambria"/>
              </a:rPr>
              <a:t>Заттың</a:t>
            </a:r>
            <a:r>
              <a:rPr sz="1800" spc="75" dirty="0">
                <a:solidFill>
                  <a:srgbClr val="48485A"/>
                </a:solidFill>
                <a:latin typeface="Cambria"/>
                <a:cs typeface="Cambria"/>
              </a:rPr>
              <a:t> </a:t>
            </a:r>
            <a:r>
              <a:rPr sz="1800" spc="-5" dirty="0">
                <a:solidFill>
                  <a:srgbClr val="48485A"/>
                </a:solidFill>
                <a:latin typeface="Cambria"/>
                <a:cs typeface="Cambria"/>
              </a:rPr>
              <a:t>күйлері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1400" spc="10" dirty="0">
                <a:solidFill>
                  <a:srgbClr val="48485A"/>
                </a:solidFill>
                <a:latin typeface="Microsoft Sans Serif"/>
                <a:cs typeface="Microsoft Sans Serif"/>
              </a:rPr>
              <a:t>Газдардың,</a:t>
            </a:r>
            <a:r>
              <a:rPr sz="140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сұйықтардың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және</a:t>
            </a:r>
            <a:r>
              <a:rPr sz="140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қатты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денелердің</a:t>
            </a:r>
            <a:r>
              <a:rPr sz="14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қасиеттері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399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2983" y="457214"/>
            <a:ext cx="6875780" cy="1218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5700"/>
              </a:lnSpc>
              <a:spcBef>
                <a:spcPts val="105"/>
              </a:spcBef>
            </a:pPr>
            <a:r>
              <a:rPr sz="3700" spc="5" dirty="0"/>
              <a:t>Молекула-кинетикалық</a:t>
            </a:r>
            <a:r>
              <a:rPr sz="3700" spc="310" dirty="0"/>
              <a:t> </a:t>
            </a:r>
            <a:r>
              <a:rPr sz="3700" spc="-10" dirty="0"/>
              <a:t>теория </a:t>
            </a:r>
            <a:r>
              <a:rPr sz="3700" spc="-800" dirty="0"/>
              <a:t> </a:t>
            </a:r>
            <a:r>
              <a:rPr sz="3700" spc="-5" dirty="0"/>
              <a:t>негіздерін</a:t>
            </a:r>
            <a:r>
              <a:rPr sz="3700" spc="240" dirty="0"/>
              <a:t> </a:t>
            </a:r>
            <a:r>
              <a:rPr sz="3700" dirty="0"/>
              <a:t>оқыту</a:t>
            </a:r>
            <a:endParaRPr sz="3700"/>
          </a:p>
        </p:txBody>
      </p:sp>
      <p:sp>
        <p:nvSpPr>
          <p:cNvPr id="4" name="object 4"/>
          <p:cNvSpPr/>
          <p:nvPr/>
        </p:nvSpPr>
        <p:spPr>
          <a:xfrm>
            <a:off x="665987" y="4037076"/>
            <a:ext cx="7812405" cy="1096010"/>
          </a:xfrm>
          <a:custGeom>
            <a:avLst/>
            <a:gdLst/>
            <a:ahLst/>
            <a:cxnLst/>
            <a:rect l="l" t="t" r="r" b="b"/>
            <a:pathLst>
              <a:path w="7812405" h="1096010">
                <a:moveTo>
                  <a:pt x="7783448" y="0"/>
                </a:moveTo>
                <a:lnTo>
                  <a:pt x="28536" y="0"/>
                </a:lnTo>
                <a:lnTo>
                  <a:pt x="17428" y="2250"/>
                </a:lnTo>
                <a:lnTo>
                  <a:pt x="8358" y="8382"/>
                </a:lnTo>
                <a:lnTo>
                  <a:pt x="2242" y="17466"/>
                </a:lnTo>
                <a:lnTo>
                  <a:pt x="0" y="28575"/>
                </a:lnTo>
                <a:lnTo>
                  <a:pt x="0" y="1067181"/>
                </a:lnTo>
                <a:lnTo>
                  <a:pt x="2242" y="1078289"/>
                </a:lnTo>
                <a:lnTo>
                  <a:pt x="8358" y="1087374"/>
                </a:lnTo>
                <a:lnTo>
                  <a:pt x="17428" y="1093505"/>
                </a:lnTo>
                <a:lnTo>
                  <a:pt x="28536" y="1095756"/>
                </a:lnTo>
                <a:lnTo>
                  <a:pt x="7783448" y="1095756"/>
                </a:lnTo>
                <a:lnTo>
                  <a:pt x="7794557" y="1093505"/>
                </a:lnTo>
                <a:lnTo>
                  <a:pt x="7803642" y="1087374"/>
                </a:lnTo>
                <a:lnTo>
                  <a:pt x="7809773" y="1078289"/>
                </a:lnTo>
                <a:lnTo>
                  <a:pt x="7812023" y="1067181"/>
                </a:lnTo>
                <a:lnTo>
                  <a:pt x="7812023" y="28575"/>
                </a:lnTo>
                <a:lnTo>
                  <a:pt x="7809773" y="17466"/>
                </a:lnTo>
                <a:lnTo>
                  <a:pt x="7803642" y="8382"/>
                </a:lnTo>
                <a:lnTo>
                  <a:pt x="7794557" y="2250"/>
                </a:lnTo>
                <a:lnTo>
                  <a:pt x="7783448" y="0"/>
                </a:lnTo>
                <a:close/>
              </a:path>
            </a:pathLst>
          </a:custGeom>
          <a:solidFill>
            <a:srgbClr val="EAE8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52983" y="1946834"/>
            <a:ext cx="7758430" cy="2971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sz="14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Молекула-кинетикалық</a:t>
            </a:r>
            <a:r>
              <a:rPr sz="145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теория</a:t>
            </a:r>
            <a:r>
              <a:rPr sz="145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(МКТ)</a:t>
            </a:r>
            <a:r>
              <a:rPr sz="145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негіздерін</a:t>
            </a:r>
            <a:r>
              <a:rPr sz="1450" spc="-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оқытуды</a:t>
            </a:r>
            <a:r>
              <a:rPr sz="14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заттың</a:t>
            </a:r>
            <a:r>
              <a:rPr sz="145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құрылысынан</a:t>
            </a:r>
            <a:r>
              <a:rPr sz="145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dirty="0">
                <a:solidFill>
                  <a:srgbClr val="48485A"/>
                </a:solidFill>
                <a:latin typeface="Microsoft Sans Serif"/>
                <a:cs typeface="Microsoft Sans Serif"/>
              </a:rPr>
              <a:t>бастау </a:t>
            </a:r>
            <a:r>
              <a:rPr sz="1450" spc="-37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керек. </a:t>
            </a:r>
            <a:r>
              <a:rPr sz="14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МКТ-ның </a:t>
            </a:r>
            <a:r>
              <a:rPr sz="145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үш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негізгі </a:t>
            </a:r>
            <a:r>
              <a:rPr sz="145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қағидасы: </a:t>
            </a:r>
            <a:r>
              <a:rPr sz="145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 </a:t>
            </a:r>
            <a:r>
              <a:rPr sz="145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ұсақ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бөлшектерден </a:t>
            </a:r>
            <a:r>
              <a:rPr sz="145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тұрады,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бөлшектер </a:t>
            </a:r>
            <a:r>
              <a:rPr sz="14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бір-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бірімен </a:t>
            </a:r>
            <a:r>
              <a:rPr sz="145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өзара </a:t>
            </a:r>
            <a:r>
              <a:rPr sz="1450" dirty="0">
                <a:solidFill>
                  <a:srgbClr val="48485A"/>
                </a:solidFill>
                <a:latin typeface="Microsoft Sans Serif"/>
                <a:cs typeface="Microsoft Sans Serif"/>
              </a:rPr>
              <a:t>әсерлеседі,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бөлшектер </a:t>
            </a:r>
            <a:r>
              <a:rPr sz="14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үнемі </a:t>
            </a:r>
            <a:r>
              <a:rPr sz="145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қозғалыста </a:t>
            </a:r>
            <a:r>
              <a:rPr sz="145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болады. </a:t>
            </a:r>
            <a:r>
              <a:rPr sz="14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Молекулалардың </a:t>
            </a:r>
            <a:r>
              <a:rPr sz="14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бар </a:t>
            </a:r>
            <a:r>
              <a:rPr sz="1450" spc="-37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екенін </a:t>
            </a:r>
            <a:r>
              <a:rPr sz="14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дәлелдейтін </a:t>
            </a:r>
            <a:r>
              <a:rPr sz="145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классикалық </a:t>
            </a:r>
            <a:r>
              <a:rPr sz="14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тәжірибелерге </a:t>
            </a:r>
            <a:r>
              <a:rPr sz="14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көңіл </a:t>
            </a:r>
            <a:r>
              <a:rPr sz="14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бөлу маңызды. </a:t>
            </a:r>
            <a:r>
              <a:rPr sz="145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Мысалы, </a:t>
            </a:r>
            <a:r>
              <a:rPr sz="14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Рэллейдің </a:t>
            </a:r>
            <a:r>
              <a:rPr sz="14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зәйтүн </a:t>
            </a:r>
            <a:r>
              <a:rPr sz="1450" spc="70" dirty="0">
                <a:solidFill>
                  <a:srgbClr val="48485A"/>
                </a:solidFill>
                <a:latin typeface="Microsoft Sans Serif"/>
                <a:cs typeface="Microsoft Sans Serif"/>
              </a:rPr>
              <a:t>майының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жайылуы </a:t>
            </a:r>
            <a:r>
              <a:rPr sz="14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тәжірибесі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және </a:t>
            </a:r>
            <a:r>
              <a:rPr sz="1450" spc="60" dirty="0">
                <a:solidFill>
                  <a:srgbClr val="48485A"/>
                </a:solidFill>
                <a:latin typeface="Microsoft Sans Serif"/>
                <a:cs typeface="Microsoft Sans Serif"/>
              </a:rPr>
              <a:t>Перреннің </a:t>
            </a:r>
            <a:r>
              <a:rPr sz="1450" spc="80" dirty="0">
                <a:solidFill>
                  <a:srgbClr val="48485A"/>
                </a:solidFill>
                <a:latin typeface="Microsoft Sans Serif"/>
                <a:cs typeface="Microsoft Sans Serif"/>
              </a:rPr>
              <a:t>шайыр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тамшысы </a:t>
            </a:r>
            <a:r>
              <a:rPr sz="14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тәжірибесі.</a:t>
            </a:r>
            <a:endParaRPr sz="14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Microsoft Sans Serif"/>
              <a:cs typeface="Microsoft Sans Serif"/>
            </a:endParaRPr>
          </a:p>
          <a:p>
            <a:pPr marL="202565">
              <a:lnSpc>
                <a:spcPct val="100000"/>
              </a:lnSpc>
            </a:pPr>
            <a:r>
              <a:rPr sz="1850" dirty="0">
                <a:solidFill>
                  <a:srgbClr val="48485A"/>
                </a:solidFill>
                <a:latin typeface="Cambria"/>
                <a:cs typeface="Cambria"/>
              </a:rPr>
              <a:t>Зат</a:t>
            </a:r>
            <a:r>
              <a:rPr sz="1850" spc="65" dirty="0">
                <a:solidFill>
                  <a:srgbClr val="48485A"/>
                </a:solidFill>
                <a:latin typeface="Cambria"/>
                <a:cs typeface="Cambria"/>
              </a:rPr>
              <a:t> </a:t>
            </a:r>
            <a:r>
              <a:rPr sz="1850" spc="-5" dirty="0">
                <a:solidFill>
                  <a:srgbClr val="48485A"/>
                </a:solidFill>
                <a:latin typeface="Cambria"/>
                <a:cs typeface="Cambria"/>
              </a:rPr>
              <a:t>құрылысы</a:t>
            </a:r>
            <a:endParaRPr sz="1850">
              <a:latin typeface="Cambria"/>
              <a:cs typeface="Cambria"/>
            </a:endParaRPr>
          </a:p>
          <a:p>
            <a:pPr marL="202565">
              <a:lnSpc>
                <a:spcPct val="100000"/>
              </a:lnSpc>
              <a:spcBef>
                <a:spcPts val="1490"/>
              </a:spcBef>
            </a:pPr>
            <a:r>
              <a:rPr sz="145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</a:t>
            </a:r>
            <a:r>
              <a:rPr sz="145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ұсақ</a:t>
            </a:r>
            <a:r>
              <a:rPr sz="145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бөлшектерден</a:t>
            </a:r>
            <a:r>
              <a:rPr sz="1450" spc="-6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тұрады</a:t>
            </a:r>
            <a:endParaRPr sz="145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5987" y="5323332"/>
            <a:ext cx="7812405" cy="1096010"/>
          </a:xfrm>
          <a:custGeom>
            <a:avLst/>
            <a:gdLst/>
            <a:ahLst/>
            <a:cxnLst/>
            <a:rect l="l" t="t" r="r" b="b"/>
            <a:pathLst>
              <a:path w="7812405" h="1096010">
                <a:moveTo>
                  <a:pt x="7783448" y="0"/>
                </a:moveTo>
                <a:lnTo>
                  <a:pt x="28536" y="0"/>
                </a:lnTo>
                <a:lnTo>
                  <a:pt x="17428" y="2250"/>
                </a:lnTo>
                <a:lnTo>
                  <a:pt x="8358" y="8382"/>
                </a:lnTo>
                <a:lnTo>
                  <a:pt x="2242" y="17466"/>
                </a:lnTo>
                <a:lnTo>
                  <a:pt x="0" y="28575"/>
                </a:lnTo>
                <a:lnTo>
                  <a:pt x="0" y="1067181"/>
                </a:lnTo>
                <a:lnTo>
                  <a:pt x="2242" y="1078289"/>
                </a:lnTo>
                <a:lnTo>
                  <a:pt x="8358" y="1087374"/>
                </a:lnTo>
                <a:lnTo>
                  <a:pt x="17428" y="1093505"/>
                </a:lnTo>
                <a:lnTo>
                  <a:pt x="28536" y="1095756"/>
                </a:lnTo>
                <a:lnTo>
                  <a:pt x="7783448" y="1095756"/>
                </a:lnTo>
                <a:lnTo>
                  <a:pt x="7794557" y="1093505"/>
                </a:lnTo>
                <a:lnTo>
                  <a:pt x="7803642" y="1087374"/>
                </a:lnTo>
                <a:lnTo>
                  <a:pt x="7809773" y="1078289"/>
                </a:lnTo>
                <a:lnTo>
                  <a:pt x="7812023" y="1067181"/>
                </a:lnTo>
                <a:lnTo>
                  <a:pt x="7812023" y="28575"/>
                </a:lnTo>
                <a:lnTo>
                  <a:pt x="7809773" y="17466"/>
                </a:lnTo>
                <a:lnTo>
                  <a:pt x="7803642" y="8382"/>
                </a:lnTo>
                <a:lnTo>
                  <a:pt x="7794557" y="2250"/>
                </a:lnTo>
                <a:lnTo>
                  <a:pt x="7783448" y="0"/>
                </a:lnTo>
                <a:close/>
              </a:path>
            </a:pathLst>
          </a:custGeom>
          <a:solidFill>
            <a:srgbClr val="EAE8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43178" y="5486780"/>
            <a:ext cx="3636645" cy="7175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-5" dirty="0">
                <a:solidFill>
                  <a:srgbClr val="48485A"/>
                </a:solidFill>
                <a:latin typeface="Cambria"/>
                <a:cs typeface="Cambria"/>
              </a:rPr>
              <a:t>Өзара</a:t>
            </a:r>
            <a:r>
              <a:rPr sz="1850" spc="80" dirty="0">
                <a:solidFill>
                  <a:srgbClr val="48485A"/>
                </a:solidFill>
                <a:latin typeface="Cambria"/>
                <a:cs typeface="Cambria"/>
              </a:rPr>
              <a:t> </a:t>
            </a:r>
            <a:r>
              <a:rPr sz="1850" spc="-10" dirty="0">
                <a:solidFill>
                  <a:srgbClr val="48485A"/>
                </a:solidFill>
                <a:latin typeface="Cambria"/>
                <a:cs typeface="Cambria"/>
              </a:rPr>
              <a:t>әсерлесу</a:t>
            </a:r>
            <a:endParaRPr sz="18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490"/>
              </a:spcBef>
            </a:pPr>
            <a:r>
              <a:rPr sz="14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Бөлшектер</a:t>
            </a:r>
            <a:r>
              <a:rPr sz="145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бір-бірімен</a:t>
            </a:r>
            <a:r>
              <a:rPr sz="145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өзара</a:t>
            </a:r>
            <a:r>
              <a:rPr sz="1450" spc="-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әсерлеседі</a:t>
            </a:r>
            <a:endParaRPr sz="145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65987" y="6609588"/>
            <a:ext cx="7812405" cy="1096010"/>
          </a:xfrm>
          <a:custGeom>
            <a:avLst/>
            <a:gdLst/>
            <a:ahLst/>
            <a:cxnLst/>
            <a:rect l="l" t="t" r="r" b="b"/>
            <a:pathLst>
              <a:path w="7812405" h="1096009">
                <a:moveTo>
                  <a:pt x="7783448" y="0"/>
                </a:moveTo>
                <a:lnTo>
                  <a:pt x="28536" y="0"/>
                </a:lnTo>
                <a:lnTo>
                  <a:pt x="17428" y="2250"/>
                </a:lnTo>
                <a:lnTo>
                  <a:pt x="8358" y="8381"/>
                </a:lnTo>
                <a:lnTo>
                  <a:pt x="2242" y="17466"/>
                </a:lnTo>
                <a:lnTo>
                  <a:pt x="0" y="28574"/>
                </a:lnTo>
                <a:lnTo>
                  <a:pt x="0" y="1067219"/>
                </a:lnTo>
                <a:lnTo>
                  <a:pt x="2242" y="1078327"/>
                </a:lnTo>
                <a:lnTo>
                  <a:pt x="8358" y="1087397"/>
                </a:lnTo>
                <a:lnTo>
                  <a:pt x="17428" y="1093513"/>
                </a:lnTo>
                <a:lnTo>
                  <a:pt x="28536" y="1095755"/>
                </a:lnTo>
                <a:lnTo>
                  <a:pt x="7783448" y="1095755"/>
                </a:lnTo>
                <a:lnTo>
                  <a:pt x="7794557" y="1093513"/>
                </a:lnTo>
                <a:lnTo>
                  <a:pt x="7803642" y="1087397"/>
                </a:lnTo>
                <a:lnTo>
                  <a:pt x="7809773" y="1078327"/>
                </a:lnTo>
                <a:lnTo>
                  <a:pt x="7812023" y="1067219"/>
                </a:lnTo>
                <a:lnTo>
                  <a:pt x="7812023" y="28574"/>
                </a:lnTo>
                <a:lnTo>
                  <a:pt x="7809773" y="17466"/>
                </a:lnTo>
                <a:lnTo>
                  <a:pt x="7803642" y="8381"/>
                </a:lnTo>
                <a:lnTo>
                  <a:pt x="7794557" y="2250"/>
                </a:lnTo>
                <a:lnTo>
                  <a:pt x="7783448" y="0"/>
                </a:lnTo>
                <a:close/>
              </a:path>
            </a:pathLst>
          </a:custGeom>
          <a:solidFill>
            <a:srgbClr val="EAE8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43178" y="6773062"/>
            <a:ext cx="3335020" cy="7175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-5" dirty="0">
                <a:solidFill>
                  <a:srgbClr val="48485A"/>
                </a:solidFill>
                <a:latin typeface="Cambria"/>
                <a:cs typeface="Cambria"/>
              </a:rPr>
              <a:t>Үздіксіз</a:t>
            </a:r>
            <a:r>
              <a:rPr sz="1850" spc="65" dirty="0">
                <a:solidFill>
                  <a:srgbClr val="48485A"/>
                </a:solidFill>
                <a:latin typeface="Cambria"/>
                <a:cs typeface="Cambria"/>
              </a:rPr>
              <a:t> </a:t>
            </a:r>
            <a:r>
              <a:rPr sz="1850" spc="-5" dirty="0">
                <a:solidFill>
                  <a:srgbClr val="48485A"/>
                </a:solidFill>
                <a:latin typeface="Cambria"/>
                <a:cs typeface="Cambria"/>
              </a:rPr>
              <a:t>қозғалыс</a:t>
            </a:r>
            <a:endParaRPr sz="18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490"/>
              </a:spcBef>
            </a:pPr>
            <a:r>
              <a:rPr sz="14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Бөлшектер</a:t>
            </a:r>
            <a:r>
              <a:rPr sz="1450" spc="-6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үнемі</a:t>
            </a:r>
            <a:r>
              <a:rPr sz="145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қозғалыста</a:t>
            </a:r>
            <a:r>
              <a:rPr sz="145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болады</a:t>
            </a:r>
            <a:endParaRPr sz="14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399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9838" y="769442"/>
            <a:ext cx="6840220" cy="1423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10"/>
              </a:lnSpc>
            </a:pPr>
            <a:r>
              <a:rPr sz="4500" spc="-25" dirty="0"/>
              <a:t>Молекулалардың</a:t>
            </a:r>
            <a:r>
              <a:rPr sz="4500" spc="210" dirty="0"/>
              <a:t> </a:t>
            </a:r>
            <a:r>
              <a:rPr sz="4500" spc="-5" dirty="0"/>
              <a:t>массасы </a:t>
            </a:r>
            <a:r>
              <a:rPr sz="4500" spc="-975" dirty="0"/>
              <a:t> </a:t>
            </a:r>
            <a:r>
              <a:rPr sz="4500" dirty="0"/>
              <a:t>мен</a:t>
            </a:r>
            <a:r>
              <a:rPr sz="4500" spc="295" dirty="0"/>
              <a:t> </a:t>
            </a:r>
            <a:r>
              <a:rPr sz="4500" spc="-5" dirty="0"/>
              <a:t>өлшемі</a:t>
            </a:r>
            <a:endParaRPr sz="4500"/>
          </a:p>
        </p:txBody>
      </p:sp>
      <p:sp>
        <p:nvSpPr>
          <p:cNvPr id="4" name="object 4"/>
          <p:cNvSpPr txBox="1"/>
          <p:nvPr/>
        </p:nvSpPr>
        <p:spPr>
          <a:xfrm>
            <a:off x="789838" y="2537586"/>
            <a:ext cx="7536180" cy="2604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4300"/>
              </a:lnSpc>
              <a:spcBef>
                <a:spcPts val="100"/>
              </a:spcBef>
            </a:pPr>
            <a:r>
              <a:rPr sz="18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Молекулалардың</a:t>
            </a:r>
            <a:r>
              <a:rPr sz="180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массасы </a:t>
            </a:r>
            <a:r>
              <a:rPr sz="18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мен</a:t>
            </a:r>
            <a:r>
              <a:rPr sz="18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60" dirty="0">
                <a:solidFill>
                  <a:srgbClr val="48485A"/>
                </a:solidFill>
                <a:latin typeface="Microsoft Sans Serif"/>
                <a:cs typeface="Microsoft Sans Serif"/>
              </a:rPr>
              <a:t>өлшемін</a:t>
            </a:r>
            <a:r>
              <a:rPr sz="18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анықтау</a:t>
            </a:r>
            <a:r>
              <a:rPr sz="180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әдістері</a:t>
            </a:r>
            <a:r>
              <a:rPr sz="18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маңызды. </a:t>
            </a:r>
            <a:r>
              <a:rPr sz="1800" spc="-46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48485A"/>
                </a:solidFill>
                <a:latin typeface="Microsoft Sans Serif"/>
                <a:cs typeface="Microsoft Sans Serif"/>
              </a:rPr>
              <a:t>Рэллей </a:t>
            </a:r>
            <a:r>
              <a:rPr sz="18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тәжірибесінде зәйтүн </a:t>
            </a:r>
            <a:r>
              <a:rPr sz="1800" spc="8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майының </a:t>
            </a:r>
            <a:r>
              <a:rPr sz="18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жайылуы </a:t>
            </a:r>
            <a:r>
              <a:rPr sz="18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арқылы </a:t>
            </a:r>
            <a:r>
              <a:rPr sz="18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молекуланың </a:t>
            </a:r>
            <a:r>
              <a:rPr sz="18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диаметрі </a:t>
            </a:r>
            <a:r>
              <a:rPr sz="18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анықталады. </a:t>
            </a:r>
            <a:r>
              <a:rPr sz="18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Перрен </a:t>
            </a:r>
            <a:r>
              <a:rPr sz="18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тәжірибесінде </a:t>
            </a:r>
            <a:r>
              <a:rPr sz="1800" spc="90" dirty="0">
                <a:solidFill>
                  <a:srgbClr val="48485A"/>
                </a:solidFill>
                <a:latin typeface="Microsoft Sans Serif"/>
                <a:cs typeface="Microsoft Sans Serif"/>
              </a:rPr>
              <a:t>шайыр </a:t>
            </a:r>
            <a:r>
              <a:rPr sz="1800" spc="-46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65" dirty="0">
                <a:solidFill>
                  <a:srgbClr val="48485A"/>
                </a:solidFill>
                <a:latin typeface="Microsoft Sans Serif"/>
                <a:cs typeface="Microsoft Sans Serif"/>
              </a:rPr>
              <a:t>тамшысының </a:t>
            </a:r>
            <a:r>
              <a:rPr sz="18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қозғалысы </a:t>
            </a:r>
            <a:r>
              <a:rPr sz="18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арқылы </a:t>
            </a:r>
            <a:r>
              <a:rPr sz="18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оттегі молекуласының </a:t>
            </a:r>
            <a:r>
              <a:rPr sz="180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массасы </a:t>
            </a:r>
            <a:r>
              <a:rPr sz="180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есептеледі. </a:t>
            </a:r>
            <a:r>
              <a:rPr sz="18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Қазіргі </a:t>
            </a:r>
            <a:r>
              <a:rPr sz="180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кезде </a:t>
            </a:r>
            <a:r>
              <a:rPr sz="18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молекулалардың </a:t>
            </a:r>
            <a:r>
              <a:rPr sz="180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массасы </a:t>
            </a:r>
            <a:r>
              <a:rPr sz="18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өте </a:t>
            </a:r>
            <a:r>
              <a:rPr sz="180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дәл </a:t>
            </a:r>
            <a:r>
              <a:rPr sz="180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анықталған. </a:t>
            </a:r>
            <a:r>
              <a:rPr sz="18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Мысалы, </a:t>
            </a:r>
            <a:r>
              <a:rPr sz="18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оттегі молекуласының </a:t>
            </a:r>
            <a:r>
              <a:rPr sz="180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массасы </a:t>
            </a:r>
            <a:r>
              <a:rPr sz="18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5,31*10^-26 </a:t>
            </a:r>
            <a:r>
              <a:rPr sz="18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кг,</a:t>
            </a:r>
            <a:r>
              <a:rPr sz="18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сутегі</a:t>
            </a:r>
            <a:r>
              <a:rPr sz="180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молекуласының</a:t>
            </a:r>
            <a:r>
              <a:rPr sz="1800" spc="1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массасы</a:t>
            </a:r>
            <a:r>
              <a:rPr sz="180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3,3*10^-26</a:t>
            </a:r>
            <a:r>
              <a:rPr sz="1800" spc="-6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8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кг.</a:t>
            </a:r>
            <a:endParaRPr sz="1800">
              <a:latin typeface="Microsoft Sans Serif"/>
              <a:cs typeface="Microsoft Sans Serif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95842" y="5416216"/>
          <a:ext cx="7568565" cy="200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25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3701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580"/>
                        </a:spcBef>
                        <a:tabLst>
                          <a:tab pos="3994785" algn="l"/>
                        </a:tabLst>
                      </a:pPr>
                      <a:r>
                        <a:rPr sz="1800" spc="25" dirty="0">
                          <a:solidFill>
                            <a:srgbClr val="48485A"/>
                          </a:solidFill>
                          <a:latin typeface="Microsoft Sans Serif"/>
                          <a:cs typeface="Microsoft Sans Serif"/>
                        </a:rPr>
                        <a:t>Молекула	</a:t>
                      </a:r>
                      <a:r>
                        <a:rPr sz="1800" dirty="0">
                          <a:solidFill>
                            <a:srgbClr val="48485A"/>
                          </a:solidFill>
                          <a:latin typeface="Microsoft Sans Serif"/>
                          <a:cs typeface="Microsoft Sans Serif"/>
                        </a:rPr>
                        <a:t>Масса</a:t>
                      </a:r>
                      <a:r>
                        <a:rPr sz="1800" spc="-45" dirty="0">
                          <a:solidFill>
                            <a:srgbClr val="48485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solidFill>
                            <a:srgbClr val="48485A"/>
                          </a:solidFill>
                          <a:latin typeface="Microsoft Sans Serif"/>
                          <a:cs typeface="Microsoft Sans Serif"/>
                        </a:rPr>
                        <a:t>(кг)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066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368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530"/>
                        </a:spcBef>
                        <a:tabLst>
                          <a:tab pos="3994785" algn="l"/>
                        </a:tabLst>
                      </a:pPr>
                      <a:r>
                        <a:rPr sz="1800" spc="30" dirty="0">
                          <a:solidFill>
                            <a:srgbClr val="48485A"/>
                          </a:solidFill>
                          <a:latin typeface="Microsoft Sans Serif"/>
                          <a:cs typeface="Microsoft Sans Serif"/>
                        </a:rPr>
                        <a:t>Оттегі	</a:t>
                      </a:r>
                      <a:r>
                        <a:rPr sz="1800" spc="50" dirty="0">
                          <a:solidFill>
                            <a:srgbClr val="48485A"/>
                          </a:solidFill>
                          <a:latin typeface="Microsoft Sans Serif"/>
                          <a:cs typeface="Microsoft Sans Serif"/>
                        </a:rPr>
                        <a:t>5,31*10^-26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43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226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520"/>
                        </a:spcBef>
                        <a:tabLst>
                          <a:tab pos="3994785" algn="l"/>
                        </a:tabLst>
                      </a:pPr>
                      <a:r>
                        <a:rPr sz="1800" spc="-5" dirty="0">
                          <a:solidFill>
                            <a:srgbClr val="48485A"/>
                          </a:solidFill>
                          <a:latin typeface="Microsoft Sans Serif"/>
                          <a:cs typeface="Microsoft Sans Serif"/>
                        </a:rPr>
                        <a:t>Сутегі	</a:t>
                      </a:r>
                      <a:r>
                        <a:rPr sz="1800" spc="55" dirty="0">
                          <a:solidFill>
                            <a:srgbClr val="48485A"/>
                          </a:solidFill>
                          <a:latin typeface="Microsoft Sans Serif"/>
                          <a:cs typeface="Microsoft Sans Serif"/>
                        </a:rPr>
                        <a:t>3,3*10^-26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304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399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9643" y="447293"/>
            <a:ext cx="652399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5" dirty="0"/>
              <a:t>Зат</a:t>
            </a:r>
            <a:r>
              <a:rPr sz="3400" spc="229" dirty="0"/>
              <a:t> </a:t>
            </a:r>
            <a:r>
              <a:rPr sz="3400" spc="-5" dirty="0"/>
              <a:t>мөлшері</a:t>
            </a:r>
            <a:r>
              <a:rPr sz="3400" spc="229" dirty="0"/>
              <a:t> </a:t>
            </a:r>
            <a:r>
              <a:rPr sz="3400" spc="-5" dirty="0"/>
              <a:t>және</a:t>
            </a:r>
            <a:r>
              <a:rPr sz="3400" spc="220" dirty="0"/>
              <a:t> </a:t>
            </a:r>
            <a:r>
              <a:rPr sz="3400" spc="-5" dirty="0"/>
              <a:t>мольдік</a:t>
            </a:r>
            <a:r>
              <a:rPr sz="3400" spc="250" dirty="0"/>
              <a:t> </a:t>
            </a:r>
            <a:r>
              <a:rPr sz="3400" spc="-5" dirty="0"/>
              <a:t>масса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599643" y="1243736"/>
            <a:ext cx="7610475" cy="1421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600"/>
              </a:lnSpc>
              <a:spcBef>
                <a:spcPts val="95"/>
              </a:spcBef>
            </a:pP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 </a:t>
            </a:r>
            <a:r>
              <a:rPr sz="13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мөлшері ұғымы </a:t>
            </a:r>
            <a:r>
              <a:rPr sz="13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енгізіліп, </a:t>
            </a:r>
            <a:r>
              <a:rPr sz="135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формуласы </a:t>
            </a:r>
            <a:r>
              <a:rPr sz="135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беріледі: </a:t>
            </a:r>
            <a:r>
              <a:rPr sz="1350" spc="-95" dirty="0">
                <a:solidFill>
                  <a:srgbClr val="48485A"/>
                </a:solidFill>
                <a:latin typeface="Microsoft Sans Serif"/>
                <a:cs typeface="Microsoft Sans Serif"/>
              </a:rPr>
              <a:t>V 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= </a:t>
            </a:r>
            <a:r>
              <a:rPr sz="1350" spc="110" dirty="0">
                <a:solidFill>
                  <a:srgbClr val="48485A"/>
                </a:solidFill>
                <a:latin typeface="Microsoft Sans Serif"/>
                <a:cs typeface="Microsoft Sans Serif"/>
              </a:rPr>
              <a:t>m/μ </a:t>
            </a:r>
            <a:r>
              <a:rPr sz="13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және </a:t>
            </a:r>
            <a:r>
              <a:rPr sz="135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ν 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= </a:t>
            </a:r>
            <a:r>
              <a:rPr sz="135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N/N_A. </a:t>
            </a:r>
            <a:r>
              <a:rPr sz="13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Мұндағы </a:t>
            </a:r>
            <a:r>
              <a:rPr sz="1350" spc="85" dirty="0">
                <a:solidFill>
                  <a:srgbClr val="48485A"/>
                </a:solidFill>
                <a:latin typeface="Microsoft Sans Serif"/>
                <a:cs typeface="Microsoft Sans Serif"/>
              </a:rPr>
              <a:t>μ 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- </a:t>
            </a:r>
            <a:r>
              <a:rPr sz="135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мольдік</a:t>
            </a:r>
            <a:r>
              <a:rPr sz="1350" spc="-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масса,</a:t>
            </a:r>
            <a:r>
              <a:rPr sz="135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-50" dirty="0">
                <a:solidFill>
                  <a:srgbClr val="48485A"/>
                </a:solidFill>
                <a:latin typeface="Microsoft Sans Serif"/>
                <a:cs typeface="Microsoft Sans Serif"/>
              </a:rPr>
              <a:t>БХБЖ-да</a:t>
            </a:r>
            <a:r>
              <a:rPr sz="135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мөлшері</a:t>
            </a:r>
            <a:r>
              <a:rPr sz="135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мольмен</a:t>
            </a:r>
            <a:r>
              <a:rPr sz="135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өрнектеледі.</a:t>
            </a:r>
            <a:r>
              <a:rPr sz="135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Бір</a:t>
            </a:r>
            <a:r>
              <a:rPr sz="135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моль</a:t>
            </a:r>
            <a:r>
              <a:rPr sz="135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-</a:t>
            </a:r>
            <a:r>
              <a:rPr sz="135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10" dirty="0">
                <a:solidFill>
                  <a:srgbClr val="48485A"/>
                </a:solidFill>
                <a:latin typeface="Microsoft Sans Serif"/>
                <a:cs typeface="Microsoft Sans Serif"/>
              </a:rPr>
              <a:t>бұл</a:t>
            </a:r>
            <a:r>
              <a:rPr sz="135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массасы</a:t>
            </a:r>
            <a:r>
              <a:rPr sz="135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10" dirty="0">
                <a:solidFill>
                  <a:srgbClr val="48485A"/>
                </a:solidFill>
                <a:latin typeface="Microsoft Sans Serif"/>
                <a:cs typeface="Microsoft Sans Serif"/>
              </a:rPr>
              <a:t>0,012</a:t>
            </a:r>
            <a:r>
              <a:rPr sz="135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кг </a:t>
            </a:r>
            <a:r>
              <a:rPr sz="1350" spc="-3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көміртегіндегі</a:t>
            </a:r>
            <a:r>
              <a:rPr sz="135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қанша</a:t>
            </a:r>
            <a:r>
              <a:rPr sz="135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атом</a:t>
            </a:r>
            <a:r>
              <a:rPr sz="1350" spc="-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болса,</a:t>
            </a:r>
            <a:r>
              <a:rPr sz="135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сонша</a:t>
            </a:r>
            <a:r>
              <a:rPr sz="135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молекуласы</a:t>
            </a:r>
            <a:r>
              <a:rPr sz="135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немесе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атомы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бар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заттың</a:t>
            </a:r>
            <a:r>
              <a:rPr sz="135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мөлшері.</a:t>
            </a:r>
            <a:endParaRPr sz="1350">
              <a:latin typeface="Microsoft Sans Serif"/>
              <a:cs typeface="Microsoft Sans Serif"/>
            </a:endParaRPr>
          </a:p>
          <a:p>
            <a:pPr marL="12700" marR="415290">
              <a:lnSpc>
                <a:spcPct val="135600"/>
              </a:lnSpc>
              <a:spcBef>
                <a:spcPts val="15"/>
              </a:spcBef>
            </a:pPr>
            <a:r>
              <a:rPr sz="13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Авагадро</a:t>
            </a:r>
            <a:r>
              <a:rPr sz="135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тұрақтысы</a:t>
            </a:r>
            <a:r>
              <a:rPr sz="135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-55" dirty="0">
                <a:solidFill>
                  <a:srgbClr val="48485A"/>
                </a:solidFill>
                <a:latin typeface="Microsoft Sans Serif"/>
                <a:cs typeface="Microsoft Sans Serif"/>
              </a:rPr>
              <a:t>N_A</a:t>
            </a:r>
            <a:r>
              <a:rPr sz="135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=</a:t>
            </a:r>
            <a:r>
              <a:rPr sz="135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6,02*10^23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моль^-1.</a:t>
            </a:r>
            <a:r>
              <a:rPr sz="135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Мольдік</a:t>
            </a:r>
            <a:r>
              <a:rPr sz="1350" spc="-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</a:t>
            </a:r>
            <a:r>
              <a:rPr sz="135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85" dirty="0">
                <a:solidFill>
                  <a:srgbClr val="48485A"/>
                </a:solidFill>
                <a:latin typeface="Microsoft Sans Serif"/>
                <a:cs typeface="Microsoft Sans Serif"/>
              </a:rPr>
              <a:t>μ</a:t>
            </a:r>
            <a:r>
              <a:rPr sz="135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=</a:t>
            </a:r>
            <a:r>
              <a:rPr sz="135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10" dirty="0">
                <a:solidFill>
                  <a:srgbClr val="48485A"/>
                </a:solidFill>
                <a:latin typeface="Microsoft Sans Serif"/>
                <a:cs typeface="Microsoft Sans Serif"/>
              </a:rPr>
              <a:t>M_r</a:t>
            </a:r>
            <a:r>
              <a:rPr sz="135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220" dirty="0">
                <a:solidFill>
                  <a:srgbClr val="48485A"/>
                </a:solidFill>
                <a:latin typeface="Microsoft Sans Serif"/>
                <a:cs typeface="Microsoft Sans Serif"/>
              </a:rPr>
              <a:t>*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10^-3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кг/моль </a:t>
            </a:r>
            <a:r>
              <a:rPr sz="1350" spc="-3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формуласымен</a:t>
            </a:r>
            <a:r>
              <a:rPr sz="135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анықталады,</a:t>
            </a:r>
            <a:r>
              <a:rPr sz="1350" spc="-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мұндағы</a:t>
            </a:r>
            <a:r>
              <a:rPr sz="135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10" dirty="0">
                <a:solidFill>
                  <a:srgbClr val="48485A"/>
                </a:solidFill>
                <a:latin typeface="Microsoft Sans Serif"/>
                <a:cs typeface="Microsoft Sans Serif"/>
              </a:rPr>
              <a:t>M_r</a:t>
            </a: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-</a:t>
            </a:r>
            <a:r>
              <a:rPr sz="13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заттың</a:t>
            </a:r>
            <a:r>
              <a:rPr sz="135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салыстырмалы</a:t>
            </a:r>
            <a:r>
              <a:rPr sz="1350" spc="-6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dirty="0">
                <a:solidFill>
                  <a:srgbClr val="48485A"/>
                </a:solidFill>
                <a:latin typeface="Microsoft Sans Serif"/>
                <a:cs typeface="Microsoft Sans Serif"/>
              </a:rPr>
              <a:t>массасы.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2648" y="2887979"/>
            <a:ext cx="437388" cy="43738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99643" y="3481577"/>
            <a:ext cx="1965325" cy="654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" dirty="0">
                <a:solidFill>
                  <a:srgbClr val="48485A"/>
                </a:solidFill>
                <a:latin typeface="Cambria"/>
                <a:cs typeface="Cambria"/>
              </a:rPr>
              <a:t>Атом</a:t>
            </a:r>
            <a:endParaRPr sz="17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sz="135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Заттың</a:t>
            </a:r>
            <a:r>
              <a:rPr sz="1350" spc="-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ең</a:t>
            </a:r>
            <a:r>
              <a:rPr sz="135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кіші</a:t>
            </a:r>
            <a:r>
              <a:rPr sz="1350" spc="-6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бөлшегі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2648" y="4683252"/>
            <a:ext cx="437388" cy="43738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99643" y="5277358"/>
            <a:ext cx="2531110" cy="654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5" dirty="0">
                <a:solidFill>
                  <a:srgbClr val="48485A"/>
                </a:solidFill>
                <a:latin typeface="Cambria"/>
                <a:cs typeface="Cambria"/>
              </a:rPr>
              <a:t>Молекула</a:t>
            </a:r>
            <a:endParaRPr sz="17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sz="135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Атомдардан</a:t>
            </a:r>
            <a:r>
              <a:rPr sz="1350" spc="-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құралған</a:t>
            </a:r>
            <a:r>
              <a:rPr sz="135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бөлшек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2648" y="6478523"/>
            <a:ext cx="437388" cy="437388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599643" y="7072680"/>
            <a:ext cx="2509520" cy="6553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" dirty="0">
                <a:solidFill>
                  <a:srgbClr val="48485A"/>
                </a:solidFill>
                <a:latin typeface="Cambria"/>
                <a:cs typeface="Cambria"/>
              </a:rPr>
              <a:t>Моль</a:t>
            </a:r>
            <a:endParaRPr sz="17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sz="135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</a:t>
            </a:r>
            <a:r>
              <a:rPr sz="135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мөлшерінің</a:t>
            </a:r>
            <a:r>
              <a:rPr sz="1350" spc="-6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өлшем</a:t>
            </a:r>
            <a:r>
              <a:rPr sz="135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35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бірлігі</a:t>
            </a:r>
            <a:endParaRPr sz="13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492" y="0"/>
            <a:ext cx="14503908" cy="822959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400" cy="822959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400" cy="822959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399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513" y="463042"/>
            <a:ext cx="7458075" cy="114617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>
              <a:lnSpc>
                <a:spcPts val="4500"/>
              </a:lnSpc>
              <a:spcBef>
                <a:spcPts val="20"/>
              </a:spcBef>
            </a:pPr>
            <a:r>
              <a:rPr spc="-20" dirty="0"/>
              <a:t>Молекулалық</a:t>
            </a:r>
            <a:r>
              <a:rPr spc="225" dirty="0"/>
              <a:t> </a:t>
            </a:r>
            <a:r>
              <a:rPr spc="-5" dirty="0"/>
              <a:t>физиканы</a:t>
            </a:r>
            <a:r>
              <a:rPr spc="225" dirty="0"/>
              <a:t> </a:t>
            </a:r>
            <a:r>
              <a:rPr spc="-25" dirty="0"/>
              <a:t>оқытудың </a:t>
            </a:r>
            <a:r>
              <a:rPr spc="-775" dirty="0"/>
              <a:t> </a:t>
            </a:r>
            <a:r>
              <a:rPr spc="-5" dirty="0"/>
              <a:t>маңызы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9513" y="1877674"/>
            <a:ext cx="7749540" cy="17773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6900"/>
              </a:lnSpc>
              <a:spcBef>
                <a:spcPts val="95"/>
              </a:spcBef>
            </a:pP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Молекулалық </a:t>
            </a:r>
            <a:r>
              <a:rPr sz="140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физика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бөлімін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оқыту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оқушылардың </a:t>
            </a:r>
            <a:r>
              <a:rPr sz="14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ғылыми </a:t>
            </a:r>
            <a:r>
              <a:rPr sz="14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дүниетанымын </a:t>
            </a:r>
            <a:r>
              <a:rPr sz="1400" spc="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қалыптастыруда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маңызды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рөл </a:t>
            </a:r>
            <a:r>
              <a:rPr sz="140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атқарады. </a:t>
            </a:r>
            <a:r>
              <a:rPr sz="14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Бұл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бөлім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арқылы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оқушылар микроәлемнің </a:t>
            </a:r>
            <a:r>
              <a:rPr sz="14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құрылысын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түсініп,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макроскопиялық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құбылыстардың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микроскопиялық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негіздерін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ұғынады. </a:t>
            </a:r>
            <a:r>
              <a:rPr sz="14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Молекулалық </a:t>
            </a:r>
            <a:r>
              <a:rPr sz="140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физика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заңдылықтары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көптеген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техникалық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қосымшаларда,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 медицинада,</a:t>
            </a:r>
            <a:r>
              <a:rPr sz="140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экологияда</a:t>
            </a:r>
            <a:r>
              <a:rPr sz="14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және</a:t>
            </a:r>
            <a:r>
              <a:rPr sz="140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48485A"/>
                </a:solidFill>
                <a:latin typeface="Microsoft Sans Serif"/>
                <a:cs typeface="Microsoft Sans Serif"/>
              </a:rPr>
              <a:t>басқа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48485A"/>
                </a:solidFill>
                <a:latin typeface="Microsoft Sans Serif"/>
                <a:cs typeface="Microsoft Sans Serif"/>
              </a:rPr>
              <a:t>да</a:t>
            </a:r>
            <a:r>
              <a:rPr sz="140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салаларда</a:t>
            </a:r>
            <a:r>
              <a:rPr sz="140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қолданылады.</a:t>
            </a:r>
            <a:r>
              <a:rPr sz="1400" spc="-5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Сондықтан,</a:t>
            </a:r>
            <a:r>
              <a:rPr sz="140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10" dirty="0">
                <a:solidFill>
                  <a:srgbClr val="48485A"/>
                </a:solidFill>
                <a:latin typeface="Microsoft Sans Serif"/>
                <a:cs typeface="Microsoft Sans Serif"/>
              </a:rPr>
              <a:t>бұл</a:t>
            </a:r>
            <a:r>
              <a:rPr sz="140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бөлімді </a:t>
            </a:r>
            <a:r>
              <a:rPr sz="1400" spc="-3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оқыту</a:t>
            </a:r>
            <a:r>
              <a:rPr sz="14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оқушылардың</a:t>
            </a:r>
            <a:r>
              <a:rPr sz="140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болашақ</a:t>
            </a:r>
            <a:r>
              <a:rPr sz="14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кәсіби</a:t>
            </a:r>
            <a:r>
              <a:rPr sz="140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қызметіне</a:t>
            </a:r>
            <a:r>
              <a:rPr sz="140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дайындық</a:t>
            </a:r>
            <a:r>
              <a:rPr sz="14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ретінде</a:t>
            </a:r>
            <a:r>
              <a:rPr sz="1400" spc="-4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48485A"/>
                </a:solidFill>
                <a:latin typeface="Microsoft Sans Serif"/>
                <a:cs typeface="Microsoft Sans Serif"/>
              </a:rPr>
              <a:t>де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маңызды.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11708" y="4187952"/>
            <a:ext cx="1031875" cy="3538854"/>
            <a:chOff x="711708" y="4187952"/>
            <a:chExt cx="1031875" cy="3538854"/>
          </a:xfrm>
        </p:grpSpPr>
        <p:sp>
          <p:nvSpPr>
            <p:cNvPr id="6" name="object 6"/>
            <p:cNvSpPr/>
            <p:nvPr/>
          </p:nvSpPr>
          <p:spPr>
            <a:xfrm>
              <a:off x="906780" y="4187951"/>
              <a:ext cx="836930" cy="3538854"/>
            </a:xfrm>
            <a:custGeom>
              <a:avLst/>
              <a:gdLst/>
              <a:ahLst/>
              <a:cxnLst/>
              <a:rect l="l" t="t" r="r" b="b"/>
              <a:pathLst>
                <a:path w="836930" h="3538854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3533610"/>
                  </a:lnTo>
                  <a:lnTo>
                    <a:pt x="5118" y="3538728"/>
                  </a:lnTo>
                  <a:lnTo>
                    <a:pt x="17741" y="3538728"/>
                  </a:lnTo>
                  <a:lnTo>
                    <a:pt x="22860" y="3533610"/>
                  </a:lnTo>
                  <a:lnTo>
                    <a:pt x="22860" y="5080"/>
                  </a:lnTo>
                  <a:close/>
                </a:path>
                <a:path w="836930" h="3538854">
                  <a:moveTo>
                    <a:pt x="836676" y="405892"/>
                  </a:moveTo>
                  <a:lnTo>
                    <a:pt x="831596" y="400812"/>
                  </a:lnTo>
                  <a:lnTo>
                    <a:pt x="200190" y="400812"/>
                  </a:lnTo>
                  <a:lnTo>
                    <a:pt x="195072" y="405892"/>
                  </a:lnTo>
                  <a:lnTo>
                    <a:pt x="195072" y="412242"/>
                  </a:lnTo>
                  <a:lnTo>
                    <a:pt x="195072" y="418592"/>
                  </a:lnTo>
                  <a:lnTo>
                    <a:pt x="200190" y="423672"/>
                  </a:lnTo>
                  <a:lnTo>
                    <a:pt x="831596" y="423672"/>
                  </a:lnTo>
                  <a:lnTo>
                    <a:pt x="836676" y="418592"/>
                  </a:lnTo>
                  <a:lnTo>
                    <a:pt x="836676" y="405892"/>
                  </a:lnTo>
                  <a:close/>
                </a:path>
              </a:pathLst>
            </a:custGeom>
            <a:solidFill>
              <a:srgbClr val="D0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11708" y="4393692"/>
              <a:ext cx="413384" cy="413384"/>
            </a:xfrm>
            <a:custGeom>
              <a:avLst/>
              <a:gdLst/>
              <a:ahLst/>
              <a:cxnLst/>
              <a:rect l="l" t="t" r="r" b="b"/>
              <a:pathLst>
                <a:path w="413384" h="413385">
                  <a:moveTo>
                    <a:pt x="385470" y="0"/>
                  </a:moveTo>
                  <a:lnTo>
                    <a:pt x="27533" y="0"/>
                  </a:lnTo>
                  <a:lnTo>
                    <a:pt x="16818" y="2162"/>
                  </a:lnTo>
                  <a:lnTo>
                    <a:pt x="8066" y="8064"/>
                  </a:lnTo>
                  <a:lnTo>
                    <a:pt x="2164" y="16823"/>
                  </a:lnTo>
                  <a:lnTo>
                    <a:pt x="0" y="27559"/>
                  </a:lnTo>
                  <a:lnTo>
                    <a:pt x="0" y="385445"/>
                  </a:lnTo>
                  <a:lnTo>
                    <a:pt x="2164" y="396180"/>
                  </a:lnTo>
                  <a:lnTo>
                    <a:pt x="8066" y="404939"/>
                  </a:lnTo>
                  <a:lnTo>
                    <a:pt x="16818" y="410841"/>
                  </a:lnTo>
                  <a:lnTo>
                    <a:pt x="27533" y="413004"/>
                  </a:lnTo>
                  <a:lnTo>
                    <a:pt x="385470" y="413004"/>
                  </a:lnTo>
                  <a:lnTo>
                    <a:pt x="396185" y="410841"/>
                  </a:lnTo>
                  <a:lnTo>
                    <a:pt x="404937" y="404939"/>
                  </a:lnTo>
                  <a:lnTo>
                    <a:pt x="410839" y="396180"/>
                  </a:lnTo>
                  <a:lnTo>
                    <a:pt x="413004" y="385445"/>
                  </a:lnTo>
                  <a:lnTo>
                    <a:pt x="413004" y="27559"/>
                  </a:lnTo>
                  <a:lnTo>
                    <a:pt x="410839" y="16823"/>
                  </a:lnTo>
                  <a:lnTo>
                    <a:pt x="404937" y="8064"/>
                  </a:lnTo>
                  <a:lnTo>
                    <a:pt x="396185" y="2162"/>
                  </a:lnTo>
                  <a:lnTo>
                    <a:pt x="385470" y="0"/>
                  </a:lnTo>
                  <a:close/>
                </a:path>
              </a:pathLst>
            </a:custGeom>
            <a:solidFill>
              <a:srgbClr val="EAE8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43788" y="4388611"/>
            <a:ext cx="147320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-235" dirty="0">
                <a:solidFill>
                  <a:srgbClr val="48485A"/>
                </a:solidFill>
                <a:latin typeface="Cambria"/>
                <a:cs typeface="Cambria"/>
              </a:rPr>
              <a:t>1</a:t>
            </a:r>
            <a:endParaRPr sz="215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14270" y="4349572"/>
            <a:ext cx="5481320" cy="687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48485A"/>
                </a:solidFill>
                <a:latin typeface="Cambria"/>
                <a:cs typeface="Cambria"/>
              </a:rPr>
              <a:t>Теориялық</a:t>
            </a:r>
            <a:r>
              <a:rPr sz="1800" spc="60" dirty="0">
                <a:solidFill>
                  <a:srgbClr val="48485A"/>
                </a:solidFill>
                <a:latin typeface="Cambria"/>
                <a:cs typeface="Cambria"/>
              </a:rPr>
              <a:t> </a:t>
            </a:r>
            <a:r>
              <a:rPr sz="1800" dirty="0">
                <a:solidFill>
                  <a:srgbClr val="48485A"/>
                </a:solidFill>
                <a:latin typeface="Cambria"/>
                <a:cs typeface="Cambria"/>
              </a:rPr>
              <a:t>білім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sz="14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Заттың</a:t>
            </a:r>
            <a:r>
              <a:rPr sz="14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құрылысы</a:t>
            </a:r>
            <a:r>
              <a:rPr sz="14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мен</a:t>
            </a:r>
            <a:r>
              <a:rPr sz="140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қасиеттері</a:t>
            </a:r>
            <a:r>
              <a:rPr sz="140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туралы</a:t>
            </a:r>
            <a:r>
              <a:rPr sz="14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түсінік</a:t>
            </a:r>
            <a:r>
              <a:rPr sz="14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0" dirty="0">
                <a:solidFill>
                  <a:srgbClr val="48485A"/>
                </a:solidFill>
                <a:latin typeface="Microsoft Sans Serif"/>
                <a:cs typeface="Microsoft Sans Serif"/>
              </a:rPr>
              <a:t>қалыптастыру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11708" y="5634228"/>
            <a:ext cx="1031875" cy="413384"/>
            <a:chOff x="711708" y="5634228"/>
            <a:chExt cx="1031875" cy="413384"/>
          </a:xfrm>
        </p:grpSpPr>
        <p:sp>
          <p:nvSpPr>
            <p:cNvPr id="11" name="object 11"/>
            <p:cNvSpPr/>
            <p:nvPr/>
          </p:nvSpPr>
          <p:spPr>
            <a:xfrm>
              <a:off x="1101852" y="5829300"/>
              <a:ext cx="641985" cy="22860"/>
            </a:xfrm>
            <a:custGeom>
              <a:avLst/>
              <a:gdLst/>
              <a:ahLst/>
              <a:cxnLst/>
              <a:rect l="l" t="t" r="r" b="b"/>
              <a:pathLst>
                <a:path w="641985" h="22860">
                  <a:moveTo>
                    <a:pt x="636523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36523" y="22860"/>
                  </a:lnTo>
                  <a:lnTo>
                    <a:pt x="641604" y="17780"/>
                  </a:lnTo>
                  <a:lnTo>
                    <a:pt x="641604" y="5080"/>
                  </a:lnTo>
                  <a:lnTo>
                    <a:pt x="636523" y="0"/>
                  </a:lnTo>
                  <a:close/>
                </a:path>
              </a:pathLst>
            </a:custGeom>
            <a:solidFill>
              <a:srgbClr val="D0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11708" y="5634228"/>
              <a:ext cx="413384" cy="413384"/>
            </a:xfrm>
            <a:custGeom>
              <a:avLst/>
              <a:gdLst/>
              <a:ahLst/>
              <a:cxnLst/>
              <a:rect l="l" t="t" r="r" b="b"/>
              <a:pathLst>
                <a:path w="413384" h="413385">
                  <a:moveTo>
                    <a:pt x="385470" y="0"/>
                  </a:moveTo>
                  <a:lnTo>
                    <a:pt x="27533" y="0"/>
                  </a:lnTo>
                  <a:lnTo>
                    <a:pt x="16818" y="2162"/>
                  </a:lnTo>
                  <a:lnTo>
                    <a:pt x="8066" y="8064"/>
                  </a:lnTo>
                  <a:lnTo>
                    <a:pt x="2164" y="16823"/>
                  </a:lnTo>
                  <a:lnTo>
                    <a:pt x="0" y="27559"/>
                  </a:lnTo>
                  <a:lnTo>
                    <a:pt x="0" y="385445"/>
                  </a:lnTo>
                  <a:lnTo>
                    <a:pt x="2164" y="396180"/>
                  </a:lnTo>
                  <a:lnTo>
                    <a:pt x="8066" y="404939"/>
                  </a:lnTo>
                  <a:lnTo>
                    <a:pt x="16818" y="410841"/>
                  </a:lnTo>
                  <a:lnTo>
                    <a:pt x="27533" y="413004"/>
                  </a:lnTo>
                  <a:lnTo>
                    <a:pt x="385470" y="413004"/>
                  </a:lnTo>
                  <a:lnTo>
                    <a:pt x="396185" y="410841"/>
                  </a:lnTo>
                  <a:lnTo>
                    <a:pt x="404937" y="404939"/>
                  </a:lnTo>
                  <a:lnTo>
                    <a:pt x="410839" y="396180"/>
                  </a:lnTo>
                  <a:lnTo>
                    <a:pt x="413004" y="385445"/>
                  </a:lnTo>
                  <a:lnTo>
                    <a:pt x="413004" y="27559"/>
                  </a:lnTo>
                  <a:lnTo>
                    <a:pt x="410839" y="16823"/>
                  </a:lnTo>
                  <a:lnTo>
                    <a:pt x="404937" y="8064"/>
                  </a:lnTo>
                  <a:lnTo>
                    <a:pt x="396185" y="2162"/>
                  </a:lnTo>
                  <a:lnTo>
                    <a:pt x="385470" y="0"/>
                  </a:lnTo>
                  <a:close/>
                </a:path>
              </a:pathLst>
            </a:custGeom>
            <a:solidFill>
              <a:srgbClr val="EAE8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20623" y="5629402"/>
            <a:ext cx="19367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130" dirty="0">
                <a:solidFill>
                  <a:srgbClr val="48485A"/>
                </a:solidFill>
                <a:latin typeface="Cambria"/>
                <a:cs typeface="Cambria"/>
              </a:rPr>
              <a:t>2</a:t>
            </a:r>
            <a:endParaRPr sz="215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14270" y="5591047"/>
            <a:ext cx="5911215" cy="686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48485A"/>
                </a:solidFill>
                <a:latin typeface="Cambria"/>
                <a:cs typeface="Cambria"/>
              </a:rPr>
              <a:t>Практикалық</a:t>
            </a:r>
            <a:r>
              <a:rPr sz="1800" spc="110" dirty="0">
                <a:solidFill>
                  <a:srgbClr val="48485A"/>
                </a:solidFill>
                <a:latin typeface="Cambria"/>
                <a:cs typeface="Cambria"/>
              </a:rPr>
              <a:t> </a:t>
            </a:r>
            <a:r>
              <a:rPr sz="1800" spc="-5" dirty="0">
                <a:solidFill>
                  <a:srgbClr val="48485A"/>
                </a:solidFill>
                <a:latin typeface="Cambria"/>
                <a:cs typeface="Cambria"/>
              </a:rPr>
              <a:t>дағдылар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Эксперименттер</a:t>
            </a:r>
            <a:r>
              <a:rPr sz="140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жүргізу</a:t>
            </a:r>
            <a:r>
              <a:rPr sz="1400" spc="-2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0" dirty="0">
                <a:solidFill>
                  <a:srgbClr val="48485A"/>
                </a:solidFill>
                <a:latin typeface="Microsoft Sans Serif"/>
                <a:cs typeface="Microsoft Sans Serif"/>
              </a:rPr>
              <a:t>және</a:t>
            </a:r>
            <a:r>
              <a:rPr sz="1400" spc="-1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нәтижелерді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48485A"/>
                </a:solidFill>
                <a:latin typeface="Microsoft Sans Serif"/>
                <a:cs typeface="Microsoft Sans Serif"/>
              </a:rPr>
              <a:t>талдау</a:t>
            </a:r>
            <a:r>
              <a:rPr sz="14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қабілетін</a:t>
            </a:r>
            <a:r>
              <a:rPr sz="1400" spc="-1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15" dirty="0">
                <a:solidFill>
                  <a:srgbClr val="48485A"/>
                </a:solidFill>
                <a:latin typeface="Microsoft Sans Serif"/>
                <a:cs typeface="Microsoft Sans Serif"/>
              </a:rPr>
              <a:t>дамыту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11708" y="6874764"/>
            <a:ext cx="1031875" cy="413384"/>
            <a:chOff x="711708" y="6874764"/>
            <a:chExt cx="1031875" cy="413384"/>
          </a:xfrm>
        </p:grpSpPr>
        <p:sp>
          <p:nvSpPr>
            <p:cNvPr id="16" name="object 16"/>
            <p:cNvSpPr/>
            <p:nvPr/>
          </p:nvSpPr>
          <p:spPr>
            <a:xfrm>
              <a:off x="1101852" y="7069836"/>
              <a:ext cx="641985" cy="22860"/>
            </a:xfrm>
            <a:custGeom>
              <a:avLst/>
              <a:gdLst/>
              <a:ahLst/>
              <a:cxnLst/>
              <a:rect l="l" t="t" r="r" b="b"/>
              <a:pathLst>
                <a:path w="641985" h="22859">
                  <a:moveTo>
                    <a:pt x="636523" y="0"/>
                  </a:moveTo>
                  <a:lnTo>
                    <a:pt x="5118" y="0"/>
                  </a:lnTo>
                  <a:lnTo>
                    <a:pt x="0" y="5118"/>
                  </a:lnTo>
                  <a:lnTo>
                    <a:pt x="0" y="11429"/>
                  </a:lnTo>
                  <a:lnTo>
                    <a:pt x="0" y="17741"/>
                  </a:lnTo>
                  <a:lnTo>
                    <a:pt x="5118" y="22859"/>
                  </a:lnTo>
                  <a:lnTo>
                    <a:pt x="636523" y="22859"/>
                  </a:lnTo>
                  <a:lnTo>
                    <a:pt x="641604" y="17741"/>
                  </a:lnTo>
                  <a:lnTo>
                    <a:pt x="641604" y="5118"/>
                  </a:lnTo>
                  <a:lnTo>
                    <a:pt x="636523" y="0"/>
                  </a:lnTo>
                  <a:close/>
                </a:path>
              </a:pathLst>
            </a:custGeom>
            <a:solidFill>
              <a:srgbClr val="D0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11708" y="6874764"/>
              <a:ext cx="413384" cy="413384"/>
            </a:xfrm>
            <a:custGeom>
              <a:avLst/>
              <a:gdLst/>
              <a:ahLst/>
              <a:cxnLst/>
              <a:rect l="l" t="t" r="r" b="b"/>
              <a:pathLst>
                <a:path w="413384" h="413384">
                  <a:moveTo>
                    <a:pt x="385470" y="0"/>
                  </a:moveTo>
                  <a:lnTo>
                    <a:pt x="27533" y="0"/>
                  </a:lnTo>
                  <a:lnTo>
                    <a:pt x="16818" y="2162"/>
                  </a:lnTo>
                  <a:lnTo>
                    <a:pt x="8066" y="8064"/>
                  </a:lnTo>
                  <a:lnTo>
                    <a:pt x="2164" y="16823"/>
                  </a:lnTo>
                  <a:lnTo>
                    <a:pt x="0" y="27559"/>
                  </a:lnTo>
                  <a:lnTo>
                    <a:pt x="0" y="385470"/>
                  </a:lnTo>
                  <a:lnTo>
                    <a:pt x="2164" y="396185"/>
                  </a:lnTo>
                  <a:lnTo>
                    <a:pt x="8066" y="404937"/>
                  </a:lnTo>
                  <a:lnTo>
                    <a:pt x="16818" y="410839"/>
                  </a:lnTo>
                  <a:lnTo>
                    <a:pt x="27533" y="413004"/>
                  </a:lnTo>
                  <a:lnTo>
                    <a:pt x="385470" y="413004"/>
                  </a:lnTo>
                  <a:lnTo>
                    <a:pt x="396185" y="410839"/>
                  </a:lnTo>
                  <a:lnTo>
                    <a:pt x="404937" y="404937"/>
                  </a:lnTo>
                  <a:lnTo>
                    <a:pt x="410839" y="396185"/>
                  </a:lnTo>
                  <a:lnTo>
                    <a:pt x="413004" y="385470"/>
                  </a:lnTo>
                  <a:lnTo>
                    <a:pt x="413004" y="27559"/>
                  </a:lnTo>
                  <a:lnTo>
                    <a:pt x="410839" y="16823"/>
                  </a:lnTo>
                  <a:lnTo>
                    <a:pt x="404937" y="8064"/>
                  </a:lnTo>
                  <a:lnTo>
                    <a:pt x="396185" y="2162"/>
                  </a:lnTo>
                  <a:lnTo>
                    <a:pt x="385470" y="0"/>
                  </a:lnTo>
                  <a:close/>
                </a:path>
              </a:pathLst>
            </a:custGeom>
            <a:solidFill>
              <a:srgbClr val="EAE8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20623" y="6870293"/>
            <a:ext cx="19367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130" dirty="0">
                <a:solidFill>
                  <a:srgbClr val="48485A"/>
                </a:solidFill>
                <a:latin typeface="Cambria"/>
                <a:cs typeface="Cambria"/>
              </a:rPr>
              <a:t>3</a:t>
            </a:r>
            <a:endParaRPr sz="215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14270" y="6831888"/>
            <a:ext cx="6189345" cy="686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48485A"/>
                </a:solidFill>
                <a:latin typeface="Cambria"/>
                <a:cs typeface="Cambria"/>
              </a:rPr>
              <a:t>Қолданбалы</a:t>
            </a:r>
            <a:r>
              <a:rPr sz="1800" spc="75" dirty="0">
                <a:solidFill>
                  <a:srgbClr val="48485A"/>
                </a:solidFill>
                <a:latin typeface="Cambria"/>
                <a:cs typeface="Cambria"/>
              </a:rPr>
              <a:t> </a:t>
            </a:r>
            <a:r>
              <a:rPr sz="1800" spc="-5" dirty="0">
                <a:solidFill>
                  <a:srgbClr val="48485A"/>
                </a:solidFill>
                <a:latin typeface="Cambria"/>
                <a:cs typeface="Cambria"/>
              </a:rPr>
              <a:t>аспектілер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sz="1400" spc="25" dirty="0">
                <a:solidFill>
                  <a:srgbClr val="48485A"/>
                </a:solidFill>
                <a:latin typeface="Microsoft Sans Serif"/>
                <a:cs typeface="Microsoft Sans Serif"/>
              </a:rPr>
              <a:t>Молекулалық</a:t>
            </a:r>
            <a:r>
              <a:rPr sz="1400" spc="-4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5" dirty="0">
                <a:solidFill>
                  <a:srgbClr val="48485A"/>
                </a:solidFill>
                <a:latin typeface="Microsoft Sans Serif"/>
                <a:cs typeface="Microsoft Sans Serif"/>
              </a:rPr>
              <a:t>физика</a:t>
            </a:r>
            <a:r>
              <a:rPr sz="1400" spc="-2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45" dirty="0">
                <a:solidFill>
                  <a:srgbClr val="48485A"/>
                </a:solidFill>
                <a:latin typeface="Microsoft Sans Serif"/>
                <a:cs typeface="Microsoft Sans Serif"/>
              </a:rPr>
              <a:t>заңдылықтарының</a:t>
            </a:r>
            <a:r>
              <a:rPr sz="1400" spc="-5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35" dirty="0">
                <a:solidFill>
                  <a:srgbClr val="48485A"/>
                </a:solidFill>
                <a:latin typeface="Microsoft Sans Serif"/>
                <a:cs typeface="Microsoft Sans Serif"/>
              </a:rPr>
              <a:t>практикалық</a:t>
            </a:r>
            <a:r>
              <a:rPr sz="1400" spc="-30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50" dirty="0">
                <a:solidFill>
                  <a:srgbClr val="48485A"/>
                </a:solidFill>
                <a:latin typeface="Microsoft Sans Serif"/>
                <a:cs typeface="Microsoft Sans Serif"/>
              </a:rPr>
              <a:t>маңызын</a:t>
            </a:r>
            <a:r>
              <a:rPr sz="1400" spc="-35" dirty="0">
                <a:solidFill>
                  <a:srgbClr val="48485A"/>
                </a:solidFill>
                <a:latin typeface="Microsoft Sans Serif"/>
                <a:cs typeface="Microsoft Sans Serif"/>
              </a:rPr>
              <a:t> </a:t>
            </a:r>
            <a:r>
              <a:rPr sz="1400" spc="20" dirty="0">
                <a:solidFill>
                  <a:srgbClr val="48485A"/>
                </a:solidFill>
                <a:latin typeface="Microsoft Sans Serif"/>
                <a:cs typeface="Microsoft Sans Serif"/>
              </a:rPr>
              <a:t>түсіну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601</Words>
  <Application>Microsoft Office PowerPoint</Application>
  <PresentationFormat>Произвольный</PresentationFormat>
  <Paragraphs>50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Microsoft Sans Serif</vt:lpstr>
      <vt:lpstr>Times New Roman</vt:lpstr>
      <vt:lpstr>Office Theme</vt:lpstr>
      <vt:lpstr>12 Дәріс.  Молекулалық физика бөлімін оқыту әдістемесі     Жоспар  1.Кіріспе. Молекулалық физика тарауының мазмұны.  2.Молекула-кинетикалық теория (МKT) негіздерін оқыту әдістемесі. 3.  Идеал газ.  4. Газ зандарын оқыту әдістемесі.</vt:lpstr>
      <vt:lpstr>Молекулалық физика бөлімінің  мазмұны</vt:lpstr>
      <vt:lpstr>Молекула-кинетикалық теория  негіздерін оқыту</vt:lpstr>
      <vt:lpstr>Молекулалардың массасы  мен өлшемі</vt:lpstr>
      <vt:lpstr>Зат мөлшері және мольдік масса</vt:lpstr>
      <vt:lpstr>Презентация PowerPoint</vt:lpstr>
      <vt:lpstr>Презентация PowerPoint</vt:lpstr>
      <vt:lpstr>Презентация PowerPoint</vt:lpstr>
      <vt:lpstr>Молекулалық физиканы оқытудың  маңызы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Дәріс.  Молекулалық физика бөлімін оқыту әдістемесі     Жоспар  1.Кіріспе. Молекулалық физика тарауының мазмұны.  2.Молекула-кинетикалық теория (МKT) негіздерін оқыту әдістемесі. 3.  Идеал газ.  4. Газ зандарын оқыту әдістемесі.</dc:title>
  <cp:lastModifiedBy>Аралбаева Гульнара Мырзахановна</cp:lastModifiedBy>
  <cp:revision>1</cp:revision>
  <dcterms:created xsi:type="dcterms:W3CDTF">2024-10-31T14:35:42Z</dcterms:created>
  <dcterms:modified xsi:type="dcterms:W3CDTF">2024-10-31T14:37:43Z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2024-10-31T00:00:00Z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2024-10-31T00:00:00Z</vt:filetime>
  </property>
</Properties>
</file>