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316" r:id="rId3"/>
    <p:sldId id="318" r:id="rId4"/>
    <p:sldId id="319" r:id="rId5"/>
    <p:sldId id="320" r:id="rId6"/>
    <p:sldId id="321" r:id="rId7"/>
    <p:sldId id="322" r:id="rId8"/>
    <p:sldId id="317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06"/>
  </p:normalViewPr>
  <p:slideViewPr>
    <p:cSldViewPr snapToGrid="0" snapToObjects="1">
      <p:cViewPr varScale="1">
        <p:scale>
          <a:sx n="42" d="100"/>
          <a:sy n="42" d="100"/>
        </p:scale>
        <p:origin x="208" y="1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843349-AF9D-7342-B77A-8B941DD8E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99A34C-5F9A-2040-A16E-83A12B71A7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4E1F60-C76D-D147-A51A-3CE82B730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BA613F-5A51-C14D-98AB-9078675A8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F38BC-E36E-9C44-B0F5-C5701882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81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FCE8C-FA2A-7643-A38D-72F5AC5B1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54D75C-1D71-B648-B75D-870728A15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3BC12E-2B3E-DC42-B32B-BEF443F66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B982A1-B4E9-3F43-B4A6-E537FFD60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8BFF79-15C0-B046-B20D-19420A85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97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26A139C-D613-2741-928F-3C7B5BA3E8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D371AF5-504D-794B-8327-3C9EF3AC2C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C4EEE6-9A79-B446-AC04-6D398BCF9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32748A-F7B5-F946-8916-B3D8E006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C49711-CD28-2742-9D08-28E133D0A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12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F2F6E5-E673-B64C-BBC3-FDD79E0C7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788213-3FA6-5F44-B4A7-D9E2CE5B8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5A26C3-1EBD-284C-8999-E5A0D618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BED06-E0BD-1A4F-8D3D-E7A535E41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A7DF1A-EE2E-9144-9364-84BE8FE13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50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29E47-C089-5046-A344-49875E9F1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90948A-8154-6B4F-AC38-BB75E518A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E41027-C519-E344-8234-00BE9D454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79B104-467F-6E42-AB94-A175ABDB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497FB0-808A-1240-8EA3-546A098A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95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D478A-1495-FA41-8264-4518ACBF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5A28A4-353C-7546-AC7E-FE17E74480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83EE0F-4462-F948-892A-4D19D8DB6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1C4986-15DB-1A40-BB0C-B6550B500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C6DB50-3141-3048-84AC-B60F41B5C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19E312-2CB1-0C46-91AA-B544B6AB0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77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E5F866-4FFC-C242-B4BD-5FEB8CBF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86AB58-CEE5-8A43-A8C2-DC0BB95F9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C63027-1D36-0041-BFC5-53CE39D85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F6C1C41-B69D-8A45-B50C-E58F1B8844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E404992-44BB-C948-A592-B1EF44534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719E22-B2BD-F64D-AEBB-48C83AD6C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273F0D-AFD1-6C4F-AF4A-E5FEE5E3B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D383F07-DF69-C240-8744-0C2A8C450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68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7603D5-236D-D346-8B17-E1FF70B9A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D67323C-98C3-CB45-A453-D6AD8C124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6A8ED7-7C06-D845-A9E7-C5D8A5CFF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74F872E-6547-3548-BE48-D41FF7A0D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86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2A1E5DE-E1B0-284D-91E5-78517B64D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DDE4D72-A0AF-694E-BA24-276B56087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217BE15-7C59-2E42-8EB1-9B67506C1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60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3652F7-3CCA-0D46-8D90-0B4F4E0F4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530CE4-AD46-4640-B5A1-F5E71E065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B609C6-ABDA-BD48-9648-66BF04D11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57EBF3-4942-8242-B257-A4A70F9C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2E5747-C5E4-D348-A6C2-9C9AB6526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A4DF75-31F8-EC45-A079-2812C8CB8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05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0B22F-DA07-0B45-87D5-C34EDEAD0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4837B31-63E1-0346-8F12-687AE94347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E8C048-5EC6-F046-BE91-7FE091865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EE6E8B5-4516-E24C-9FDA-F074B60FC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B8AA2F-6E59-434A-BECC-470E9373B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69E40E-701E-3D4C-97C1-32526B12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77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E9B54-322A-C547-A550-2E0E65CB4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DFD259-4EE1-4C4E-AC84-5738D40E1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0AD1DE-5EDE-5C4D-B9CA-B7ECF1B16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B4CB2-813E-B146-9BBD-8412B5878964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5BB0E1-5D9B-6949-9970-1A7FB5D50F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2F814D-DE9C-1145-AE9F-73657B872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01D1-563A-4143-B5E4-15644922D1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71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FF8778-D1D8-B549-A317-13894B4E7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21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Лекция 12. Описание и представление результатов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DD7325-05C3-3948-B239-F3DA499E7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Описание и представление результатов исследования.</a:t>
            </a:r>
          </a:p>
          <a:p>
            <a:pPr marL="514350" indent="-514350">
              <a:buAutoNum type="arabicPeriod"/>
            </a:pPr>
            <a:r>
              <a:rPr lang="ru-RU" dirty="0"/>
              <a:t>Наглядное представление результатов.</a:t>
            </a:r>
          </a:p>
          <a:p>
            <a:pPr marL="514350" indent="-514350">
              <a:buAutoNum type="arabicPeriod"/>
            </a:pPr>
            <a:r>
              <a:rPr lang="ru-RU" dirty="0"/>
              <a:t>Описание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377623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F3F16B1-C4EC-1148-9253-07969C513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731520"/>
            <a:ext cx="11079480" cy="5445443"/>
          </a:xfrm>
        </p:spPr>
        <p:txBody>
          <a:bodyPr/>
          <a:lstStyle/>
          <a:p>
            <a:r>
              <a:rPr lang="ru-RU" dirty="0"/>
              <a:t>Такая работа важна и по другим соображениям. Часто, пока не начато описание, слабо актуализированы ассоциации, потенциально могущие открыть путь к объяснению того, что вами обнаружено. Детальное описание подводит к первым обобщениям и первым выводам.</a:t>
            </a:r>
            <a:endParaRPr lang="ru-RU" i="1" dirty="0"/>
          </a:p>
          <a:p>
            <a:r>
              <a:rPr lang="ru-RU" dirty="0"/>
              <a:t>Если автор тщательно проанализировал что с чем связано и описал связи, отметил с чем нет связей (вопреки собственным ожиданиям или имеющимся точкам зрения), сравнил тесноту связей у одних и других показателей, то, обычно, появляются эмпирические обобщения.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580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88B106-F6DE-E54E-9152-B1ED52BED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040"/>
            <a:ext cx="10515600" cy="5475923"/>
          </a:xfrm>
        </p:spPr>
        <p:txBody>
          <a:bodyPr>
            <a:normAutofit/>
          </a:bodyPr>
          <a:lstStyle/>
          <a:p>
            <a:r>
              <a:rPr lang="ru-RU" dirty="0"/>
              <a:t>Поскольку этот этап работы не может не быть творческим по своей сути, давать универсальные рекомендации трудно. Об одном универсальном мыслительном приеме полезно помнить — о сравнении. Это стержневой процесс для всей интеллектуальной активности. Сравнение можно рассматривать и как простую мыслительную операцию, и как научный метод. Между этими крайними уровнями лежит большое число промежуточных уровней. В любом массиве данных можно выделить какие-либо части, назвав и обосновав (хотя бы кратко, предположительно) критерий разделения, найти качественные и количественные различия в этих частях, описать, оценить выраженность и пытаться их объяснить.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477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2969C-8581-7747-8831-24AC06965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ru-RU" sz="2800" b="1" i="1" dirty="0"/>
            </a:br>
            <a:r>
              <a:rPr lang="ru-RU" sz="2800" dirty="0"/>
              <a:t> </a:t>
            </a:r>
            <a:r>
              <a:rPr lang="ru-RU" sz="2800" b="1" dirty="0"/>
              <a:t>1. Наглядное представление результатов</a:t>
            </a:r>
            <a:br>
              <a:rPr lang="ru-RU" sz="2800" b="1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649425-850D-C24E-AFD9-3C519BB09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3164"/>
            <a:ext cx="12081164" cy="5334000"/>
          </a:xfrm>
        </p:spPr>
        <p:txBody>
          <a:bodyPr>
            <a:normAutofit/>
          </a:bodyPr>
          <a:lstStyle/>
          <a:p>
            <a:r>
              <a:rPr lang="ru-RU" dirty="0"/>
              <a:t>Наглядное представление информации может способствовать переходу осмысления полученных результатов на новую ступень. Наглядность часто смешивается с изобразительностью, то есть считается, что при любом зрительном предъявлении информации достигается наглядность. Возникновению наглядности может способствовать: а) отображение только релевантных для данной задачи связей и параметров рассматриваемого явления; б) зрительное отображение информации с учетом особенностей восприятия и воображения. Следует помнить об ограниченности объема восприятия.</a:t>
            </a:r>
          </a:p>
          <a:p>
            <a:r>
              <a:rPr lang="ru-RU" b="1" dirty="0"/>
              <a:t>Диаграммы </a:t>
            </a:r>
            <a:r>
              <a:rPr lang="ru-RU" dirty="0"/>
              <a:t>используются, главным образом, для изображения соотношений между величинами. Это способ графического изображения величин при помощи фигур (секторов, столбцов и т.п.), площади которых пропорциональны этим величинам.</a:t>
            </a:r>
          </a:p>
        </p:txBody>
      </p:sp>
    </p:spTree>
    <p:extLst>
      <p:ext uri="{BB962C8B-B14F-4D97-AF65-F5344CB8AC3E}">
        <p14:creationId xmlns:p14="http://schemas.microsoft.com/office/powerpoint/2010/main" val="181344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B530B4-19E1-364B-9C00-B1D44D50C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04800"/>
            <a:ext cx="11917680" cy="6553200"/>
          </a:xfrm>
        </p:spPr>
        <p:txBody>
          <a:bodyPr>
            <a:normAutofit/>
          </a:bodyPr>
          <a:lstStyle/>
          <a:p>
            <a:r>
              <a:rPr lang="ru-RU" dirty="0"/>
              <a:t>Наглядное представление информации может способствовать переходу осмысления полученных результатов на новую ступень. Наглядность часто смешивается с изобразительностью, то есть считается, что при любом зрительном предъявлении информации достигается наглядность. Возникновению наглядности может способствовать: а) отображение только релевантных для данной задачи связей и параметров рассматриваемого явления; б) зрительное отображение информации с учетом особенностей восприятия и воображения. Следует помнить об ограниченности объема восприятия. Если для восприятия информации данного вида оперативные единицы восприятия не сформированы, то можно ожидать, что максимальным числом одномоментно охватываемых единиц будет 5 - 9. Повысить эффективность восприятия можно за счет грамотного кодирования зрительной информации (см., например, ГОСТ 7 СЧМ. Кодирование зрительной информации. Общие эргономические требования).  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873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CD985B-0392-DC41-8D2B-F6FDACC54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883920"/>
            <a:ext cx="10835640" cy="5293043"/>
          </a:xfrm>
        </p:spPr>
        <p:txBody>
          <a:bodyPr/>
          <a:lstStyle/>
          <a:p>
            <a:r>
              <a:rPr lang="ru-RU" b="1" dirty="0"/>
              <a:t>Диаграммы </a:t>
            </a:r>
            <a:r>
              <a:rPr lang="ru-RU" dirty="0"/>
              <a:t>используются, главным образом, для изображения соотношений между величинами. Это способ графического изображения величин при помощи фигур (секторов, столбцов и т.п.), площади которых пропорциональны этим величинам. На рисунке 1 представлена диаграмма субъективных оценок интенсивности чувств у лиц с сердечно-сосудистыми расстройствами. На оси абсцисс отложены номера чувств, данные о которых получены из опросника. Ось ординат оцифрована в </a:t>
            </a:r>
            <a:r>
              <a:rPr lang="ru-RU" dirty="0" err="1"/>
              <a:t>стандартизированых</a:t>
            </a:r>
            <a:r>
              <a:rPr lang="ru-RU" dirty="0"/>
              <a:t> баллах.</a:t>
            </a:r>
            <a:r>
              <a:rPr lang="ru-RU" dirty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739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E5C66A4-1BC3-8A4B-82D8-C0E18B089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560" y="25298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E239BEA-E820-9C41-A13A-16BDD76512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072351"/>
              </p:ext>
            </p:extLst>
          </p:nvPr>
        </p:nvGraphicFramePr>
        <p:xfrm>
          <a:off x="365759" y="509757"/>
          <a:ext cx="5278295" cy="3818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3" imgW="16827500" imgH="17322800" progId="MSGraph">
                  <p:embed/>
                </p:oleObj>
              </mc:Choice>
              <mc:Fallback>
                <p:oleObj r:id="rId3" imgW="16827500" imgH="17322800" progId="MS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59" y="509757"/>
                        <a:ext cx="5278295" cy="38184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37BF4398-F04B-8247-BAEC-9277018EE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4560" y="52984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56FFF17-99E2-6B47-862A-DB4170B73D50}"/>
              </a:ext>
            </a:extLst>
          </p:cNvPr>
          <p:cNvSpPr/>
          <p:nvPr/>
        </p:nvSpPr>
        <p:spPr>
          <a:xfrm>
            <a:off x="1645920" y="4677400"/>
            <a:ext cx="66141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just"/>
            <a:r>
              <a:rPr lang="ru-RU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1.</a:t>
            </a:r>
            <a:endParaRPr lang="ru-RU" i="1" kern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8290" algn="just"/>
            <a:r>
              <a:rPr lang="ru-RU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Номерами на оси абсцисс обозначены чувства:</a:t>
            </a:r>
            <a:endParaRPr lang="ru-RU" i="1" kern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8290" algn="just"/>
            <a:r>
              <a:rPr lang="ru-RU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1– бодрость; 4 – гнев;7 – растерянность; 10 – печаль; 2 – радость; 5 – страх; 8 – стыд; 11 – безразличие; 3 – азарт; 6 – тревога; 9 – вина.</a:t>
            </a:r>
            <a:endParaRPr lang="ru-RU" i="1" kern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788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B4A486-F347-244C-A001-ACD78D8CF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3360"/>
            <a:ext cx="11734800" cy="6431280"/>
          </a:xfrm>
        </p:spPr>
        <p:txBody>
          <a:bodyPr>
            <a:normAutofit/>
          </a:bodyPr>
          <a:lstStyle/>
          <a:p>
            <a:r>
              <a:rPr lang="ru-RU" b="1" dirty="0"/>
              <a:t>Совмещенные диаграммы </a:t>
            </a:r>
            <a:r>
              <a:rPr lang="ru-RU" dirty="0"/>
              <a:t>позволяют в одном поле объединить две диаграммы, имеющие одинаковые отметки на оси абсцисс, но разный размах варьирования значений признаков, величина которых отображается на оси ординат. Используются две вертикальные оси ординат (слева и справа),  каждая со своей градуировкой. На этих двух осях могут быть отображены значения одного и того же признака, но в разных измерениях, например в абсолютных и процентных значениях. Если единицы измерения и размах варьирования совпадают у нескольких  признаков, то все они могут быть представлены на одной диаграмме. Однако следует помнить, что лучше читаются диаграммы, имеющие не более трех-четырех линий (кривых). При любом характере расположения их не должно быть более шести в одной диаграмме.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2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88040E8-D4CC-1C49-B8CA-D9345B069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97864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Графики </a:t>
            </a:r>
            <a:r>
              <a:rPr lang="ru-RU" dirty="0"/>
              <a:t>следует использовать, когда надо отобразить общий характер функциональной зависимости. Термин “график” часто используется как синоним термина “диаграмма”. В сравнении с таблицами шкалы и графики дают больше возможностей выполнять операции интерполирования, предсказания какой-либо величины.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Могут быть использованы следующие рекомендации по построению диаграмм (графиков).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1) Диаграммы должны включать все необходимые обозначения, чтобы быть понятными сами по себе. Диаграммы и текст должны взаимно дополнять друг друга.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2) На одной диаграмме, как правило, не должно быть больше четырех кривых во избежание неразберихи.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3) Надписи на осях диаграмм следует располагать внизу и слева.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4) Линии на графике должны быть разной толщины в зависимости от их важности. Оцифрованные линии должны быть толще </a:t>
            </a:r>
            <a:r>
              <a:rPr lang="ru-RU" dirty="0" err="1"/>
              <a:t>неоцифрованных</a:t>
            </a:r>
            <a:r>
              <a:rPr lang="ru-RU" dirty="0"/>
              <a:t>. Когда используются </a:t>
            </a:r>
            <a:r>
              <a:rPr lang="ru-RU" dirty="0" err="1"/>
              <a:t>десятилинейные</a:t>
            </a:r>
            <a:r>
              <a:rPr lang="ru-RU" dirty="0"/>
              <a:t> интервалы между цифрами, пятая (средняя) линия должна быть тоньше, чем оцифрованные линии, но толще других </a:t>
            </a:r>
            <a:r>
              <a:rPr lang="ru-RU" dirty="0" err="1"/>
              <a:t>неоцифрованных</a:t>
            </a:r>
            <a:r>
              <a:rPr lang="ru-RU" dirty="0"/>
              <a:t> линий. 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5) Для обозначения точек наблюдения на кривых рекомендуется использовать кружки, квадраты или треугольники (контурные, с заливкой, с дополнительными элементами и т.п.).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048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83E65B-A7DD-2649-924E-0C4D1C974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6.2. Описание результатов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6A7DB6-361F-C641-8615-462D37FB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1490"/>
            <a:ext cx="12192000" cy="566650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Описать общее впечатление от экспериментов, обучающих процедур, психологических воздействий, обследования, анкетирования. Затем дать общую оценку эффективности измерений: что оказалось возможным фиксировать, а что — нет, на что участники экспериментов охотно давали ответы, на что с трудом, на что отказались отвечать (уклонились с объяснения или без объяснений), какие задание решали с  легкостью, какие с трудом, какие не были решены никем из испытуемых, как участники воспринимали процесс обучения. </a:t>
            </a:r>
            <a:endParaRPr lang="ru-RU" i="1" dirty="0"/>
          </a:p>
          <a:p>
            <a:r>
              <a:rPr lang="ru-RU" dirty="0"/>
              <a:t>Перейти к описанию результатов, начав с перечисления всех полученных показателей: тех, что измерялись в ходе экспериментов или наблюдений и тех, что были подсчитаны при обработке (шкальные оценки, индексы и т.п.). Лучше перечислять их упорядоченно, деля на виды. Например, объективные и субъективные показатели, исходные и вычисленные и т.д.</a:t>
            </a:r>
            <a:endParaRPr lang="ru-RU" i="1" dirty="0"/>
          </a:p>
          <a:p>
            <a:r>
              <a:rPr lang="ru-RU" dirty="0"/>
              <a:t>Представить самые общие количественные характеристики, например, первичные статистики: средние, сигмы, ошибки средней, параметры эксцесса и крутизны. Анализируя первичные статистики или на построенные диаграммы, охарактеризовать форму распределений. Опираясь на те же статистики констатировать сходство или различия между отдельными группами выборки, мужской и женской </a:t>
            </a:r>
            <a:r>
              <a:rPr lang="ru-RU" dirty="0" err="1"/>
              <a:t>подвыборками</a:t>
            </a:r>
            <a:r>
              <a:rPr lang="ru-RU" dirty="0"/>
              <a:t>, между людьми разных возрастов, разных уровней образования, разных уровней </a:t>
            </a:r>
            <a:r>
              <a:rPr lang="ru-RU" dirty="0" err="1"/>
              <a:t>обученности</a:t>
            </a:r>
            <a:r>
              <a:rPr lang="ru-RU" dirty="0"/>
              <a:t>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705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529268-BB5F-574D-9187-B738D8486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887200" cy="6858000"/>
          </a:xfrm>
        </p:spPr>
        <p:txBody>
          <a:bodyPr>
            <a:normAutofit/>
          </a:bodyPr>
          <a:lstStyle/>
          <a:p>
            <a:r>
              <a:rPr lang="ru-RU" dirty="0"/>
              <a:t>В дальнейшем описании целесообразно придерживаться последовательности задач, которые были ранее сформулированы. При этом лучше начинать с более общих аспектов, с более широкого плана, переходя в последующем ко все более частным аспектам. </a:t>
            </a:r>
            <a:endParaRPr lang="ru-RU" i="1" dirty="0"/>
          </a:p>
          <a:p>
            <a:r>
              <a:rPr lang="ru-RU" dirty="0"/>
              <a:t>Частой ошибкой, встречающейся в этой части текста, бывает недооценка важности словесного описания каждой таблицы, каждой диаграммы, корреляционной плеяды и проч. Автор заблуждается, если полагает, что в таблице, на диаграмме и других формах представления данных «и так все видно». Каждый читатель вашей работы увидит в них что-то свое. Кроме того, возможно, относясь с недоверием к вашему подходу или полученным данным, не увидит ничего, что может подтверждать высказанные вами предположения. Поэтому должны быть: названы все сходства и различия, различия оценены по величине, даны ссылки на статистическую значимость различий, отмечен размах варьирования показателей, названы наибольшие и наименьшие позиции, названы показатели, имеющие наибольшее число значимых корреляционных связей или с наибольшей теснотой связей и т.п.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911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1270</Words>
  <Application>Microsoft Macintosh PowerPoint</Application>
  <PresentationFormat>Широкоэкранный</PresentationFormat>
  <Paragraphs>30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MSGraph</vt:lpstr>
      <vt:lpstr>Лекция 12. Описание и представление результатов исследования</vt:lpstr>
      <vt:lpstr>  1. Наглядное представление результатов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6.2. Описание результатов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3</cp:revision>
  <dcterms:created xsi:type="dcterms:W3CDTF">2023-11-01T12:54:50Z</dcterms:created>
  <dcterms:modified xsi:type="dcterms:W3CDTF">2023-11-01T13:18:21Z</dcterms:modified>
</cp:coreProperties>
</file>