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embeddedFontLst>
    <p:embeddedFont>
      <p:font typeface="Clear Sans" panose="020B0604020202020204" charset="0"/>
      <p:regular r:id="rId29"/>
    </p:embeddedFont>
    <p:embeddedFont>
      <p:font typeface="Clear Sans Bold" panose="020B0604020202020204" charset="0"/>
      <p:regular r:id="rId30"/>
    </p:embeddedFont>
    <p:embeddedFont>
      <p:font typeface="Clear Sans Medium" panose="020B0604020202020204" charset="0"/>
      <p:regular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73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0.svg"/><Relationship Id="rId18" Type="http://schemas.openxmlformats.org/officeDocument/2006/relationships/image" Target="../media/image17.png"/><Relationship Id="rId26" Type="http://schemas.openxmlformats.org/officeDocument/2006/relationships/image" Target="../media/image21.png"/><Relationship Id="rId3" Type="http://schemas.openxmlformats.org/officeDocument/2006/relationships/image" Target="../media/image20.svg"/><Relationship Id="rId21" Type="http://schemas.openxmlformats.org/officeDocument/2006/relationships/image" Target="../media/image38.svg"/><Relationship Id="rId7" Type="http://schemas.openxmlformats.org/officeDocument/2006/relationships/image" Target="../media/image24.svg"/><Relationship Id="rId12" Type="http://schemas.openxmlformats.org/officeDocument/2006/relationships/image" Target="../media/image14.png"/><Relationship Id="rId17" Type="http://schemas.openxmlformats.org/officeDocument/2006/relationships/image" Target="../media/image34.svg"/><Relationship Id="rId25" Type="http://schemas.openxmlformats.org/officeDocument/2006/relationships/image" Target="../media/image42.svg"/><Relationship Id="rId2" Type="http://schemas.openxmlformats.org/officeDocument/2006/relationships/image" Target="../media/image9.png"/><Relationship Id="rId16" Type="http://schemas.openxmlformats.org/officeDocument/2006/relationships/image" Target="../media/image16.png"/><Relationship Id="rId20" Type="http://schemas.openxmlformats.org/officeDocument/2006/relationships/image" Target="../media/image18.png"/><Relationship Id="rId29" Type="http://schemas.openxmlformats.org/officeDocument/2006/relationships/image" Target="../media/image46.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8.svg"/><Relationship Id="rId24" Type="http://schemas.openxmlformats.org/officeDocument/2006/relationships/image" Target="../media/image20.png"/><Relationship Id="rId5" Type="http://schemas.openxmlformats.org/officeDocument/2006/relationships/image" Target="../media/image22.svg"/><Relationship Id="rId15" Type="http://schemas.openxmlformats.org/officeDocument/2006/relationships/image" Target="../media/image32.svg"/><Relationship Id="rId23" Type="http://schemas.openxmlformats.org/officeDocument/2006/relationships/image" Target="../media/image40.svg"/><Relationship Id="rId28" Type="http://schemas.openxmlformats.org/officeDocument/2006/relationships/image" Target="../media/image22.png"/><Relationship Id="rId10" Type="http://schemas.openxmlformats.org/officeDocument/2006/relationships/image" Target="../media/image13.png"/><Relationship Id="rId19" Type="http://schemas.openxmlformats.org/officeDocument/2006/relationships/image" Target="../media/image36.svg"/><Relationship Id="rId31" Type="http://schemas.openxmlformats.org/officeDocument/2006/relationships/image" Target="../media/image48.svg"/><Relationship Id="rId4" Type="http://schemas.openxmlformats.org/officeDocument/2006/relationships/image" Target="../media/image10.png"/><Relationship Id="rId9" Type="http://schemas.openxmlformats.org/officeDocument/2006/relationships/image" Target="../media/image26.svg"/><Relationship Id="rId14" Type="http://schemas.openxmlformats.org/officeDocument/2006/relationships/image" Target="../media/image15.png"/><Relationship Id="rId22" Type="http://schemas.openxmlformats.org/officeDocument/2006/relationships/image" Target="../media/image19.png"/><Relationship Id="rId27" Type="http://schemas.openxmlformats.org/officeDocument/2006/relationships/image" Target="../media/image44.svg"/><Relationship Id="rId30"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AD2"/>
        </a:solidFill>
        <a:effectLst/>
      </p:bgPr>
    </p:bg>
    <p:spTree>
      <p:nvGrpSpPr>
        <p:cNvPr id="1" name=""/>
        <p:cNvGrpSpPr/>
        <p:nvPr/>
      </p:nvGrpSpPr>
      <p:grpSpPr>
        <a:xfrm>
          <a:off x="0" y="0"/>
          <a:ext cx="0" cy="0"/>
          <a:chOff x="0" y="0"/>
          <a:chExt cx="0" cy="0"/>
        </a:xfrm>
      </p:grpSpPr>
      <p:sp>
        <p:nvSpPr>
          <p:cNvPr id="2" name="TextBox 2"/>
          <p:cNvSpPr txBox="1"/>
          <p:nvPr/>
        </p:nvSpPr>
        <p:spPr>
          <a:xfrm>
            <a:off x="1371413" y="1914999"/>
            <a:ext cx="15887887" cy="7715250"/>
          </a:xfrm>
          <a:prstGeom prst="rect">
            <a:avLst/>
          </a:prstGeom>
        </p:spPr>
        <p:txBody>
          <a:bodyPr lIns="0" tIns="0" rIns="0" bIns="0" rtlCol="0" anchor="t">
            <a:spAutoFit/>
          </a:bodyPr>
          <a:lstStyle/>
          <a:p>
            <a:pPr algn="ctr">
              <a:lnSpc>
                <a:spcPts val="10199"/>
              </a:lnSpc>
            </a:pPr>
            <a:r>
              <a:rPr lang="en-US" sz="8499">
                <a:solidFill>
                  <a:srgbClr val="6943A4"/>
                </a:solidFill>
                <a:latin typeface="Clear Sans"/>
                <a:ea typeface="Clear Sans"/>
                <a:cs typeface="Clear Sans"/>
                <a:sym typeface="Clear Sans"/>
              </a:rPr>
              <a:t> №8 дәріс</a:t>
            </a:r>
          </a:p>
          <a:p>
            <a:pPr algn="ctr">
              <a:lnSpc>
                <a:spcPts val="10199"/>
              </a:lnSpc>
            </a:pPr>
            <a:r>
              <a:rPr lang="en-US" sz="8499">
                <a:solidFill>
                  <a:srgbClr val="6943A4"/>
                </a:solidFill>
                <a:latin typeface="Clear Sans"/>
                <a:ea typeface="Clear Sans"/>
                <a:cs typeface="Clear Sans"/>
                <a:sym typeface="Clear Sans"/>
              </a:rPr>
              <a:t> Циклоалкандардың химиялық реакциялары. Циклоалканды туындылардың стереоизомериясы.</a:t>
            </a:r>
          </a:p>
          <a:p>
            <a:pPr algn="ctr">
              <a:lnSpc>
                <a:spcPts val="10200"/>
              </a:lnSpc>
            </a:pPr>
            <a:r>
              <a:rPr lang="en-US" sz="8500">
                <a:solidFill>
                  <a:srgbClr val="6943A4"/>
                </a:solidFill>
                <a:latin typeface="Clear Sans"/>
                <a:ea typeface="Clear Sans"/>
                <a:cs typeface="Clear Sans"/>
                <a:sym typeface="Clear Sans"/>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AD2"/>
        </a:solidFill>
        <a:effectLst/>
      </p:bgPr>
    </p:bg>
    <p:spTree>
      <p:nvGrpSpPr>
        <p:cNvPr id="1" name=""/>
        <p:cNvGrpSpPr/>
        <p:nvPr/>
      </p:nvGrpSpPr>
      <p:grpSpPr>
        <a:xfrm>
          <a:off x="0" y="0"/>
          <a:ext cx="0" cy="0"/>
          <a:chOff x="0" y="0"/>
          <a:chExt cx="0" cy="0"/>
        </a:xfrm>
      </p:grpSpPr>
      <p:sp>
        <p:nvSpPr>
          <p:cNvPr id="2" name="TextBox 2"/>
          <p:cNvSpPr txBox="1"/>
          <p:nvPr/>
        </p:nvSpPr>
        <p:spPr>
          <a:xfrm>
            <a:off x="1882977" y="3680867"/>
            <a:ext cx="14885787" cy="5915543"/>
          </a:xfrm>
          <a:prstGeom prst="rect">
            <a:avLst/>
          </a:prstGeom>
        </p:spPr>
        <p:txBody>
          <a:bodyPr lIns="0" tIns="0" rIns="0" bIns="0" rtlCol="0" anchor="t">
            <a:spAutoFit/>
          </a:bodyPr>
          <a:lstStyle/>
          <a:p>
            <a:pPr algn="ctr">
              <a:lnSpc>
                <a:spcPts val="3646"/>
              </a:lnSpc>
            </a:pPr>
            <a:r>
              <a:rPr lang="en-US" sz="2604">
                <a:solidFill>
                  <a:srgbClr val="292929"/>
                </a:solidFill>
                <a:latin typeface="Clear Sans"/>
                <a:ea typeface="Clear Sans"/>
                <a:cs typeface="Clear Sans"/>
                <a:sym typeface="Clear Sans"/>
              </a:rPr>
              <a:t>  Циклоалкандар - қаныққан көмірсутектер болғандықтан, кәдімгі алкандарға ұқсас реакцияларға түседі. Бірақ кіші шеңберлі циклдарда (мысалы, циклопропан, циклобутан) шеңбер кернеуі жоғары болғандықтан, олар химиялық реакцияларға белсендірек түседі.</a:t>
            </a:r>
          </a:p>
          <a:p>
            <a:pPr algn="ctr">
              <a:lnSpc>
                <a:spcPts val="3646"/>
              </a:lnSpc>
            </a:pPr>
            <a:r>
              <a:rPr lang="en-US" sz="2604">
                <a:solidFill>
                  <a:srgbClr val="292929"/>
                </a:solidFill>
                <a:latin typeface="Clear Sans"/>
                <a:ea typeface="Clear Sans"/>
                <a:cs typeface="Clear Sans"/>
                <a:sym typeface="Clear Sans"/>
              </a:rPr>
              <a:t> </a:t>
            </a:r>
            <a:r>
              <a:rPr lang="en-US" sz="2604" b="1">
                <a:solidFill>
                  <a:srgbClr val="292929"/>
                </a:solidFill>
                <a:latin typeface="Clear Sans Bold"/>
                <a:ea typeface="Clear Sans Bold"/>
                <a:cs typeface="Clear Sans Bold"/>
                <a:sym typeface="Clear Sans Bold"/>
              </a:rPr>
              <a:t>2.1 ГАЛОГЕНДЕУ (РАДИКАЛДЫҚ ОРЫНБАСУ)</a:t>
            </a:r>
          </a:p>
          <a:p>
            <a:pPr algn="ctr">
              <a:lnSpc>
                <a:spcPts val="3646"/>
              </a:lnSpc>
            </a:pPr>
            <a:r>
              <a:rPr lang="en-US" sz="2604">
                <a:solidFill>
                  <a:srgbClr val="292929"/>
                </a:solidFill>
                <a:latin typeface="Clear Sans"/>
                <a:ea typeface="Clear Sans"/>
                <a:cs typeface="Clear Sans"/>
                <a:sym typeface="Clear Sans"/>
              </a:rPr>
              <a:t> Бұл реакция жарық немесе жылу әсерінде жүреді, механизм радикалдық болып табылады. Жалпы реакция:</a:t>
            </a:r>
          </a:p>
          <a:p>
            <a:pPr algn="ctr">
              <a:lnSpc>
                <a:spcPts val="3646"/>
              </a:lnSpc>
            </a:pPr>
            <a:r>
              <a:rPr lang="en-US" sz="2604">
                <a:solidFill>
                  <a:srgbClr val="292929"/>
                </a:solidFill>
                <a:latin typeface="Clear Sans"/>
                <a:ea typeface="Clear Sans"/>
                <a:cs typeface="Clear Sans"/>
                <a:sym typeface="Clear Sans"/>
              </a:rPr>
              <a:t> Циклоалкан+Br2 → Бромциклoалкан+HBr (hv жағдайы)</a:t>
            </a:r>
          </a:p>
          <a:p>
            <a:pPr algn="ctr">
              <a:lnSpc>
                <a:spcPts val="3646"/>
              </a:lnSpc>
            </a:pPr>
            <a:r>
              <a:rPr lang="en-US" sz="2604">
                <a:solidFill>
                  <a:srgbClr val="292929"/>
                </a:solidFill>
                <a:latin typeface="Clear Sans"/>
                <a:ea typeface="Clear Sans"/>
                <a:cs typeface="Clear Sans"/>
                <a:sym typeface="Clear Sans"/>
              </a:rPr>
              <a:t> Мысал:</a:t>
            </a:r>
          </a:p>
          <a:p>
            <a:pPr algn="ctr">
              <a:lnSpc>
                <a:spcPts val="3646"/>
              </a:lnSpc>
            </a:pPr>
            <a:r>
              <a:rPr lang="en-US" sz="2604">
                <a:solidFill>
                  <a:srgbClr val="292929"/>
                </a:solidFill>
                <a:latin typeface="Clear Sans"/>
                <a:ea typeface="Clear Sans"/>
                <a:cs typeface="Clear Sans"/>
                <a:sym typeface="Clear Sans"/>
              </a:rPr>
              <a:t> Циклопропан+Br2 → 1,3-дибромпропан (hv жағдайы)</a:t>
            </a:r>
          </a:p>
          <a:p>
            <a:pPr algn="ctr">
              <a:lnSpc>
                <a:spcPts val="3646"/>
              </a:lnSpc>
            </a:pPr>
            <a:r>
              <a:rPr lang="en-US" sz="2604">
                <a:solidFill>
                  <a:srgbClr val="292929"/>
                </a:solidFill>
                <a:latin typeface="Clear Sans"/>
                <a:ea typeface="Clear Sans"/>
                <a:cs typeface="Clear Sans"/>
                <a:sym typeface="Clear Sans"/>
              </a:rPr>
              <a:t> Ескерту: Бұл жағдайда шеңбер ашылып, сызықты қосылыс түзіледі, себебі шеңбер кернеуі жоғары.</a:t>
            </a:r>
          </a:p>
          <a:p>
            <a:pPr algn="ctr">
              <a:lnSpc>
                <a:spcPts val="3646"/>
              </a:lnSpc>
            </a:pPr>
            <a:endParaRPr lang="en-US" sz="2604">
              <a:solidFill>
                <a:srgbClr val="292929"/>
              </a:solidFill>
              <a:latin typeface="Clear Sans"/>
              <a:ea typeface="Clear Sans"/>
              <a:cs typeface="Clear Sans"/>
              <a:sym typeface="Clear Sans"/>
            </a:endParaRPr>
          </a:p>
          <a:p>
            <a:pPr algn="ctr">
              <a:lnSpc>
                <a:spcPts val="3646"/>
              </a:lnSpc>
            </a:pPr>
            <a:endParaRPr lang="en-US" sz="2604">
              <a:solidFill>
                <a:srgbClr val="292929"/>
              </a:solidFill>
              <a:latin typeface="Clear Sans"/>
              <a:ea typeface="Clear Sans"/>
              <a:cs typeface="Clear Sans"/>
              <a:sym typeface="Clear Sans"/>
            </a:endParaRPr>
          </a:p>
        </p:txBody>
      </p:sp>
      <p:sp>
        <p:nvSpPr>
          <p:cNvPr id="3" name="Freeform 3"/>
          <p:cNvSpPr/>
          <p:nvPr/>
        </p:nvSpPr>
        <p:spPr>
          <a:xfrm>
            <a:off x="195808" y="7319796"/>
            <a:ext cx="2105240" cy="2724428"/>
          </a:xfrm>
          <a:custGeom>
            <a:avLst/>
            <a:gdLst/>
            <a:ahLst/>
            <a:cxnLst/>
            <a:rect l="l" t="t" r="r" b="b"/>
            <a:pathLst>
              <a:path w="2105240" h="2724428">
                <a:moveTo>
                  <a:pt x="0" y="0"/>
                </a:moveTo>
                <a:lnTo>
                  <a:pt x="2105239" y="0"/>
                </a:lnTo>
                <a:lnTo>
                  <a:pt x="2105239" y="2724428"/>
                </a:lnTo>
                <a:lnTo>
                  <a:pt x="0" y="27244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709678" y="2107471"/>
            <a:ext cx="17578322" cy="847725"/>
          </a:xfrm>
          <a:prstGeom prst="rect">
            <a:avLst/>
          </a:prstGeom>
        </p:spPr>
        <p:txBody>
          <a:bodyPr lIns="0" tIns="0" rIns="0" bIns="0" rtlCol="0" anchor="t">
            <a:spAutoFit/>
          </a:bodyPr>
          <a:lstStyle/>
          <a:p>
            <a:pPr algn="ctr">
              <a:lnSpc>
                <a:spcPts val="6738"/>
              </a:lnSpc>
            </a:pPr>
            <a:r>
              <a:rPr lang="en-US" sz="5615" b="1">
                <a:solidFill>
                  <a:srgbClr val="292929"/>
                </a:solidFill>
                <a:latin typeface="Clear Sans Medium"/>
                <a:ea typeface="Clear Sans Medium"/>
                <a:cs typeface="Clear Sans Medium"/>
                <a:sym typeface="Clear Sans Medium"/>
              </a:rPr>
              <a:t>Циклоалкандардың негізгі химиялық реакциялары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AD2"/>
        </a:solidFill>
        <a:effectLst/>
      </p:bgPr>
    </p:bg>
    <p:spTree>
      <p:nvGrpSpPr>
        <p:cNvPr id="1" name=""/>
        <p:cNvGrpSpPr/>
        <p:nvPr/>
      </p:nvGrpSpPr>
      <p:grpSpPr>
        <a:xfrm>
          <a:off x="0" y="0"/>
          <a:ext cx="0" cy="0"/>
          <a:chOff x="0" y="0"/>
          <a:chExt cx="0" cy="0"/>
        </a:xfrm>
      </p:grpSpPr>
      <p:sp>
        <p:nvSpPr>
          <p:cNvPr id="2" name="TextBox 2"/>
          <p:cNvSpPr txBox="1"/>
          <p:nvPr/>
        </p:nvSpPr>
        <p:spPr>
          <a:xfrm>
            <a:off x="1882977" y="1861453"/>
            <a:ext cx="14885787" cy="5458343"/>
          </a:xfrm>
          <a:prstGeom prst="rect">
            <a:avLst/>
          </a:prstGeom>
        </p:spPr>
        <p:txBody>
          <a:bodyPr lIns="0" tIns="0" rIns="0" bIns="0" rtlCol="0" anchor="t">
            <a:spAutoFit/>
          </a:bodyPr>
          <a:lstStyle/>
          <a:p>
            <a:pPr algn="ctr">
              <a:lnSpc>
                <a:spcPts val="3646"/>
              </a:lnSpc>
            </a:pPr>
            <a:r>
              <a:rPr lang="en-US" sz="2604">
                <a:solidFill>
                  <a:srgbClr val="292929"/>
                </a:solidFill>
                <a:latin typeface="Clear Sans"/>
                <a:ea typeface="Clear Sans"/>
                <a:cs typeface="Clear Sans"/>
                <a:sym typeface="Clear Sans"/>
              </a:rPr>
              <a:t> </a:t>
            </a:r>
            <a:r>
              <a:rPr lang="en-US" sz="2604" b="1">
                <a:solidFill>
                  <a:srgbClr val="292929"/>
                </a:solidFill>
                <a:latin typeface="Clear Sans Bold"/>
                <a:ea typeface="Clear Sans Bold"/>
                <a:cs typeface="Clear Sans Bold"/>
                <a:sym typeface="Clear Sans Bold"/>
              </a:rPr>
              <a:t>2.2 ЭЛЕКТРОФИЛЬДІ ҚОСЫЛУ (ШЕҢБЕРДІҢ АШЫЛУЫ)</a:t>
            </a:r>
          </a:p>
          <a:p>
            <a:pPr algn="ctr">
              <a:lnSpc>
                <a:spcPts val="3646"/>
              </a:lnSpc>
            </a:pPr>
            <a:r>
              <a:rPr lang="en-US" sz="2604">
                <a:solidFill>
                  <a:srgbClr val="292929"/>
                </a:solidFill>
                <a:latin typeface="Clear Sans"/>
                <a:ea typeface="Clear Sans"/>
                <a:cs typeface="Clear Sans"/>
                <a:sym typeface="Clear Sans"/>
              </a:rPr>
              <a:t> Кіші циклдар (мысалы, циклопропан, циклобутан) қосылу реакцияларына оңай түседі, СЕБЕБІ шеңбер ашылып, кернеу азаяды. Мысал 1: HBr қосылуы</a:t>
            </a:r>
          </a:p>
          <a:p>
            <a:pPr algn="ctr">
              <a:lnSpc>
                <a:spcPts val="3646"/>
              </a:lnSpc>
            </a:pPr>
            <a:r>
              <a:rPr lang="en-US" sz="2604">
                <a:solidFill>
                  <a:srgbClr val="292929"/>
                </a:solidFill>
                <a:latin typeface="Clear Sans"/>
                <a:ea typeface="Clear Sans"/>
                <a:cs typeface="Clear Sans"/>
                <a:sym typeface="Clear Sans"/>
              </a:rPr>
              <a:t> Циклопропан+HBr→CH3-CHBr-CH3</a:t>
            </a:r>
          </a:p>
          <a:p>
            <a:pPr algn="ctr">
              <a:lnSpc>
                <a:spcPts val="3646"/>
              </a:lnSpc>
            </a:pPr>
            <a:r>
              <a:rPr lang="en-US" sz="2604">
                <a:solidFill>
                  <a:srgbClr val="292929"/>
                </a:solidFill>
                <a:latin typeface="Clear Sans"/>
                <a:ea typeface="Clear Sans"/>
                <a:cs typeface="Clear Sans"/>
                <a:sym typeface="Clear Sans"/>
              </a:rPr>
              <a:t> Мысал 2: Br₂ қосылуы</a:t>
            </a:r>
          </a:p>
          <a:p>
            <a:pPr algn="ctr">
              <a:lnSpc>
                <a:spcPts val="3646"/>
              </a:lnSpc>
            </a:pPr>
            <a:r>
              <a:rPr lang="en-US" sz="2604">
                <a:solidFill>
                  <a:srgbClr val="292929"/>
                </a:solidFill>
                <a:latin typeface="Clear Sans"/>
                <a:ea typeface="Clear Sans"/>
                <a:cs typeface="Clear Sans"/>
                <a:sym typeface="Clear Sans"/>
              </a:rPr>
              <a:t> Циклопропан+Br2→1,3-дибромпропан</a:t>
            </a:r>
          </a:p>
          <a:p>
            <a:pPr algn="ctr">
              <a:lnSpc>
                <a:spcPts val="3646"/>
              </a:lnSpc>
            </a:pPr>
            <a:r>
              <a:rPr lang="en-US" sz="2604">
                <a:solidFill>
                  <a:srgbClr val="292929"/>
                </a:solidFill>
                <a:latin typeface="Clear Sans"/>
                <a:ea typeface="Clear Sans"/>
                <a:cs typeface="Clear Sans"/>
                <a:sym typeface="Clear Sans"/>
              </a:rPr>
              <a:t> Бұл қосылу реакциясы алкендерге тән реакцияларға ұқсайды, бірақ циклдің ашылуы есебінен жүреді.</a:t>
            </a:r>
          </a:p>
          <a:p>
            <a:pPr algn="ctr">
              <a:lnSpc>
                <a:spcPts val="3646"/>
              </a:lnSpc>
            </a:pPr>
            <a:r>
              <a:rPr lang="en-US" sz="2604" b="1">
                <a:solidFill>
                  <a:srgbClr val="292929"/>
                </a:solidFill>
                <a:latin typeface="Clear Sans Bold"/>
                <a:ea typeface="Clear Sans Bold"/>
                <a:cs typeface="Clear Sans Bold"/>
                <a:sym typeface="Clear Sans Bold"/>
              </a:rPr>
              <a:t> 2.3 ТОТЫҒУ РЕАКЦИЯЛАРЫ (КҮКІРТ НЕМЕСЕ МАРГАНЕЦ ҚЫШҚЫЛЫМЕН)</a:t>
            </a:r>
          </a:p>
          <a:p>
            <a:pPr algn="ctr">
              <a:lnSpc>
                <a:spcPts val="3646"/>
              </a:lnSpc>
            </a:pPr>
            <a:r>
              <a:rPr lang="en-US" sz="2604">
                <a:solidFill>
                  <a:srgbClr val="292929"/>
                </a:solidFill>
                <a:latin typeface="Clear Sans"/>
                <a:ea typeface="Clear Sans"/>
                <a:cs typeface="Clear Sans"/>
                <a:sym typeface="Clear Sans"/>
              </a:rPr>
              <a:t> Циклоалкандар қатты шарттарда тотығуға түсіп, карбон қышқылдарына айналуы мүмкін. Мысал:</a:t>
            </a:r>
          </a:p>
          <a:p>
            <a:pPr algn="ctr">
              <a:lnSpc>
                <a:spcPts val="3646"/>
              </a:lnSpc>
            </a:pPr>
            <a:endParaRPr lang="en-US" sz="2604">
              <a:solidFill>
                <a:srgbClr val="292929"/>
              </a:solidFill>
              <a:latin typeface="Clear Sans"/>
              <a:ea typeface="Clear Sans"/>
              <a:cs typeface="Clear Sans"/>
              <a:sym typeface="Clear Sans"/>
            </a:endParaRPr>
          </a:p>
        </p:txBody>
      </p:sp>
      <p:sp>
        <p:nvSpPr>
          <p:cNvPr id="3" name="Freeform 3"/>
          <p:cNvSpPr/>
          <p:nvPr/>
        </p:nvSpPr>
        <p:spPr>
          <a:xfrm>
            <a:off x="195808" y="7319796"/>
            <a:ext cx="2105240" cy="2724428"/>
          </a:xfrm>
          <a:custGeom>
            <a:avLst/>
            <a:gdLst/>
            <a:ahLst/>
            <a:cxnLst/>
            <a:rect l="l" t="t" r="r" b="b"/>
            <a:pathLst>
              <a:path w="2105240" h="2724428">
                <a:moveTo>
                  <a:pt x="0" y="0"/>
                </a:moveTo>
                <a:lnTo>
                  <a:pt x="2105239" y="0"/>
                </a:lnTo>
                <a:lnTo>
                  <a:pt x="2105239" y="2724428"/>
                </a:lnTo>
                <a:lnTo>
                  <a:pt x="0" y="27244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268408" y="6927655"/>
            <a:ext cx="8503375" cy="1873121"/>
          </a:xfrm>
          <a:custGeom>
            <a:avLst/>
            <a:gdLst/>
            <a:ahLst/>
            <a:cxnLst/>
            <a:rect l="l" t="t" r="r" b="b"/>
            <a:pathLst>
              <a:path w="8503375" h="1873121">
                <a:moveTo>
                  <a:pt x="0" y="0"/>
                </a:moveTo>
                <a:lnTo>
                  <a:pt x="8503375" y="0"/>
                </a:lnTo>
                <a:lnTo>
                  <a:pt x="8503375" y="1873121"/>
                </a:lnTo>
                <a:lnTo>
                  <a:pt x="0" y="1873121"/>
                </a:lnTo>
                <a:lnTo>
                  <a:pt x="0" y="0"/>
                </a:lnTo>
                <a:close/>
              </a:path>
            </a:pathLst>
          </a:custGeom>
          <a:blipFill>
            <a:blip r:embed="rId4"/>
            <a:stretch>
              <a:fillRect/>
            </a:stretch>
          </a:blipFill>
        </p:spPr>
      </p:sp>
      <p:sp>
        <p:nvSpPr>
          <p:cNvPr id="5" name="TextBox 5"/>
          <p:cNvSpPr txBox="1"/>
          <p:nvPr/>
        </p:nvSpPr>
        <p:spPr>
          <a:xfrm>
            <a:off x="536709" y="827104"/>
            <a:ext cx="17578322" cy="847725"/>
          </a:xfrm>
          <a:prstGeom prst="rect">
            <a:avLst/>
          </a:prstGeom>
        </p:spPr>
        <p:txBody>
          <a:bodyPr lIns="0" tIns="0" rIns="0" bIns="0" rtlCol="0" anchor="t">
            <a:spAutoFit/>
          </a:bodyPr>
          <a:lstStyle/>
          <a:p>
            <a:pPr algn="ctr">
              <a:lnSpc>
                <a:spcPts val="6738"/>
              </a:lnSpc>
            </a:pPr>
            <a:r>
              <a:rPr lang="en-US" sz="5615" b="1">
                <a:solidFill>
                  <a:srgbClr val="292929"/>
                </a:solidFill>
                <a:latin typeface="Clear Sans Medium"/>
                <a:ea typeface="Clear Sans Medium"/>
                <a:cs typeface="Clear Sans Medium"/>
                <a:sym typeface="Clear Sans Medium"/>
              </a:rPr>
              <a:t>Циклоалкандардың негізгі химиялық реакциялары</a:t>
            </a:r>
          </a:p>
        </p:txBody>
      </p:sp>
      <p:sp>
        <p:nvSpPr>
          <p:cNvPr id="6" name="TextBox 6"/>
          <p:cNvSpPr txBox="1"/>
          <p:nvPr/>
        </p:nvSpPr>
        <p:spPr>
          <a:xfrm>
            <a:off x="2077202" y="8991276"/>
            <a:ext cx="14885787" cy="886343"/>
          </a:xfrm>
          <a:prstGeom prst="rect">
            <a:avLst/>
          </a:prstGeom>
        </p:spPr>
        <p:txBody>
          <a:bodyPr lIns="0" tIns="0" rIns="0" bIns="0" rtlCol="0" anchor="t">
            <a:spAutoFit/>
          </a:bodyPr>
          <a:lstStyle/>
          <a:p>
            <a:pPr algn="ctr">
              <a:lnSpc>
                <a:spcPts val="3646"/>
              </a:lnSpc>
            </a:pPr>
            <a:r>
              <a:rPr lang="en-US" sz="2604">
                <a:solidFill>
                  <a:srgbClr val="292929"/>
                </a:solidFill>
                <a:latin typeface="Clear Sans"/>
                <a:ea typeface="Clear Sans"/>
                <a:cs typeface="Clear Sans"/>
                <a:sym typeface="Clear Sans"/>
              </a:rPr>
              <a:t> БҰЛ реакция нейлон өндірісіндЕ КЕҢ Қолданылады.</a:t>
            </a:r>
          </a:p>
          <a:p>
            <a:pPr algn="ctr">
              <a:lnSpc>
                <a:spcPts val="3646"/>
              </a:lnSpc>
            </a:pPr>
            <a:endParaRPr lang="en-US" sz="2604">
              <a:solidFill>
                <a:srgbClr val="292929"/>
              </a:solidFill>
              <a:latin typeface="Clear Sans"/>
              <a:ea typeface="Clear Sans"/>
              <a:cs typeface="Clear Sans"/>
              <a:sym typeface="Clear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AD2"/>
        </a:solidFill>
        <a:effectLst/>
      </p:bgPr>
    </p:bg>
    <p:spTree>
      <p:nvGrpSpPr>
        <p:cNvPr id="1" name=""/>
        <p:cNvGrpSpPr/>
        <p:nvPr/>
      </p:nvGrpSpPr>
      <p:grpSpPr>
        <a:xfrm>
          <a:off x="0" y="0"/>
          <a:ext cx="0" cy="0"/>
          <a:chOff x="0" y="0"/>
          <a:chExt cx="0" cy="0"/>
        </a:xfrm>
      </p:grpSpPr>
      <p:sp>
        <p:nvSpPr>
          <p:cNvPr id="2" name="TextBox 2"/>
          <p:cNvSpPr txBox="1"/>
          <p:nvPr/>
        </p:nvSpPr>
        <p:spPr>
          <a:xfrm>
            <a:off x="1882977" y="3497957"/>
            <a:ext cx="14885787" cy="4086743"/>
          </a:xfrm>
          <a:prstGeom prst="rect">
            <a:avLst/>
          </a:prstGeom>
        </p:spPr>
        <p:txBody>
          <a:bodyPr lIns="0" tIns="0" rIns="0" bIns="0" rtlCol="0" anchor="t">
            <a:spAutoFit/>
          </a:bodyPr>
          <a:lstStyle/>
          <a:p>
            <a:pPr algn="ctr">
              <a:lnSpc>
                <a:spcPts val="3646"/>
              </a:lnSpc>
            </a:pPr>
            <a:r>
              <a:rPr lang="en-US" sz="2604" b="1">
                <a:solidFill>
                  <a:srgbClr val="292929"/>
                </a:solidFill>
                <a:latin typeface="Clear Sans Bold"/>
                <a:ea typeface="Clear Sans Bold"/>
                <a:cs typeface="Clear Sans Bold"/>
                <a:sym typeface="Clear Sans Bold"/>
              </a:rPr>
              <a:t> 2.4 КАТАЛИТИКАЛЫҚ ГИДРОГЕНДЕУ (H₂ ҚОСЫЛУЫ)</a:t>
            </a:r>
          </a:p>
          <a:p>
            <a:pPr algn="ctr">
              <a:lnSpc>
                <a:spcPts val="3646"/>
              </a:lnSpc>
            </a:pPr>
            <a:r>
              <a:rPr lang="en-US" sz="2604">
                <a:solidFill>
                  <a:srgbClr val="292929"/>
                </a:solidFill>
                <a:latin typeface="Clear Sans"/>
                <a:ea typeface="Clear Sans"/>
                <a:cs typeface="Clear Sans"/>
                <a:sym typeface="Clear Sans"/>
              </a:rPr>
              <a:t> Циклоалкандардың қос немесе үш байланысы болмаса, гидрогендеуге әдетте түспейді. Бірақ ароматты циклдермен салыстырғанда реакция қабілеті төмен.</a:t>
            </a:r>
          </a:p>
          <a:p>
            <a:pPr algn="ctr">
              <a:lnSpc>
                <a:spcPts val="3646"/>
              </a:lnSpc>
            </a:pPr>
            <a:endParaRPr lang="en-US" sz="2604">
              <a:solidFill>
                <a:srgbClr val="292929"/>
              </a:solidFill>
              <a:latin typeface="Clear Sans"/>
              <a:ea typeface="Clear Sans"/>
              <a:cs typeface="Clear Sans"/>
              <a:sym typeface="Clear Sans"/>
            </a:endParaRPr>
          </a:p>
          <a:p>
            <a:pPr algn="ctr">
              <a:lnSpc>
                <a:spcPts val="3646"/>
              </a:lnSpc>
            </a:pPr>
            <a:r>
              <a:rPr lang="en-US" sz="2604">
                <a:solidFill>
                  <a:srgbClr val="292929"/>
                </a:solidFill>
                <a:latin typeface="Clear Sans"/>
                <a:ea typeface="Clear Sans"/>
                <a:cs typeface="Clear Sans"/>
                <a:sym typeface="Clear Sans"/>
              </a:rPr>
              <a:t> </a:t>
            </a:r>
            <a:r>
              <a:rPr lang="en-US" sz="2604" b="1">
                <a:solidFill>
                  <a:srgbClr val="292929"/>
                </a:solidFill>
                <a:latin typeface="Clear Sans Bold"/>
                <a:ea typeface="Clear Sans Bold"/>
                <a:cs typeface="Clear Sans Bold"/>
                <a:sym typeface="Clear Sans Bold"/>
              </a:rPr>
              <a:t>2.5 ЖАНУ РЕАКЦИЯСЫ (ТОЛЫҚ ТОТЫҒУ)</a:t>
            </a:r>
          </a:p>
          <a:p>
            <a:pPr algn="ctr">
              <a:lnSpc>
                <a:spcPts val="3646"/>
              </a:lnSpc>
            </a:pPr>
            <a:r>
              <a:rPr lang="en-US" sz="2604">
                <a:solidFill>
                  <a:srgbClr val="292929"/>
                </a:solidFill>
                <a:latin typeface="Clear Sans"/>
                <a:ea typeface="Clear Sans"/>
                <a:cs typeface="Clear Sans"/>
                <a:sym typeface="Clear Sans"/>
              </a:rPr>
              <a:t> Барлық көмірсутектер сияқты циклдық алкандар да жанғанда көмірқышқыл газы мен су түзеді.</a:t>
            </a:r>
          </a:p>
          <a:p>
            <a:pPr algn="ctr">
              <a:lnSpc>
                <a:spcPts val="3646"/>
              </a:lnSpc>
            </a:pPr>
            <a:r>
              <a:rPr lang="en-US" sz="2604">
                <a:solidFill>
                  <a:srgbClr val="292929"/>
                </a:solidFill>
                <a:latin typeface="Clear Sans"/>
                <a:ea typeface="Clear Sans"/>
                <a:cs typeface="Clear Sans"/>
                <a:sym typeface="Clear Sans"/>
              </a:rPr>
              <a:t> Мысал:</a:t>
            </a:r>
          </a:p>
          <a:p>
            <a:pPr algn="ctr">
              <a:lnSpc>
                <a:spcPts val="3646"/>
              </a:lnSpc>
            </a:pPr>
            <a:r>
              <a:rPr lang="en-US" sz="2604">
                <a:solidFill>
                  <a:srgbClr val="292929"/>
                </a:solidFill>
                <a:latin typeface="Clear Sans"/>
                <a:ea typeface="Clear Sans"/>
                <a:cs typeface="Clear Sans"/>
                <a:sym typeface="Clear Sans"/>
              </a:rPr>
              <a:t>Циклогексан+O2 → 6CO2+6H2O</a:t>
            </a:r>
          </a:p>
          <a:p>
            <a:pPr algn="ctr">
              <a:lnSpc>
                <a:spcPts val="3646"/>
              </a:lnSpc>
            </a:pPr>
            <a:endParaRPr lang="en-US" sz="2604">
              <a:solidFill>
                <a:srgbClr val="292929"/>
              </a:solidFill>
              <a:latin typeface="Clear Sans"/>
              <a:ea typeface="Clear Sans"/>
              <a:cs typeface="Clear Sans"/>
              <a:sym typeface="Clear Sans"/>
            </a:endParaRPr>
          </a:p>
        </p:txBody>
      </p:sp>
      <p:sp>
        <p:nvSpPr>
          <p:cNvPr id="3" name="Freeform 3"/>
          <p:cNvSpPr/>
          <p:nvPr/>
        </p:nvSpPr>
        <p:spPr>
          <a:xfrm>
            <a:off x="195808" y="7319796"/>
            <a:ext cx="2105240" cy="2724428"/>
          </a:xfrm>
          <a:custGeom>
            <a:avLst/>
            <a:gdLst/>
            <a:ahLst/>
            <a:cxnLst/>
            <a:rect l="l" t="t" r="r" b="b"/>
            <a:pathLst>
              <a:path w="2105240" h="2724428">
                <a:moveTo>
                  <a:pt x="0" y="0"/>
                </a:moveTo>
                <a:lnTo>
                  <a:pt x="2105239" y="0"/>
                </a:lnTo>
                <a:lnTo>
                  <a:pt x="2105239" y="2724428"/>
                </a:lnTo>
                <a:lnTo>
                  <a:pt x="0" y="27244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536709" y="1710115"/>
            <a:ext cx="17578322" cy="847725"/>
          </a:xfrm>
          <a:prstGeom prst="rect">
            <a:avLst/>
          </a:prstGeom>
        </p:spPr>
        <p:txBody>
          <a:bodyPr lIns="0" tIns="0" rIns="0" bIns="0" rtlCol="0" anchor="t">
            <a:spAutoFit/>
          </a:bodyPr>
          <a:lstStyle/>
          <a:p>
            <a:pPr algn="ctr">
              <a:lnSpc>
                <a:spcPts val="6738"/>
              </a:lnSpc>
            </a:pPr>
            <a:r>
              <a:rPr lang="en-US" sz="5615" b="1">
                <a:solidFill>
                  <a:srgbClr val="292929"/>
                </a:solidFill>
                <a:latin typeface="Clear Sans Medium"/>
                <a:ea typeface="Clear Sans Medium"/>
                <a:cs typeface="Clear Sans Medium"/>
                <a:sym typeface="Clear Sans Medium"/>
              </a:rPr>
              <a:t>Циклоалкандардың негізгі химиялық реакциялары</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28700" y="7303616"/>
            <a:ext cx="15646274" cy="2133600"/>
          </a:xfrm>
          <a:prstGeom prst="rect">
            <a:avLst/>
          </a:prstGeom>
        </p:spPr>
        <p:txBody>
          <a:bodyPr lIns="0" tIns="0" rIns="0" bIns="0" rtlCol="0" anchor="t">
            <a:spAutoFit/>
          </a:bodyPr>
          <a:lstStyle/>
          <a:p>
            <a:pPr algn="l">
              <a:lnSpc>
                <a:spcPts val="4200"/>
              </a:lnSpc>
            </a:pPr>
            <a:r>
              <a:rPr lang="en-US" sz="3500">
                <a:solidFill>
                  <a:srgbClr val="292929"/>
                </a:solidFill>
                <a:latin typeface="Clear Sans"/>
                <a:ea typeface="Clear Sans"/>
                <a:cs typeface="Clear Sans"/>
                <a:sym typeface="Clear Sans"/>
              </a:rPr>
              <a:t>  </a:t>
            </a:r>
            <a:r>
              <a:rPr lang="en-US" sz="3500">
                <a:solidFill>
                  <a:srgbClr val="FF3131"/>
                </a:solidFill>
                <a:latin typeface="Clear Sans"/>
                <a:ea typeface="Clear Sans"/>
                <a:cs typeface="Clear Sans"/>
                <a:sym typeface="Clear Sans"/>
              </a:rPr>
              <a:t>Қосымша ескерту: </a:t>
            </a:r>
            <a:r>
              <a:rPr lang="en-US" sz="3500">
                <a:solidFill>
                  <a:srgbClr val="292929"/>
                </a:solidFill>
                <a:latin typeface="Clear Sans"/>
                <a:ea typeface="Clear Sans"/>
                <a:cs typeface="Clear Sans"/>
                <a:sym typeface="Clear Sans"/>
              </a:rPr>
              <a:t>циклопропан мен циклобутан - реакцияға оңай түседі, себебі олардың шеңбері өте кернелген. циклопентан және циклогексан - салыстырмалы түрде тұрақты.</a:t>
            </a:r>
          </a:p>
          <a:p>
            <a:pPr algn="l">
              <a:lnSpc>
                <a:spcPts val="4200"/>
              </a:lnSpc>
            </a:pPr>
            <a:endParaRPr lang="en-US" sz="3500">
              <a:solidFill>
                <a:srgbClr val="292929"/>
              </a:solidFill>
              <a:latin typeface="Clear Sans"/>
              <a:ea typeface="Clear Sans"/>
              <a:cs typeface="Clear Sans"/>
              <a:sym typeface="Clear Sans"/>
            </a:endParaRPr>
          </a:p>
        </p:txBody>
      </p:sp>
      <p:graphicFrame>
        <p:nvGraphicFramePr>
          <p:cNvPr id="4" name="Таблица 3"/>
          <p:cNvGraphicFramePr>
            <a:graphicFrameLocks noGrp="1"/>
          </p:cNvGraphicFramePr>
          <p:nvPr>
            <p:extLst>
              <p:ext uri="{D42A27DB-BD31-4B8C-83A1-F6EECF244321}">
                <p14:modId xmlns:p14="http://schemas.microsoft.com/office/powerpoint/2010/main" val="651031893"/>
              </p:ext>
            </p:extLst>
          </p:nvPr>
        </p:nvGraphicFramePr>
        <p:xfrm>
          <a:off x="1600200" y="2171700"/>
          <a:ext cx="14486890" cy="4174744"/>
        </p:xfrm>
        <a:graphic>
          <a:graphicData uri="http://schemas.openxmlformats.org/drawingml/2006/table">
            <a:tbl>
              <a:tblPr firstRow="1" firstCol="1" bandRow="1">
                <a:tableStyleId>{5C22544A-7EE6-4342-B048-85BDC9FD1C3A}</a:tableStyleId>
              </a:tblPr>
              <a:tblGrid>
                <a:gridCol w="4046037"/>
                <a:gridCol w="6611487"/>
                <a:gridCol w="3829366"/>
              </a:tblGrid>
              <a:tr h="0">
                <a:tc>
                  <a:txBody>
                    <a:bodyPr/>
                    <a:lstStyle/>
                    <a:p>
                      <a:pPr>
                        <a:lnSpc>
                          <a:spcPct val="107000"/>
                        </a:lnSpc>
                        <a:spcAft>
                          <a:spcPts val="0"/>
                        </a:spcAft>
                      </a:pPr>
                      <a:r>
                        <a:rPr lang="ru-RU" sz="3200" dirty="0">
                          <a:effectLst/>
                        </a:rPr>
                        <a:t>Реакция </a:t>
                      </a:r>
                      <a:r>
                        <a:rPr lang="ru-RU" sz="3200" dirty="0" err="1">
                          <a:effectLst/>
                        </a:rPr>
                        <a:t>түрі</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dirty="0" err="1">
                          <a:effectLst/>
                        </a:rPr>
                        <a:t>Ерекшелігі</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Шарттары</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ru-RU" sz="3200">
                          <a:effectLst/>
                        </a:rPr>
                        <a:t>Галогендеу</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Радикалдық механизм, </a:t>
                      </a:r>
                      <a:r>
                        <a:rPr lang="kk-KZ" sz="3200">
                          <a:effectLst/>
                        </a:rPr>
                        <a:t>сақина</a:t>
                      </a:r>
                      <a:r>
                        <a:rPr lang="ru-RU" sz="3200">
                          <a:effectLst/>
                        </a:rPr>
                        <a:t> ашылады</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Жарық (hv), Br₂, Cl₂</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ru-RU" sz="3200">
                          <a:effectLst/>
                        </a:rPr>
                        <a:t>Электрофильді қосылу</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3200">
                          <a:effectLst/>
                        </a:rPr>
                        <a:t>Сақина</a:t>
                      </a:r>
                      <a:r>
                        <a:rPr lang="ru-RU" sz="3200">
                          <a:effectLst/>
                        </a:rPr>
                        <a:t> ашылып, алкандарға айналады</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HBr, HCl, Br₂</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ru-RU" sz="3200">
                          <a:effectLst/>
                        </a:rPr>
                        <a:t>Тотығу</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Қатты шарттарда, тотықтырғыш қажет</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KMnO₄, HNO₃, H₂CrO₄</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ru-RU" sz="3200">
                          <a:effectLst/>
                        </a:rPr>
                        <a:t>Жану</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Толық тотығу</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dirty="0">
                          <a:effectLst/>
                        </a:rPr>
                        <a:t>O₂, </a:t>
                      </a:r>
                      <a:r>
                        <a:rPr lang="ru-RU" sz="3200" dirty="0" err="1">
                          <a:effectLst/>
                        </a:rPr>
                        <a:t>жалын</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AD2"/>
        </a:solidFill>
        <a:effectLst/>
      </p:bgPr>
    </p:bg>
    <p:spTree>
      <p:nvGrpSpPr>
        <p:cNvPr id="1" name=""/>
        <p:cNvGrpSpPr/>
        <p:nvPr/>
      </p:nvGrpSpPr>
      <p:grpSpPr>
        <a:xfrm>
          <a:off x="0" y="0"/>
          <a:ext cx="0" cy="0"/>
          <a:chOff x="0" y="0"/>
          <a:chExt cx="0" cy="0"/>
        </a:xfrm>
      </p:grpSpPr>
      <p:sp>
        <p:nvSpPr>
          <p:cNvPr id="2" name="TextBox 2"/>
          <p:cNvSpPr txBox="1"/>
          <p:nvPr/>
        </p:nvSpPr>
        <p:spPr>
          <a:xfrm>
            <a:off x="829732" y="177317"/>
            <a:ext cx="16076655" cy="2447925"/>
          </a:xfrm>
          <a:prstGeom prst="rect">
            <a:avLst/>
          </a:prstGeom>
        </p:spPr>
        <p:txBody>
          <a:bodyPr lIns="0" tIns="0" rIns="0" bIns="0" rtlCol="0" anchor="t">
            <a:spAutoFit/>
          </a:bodyPr>
          <a:lstStyle/>
          <a:p>
            <a:pPr algn="ctr">
              <a:lnSpc>
                <a:spcPts val="9600"/>
              </a:lnSpc>
            </a:pPr>
            <a:r>
              <a:rPr lang="en-US" sz="8000" b="1">
                <a:solidFill>
                  <a:srgbClr val="292929"/>
                </a:solidFill>
                <a:latin typeface="Clear Sans Medium"/>
                <a:ea typeface="Clear Sans Medium"/>
                <a:cs typeface="Clear Sans Medium"/>
                <a:sym typeface="Clear Sans Medium"/>
              </a:rPr>
              <a:t>Циклоалкан туындыларындағы цис/транс стереоизомерия</a:t>
            </a:r>
          </a:p>
        </p:txBody>
      </p:sp>
      <p:sp>
        <p:nvSpPr>
          <p:cNvPr id="3" name="TextBox 3"/>
          <p:cNvSpPr txBox="1"/>
          <p:nvPr/>
        </p:nvSpPr>
        <p:spPr>
          <a:xfrm>
            <a:off x="156435" y="2625242"/>
            <a:ext cx="17423247" cy="8420100"/>
          </a:xfrm>
          <a:prstGeom prst="rect">
            <a:avLst/>
          </a:prstGeom>
        </p:spPr>
        <p:txBody>
          <a:bodyPr lIns="0" tIns="0" rIns="0" bIns="0" rtlCol="0" anchor="t">
            <a:spAutoFit/>
          </a:bodyPr>
          <a:lstStyle/>
          <a:p>
            <a:pPr algn="l">
              <a:lnSpc>
                <a:spcPts val="3960"/>
              </a:lnSpc>
            </a:pPr>
            <a:r>
              <a:rPr lang="en-US" sz="3300">
                <a:solidFill>
                  <a:srgbClr val="292929"/>
                </a:solidFill>
                <a:latin typeface="Clear Sans"/>
                <a:ea typeface="Clear Sans"/>
                <a:cs typeface="Clear Sans"/>
                <a:sym typeface="Clear Sans"/>
              </a:rPr>
              <a:t> </a:t>
            </a:r>
            <a:r>
              <a:rPr lang="en-US" sz="3300" b="1">
                <a:solidFill>
                  <a:srgbClr val="292929"/>
                </a:solidFill>
                <a:latin typeface="Clear Sans Bold"/>
                <a:ea typeface="Clear Sans Bold"/>
                <a:cs typeface="Clear Sans Bold"/>
                <a:sym typeface="Clear Sans Bold"/>
              </a:rPr>
              <a:t>Стереоизомерлер</a:t>
            </a:r>
            <a:r>
              <a:rPr lang="en-US" sz="3300">
                <a:solidFill>
                  <a:srgbClr val="292929"/>
                </a:solidFill>
                <a:latin typeface="Clear Sans"/>
                <a:ea typeface="Clear Sans"/>
                <a:cs typeface="Clear Sans"/>
                <a:sym typeface="Clear Sans"/>
              </a:rPr>
              <a:t> - молекулалық формулалары бірдей, бірақ атомдарының кеңістіктік орналасуы әртүрлі болатын қосылыстар. Циклоалкандарда орынбасарлардың кеңістіктік орналасуына байланысты цис- және транс- изомерлер түзіледі. Мысал: 1,2-диметилциклобутан. </a:t>
            </a:r>
            <a:r>
              <a:rPr lang="en-US" sz="3300" b="1">
                <a:solidFill>
                  <a:srgbClr val="292929"/>
                </a:solidFill>
                <a:latin typeface="Clear Sans Bold"/>
                <a:ea typeface="Clear Sans Bold"/>
                <a:cs typeface="Clear Sans Bold"/>
                <a:sym typeface="Clear Sans Bold"/>
              </a:rPr>
              <a:t>Цис-форма:</a:t>
            </a:r>
            <a:r>
              <a:rPr lang="en-US" sz="3300">
                <a:solidFill>
                  <a:srgbClr val="292929"/>
                </a:solidFill>
                <a:latin typeface="Clear Sans"/>
                <a:ea typeface="Clear Sans"/>
                <a:cs typeface="Clear Sans"/>
                <a:sym typeface="Clear Sans"/>
              </a:rPr>
              <a:t> метил топтары циклдың бір жағында. Қарапайым түрде:</a:t>
            </a:r>
          </a:p>
          <a:p>
            <a:pPr algn="l">
              <a:lnSpc>
                <a:spcPts val="3960"/>
              </a:lnSpc>
            </a:pPr>
            <a:r>
              <a:rPr lang="en-US" sz="3300">
                <a:solidFill>
                  <a:srgbClr val="292929"/>
                </a:solidFill>
                <a:latin typeface="Clear Sans"/>
                <a:ea typeface="Clear Sans"/>
                <a:cs typeface="Clear Sans"/>
                <a:sym typeface="Clear Sans"/>
              </a:rPr>
              <a:t>     CH3</a:t>
            </a:r>
          </a:p>
          <a:p>
            <a:pPr algn="l">
              <a:lnSpc>
                <a:spcPts val="3960"/>
              </a:lnSpc>
            </a:pPr>
            <a:r>
              <a:rPr lang="en-US" sz="3300">
                <a:solidFill>
                  <a:srgbClr val="292929"/>
                </a:solidFill>
                <a:latin typeface="Clear Sans"/>
                <a:ea typeface="Clear Sans"/>
                <a:cs typeface="Clear Sans"/>
                <a:sym typeface="Clear Sans"/>
              </a:rPr>
              <a:t>      |</a:t>
            </a:r>
          </a:p>
          <a:p>
            <a:pPr algn="l">
              <a:lnSpc>
                <a:spcPts val="3960"/>
              </a:lnSpc>
            </a:pPr>
            <a:r>
              <a:rPr lang="en-US" sz="3300">
                <a:solidFill>
                  <a:srgbClr val="292929"/>
                </a:solidFill>
                <a:latin typeface="Clear Sans"/>
                <a:ea typeface="Clear Sans"/>
                <a:cs typeface="Clear Sans"/>
                <a:sym typeface="Clear Sans"/>
              </a:rPr>
              <a:t> CH2—CH2</a:t>
            </a:r>
          </a:p>
          <a:p>
            <a:pPr algn="l">
              <a:lnSpc>
                <a:spcPts val="3960"/>
              </a:lnSpc>
            </a:pPr>
            <a:r>
              <a:rPr lang="en-US" sz="3300">
                <a:solidFill>
                  <a:srgbClr val="292929"/>
                </a:solidFill>
                <a:latin typeface="Clear Sans"/>
                <a:ea typeface="Clear Sans"/>
                <a:cs typeface="Clear Sans"/>
                <a:sym typeface="Clear Sans"/>
              </a:rPr>
              <a:t> |     |</a:t>
            </a:r>
          </a:p>
          <a:p>
            <a:pPr algn="l">
              <a:lnSpc>
                <a:spcPts val="3960"/>
              </a:lnSpc>
            </a:pPr>
            <a:r>
              <a:rPr lang="en-US" sz="3300">
                <a:solidFill>
                  <a:srgbClr val="292929"/>
                </a:solidFill>
                <a:latin typeface="Clear Sans"/>
                <a:ea typeface="Clear Sans"/>
                <a:cs typeface="Clear Sans"/>
                <a:sym typeface="Clear Sans"/>
              </a:rPr>
              <a:t> CH2—CH2</a:t>
            </a:r>
          </a:p>
          <a:p>
            <a:pPr algn="l">
              <a:lnSpc>
                <a:spcPts val="3960"/>
              </a:lnSpc>
            </a:pPr>
            <a:r>
              <a:rPr lang="en-US" sz="3300">
                <a:solidFill>
                  <a:srgbClr val="292929"/>
                </a:solidFill>
                <a:latin typeface="Clear Sans"/>
                <a:ea typeface="Clear Sans"/>
                <a:cs typeface="Clear Sans"/>
                <a:sym typeface="Clear Sans"/>
              </a:rPr>
              <a:t>      |</a:t>
            </a:r>
          </a:p>
          <a:p>
            <a:pPr algn="l">
              <a:lnSpc>
                <a:spcPts val="3960"/>
              </a:lnSpc>
            </a:pPr>
            <a:r>
              <a:rPr lang="en-US" sz="3300">
                <a:solidFill>
                  <a:srgbClr val="292929"/>
                </a:solidFill>
                <a:latin typeface="Clear Sans"/>
                <a:ea typeface="Clear Sans"/>
                <a:cs typeface="Clear Sans"/>
                <a:sym typeface="Clear Sans"/>
              </a:rPr>
              <a:t>     CH3</a:t>
            </a:r>
          </a:p>
          <a:p>
            <a:pPr algn="l">
              <a:lnSpc>
                <a:spcPts val="3960"/>
              </a:lnSpc>
            </a:pPr>
            <a:r>
              <a:rPr lang="en-US" sz="3300">
                <a:solidFill>
                  <a:srgbClr val="292929"/>
                </a:solidFill>
                <a:latin typeface="Clear Sans"/>
                <a:ea typeface="Clear Sans"/>
                <a:cs typeface="Clear Sans"/>
                <a:sym typeface="Clear Sans"/>
              </a:rPr>
              <a:t> </a:t>
            </a:r>
            <a:r>
              <a:rPr lang="en-US" sz="3300" b="1">
                <a:solidFill>
                  <a:srgbClr val="292929"/>
                </a:solidFill>
                <a:latin typeface="Clear Sans Bold"/>
                <a:ea typeface="Clear Sans Bold"/>
                <a:cs typeface="Clear Sans Bold"/>
                <a:sym typeface="Clear Sans Bold"/>
              </a:rPr>
              <a:t>Транс-форма:</a:t>
            </a:r>
            <a:r>
              <a:rPr lang="en-US" sz="3300">
                <a:solidFill>
                  <a:srgbClr val="292929"/>
                </a:solidFill>
                <a:latin typeface="Clear Sans"/>
                <a:ea typeface="Clear Sans"/>
                <a:cs typeface="Clear Sans"/>
                <a:sym typeface="Clear Sans"/>
              </a:rPr>
              <a:t> метил топтары қарама-қарсы жақта.</a:t>
            </a:r>
          </a:p>
          <a:p>
            <a:pPr algn="l">
              <a:lnSpc>
                <a:spcPts val="3960"/>
              </a:lnSpc>
            </a:pPr>
            <a:r>
              <a:rPr lang="en-US" sz="3300">
                <a:solidFill>
                  <a:srgbClr val="292929"/>
                </a:solidFill>
                <a:latin typeface="Clear Sans"/>
                <a:ea typeface="Clear Sans"/>
                <a:cs typeface="Clear Sans"/>
                <a:sym typeface="Clear Sans"/>
              </a:rPr>
              <a:t> Кеңістіктік көріністе бұл изомерлердің физикалық және химиялық қасиеттері әртүрлі болады.</a:t>
            </a:r>
            <a:r>
              <a:rPr lang="en-US" sz="3300" b="1">
                <a:solidFill>
                  <a:srgbClr val="292929"/>
                </a:solidFill>
                <a:latin typeface="Clear Sans Bold"/>
                <a:ea typeface="Clear Sans Bold"/>
                <a:cs typeface="Clear Sans Bold"/>
                <a:sym typeface="Clear Sans Bold"/>
              </a:rPr>
              <a:t> </a:t>
            </a:r>
          </a:p>
          <a:p>
            <a:pPr algn="l">
              <a:lnSpc>
                <a:spcPts val="3960"/>
              </a:lnSpc>
            </a:pPr>
            <a:endParaRPr lang="en-US" sz="3300" b="1">
              <a:solidFill>
                <a:srgbClr val="292929"/>
              </a:solidFill>
              <a:latin typeface="Clear Sans Bold"/>
              <a:ea typeface="Clear Sans Bold"/>
              <a:cs typeface="Clear Sans Bold"/>
              <a:sym typeface="Clear Sans Bold"/>
            </a:endParaRPr>
          </a:p>
          <a:p>
            <a:pPr algn="l">
              <a:lnSpc>
                <a:spcPts val="3960"/>
              </a:lnSpc>
            </a:pPr>
            <a:endParaRPr lang="en-US" sz="3300" b="1">
              <a:solidFill>
                <a:srgbClr val="292929"/>
              </a:solidFill>
              <a:latin typeface="Clear Sans Bold"/>
              <a:ea typeface="Clear Sans Bold"/>
              <a:cs typeface="Clear Sans Bold"/>
              <a:sym typeface="Clear Sans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DF6"/>
        </a:solidFill>
        <a:effectLst/>
      </p:bgPr>
    </p:bg>
    <p:spTree>
      <p:nvGrpSpPr>
        <p:cNvPr id="1" name=""/>
        <p:cNvGrpSpPr/>
        <p:nvPr/>
      </p:nvGrpSpPr>
      <p:grpSpPr>
        <a:xfrm>
          <a:off x="0" y="0"/>
          <a:ext cx="0" cy="0"/>
          <a:chOff x="0" y="0"/>
          <a:chExt cx="0" cy="0"/>
        </a:xfrm>
      </p:grpSpPr>
      <p:sp>
        <p:nvSpPr>
          <p:cNvPr id="3" name="TextBox 3"/>
          <p:cNvSpPr txBox="1"/>
          <p:nvPr/>
        </p:nvSpPr>
        <p:spPr>
          <a:xfrm>
            <a:off x="4223209" y="1019175"/>
            <a:ext cx="13036091" cy="714375"/>
          </a:xfrm>
          <a:prstGeom prst="rect">
            <a:avLst/>
          </a:prstGeom>
        </p:spPr>
        <p:txBody>
          <a:bodyPr lIns="0" tIns="0" rIns="0" bIns="0" rtlCol="0" anchor="t">
            <a:spAutoFit/>
          </a:bodyPr>
          <a:lstStyle/>
          <a:p>
            <a:pPr algn="l">
              <a:lnSpc>
                <a:spcPts val="5610"/>
              </a:lnSpc>
            </a:pPr>
            <a:r>
              <a:rPr lang="en-US" sz="4675" b="1">
                <a:solidFill>
                  <a:srgbClr val="292929"/>
                </a:solidFill>
                <a:latin typeface="Clear Sans Medium"/>
                <a:ea typeface="Clear Sans Medium"/>
                <a:cs typeface="Clear Sans Medium"/>
                <a:sym typeface="Clear Sans Medium"/>
              </a:rPr>
              <a:t>Мысал: Циклогексан туындылары</a:t>
            </a:r>
          </a:p>
        </p:txBody>
      </p:sp>
      <p:sp>
        <p:nvSpPr>
          <p:cNvPr id="4" name="TextBox 4"/>
          <p:cNvSpPr txBox="1"/>
          <p:nvPr/>
        </p:nvSpPr>
        <p:spPr>
          <a:xfrm>
            <a:off x="0" y="2048833"/>
            <a:ext cx="18288000" cy="1076325"/>
          </a:xfrm>
          <a:prstGeom prst="rect">
            <a:avLst/>
          </a:prstGeom>
        </p:spPr>
        <p:txBody>
          <a:bodyPr lIns="0" tIns="0" rIns="0" bIns="0" rtlCol="0" anchor="t">
            <a:spAutoFit/>
          </a:bodyPr>
          <a:lstStyle/>
          <a:p>
            <a:pPr algn="ctr">
              <a:lnSpc>
                <a:spcPts val="4200"/>
              </a:lnSpc>
              <a:spcBef>
                <a:spcPct val="0"/>
              </a:spcBef>
            </a:pPr>
            <a:r>
              <a:rPr lang="en-US" sz="3500">
                <a:solidFill>
                  <a:srgbClr val="292929"/>
                </a:solidFill>
                <a:latin typeface="Clear Sans"/>
                <a:ea typeface="Clear Sans"/>
                <a:cs typeface="Clear Sans"/>
                <a:sym typeface="Clear Sans"/>
              </a:rPr>
              <a:t>Циклогексан конформациясын (орындық форма) ескергенде, изомерияны аксиал және экваториал орналасуға қарап бағалауға болады.</a:t>
            </a:r>
          </a:p>
        </p:txBody>
      </p:sp>
      <p:graphicFrame>
        <p:nvGraphicFramePr>
          <p:cNvPr id="5" name="Таблица 4"/>
          <p:cNvGraphicFramePr>
            <a:graphicFrameLocks noGrp="1"/>
          </p:cNvGraphicFramePr>
          <p:nvPr/>
        </p:nvGraphicFramePr>
        <p:xfrm>
          <a:off x="1515110" y="3569621"/>
          <a:ext cx="6113780" cy="561213"/>
        </p:xfrm>
        <a:graphic>
          <a:graphicData uri="http://schemas.openxmlformats.org/drawingml/2006/table">
            <a:tbl>
              <a:tblPr firstRow="1" firstCol="1" bandRow="1">
                <a:tableStyleId>{5C22544A-7EE6-4342-B048-85BDC9FD1C3A}</a:tableStyleId>
              </a:tblPr>
              <a:tblGrid>
                <a:gridCol w="1076960"/>
                <a:gridCol w="2998470"/>
                <a:gridCol w="2038350"/>
              </a:tblGrid>
              <a:tr h="0">
                <a:tc>
                  <a:txBody>
                    <a:bodyPr/>
                    <a:lstStyle/>
                    <a:p>
                      <a:pPr>
                        <a:lnSpc>
                          <a:spcPct val="107000"/>
                        </a:lnSpc>
                        <a:spcAft>
                          <a:spcPts val="0"/>
                        </a:spcAft>
                      </a:pPr>
                      <a:r>
                        <a:rPr lang="ru-RU" sz="1200">
                          <a:effectLst/>
                        </a:rPr>
                        <a:t>Изомер түрі</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Метил топтарының орналасуы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Тұрақтылығы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ru-RU" sz="1200">
                          <a:effectLst/>
                        </a:rPr>
                        <a:t>Цис-</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Екеуі де аксиал немесе екеуі де экваториал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Орташа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ru-RU" sz="1200">
                          <a:effectLst/>
                        </a:rPr>
                        <a:t>Транс-</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Бірі аксиал, бірі экваториал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err="1">
                          <a:effectLst/>
                        </a:rPr>
                        <a:t>Тұрақтырақ</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730588783"/>
              </p:ext>
            </p:extLst>
          </p:nvPr>
        </p:nvGraphicFramePr>
        <p:xfrm>
          <a:off x="1515110" y="3569619"/>
          <a:ext cx="14105890" cy="3097880"/>
        </p:xfrm>
        <a:graphic>
          <a:graphicData uri="http://schemas.openxmlformats.org/drawingml/2006/table">
            <a:tbl>
              <a:tblPr firstRow="1" firstCol="1" bandRow="1">
                <a:tableStyleId>{5C22544A-7EE6-4342-B048-85BDC9FD1C3A}</a:tableStyleId>
              </a:tblPr>
              <a:tblGrid>
                <a:gridCol w="2484793"/>
                <a:gridCol w="6918157"/>
                <a:gridCol w="4702940"/>
              </a:tblGrid>
              <a:tr h="774470">
                <a:tc>
                  <a:txBody>
                    <a:bodyPr/>
                    <a:lstStyle/>
                    <a:p>
                      <a:pPr>
                        <a:lnSpc>
                          <a:spcPct val="107000"/>
                        </a:lnSpc>
                        <a:spcAft>
                          <a:spcPts val="0"/>
                        </a:spcAft>
                      </a:pPr>
                      <a:r>
                        <a:rPr lang="ru-RU" sz="3200">
                          <a:effectLst/>
                        </a:rPr>
                        <a:t>Изомер түрі</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Метил топтарының орналасуы</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Тұрақтылығы</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48940">
                <a:tc>
                  <a:txBody>
                    <a:bodyPr/>
                    <a:lstStyle/>
                    <a:p>
                      <a:pPr>
                        <a:lnSpc>
                          <a:spcPct val="107000"/>
                        </a:lnSpc>
                        <a:spcAft>
                          <a:spcPts val="0"/>
                        </a:spcAft>
                      </a:pPr>
                      <a:r>
                        <a:rPr lang="ru-RU" sz="3200">
                          <a:effectLst/>
                        </a:rPr>
                        <a:t>Цис-</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Екеуі де аксиал немесе екеуі де экваториал</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Орташа</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4470">
                <a:tc>
                  <a:txBody>
                    <a:bodyPr/>
                    <a:lstStyle/>
                    <a:p>
                      <a:pPr>
                        <a:lnSpc>
                          <a:spcPct val="107000"/>
                        </a:lnSpc>
                        <a:spcAft>
                          <a:spcPts val="0"/>
                        </a:spcAft>
                      </a:pPr>
                      <a:r>
                        <a:rPr lang="ru-RU" sz="3200">
                          <a:effectLst/>
                        </a:rPr>
                        <a:t>Транс-</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Бірі аксиал, бірі экваториал</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dirty="0" err="1">
                          <a:effectLst/>
                        </a:rPr>
                        <a:t>Тұрақтырақ</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F6"/>
        </a:solidFill>
        <a:effectLst/>
      </p:bgPr>
    </p:bg>
    <p:spTree>
      <p:nvGrpSpPr>
        <p:cNvPr id="1" name=""/>
        <p:cNvGrpSpPr/>
        <p:nvPr/>
      </p:nvGrpSpPr>
      <p:grpSpPr>
        <a:xfrm>
          <a:off x="0" y="0"/>
          <a:ext cx="0" cy="0"/>
          <a:chOff x="0" y="0"/>
          <a:chExt cx="0" cy="0"/>
        </a:xfrm>
      </p:grpSpPr>
      <p:sp>
        <p:nvSpPr>
          <p:cNvPr id="3" name="TextBox 3"/>
          <p:cNvSpPr txBox="1"/>
          <p:nvPr/>
        </p:nvSpPr>
        <p:spPr>
          <a:xfrm>
            <a:off x="4223209" y="1019175"/>
            <a:ext cx="13036091" cy="714375"/>
          </a:xfrm>
          <a:prstGeom prst="rect">
            <a:avLst/>
          </a:prstGeom>
        </p:spPr>
        <p:txBody>
          <a:bodyPr lIns="0" tIns="0" rIns="0" bIns="0" rtlCol="0" anchor="t">
            <a:spAutoFit/>
          </a:bodyPr>
          <a:lstStyle/>
          <a:p>
            <a:pPr algn="l">
              <a:lnSpc>
                <a:spcPts val="5610"/>
              </a:lnSpc>
            </a:pPr>
            <a:r>
              <a:rPr lang="en-US" sz="4675" b="1">
                <a:solidFill>
                  <a:srgbClr val="292929"/>
                </a:solidFill>
                <a:latin typeface="Clear Sans Medium"/>
                <a:ea typeface="Clear Sans Medium"/>
                <a:cs typeface="Clear Sans Medium"/>
                <a:sym typeface="Clear Sans Medium"/>
              </a:rPr>
              <a:t>Мысал: Циклогексан туындылары</a:t>
            </a:r>
          </a:p>
        </p:txBody>
      </p:sp>
      <p:sp>
        <p:nvSpPr>
          <p:cNvPr id="4" name="TextBox 4"/>
          <p:cNvSpPr txBox="1"/>
          <p:nvPr/>
        </p:nvSpPr>
        <p:spPr>
          <a:xfrm>
            <a:off x="4815364" y="1982607"/>
            <a:ext cx="8657273" cy="1076325"/>
          </a:xfrm>
          <a:prstGeom prst="rect">
            <a:avLst/>
          </a:prstGeom>
        </p:spPr>
        <p:txBody>
          <a:bodyPr lIns="0" tIns="0" rIns="0" bIns="0" rtlCol="0" anchor="t">
            <a:spAutoFit/>
          </a:bodyPr>
          <a:lstStyle/>
          <a:p>
            <a:pPr algn="ctr">
              <a:lnSpc>
                <a:spcPts val="4200"/>
              </a:lnSpc>
              <a:spcBef>
                <a:spcPct val="0"/>
              </a:spcBef>
            </a:pPr>
            <a:r>
              <a:rPr lang="en-US" sz="3500">
                <a:solidFill>
                  <a:srgbClr val="292929"/>
                </a:solidFill>
                <a:latin typeface="Clear Sans"/>
                <a:ea typeface="Clear Sans"/>
                <a:cs typeface="Clear Sans"/>
                <a:sym typeface="Clear Sans"/>
              </a:rPr>
              <a:t> Цис/транс изомерлердің айырмашылығы</a:t>
            </a:r>
          </a:p>
          <a:p>
            <a:pPr algn="ctr">
              <a:lnSpc>
                <a:spcPts val="4200"/>
              </a:lnSpc>
              <a:spcBef>
                <a:spcPct val="0"/>
              </a:spcBef>
            </a:pPr>
            <a:endParaRPr lang="en-US" sz="3500">
              <a:solidFill>
                <a:srgbClr val="292929"/>
              </a:solidFill>
              <a:latin typeface="Clear Sans"/>
              <a:ea typeface="Clear Sans"/>
              <a:cs typeface="Clear Sans"/>
              <a:sym typeface="Clear Sans"/>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29452469"/>
              </p:ext>
            </p:extLst>
          </p:nvPr>
        </p:nvGraphicFramePr>
        <p:xfrm>
          <a:off x="1515110" y="3471767"/>
          <a:ext cx="15553690" cy="3500534"/>
        </p:xfrm>
        <a:graphic>
          <a:graphicData uri="http://schemas.openxmlformats.org/drawingml/2006/table">
            <a:tbl>
              <a:tblPr firstRow="1" firstCol="1" bandRow="1">
                <a:tableStyleId>{5C22544A-7EE6-4342-B048-85BDC9FD1C3A}</a:tableStyleId>
              </a:tblPr>
              <a:tblGrid>
                <a:gridCol w="3428015"/>
                <a:gridCol w="6182382"/>
                <a:gridCol w="5943293"/>
              </a:tblGrid>
              <a:tr h="700107">
                <a:tc>
                  <a:txBody>
                    <a:bodyPr/>
                    <a:lstStyle/>
                    <a:p>
                      <a:pPr>
                        <a:lnSpc>
                          <a:spcPct val="107000"/>
                        </a:lnSpc>
                        <a:spcAft>
                          <a:spcPts val="0"/>
                        </a:spcAft>
                      </a:pPr>
                      <a:r>
                        <a:rPr lang="ru-RU" sz="3200">
                          <a:effectLst/>
                        </a:rPr>
                        <a:t>Қасиет</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Цис-изомер</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Транс-изомер</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00213">
                <a:tc>
                  <a:txBody>
                    <a:bodyPr/>
                    <a:lstStyle/>
                    <a:p>
                      <a:pPr>
                        <a:lnSpc>
                          <a:spcPct val="107000"/>
                        </a:lnSpc>
                        <a:spcAft>
                          <a:spcPts val="0"/>
                        </a:spcAft>
                      </a:pPr>
                      <a:r>
                        <a:rPr lang="ru-RU" sz="3200">
                          <a:effectLst/>
                        </a:rPr>
                        <a:t>Физикалық қасиет</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Балқу температурасы әдетте төмен</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Балқу температурасы жоғарырақ</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00107">
                <a:tc>
                  <a:txBody>
                    <a:bodyPr/>
                    <a:lstStyle/>
                    <a:p>
                      <a:pPr>
                        <a:lnSpc>
                          <a:spcPct val="107000"/>
                        </a:lnSpc>
                        <a:spcAft>
                          <a:spcPts val="0"/>
                        </a:spcAft>
                      </a:pPr>
                      <a:r>
                        <a:rPr lang="ru-RU" sz="3200">
                          <a:effectLst/>
                        </a:rPr>
                        <a:t>Еріткіштік</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Полярлығы жоғары</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Полярлығы төмен</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00107">
                <a:tc>
                  <a:txBody>
                    <a:bodyPr/>
                    <a:lstStyle/>
                    <a:p>
                      <a:pPr>
                        <a:lnSpc>
                          <a:spcPct val="107000"/>
                        </a:lnSpc>
                        <a:spcAft>
                          <a:spcPts val="0"/>
                        </a:spcAft>
                      </a:pPr>
                      <a:r>
                        <a:rPr lang="ru-RU" sz="3200">
                          <a:effectLst/>
                        </a:rPr>
                        <a:t>Реакцияға түсуі</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Стереоқиындық болуы мүмкін</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dirty="0" err="1">
                          <a:effectLst/>
                        </a:rPr>
                        <a:t>Кейде</a:t>
                      </a:r>
                      <a:r>
                        <a:rPr lang="ru-RU" sz="3200" dirty="0">
                          <a:effectLst/>
                        </a:rPr>
                        <a:t> </a:t>
                      </a:r>
                      <a:r>
                        <a:rPr lang="ru-RU" sz="3200" dirty="0" err="1">
                          <a:effectLst/>
                        </a:rPr>
                        <a:t>жеңіл</a:t>
                      </a:r>
                      <a:r>
                        <a:rPr lang="ru-RU" sz="3200" dirty="0">
                          <a:effectLst/>
                        </a:rPr>
                        <a:t> </a:t>
                      </a:r>
                      <a:r>
                        <a:rPr lang="ru-RU" sz="3200" dirty="0" err="1">
                          <a:effectLst/>
                        </a:rPr>
                        <a:t>түседі</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AD2"/>
        </a:solidFill>
        <a:effectLst/>
      </p:bgPr>
    </p:bg>
    <p:spTree>
      <p:nvGrpSpPr>
        <p:cNvPr id="1" name=""/>
        <p:cNvGrpSpPr/>
        <p:nvPr/>
      </p:nvGrpSpPr>
      <p:grpSpPr>
        <a:xfrm>
          <a:off x="0" y="0"/>
          <a:ext cx="0" cy="0"/>
          <a:chOff x="0" y="0"/>
          <a:chExt cx="0" cy="0"/>
        </a:xfrm>
      </p:grpSpPr>
      <p:sp>
        <p:nvSpPr>
          <p:cNvPr id="2" name="TextBox 2"/>
          <p:cNvSpPr txBox="1"/>
          <p:nvPr/>
        </p:nvSpPr>
        <p:spPr>
          <a:xfrm>
            <a:off x="2319972" y="4567076"/>
            <a:ext cx="13648057" cy="3789019"/>
          </a:xfrm>
          <a:prstGeom prst="rect">
            <a:avLst/>
          </a:prstGeom>
        </p:spPr>
        <p:txBody>
          <a:bodyPr lIns="0" tIns="0" rIns="0" bIns="0" rtlCol="0" anchor="t">
            <a:spAutoFit/>
          </a:bodyPr>
          <a:lstStyle/>
          <a:p>
            <a:pPr algn="ctr">
              <a:lnSpc>
                <a:spcPts val="3781"/>
              </a:lnSpc>
            </a:pPr>
            <a:r>
              <a:rPr lang="en-US" sz="2701">
                <a:solidFill>
                  <a:srgbClr val="292929"/>
                </a:solidFill>
                <a:latin typeface="Clear Sans"/>
                <a:ea typeface="Clear Sans"/>
                <a:cs typeface="Clear Sans"/>
                <a:sym typeface="Clear Sans"/>
              </a:rPr>
              <a:t> Циклогексан (C₆H₁₂) - алты мүшелі шеңберлі қаныққан көмірсутек. Оның кеңістіктік құрылымы ерекше, себебі ол жазық формада болмайды. Циклогексан молекуласы кеңістікте конформация жасайды — яғни, оның атомдары айналу арқылы әртүрлі тұрақтылықтағы пішіндерге (форма) ауыса алады. Циклогексан молекуласы жазық болғанда көміртек-көміртек арасындағы байланыс бұрышы 120° болады — бұл sp³-гибридтелген атомдар үшін (109,5°) кернеу тудырады. Осы бұрыштық кернеуді азайту үшін молекула кеңістікте иіледі де, тұрақты конформациялар қабылдайды.</a:t>
            </a:r>
          </a:p>
          <a:p>
            <a:pPr algn="ctr">
              <a:lnSpc>
                <a:spcPts val="3781"/>
              </a:lnSpc>
            </a:pPr>
            <a:endParaRPr lang="en-US" sz="2701">
              <a:solidFill>
                <a:srgbClr val="292929"/>
              </a:solidFill>
              <a:latin typeface="Clear Sans"/>
              <a:ea typeface="Clear Sans"/>
              <a:cs typeface="Clear Sans"/>
              <a:sym typeface="Clear Sans"/>
            </a:endParaRPr>
          </a:p>
        </p:txBody>
      </p:sp>
      <p:sp>
        <p:nvSpPr>
          <p:cNvPr id="3" name="Freeform 3"/>
          <p:cNvSpPr/>
          <p:nvPr/>
        </p:nvSpPr>
        <p:spPr>
          <a:xfrm>
            <a:off x="371053" y="326688"/>
            <a:ext cx="2812583" cy="2969138"/>
          </a:xfrm>
          <a:custGeom>
            <a:avLst/>
            <a:gdLst/>
            <a:ahLst/>
            <a:cxnLst/>
            <a:rect l="l" t="t" r="r" b="b"/>
            <a:pathLst>
              <a:path w="2812583" h="2969138">
                <a:moveTo>
                  <a:pt x="0" y="0"/>
                </a:moveTo>
                <a:lnTo>
                  <a:pt x="2812583" y="0"/>
                </a:lnTo>
                <a:lnTo>
                  <a:pt x="2812583" y="2969138"/>
                </a:lnTo>
                <a:lnTo>
                  <a:pt x="0" y="296913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2486551" y="2081619"/>
            <a:ext cx="13005844" cy="1981200"/>
          </a:xfrm>
          <a:prstGeom prst="rect">
            <a:avLst/>
          </a:prstGeom>
        </p:spPr>
        <p:txBody>
          <a:bodyPr lIns="0" tIns="0" rIns="0" bIns="0" rtlCol="0" anchor="t">
            <a:spAutoFit/>
          </a:bodyPr>
          <a:lstStyle/>
          <a:p>
            <a:pPr algn="ctr">
              <a:lnSpc>
                <a:spcPts val="7800"/>
              </a:lnSpc>
            </a:pPr>
            <a:r>
              <a:rPr lang="en-US" sz="6500" b="1">
                <a:solidFill>
                  <a:srgbClr val="292929"/>
                </a:solidFill>
                <a:latin typeface="Clear Sans Medium"/>
                <a:ea typeface="Clear Sans Medium"/>
                <a:cs typeface="Clear Sans Medium"/>
                <a:sym typeface="Clear Sans Medium"/>
              </a:rPr>
              <a:t>Циклогексан және оның конформациялары</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20863" y="3381375"/>
            <a:ext cx="15646274" cy="5343525"/>
          </a:xfrm>
          <a:prstGeom prst="rect">
            <a:avLst/>
          </a:prstGeom>
        </p:spPr>
        <p:txBody>
          <a:bodyPr lIns="0" tIns="0" rIns="0" bIns="0" rtlCol="0" anchor="t">
            <a:spAutoFit/>
          </a:bodyPr>
          <a:lstStyle/>
          <a:p>
            <a:pPr algn="l">
              <a:lnSpc>
                <a:spcPts val="4200"/>
              </a:lnSpc>
            </a:pPr>
            <a:r>
              <a:rPr lang="en-US" sz="3500">
                <a:solidFill>
                  <a:srgbClr val="292929"/>
                </a:solidFill>
                <a:latin typeface="Clear Sans"/>
                <a:ea typeface="Clear Sans"/>
                <a:cs typeface="Clear Sans"/>
                <a:sym typeface="Clear Sans"/>
              </a:rPr>
              <a:t>  </a:t>
            </a:r>
          </a:p>
          <a:p>
            <a:pPr algn="l">
              <a:lnSpc>
                <a:spcPts val="4200"/>
              </a:lnSpc>
            </a:pPr>
            <a:r>
              <a:rPr lang="en-US" sz="3500" b="1">
                <a:solidFill>
                  <a:srgbClr val="292929"/>
                </a:solidFill>
                <a:latin typeface="Clear Sans Bold"/>
                <a:ea typeface="Clear Sans Bold"/>
                <a:cs typeface="Clear Sans Bold"/>
                <a:sym typeface="Clear Sans Bold"/>
              </a:rPr>
              <a:t> 1. ОРЫНДЫҚ ФОРМА</a:t>
            </a:r>
          </a:p>
          <a:p>
            <a:pPr algn="l">
              <a:lnSpc>
                <a:spcPts val="4200"/>
              </a:lnSpc>
            </a:pPr>
            <a:r>
              <a:rPr lang="en-US" sz="3500">
                <a:solidFill>
                  <a:srgbClr val="292929"/>
                </a:solidFill>
                <a:latin typeface="Clear Sans"/>
                <a:ea typeface="Clear Sans"/>
                <a:cs typeface="Clear Sans"/>
                <a:sym typeface="Clear Sans"/>
              </a:rPr>
              <a:t> -Ең тұрақты форма.</a:t>
            </a:r>
          </a:p>
          <a:p>
            <a:pPr algn="l">
              <a:lnSpc>
                <a:spcPts val="4200"/>
              </a:lnSpc>
            </a:pPr>
            <a:r>
              <a:rPr lang="en-US" sz="3500">
                <a:solidFill>
                  <a:srgbClr val="292929"/>
                </a:solidFill>
                <a:latin typeface="Clear Sans"/>
                <a:ea typeface="Clear Sans"/>
                <a:cs typeface="Clear Sans"/>
                <a:sym typeface="Clear Sans"/>
              </a:rPr>
              <a:t> -Бұрыштық және торсиондық кернеу жоқ.</a:t>
            </a:r>
          </a:p>
          <a:p>
            <a:pPr algn="l">
              <a:lnSpc>
                <a:spcPts val="4200"/>
              </a:lnSpc>
            </a:pPr>
            <a:r>
              <a:rPr lang="en-US" sz="3500">
                <a:solidFill>
                  <a:srgbClr val="292929"/>
                </a:solidFill>
                <a:latin typeface="Clear Sans"/>
                <a:ea typeface="Clear Sans"/>
                <a:cs typeface="Clear Sans"/>
                <a:sym typeface="Clear Sans"/>
              </a:rPr>
              <a:t> -Барлық байланыс бұрыштары — ≈109,5°.</a:t>
            </a:r>
          </a:p>
          <a:p>
            <a:pPr algn="l">
              <a:lnSpc>
                <a:spcPts val="4200"/>
              </a:lnSpc>
            </a:pPr>
            <a:r>
              <a:rPr lang="en-US" sz="3500">
                <a:solidFill>
                  <a:srgbClr val="292929"/>
                </a:solidFill>
                <a:latin typeface="Clear Sans"/>
                <a:ea typeface="Clear Sans"/>
                <a:cs typeface="Clear Sans"/>
                <a:sym typeface="Clear Sans"/>
              </a:rPr>
              <a:t> -Орналасуы: аксиал (тік):3↑ және 3↓; экваториал (жазықтық бойымен): 6 экваториал орынбасар. Энергиясы ең төмен, сондықтан көп жағдайда молекула дәл осы формада болады.</a:t>
            </a:r>
          </a:p>
          <a:p>
            <a:pPr algn="l">
              <a:lnSpc>
                <a:spcPts val="4200"/>
              </a:lnSpc>
            </a:pPr>
            <a:endParaRPr lang="en-US" sz="3500">
              <a:solidFill>
                <a:srgbClr val="292929"/>
              </a:solidFill>
              <a:latin typeface="Clear Sans"/>
              <a:ea typeface="Clear Sans"/>
              <a:cs typeface="Clear Sans"/>
              <a:sym typeface="Clear Sans"/>
            </a:endParaRPr>
          </a:p>
          <a:p>
            <a:pPr algn="l">
              <a:lnSpc>
                <a:spcPts val="4200"/>
              </a:lnSpc>
            </a:pPr>
            <a:r>
              <a:rPr lang="en-US" sz="3500">
                <a:solidFill>
                  <a:srgbClr val="292929"/>
                </a:solidFill>
                <a:latin typeface="Clear Sans"/>
                <a:ea typeface="Clear Sans"/>
                <a:cs typeface="Clear Sans"/>
                <a:sym typeface="Clear Sans"/>
              </a:rPr>
              <a:t> </a:t>
            </a:r>
          </a:p>
        </p:txBody>
      </p:sp>
      <p:sp>
        <p:nvSpPr>
          <p:cNvPr id="3" name="TextBox 3"/>
          <p:cNvSpPr txBox="1"/>
          <p:nvPr/>
        </p:nvSpPr>
        <p:spPr>
          <a:xfrm>
            <a:off x="641449" y="1977938"/>
            <a:ext cx="17005102" cy="990600"/>
          </a:xfrm>
          <a:prstGeom prst="rect">
            <a:avLst/>
          </a:prstGeom>
        </p:spPr>
        <p:txBody>
          <a:bodyPr lIns="0" tIns="0" rIns="0" bIns="0" rtlCol="0" anchor="t">
            <a:spAutoFit/>
          </a:bodyPr>
          <a:lstStyle/>
          <a:p>
            <a:pPr algn="ctr">
              <a:lnSpc>
                <a:spcPts val="7800"/>
              </a:lnSpc>
              <a:spcBef>
                <a:spcPct val="0"/>
              </a:spcBef>
            </a:pPr>
            <a:r>
              <a:rPr lang="en-US" sz="6500" b="1">
                <a:solidFill>
                  <a:srgbClr val="292929"/>
                </a:solidFill>
                <a:latin typeface="Clear Sans Medium"/>
                <a:ea typeface="Clear Sans Medium"/>
                <a:cs typeface="Clear Sans Medium"/>
                <a:sym typeface="Clear Sans Medium"/>
              </a:rPr>
              <a:t>Циклогексанның негізгі конформациялары: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20863" y="3557977"/>
            <a:ext cx="15646274" cy="5343525"/>
          </a:xfrm>
          <a:prstGeom prst="rect">
            <a:avLst/>
          </a:prstGeom>
        </p:spPr>
        <p:txBody>
          <a:bodyPr lIns="0" tIns="0" rIns="0" bIns="0" rtlCol="0" anchor="t">
            <a:spAutoFit/>
          </a:bodyPr>
          <a:lstStyle/>
          <a:p>
            <a:pPr algn="l">
              <a:lnSpc>
                <a:spcPts val="4200"/>
              </a:lnSpc>
            </a:pPr>
            <a:r>
              <a:rPr lang="en-US" sz="3500">
                <a:solidFill>
                  <a:srgbClr val="292929"/>
                </a:solidFill>
                <a:latin typeface="Clear Sans"/>
                <a:ea typeface="Clear Sans"/>
                <a:cs typeface="Clear Sans"/>
                <a:sym typeface="Clear Sans"/>
              </a:rPr>
              <a:t> </a:t>
            </a:r>
            <a:r>
              <a:rPr lang="en-US" sz="3500" b="1">
                <a:solidFill>
                  <a:srgbClr val="292929"/>
                </a:solidFill>
                <a:latin typeface="Clear Sans Bold"/>
                <a:ea typeface="Clear Sans Bold"/>
                <a:cs typeface="Clear Sans Bold"/>
                <a:sym typeface="Clear Sans Bold"/>
              </a:rPr>
              <a:t>2. ҚАЙЫҚ ФОРМА</a:t>
            </a:r>
          </a:p>
          <a:p>
            <a:pPr algn="l">
              <a:lnSpc>
                <a:spcPts val="4200"/>
              </a:lnSpc>
            </a:pPr>
            <a:r>
              <a:rPr lang="en-US" sz="3500">
                <a:solidFill>
                  <a:srgbClr val="292929"/>
                </a:solidFill>
                <a:latin typeface="Clear Sans"/>
                <a:ea typeface="Clear Sans"/>
                <a:cs typeface="Clear Sans"/>
                <a:sym typeface="Clear Sans"/>
              </a:rPr>
              <a:t> -Тұрақсыз форма.</a:t>
            </a:r>
          </a:p>
          <a:p>
            <a:pPr algn="l">
              <a:lnSpc>
                <a:spcPts val="4200"/>
              </a:lnSpc>
            </a:pPr>
            <a:r>
              <a:rPr lang="en-US" sz="3500">
                <a:solidFill>
                  <a:srgbClr val="292929"/>
                </a:solidFill>
                <a:latin typeface="Clear Sans"/>
                <a:ea typeface="Clear Sans"/>
                <a:cs typeface="Clear Sans"/>
                <a:sym typeface="Clear Sans"/>
              </a:rPr>
              <a:t> -Торсиондық және стериялық кернеу жоғары (мысалы, 1,4-атымдар арасындағы жақын тебілу).</a:t>
            </a:r>
          </a:p>
          <a:p>
            <a:pPr algn="l">
              <a:lnSpc>
                <a:spcPts val="4200"/>
              </a:lnSpc>
            </a:pPr>
            <a:r>
              <a:rPr lang="en-US" sz="3500">
                <a:solidFill>
                  <a:srgbClr val="292929"/>
                </a:solidFill>
                <a:latin typeface="Clear Sans"/>
                <a:ea typeface="Clear Sans"/>
                <a:cs typeface="Clear Sans"/>
                <a:sym typeface="Clear Sans"/>
              </a:rPr>
              <a:t> -Тек өтпелі күйде (реакция кезінде) болуы мүмкін.</a:t>
            </a:r>
          </a:p>
          <a:p>
            <a:pPr algn="l">
              <a:lnSpc>
                <a:spcPts val="4200"/>
              </a:lnSpc>
            </a:pPr>
            <a:r>
              <a:rPr lang="en-US" sz="3500">
                <a:solidFill>
                  <a:srgbClr val="292929"/>
                </a:solidFill>
                <a:latin typeface="Clear Sans"/>
                <a:ea typeface="Clear Sans"/>
                <a:cs typeface="Clear Sans"/>
                <a:sym typeface="Clear Sans"/>
              </a:rPr>
              <a:t> </a:t>
            </a:r>
            <a:r>
              <a:rPr lang="en-US" sz="3500" b="1">
                <a:solidFill>
                  <a:srgbClr val="292929"/>
                </a:solidFill>
                <a:latin typeface="Clear Sans Bold"/>
                <a:ea typeface="Clear Sans Bold"/>
                <a:cs typeface="Clear Sans Bold"/>
                <a:sym typeface="Clear Sans Bold"/>
              </a:rPr>
              <a:t>3. ЖАРТЫ ОРЫНДЫҚ ЖӘНЕ БҮКТЕЛГЕН ҚАЙЫҚ (TWIST-BOAT)</a:t>
            </a:r>
          </a:p>
          <a:p>
            <a:pPr algn="l">
              <a:lnSpc>
                <a:spcPts val="4200"/>
              </a:lnSpc>
            </a:pPr>
            <a:r>
              <a:rPr lang="en-US" sz="3500">
                <a:solidFill>
                  <a:srgbClr val="292929"/>
                </a:solidFill>
                <a:latin typeface="Clear Sans"/>
                <a:ea typeface="Clear Sans"/>
                <a:cs typeface="Clear Sans"/>
                <a:sym typeface="Clear Sans"/>
              </a:rPr>
              <a:t> -Жарты орындық — ең тұрақсыз, реакциялардың өтпелі күйі ретінде кездеседі.</a:t>
            </a:r>
          </a:p>
          <a:p>
            <a:pPr algn="l">
              <a:lnSpc>
                <a:spcPts val="4200"/>
              </a:lnSpc>
            </a:pPr>
            <a:r>
              <a:rPr lang="en-US" sz="3500">
                <a:solidFill>
                  <a:srgbClr val="292929"/>
                </a:solidFill>
                <a:latin typeface="Clear Sans"/>
                <a:ea typeface="Clear Sans"/>
                <a:cs typeface="Clear Sans"/>
                <a:sym typeface="Clear Sans"/>
              </a:rPr>
              <a:t> -Бүктелген қайық — қайыққа қарағанда біршама тұрақтырақ.</a:t>
            </a:r>
          </a:p>
          <a:p>
            <a:pPr algn="l">
              <a:lnSpc>
                <a:spcPts val="4200"/>
              </a:lnSpc>
            </a:pPr>
            <a:endParaRPr lang="en-US" sz="3500">
              <a:solidFill>
                <a:srgbClr val="292929"/>
              </a:solidFill>
              <a:latin typeface="Clear Sans"/>
              <a:ea typeface="Clear Sans"/>
              <a:cs typeface="Clear Sans"/>
              <a:sym typeface="Clear Sans"/>
            </a:endParaRPr>
          </a:p>
        </p:txBody>
      </p:sp>
      <p:sp>
        <p:nvSpPr>
          <p:cNvPr id="3" name="TextBox 3"/>
          <p:cNvSpPr txBox="1"/>
          <p:nvPr/>
        </p:nvSpPr>
        <p:spPr>
          <a:xfrm>
            <a:off x="641449" y="1977938"/>
            <a:ext cx="17005102" cy="990600"/>
          </a:xfrm>
          <a:prstGeom prst="rect">
            <a:avLst/>
          </a:prstGeom>
        </p:spPr>
        <p:txBody>
          <a:bodyPr lIns="0" tIns="0" rIns="0" bIns="0" rtlCol="0" anchor="t">
            <a:spAutoFit/>
          </a:bodyPr>
          <a:lstStyle/>
          <a:p>
            <a:pPr algn="ctr">
              <a:lnSpc>
                <a:spcPts val="7800"/>
              </a:lnSpc>
              <a:spcBef>
                <a:spcPct val="0"/>
              </a:spcBef>
            </a:pPr>
            <a:r>
              <a:rPr lang="en-US" sz="6500" b="1">
                <a:solidFill>
                  <a:srgbClr val="292929"/>
                </a:solidFill>
                <a:latin typeface="Clear Sans Medium"/>
                <a:ea typeface="Clear Sans Medium"/>
                <a:cs typeface="Clear Sans Medium"/>
                <a:sym typeface="Clear Sans Medium"/>
              </a:rPr>
              <a:t>Циклогексанның негізгі конформациялары: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AD2"/>
        </a:solidFill>
        <a:effectLst/>
      </p:bgPr>
    </p:bg>
    <p:spTree>
      <p:nvGrpSpPr>
        <p:cNvPr id="1" name=""/>
        <p:cNvGrpSpPr/>
        <p:nvPr/>
      </p:nvGrpSpPr>
      <p:grpSpPr>
        <a:xfrm>
          <a:off x="0" y="0"/>
          <a:ext cx="0" cy="0"/>
          <a:chOff x="0" y="0"/>
          <a:chExt cx="0" cy="0"/>
        </a:xfrm>
      </p:grpSpPr>
      <p:sp>
        <p:nvSpPr>
          <p:cNvPr id="2" name="TextBox 2"/>
          <p:cNvSpPr txBox="1"/>
          <p:nvPr/>
        </p:nvSpPr>
        <p:spPr>
          <a:xfrm>
            <a:off x="4473462" y="2388529"/>
            <a:ext cx="14406970" cy="1447800"/>
          </a:xfrm>
          <a:prstGeom prst="rect">
            <a:avLst/>
          </a:prstGeom>
        </p:spPr>
        <p:txBody>
          <a:bodyPr lIns="0" tIns="0" rIns="0" bIns="0" rtlCol="0" anchor="t">
            <a:spAutoFit/>
          </a:bodyPr>
          <a:lstStyle/>
          <a:p>
            <a:pPr algn="l">
              <a:lnSpc>
                <a:spcPts val="11400"/>
              </a:lnSpc>
            </a:pPr>
            <a:r>
              <a:rPr lang="en-US" sz="9500" b="1">
                <a:solidFill>
                  <a:srgbClr val="6943A4"/>
                </a:solidFill>
                <a:latin typeface="Clear Sans Medium"/>
                <a:ea typeface="Clear Sans Medium"/>
                <a:cs typeface="Clear Sans Medium"/>
                <a:sym typeface="Clear Sans Medium"/>
              </a:rPr>
              <a:t>Дәріс мақсаты:</a:t>
            </a:r>
          </a:p>
        </p:txBody>
      </p:sp>
      <p:sp>
        <p:nvSpPr>
          <p:cNvPr id="3" name="TextBox 3"/>
          <p:cNvSpPr txBox="1"/>
          <p:nvPr/>
        </p:nvSpPr>
        <p:spPr>
          <a:xfrm>
            <a:off x="1506994" y="4552058"/>
            <a:ext cx="14867672" cy="2121844"/>
          </a:xfrm>
          <a:prstGeom prst="rect">
            <a:avLst/>
          </a:prstGeom>
        </p:spPr>
        <p:txBody>
          <a:bodyPr lIns="0" tIns="0" rIns="0" bIns="0" rtlCol="0" anchor="t">
            <a:spAutoFit/>
          </a:bodyPr>
          <a:lstStyle/>
          <a:p>
            <a:pPr algn="ctr">
              <a:lnSpc>
                <a:spcPts val="4225"/>
              </a:lnSpc>
            </a:pPr>
            <a:r>
              <a:rPr lang="en-US" sz="3018">
                <a:solidFill>
                  <a:srgbClr val="000000"/>
                </a:solidFill>
                <a:latin typeface="Clear Sans"/>
                <a:ea typeface="Clear Sans"/>
                <a:cs typeface="Clear Sans"/>
                <a:sym typeface="Clear Sans"/>
              </a:rPr>
              <a:t> Циклоалкандардың құрылысын, олардың химиялық белсенділігін, типтік реакцияларын сипаттау (галогендеу, тотығу, гидрлеу және т.б.), стереоизомериясын (цис/транс) және конформациялық ерекшеліктерін меңгерту.</a:t>
            </a:r>
          </a:p>
          <a:p>
            <a:pPr algn="ctr">
              <a:lnSpc>
                <a:spcPts val="4225"/>
              </a:lnSpc>
            </a:pPr>
            <a:endParaRPr lang="en-US" sz="3018">
              <a:solidFill>
                <a:srgbClr val="000000"/>
              </a:solidFill>
              <a:latin typeface="Clear Sans"/>
              <a:ea typeface="Clear Sans"/>
              <a:cs typeface="Clear Sans"/>
              <a:sym typeface="Clear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AD2"/>
        </a:solidFill>
        <a:effectLst/>
      </p:bgPr>
    </p:bg>
    <p:spTree>
      <p:nvGrpSpPr>
        <p:cNvPr id="1" name=""/>
        <p:cNvGrpSpPr/>
        <p:nvPr/>
      </p:nvGrpSpPr>
      <p:grpSpPr>
        <a:xfrm>
          <a:off x="0" y="0"/>
          <a:ext cx="0" cy="0"/>
          <a:chOff x="0" y="0"/>
          <a:chExt cx="0" cy="0"/>
        </a:xfrm>
      </p:grpSpPr>
      <p:sp>
        <p:nvSpPr>
          <p:cNvPr id="2" name="TextBox 2"/>
          <p:cNvSpPr txBox="1"/>
          <p:nvPr/>
        </p:nvSpPr>
        <p:spPr>
          <a:xfrm>
            <a:off x="829732" y="574672"/>
            <a:ext cx="16076655" cy="2447925"/>
          </a:xfrm>
          <a:prstGeom prst="rect">
            <a:avLst/>
          </a:prstGeom>
        </p:spPr>
        <p:txBody>
          <a:bodyPr lIns="0" tIns="0" rIns="0" bIns="0" rtlCol="0" anchor="t">
            <a:spAutoFit/>
          </a:bodyPr>
          <a:lstStyle/>
          <a:p>
            <a:pPr algn="ctr">
              <a:lnSpc>
                <a:spcPts val="9600"/>
              </a:lnSpc>
            </a:pPr>
            <a:r>
              <a:rPr lang="en-US" sz="8000" b="1">
                <a:solidFill>
                  <a:srgbClr val="292929"/>
                </a:solidFill>
                <a:latin typeface="Clear Sans Medium"/>
                <a:ea typeface="Clear Sans Medium"/>
                <a:cs typeface="Clear Sans Medium"/>
                <a:sym typeface="Clear Sans Medium"/>
              </a:rPr>
              <a:t>Конформациялар арасындағы ауысу</a:t>
            </a:r>
          </a:p>
        </p:txBody>
      </p:sp>
      <p:sp>
        <p:nvSpPr>
          <p:cNvPr id="3" name="TextBox 3"/>
          <p:cNvSpPr txBox="1"/>
          <p:nvPr/>
        </p:nvSpPr>
        <p:spPr>
          <a:xfrm>
            <a:off x="156435" y="3022597"/>
            <a:ext cx="17423247" cy="5448300"/>
          </a:xfrm>
          <a:prstGeom prst="rect">
            <a:avLst/>
          </a:prstGeom>
        </p:spPr>
        <p:txBody>
          <a:bodyPr lIns="0" tIns="0" rIns="0" bIns="0" rtlCol="0" anchor="t">
            <a:spAutoFit/>
          </a:bodyPr>
          <a:lstStyle/>
          <a:p>
            <a:pPr algn="l">
              <a:lnSpc>
                <a:spcPts val="3960"/>
              </a:lnSpc>
            </a:pPr>
            <a:r>
              <a:rPr lang="en-US" sz="3300">
                <a:solidFill>
                  <a:srgbClr val="292929"/>
                </a:solidFill>
                <a:latin typeface="Clear Sans"/>
                <a:ea typeface="Clear Sans"/>
                <a:cs typeface="Clear Sans"/>
                <a:sym typeface="Clear Sans"/>
              </a:rPr>
              <a:t> </a:t>
            </a:r>
          </a:p>
          <a:p>
            <a:pPr algn="l">
              <a:lnSpc>
                <a:spcPts val="3960"/>
              </a:lnSpc>
            </a:pPr>
            <a:r>
              <a:rPr lang="en-US" sz="3300">
                <a:solidFill>
                  <a:srgbClr val="292929"/>
                </a:solidFill>
                <a:latin typeface="Clear Sans"/>
                <a:ea typeface="Clear Sans"/>
                <a:cs typeface="Clear Sans"/>
                <a:sym typeface="Clear Sans"/>
              </a:rPr>
              <a:t> Циклогексанның орындық формасы конформациялық инверсияға ұшырауы мүмкін: аксиал - экваториал. </a:t>
            </a:r>
            <a:r>
              <a:rPr lang="en-US" sz="3300" b="1">
                <a:solidFill>
                  <a:srgbClr val="292929"/>
                </a:solidFill>
                <a:latin typeface="Clear Sans Bold"/>
                <a:ea typeface="Clear Sans Bold"/>
                <a:cs typeface="Clear Sans Bold"/>
                <a:sym typeface="Clear Sans Bold"/>
              </a:rPr>
              <a:t>Мысалы</a:t>
            </a:r>
            <a:r>
              <a:rPr lang="en-US" sz="3300">
                <a:solidFill>
                  <a:srgbClr val="292929"/>
                </a:solidFill>
                <a:latin typeface="Clear Sans"/>
                <a:ea typeface="Clear Sans"/>
                <a:cs typeface="Clear Sans"/>
                <a:sym typeface="Clear Sans"/>
              </a:rPr>
              <a:t>: егер метил тобы аксиал бағытта болса, конформация ауысқанда экваториал бағытқа өтеді.</a:t>
            </a:r>
          </a:p>
          <a:p>
            <a:pPr algn="l">
              <a:lnSpc>
                <a:spcPts val="3960"/>
              </a:lnSpc>
            </a:pPr>
            <a:r>
              <a:rPr lang="en-US" sz="3300">
                <a:solidFill>
                  <a:srgbClr val="292929"/>
                </a:solidFill>
                <a:latin typeface="Clear Sans"/>
                <a:ea typeface="Clear Sans"/>
                <a:cs typeface="Clear Sans"/>
                <a:sym typeface="Clear Sans"/>
              </a:rPr>
              <a:t> Орынбасарлардың орны және тұрақтылық: экваториал орынбасарлар — тұрақты (стериялық кедергі аз), аксиал орынбасарлар — тұрақсыз (1,3-диаксиал кедергі болады)</a:t>
            </a:r>
          </a:p>
          <a:p>
            <a:pPr algn="l">
              <a:lnSpc>
                <a:spcPts val="3960"/>
              </a:lnSpc>
            </a:pPr>
            <a:r>
              <a:rPr lang="en-US" sz="3300">
                <a:solidFill>
                  <a:srgbClr val="292929"/>
                </a:solidFill>
                <a:latin typeface="Clear Sans"/>
                <a:ea typeface="Clear Sans"/>
                <a:cs typeface="Clear Sans"/>
                <a:sym typeface="Clear Sans"/>
              </a:rPr>
              <a:t> </a:t>
            </a:r>
            <a:r>
              <a:rPr lang="en-US" sz="3300" b="1">
                <a:solidFill>
                  <a:srgbClr val="292929"/>
                </a:solidFill>
                <a:latin typeface="Clear Sans Bold"/>
                <a:ea typeface="Clear Sans Bold"/>
                <a:cs typeface="Clear Sans Bold"/>
                <a:sym typeface="Clear Sans Bold"/>
              </a:rPr>
              <a:t>Мысал:</a:t>
            </a:r>
            <a:r>
              <a:rPr lang="en-US" sz="3300">
                <a:solidFill>
                  <a:srgbClr val="292929"/>
                </a:solidFill>
                <a:latin typeface="Clear Sans"/>
                <a:ea typeface="Clear Sans"/>
                <a:cs typeface="Clear Sans"/>
                <a:sym typeface="Clear Sans"/>
              </a:rPr>
              <a:t> Метилциклогексан</a:t>
            </a:r>
          </a:p>
          <a:p>
            <a:pPr algn="l">
              <a:lnSpc>
                <a:spcPts val="3960"/>
              </a:lnSpc>
            </a:pPr>
            <a:r>
              <a:rPr lang="en-US" sz="3300">
                <a:solidFill>
                  <a:srgbClr val="292929"/>
                </a:solidFill>
                <a:latin typeface="Clear Sans"/>
                <a:ea typeface="Clear Sans"/>
                <a:cs typeface="Clear Sans"/>
                <a:sym typeface="Clear Sans"/>
              </a:rPr>
              <a:t> -Метил тобы экваториал бағытта тұрса — тұрақты</a:t>
            </a:r>
          </a:p>
          <a:p>
            <a:pPr algn="l">
              <a:lnSpc>
                <a:spcPts val="3960"/>
              </a:lnSpc>
            </a:pPr>
            <a:r>
              <a:rPr lang="en-US" sz="3300">
                <a:solidFill>
                  <a:srgbClr val="292929"/>
                </a:solidFill>
                <a:latin typeface="Clear Sans"/>
                <a:ea typeface="Clear Sans"/>
                <a:cs typeface="Clear Sans"/>
                <a:sym typeface="Clear Sans"/>
              </a:rPr>
              <a:t> -Аксиал бағытта тұрса — 1,3-диаксиал тебілу орын алады, тұрақсыз</a:t>
            </a:r>
          </a:p>
          <a:p>
            <a:pPr algn="l">
              <a:lnSpc>
                <a:spcPts val="3960"/>
              </a:lnSpc>
            </a:pPr>
            <a:endParaRPr lang="en-US" sz="3300">
              <a:solidFill>
                <a:srgbClr val="292929"/>
              </a:solidFill>
              <a:latin typeface="Clear Sans"/>
              <a:ea typeface="Clear Sans"/>
              <a:cs typeface="Clear Sans"/>
              <a:sym typeface="Clear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20863" y="2809875"/>
            <a:ext cx="15646274" cy="7477125"/>
          </a:xfrm>
          <a:prstGeom prst="rect">
            <a:avLst/>
          </a:prstGeom>
        </p:spPr>
        <p:txBody>
          <a:bodyPr lIns="0" tIns="0" rIns="0" bIns="0" rtlCol="0" anchor="t">
            <a:spAutoFit/>
          </a:bodyPr>
          <a:lstStyle/>
          <a:p>
            <a:pPr algn="l">
              <a:lnSpc>
                <a:spcPts val="4200"/>
              </a:lnSpc>
            </a:pPr>
            <a:r>
              <a:rPr lang="en-US" sz="3500">
                <a:solidFill>
                  <a:srgbClr val="292929"/>
                </a:solidFill>
                <a:latin typeface="Clear Sans"/>
                <a:ea typeface="Clear Sans"/>
                <a:cs typeface="Clear Sans"/>
                <a:sym typeface="Clear Sans"/>
              </a:rPr>
              <a:t> </a:t>
            </a:r>
            <a:r>
              <a:rPr lang="en-US" sz="3500" b="1">
                <a:solidFill>
                  <a:srgbClr val="292929"/>
                </a:solidFill>
                <a:latin typeface="Clear Sans Bold"/>
                <a:ea typeface="Clear Sans Bold"/>
                <a:cs typeface="Clear Sans Bold"/>
                <a:sym typeface="Clear Sans Bold"/>
              </a:rPr>
              <a:t>ЦиклоалкандаРДЫҢ СТЕРЕОИЗОМЕРИЯСЫ</a:t>
            </a:r>
            <a:r>
              <a:rPr lang="en-US" sz="3500">
                <a:solidFill>
                  <a:srgbClr val="292929"/>
                </a:solidFill>
                <a:latin typeface="Clear Sans"/>
                <a:ea typeface="Clear Sans"/>
                <a:cs typeface="Clear Sans"/>
                <a:sym typeface="Clear Sans"/>
              </a:rPr>
              <a:t> - ӘСІРЕСЕ ЦИС-/ТРАНС-ИЗОМЕРИЯ - олардың реакцияға түсу қабілетіне, өнімнің құрылысына және реакция бағытына әсер етеді. Мұндай айырмашылықтар кеңістіктік орналасуынан туындайды.</a:t>
            </a:r>
          </a:p>
          <a:p>
            <a:pPr algn="l">
              <a:lnSpc>
                <a:spcPts val="4200"/>
              </a:lnSpc>
            </a:pPr>
            <a:r>
              <a:rPr lang="en-US" sz="3500">
                <a:solidFill>
                  <a:srgbClr val="292929"/>
                </a:solidFill>
                <a:latin typeface="Clear Sans"/>
                <a:ea typeface="Clear Sans"/>
                <a:cs typeface="Clear Sans"/>
                <a:sym typeface="Clear Sans"/>
              </a:rPr>
              <a:t> </a:t>
            </a:r>
            <a:r>
              <a:rPr lang="en-US" sz="3500" b="1">
                <a:solidFill>
                  <a:srgbClr val="292929"/>
                </a:solidFill>
                <a:latin typeface="Clear Sans Bold"/>
                <a:ea typeface="Clear Sans Bold"/>
                <a:cs typeface="Clear Sans Bold"/>
                <a:sym typeface="Clear Sans Bold"/>
              </a:rPr>
              <a:t>1. ЦИС-/ТРАНС-ИЗОМЕРЛЕРДІҢ РЕАКЦИЯ ЖЫЛДАМДЫҒЫ МЕН БАҒЫТЫНА ӘСЕРІ.</a:t>
            </a:r>
            <a:r>
              <a:rPr lang="en-US" sz="3500">
                <a:solidFill>
                  <a:srgbClr val="292929"/>
                </a:solidFill>
                <a:latin typeface="Clear Sans"/>
                <a:ea typeface="Clear Sans"/>
                <a:cs typeface="Clear Sans"/>
                <a:sym typeface="Clear Sans"/>
              </a:rPr>
              <a:t> </a:t>
            </a:r>
          </a:p>
          <a:p>
            <a:pPr algn="l">
              <a:lnSpc>
                <a:spcPts val="4200"/>
              </a:lnSpc>
            </a:pPr>
            <a:r>
              <a:rPr lang="en-US" sz="3500">
                <a:solidFill>
                  <a:srgbClr val="292929"/>
                </a:solidFill>
                <a:latin typeface="Clear Sans"/>
                <a:ea typeface="Clear Sans"/>
                <a:cs typeface="Clear Sans"/>
                <a:sym typeface="Clear Sans"/>
              </a:rPr>
              <a:t>Мысал: 1,2-диметилциклогексан: цис-изомер: екі метил тобы бір жақта (біреуі аксиал, бірі экваториал); транс-изомер: бір метил жоғары, біреуі төмен - екеуі де экваториал орналасуға мүмкіндік алады.</a:t>
            </a:r>
          </a:p>
          <a:p>
            <a:pPr algn="l">
              <a:lnSpc>
                <a:spcPts val="4200"/>
              </a:lnSpc>
            </a:pPr>
            <a:r>
              <a:rPr lang="en-US" sz="3500">
                <a:solidFill>
                  <a:srgbClr val="292929"/>
                </a:solidFill>
                <a:latin typeface="Clear Sans"/>
                <a:ea typeface="Clear Sans"/>
                <a:cs typeface="Clear Sans"/>
                <a:sym typeface="Clear Sans"/>
              </a:rPr>
              <a:t> Тұрақтылығы: транс-изомер - тұрақтырақ; цис-изомер - кеңістіктік кедергілерге байланысты тұрақсыздау. Бұл айырмашылық химиялық реакцияларда (мысалы, орынбасу, тотығу) реакцияның энергетикасы мен жылдамдығына әсер етеді.</a:t>
            </a:r>
          </a:p>
          <a:p>
            <a:pPr algn="l">
              <a:lnSpc>
                <a:spcPts val="4200"/>
              </a:lnSpc>
            </a:pPr>
            <a:endParaRPr lang="en-US" sz="3500">
              <a:solidFill>
                <a:srgbClr val="292929"/>
              </a:solidFill>
              <a:latin typeface="Clear Sans"/>
              <a:ea typeface="Clear Sans"/>
              <a:cs typeface="Clear Sans"/>
              <a:sym typeface="Clear Sans"/>
            </a:endParaRPr>
          </a:p>
        </p:txBody>
      </p:sp>
      <p:sp>
        <p:nvSpPr>
          <p:cNvPr id="3" name="TextBox 3"/>
          <p:cNvSpPr txBox="1"/>
          <p:nvPr/>
        </p:nvSpPr>
        <p:spPr>
          <a:xfrm>
            <a:off x="0" y="609600"/>
            <a:ext cx="18288000" cy="1981200"/>
          </a:xfrm>
          <a:prstGeom prst="rect">
            <a:avLst/>
          </a:prstGeom>
        </p:spPr>
        <p:txBody>
          <a:bodyPr lIns="0" tIns="0" rIns="0" bIns="0" rtlCol="0" anchor="t">
            <a:spAutoFit/>
          </a:bodyPr>
          <a:lstStyle/>
          <a:p>
            <a:pPr algn="ctr">
              <a:lnSpc>
                <a:spcPts val="7800"/>
              </a:lnSpc>
              <a:spcBef>
                <a:spcPct val="0"/>
              </a:spcBef>
            </a:pPr>
            <a:r>
              <a:rPr lang="en-US" sz="6500" b="1">
                <a:solidFill>
                  <a:srgbClr val="292929"/>
                </a:solidFill>
                <a:latin typeface="Clear Sans Medium"/>
                <a:ea typeface="Clear Sans Medium"/>
                <a:cs typeface="Clear Sans Medium"/>
                <a:sym typeface="Clear Sans Medium"/>
              </a:rPr>
              <a:t>Стереоизомерияның циклоалкандардың химиялық қасиеттеріне әсері</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20863" y="3100447"/>
            <a:ext cx="15646274" cy="6410325"/>
          </a:xfrm>
          <a:prstGeom prst="rect">
            <a:avLst/>
          </a:prstGeom>
        </p:spPr>
        <p:txBody>
          <a:bodyPr lIns="0" tIns="0" rIns="0" bIns="0" rtlCol="0" anchor="t">
            <a:spAutoFit/>
          </a:bodyPr>
          <a:lstStyle/>
          <a:p>
            <a:pPr algn="l">
              <a:lnSpc>
                <a:spcPts val="4200"/>
              </a:lnSpc>
            </a:pPr>
            <a:r>
              <a:rPr lang="en-US" sz="3500" b="1">
                <a:solidFill>
                  <a:srgbClr val="292929"/>
                </a:solidFill>
                <a:latin typeface="Clear Sans Bold"/>
                <a:ea typeface="Clear Sans Bold"/>
                <a:cs typeface="Clear Sans Bold"/>
                <a:sym typeface="Clear Sans Bold"/>
              </a:rPr>
              <a:t> 2. РЕАКЦИЯ МЕХАНИЗМІНІҢ СТЕРЕОСПЕЦИФИКАЛЫҒЫ. </a:t>
            </a:r>
          </a:p>
          <a:p>
            <a:pPr algn="l">
              <a:lnSpc>
                <a:spcPts val="4200"/>
              </a:lnSpc>
            </a:pPr>
            <a:r>
              <a:rPr lang="en-US" sz="3500">
                <a:solidFill>
                  <a:srgbClr val="292929"/>
                </a:solidFill>
                <a:latin typeface="Clear Sans"/>
                <a:ea typeface="Clear Sans"/>
                <a:cs typeface="Clear Sans"/>
                <a:sym typeface="Clear Sans"/>
              </a:rPr>
              <a:t>КЕЙБІР РЕАКЦИЯЛАР ЦИС-/ТРАНС-ИЗОМЕРлерге әртүрлі механизммен жүруі мүмкін. Екі жақты стереоэффект мысалы: цис-1,2-дибромциклобутан Zn/H⁺ қатысында Z-алкен береді. Транс-1,2-дибромциклобутан сол жағдайларда E-АЛКЕН БЕРЕДІ. РЕАКЦИЯ СТЕРЕОспецификалық, себебі изомер түріне байланысты өнім өзгереді.</a:t>
            </a:r>
          </a:p>
          <a:p>
            <a:pPr algn="l">
              <a:lnSpc>
                <a:spcPts val="4200"/>
              </a:lnSpc>
            </a:pPr>
            <a:r>
              <a:rPr lang="en-US" sz="3500">
                <a:solidFill>
                  <a:srgbClr val="292929"/>
                </a:solidFill>
                <a:latin typeface="Clear Sans"/>
                <a:ea typeface="Clear Sans"/>
                <a:cs typeface="Clear Sans"/>
                <a:sym typeface="Clear Sans"/>
              </a:rPr>
              <a:t> </a:t>
            </a:r>
            <a:r>
              <a:rPr lang="en-US" sz="3500" b="1">
                <a:solidFill>
                  <a:srgbClr val="292929"/>
                </a:solidFill>
                <a:latin typeface="Clear Sans Bold"/>
                <a:ea typeface="Clear Sans Bold"/>
                <a:cs typeface="Clear Sans Bold"/>
                <a:sym typeface="Clear Sans Bold"/>
              </a:rPr>
              <a:t>3. ТОТЫҒУ РЕАКЦИЯЛАРЫНДАҒЫ АЙЫРМАШЫЛЫҚТАР. </a:t>
            </a:r>
          </a:p>
          <a:p>
            <a:pPr algn="l">
              <a:lnSpc>
                <a:spcPts val="4200"/>
              </a:lnSpc>
            </a:pPr>
            <a:r>
              <a:rPr lang="en-US" sz="3500">
                <a:solidFill>
                  <a:srgbClr val="292929"/>
                </a:solidFill>
                <a:latin typeface="Clear Sans"/>
                <a:ea typeface="Clear Sans"/>
                <a:cs typeface="Clear Sans"/>
                <a:sym typeface="Clear Sans"/>
              </a:rPr>
              <a:t>Циклоалкан туындыларының тотығу реакцияларында, егер орынбасарлар цис түрде жақын орналасса, тотықтырғыштың әсері күштірек жүреді. Мысал: Цис- және транс-1,2-диолдар: цис-циклогександиол тотығуға оңай түседі; транс-диол – кедергісі көп, реакция баяу жүреді. </a:t>
            </a:r>
          </a:p>
          <a:p>
            <a:pPr algn="l">
              <a:lnSpc>
                <a:spcPts val="4200"/>
              </a:lnSpc>
            </a:pPr>
            <a:endParaRPr lang="en-US" sz="3500">
              <a:solidFill>
                <a:srgbClr val="292929"/>
              </a:solidFill>
              <a:latin typeface="Clear Sans"/>
              <a:ea typeface="Clear Sans"/>
              <a:cs typeface="Clear Sans"/>
              <a:sym typeface="Clear Sans"/>
            </a:endParaRPr>
          </a:p>
        </p:txBody>
      </p:sp>
      <p:sp>
        <p:nvSpPr>
          <p:cNvPr id="3" name="TextBox 3"/>
          <p:cNvSpPr txBox="1"/>
          <p:nvPr/>
        </p:nvSpPr>
        <p:spPr>
          <a:xfrm>
            <a:off x="0" y="609600"/>
            <a:ext cx="18288000" cy="1981200"/>
          </a:xfrm>
          <a:prstGeom prst="rect">
            <a:avLst/>
          </a:prstGeom>
        </p:spPr>
        <p:txBody>
          <a:bodyPr lIns="0" tIns="0" rIns="0" bIns="0" rtlCol="0" anchor="t">
            <a:spAutoFit/>
          </a:bodyPr>
          <a:lstStyle/>
          <a:p>
            <a:pPr algn="ctr">
              <a:lnSpc>
                <a:spcPts val="7800"/>
              </a:lnSpc>
              <a:spcBef>
                <a:spcPct val="0"/>
              </a:spcBef>
            </a:pPr>
            <a:r>
              <a:rPr lang="en-US" sz="6500" b="1">
                <a:solidFill>
                  <a:srgbClr val="292929"/>
                </a:solidFill>
                <a:latin typeface="Clear Sans Medium"/>
                <a:ea typeface="Clear Sans Medium"/>
                <a:cs typeface="Clear Sans Medium"/>
                <a:sym typeface="Clear Sans Medium"/>
              </a:rPr>
              <a:t>Стереоизомерияның циклоалкандардың химиялық қасиеттеріне әсері</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20863" y="4700647"/>
            <a:ext cx="15646274" cy="3209925"/>
          </a:xfrm>
          <a:prstGeom prst="rect">
            <a:avLst/>
          </a:prstGeom>
        </p:spPr>
        <p:txBody>
          <a:bodyPr lIns="0" tIns="0" rIns="0" bIns="0" rtlCol="0" anchor="t">
            <a:spAutoFit/>
          </a:bodyPr>
          <a:lstStyle/>
          <a:p>
            <a:pPr algn="l">
              <a:lnSpc>
                <a:spcPts val="4200"/>
              </a:lnSpc>
            </a:pPr>
            <a:r>
              <a:rPr lang="en-US" sz="3500" b="1">
                <a:solidFill>
                  <a:srgbClr val="292929"/>
                </a:solidFill>
                <a:latin typeface="Clear Sans Bold"/>
                <a:ea typeface="Clear Sans Bold"/>
                <a:cs typeface="Clear Sans Bold"/>
                <a:sym typeface="Clear Sans Bold"/>
              </a:rPr>
              <a:t> 4. НУКЛЕОФИЛЬДІ ОРЫНБАСУ РЕАКЦИЯЛАРЫНА әсері. </a:t>
            </a:r>
          </a:p>
          <a:p>
            <a:pPr algn="l">
              <a:lnSpc>
                <a:spcPts val="4200"/>
              </a:lnSpc>
            </a:pPr>
            <a:r>
              <a:rPr lang="en-US" sz="3500">
                <a:solidFill>
                  <a:srgbClr val="292929"/>
                </a:solidFill>
                <a:latin typeface="Clear Sans"/>
                <a:ea typeface="Clear Sans"/>
                <a:cs typeface="Clear Sans"/>
                <a:sym typeface="Clear Sans"/>
              </a:rPr>
              <a:t>Циклогексан сақинасында орынбасардың аксиал не экваториал орналасуы SN1/SN2 механизмдерінің өту мүмкіндігіне әсер етеді. SN2 реакцияларында аксиал орналасқан топтар оңайырақ кетеді (артқы жағынан шабуыл қолайлы). Экваториал жағдайда - реакция баяу.</a:t>
            </a:r>
          </a:p>
          <a:p>
            <a:pPr algn="l">
              <a:lnSpc>
                <a:spcPts val="4200"/>
              </a:lnSpc>
            </a:pPr>
            <a:endParaRPr lang="en-US" sz="3500">
              <a:solidFill>
                <a:srgbClr val="292929"/>
              </a:solidFill>
              <a:latin typeface="Clear Sans"/>
              <a:ea typeface="Clear Sans"/>
              <a:cs typeface="Clear Sans"/>
              <a:sym typeface="Clear Sans"/>
            </a:endParaRPr>
          </a:p>
        </p:txBody>
      </p:sp>
      <p:sp>
        <p:nvSpPr>
          <p:cNvPr id="3" name="TextBox 3"/>
          <p:cNvSpPr txBox="1"/>
          <p:nvPr/>
        </p:nvSpPr>
        <p:spPr>
          <a:xfrm>
            <a:off x="0" y="1669214"/>
            <a:ext cx="18288000" cy="1981200"/>
          </a:xfrm>
          <a:prstGeom prst="rect">
            <a:avLst/>
          </a:prstGeom>
        </p:spPr>
        <p:txBody>
          <a:bodyPr lIns="0" tIns="0" rIns="0" bIns="0" rtlCol="0" anchor="t">
            <a:spAutoFit/>
          </a:bodyPr>
          <a:lstStyle/>
          <a:p>
            <a:pPr algn="ctr">
              <a:lnSpc>
                <a:spcPts val="7800"/>
              </a:lnSpc>
              <a:spcBef>
                <a:spcPct val="0"/>
              </a:spcBef>
            </a:pPr>
            <a:r>
              <a:rPr lang="en-US" sz="6500" b="1">
                <a:solidFill>
                  <a:srgbClr val="292929"/>
                </a:solidFill>
                <a:latin typeface="Clear Sans Medium"/>
                <a:ea typeface="Clear Sans Medium"/>
                <a:cs typeface="Clear Sans Medium"/>
                <a:sym typeface="Clear Sans Medium"/>
              </a:rPr>
              <a:t>Стереоизомерияның циклоалкандардың химиялық қасиеттеріне әсері</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974699" y="1028700"/>
            <a:ext cx="11916252" cy="990600"/>
          </a:xfrm>
          <a:prstGeom prst="rect">
            <a:avLst/>
          </a:prstGeom>
        </p:spPr>
        <p:txBody>
          <a:bodyPr lIns="0" tIns="0" rIns="0" bIns="0" rtlCol="0" anchor="t">
            <a:spAutoFit/>
          </a:bodyPr>
          <a:lstStyle/>
          <a:p>
            <a:pPr algn="ctr">
              <a:lnSpc>
                <a:spcPts val="7800"/>
              </a:lnSpc>
              <a:spcBef>
                <a:spcPct val="0"/>
              </a:spcBef>
            </a:pPr>
            <a:r>
              <a:rPr lang="en-US" sz="6500">
                <a:solidFill>
                  <a:srgbClr val="292929"/>
                </a:solidFill>
                <a:latin typeface="Clear Sans"/>
                <a:ea typeface="Clear Sans"/>
                <a:cs typeface="Clear Sans"/>
                <a:sym typeface="Clear Sans"/>
              </a:rPr>
              <a:t>Қысқаша салыстырмалы кесте:</a:t>
            </a:r>
          </a:p>
        </p:txBody>
      </p:sp>
      <p:graphicFrame>
        <p:nvGraphicFramePr>
          <p:cNvPr id="4" name="Таблица 3"/>
          <p:cNvGraphicFramePr>
            <a:graphicFrameLocks noGrp="1"/>
          </p:cNvGraphicFramePr>
          <p:nvPr>
            <p:extLst>
              <p:ext uri="{D42A27DB-BD31-4B8C-83A1-F6EECF244321}">
                <p14:modId xmlns:p14="http://schemas.microsoft.com/office/powerpoint/2010/main" val="2702304707"/>
              </p:ext>
            </p:extLst>
          </p:nvPr>
        </p:nvGraphicFramePr>
        <p:xfrm>
          <a:off x="1515110" y="2982500"/>
          <a:ext cx="14867890" cy="5218430"/>
        </p:xfrm>
        <a:graphic>
          <a:graphicData uri="http://schemas.openxmlformats.org/drawingml/2006/table">
            <a:tbl>
              <a:tblPr firstRow="1" firstCol="1" bandRow="1">
                <a:tableStyleId>{5C22544A-7EE6-4342-B048-85BDC9FD1C3A}</a:tableStyleId>
              </a:tblPr>
              <a:tblGrid>
                <a:gridCol w="4152447"/>
                <a:gridCol w="5471223"/>
                <a:gridCol w="5244220"/>
              </a:tblGrid>
              <a:tr h="0">
                <a:tc>
                  <a:txBody>
                    <a:bodyPr/>
                    <a:lstStyle/>
                    <a:p>
                      <a:pPr>
                        <a:lnSpc>
                          <a:spcPct val="107000"/>
                        </a:lnSpc>
                        <a:spcAft>
                          <a:spcPts val="0"/>
                        </a:spcAft>
                      </a:pPr>
                      <a:r>
                        <a:rPr lang="ru-RU" sz="3200">
                          <a:effectLst/>
                        </a:rPr>
                        <a:t>Фактор</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Цис-изомер</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Транс-изомер</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ru-RU" sz="3200">
                          <a:effectLst/>
                        </a:rPr>
                        <a:t>Тұрақтылық</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Жиі төмен (кеңістіктік кедергі)</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Жоғарырақ (экваториал бағытта)</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ru-RU" sz="3200">
                          <a:effectLst/>
                        </a:rPr>
                        <a:t>Реакция жылдамдығы</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Жиі жоғары (жақын топтар)</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Жиі төмен</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ru-RU" sz="3200">
                          <a:effectLst/>
                        </a:rPr>
                        <a:t>Стереоспецификалық өнімдер</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Өзгеруі мүмкін</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Өзгеше өнім түзілуі мүмкін</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ru-RU" sz="3200">
                          <a:effectLst/>
                        </a:rPr>
                        <a:t>Биохимиялық белсенділік</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Өзгеріп отырады</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a:effectLst/>
                        </a:rPr>
                        <a:t>Кеңістіктік сәйкестікке байланысты</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ru-RU" sz="3200">
                          <a:effectLst/>
                        </a:rPr>
                        <a:t>Фактор</a:t>
                      </a:r>
                      <a:endParaRPr lang="ru-RU"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dirty="0" err="1">
                          <a:effectLst/>
                        </a:rPr>
                        <a:t>Цис</a:t>
                      </a:r>
                      <a:r>
                        <a:rPr lang="ru-RU" sz="3200" dirty="0">
                          <a:effectLst/>
                        </a:rPr>
                        <a:t>-изомер</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3200" dirty="0">
                          <a:effectLst/>
                        </a:rPr>
                        <a:t>Транс-изомер</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DF6"/>
        </a:solidFill>
        <a:effectLst/>
      </p:bgPr>
    </p:bg>
    <p:spTree>
      <p:nvGrpSpPr>
        <p:cNvPr id="1" name=""/>
        <p:cNvGrpSpPr/>
        <p:nvPr/>
      </p:nvGrpSpPr>
      <p:grpSpPr>
        <a:xfrm>
          <a:off x="0" y="0"/>
          <a:ext cx="0" cy="0"/>
          <a:chOff x="0" y="0"/>
          <a:chExt cx="0" cy="0"/>
        </a:xfrm>
      </p:grpSpPr>
      <p:sp>
        <p:nvSpPr>
          <p:cNvPr id="2" name="TextBox 2"/>
          <p:cNvSpPr txBox="1"/>
          <p:nvPr/>
        </p:nvSpPr>
        <p:spPr>
          <a:xfrm>
            <a:off x="2111760" y="2616116"/>
            <a:ext cx="8169376" cy="6200020"/>
          </a:xfrm>
          <a:prstGeom prst="rect">
            <a:avLst/>
          </a:prstGeom>
        </p:spPr>
        <p:txBody>
          <a:bodyPr lIns="0" tIns="0" rIns="0" bIns="0" rtlCol="0" anchor="t">
            <a:spAutoFit/>
          </a:bodyPr>
          <a:lstStyle/>
          <a:p>
            <a:pPr algn="ctr">
              <a:lnSpc>
                <a:spcPts val="4478"/>
              </a:lnSpc>
            </a:pPr>
            <a:r>
              <a:rPr lang="en-US" sz="3198">
                <a:solidFill>
                  <a:srgbClr val="292929"/>
                </a:solidFill>
                <a:latin typeface="Clear Sans"/>
                <a:ea typeface="Clear Sans"/>
                <a:cs typeface="Clear Sans"/>
                <a:sym typeface="Clear Sans"/>
              </a:rPr>
              <a:t> Сонымен, циклоалкан туындыларындағы цис-/транс-стереоизомерия молекуланың реакциялық қасиеттерін елеулі түрде өзгертеді. Реакция механизміне, өту жылдамдығына және өнімнің табиғатына кеңістіктік орналасу үлкен әсер етеді. Бұл әсерлер әсіресе биохимиялық реакциялар, катализ, дәрі-дәрмек синтезінде маңызды рөл атқарады.</a:t>
            </a:r>
          </a:p>
          <a:p>
            <a:pPr algn="ctr">
              <a:lnSpc>
                <a:spcPts val="4478"/>
              </a:lnSpc>
            </a:pPr>
            <a:endParaRPr lang="en-US" sz="3198">
              <a:solidFill>
                <a:srgbClr val="292929"/>
              </a:solidFill>
              <a:latin typeface="Clear Sans"/>
              <a:ea typeface="Clear Sans"/>
              <a:cs typeface="Clear Sans"/>
              <a:sym typeface="Clear Sans"/>
            </a:endParaRPr>
          </a:p>
          <a:p>
            <a:pPr algn="ctr">
              <a:lnSpc>
                <a:spcPts val="4478"/>
              </a:lnSpc>
            </a:pPr>
            <a:endParaRPr lang="en-US" sz="3198">
              <a:solidFill>
                <a:srgbClr val="292929"/>
              </a:solidFill>
              <a:latin typeface="Clear Sans"/>
              <a:ea typeface="Clear Sans"/>
              <a:cs typeface="Clear Sans"/>
              <a:sym typeface="Clear Sans"/>
            </a:endParaRPr>
          </a:p>
        </p:txBody>
      </p:sp>
      <p:sp>
        <p:nvSpPr>
          <p:cNvPr id="3" name="Freeform 3"/>
          <p:cNvSpPr/>
          <p:nvPr/>
        </p:nvSpPr>
        <p:spPr>
          <a:xfrm>
            <a:off x="14669112" y="1484892"/>
            <a:ext cx="463177" cy="694135"/>
          </a:xfrm>
          <a:custGeom>
            <a:avLst/>
            <a:gdLst/>
            <a:ahLst/>
            <a:cxnLst/>
            <a:rect l="l" t="t" r="r" b="b"/>
            <a:pathLst>
              <a:path w="463177" h="694135">
                <a:moveTo>
                  <a:pt x="0" y="0"/>
                </a:moveTo>
                <a:lnTo>
                  <a:pt x="463178" y="0"/>
                </a:lnTo>
                <a:lnTo>
                  <a:pt x="463178" y="694135"/>
                </a:lnTo>
                <a:lnTo>
                  <a:pt x="0" y="6941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073801" y="1534133"/>
            <a:ext cx="564247" cy="595654"/>
          </a:xfrm>
          <a:custGeom>
            <a:avLst/>
            <a:gdLst/>
            <a:ahLst/>
            <a:cxnLst/>
            <a:rect l="l" t="t" r="r" b="b"/>
            <a:pathLst>
              <a:path w="564247" h="595654">
                <a:moveTo>
                  <a:pt x="0" y="0"/>
                </a:moveTo>
                <a:lnTo>
                  <a:pt x="564247" y="0"/>
                </a:lnTo>
                <a:lnTo>
                  <a:pt x="564247" y="595654"/>
                </a:lnTo>
                <a:lnTo>
                  <a:pt x="0" y="59565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6120304" y="1484892"/>
            <a:ext cx="618411" cy="694135"/>
          </a:xfrm>
          <a:custGeom>
            <a:avLst/>
            <a:gdLst/>
            <a:ahLst/>
            <a:cxnLst/>
            <a:rect l="l" t="t" r="r" b="b"/>
            <a:pathLst>
              <a:path w="618411" h="694135">
                <a:moveTo>
                  <a:pt x="0" y="0"/>
                </a:moveTo>
                <a:lnTo>
                  <a:pt x="618412" y="0"/>
                </a:lnTo>
                <a:lnTo>
                  <a:pt x="618412" y="694135"/>
                </a:lnTo>
                <a:lnTo>
                  <a:pt x="0" y="6941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4605243" y="8175222"/>
            <a:ext cx="590917" cy="587694"/>
          </a:xfrm>
          <a:custGeom>
            <a:avLst/>
            <a:gdLst/>
            <a:ahLst/>
            <a:cxnLst/>
            <a:rect l="l" t="t" r="r" b="b"/>
            <a:pathLst>
              <a:path w="590917" h="587694">
                <a:moveTo>
                  <a:pt x="0" y="0"/>
                </a:moveTo>
                <a:lnTo>
                  <a:pt x="590916" y="0"/>
                </a:lnTo>
                <a:lnTo>
                  <a:pt x="590916" y="587694"/>
                </a:lnTo>
                <a:lnTo>
                  <a:pt x="0" y="58769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3229087" y="8122001"/>
            <a:ext cx="253675" cy="694135"/>
          </a:xfrm>
          <a:custGeom>
            <a:avLst/>
            <a:gdLst/>
            <a:ahLst/>
            <a:cxnLst/>
            <a:rect l="l" t="t" r="r" b="b"/>
            <a:pathLst>
              <a:path w="253675" h="694135">
                <a:moveTo>
                  <a:pt x="0" y="0"/>
                </a:moveTo>
                <a:lnTo>
                  <a:pt x="253675" y="0"/>
                </a:lnTo>
                <a:lnTo>
                  <a:pt x="253675" y="694135"/>
                </a:lnTo>
                <a:lnTo>
                  <a:pt x="0" y="69413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16120304" y="8171669"/>
            <a:ext cx="618411" cy="594799"/>
          </a:xfrm>
          <a:custGeom>
            <a:avLst/>
            <a:gdLst/>
            <a:ahLst/>
            <a:cxnLst/>
            <a:rect l="l" t="t" r="r" b="b"/>
            <a:pathLst>
              <a:path w="618411" h="594799">
                <a:moveTo>
                  <a:pt x="0" y="0"/>
                </a:moveTo>
                <a:lnTo>
                  <a:pt x="618412" y="0"/>
                </a:lnTo>
                <a:lnTo>
                  <a:pt x="618412" y="594799"/>
                </a:lnTo>
                <a:lnTo>
                  <a:pt x="0" y="59479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14633144" y="6462724"/>
            <a:ext cx="535115" cy="694135"/>
          </a:xfrm>
          <a:custGeom>
            <a:avLst/>
            <a:gdLst/>
            <a:ahLst/>
            <a:cxnLst/>
            <a:rect l="l" t="t" r="r" b="b"/>
            <a:pathLst>
              <a:path w="535115" h="694135">
                <a:moveTo>
                  <a:pt x="0" y="0"/>
                </a:moveTo>
                <a:lnTo>
                  <a:pt x="535114" y="0"/>
                </a:lnTo>
                <a:lnTo>
                  <a:pt x="535114" y="694135"/>
                </a:lnTo>
                <a:lnTo>
                  <a:pt x="0" y="69413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0" name="Freeform 10"/>
          <p:cNvSpPr/>
          <p:nvPr/>
        </p:nvSpPr>
        <p:spPr>
          <a:xfrm>
            <a:off x="13203215" y="6462724"/>
            <a:ext cx="305419" cy="694135"/>
          </a:xfrm>
          <a:custGeom>
            <a:avLst/>
            <a:gdLst/>
            <a:ahLst/>
            <a:cxnLst/>
            <a:rect l="l" t="t" r="r" b="b"/>
            <a:pathLst>
              <a:path w="305419" h="694135">
                <a:moveTo>
                  <a:pt x="0" y="0"/>
                </a:moveTo>
                <a:lnTo>
                  <a:pt x="305419" y="0"/>
                </a:lnTo>
                <a:lnTo>
                  <a:pt x="305419" y="694135"/>
                </a:lnTo>
                <a:lnTo>
                  <a:pt x="0" y="69413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a:off x="16159141" y="6539422"/>
            <a:ext cx="540739" cy="540739"/>
          </a:xfrm>
          <a:custGeom>
            <a:avLst/>
            <a:gdLst/>
            <a:ahLst/>
            <a:cxnLst/>
            <a:rect l="l" t="t" r="r" b="b"/>
            <a:pathLst>
              <a:path w="540739" h="540739">
                <a:moveTo>
                  <a:pt x="0" y="0"/>
                </a:moveTo>
                <a:lnTo>
                  <a:pt x="540738" y="0"/>
                </a:lnTo>
                <a:lnTo>
                  <a:pt x="540738" y="540739"/>
                </a:lnTo>
                <a:lnTo>
                  <a:pt x="0" y="540739"/>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2" name="Freeform 12"/>
          <p:cNvSpPr/>
          <p:nvPr/>
        </p:nvSpPr>
        <p:spPr>
          <a:xfrm>
            <a:off x="14629357" y="4803447"/>
            <a:ext cx="542687" cy="694135"/>
          </a:xfrm>
          <a:custGeom>
            <a:avLst/>
            <a:gdLst/>
            <a:ahLst/>
            <a:cxnLst/>
            <a:rect l="l" t="t" r="r" b="b"/>
            <a:pathLst>
              <a:path w="542687" h="694135">
                <a:moveTo>
                  <a:pt x="0" y="0"/>
                </a:moveTo>
                <a:lnTo>
                  <a:pt x="542688" y="0"/>
                </a:lnTo>
                <a:lnTo>
                  <a:pt x="542688" y="694135"/>
                </a:lnTo>
                <a:lnTo>
                  <a:pt x="0" y="694135"/>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3" name="Freeform 13"/>
          <p:cNvSpPr/>
          <p:nvPr/>
        </p:nvSpPr>
        <p:spPr>
          <a:xfrm>
            <a:off x="12995761" y="4859764"/>
            <a:ext cx="720326" cy="581500"/>
          </a:xfrm>
          <a:custGeom>
            <a:avLst/>
            <a:gdLst/>
            <a:ahLst/>
            <a:cxnLst/>
            <a:rect l="l" t="t" r="r" b="b"/>
            <a:pathLst>
              <a:path w="720326" h="581500">
                <a:moveTo>
                  <a:pt x="0" y="0"/>
                </a:moveTo>
                <a:lnTo>
                  <a:pt x="720326" y="0"/>
                </a:lnTo>
                <a:lnTo>
                  <a:pt x="720326" y="581500"/>
                </a:lnTo>
                <a:lnTo>
                  <a:pt x="0" y="581500"/>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4" name="Freeform 14"/>
          <p:cNvSpPr/>
          <p:nvPr/>
        </p:nvSpPr>
        <p:spPr>
          <a:xfrm>
            <a:off x="16085315" y="4906448"/>
            <a:ext cx="688391" cy="488132"/>
          </a:xfrm>
          <a:custGeom>
            <a:avLst/>
            <a:gdLst/>
            <a:ahLst/>
            <a:cxnLst/>
            <a:rect l="l" t="t" r="r" b="b"/>
            <a:pathLst>
              <a:path w="688391" h="488132">
                <a:moveTo>
                  <a:pt x="0" y="0"/>
                </a:moveTo>
                <a:lnTo>
                  <a:pt x="688391" y="0"/>
                </a:lnTo>
                <a:lnTo>
                  <a:pt x="688391" y="488132"/>
                </a:lnTo>
                <a:lnTo>
                  <a:pt x="0" y="488132"/>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5" name="Freeform 15"/>
          <p:cNvSpPr/>
          <p:nvPr/>
        </p:nvSpPr>
        <p:spPr>
          <a:xfrm>
            <a:off x="14549159" y="3144169"/>
            <a:ext cx="703083" cy="694135"/>
          </a:xfrm>
          <a:custGeom>
            <a:avLst/>
            <a:gdLst/>
            <a:ahLst/>
            <a:cxnLst/>
            <a:rect l="l" t="t" r="r" b="b"/>
            <a:pathLst>
              <a:path w="703083" h="694135">
                <a:moveTo>
                  <a:pt x="0" y="0"/>
                </a:moveTo>
                <a:lnTo>
                  <a:pt x="703084" y="0"/>
                </a:lnTo>
                <a:lnTo>
                  <a:pt x="703084" y="694135"/>
                </a:lnTo>
                <a:lnTo>
                  <a:pt x="0" y="694135"/>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16" name="Freeform 16"/>
          <p:cNvSpPr/>
          <p:nvPr/>
        </p:nvSpPr>
        <p:spPr>
          <a:xfrm>
            <a:off x="13095939" y="3144169"/>
            <a:ext cx="519970" cy="694135"/>
          </a:xfrm>
          <a:custGeom>
            <a:avLst/>
            <a:gdLst/>
            <a:ahLst/>
            <a:cxnLst/>
            <a:rect l="l" t="t" r="r" b="b"/>
            <a:pathLst>
              <a:path w="519970" h="694135">
                <a:moveTo>
                  <a:pt x="0" y="0"/>
                </a:moveTo>
                <a:lnTo>
                  <a:pt x="519970" y="0"/>
                </a:lnTo>
                <a:lnTo>
                  <a:pt x="519970" y="694135"/>
                </a:lnTo>
                <a:lnTo>
                  <a:pt x="0" y="694135"/>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17" name="Freeform 17"/>
          <p:cNvSpPr/>
          <p:nvPr/>
        </p:nvSpPr>
        <p:spPr>
          <a:xfrm>
            <a:off x="16201708" y="3144169"/>
            <a:ext cx="455605" cy="694135"/>
          </a:xfrm>
          <a:custGeom>
            <a:avLst/>
            <a:gdLst/>
            <a:ahLst/>
            <a:cxnLst/>
            <a:rect l="l" t="t" r="r" b="b"/>
            <a:pathLst>
              <a:path w="455605" h="694135">
                <a:moveTo>
                  <a:pt x="0" y="0"/>
                </a:moveTo>
                <a:lnTo>
                  <a:pt x="455605" y="0"/>
                </a:lnTo>
                <a:lnTo>
                  <a:pt x="455605" y="694135"/>
                </a:lnTo>
                <a:lnTo>
                  <a:pt x="0" y="694135"/>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EAD2"/>
        </a:solidFill>
        <a:effectLst/>
      </p:bgPr>
    </p:bg>
    <p:spTree>
      <p:nvGrpSpPr>
        <p:cNvPr id="1" name=""/>
        <p:cNvGrpSpPr/>
        <p:nvPr/>
      </p:nvGrpSpPr>
      <p:grpSpPr>
        <a:xfrm>
          <a:off x="0" y="0"/>
          <a:ext cx="0" cy="0"/>
          <a:chOff x="0" y="0"/>
          <a:chExt cx="0" cy="0"/>
        </a:xfrm>
      </p:grpSpPr>
      <p:sp>
        <p:nvSpPr>
          <p:cNvPr id="2" name="TextBox 2"/>
          <p:cNvSpPr txBox="1"/>
          <p:nvPr/>
        </p:nvSpPr>
        <p:spPr>
          <a:xfrm>
            <a:off x="829732" y="2230319"/>
            <a:ext cx="16076655" cy="1228725"/>
          </a:xfrm>
          <a:prstGeom prst="rect">
            <a:avLst/>
          </a:prstGeom>
        </p:spPr>
        <p:txBody>
          <a:bodyPr lIns="0" tIns="0" rIns="0" bIns="0" rtlCol="0" anchor="t">
            <a:spAutoFit/>
          </a:bodyPr>
          <a:lstStyle/>
          <a:p>
            <a:pPr algn="ctr">
              <a:lnSpc>
                <a:spcPts val="9600"/>
              </a:lnSpc>
            </a:pPr>
            <a:r>
              <a:rPr lang="en-US" sz="8000" b="1">
                <a:solidFill>
                  <a:srgbClr val="292929"/>
                </a:solidFill>
                <a:latin typeface="Clear Sans Medium"/>
                <a:ea typeface="Clear Sans Medium"/>
                <a:cs typeface="Clear Sans Medium"/>
                <a:sym typeface="Clear Sans Medium"/>
              </a:rPr>
              <a:t>БАҚЫЛАУ СҰРАҚТАРЫ:</a:t>
            </a:r>
          </a:p>
        </p:txBody>
      </p:sp>
      <p:sp>
        <p:nvSpPr>
          <p:cNvPr id="3" name="TextBox 3"/>
          <p:cNvSpPr txBox="1"/>
          <p:nvPr/>
        </p:nvSpPr>
        <p:spPr>
          <a:xfrm>
            <a:off x="829732" y="4325040"/>
            <a:ext cx="17423247" cy="3962400"/>
          </a:xfrm>
          <a:prstGeom prst="rect">
            <a:avLst/>
          </a:prstGeom>
        </p:spPr>
        <p:txBody>
          <a:bodyPr lIns="0" tIns="0" rIns="0" bIns="0" rtlCol="0" anchor="t">
            <a:spAutoFit/>
          </a:bodyPr>
          <a:lstStyle/>
          <a:p>
            <a:pPr algn="l">
              <a:lnSpc>
                <a:spcPts val="3960"/>
              </a:lnSpc>
            </a:pPr>
            <a:r>
              <a:rPr lang="en-US" sz="3300">
                <a:solidFill>
                  <a:srgbClr val="292929"/>
                </a:solidFill>
                <a:latin typeface="Clear Sans"/>
                <a:ea typeface="Clear Sans"/>
                <a:cs typeface="Clear Sans"/>
                <a:sym typeface="Clear Sans"/>
              </a:rPr>
              <a:t> 1.Циклоалкандардың жалпы формуласы қандай?</a:t>
            </a:r>
          </a:p>
          <a:p>
            <a:pPr algn="l">
              <a:lnSpc>
                <a:spcPts val="3960"/>
              </a:lnSpc>
            </a:pPr>
            <a:r>
              <a:rPr lang="en-US" sz="3300">
                <a:solidFill>
                  <a:srgbClr val="292929"/>
                </a:solidFill>
                <a:latin typeface="Clear Sans"/>
                <a:ea typeface="Clear Sans"/>
                <a:cs typeface="Clear Sans"/>
                <a:sym typeface="Clear Sans"/>
              </a:rPr>
              <a:t> 2.Шеңбер кернеуі дегеніміз не және ол қандай циклдарға тән?</a:t>
            </a:r>
          </a:p>
          <a:p>
            <a:pPr algn="l">
              <a:lnSpc>
                <a:spcPts val="3960"/>
              </a:lnSpc>
            </a:pPr>
            <a:r>
              <a:rPr lang="en-US" sz="3300">
                <a:solidFill>
                  <a:srgbClr val="292929"/>
                </a:solidFill>
                <a:latin typeface="Clear Sans"/>
                <a:ea typeface="Clear Sans"/>
                <a:cs typeface="Clear Sans"/>
                <a:sym typeface="Clear Sans"/>
              </a:rPr>
              <a:t> 3.Циклопропан қандай реакцияларға түседі?</a:t>
            </a:r>
          </a:p>
          <a:p>
            <a:pPr algn="l">
              <a:lnSpc>
                <a:spcPts val="3960"/>
              </a:lnSpc>
            </a:pPr>
            <a:r>
              <a:rPr lang="en-US" sz="3300">
                <a:solidFill>
                  <a:srgbClr val="292929"/>
                </a:solidFill>
                <a:latin typeface="Clear Sans"/>
                <a:ea typeface="Clear Sans"/>
                <a:cs typeface="Clear Sans"/>
                <a:sym typeface="Clear Sans"/>
              </a:rPr>
              <a:t> 4.Цис және транс изомерлердің айырмашылығы неде?</a:t>
            </a:r>
          </a:p>
          <a:p>
            <a:pPr algn="l">
              <a:lnSpc>
                <a:spcPts val="3960"/>
              </a:lnSpc>
            </a:pPr>
            <a:r>
              <a:rPr lang="en-US" sz="3300">
                <a:solidFill>
                  <a:srgbClr val="292929"/>
                </a:solidFill>
                <a:latin typeface="Clear Sans"/>
                <a:ea typeface="Clear Sans"/>
                <a:cs typeface="Clear Sans"/>
                <a:sym typeface="Clear Sans"/>
              </a:rPr>
              <a:t> 5.Циклогексан молекуласының негізгі конформацияларын атаңыз.</a:t>
            </a:r>
          </a:p>
          <a:p>
            <a:pPr algn="l">
              <a:lnSpc>
                <a:spcPts val="3960"/>
              </a:lnSpc>
            </a:pPr>
            <a:r>
              <a:rPr lang="en-US" sz="3300">
                <a:solidFill>
                  <a:srgbClr val="292929"/>
                </a:solidFill>
                <a:latin typeface="Clear Sans"/>
                <a:ea typeface="Clear Sans"/>
                <a:cs typeface="Clear Sans"/>
                <a:sym typeface="Clear Sans"/>
              </a:rPr>
              <a:t> 6.Циклоалкан туындыларындағы стереоизомерия молекуланың қандай қасиеттеріне әсер етеді?</a:t>
            </a:r>
          </a:p>
          <a:p>
            <a:pPr algn="l">
              <a:lnSpc>
                <a:spcPts val="3960"/>
              </a:lnSpc>
            </a:pPr>
            <a:endParaRPr lang="en-US" sz="3300">
              <a:solidFill>
                <a:srgbClr val="292929"/>
              </a:solidFill>
              <a:latin typeface="Clear Sans"/>
              <a:ea typeface="Clear Sans"/>
              <a:cs typeface="Clear Sans"/>
              <a:sym typeface="Clear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AD2"/>
        </a:solidFill>
        <a:effectLst/>
      </p:bgPr>
    </p:bg>
    <p:spTree>
      <p:nvGrpSpPr>
        <p:cNvPr id="1" name=""/>
        <p:cNvGrpSpPr/>
        <p:nvPr/>
      </p:nvGrpSpPr>
      <p:grpSpPr>
        <a:xfrm>
          <a:off x="0" y="0"/>
          <a:ext cx="0" cy="0"/>
          <a:chOff x="0" y="0"/>
          <a:chExt cx="0" cy="0"/>
        </a:xfrm>
      </p:grpSpPr>
      <p:sp>
        <p:nvSpPr>
          <p:cNvPr id="2" name="TextBox 2"/>
          <p:cNvSpPr txBox="1"/>
          <p:nvPr/>
        </p:nvSpPr>
        <p:spPr>
          <a:xfrm>
            <a:off x="1876403" y="4657725"/>
            <a:ext cx="14535194" cy="971550"/>
          </a:xfrm>
          <a:prstGeom prst="rect">
            <a:avLst/>
          </a:prstGeom>
        </p:spPr>
        <p:txBody>
          <a:bodyPr lIns="0" tIns="0" rIns="0" bIns="0" rtlCol="0" anchor="t">
            <a:spAutoFit/>
          </a:bodyPr>
          <a:lstStyle/>
          <a:p>
            <a:pPr algn="ctr">
              <a:lnSpc>
                <a:spcPts val="7723"/>
              </a:lnSpc>
            </a:pPr>
            <a:r>
              <a:rPr lang="en-US" sz="6436" b="1">
                <a:solidFill>
                  <a:srgbClr val="6943A4"/>
                </a:solidFill>
                <a:latin typeface="Clear Sans Medium"/>
                <a:ea typeface="Clear Sans Medium"/>
                <a:cs typeface="Clear Sans Medium"/>
                <a:sym typeface="Clear Sans Medium"/>
              </a:rPr>
              <a:t>НАЗАРЛАРЫҢЫЗҒА РАХМЕТ!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F6"/>
        </a:solidFill>
        <a:effectLst/>
      </p:bgPr>
    </p:bg>
    <p:spTree>
      <p:nvGrpSpPr>
        <p:cNvPr id="1" name=""/>
        <p:cNvGrpSpPr/>
        <p:nvPr/>
      </p:nvGrpSpPr>
      <p:grpSpPr>
        <a:xfrm>
          <a:off x="0" y="0"/>
          <a:ext cx="0" cy="0"/>
          <a:chOff x="0" y="0"/>
          <a:chExt cx="0" cy="0"/>
        </a:xfrm>
      </p:grpSpPr>
      <p:sp>
        <p:nvSpPr>
          <p:cNvPr id="2" name="Freeform 2"/>
          <p:cNvSpPr/>
          <p:nvPr/>
        </p:nvSpPr>
        <p:spPr>
          <a:xfrm>
            <a:off x="-811696" y="3121072"/>
            <a:ext cx="2984227" cy="6137228"/>
          </a:xfrm>
          <a:custGeom>
            <a:avLst/>
            <a:gdLst/>
            <a:ahLst/>
            <a:cxnLst/>
            <a:rect l="l" t="t" r="r" b="b"/>
            <a:pathLst>
              <a:path w="2984227" h="6137228">
                <a:moveTo>
                  <a:pt x="0" y="0"/>
                </a:moveTo>
                <a:lnTo>
                  <a:pt x="2984227" y="0"/>
                </a:lnTo>
                <a:lnTo>
                  <a:pt x="2984227" y="6137228"/>
                </a:lnTo>
                <a:lnTo>
                  <a:pt x="0" y="6137228"/>
                </a:lnTo>
                <a:lnTo>
                  <a:pt x="0" y="0"/>
                </a:lnTo>
                <a:close/>
              </a:path>
            </a:pathLst>
          </a:custGeom>
          <a:blipFill>
            <a:blip r:embed="rId2"/>
            <a:stretch>
              <a:fillRect/>
            </a:stretch>
          </a:blipFill>
        </p:spPr>
      </p:sp>
      <p:sp>
        <p:nvSpPr>
          <p:cNvPr id="3" name="TextBox 3"/>
          <p:cNvSpPr txBox="1"/>
          <p:nvPr/>
        </p:nvSpPr>
        <p:spPr>
          <a:xfrm>
            <a:off x="4476289" y="3492214"/>
            <a:ext cx="9335423" cy="1130300"/>
          </a:xfrm>
          <a:prstGeom prst="rect">
            <a:avLst/>
          </a:prstGeom>
        </p:spPr>
        <p:txBody>
          <a:bodyPr lIns="0" tIns="0" rIns="0" bIns="0" rtlCol="0" anchor="t">
            <a:spAutoFit/>
          </a:bodyPr>
          <a:lstStyle/>
          <a:p>
            <a:pPr algn="ctr">
              <a:lnSpc>
                <a:spcPts val="8500"/>
              </a:lnSpc>
            </a:pPr>
            <a:r>
              <a:rPr lang="en-US" sz="8500">
                <a:solidFill>
                  <a:srgbClr val="292929"/>
                </a:solidFill>
                <a:latin typeface="Clear Sans"/>
                <a:ea typeface="Clear Sans"/>
                <a:cs typeface="Clear Sans"/>
                <a:sym typeface="Clear Sans"/>
              </a:rPr>
              <a:t>ДӘРІС ЖОСПАРЫ:</a:t>
            </a:r>
          </a:p>
        </p:txBody>
      </p:sp>
      <p:sp>
        <p:nvSpPr>
          <p:cNvPr id="4" name="TextBox 4"/>
          <p:cNvSpPr txBox="1"/>
          <p:nvPr/>
        </p:nvSpPr>
        <p:spPr>
          <a:xfrm>
            <a:off x="3421297" y="5137785"/>
            <a:ext cx="11445406" cy="2957830"/>
          </a:xfrm>
          <a:prstGeom prst="rect">
            <a:avLst/>
          </a:prstGeom>
        </p:spPr>
        <p:txBody>
          <a:bodyPr lIns="0" tIns="0" rIns="0" bIns="0" rtlCol="0" anchor="t">
            <a:spAutoFit/>
          </a:bodyPr>
          <a:lstStyle/>
          <a:p>
            <a:pPr algn="ctr">
              <a:lnSpc>
                <a:spcPts val="3919"/>
              </a:lnSpc>
            </a:pPr>
            <a:r>
              <a:rPr lang="en-US" sz="2799">
                <a:solidFill>
                  <a:srgbClr val="292929"/>
                </a:solidFill>
                <a:latin typeface="Clear Sans"/>
                <a:ea typeface="Clear Sans"/>
                <a:cs typeface="Clear Sans"/>
                <a:sym typeface="Clear Sans"/>
              </a:rPr>
              <a:t> 1.Циклоалкандардың құрылысы және шеңбер кернеуі.</a:t>
            </a:r>
          </a:p>
          <a:p>
            <a:pPr algn="ctr">
              <a:lnSpc>
                <a:spcPts val="3919"/>
              </a:lnSpc>
            </a:pPr>
            <a:r>
              <a:rPr lang="en-US" sz="2799">
                <a:solidFill>
                  <a:srgbClr val="292929"/>
                </a:solidFill>
                <a:latin typeface="Clear Sans"/>
                <a:ea typeface="Clear Sans"/>
                <a:cs typeface="Clear Sans"/>
                <a:sym typeface="Clear Sans"/>
              </a:rPr>
              <a:t> 2.Циклоалкандардың негізгі химиялық реакциялары.</a:t>
            </a:r>
          </a:p>
          <a:p>
            <a:pPr algn="ctr">
              <a:lnSpc>
                <a:spcPts val="3919"/>
              </a:lnSpc>
            </a:pPr>
            <a:r>
              <a:rPr lang="en-US" sz="2799">
                <a:solidFill>
                  <a:srgbClr val="292929"/>
                </a:solidFill>
                <a:latin typeface="Clear Sans"/>
                <a:ea typeface="Clear Sans"/>
                <a:cs typeface="Clear Sans"/>
                <a:sym typeface="Clear Sans"/>
              </a:rPr>
              <a:t> 3.Циклоалкан туындыларындағы цис/транс стереоизомерия.</a:t>
            </a:r>
          </a:p>
          <a:p>
            <a:pPr algn="ctr">
              <a:lnSpc>
                <a:spcPts val="3919"/>
              </a:lnSpc>
            </a:pPr>
            <a:r>
              <a:rPr lang="en-US" sz="2799">
                <a:solidFill>
                  <a:srgbClr val="292929"/>
                </a:solidFill>
                <a:latin typeface="Clear Sans"/>
                <a:ea typeface="Clear Sans"/>
                <a:cs typeface="Clear Sans"/>
                <a:sym typeface="Clear Sans"/>
              </a:rPr>
              <a:t> 4.Циклогексан және оның конформациялары.</a:t>
            </a:r>
          </a:p>
          <a:p>
            <a:pPr algn="ctr">
              <a:lnSpc>
                <a:spcPts val="3919"/>
              </a:lnSpc>
            </a:pPr>
            <a:r>
              <a:rPr lang="en-US" sz="2799">
                <a:solidFill>
                  <a:srgbClr val="292929"/>
                </a:solidFill>
                <a:latin typeface="Clear Sans"/>
                <a:ea typeface="Clear Sans"/>
                <a:cs typeface="Clear Sans"/>
                <a:sym typeface="Clear Sans"/>
              </a:rPr>
              <a:t> 5.Стереоизомерияның циклоалкандардың химиялық қасиеттеріне әсері.</a:t>
            </a:r>
          </a:p>
        </p:txBody>
      </p:sp>
      <p:sp>
        <p:nvSpPr>
          <p:cNvPr id="5" name="Freeform 5"/>
          <p:cNvSpPr/>
          <p:nvPr/>
        </p:nvSpPr>
        <p:spPr>
          <a:xfrm>
            <a:off x="15921695" y="1028700"/>
            <a:ext cx="2865711" cy="5282416"/>
          </a:xfrm>
          <a:custGeom>
            <a:avLst/>
            <a:gdLst/>
            <a:ahLst/>
            <a:cxnLst/>
            <a:rect l="l" t="t" r="r" b="b"/>
            <a:pathLst>
              <a:path w="2865711" h="5282416">
                <a:moveTo>
                  <a:pt x="0" y="0"/>
                </a:moveTo>
                <a:lnTo>
                  <a:pt x="2865710" y="0"/>
                </a:lnTo>
                <a:lnTo>
                  <a:pt x="2865710" y="5282416"/>
                </a:lnTo>
                <a:lnTo>
                  <a:pt x="0" y="5282416"/>
                </a:lnTo>
                <a:lnTo>
                  <a:pt x="0" y="0"/>
                </a:lnTo>
                <a:close/>
              </a:path>
            </a:pathLst>
          </a:custGeom>
          <a:blipFill>
            <a:blip r:embed="rId3"/>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F6"/>
        </a:solidFill>
        <a:effectLst/>
      </p:bgPr>
    </p:bg>
    <p:spTree>
      <p:nvGrpSpPr>
        <p:cNvPr id="1" name=""/>
        <p:cNvGrpSpPr/>
        <p:nvPr/>
      </p:nvGrpSpPr>
      <p:grpSpPr>
        <a:xfrm>
          <a:off x="0" y="0"/>
          <a:ext cx="0" cy="0"/>
          <a:chOff x="0" y="0"/>
          <a:chExt cx="0" cy="0"/>
        </a:xfrm>
      </p:grpSpPr>
      <p:sp>
        <p:nvSpPr>
          <p:cNvPr id="2" name="Freeform 2"/>
          <p:cNvSpPr/>
          <p:nvPr/>
        </p:nvSpPr>
        <p:spPr>
          <a:xfrm>
            <a:off x="16230600" y="8229600"/>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514350" y="1762421"/>
            <a:ext cx="17259300" cy="1733550"/>
          </a:xfrm>
          <a:prstGeom prst="rect">
            <a:avLst/>
          </a:prstGeom>
        </p:spPr>
        <p:txBody>
          <a:bodyPr lIns="0" tIns="0" rIns="0" bIns="0" rtlCol="0" anchor="t">
            <a:spAutoFit/>
          </a:bodyPr>
          <a:lstStyle/>
          <a:p>
            <a:pPr algn="ctr">
              <a:lnSpc>
                <a:spcPts val="6863"/>
              </a:lnSpc>
            </a:pPr>
            <a:r>
              <a:rPr lang="en-US" sz="5719" b="1">
                <a:solidFill>
                  <a:srgbClr val="292929"/>
                </a:solidFill>
                <a:latin typeface="Clear Sans Medium"/>
                <a:ea typeface="Clear Sans Medium"/>
                <a:cs typeface="Clear Sans Medium"/>
                <a:sym typeface="Clear Sans Medium"/>
              </a:rPr>
              <a:t>Циклоалкандардың құрылысы және шеңбер кернеуі</a:t>
            </a:r>
          </a:p>
        </p:txBody>
      </p:sp>
      <p:sp>
        <p:nvSpPr>
          <p:cNvPr id="4" name="TextBox 4"/>
          <p:cNvSpPr txBox="1"/>
          <p:nvPr/>
        </p:nvSpPr>
        <p:spPr>
          <a:xfrm>
            <a:off x="1453315" y="4257409"/>
            <a:ext cx="15381371" cy="4265295"/>
          </a:xfrm>
          <a:prstGeom prst="rect">
            <a:avLst/>
          </a:prstGeom>
        </p:spPr>
        <p:txBody>
          <a:bodyPr lIns="0" tIns="0" rIns="0" bIns="0" rtlCol="0" anchor="t">
            <a:spAutoFit/>
          </a:bodyPr>
          <a:lstStyle/>
          <a:p>
            <a:pPr algn="l">
              <a:lnSpc>
                <a:spcPts val="3779"/>
              </a:lnSpc>
            </a:pPr>
            <a:r>
              <a:rPr lang="en-US" sz="2699">
                <a:solidFill>
                  <a:srgbClr val="292929"/>
                </a:solidFill>
                <a:latin typeface="Clear Sans"/>
                <a:ea typeface="Clear Sans"/>
                <a:cs typeface="Clear Sans"/>
                <a:sym typeface="Clear Sans"/>
              </a:rPr>
              <a:t> </a:t>
            </a:r>
            <a:r>
              <a:rPr lang="en-US" sz="2699" b="1">
                <a:solidFill>
                  <a:srgbClr val="292929"/>
                </a:solidFill>
                <a:latin typeface="Clear Sans Bold"/>
                <a:ea typeface="Clear Sans Bold"/>
                <a:cs typeface="Clear Sans Bold"/>
                <a:sym typeface="Clear Sans Bold"/>
              </a:rPr>
              <a:t>Жалпы формуласы:</a:t>
            </a:r>
            <a:r>
              <a:rPr lang="en-US" sz="2699">
                <a:solidFill>
                  <a:srgbClr val="292929"/>
                </a:solidFill>
                <a:latin typeface="Clear Sans"/>
                <a:ea typeface="Clear Sans"/>
                <a:cs typeface="Clear Sans"/>
                <a:sym typeface="Clear Sans"/>
              </a:rPr>
              <a:t> CₙH₂ₙ. </a:t>
            </a:r>
          </a:p>
          <a:p>
            <a:pPr algn="l">
              <a:lnSpc>
                <a:spcPts val="3779"/>
              </a:lnSpc>
            </a:pPr>
            <a:r>
              <a:rPr lang="en-US" sz="2699">
                <a:solidFill>
                  <a:srgbClr val="292929"/>
                </a:solidFill>
                <a:latin typeface="Clear Sans"/>
                <a:ea typeface="Clear Sans"/>
                <a:cs typeface="Clear Sans"/>
                <a:sym typeface="Clear Sans"/>
              </a:rPr>
              <a:t>Циклопропан, циклобутан – кіші шеңберлі, тұрақсыз. Циклопентан, циклогексан – кең шеңберлі, тұрақты. Шеңбер кернеуі – кіші шеңберлерде реакцияға бейімділікті арттырады</a:t>
            </a:r>
          </a:p>
          <a:p>
            <a:pPr algn="l">
              <a:lnSpc>
                <a:spcPts val="3779"/>
              </a:lnSpc>
            </a:pPr>
            <a:r>
              <a:rPr lang="en-US" sz="2699">
                <a:solidFill>
                  <a:srgbClr val="292929"/>
                </a:solidFill>
                <a:latin typeface="Clear Sans"/>
                <a:ea typeface="Clear Sans"/>
                <a:cs typeface="Clear Sans"/>
                <a:sym typeface="Clear Sans"/>
              </a:rPr>
              <a:t> </a:t>
            </a:r>
            <a:r>
              <a:rPr lang="en-US" sz="2699" b="1">
                <a:solidFill>
                  <a:srgbClr val="292929"/>
                </a:solidFill>
                <a:latin typeface="Clear Sans Bold"/>
                <a:ea typeface="Clear Sans Bold"/>
                <a:cs typeface="Clear Sans Bold"/>
                <a:sym typeface="Clear Sans Bold"/>
              </a:rPr>
              <a:t>Құрылысы</a:t>
            </a:r>
            <a:r>
              <a:rPr lang="en-US" sz="2699">
                <a:solidFill>
                  <a:srgbClr val="292929"/>
                </a:solidFill>
                <a:latin typeface="Clear Sans"/>
                <a:ea typeface="Clear Sans"/>
                <a:cs typeface="Clear Sans"/>
                <a:sym typeface="Clear Sans"/>
              </a:rPr>
              <a:t>: Әрбір көміртек атомы төрт байланыс жасайды: екі жақта басқа көміртек атомдарымен және екі сутек атомдарымен; циклоалкандарда көміртек атомдары бір-бірімен сақина түзеді. Циклоалкандардың молекулалық құрылымында көміртек атомдарының геометриясы тек қана sp³ гибридтелген, яғни тетраэдрлік формада орналасады. Алайда, бұл шеңберлердің бұрыштары идеалды 109,5° бұрышынан өзгеше болуы мүмкін, әсіресе кіші циклдарда.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AD2"/>
        </a:solidFill>
        <a:effectLst/>
      </p:bgPr>
    </p:bg>
    <p:spTree>
      <p:nvGrpSpPr>
        <p:cNvPr id="1" name=""/>
        <p:cNvGrpSpPr/>
        <p:nvPr/>
      </p:nvGrpSpPr>
      <p:grpSpPr>
        <a:xfrm>
          <a:off x="0" y="0"/>
          <a:ext cx="0" cy="0"/>
          <a:chOff x="0" y="0"/>
          <a:chExt cx="0" cy="0"/>
        </a:xfrm>
      </p:grpSpPr>
      <p:sp>
        <p:nvSpPr>
          <p:cNvPr id="2" name="TextBox 2"/>
          <p:cNvSpPr txBox="1"/>
          <p:nvPr/>
        </p:nvSpPr>
        <p:spPr>
          <a:xfrm>
            <a:off x="1551848" y="1302679"/>
            <a:ext cx="14885787" cy="5929513"/>
          </a:xfrm>
          <a:prstGeom prst="rect">
            <a:avLst/>
          </a:prstGeom>
        </p:spPr>
        <p:txBody>
          <a:bodyPr lIns="0" tIns="0" rIns="0" bIns="0" rtlCol="0" anchor="t">
            <a:spAutoFit/>
          </a:bodyPr>
          <a:lstStyle/>
          <a:p>
            <a:pPr algn="ctr">
              <a:lnSpc>
                <a:spcPts val="3926"/>
              </a:lnSpc>
            </a:pPr>
            <a:r>
              <a:rPr lang="en-US" sz="2804" b="1">
                <a:solidFill>
                  <a:srgbClr val="292929"/>
                </a:solidFill>
                <a:latin typeface="Clear Sans Bold"/>
                <a:ea typeface="Clear Sans Bold"/>
                <a:cs typeface="Clear Sans Bold"/>
                <a:sym typeface="Clear Sans Bold"/>
              </a:rPr>
              <a:t> Шеңбер кернеуі</a:t>
            </a:r>
            <a:r>
              <a:rPr lang="en-US" sz="2804">
                <a:solidFill>
                  <a:srgbClr val="292929"/>
                </a:solidFill>
                <a:latin typeface="Clear Sans"/>
                <a:ea typeface="Clear Sans"/>
                <a:cs typeface="Clear Sans"/>
                <a:sym typeface="Clear Sans"/>
              </a:rPr>
              <a:t> – бұл циклді органикалық қосылыстарда, әсіресе кіші шеңберлі молекулаларда, атомдардың геометриялық орналасуынан туындайтын ішкі энергияның артуы. Бұл кернеу молекуланың тұрақтылығына және реакциялық қабілетіне тікелей әсер етеді.</a:t>
            </a:r>
          </a:p>
          <a:p>
            <a:pPr algn="ctr">
              <a:lnSpc>
                <a:spcPts val="3926"/>
              </a:lnSpc>
            </a:pPr>
            <a:r>
              <a:rPr lang="en-US" sz="2804" b="1">
                <a:solidFill>
                  <a:srgbClr val="292929"/>
                </a:solidFill>
                <a:latin typeface="Clear Sans Bold"/>
                <a:ea typeface="Clear Sans Bold"/>
                <a:cs typeface="Clear Sans Bold"/>
                <a:sym typeface="Clear Sans Bold"/>
              </a:rPr>
              <a:t>ШЕҢБЕР КЕРНЕУІНІҢ ТҮРЛЕРІ:</a:t>
            </a:r>
          </a:p>
          <a:p>
            <a:pPr algn="ctr">
              <a:lnSpc>
                <a:spcPts val="3926"/>
              </a:lnSpc>
            </a:pPr>
            <a:r>
              <a:rPr lang="en-US" sz="2804">
                <a:solidFill>
                  <a:srgbClr val="292929"/>
                </a:solidFill>
                <a:latin typeface="Clear Sans"/>
                <a:ea typeface="Clear Sans"/>
                <a:cs typeface="Clear Sans"/>
                <a:sym typeface="Clear Sans"/>
              </a:rPr>
              <a:t> 1.Бұрыштық кернеу. Көміртек атомдарының арасындағы байланыс бұрыштары идеалды тетраэдрлік (109.5°) бұрыштан ауытқығанда пайда болады.</a:t>
            </a:r>
          </a:p>
          <a:p>
            <a:pPr algn="ctr">
              <a:lnSpc>
                <a:spcPts val="3926"/>
              </a:lnSpc>
            </a:pPr>
            <a:r>
              <a:rPr lang="en-US" sz="2804">
                <a:solidFill>
                  <a:srgbClr val="292929"/>
                </a:solidFill>
                <a:latin typeface="Clear Sans"/>
                <a:ea typeface="Clear Sans"/>
                <a:cs typeface="Clear Sans"/>
                <a:sym typeface="Clear Sans"/>
              </a:rPr>
              <a:t> 2.Торсиондық кернеу. Байланысқан атомдардың бір жазықтықта орналасуы нәтижесінде σ-байланыстардың арасында электрондық тебілу туындайды.</a:t>
            </a:r>
          </a:p>
          <a:p>
            <a:pPr algn="ctr">
              <a:lnSpc>
                <a:spcPts val="3926"/>
              </a:lnSpc>
            </a:pPr>
            <a:r>
              <a:rPr lang="en-US" sz="2804">
                <a:solidFill>
                  <a:srgbClr val="292929"/>
                </a:solidFill>
                <a:latin typeface="Clear Sans"/>
                <a:ea typeface="Clear Sans"/>
                <a:cs typeface="Clear Sans"/>
                <a:sym typeface="Clear Sans"/>
              </a:rPr>
              <a:t> 3.Стериялық (кеңістіктік) кернеу. Атомдардың немесе топтардың бір-біріне тым жақын орналасуы олардың арасында тебілу туғызады.</a:t>
            </a:r>
          </a:p>
          <a:p>
            <a:pPr algn="ctr">
              <a:lnSpc>
                <a:spcPts val="3926"/>
              </a:lnSpc>
            </a:pPr>
            <a:endParaRPr lang="en-US" sz="2804">
              <a:solidFill>
                <a:srgbClr val="292929"/>
              </a:solidFill>
              <a:latin typeface="Clear Sans"/>
              <a:ea typeface="Clear Sans"/>
              <a:cs typeface="Clear Sans"/>
              <a:sym typeface="Clear Sans"/>
            </a:endParaRPr>
          </a:p>
        </p:txBody>
      </p:sp>
      <p:sp>
        <p:nvSpPr>
          <p:cNvPr id="3" name="Freeform 3"/>
          <p:cNvSpPr/>
          <p:nvPr/>
        </p:nvSpPr>
        <p:spPr>
          <a:xfrm>
            <a:off x="-286979" y="6463620"/>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F6"/>
        </a:solidFill>
        <a:effectLst/>
      </p:bgPr>
    </p:bg>
    <p:spTree>
      <p:nvGrpSpPr>
        <p:cNvPr id="1" name=""/>
        <p:cNvGrpSpPr/>
        <p:nvPr/>
      </p:nvGrpSpPr>
      <p:grpSpPr>
        <a:xfrm>
          <a:off x="0" y="0"/>
          <a:ext cx="0" cy="0"/>
          <a:chOff x="0" y="0"/>
          <a:chExt cx="0" cy="0"/>
        </a:xfrm>
      </p:grpSpPr>
      <p:sp>
        <p:nvSpPr>
          <p:cNvPr id="2" name="TextBox 2"/>
          <p:cNvSpPr txBox="1"/>
          <p:nvPr/>
        </p:nvSpPr>
        <p:spPr>
          <a:xfrm>
            <a:off x="1872904" y="2598508"/>
            <a:ext cx="14542192" cy="4600853"/>
          </a:xfrm>
          <a:prstGeom prst="rect">
            <a:avLst/>
          </a:prstGeom>
        </p:spPr>
        <p:txBody>
          <a:bodyPr lIns="0" tIns="0" rIns="0" bIns="0" rtlCol="0" anchor="t">
            <a:spAutoFit/>
          </a:bodyPr>
          <a:lstStyle/>
          <a:p>
            <a:pPr algn="ctr">
              <a:lnSpc>
                <a:spcPts val="4093"/>
              </a:lnSpc>
            </a:pPr>
            <a:r>
              <a:rPr lang="en-US" sz="2923">
                <a:solidFill>
                  <a:srgbClr val="292929"/>
                </a:solidFill>
                <a:latin typeface="Clear Sans"/>
                <a:ea typeface="Clear Sans"/>
                <a:cs typeface="Clear Sans"/>
                <a:sym typeface="Clear Sans"/>
              </a:rPr>
              <a:t> </a:t>
            </a:r>
          </a:p>
          <a:p>
            <a:pPr algn="ctr">
              <a:lnSpc>
                <a:spcPts val="4093"/>
              </a:lnSpc>
            </a:pPr>
            <a:r>
              <a:rPr lang="en-US" sz="2923">
                <a:solidFill>
                  <a:srgbClr val="292929"/>
                </a:solidFill>
                <a:latin typeface="Clear Sans"/>
                <a:ea typeface="Clear Sans"/>
                <a:cs typeface="Clear Sans"/>
                <a:sym typeface="Clear Sans"/>
              </a:rPr>
              <a:t> А. Байер (Baeyer теориясы (1885 ж.) циклді қосылыстардағы көміртек-көміртек арасындағы бұрыштар 109,5° болуға тырысады деп болжады. Егер бұл бұрыштар кішірейсе (мысалы, циклопропанда 60°), молекула шамадан тыс кернеуге ұшырайды. Байер теориясы циклді қосылыстардағы шеңбер кернеуі туралы алғашқы көзқарас. Адольф фон Байер (Adolf von Baeyer) - неміс химигі, органикалық қосылыстардың құрылымдық теориясына зор үлес қосқан ғалым. 1885 жылы ол циклді көмірсутектердің тұрақтылығы мен реакциялық қабілетін түсіндіру үшін «шеңбер кернеуі теориясын» ұсынды.</a:t>
            </a:r>
          </a:p>
        </p:txBody>
      </p:sp>
      <p:sp>
        <p:nvSpPr>
          <p:cNvPr id="3" name="Freeform 3"/>
          <p:cNvSpPr/>
          <p:nvPr/>
        </p:nvSpPr>
        <p:spPr>
          <a:xfrm>
            <a:off x="0" y="7670902"/>
            <a:ext cx="7315200" cy="3174797"/>
          </a:xfrm>
          <a:custGeom>
            <a:avLst/>
            <a:gdLst/>
            <a:ahLst/>
            <a:cxnLst/>
            <a:rect l="l" t="t" r="r" b="b"/>
            <a:pathLst>
              <a:path w="7315200" h="3174797">
                <a:moveTo>
                  <a:pt x="0" y="0"/>
                </a:moveTo>
                <a:lnTo>
                  <a:pt x="7315200" y="0"/>
                </a:lnTo>
                <a:lnTo>
                  <a:pt x="7315200" y="3174796"/>
                </a:lnTo>
                <a:lnTo>
                  <a:pt x="0" y="3174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1193553" y="-307911"/>
            <a:ext cx="7315200" cy="3174797"/>
          </a:xfrm>
          <a:custGeom>
            <a:avLst/>
            <a:gdLst/>
            <a:ahLst/>
            <a:cxnLst/>
            <a:rect l="l" t="t" r="r" b="b"/>
            <a:pathLst>
              <a:path w="7315200" h="3174797">
                <a:moveTo>
                  <a:pt x="0" y="0"/>
                </a:moveTo>
                <a:lnTo>
                  <a:pt x="7315200" y="0"/>
                </a:lnTo>
                <a:lnTo>
                  <a:pt x="7315200" y="3174797"/>
                </a:lnTo>
                <a:lnTo>
                  <a:pt x="0" y="31747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2114" y="1608285"/>
            <a:ext cx="17483771" cy="2154201"/>
          </a:xfrm>
          <a:prstGeom prst="rect">
            <a:avLst/>
          </a:prstGeom>
        </p:spPr>
        <p:txBody>
          <a:bodyPr lIns="0" tIns="0" rIns="0" bIns="0" rtlCol="0" anchor="t">
            <a:spAutoFit/>
          </a:bodyPr>
          <a:lstStyle/>
          <a:p>
            <a:pPr algn="ctr">
              <a:lnSpc>
                <a:spcPts val="8311"/>
              </a:lnSpc>
            </a:pPr>
            <a:r>
              <a:rPr lang="en-US" sz="8311" b="1">
                <a:solidFill>
                  <a:srgbClr val="292929"/>
                </a:solidFill>
                <a:latin typeface="Clear Sans Medium"/>
                <a:ea typeface="Clear Sans Medium"/>
                <a:cs typeface="Clear Sans Medium"/>
                <a:sym typeface="Clear Sans Medium"/>
              </a:rPr>
              <a:t>Байер теориясының негізгі қағидалары:</a:t>
            </a:r>
          </a:p>
        </p:txBody>
      </p:sp>
      <p:sp>
        <p:nvSpPr>
          <p:cNvPr id="3" name="TextBox 3"/>
          <p:cNvSpPr txBox="1"/>
          <p:nvPr/>
        </p:nvSpPr>
        <p:spPr>
          <a:xfrm>
            <a:off x="1028700" y="4183377"/>
            <a:ext cx="16099702" cy="3453130"/>
          </a:xfrm>
          <a:prstGeom prst="rect">
            <a:avLst/>
          </a:prstGeom>
        </p:spPr>
        <p:txBody>
          <a:bodyPr lIns="0" tIns="0" rIns="0" bIns="0" rtlCol="0" anchor="t">
            <a:spAutoFit/>
          </a:bodyPr>
          <a:lstStyle/>
          <a:p>
            <a:pPr algn="l">
              <a:lnSpc>
                <a:spcPts val="3919"/>
              </a:lnSpc>
            </a:pPr>
            <a:r>
              <a:rPr lang="en-US" sz="2799">
                <a:solidFill>
                  <a:srgbClr val="292929"/>
                </a:solidFill>
                <a:latin typeface="Clear Sans"/>
                <a:ea typeface="Clear Sans"/>
                <a:cs typeface="Clear Sans"/>
                <a:sym typeface="Clear Sans"/>
              </a:rPr>
              <a:t> </a:t>
            </a:r>
          </a:p>
          <a:p>
            <a:pPr algn="l">
              <a:lnSpc>
                <a:spcPts val="3919"/>
              </a:lnSpc>
            </a:pPr>
            <a:r>
              <a:rPr lang="en-US" sz="2799">
                <a:solidFill>
                  <a:srgbClr val="292929"/>
                </a:solidFill>
                <a:latin typeface="Clear Sans"/>
                <a:ea typeface="Clear Sans"/>
                <a:cs typeface="Clear Sans"/>
                <a:sym typeface="Clear Sans"/>
              </a:rPr>
              <a:t> 1.Көміртек атомдары sp³-гибридтелген, яғни идеалды тетраэдрлік бұрышпен (109,5°) байланысады.</a:t>
            </a:r>
          </a:p>
          <a:p>
            <a:pPr algn="l">
              <a:lnSpc>
                <a:spcPts val="3919"/>
              </a:lnSpc>
            </a:pPr>
            <a:r>
              <a:rPr lang="en-US" sz="2799">
                <a:solidFill>
                  <a:srgbClr val="292929"/>
                </a:solidFill>
                <a:latin typeface="Clear Sans"/>
                <a:ea typeface="Clear Sans"/>
                <a:cs typeface="Clear Sans"/>
                <a:sym typeface="Clear Sans"/>
              </a:rPr>
              <a:t> 2.Егер шеңбердің ішкі бұрыштары осы идеалды бұрыштан ауытқыса, онда молекулада бұрыштық кернеу пайда болады.</a:t>
            </a:r>
          </a:p>
          <a:p>
            <a:pPr algn="l">
              <a:lnSpc>
                <a:spcPts val="3919"/>
              </a:lnSpc>
            </a:pPr>
            <a:r>
              <a:rPr lang="en-US" sz="2799">
                <a:solidFill>
                  <a:srgbClr val="292929"/>
                </a:solidFill>
                <a:latin typeface="Clear Sans"/>
                <a:ea typeface="Clear Sans"/>
                <a:cs typeface="Clear Sans"/>
                <a:sym typeface="Clear Sans"/>
              </a:rPr>
              <a:t>Бұл кернеу молекуланың тұрақтылығын төмендетеді, яғни шеңбер кернеуі жоғары болса, қосылыс реакцияға оңай түседі.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AD2"/>
        </a:solidFill>
        <a:effectLst/>
      </p:bgPr>
    </p:bg>
    <p:spTree>
      <p:nvGrpSpPr>
        <p:cNvPr id="1" name=""/>
        <p:cNvGrpSpPr/>
        <p:nvPr/>
      </p:nvGrpSpPr>
      <p:grpSpPr>
        <a:xfrm>
          <a:off x="0" y="0"/>
          <a:ext cx="0" cy="0"/>
          <a:chOff x="0" y="0"/>
          <a:chExt cx="0" cy="0"/>
        </a:xfrm>
      </p:grpSpPr>
      <p:sp>
        <p:nvSpPr>
          <p:cNvPr id="2" name="Freeform 2"/>
          <p:cNvSpPr/>
          <p:nvPr/>
        </p:nvSpPr>
        <p:spPr>
          <a:xfrm>
            <a:off x="174170" y="0"/>
            <a:ext cx="2105240" cy="2724428"/>
          </a:xfrm>
          <a:custGeom>
            <a:avLst/>
            <a:gdLst/>
            <a:ahLst/>
            <a:cxnLst/>
            <a:rect l="l" t="t" r="r" b="b"/>
            <a:pathLst>
              <a:path w="2105240" h="2724428">
                <a:moveTo>
                  <a:pt x="0" y="0"/>
                </a:moveTo>
                <a:lnTo>
                  <a:pt x="2105240" y="0"/>
                </a:lnTo>
                <a:lnTo>
                  <a:pt x="2105240" y="2724428"/>
                </a:lnTo>
                <a:lnTo>
                  <a:pt x="0" y="272442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509118" y="1897921"/>
            <a:ext cx="17578322" cy="847725"/>
          </a:xfrm>
          <a:prstGeom prst="rect">
            <a:avLst/>
          </a:prstGeom>
        </p:spPr>
        <p:txBody>
          <a:bodyPr lIns="0" tIns="0" rIns="0" bIns="0" rtlCol="0" anchor="t">
            <a:spAutoFit/>
          </a:bodyPr>
          <a:lstStyle/>
          <a:p>
            <a:pPr algn="ctr">
              <a:lnSpc>
                <a:spcPts val="6738"/>
              </a:lnSpc>
            </a:pPr>
            <a:r>
              <a:rPr lang="en-US" sz="5615" b="1">
                <a:solidFill>
                  <a:srgbClr val="292929"/>
                </a:solidFill>
                <a:latin typeface="Clear Sans Medium"/>
                <a:ea typeface="Clear Sans Medium"/>
                <a:cs typeface="Clear Sans Medium"/>
                <a:sym typeface="Clear Sans Medium"/>
              </a:rPr>
              <a:t> Мысалдар (Байер болжамы негізінде):</a:t>
            </a:r>
          </a:p>
        </p:txBody>
      </p:sp>
      <p:sp>
        <p:nvSpPr>
          <p:cNvPr id="5" name="TextBox 5"/>
          <p:cNvSpPr txBox="1"/>
          <p:nvPr/>
        </p:nvSpPr>
        <p:spPr>
          <a:xfrm>
            <a:off x="1447800" y="6972300"/>
            <a:ext cx="16099702" cy="1967230"/>
          </a:xfrm>
          <a:prstGeom prst="rect">
            <a:avLst/>
          </a:prstGeom>
        </p:spPr>
        <p:txBody>
          <a:bodyPr lIns="0" tIns="0" rIns="0" bIns="0" rtlCol="0" anchor="t">
            <a:spAutoFit/>
          </a:bodyPr>
          <a:lstStyle/>
          <a:p>
            <a:pPr algn="l">
              <a:lnSpc>
                <a:spcPts val="3919"/>
              </a:lnSpc>
            </a:pP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Байер</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теориясы</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бойынша</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циклопропан</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және</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циклобутан</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тұрақсыз</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болып</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келеді</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себебі</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олардың</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бұрыштары</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идеал</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бұрыштан</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қатты</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ауытқиды</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Ал</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циклопентан</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мен</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циклогексан</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бұрыштық</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кернеуі</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аз</a:t>
            </a:r>
            <a:r>
              <a:rPr lang="en-US" sz="2799" dirty="0">
                <a:solidFill>
                  <a:srgbClr val="292929"/>
                </a:solidFill>
                <a:latin typeface="Clear Sans"/>
                <a:ea typeface="Clear Sans"/>
                <a:cs typeface="Clear Sans"/>
                <a:sym typeface="Clear Sans"/>
              </a:rPr>
              <a:t> </a:t>
            </a:r>
            <a:r>
              <a:rPr lang="en-US" sz="2799" dirty="0" err="1">
                <a:solidFill>
                  <a:srgbClr val="292929"/>
                </a:solidFill>
                <a:latin typeface="Clear Sans"/>
                <a:ea typeface="Clear Sans"/>
                <a:cs typeface="Clear Sans"/>
                <a:sym typeface="Clear Sans"/>
              </a:rPr>
              <a:t>болғандықтан</a:t>
            </a:r>
            <a:r>
              <a:rPr lang="en-US" sz="2799" dirty="0">
                <a:solidFill>
                  <a:srgbClr val="292929"/>
                </a:solidFill>
                <a:latin typeface="Clear Sans"/>
                <a:ea typeface="Clear Sans"/>
                <a:cs typeface="Clear Sans"/>
                <a:sym typeface="Clear Sans"/>
              </a:rPr>
              <a:t> - </a:t>
            </a:r>
            <a:r>
              <a:rPr lang="en-US" sz="2799" dirty="0" err="1">
                <a:solidFill>
                  <a:srgbClr val="292929"/>
                </a:solidFill>
                <a:latin typeface="Clear Sans"/>
                <a:ea typeface="Clear Sans"/>
                <a:cs typeface="Clear Sans"/>
                <a:sym typeface="Clear Sans"/>
              </a:rPr>
              <a:t>тұрақтырақ</a:t>
            </a:r>
            <a:r>
              <a:rPr lang="en-US" sz="2799" dirty="0">
                <a:solidFill>
                  <a:srgbClr val="292929"/>
                </a:solidFill>
                <a:latin typeface="Clear Sans"/>
                <a:ea typeface="Clear Sans"/>
                <a:cs typeface="Clear Sans"/>
                <a:sym typeface="Clear Sans"/>
              </a:rPr>
              <a:t>.</a:t>
            </a:r>
          </a:p>
          <a:p>
            <a:pPr algn="l">
              <a:lnSpc>
                <a:spcPts val="3919"/>
              </a:lnSpc>
            </a:pPr>
            <a:endParaRPr lang="en-US" sz="2799" dirty="0">
              <a:solidFill>
                <a:srgbClr val="292929"/>
              </a:solidFill>
              <a:latin typeface="Clear Sans"/>
              <a:ea typeface="Clear Sans"/>
              <a:cs typeface="Clear Sans"/>
              <a:sym typeface="Clear Sans"/>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501821572"/>
              </p:ext>
            </p:extLst>
          </p:nvPr>
        </p:nvGraphicFramePr>
        <p:xfrm>
          <a:off x="2438400" y="4000500"/>
          <a:ext cx="13115291" cy="2282825"/>
        </p:xfrm>
        <a:graphic>
          <a:graphicData uri="http://schemas.openxmlformats.org/drawingml/2006/table">
            <a:tbl>
              <a:tblPr firstRow="1" firstCol="1" bandRow="1">
                <a:tableStyleId>{5C22544A-7EE6-4342-B048-85BDC9FD1C3A}</a:tableStyleId>
              </a:tblPr>
              <a:tblGrid>
                <a:gridCol w="2622241"/>
                <a:gridCol w="2622241"/>
                <a:gridCol w="2086895"/>
                <a:gridCol w="3160311"/>
                <a:gridCol w="2623603"/>
              </a:tblGrid>
              <a:tr h="0">
                <a:tc>
                  <a:txBody>
                    <a:bodyPr/>
                    <a:lstStyle/>
                    <a:p>
                      <a:pPr>
                        <a:lnSpc>
                          <a:spcPct val="107000"/>
                        </a:lnSpc>
                        <a:spcAft>
                          <a:spcPts val="0"/>
                        </a:spcAft>
                      </a:pPr>
                      <a:r>
                        <a:rPr lang="ru-RU" sz="2800" dirty="0" err="1">
                          <a:effectLst/>
                        </a:rPr>
                        <a:t>Циклоалкан</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Ішкі бұрыш (°)</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Ауытқу (°)</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Кернеу деңгейі</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Тұрақтылық</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ru-RU" sz="2800">
                          <a:effectLst/>
                        </a:rPr>
                        <a:t>Циклопропан</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60°</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2800">
                          <a:effectLst/>
                        </a:rPr>
                        <a:t>-</a:t>
                      </a:r>
                      <a:r>
                        <a:rPr lang="ru-RU" sz="2800">
                          <a:effectLst/>
                        </a:rPr>
                        <a:t>49</a:t>
                      </a:r>
                      <a:r>
                        <a:rPr lang="kk-KZ" sz="2800">
                          <a:effectLst/>
                        </a:rPr>
                        <a:t>,</a:t>
                      </a:r>
                      <a:r>
                        <a:rPr lang="ru-RU" sz="2800">
                          <a:effectLst/>
                        </a:rPr>
                        <a:t>5°</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Өте жоғары кернеу</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Төмен</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ru-RU" sz="2800">
                          <a:effectLst/>
                        </a:rPr>
                        <a:t>Циклобутан</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90°</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2800">
                          <a:effectLst/>
                        </a:rPr>
                        <a:t>-</a:t>
                      </a:r>
                      <a:r>
                        <a:rPr lang="ru-RU" sz="2800">
                          <a:effectLst/>
                        </a:rPr>
                        <a:t>19</a:t>
                      </a:r>
                      <a:r>
                        <a:rPr lang="kk-KZ" sz="2800">
                          <a:effectLst/>
                        </a:rPr>
                        <a:t>,</a:t>
                      </a:r>
                      <a:r>
                        <a:rPr lang="ru-RU" sz="2800">
                          <a:effectLst/>
                        </a:rPr>
                        <a:t>5°</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Жоғары кернеу</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Орташа</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ru-RU" sz="2800">
                          <a:effectLst/>
                        </a:rPr>
                        <a:t>Циклопентан</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108°</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2800">
                          <a:effectLst/>
                        </a:rPr>
                        <a:t>-</a:t>
                      </a:r>
                      <a:r>
                        <a:rPr lang="ru-RU" sz="2800">
                          <a:effectLst/>
                        </a:rPr>
                        <a:t>1</a:t>
                      </a:r>
                      <a:r>
                        <a:rPr lang="kk-KZ" sz="2800">
                          <a:effectLst/>
                        </a:rPr>
                        <a:t>,</a:t>
                      </a:r>
                      <a:r>
                        <a:rPr lang="ru-RU" sz="2800">
                          <a:effectLst/>
                        </a:rPr>
                        <a:t>5°</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Жоғары емес</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Жақсы</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ru-RU" sz="2800">
                          <a:effectLst/>
                        </a:rPr>
                        <a:t>Циклогексан</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109</a:t>
                      </a:r>
                      <a:r>
                        <a:rPr lang="kk-KZ" sz="2800">
                          <a:effectLst/>
                        </a:rPr>
                        <a:t>,</a:t>
                      </a:r>
                      <a:r>
                        <a:rPr lang="ru-RU" sz="2800">
                          <a:effectLst/>
                        </a:rPr>
                        <a:t>5°</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0°</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dirty="0" err="1">
                          <a:effectLst/>
                        </a:rPr>
                        <a:t>Жоқ</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dirty="0" err="1">
                          <a:effectLst/>
                        </a:rPr>
                        <a:t>Өте</a:t>
                      </a:r>
                      <a:r>
                        <a:rPr lang="ru-RU" sz="2800" dirty="0">
                          <a:effectLst/>
                        </a:rPr>
                        <a:t> </a:t>
                      </a:r>
                      <a:r>
                        <a:rPr lang="ru-RU" sz="2800" dirty="0" err="1">
                          <a:effectLst/>
                        </a:rPr>
                        <a:t>тұрақты</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636073"/>
            <a:ext cx="16099702" cy="5929630"/>
          </a:xfrm>
          <a:prstGeom prst="rect">
            <a:avLst/>
          </a:prstGeom>
        </p:spPr>
        <p:txBody>
          <a:bodyPr lIns="0" tIns="0" rIns="0" bIns="0" rtlCol="0" anchor="t">
            <a:spAutoFit/>
          </a:bodyPr>
          <a:lstStyle/>
          <a:p>
            <a:pPr algn="l">
              <a:lnSpc>
                <a:spcPts val="3919"/>
              </a:lnSpc>
            </a:pPr>
            <a:r>
              <a:rPr lang="en-US" sz="2799">
                <a:solidFill>
                  <a:srgbClr val="292929"/>
                </a:solidFill>
                <a:latin typeface="Clear Sans"/>
                <a:ea typeface="Clear Sans"/>
                <a:cs typeface="Clear Sans"/>
                <a:sym typeface="Clear Sans"/>
              </a:rPr>
              <a:t> </a:t>
            </a:r>
            <a:r>
              <a:rPr lang="en-US" sz="2799" b="1">
                <a:solidFill>
                  <a:srgbClr val="292929"/>
                </a:solidFill>
                <a:latin typeface="Clear Sans Bold"/>
                <a:ea typeface="Clear Sans Bold"/>
                <a:cs typeface="Clear Sans Bold"/>
                <a:sym typeface="Clear Sans Bold"/>
              </a:rPr>
              <a:t> Теорияның шектеулері:</a:t>
            </a:r>
            <a:r>
              <a:rPr lang="en-US" sz="2799">
                <a:solidFill>
                  <a:srgbClr val="292929"/>
                </a:solidFill>
                <a:latin typeface="Clear Sans"/>
                <a:ea typeface="Clear Sans"/>
                <a:cs typeface="Clear Sans"/>
                <a:sym typeface="Clear Sans"/>
              </a:rPr>
              <a:t> Байер бастапқыда барлық циклдерді жазық деп қарастырды. Шын мәнінде, циклопентан, циклогексан сияқты үлкен циклдар кеңістіктік конформациялар (орындық, қайық) қабылдай алады, сол арқылы бұрыштық және торсиондық кернеуді азайтады. Яғни Байер теориясы кіші циклдерге жақсы сәйкес келеді, бірақ үлкен циклдар үшін конформациялық анализ қажет.</a:t>
            </a:r>
          </a:p>
          <a:p>
            <a:pPr algn="l">
              <a:lnSpc>
                <a:spcPts val="3919"/>
              </a:lnSpc>
            </a:pPr>
            <a:endParaRPr lang="en-US" sz="2799">
              <a:solidFill>
                <a:srgbClr val="292929"/>
              </a:solidFill>
              <a:latin typeface="Clear Sans"/>
              <a:ea typeface="Clear Sans"/>
              <a:cs typeface="Clear Sans"/>
              <a:sym typeface="Clear Sans"/>
            </a:endParaRPr>
          </a:p>
          <a:p>
            <a:pPr algn="l">
              <a:lnSpc>
                <a:spcPts val="3919"/>
              </a:lnSpc>
            </a:pPr>
            <a:r>
              <a:rPr lang="en-US" sz="2799">
                <a:solidFill>
                  <a:srgbClr val="292929"/>
                </a:solidFill>
                <a:latin typeface="Clear Sans"/>
                <a:ea typeface="Clear Sans"/>
                <a:cs typeface="Clear Sans"/>
                <a:sym typeface="Clear Sans"/>
              </a:rPr>
              <a:t> Сонымен, Байер теориясы органикалық химиядағы алғашқы маңызды құрылымдық теориялардың бірі болды. Ол: циклді қосылыстардың тұрақтылығын бұрыштық кернеу арқылы түсіндірді; циклоалкандардың химиялық белсенділігін болжауға негіз болды; кейінгі конформациялық теориялар мен заманауи стереохимияға жол ашты.</a:t>
            </a:r>
          </a:p>
          <a:p>
            <a:pPr algn="l">
              <a:lnSpc>
                <a:spcPts val="3919"/>
              </a:lnSpc>
            </a:pPr>
            <a:endParaRPr lang="en-US" sz="2799">
              <a:solidFill>
                <a:srgbClr val="292929"/>
              </a:solidFill>
              <a:latin typeface="Clear Sans"/>
              <a:ea typeface="Clear Sans"/>
              <a:cs typeface="Clear Sans"/>
              <a:sym typeface="Clear Sans"/>
            </a:endParaRPr>
          </a:p>
          <a:p>
            <a:pPr algn="l">
              <a:lnSpc>
                <a:spcPts val="3919"/>
              </a:lnSpc>
            </a:pPr>
            <a:endParaRPr lang="en-US" sz="2799">
              <a:solidFill>
                <a:srgbClr val="292929"/>
              </a:solidFill>
              <a:latin typeface="Clear Sans"/>
              <a:ea typeface="Clear Sans"/>
              <a:cs typeface="Clear Sans"/>
              <a:sym typeface="Clear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1831</Words>
  <Application>Microsoft Office PowerPoint</Application>
  <PresentationFormat>Произвольный</PresentationFormat>
  <Paragraphs>211</Paragraphs>
  <Slides>27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27</vt:i4>
      </vt:variant>
    </vt:vector>
  </HeadingPairs>
  <TitlesOfParts>
    <vt:vector size="34" baseType="lpstr">
      <vt:lpstr>Times New Roman</vt:lpstr>
      <vt:lpstr>Clear Sans</vt:lpstr>
      <vt:lpstr>Clear Sans Bold</vt:lpstr>
      <vt:lpstr>Clear Sans Medium</vt:lpstr>
      <vt:lpstr>Calibri</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8-дәріс.Гидролиз, гидратация, дегидратация процестері</dc:title>
  <dc:creator>user</dc:creator>
  <cp:lastModifiedBy>user</cp:lastModifiedBy>
  <cp:revision>2</cp:revision>
  <dcterms:created xsi:type="dcterms:W3CDTF">2006-08-16T00:00:00Z</dcterms:created>
  <dcterms:modified xsi:type="dcterms:W3CDTF">2025-09-21T18:34:18Z</dcterms:modified>
  <dc:identifier>DAGlNvjIHWM</dc:identifier>
</cp:coreProperties>
</file>