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Open Sans Bold" panose="020B0604020202020204" charset="0"/>
      <p:regular r:id="rId21"/>
    </p:embeddedFont>
    <p:embeddedFont>
      <p:font typeface="Open Sans" panose="020B0604020202020204" charset="0"/>
      <p:regular r:id="rId22"/>
    </p:embeddedFont>
    <p:embeddedFont>
      <p:font typeface="Open Sans Bold Italics" panose="020B0604020202020204" charset="0"/>
      <p:regular r:id="rId23"/>
    </p:embeddedFont>
    <p:embeddedFont>
      <p:font typeface="Open Sans Italics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28" d="100"/>
          <a:sy n="28" d="100"/>
        </p:scale>
        <p:origin x="96" y="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BADB2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23513" y="3905369"/>
            <a:ext cx="15840973" cy="2419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8"/>
              </a:lnSpc>
              <a:spcBef>
                <a:spcPct val="0"/>
              </a:spcBef>
            </a:pPr>
            <a:r>
              <a:rPr lang="en-US" sz="347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№6 дәріс </a:t>
            </a:r>
          </a:p>
          <a:p>
            <a:pPr algn="ctr">
              <a:lnSpc>
                <a:spcPts val="4858"/>
              </a:lnSpc>
              <a:spcBef>
                <a:spcPct val="0"/>
              </a:spcBef>
            </a:pPr>
            <a:r>
              <a:rPr lang="en-US" sz="347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Тақырыбы. Қышқылдар мен негіздер. Бренстед теориясы. Бренстед кышқылдары мен негіздері. Льюистің қышқылды-негізді реакциялары. Льюис кышқылдары мен негіздері.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BADB2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926857" y="705167"/>
            <a:ext cx="643428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Қысқаша салыстыру кестесі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4232"/>
              </p:ext>
            </p:extLst>
          </p:nvPr>
        </p:nvGraphicFramePr>
        <p:xfrm>
          <a:off x="1104900" y="2019300"/>
          <a:ext cx="16078200" cy="72078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14972">
                  <a:extLst>
                    <a:ext uri="{9D8B030D-6E8A-4147-A177-3AD203B41FA5}">
                      <a16:colId xmlns:a16="http://schemas.microsoft.com/office/drawing/2014/main" val="2767823951"/>
                    </a:ext>
                  </a:extLst>
                </a:gridCol>
                <a:gridCol w="3214972">
                  <a:extLst>
                    <a:ext uri="{9D8B030D-6E8A-4147-A177-3AD203B41FA5}">
                      <a16:colId xmlns:a16="http://schemas.microsoft.com/office/drawing/2014/main" val="1787215114"/>
                    </a:ext>
                  </a:extLst>
                </a:gridCol>
                <a:gridCol w="3214972">
                  <a:extLst>
                    <a:ext uri="{9D8B030D-6E8A-4147-A177-3AD203B41FA5}">
                      <a16:colId xmlns:a16="http://schemas.microsoft.com/office/drawing/2014/main" val="671644450"/>
                    </a:ext>
                  </a:extLst>
                </a:gridCol>
                <a:gridCol w="3216642">
                  <a:extLst>
                    <a:ext uri="{9D8B030D-6E8A-4147-A177-3AD203B41FA5}">
                      <a16:colId xmlns:a16="http://schemas.microsoft.com/office/drawing/2014/main" val="2550512397"/>
                    </a:ext>
                  </a:extLst>
                </a:gridCol>
                <a:gridCol w="3216642">
                  <a:extLst>
                    <a:ext uri="{9D8B030D-6E8A-4147-A177-3AD203B41FA5}">
                      <a16:colId xmlns:a16="http://schemas.microsoft.com/office/drawing/2014/main" val="335902775"/>
                    </a:ext>
                  </a:extLst>
                </a:gridCol>
              </a:tblGrid>
              <a:tr h="17077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Теория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Қышқыл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анықтамасы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Негіз анықтамасы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Артықшылығы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Шектеуі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9719751"/>
                  </a:ext>
                </a:extLst>
              </a:tr>
              <a:tr h="1766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Аррениус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H⁺ ион </a:t>
                      </a: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түзетін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OH⁻ ион </a:t>
                      </a: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түзетін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Жеңіл, нақты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Тек сулы ортада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5011161"/>
                  </a:ext>
                </a:extLst>
              </a:tr>
              <a:tr h="1838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Бренстед–Лоури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H⁺ доноры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H⁺ акцепторы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Кеңірек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, протон </a:t>
                      </a: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алмасуды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қамтиды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Электрон жұбын ескермейді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6030666"/>
                  </a:ext>
                </a:extLst>
              </a:tr>
              <a:tr h="1895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Льюис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Электрон </a:t>
                      </a: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жұбын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қабылдайды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Электрон </a:t>
                      </a: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жұбын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береді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Кең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қолдану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ауқымы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Кейбір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жағдайларда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күрделі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67736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BADB2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21731" y="787583"/>
            <a:ext cx="15844538" cy="8645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0"/>
              </a:lnSpc>
              <a:spcBef>
                <a:spcPct val="0"/>
              </a:spcBef>
            </a:pPr>
            <a:r>
              <a:rPr lang="en-US" sz="351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Органикалық молекулалардың нуклеофильділігі мен электрофильділігі – </a:t>
            </a:r>
            <a:r>
              <a:rPr lang="en-US" sz="3514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Льюис негізі мен қышқылдығының көрінісі.</a:t>
            </a:r>
          </a:p>
          <a:p>
            <a:pPr algn="ctr">
              <a:lnSpc>
                <a:spcPts val="4920"/>
              </a:lnSpc>
              <a:spcBef>
                <a:spcPct val="0"/>
              </a:spcBef>
            </a:pPr>
            <a:endParaRPr lang="en-US" sz="3514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4920"/>
              </a:lnSpc>
              <a:spcBef>
                <a:spcPct val="0"/>
              </a:spcBef>
            </a:pPr>
            <a:r>
              <a:rPr lang="en-US" sz="3514" i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Органикалық Бренстед қышқылдары:</a:t>
            </a:r>
          </a:p>
          <a:p>
            <a:pPr algn="ctr">
              <a:lnSpc>
                <a:spcPts val="4920"/>
              </a:lnSpc>
              <a:spcBef>
                <a:spcPct val="0"/>
              </a:spcBef>
            </a:pPr>
            <a:r>
              <a:rPr lang="en-US" sz="351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Карбон қышқылдары (R-COOH)</a:t>
            </a:r>
          </a:p>
          <a:p>
            <a:pPr algn="ctr">
              <a:lnSpc>
                <a:spcPts val="4920"/>
              </a:lnSpc>
              <a:spcBef>
                <a:spcPct val="0"/>
              </a:spcBef>
            </a:pPr>
            <a:r>
              <a:rPr lang="en-US" sz="351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Фенолдар (Ar-OH)</a:t>
            </a:r>
          </a:p>
          <a:p>
            <a:pPr algn="ctr">
              <a:lnSpc>
                <a:spcPts val="4920"/>
              </a:lnSpc>
              <a:spcBef>
                <a:spcPct val="0"/>
              </a:spcBef>
            </a:pPr>
            <a:r>
              <a:rPr lang="en-US" sz="351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Алкогольдер (R-OH, әлсіз)</a:t>
            </a:r>
          </a:p>
          <a:p>
            <a:pPr algn="ctr">
              <a:lnSpc>
                <a:spcPts val="4920"/>
              </a:lnSpc>
              <a:spcBef>
                <a:spcPct val="0"/>
              </a:spcBef>
            </a:pPr>
            <a:r>
              <a:rPr lang="en-US" sz="351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Альфа-протоны бар кетондар/альдегидтер (енолизацияға бейім)</a:t>
            </a:r>
          </a:p>
          <a:p>
            <a:pPr algn="ctr">
              <a:lnSpc>
                <a:spcPts val="4920"/>
              </a:lnSpc>
              <a:spcBef>
                <a:spcPct val="0"/>
              </a:spcBef>
            </a:pPr>
            <a:endParaRPr lang="en-US" sz="3514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920"/>
              </a:lnSpc>
              <a:spcBef>
                <a:spcPct val="0"/>
              </a:spcBef>
            </a:pPr>
            <a:r>
              <a:rPr lang="en-US" sz="351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Органикалық Бренстед негіздері:</a:t>
            </a:r>
          </a:p>
          <a:p>
            <a:pPr algn="ctr">
              <a:lnSpc>
                <a:spcPts val="4920"/>
              </a:lnSpc>
              <a:spcBef>
                <a:spcPct val="0"/>
              </a:spcBef>
            </a:pPr>
            <a:r>
              <a:rPr lang="en-US" sz="351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Аминдер (R-NH₂, R₃N)</a:t>
            </a:r>
          </a:p>
          <a:p>
            <a:pPr algn="ctr">
              <a:lnSpc>
                <a:spcPts val="4920"/>
              </a:lnSpc>
              <a:spcBef>
                <a:spcPct val="0"/>
              </a:spcBef>
            </a:pPr>
            <a:r>
              <a:rPr lang="en-US" sz="351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Алкилоксидтер (RO⁻)</a:t>
            </a:r>
          </a:p>
          <a:p>
            <a:pPr algn="ctr">
              <a:lnSpc>
                <a:spcPts val="4920"/>
              </a:lnSpc>
              <a:spcBef>
                <a:spcPct val="0"/>
              </a:spcBef>
            </a:pPr>
            <a:r>
              <a:rPr lang="en-US" sz="351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Карбонат иондары</a:t>
            </a:r>
          </a:p>
          <a:p>
            <a:pPr algn="ctr">
              <a:lnSpc>
                <a:spcPts val="4920"/>
              </a:lnSpc>
              <a:spcBef>
                <a:spcPct val="0"/>
              </a:spcBef>
            </a:pPr>
            <a:r>
              <a:rPr lang="en-US" sz="351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Аниондық нуклеофилдер (CN⁻, OH⁻, RS⁻)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BADB2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8042" y="220636"/>
            <a:ext cx="17071917" cy="9788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8"/>
              </a:lnSpc>
              <a:spcBef>
                <a:spcPct val="0"/>
              </a:spcBef>
            </a:pPr>
            <a:r>
              <a:rPr lang="en-US" sz="3477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 Органикалық қосылыстардың қышқылдығы мен негізділігінің өлшемі</a:t>
            </a:r>
          </a:p>
          <a:p>
            <a:pPr algn="ctr">
              <a:lnSpc>
                <a:spcPts val="4868"/>
              </a:lnSpc>
              <a:spcBef>
                <a:spcPct val="0"/>
              </a:spcBef>
            </a:pPr>
            <a:endParaRPr lang="en-US" sz="3477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4868"/>
              </a:lnSpc>
              <a:spcBef>
                <a:spcPct val="0"/>
              </a:spcBef>
            </a:pPr>
            <a:r>
              <a:rPr lang="en-US" sz="3477" i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Қышқылдықтың өлшемі — pKa</a:t>
            </a:r>
          </a:p>
          <a:p>
            <a:pPr algn="ctr">
              <a:lnSpc>
                <a:spcPts val="4868"/>
              </a:lnSpc>
              <a:spcBef>
                <a:spcPct val="0"/>
              </a:spcBef>
            </a:pPr>
            <a:r>
              <a:rPr lang="en-US" sz="347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pKa — қышқылдық константасының логарифмдік мәні:</a:t>
            </a:r>
          </a:p>
          <a:p>
            <a:pPr algn="ctr">
              <a:lnSpc>
                <a:spcPts val="4868"/>
              </a:lnSpc>
              <a:spcBef>
                <a:spcPct val="0"/>
              </a:spcBef>
            </a:pPr>
            <a:r>
              <a:rPr lang="en-US" sz="347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pKa = − log10 (Ka)</a:t>
            </a:r>
          </a:p>
          <a:p>
            <a:pPr algn="ctr">
              <a:lnSpc>
                <a:spcPts val="4868"/>
              </a:lnSpc>
              <a:spcBef>
                <a:spcPct val="0"/>
              </a:spcBef>
            </a:pPr>
            <a:r>
              <a:rPr lang="en-US" sz="347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Ka — қышқыл диссоциациясының тепе-теңдік константасы.</a:t>
            </a:r>
          </a:p>
          <a:p>
            <a:pPr algn="ctr">
              <a:lnSpc>
                <a:spcPts val="4868"/>
              </a:lnSpc>
              <a:spcBef>
                <a:spcPct val="0"/>
              </a:spcBef>
            </a:pPr>
            <a:r>
              <a:rPr lang="en-US" sz="347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pKa неғұрлым төмен болса, қышқыл соғұрлым күшті. pKa неғұрлым жоғары болса, қышқыл соғұрлым әлсіз, ал оның қосақталған негізі — күшті негіз болады.</a:t>
            </a:r>
          </a:p>
          <a:p>
            <a:pPr algn="ctr">
              <a:lnSpc>
                <a:spcPts val="4868"/>
              </a:lnSpc>
              <a:spcBef>
                <a:spcPct val="0"/>
              </a:spcBef>
            </a:pPr>
            <a:endParaRPr lang="en-US" sz="3477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868"/>
              </a:lnSpc>
              <a:spcBef>
                <a:spcPct val="0"/>
              </a:spcBef>
            </a:pPr>
            <a:r>
              <a:rPr lang="en-US" sz="3477" i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Негізділіктің өлшемі</a:t>
            </a:r>
          </a:p>
          <a:p>
            <a:pPr algn="ctr">
              <a:lnSpc>
                <a:spcPts val="4868"/>
              </a:lnSpc>
              <a:spcBef>
                <a:spcPct val="0"/>
              </a:spcBef>
            </a:pPr>
            <a:r>
              <a:rPr lang="en-US" sz="347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Негізділікті тікелей pKa арқылы өлшемейді, бірақ қосақталған қышқылының pKa-сын пайдалану арқылы анықтайды:</a:t>
            </a:r>
          </a:p>
          <a:p>
            <a:pPr algn="ctr">
              <a:lnSpc>
                <a:spcPts val="4868"/>
              </a:lnSpc>
              <a:spcBef>
                <a:spcPct val="0"/>
              </a:spcBef>
            </a:pPr>
            <a:r>
              <a:rPr lang="en-US" sz="347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Егер қосақталған қышқылдың pKa жоғары болса → негізі күшті.</a:t>
            </a:r>
          </a:p>
          <a:p>
            <a:pPr algn="ctr">
              <a:lnSpc>
                <a:spcPts val="4868"/>
              </a:lnSpc>
              <a:spcBef>
                <a:spcPct val="0"/>
              </a:spcBef>
            </a:pPr>
            <a:r>
              <a:rPr lang="en-US" sz="347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Егер қосақталған қышқылдың pKa төмен болса → негізі әлсіз.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BADB2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060948" y="206404"/>
            <a:ext cx="1216610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Органикалық қышқылдар мен олардың pKa мәндері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565659"/>
              </p:ext>
            </p:extLst>
          </p:nvPr>
        </p:nvGraphicFramePr>
        <p:xfrm>
          <a:off x="685800" y="1714500"/>
          <a:ext cx="16764001" cy="8001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90552">
                  <a:extLst>
                    <a:ext uri="{9D8B030D-6E8A-4147-A177-3AD203B41FA5}">
                      <a16:colId xmlns:a16="http://schemas.microsoft.com/office/drawing/2014/main" val="1647859064"/>
                    </a:ext>
                  </a:extLst>
                </a:gridCol>
                <a:gridCol w="4190552">
                  <a:extLst>
                    <a:ext uri="{9D8B030D-6E8A-4147-A177-3AD203B41FA5}">
                      <a16:colId xmlns:a16="http://schemas.microsoft.com/office/drawing/2014/main" val="2063420337"/>
                    </a:ext>
                  </a:extLst>
                </a:gridCol>
                <a:gridCol w="4190552">
                  <a:extLst>
                    <a:ext uri="{9D8B030D-6E8A-4147-A177-3AD203B41FA5}">
                      <a16:colId xmlns:a16="http://schemas.microsoft.com/office/drawing/2014/main" val="2849707776"/>
                    </a:ext>
                  </a:extLst>
                </a:gridCol>
                <a:gridCol w="4192345">
                  <a:extLst>
                    <a:ext uri="{9D8B030D-6E8A-4147-A177-3AD203B41FA5}">
                      <a16:colId xmlns:a16="http://schemas.microsoft.com/office/drawing/2014/main" val="100242114"/>
                    </a:ext>
                  </a:extLst>
                </a:gridCol>
              </a:tblGrid>
              <a:tr h="565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Қосылыс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түрі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Формула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pKa (шамамен)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Қышқылдық күш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2430619"/>
                  </a:ext>
                </a:extLst>
              </a:tr>
              <a:tr h="1157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Күшті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қышқыл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бейорганикалық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HCl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, HNO₃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&lt; 0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Өте күшті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2011773"/>
                  </a:ext>
                </a:extLst>
              </a:tr>
              <a:tr h="565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Сульфон қышқылы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R-SO₃H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~ -3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Күшті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470632"/>
                  </a:ext>
                </a:extLst>
              </a:tr>
              <a:tr h="565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Карбон қышқылы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R-COOH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~ 4–5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Орташа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7431553"/>
                  </a:ext>
                </a:extLst>
              </a:tr>
              <a:tr h="565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Фенол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Ar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-OH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~ 10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Әлсіз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8127919"/>
                  </a:ext>
                </a:extLst>
              </a:tr>
              <a:tr h="565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Су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H₂O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15.7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Әлсіз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6017671"/>
                  </a:ext>
                </a:extLst>
              </a:tr>
              <a:tr h="565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Спирттер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R-OH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~ 16–18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Әлсіз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414653"/>
                  </a:ext>
                </a:extLst>
              </a:tr>
              <a:tr h="1157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Алькиндер (терминалды)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RC≡CH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~ 25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Әлсіз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878944"/>
                  </a:ext>
                </a:extLst>
              </a:tr>
              <a:tr h="565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Аммоний иондары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R-NH₃⁺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~ 9–10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Орташа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8653068"/>
                  </a:ext>
                </a:extLst>
              </a:tr>
              <a:tr h="1157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Аминдер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R-NH₂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~ 35–40 (қышқыл ретінде)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Өте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әлсіз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3799441"/>
                  </a:ext>
                </a:extLst>
              </a:tr>
              <a:tr h="565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Алкандар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CH₄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~ 50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Өте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әлсіз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943133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BADB2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44278" y="3264309"/>
            <a:ext cx="15199445" cy="3691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5"/>
              </a:lnSpc>
              <a:spcBef>
                <a:spcPct val="0"/>
              </a:spcBef>
            </a:pPr>
            <a:r>
              <a:rPr lang="en-US" sz="353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Ескерту:</a:t>
            </a:r>
          </a:p>
          <a:p>
            <a:pPr algn="ctr">
              <a:lnSpc>
                <a:spcPts val="4945"/>
              </a:lnSpc>
              <a:spcBef>
                <a:spcPct val="0"/>
              </a:spcBef>
            </a:pPr>
            <a:endParaRPr lang="en-US" sz="3532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4945"/>
              </a:lnSpc>
              <a:spcBef>
                <a:spcPct val="0"/>
              </a:spcBef>
            </a:pPr>
            <a:r>
              <a:rPr lang="en-US" sz="353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Спирттер мен аминдер – әлсіз қышқылдар, бірақ олар негіз ретінде жиі қолданылады.</a:t>
            </a:r>
          </a:p>
          <a:p>
            <a:pPr algn="ctr">
              <a:lnSpc>
                <a:spcPts val="4945"/>
              </a:lnSpc>
              <a:spcBef>
                <a:spcPct val="0"/>
              </a:spcBef>
            </a:pPr>
            <a:r>
              <a:rPr lang="en-US" sz="353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Алькиндерде қышқылдықтың көзі — sp-гибридтелген көміртек атомындағы H⁺.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BADB2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619442"/>
            <a:ext cx="18288000" cy="8981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 Қышқылдық пен негізділікке әсер ететін факторлар.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 i="1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Қышқылдыққа әсер ететін факторлар: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i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1. Электртерістілік</a:t>
            </a: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(электрон тарту қабілеті): Электртерістігі жоғары атомға байланысқан H⁺ — оңай бөлінеді → қышқылдық;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i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2. Резонанстық тұрақтану: </a:t>
            </a: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Протон кеткеннен кейін пайда болатын анион резонанспен тұрақтанса — қышқылдық, 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Мысалы: CH₃COOH → CH₃COO⁻ (резонанс бар)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i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3. Индуктивті әсер: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Электртерістілік топтар (–Cl, –NO₂) жақын орналасса → қышқылдық. 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Мысалы:  ClCH₂COOH &gt; CH₃COOH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i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4. Гибридтелу: sp &gt; sp² &gt; sp³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(sp-гибридтелген көміртектегі H⁺ оңай бөлінеді → қышқылдық жоғары)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i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5. Заряд: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Позитивті зарядталған молекула – жақсы қышқыл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Негативті зарядталған – жақсы негіз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BADB2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141342" y="448310"/>
            <a:ext cx="800531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Негізділікке әсер ететін факторлар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660454"/>
              </p:ext>
            </p:extLst>
          </p:nvPr>
        </p:nvGraphicFramePr>
        <p:xfrm>
          <a:off x="685800" y="1562100"/>
          <a:ext cx="16992600" cy="80384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951601">
                  <a:extLst>
                    <a:ext uri="{9D8B030D-6E8A-4147-A177-3AD203B41FA5}">
                      <a16:colId xmlns:a16="http://schemas.microsoft.com/office/drawing/2014/main" val="445911784"/>
                    </a:ext>
                  </a:extLst>
                </a:gridCol>
                <a:gridCol w="10040999">
                  <a:extLst>
                    <a:ext uri="{9D8B030D-6E8A-4147-A177-3AD203B41FA5}">
                      <a16:colId xmlns:a16="http://schemas.microsoft.com/office/drawing/2014/main" val="876769971"/>
                    </a:ext>
                  </a:extLst>
                </a:gridCol>
              </a:tblGrid>
              <a:tr h="1135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bg1"/>
                          </a:solidFill>
                          <a:effectLst/>
                        </a:rPr>
                        <a:t>Фактор</a:t>
                      </a:r>
                      <a:endParaRPr lang="ru-RU" sz="3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solidFill>
                            <a:schemeClr val="bg1"/>
                          </a:solidFill>
                          <a:effectLst/>
                        </a:rPr>
                        <a:t>Әсері</a:t>
                      </a:r>
                      <a:endParaRPr lang="ru-RU" sz="3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3869596"/>
                  </a:ext>
                </a:extLst>
              </a:tr>
              <a:tr h="1135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Жалғыз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 электрон </a:t>
                      </a: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жұбының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болуы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Протонмен байланыса алады – негіздік қасиет 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7619269"/>
                  </a:ext>
                </a:extLst>
              </a:tr>
              <a:tr h="1135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Резонанс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Электрон жұбы делокализацияланса – негіздік 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1377344"/>
                  </a:ext>
                </a:extLst>
              </a:tr>
              <a:tr h="1135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Электрон </a:t>
                      </a: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тартушы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топтар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Негізділік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5570390"/>
                  </a:ext>
                </a:extLst>
              </a:tr>
              <a:tr h="1172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Алкил топтары (электрон беруші)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Негізділік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1677867"/>
                  </a:ext>
                </a:extLst>
              </a:tr>
              <a:tr h="2323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Еріткіштің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түрі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Протонды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тасымалдау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 мен ион </a:t>
                      </a: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тұрақтылығына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әсер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етеді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742552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BADB2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175248" y="705167"/>
            <a:ext cx="1193750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Органикалық негіздердің салыстырмалы негізділігі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320612"/>
              </p:ext>
            </p:extLst>
          </p:nvPr>
        </p:nvGraphicFramePr>
        <p:xfrm>
          <a:off x="838200" y="1943100"/>
          <a:ext cx="16840200" cy="7264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419199">
                  <a:extLst>
                    <a:ext uri="{9D8B030D-6E8A-4147-A177-3AD203B41FA5}">
                      <a16:colId xmlns:a16="http://schemas.microsoft.com/office/drawing/2014/main" val="4290630591"/>
                    </a:ext>
                  </a:extLst>
                </a:gridCol>
                <a:gridCol w="8421001">
                  <a:extLst>
                    <a:ext uri="{9D8B030D-6E8A-4147-A177-3AD203B41FA5}">
                      <a16:colId xmlns:a16="http://schemas.microsoft.com/office/drawing/2014/main" val="1429988298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 smtClean="0">
                          <a:solidFill>
                            <a:schemeClr val="bg1"/>
                          </a:solidFill>
                          <a:effectLst/>
                        </a:rPr>
                        <a:t>Қосылыс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Негізділік күш (шамамен)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886599"/>
                  </a:ext>
                </a:extLst>
              </a:tr>
              <a:tr h="127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Алкиллитий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 (R-</a:t>
                      </a: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Li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), гидрид (H⁻)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Өте күшті негіздер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9736105"/>
                  </a:ext>
                </a:extLst>
              </a:tr>
              <a:tr h="127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Аминдер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 (R-NH₂, NH₃)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Күшті негіздер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100882"/>
                  </a:ext>
                </a:extLst>
              </a:tr>
              <a:tr h="127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Алкоксидтер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 (RO⁻)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Орташа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1621566"/>
                  </a:ext>
                </a:extLst>
              </a:tr>
              <a:tr h="127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Судың өзі (H₂O)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Әлсіз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7602070"/>
                  </a:ext>
                </a:extLst>
              </a:tr>
              <a:tr h="127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Карбоксилаттар (R-COO⁻)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Өте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әлсіз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645645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BADB2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5613169"/>
            <a:ext cx="1606122" cy="4114800"/>
          </a:xfrm>
          <a:custGeom>
            <a:avLst/>
            <a:gdLst/>
            <a:ahLst/>
            <a:cxnLst/>
            <a:rect l="l" t="t" r="r" b="b"/>
            <a:pathLst>
              <a:path w="1606122" h="4114800">
                <a:moveTo>
                  <a:pt x="0" y="0"/>
                </a:moveTo>
                <a:lnTo>
                  <a:pt x="1606122" y="0"/>
                </a:lnTo>
                <a:lnTo>
                  <a:pt x="16061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3556713"/>
            <a:ext cx="15848425" cy="311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7"/>
              </a:lnSpc>
              <a:spcBef>
                <a:spcPct val="0"/>
              </a:spcBef>
            </a:pPr>
            <a:r>
              <a:rPr lang="en-US" sz="356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Практикалық маңызы. Органикалық синтезде – реакция бағытын анықтау үшін pKa пайдаланылады. Нуклеофильдер мен электрофильдердің күшін салыстыруға болады. Функционалды топтардың реакцияға бейімділігі түсіндіріледі.</a:t>
            </a:r>
          </a:p>
          <a:p>
            <a:pPr algn="ctr">
              <a:lnSpc>
                <a:spcPts val="4997"/>
              </a:lnSpc>
              <a:spcBef>
                <a:spcPct val="0"/>
              </a:spcBef>
            </a:pPr>
            <a:r>
              <a:rPr lang="en-US" sz="356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BADB2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012337"/>
            <a:ext cx="17259300" cy="6157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2"/>
              </a:lnSpc>
              <a:spcBef>
                <a:spcPct val="0"/>
              </a:spcBef>
            </a:pPr>
            <a:r>
              <a:rPr lang="en-US" sz="3208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Бақылау сұрақтары:</a:t>
            </a:r>
          </a:p>
          <a:p>
            <a:pPr algn="l">
              <a:lnSpc>
                <a:spcPts val="4492"/>
              </a:lnSpc>
              <a:spcBef>
                <a:spcPct val="0"/>
              </a:spcBef>
            </a:pPr>
            <a:r>
              <a:rPr lang="en-US" sz="320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1. Бренстед теориясы бойынша қышқыл мен негіз қалай анықталады?</a:t>
            </a:r>
          </a:p>
          <a:p>
            <a:pPr algn="l">
              <a:lnSpc>
                <a:spcPts val="4492"/>
              </a:lnSpc>
              <a:spcBef>
                <a:spcPct val="0"/>
              </a:spcBef>
            </a:pPr>
            <a:r>
              <a:rPr lang="en-US" sz="320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2. Льюис қышқылы мен негізінің айырмашылығы неде?</a:t>
            </a:r>
          </a:p>
          <a:p>
            <a:pPr algn="l">
              <a:lnSpc>
                <a:spcPts val="4492"/>
              </a:lnSpc>
              <a:spcBef>
                <a:spcPct val="0"/>
              </a:spcBef>
            </a:pPr>
            <a:r>
              <a:rPr lang="en-US" sz="320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3. Конъюгаттық қышқыл-негіз жұптары дегеніміз не?</a:t>
            </a:r>
          </a:p>
          <a:p>
            <a:pPr algn="l">
              <a:lnSpc>
                <a:spcPts val="4492"/>
              </a:lnSpc>
              <a:spcBef>
                <a:spcPct val="0"/>
              </a:spcBef>
            </a:pPr>
            <a:r>
              <a:rPr lang="en-US" sz="320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4. Бренстед және Льюис теорияларының арасындағы басты айырмашылықтар қандай?</a:t>
            </a:r>
          </a:p>
          <a:p>
            <a:pPr algn="l">
              <a:lnSpc>
                <a:spcPts val="4492"/>
              </a:lnSpc>
              <a:spcBef>
                <a:spcPct val="0"/>
              </a:spcBef>
            </a:pPr>
            <a:r>
              <a:rPr lang="en-US" sz="320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5. BF₃ және NH₃ әрекеттескенде қайсысы қышқыл, қайсысы негіз болады?</a:t>
            </a:r>
          </a:p>
          <a:p>
            <a:pPr algn="l">
              <a:lnSpc>
                <a:spcPts val="4492"/>
              </a:lnSpc>
              <a:spcBef>
                <a:spcPct val="0"/>
              </a:spcBef>
            </a:pPr>
            <a:r>
              <a:rPr lang="en-US" sz="320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6. Қышқылдық-негіздік реакциялар органикалық химияда қандай рөл атқарады?</a:t>
            </a:r>
          </a:p>
          <a:p>
            <a:pPr algn="l">
              <a:lnSpc>
                <a:spcPts val="4492"/>
              </a:lnSpc>
              <a:spcBef>
                <a:spcPct val="0"/>
              </a:spcBef>
            </a:pPr>
            <a:r>
              <a:rPr lang="en-US" sz="320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7. Льюис теориясы қай салаларда кеңінен қолданылады?</a:t>
            </a:r>
          </a:p>
          <a:p>
            <a:pPr algn="l">
              <a:lnSpc>
                <a:spcPts val="4492"/>
              </a:lnSpc>
              <a:spcBef>
                <a:spcPct val="0"/>
              </a:spcBef>
            </a:pPr>
            <a:r>
              <a:rPr lang="en-US" sz="320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l">
              <a:lnSpc>
                <a:spcPts val="4492"/>
              </a:lnSpc>
              <a:spcBef>
                <a:spcPct val="0"/>
              </a:spcBef>
            </a:pPr>
            <a:r>
              <a:rPr lang="en-US" sz="320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BADB2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7290" y="2137486"/>
            <a:ext cx="15912010" cy="6486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15"/>
              </a:lnSpc>
              <a:spcBef>
                <a:spcPct val="0"/>
              </a:spcBef>
            </a:pPr>
            <a:r>
              <a:rPr lang="en-US" sz="3368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Дәріс мақсаты</a:t>
            </a:r>
            <a:r>
              <a:rPr lang="en-US" sz="336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Білім алушылардың қышқылдар мен негіздер ұғымына қатысты Бренстед және Льюис теорияларын меңгеруі, қышқылдық-негіздік реакцияларды ажырата білуі және қышқылдар мен негіздерді жіктеуде олардың рөлін түсінуін қамтамасыз ету.</a:t>
            </a:r>
          </a:p>
          <a:p>
            <a:pPr algn="l">
              <a:lnSpc>
                <a:spcPts val="4715"/>
              </a:lnSpc>
              <a:spcBef>
                <a:spcPct val="0"/>
              </a:spcBef>
            </a:pPr>
            <a:endParaRPr lang="en-US" sz="3368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715"/>
              </a:lnSpc>
              <a:spcBef>
                <a:spcPct val="0"/>
              </a:spcBef>
            </a:pPr>
            <a:r>
              <a:rPr lang="en-US" sz="3368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Дәріс жоспары:</a:t>
            </a:r>
          </a:p>
          <a:p>
            <a:pPr algn="l">
              <a:lnSpc>
                <a:spcPts val="4715"/>
              </a:lnSpc>
              <a:spcBef>
                <a:spcPct val="0"/>
              </a:spcBef>
            </a:pPr>
            <a:r>
              <a:rPr lang="en-US" sz="336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1. Қышқылдар мен негіздер туралы түсінік. Тарихи анықтамалар. Бренстед–Лоури теориясы. Льюис теориясы.</a:t>
            </a:r>
          </a:p>
          <a:p>
            <a:pPr algn="l">
              <a:lnSpc>
                <a:spcPts val="4715"/>
              </a:lnSpc>
              <a:spcBef>
                <a:spcPct val="0"/>
              </a:spcBef>
            </a:pPr>
            <a:r>
              <a:rPr lang="en-US" sz="336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2. Органикалық қосылыстардың қышқылдығы мен негізділігінің өлшемі.</a:t>
            </a:r>
          </a:p>
          <a:p>
            <a:pPr algn="l">
              <a:lnSpc>
                <a:spcPts val="4715"/>
              </a:lnSpc>
              <a:spcBef>
                <a:spcPct val="0"/>
              </a:spcBef>
            </a:pPr>
            <a:r>
              <a:rPr lang="en-US" sz="336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3. Қышқылдық пен негізділікке әсер ететін факторлар </a:t>
            </a:r>
          </a:p>
          <a:p>
            <a:pPr algn="l">
              <a:lnSpc>
                <a:spcPts val="4715"/>
              </a:lnSpc>
              <a:spcBef>
                <a:spcPct val="0"/>
              </a:spcBef>
            </a:pPr>
            <a:r>
              <a:rPr lang="en-US" sz="336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BADB2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22206" y="2250779"/>
            <a:ext cx="15643587" cy="5718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2"/>
              </a:lnSpc>
              <a:spcBef>
                <a:spcPct val="0"/>
              </a:spcBef>
            </a:pPr>
            <a:r>
              <a:rPr lang="en-US" sz="3601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 Қышқылдар мен негіздер туралы түсінік. Тарихи анықтамалар. Бренстед–Лоури теориясы. Льюис теориясы.</a:t>
            </a:r>
          </a:p>
          <a:p>
            <a:pPr algn="ctr">
              <a:lnSpc>
                <a:spcPts val="5042"/>
              </a:lnSpc>
              <a:spcBef>
                <a:spcPct val="0"/>
              </a:spcBef>
            </a:pPr>
            <a:r>
              <a:rPr lang="en-US" sz="360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Қышқылдар мен негіздер — химиялық заттардың екі үлкен және маңызды класы. </a:t>
            </a:r>
          </a:p>
          <a:p>
            <a:pPr algn="ctr">
              <a:lnSpc>
                <a:spcPts val="5042"/>
              </a:lnSpc>
              <a:spcBef>
                <a:spcPct val="0"/>
              </a:spcBef>
            </a:pPr>
            <a:r>
              <a:rPr lang="en-US" sz="360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Олар:</a:t>
            </a:r>
          </a:p>
          <a:p>
            <a:pPr algn="ctr">
              <a:lnSpc>
                <a:spcPts val="5042"/>
              </a:lnSpc>
              <a:spcBef>
                <a:spcPct val="0"/>
              </a:spcBef>
            </a:pPr>
            <a:r>
              <a:rPr lang="en-US" sz="360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Химиялық реакцияларға бейімділігі жоғары;</a:t>
            </a:r>
          </a:p>
          <a:p>
            <a:pPr algn="ctr">
              <a:lnSpc>
                <a:spcPts val="5042"/>
              </a:lnSpc>
              <a:spcBef>
                <a:spcPct val="0"/>
              </a:spcBef>
            </a:pPr>
            <a:r>
              <a:rPr lang="en-US" sz="360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Ерітіндіде белгілі бір иондарды (H⁺ немесе OH⁻) бөледі;</a:t>
            </a:r>
          </a:p>
          <a:p>
            <a:pPr algn="ctr">
              <a:lnSpc>
                <a:spcPts val="5042"/>
              </a:lnSpc>
              <a:spcBef>
                <a:spcPct val="0"/>
              </a:spcBef>
            </a:pPr>
            <a:r>
              <a:rPr lang="en-US" sz="360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Дәмі, әсері мен әрекеттесу қасиеттері арқылы бір-бірінен ерекшеленеді.</a:t>
            </a:r>
          </a:p>
        </p:txBody>
      </p:sp>
      <p:sp>
        <p:nvSpPr>
          <p:cNvPr id="3" name="Freeform 3"/>
          <p:cNvSpPr/>
          <p:nvPr/>
        </p:nvSpPr>
        <p:spPr>
          <a:xfrm>
            <a:off x="15556715" y="7736434"/>
            <a:ext cx="2230786" cy="2257542"/>
          </a:xfrm>
          <a:custGeom>
            <a:avLst/>
            <a:gdLst/>
            <a:ahLst/>
            <a:cxnLst/>
            <a:rect l="l" t="t" r="r" b="b"/>
            <a:pathLst>
              <a:path w="2230786" h="2257542">
                <a:moveTo>
                  <a:pt x="0" y="0"/>
                </a:moveTo>
                <a:lnTo>
                  <a:pt x="2230786" y="0"/>
                </a:lnTo>
                <a:lnTo>
                  <a:pt x="2230786" y="2257542"/>
                </a:lnTo>
                <a:lnTo>
                  <a:pt x="0" y="22575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BADB2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030986" y="962025"/>
            <a:ext cx="822602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Қышқылдардың жалпы қасиеттері: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448569"/>
              </p:ext>
            </p:extLst>
          </p:nvPr>
        </p:nvGraphicFramePr>
        <p:xfrm>
          <a:off x="1295400" y="2095500"/>
          <a:ext cx="15925800" cy="7467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962900">
                  <a:extLst>
                    <a:ext uri="{9D8B030D-6E8A-4147-A177-3AD203B41FA5}">
                      <a16:colId xmlns:a16="http://schemas.microsoft.com/office/drawing/2014/main" val="116472768"/>
                    </a:ext>
                  </a:extLst>
                </a:gridCol>
                <a:gridCol w="7962900">
                  <a:extLst>
                    <a:ext uri="{9D8B030D-6E8A-4147-A177-3AD203B41FA5}">
                      <a16:colId xmlns:a16="http://schemas.microsoft.com/office/drawing/2014/main" val="883474457"/>
                    </a:ext>
                  </a:extLst>
                </a:gridCol>
              </a:tblGrid>
              <a:tr h="1244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solidFill>
                            <a:schemeClr val="bg1"/>
                          </a:solidFill>
                          <a:effectLst/>
                        </a:rPr>
                        <a:t>Қасиеті</a:t>
                      </a:r>
                      <a:endParaRPr lang="ru-RU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chemeClr val="bg1"/>
                          </a:solidFill>
                          <a:effectLst/>
                        </a:rPr>
                        <a:t>Сипаттамасы</a:t>
                      </a:r>
                      <a:endParaRPr lang="ru-RU" sz="3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8584964"/>
                  </a:ext>
                </a:extLst>
              </a:tr>
              <a:tr h="1244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solidFill>
                            <a:schemeClr val="bg1"/>
                          </a:solidFill>
                          <a:effectLst/>
                        </a:rPr>
                        <a:t>Дәмі</a:t>
                      </a:r>
                      <a:endParaRPr lang="ru-RU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solidFill>
                            <a:schemeClr val="bg1"/>
                          </a:solidFill>
                          <a:effectLst/>
                        </a:rPr>
                        <a:t>Қышқыл</a:t>
                      </a:r>
                      <a:r>
                        <a:rPr lang="ru-RU" sz="3600" dirty="0">
                          <a:solidFill>
                            <a:schemeClr val="bg1"/>
                          </a:solidFill>
                          <a:effectLst/>
                        </a:rPr>
                        <a:t> (лимон, </a:t>
                      </a:r>
                      <a:r>
                        <a:rPr lang="ru-RU" sz="3600" dirty="0" err="1">
                          <a:solidFill>
                            <a:schemeClr val="bg1"/>
                          </a:solidFill>
                          <a:effectLst/>
                        </a:rPr>
                        <a:t>сірке</a:t>
                      </a:r>
                      <a:r>
                        <a:rPr lang="ru-RU" sz="3600" dirty="0">
                          <a:solidFill>
                            <a:schemeClr val="bg1"/>
                          </a:solidFill>
                          <a:effectLst/>
                        </a:rPr>
                        <a:t> су </a:t>
                      </a:r>
                      <a:r>
                        <a:rPr lang="ru-RU" sz="3600" dirty="0" err="1">
                          <a:solidFill>
                            <a:schemeClr val="bg1"/>
                          </a:solidFill>
                          <a:effectLst/>
                        </a:rPr>
                        <a:t>т.б</a:t>
                      </a:r>
                      <a:r>
                        <a:rPr lang="ru-RU" sz="3600" dirty="0">
                          <a:solidFill>
                            <a:schemeClr val="bg1"/>
                          </a:solidFill>
                          <a:effectLst/>
                        </a:rPr>
                        <a:t>.)</a:t>
                      </a:r>
                      <a:endParaRPr lang="ru-RU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8054437"/>
                  </a:ext>
                </a:extLst>
              </a:tr>
              <a:tr h="1244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1"/>
                          </a:solidFill>
                          <a:effectLst/>
                        </a:rPr>
                        <a:t>Индикатор </a:t>
                      </a:r>
                      <a:r>
                        <a:rPr lang="ru-RU" sz="3600" dirty="0" err="1">
                          <a:solidFill>
                            <a:schemeClr val="bg1"/>
                          </a:solidFill>
                          <a:effectLst/>
                        </a:rPr>
                        <a:t>әсері</a:t>
                      </a:r>
                      <a:endParaRPr lang="ru-RU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1"/>
                          </a:solidFill>
                          <a:effectLst/>
                        </a:rPr>
                        <a:t>Лакмус – </a:t>
                      </a:r>
                      <a:r>
                        <a:rPr lang="ru-RU" sz="3600" dirty="0" err="1">
                          <a:solidFill>
                            <a:schemeClr val="bg1"/>
                          </a:solidFill>
                          <a:effectLst/>
                        </a:rPr>
                        <a:t>қызыл</a:t>
                      </a:r>
                      <a:r>
                        <a:rPr lang="ru-RU" sz="3600" dirty="0">
                          <a:solidFill>
                            <a:schemeClr val="bg1"/>
                          </a:solidFill>
                          <a:effectLst/>
                        </a:rPr>
                        <a:t>, метил </a:t>
                      </a:r>
                      <a:r>
                        <a:rPr lang="ru-RU" sz="3600" dirty="0" err="1">
                          <a:solidFill>
                            <a:schemeClr val="bg1"/>
                          </a:solidFill>
                          <a:effectLst/>
                        </a:rPr>
                        <a:t>қызылы</a:t>
                      </a:r>
                      <a:r>
                        <a:rPr lang="ru-RU" sz="3600" dirty="0">
                          <a:solidFill>
                            <a:schemeClr val="bg1"/>
                          </a:solidFill>
                          <a:effectLst/>
                        </a:rPr>
                        <a:t> – </a:t>
                      </a:r>
                      <a:r>
                        <a:rPr lang="ru-RU" sz="3600" dirty="0" err="1">
                          <a:solidFill>
                            <a:schemeClr val="bg1"/>
                          </a:solidFill>
                          <a:effectLst/>
                        </a:rPr>
                        <a:t>қызыл</a:t>
                      </a:r>
                      <a:endParaRPr lang="ru-RU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4102822"/>
                  </a:ext>
                </a:extLst>
              </a:tr>
              <a:tr h="1244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chemeClr val="bg1"/>
                          </a:solidFill>
                          <a:effectLst/>
                        </a:rPr>
                        <a:t>Электролиттік қасиеті</a:t>
                      </a:r>
                      <a:endParaRPr lang="ru-RU" sz="3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1"/>
                          </a:solidFill>
                          <a:effectLst/>
                        </a:rPr>
                        <a:t>Су </a:t>
                      </a:r>
                      <a:r>
                        <a:rPr lang="ru-RU" sz="3600" dirty="0" err="1">
                          <a:solidFill>
                            <a:schemeClr val="bg1"/>
                          </a:solidFill>
                          <a:effectLst/>
                        </a:rPr>
                        <a:t>ерітіндісінде</a:t>
                      </a:r>
                      <a:r>
                        <a:rPr lang="ru-RU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3600" dirty="0" err="1">
                          <a:solidFill>
                            <a:schemeClr val="bg1"/>
                          </a:solidFill>
                          <a:effectLst/>
                        </a:rPr>
                        <a:t>иондарға</a:t>
                      </a:r>
                      <a:r>
                        <a:rPr lang="ru-RU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3600" dirty="0" err="1">
                          <a:solidFill>
                            <a:schemeClr val="bg1"/>
                          </a:solidFill>
                          <a:effectLst/>
                        </a:rPr>
                        <a:t>ыдырайды</a:t>
                      </a:r>
                      <a:endParaRPr lang="ru-RU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4903144"/>
                  </a:ext>
                </a:extLst>
              </a:tr>
              <a:tr h="1244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chemeClr val="bg1"/>
                          </a:solidFill>
                          <a:effectLst/>
                        </a:rPr>
                        <a:t>Реакцияға түсуі</a:t>
                      </a:r>
                      <a:endParaRPr lang="ru-RU" sz="3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solidFill>
                            <a:schemeClr val="bg1"/>
                          </a:solidFill>
                          <a:effectLst/>
                        </a:rPr>
                        <a:t>Негіздермен</a:t>
                      </a:r>
                      <a:r>
                        <a:rPr lang="ru-RU" sz="36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ru-RU" sz="3600" dirty="0" err="1">
                          <a:solidFill>
                            <a:schemeClr val="bg1"/>
                          </a:solidFill>
                          <a:effectLst/>
                        </a:rPr>
                        <a:t>металдармен</a:t>
                      </a:r>
                      <a:r>
                        <a:rPr lang="ru-RU" sz="36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ru-RU" sz="3600" dirty="0" err="1">
                          <a:solidFill>
                            <a:schemeClr val="bg1"/>
                          </a:solidFill>
                          <a:effectLst/>
                        </a:rPr>
                        <a:t>тұздармен</a:t>
                      </a:r>
                      <a:endParaRPr lang="ru-RU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8305141"/>
                  </a:ext>
                </a:extLst>
              </a:tr>
              <a:tr h="1244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chemeClr val="bg1"/>
                          </a:solidFill>
                          <a:effectLst/>
                        </a:rPr>
                        <a:t>Ион түзуі</a:t>
                      </a:r>
                      <a:endParaRPr lang="ru-RU" sz="3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1"/>
                          </a:solidFill>
                          <a:effectLst/>
                        </a:rPr>
                        <a:t>Протон (H⁺) </a:t>
                      </a:r>
                      <a:r>
                        <a:rPr lang="ru-RU" sz="3600" dirty="0" err="1">
                          <a:solidFill>
                            <a:schemeClr val="bg1"/>
                          </a:solidFill>
                          <a:effectLst/>
                        </a:rPr>
                        <a:t>бөледі</a:t>
                      </a:r>
                      <a:endParaRPr lang="ru-RU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13899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BADB2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592068" y="197312"/>
            <a:ext cx="858113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Негіздердің</a:t>
            </a:r>
            <a:r>
              <a:rPr lang="en-US" sz="3399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99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жалпы</a:t>
            </a:r>
            <a:r>
              <a:rPr lang="en-US" sz="3399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99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қасиеттері</a:t>
            </a:r>
            <a:r>
              <a:rPr lang="en-US" sz="3399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75679"/>
              </p:ext>
            </p:extLst>
          </p:nvPr>
        </p:nvGraphicFramePr>
        <p:xfrm>
          <a:off x="1066800" y="2019300"/>
          <a:ext cx="16383000" cy="7391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191500">
                  <a:extLst>
                    <a:ext uri="{9D8B030D-6E8A-4147-A177-3AD203B41FA5}">
                      <a16:colId xmlns:a16="http://schemas.microsoft.com/office/drawing/2014/main" val="290409695"/>
                    </a:ext>
                  </a:extLst>
                </a:gridCol>
                <a:gridCol w="8191500">
                  <a:extLst>
                    <a:ext uri="{9D8B030D-6E8A-4147-A177-3AD203B41FA5}">
                      <a16:colId xmlns:a16="http://schemas.microsoft.com/office/drawing/2014/main" val="3848293501"/>
                    </a:ext>
                  </a:extLst>
                </a:gridCol>
              </a:tblGrid>
              <a:tr h="12319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Қасиеті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Сипаттамасы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3264170"/>
                  </a:ext>
                </a:extLst>
              </a:tr>
              <a:tr h="12319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Дәмі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Ащы (сабын т.б.)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7616537"/>
                  </a:ext>
                </a:extLst>
              </a:tr>
              <a:tr h="12319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Сипағанда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Сабын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тәрізді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тайғақ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4133416"/>
                  </a:ext>
                </a:extLst>
              </a:tr>
              <a:tr h="12319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Индикатор әсері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Лакмус – </a:t>
                      </a: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көк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, фенолфталеин – </a:t>
                      </a: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қызыл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183396"/>
                  </a:ext>
                </a:extLst>
              </a:tr>
              <a:tr h="12319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Электролиттік қасиеті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Су </a:t>
                      </a: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ерітіндісінде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 OH⁻ </a:t>
                      </a: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иондарын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береді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6795514"/>
                  </a:ext>
                </a:extLst>
              </a:tr>
              <a:tr h="12319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Реакцияға түсуі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Қышқылдармен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бейтараптанады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323503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BADB2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4350" y="320040"/>
            <a:ext cx="17259300" cy="958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Қышқылдар мен негіздер туралы тарихи теориялар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endParaRPr lang="en-US" sz="3499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i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1) Антуан Лоран Лавуазье теориясы (1776 ж.)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Болжамы: Қышқыл құрамында оттек болуы керек деп есептеді.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Қате тұсы: HCl, H₂S сияқты қышқылдарда оттек жоқ.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Маңызы: Алғаш рет қышқылдың құрамын зерттеген.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endParaRPr lang="en-US" sz="33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i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2) Хемфри Дэви теориясы (1810 ж.)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Ұсынысы: Қышқылдық қасиет сутекке байланысты.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Дәлелі: HCl – оттексіз, бірақ қышқыл.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Қорытынды: Сутек – қышқылдың негізгі элементі.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endParaRPr lang="en-US" sz="33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i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3) Ю.Либих теориясы (1838 ж.)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Болжамы: Қышқыл — құрамында сутек атомы болатын зат, оны металға алмастыруға болады. Мысал: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HCl+NaOH→NaCl+H2O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BADB2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39752" y="619442"/>
            <a:ext cx="14208497" cy="8981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i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4) Аррениус теориясы (1884 ж.)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Швед ғалымы Сванте Аррениус ұсынды.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Қышқыл – суда H⁺ иондарын түзетін зат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Негіз – суда OH⁻ иондарын түзетін зат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i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Мысал: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HCl → H+ + Cl− (Қышқыл) 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NaOH → Na+ + OH−(Негіз) 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endParaRPr lang="en-US" sz="33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i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Артықшылығы: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Жүйелі және нақты анықтама берді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Электролиттік диссоциацияны қолданды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i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Шектеуі: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Тек су ерітіндісіне қатысты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Аммиак (NH₃) сияқты негіздерді түсіндіре алмады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Көптеген бейсу реакцияларды қарастырмайды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BADB2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4390" y="153823"/>
            <a:ext cx="16739220" cy="9922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6"/>
              </a:lnSpc>
              <a:spcBef>
                <a:spcPct val="0"/>
              </a:spcBef>
            </a:pPr>
            <a:r>
              <a:rPr lang="en-US" sz="31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5) Бренстед–Лоури теориясы (1923 ж.)</a:t>
            </a:r>
          </a:p>
          <a:p>
            <a:pPr algn="ctr">
              <a:lnSpc>
                <a:spcPts val="4356"/>
              </a:lnSpc>
              <a:spcBef>
                <a:spcPct val="0"/>
              </a:spcBef>
            </a:pPr>
            <a:r>
              <a:rPr lang="en-US" sz="311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Ұсынғандар:</a:t>
            </a:r>
          </a:p>
          <a:p>
            <a:pPr algn="ctr">
              <a:lnSpc>
                <a:spcPts val="4356"/>
              </a:lnSpc>
              <a:spcBef>
                <a:spcPct val="0"/>
              </a:spcBef>
            </a:pPr>
            <a:r>
              <a:rPr lang="en-US" sz="311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Йоханнес Бренстед (Дания)</a:t>
            </a:r>
          </a:p>
          <a:p>
            <a:pPr algn="ctr">
              <a:lnSpc>
                <a:spcPts val="4356"/>
              </a:lnSpc>
              <a:spcBef>
                <a:spcPct val="0"/>
              </a:spcBef>
            </a:pPr>
            <a:r>
              <a:rPr lang="en-US" sz="311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Томас Лоури (Англия)</a:t>
            </a:r>
          </a:p>
          <a:p>
            <a:pPr algn="ctr">
              <a:lnSpc>
                <a:spcPts val="4356"/>
              </a:lnSpc>
              <a:spcBef>
                <a:spcPct val="0"/>
              </a:spcBef>
            </a:pPr>
            <a:r>
              <a:rPr lang="en-US" sz="311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Қышқыл – протон (H⁺) доноры. Негіз – протон (H⁺) акцепторы.</a:t>
            </a:r>
          </a:p>
          <a:p>
            <a:pPr algn="ctr">
              <a:lnSpc>
                <a:spcPts val="4356"/>
              </a:lnSpc>
              <a:spcBef>
                <a:spcPct val="0"/>
              </a:spcBef>
            </a:pPr>
            <a:r>
              <a:rPr lang="en-US" sz="3112" i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Мысалы:</a:t>
            </a:r>
          </a:p>
          <a:p>
            <a:pPr algn="ctr">
              <a:lnSpc>
                <a:spcPts val="4356"/>
              </a:lnSpc>
              <a:spcBef>
                <a:spcPct val="0"/>
              </a:spcBef>
            </a:pPr>
            <a:r>
              <a:rPr lang="en-US" sz="311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CH₃COOH ⇌ CH₃COO⁻ + H⁺</a:t>
            </a:r>
          </a:p>
          <a:p>
            <a:pPr algn="ctr">
              <a:lnSpc>
                <a:spcPts val="4356"/>
              </a:lnSpc>
              <a:spcBef>
                <a:spcPct val="0"/>
              </a:spcBef>
            </a:pPr>
            <a:r>
              <a:rPr lang="en-US" sz="311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(Сірке қышқылы – Бренстед қышқылы)</a:t>
            </a:r>
          </a:p>
          <a:p>
            <a:pPr algn="ctr">
              <a:lnSpc>
                <a:spcPts val="4356"/>
              </a:lnSpc>
              <a:spcBef>
                <a:spcPct val="0"/>
              </a:spcBef>
            </a:pPr>
            <a:r>
              <a:rPr lang="en-US" sz="311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Бренстед негізі → H⁺ қабылдайды:</a:t>
            </a:r>
          </a:p>
          <a:p>
            <a:pPr algn="ctr">
              <a:lnSpc>
                <a:spcPts val="4356"/>
              </a:lnSpc>
              <a:spcBef>
                <a:spcPct val="0"/>
              </a:spcBef>
            </a:pPr>
            <a:r>
              <a:rPr lang="en-US" sz="3112" i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Мысалы:</a:t>
            </a:r>
          </a:p>
          <a:p>
            <a:pPr algn="ctr">
              <a:lnSpc>
                <a:spcPts val="4356"/>
              </a:lnSpc>
              <a:spcBef>
                <a:spcPct val="0"/>
              </a:spcBef>
            </a:pPr>
            <a:r>
              <a:rPr lang="en-US" sz="311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NH₃ + H⁺ → NH₄⁺</a:t>
            </a:r>
          </a:p>
          <a:p>
            <a:pPr algn="ctr">
              <a:lnSpc>
                <a:spcPts val="4356"/>
              </a:lnSpc>
              <a:spcBef>
                <a:spcPct val="0"/>
              </a:spcBef>
            </a:pPr>
            <a:r>
              <a:rPr lang="en-US" sz="311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(Аммиак – Бренстед негізі)</a:t>
            </a:r>
          </a:p>
          <a:p>
            <a:pPr algn="ctr">
              <a:lnSpc>
                <a:spcPts val="4356"/>
              </a:lnSpc>
              <a:spcBef>
                <a:spcPct val="0"/>
              </a:spcBef>
            </a:pPr>
            <a:r>
              <a:rPr lang="en-US" sz="311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Қосақталған қышқыл-негіз жұптары:</a:t>
            </a:r>
          </a:p>
          <a:p>
            <a:pPr algn="ctr">
              <a:lnSpc>
                <a:spcPts val="4356"/>
              </a:lnSpc>
              <a:spcBef>
                <a:spcPct val="0"/>
              </a:spcBef>
            </a:pPr>
            <a:r>
              <a:rPr lang="en-US" sz="311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CH₃COOH / CH₃COO⁻</a:t>
            </a:r>
          </a:p>
          <a:p>
            <a:pPr algn="ctr">
              <a:lnSpc>
                <a:spcPts val="4356"/>
              </a:lnSpc>
              <a:spcBef>
                <a:spcPct val="0"/>
              </a:spcBef>
            </a:pPr>
            <a:r>
              <a:rPr lang="en-US" sz="311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NH₄⁺ / NH₃</a:t>
            </a:r>
          </a:p>
          <a:p>
            <a:pPr algn="ctr">
              <a:lnSpc>
                <a:spcPts val="4356"/>
              </a:lnSpc>
              <a:spcBef>
                <a:spcPct val="0"/>
              </a:spcBef>
            </a:pPr>
            <a:endParaRPr lang="en-US" sz="3112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356"/>
              </a:lnSpc>
              <a:spcBef>
                <a:spcPct val="0"/>
              </a:spcBef>
            </a:pPr>
            <a:r>
              <a:rPr lang="en-US" sz="311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Кез келген Бренстед қышқыл реакциясында қышқыл мен негіз жұбы болады. Реакциялар екі бағытта да жүруі мүмкін (қайтымды).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BADB2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4771" y="962025"/>
            <a:ext cx="16758458" cy="838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6) Льюис теориясы (1923 ж.)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Ұсынған: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– Гилберт Льюис (АҚШ)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Қышқыл – электрон жұбын қабылдайды (электрофил). Негіз – электрон жұбын береді (нуклеофил). Льюис қышқылдарының мысалдары: BF₃, AlCl₃, FeCl₃, карбонил топтар (C=O), протонның өзі (H⁺). Льюис негіздерінің мысалдары: NH₃, H₂O, R-O⁻, аминдер, спирттер, карбонилдегі O, аниондар (Cl⁻, OH⁻)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endParaRPr lang="en-US" sz="33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i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Мысалы (электрофильді қосылу):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CH₂=CH₂ + H⁺ → CH₃-CH₂⁺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endParaRPr lang="en-US" sz="33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(π-байланыс электрондарын беріп, этилен – Льюис негізі). Сосын нуклеофил шабуылдайды: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CH₃-CH₂⁺ + H₂O → CH₃-CH₂OH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1384</Words>
  <Application>Microsoft Office PowerPoint</Application>
  <PresentationFormat>Произвольный</PresentationFormat>
  <Paragraphs>245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Open Sans Bold</vt:lpstr>
      <vt:lpstr>Open Sans</vt:lpstr>
      <vt:lpstr>Times New Roman</vt:lpstr>
      <vt:lpstr>Arial</vt:lpstr>
      <vt:lpstr>Open Sans Bold Italics</vt:lpstr>
      <vt:lpstr>Open Sans Italics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№6 дәріс Тақырыбы. Қышқылдар мен негіздер. Бренстед теориясы. Бренстед кышқылдары мен негіздері. Льюистің қышқылды-негізді реакциялары. Льюис кышқылдары мен негіздері.</dc:title>
  <cp:lastModifiedBy>Пользователь Windows</cp:lastModifiedBy>
  <cp:revision>2</cp:revision>
  <dcterms:created xsi:type="dcterms:W3CDTF">2006-08-16T00:00:00Z</dcterms:created>
  <dcterms:modified xsi:type="dcterms:W3CDTF">2025-09-21T19:41:34Z</dcterms:modified>
  <dc:identifier>DAGzm2QYOjI</dc:identifier>
</cp:coreProperties>
</file>