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58" r:id="rId5"/>
    <p:sldId id="261" r:id="rId6"/>
    <p:sldId id="263" r:id="rId7"/>
    <p:sldId id="264" r:id="rId8"/>
    <p:sldId id="265" r:id="rId9"/>
  </p:sldIdLst>
  <p:sldSz cx="18288000" cy="10287000"/>
  <p:notesSz cx="6858000" cy="9144000"/>
  <p:embeddedFontLst>
    <p:embeddedFont>
      <p:font typeface="Caladea Bold"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5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DE3DA-F15A-4456-B56F-88FEED2A4055}"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ru-KZ"/>
        </a:p>
      </dgm:t>
    </dgm:pt>
    <dgm:pt modelId="{62D58CB5-F46C-4E54-8E93-FA2E0B6F5686}">
      <dgm:prSet custT="1"/>
      <dgm:spPr/>
      <dgm:t>
        <a:bodyPr/>
        <a:lstStyle/>
        <a:p>
          <a:r>
            <a:rPr lang="kk-KZ" sz="2800" b="1" dirty="0">
              <a:latin typeface="Times New Roman" panose="02020603050405020304" pitchFamily="18" charset="0"/>
              <a:cs typeface="Times New Roman" panose="02020603050405020304" pitchFamily="18" charset="0"/>
            </a:rPr>
            <a:t>жалпы жан дүние этикасы</a:t>
          </a:r>
          <a:endParaRPr lang="ru-KZ" sz="2800" b="1" dirty="0">
            <a:latin typeface="Times New Roman" panose="02020603050405020304" pitchFamily="18" charset="0"/>
            <a:cs typeface="Times New Roman" panose="02020603050405020304" pitchFamily="18" charset="0"/>
          </a:endParaRPr>
        </a:p>
      </dgm:t>
    </dgm:pt>
    <dgm:pt modelId="{F07F6910-5FDD-4A07-B5A9-4678906674AC}" type="parTrans" cxnId="{1F8C1458-CD8A-4F43-A9BF-BC61827635EF}">
      <dgm:prSet/>
      <dgm:spPr/>
      <dgm:t>
        <a:bodyPr/>
        <a:lstStyle/>
        <a:p>
          <a:endParaRPr lang="ru-KZ" sz="2800" b="1">
            <a:latin typeface="Times New Roman" panose="02020603050405020304" pitchFamily="18" charset="0"/>
            <a:cs typeface="Times New Roman" panose="02020603050405020304" pitchFamily="18" charset="0"/>
          </a:endParaRPr>
        </a:p>
      </dgm:t>
    </dgm:pt>
    <dgm:pt modelId="{292A7BA9-2255-471B-8498-957C62A1AB82}" type="sibTrans" cxnId="{1F8C1458-CD8A-4F43-A9BF-BC61827635EF}">
      <dgm:prSet/>
      <dgm:spPr/>
      <dgm:t>
        <a:bodyPr/>
        <a:lstStyle/>
        <a:p>
          <a:endParaRPr lang="ru-KZ" sz="2800" b="1">
            <a:latin typeface="Times New Roman" panose="02020603050405020304" pitchFamily="18" charset="0"/>
            <a:cs typeface="Times New Roman" panose="02020603050405020304" pitchFamily="18" charset="0"/>
          </a:endParaRPr>
        </a:p>
      </dgm:t>
    </dgm:pt>
    <dgm:pt modelId="{15F92F93-8FFC-417E-90F3-7189F3BDC3BA}">
      <dgm:prSet custT="1"/>
      <dgm:spPr/>
      <dgm:t>
        <a:bodyPr/>
        <a:lstStyle/>
        <a:p>
          <a:r>
            <a:rPr lang="kk-KZ" sz="2800" b="1">
              <a:latin typeface="Times New Roman" panose="02020603050405020304" pitchFamily="18" charset="0"/>
              <a:cs typeface="Times New Roman" panose="02020603050405020304" pitchFamily="18" charset="0"/>
            </a:rPr>
            <a:t>мамандық (жұмыс) этикасы</a:t>
          </a:r>
          <a:endParaRPr lang="ru-KZ" sz="2800" b="1">
            <a:latin typeface="Times New Roman" panose="02020603050405020304" pitchFamily="18" charset="0"/>
            <a:cs typeface="Times New Roman" panose="02020603050405020304" pitchFamily="18" charset="0"/>
          </a:endParaRPr>
        </a:p>
      </dgm:t>
    </dgm:pt>
    <dgm:pt modelId="{FF2E6226-D25D-4F9B-ADA1-AC65FB0D8174}" type="parTrans" cxnId="{12DFB6BA-2D69-4457-A401-7004982C447D}">
      <dgm:prSet/>
      <dgm:spPr/>
      <dgm:t>
        <a:bodyPr/>
        <a:lstStyle/>
        <a:p>
          <a:endParaRPr lang="ru-KZ" sz="2800" b="1">
            <a:latin typeface="Times New Roman" panose="02020603050405020304" pitchFamily="18" charset="0"/>
            <a:cs typeface="Times New Roman" panose="02020603050405020304" pitchFamily="18" charset="0"/>
          </a:endParaRPr>
        </a:p>
      </dgm:t>
    </dgm:pt>
    <dgm:pt modelId="{1D4973ED-E529-4157-8523-F8BEC70D3B25}" type="sibTrans" cxnId="{12DFB6BA-2D69-4457-A401-7004982C447D}">
      <dgm:prSet/>
      <dgm:spPr/>
      <dgm:t>
        <a:bodyPr/>
        <a:lstStyle/>
        <a:p>
          <a:endParaRPr lang="ru-KZ" sz="2800" b="1">
            <a:latin typeface="Times New Roman" panose="02020603050405020304" pitchFamily="18" charset="0"/>
            <a:cs typeface="Times New Roman" panose="02020603050405020304" pitchFamily="18" charset="0"/>
          </a:endParaRPr>
        </a:p>
      </dgm:t>
    </dgm:pt>
    <dgm:pt modelId="{96B996BC-696A-42A2-AEC2-6E9A5C412A32}" type="pres">
      <dgm:prSet presAssocID="{3A7DE3DA-F15A-4456-B56F-88FEED2A4055}" presName="hierChild1" presStyleCnt="0">
        <dgm:presLayoutVars>
          <dgm:chPref val="1"/>
          <dgm:dir/>
          <dgm:animOne val="branch"/>
          <dgm:animLvl val="lvl"/>
          <dgm:resizeHandles/>
        </dgm:presLayoutVars>
      </dgm:prSet>
      <dgm:spPr/>
    </dgm:pt>
    <dgm:pt modelId="{C86826AA-CCFA-4CD7-94FB-EE2836D27ECE}" type="pres">
      <dgm:prSet presAssocID="{62D58CB5-F46C-4E54-8E93-FA2E0B6F5686}" presName="hierRoot1" presStyleCnt="0"/>
      <dgm:spPr/>
    </dgm:pt>
    <dgm:pt modelId="{00042D65-6C93-40C5-BBAA-AD221A820B12}" type="pres">
      <dgm:prSet presAssocID="{62D58CB5-F46C-4E54-8E93-FA2E0B6F5686}" presName="composite" presStyleCnt="0"/>
      <dgm:spPr/>
    </dgm:pt>
    <dgm:pt modelId="{E2BE08BC-E5C1-4F68-BD24-F693BC370DF6}" type="pres">
      <dgm:prSet presAssocID="{62D58CB5-F46C-4E54-8E93-FA2E0B6F5686}" presName="background" presStyleLbl="node0" presStyleIdx="0" presStyleCnt="2"/>
      <dgm:spPr/>
    </dgm:pt>
    <dgm:pt modelId="{3E09E6D9-4AD2-43CD-B70E-BB85AA6C7B5F}" type="pres">
      <dgm:prSet presAssocID="{62D58CB5-F46C-4E54-8E93-FA2E0B6F5686}" presName="text" presStyleLbl="fgAcc0" presStyleIdx="0" presStyleCnt="2" custScaleX="154207">
        <dgm:presLayoutVars>
          <dgm:chPref val="3"/>
        </dgm:presLayoutVars>
      </dgm:prSet>
      <dgm:spPr/>
    </dgm:pt>
    <dgm:pt modelId="{B46E24DD-E29A-4244-B2DF-BCEA7AD27BB3}" type="pres">
      <dgm:prSet presAssocID="{62D58CB5-F46C-4E54-8E93-FA2E0B6F5686}" presName="hierChild2" presStyleCnt="0"/>
      <dgm:spPr/>
    </dgm:pt>
    <dgm:pt modelId="{1DFC7007-6A77-4CD8-B25C-EFF84D7E7259}" type="pres">
      <dgm:prSet presAssocID="{15F92F93-8FFC-417E-90F3-7189F3BDC3BA}" presName="hierRoot1" presStyleCnt="0"/>
      <dgm:spPr/>
    </dgm:pt>
    <dgm:pt modelId="{EA9FBD4C-71A5-41E2-B3DC-12F791B08274}" type="pres">
      <dgm:prSet presAssocID="{15F92F93-8FFC-417E-90F3-7189F3BDC3BA}" presName="composite" presStyleCnt="0"/>
      <dgm:spPr/>
    </dgm:pt>
    <dgm:pt modelId="{1A87F89D-34B5-4B9D-A999-D492DA176334}" type="pres">
      <dgm:prSet presAssocID="{15F92F93-8FFC-417E-90F3-7189F3BDC3BA}" presName="background" presStyleLbl="node0" presStyleIdx="1" presStyleCnt="2"/>
      <dgm:spPr/>
    </dgm:pt>
    <dgm:pt modelId="{FA34D9C5-9EC5-477F-9B78-A5FE10C16A91}" type="pres">
      <dgm:prSet presAssocID="{15F92F93-8FFC-417E-90F3-7189F3BDC3BA}" presName="text" presStyleLbl="fgAcc0" presStyleIdx="1" presStyleCnt="2" custScaleX="154207">
        <dgm:presLayoutVars>
          <dgm:chPref val="3"/>
        </dgm:presLayoutVars>
      </dgm:prSet>
      <dgm:spPr/>
    </dgm:pt>
    <dgm:pt modelId="{382C525C-A087-47FB-8A5B-CA29A24258D5}" type="pres">
      <dgm:prSet presAssocID="{15F92F93-8FFC-417E-90F3-7189F3BDC3BA}" presName="hierChild2" presStyleCnt="0"/>
      <dgm:spPr/>
    </dgm:pt>
  </dgm:ptLst>
  <dgm:cxnLst>
    <dgm:cxn modelId="{1D9FA529-30EC-48E2-B9BD-BABFEC1855FC}" type="presOf" srcId="{3A7DE3DA-F15A-4456-B56F-88FEED2A4055}" destId="{96B996BC-696A-42A2-AEC2-6E9A5C412A32}" srcOrd="0" destOrd="0" presId="urn:microsoft.com/office/officeart/2005/8/layout/hierarchy1"/>
    <dgm:cxn modelId="{1F8C1458-CD8A-4F43-A9BF-BC61827635EF}" srcId="{3A7DE3DA-F15A-4456-B56F-88FEED2A4055}" destId="{62D58CB5-F46C-4E54-8E93-FA2E0B6F5686}" srcOrd="0" destOrd="0" parTransId="{F07F6910-5FDD-4A07-B5A9-4678906674AC}" sibTransId="{292A7BA9-2255-471B-8498-957C62A1AB82}"/>
    <dgm:cxn modelId="{12DFB6BA-2D69-4457-A401-7004982C447D}" srcId="{3A7DE3DA-F15A-4456-B56F-88FEED2A4055}" destId="{15F92F93-8FFC-417E-90F3-7189F3BDC3BA}" srcOrd="1" destOrd="0" parTransId="{FF2E6226-D25D-4F9B-ADA1-AC65FB0D8174}" sibTransId="{1D4973ED-E529-4157-8523-F8BEC70D3B25}"/>
    <dgm:cxn modelId="{AD6C4BD1-D8E7-46DB-84B4-A5CF1E1EBCC4}" type="presOf" srcId="{62D58CB5-F46C-4E54-8E93-FA2E0B6F5686}" destId="{3E09E6D9-4AD2-43CD-B70E-BB85AA6C7B5F}" srcOrd="0" destOrd="0" presId="urn:microsoft.com/office/officeart/2005/8/layout/hierarchy1"/>
    <dgm:cxn modelId="{64F53AE0-ABA4-4E45-99DE-9C3FEE54C840}" type="presOf" srcId="{15F92F93-8FFC-417E-90F3-7189F3BDC3BA}" destId="{FA34D9C5-9EC5-477F-9B78-A5FE10C16A91}" srcOrd="0" destOrd="0" presId="urn:microsoft.com/office/officeart/2005/8/layout/hierarchy1"/>
    <dgm:cxn modelId="{38682EAF-C582-4538-A6B6-B198A2DC4EDC}" type="presParOf" srcId="{96B996BC-696A-42A2-AEC2-6E9A5C412A32}" destId="{C86826AA-CCFA-4CD7-94FB-EE2836D27ECE}" srcOrd="0" destOrd="0" presId="urn:microsoft.com/office/officeart/2005/8/layout/hierarchy1"/>
    <dgm:cxn modelId="{473CF332-EFE5-4FB1-BFA6-135A406189CC}" type="presParOf" srcId="{C86826AA-CCFA-4CD7-94FB-EE2836D27ECE}" destId="{00042D65-6C93-40C5-BBAA-AD221A820B12}" srcOrd="0" destOrd="0" presId="urn:microsoft.com/office/officeart/2005/8/layout/hierarchy1"/>
    <dgm:cxn modelId="{5C4FA53F-186A-45B9-B493-FD0A85853AEA}" type="presParOf" srcId="{00042D65-6C93-40C5-BBAA-AD221A820B12}" destId="{E2BE08BC-E5C1-4F68-BD24-F693BC370DF6}" srcOrd="0" destOrd="0" presId="urn:microsoft.com/office/officeart/2005/8/layout/hierarchy1"/>
    <dgm:cxn modelId="{0E0925C7-D48F-4CEF-8DB0-7244A4A96D9F}" type="presParOf" srcId="{00042D65-6C93-40C5-BBAA-AD221A820B12}" destId="{3E09E6D9-4AD2-43CD-B70E-BB85AA6C7B5F}" srcOrd="1" destOrd="0" presId="urn:microsoft.com/office/officeart/2005/8/layout/hierarchy1"/>
    <dgm:cxn modelId="{8231169A-07FE-4768-91A0-47E1D2A2ADA0}" type="presParOf" srcId="{C86826AA-CCFA-4CD7-94FB-EE2836D27ECE}" destId="{B46E24DD-E29A-4244-B2DF-BCEA7AD27BB3}" srcOrd="1" destOrd="0" presId="urn:microsoft.com/office/officeart/2005/8/layout/hierarchy1"/>
    <dgm:cxn modelId="{2343AD76-64BB-4E76-BD32-9B3F0FD155E6}" type="presParOf" srcId="{96B996BC-696A-42A2-AEC2-6E9A5C412A32}" destId="{1DFC7007-6A77-4CD8-B25C-EFF84D7E7259}" srcOrd="1" destOrd="0" presId="urn:microsoft.com/office/officeart/2005/8/layout/hierarchy1"/>
    <dgm:cxn modelId="{24064CC8-F862-45A4-991E-514D6440E785}" type="presParOf" srcId="{1DFC7007-6A77-4CD8-B25C-EFF84D7E7259}" destId="{EA9FBD4C-71A5-41E2-B3DC-12F791B08274}" srcOrd="0" destOrd="0" presId="urn:microsoft.com/office/officeart/2005/8/layout/hierarchy1"/>
    <dgm:cxn modelId="{779DC968-07F0-40DF-8BAE-5355E0853842}" type="presParOf" srcId="{EA9FBD4C-71A5-41E2-B3DC-12F791B08274}" destId="{1A87F89D-34B5-4B9D-A999-D492DA176334}" srcOrd="0" destOrd="0" presId="urn:microsoft.com/office/officeart/2005/8/layout/hierarchy1"/>
    <dgm:cxn modelId="{5412ACC1-0AFF-4666-994B-219344DDF2A8}" type="presParOf" srcId="{EA9FBD4C-71A5-41E2-B3DC-12F791B08274}" destId="{FA34D9C5-9EC5-477F-9B78-A5FE10C16A91}" srcOrd="1" destOrd="0" presId="urn:microsoft.com/office/officeart/2005/8/layout/hierarchy1"/>
    <dgm:cxn modelId="{17D6B44A-1397-42D2-90D9-B0F8BF8679A2}" type="presParOf" srcId="{1DFC7007-6A77-4CD8-B25C-EFF84D7E7259}" destId="{382C525C-A087-47FB-8A5B-CA29A24258D5}"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43A1E4-1DAF-4BDD-9275-851AEDE93618}" type="doc">
      <dgm:prSet loTypeId="urn:microsoft.com/office/officeart/2005/8/layout/pyramid2" loCatId="pyramid" qsTypeId="urn:microsoft.com/office/officeart/2005/8/quickstyle/simple1" qsCatId="simple" csTypeId="urn:microsoft.com/office/officeart/2005/8/colors/colorful2" csCatId="colorful"/>
      <dgm:spPr/>
      <dgm:t>
        <a:bodyPr/>
        <a:lstStyle/>
        <a:p>
          <a:endParaRPr lang="ru-KZ"/>
        </a:p>
      </dgm:t>
    </dgm:pt>
    <dgm:pt modelId="{B80584FA-14C8-4893-ADFB-8ECDCE5383F9}">
      <dgm:prSet custT="1"/>
      <dgm:spPr/>
      <dgm:t>
        <a:bodyPr/>
        <a:lstStyle/>
        <a:p>
          <a:r>
            <a:rPr lang="kk-KZ" sz="2000" dirty="0">
              <a:latin typeface="Times New Roman" panose="02020603050405020304" pitchFamily="18" charset="0"/>
              <a:cs typeface="Times New Roman" panose="02020603050405020304" pitchFamily="18" charset="0"/>
            </a:rPr>
            <a:t>Біліктілік комиссиясына емтихан тапсыру арқылы өзінің білімін, мамандығын жетілдіру; </a:t>
          </a:r>
          <a:endParaRPr lang="ru-KZ" sz="2000" dirty="0">
            <a:latin typeface="Times New Roman" panose="02020603050405020304" pitchFamily="18" charset="0"/>
            <a:cs typeface="Times New Roman" panose="02020603050405020304" pitchFamily="18" charset="0"/>
          </a:endParaRPr>
        </a:p>
      </dgm:t>
    </dgm:pt>
    <dgm:pt modelId="{360E53BE-ACAA-4B26-9EB9-0D4E5928085A}" type="parTrans" cxnId="{90420545-0BA0-4831-91E9-ED501357278F}">
      <dgm:prSet/>
      <dgm:spPr/>
      <dgm:t>
        <a:bodyPr/>
        <a:lstStyle/>
        <a:p>
          <a:endParaRPr lang="ru-KZ" sz="2000">
            <a:latin typeface="Times New Roman" panose="02020603050405020304" pitchFamily="18" charset="0"/>
            <a:cs typeface="Times New Roman" panose="02020603050405020304" pitchFamily="18" charset="0"/>
          </a:endParaRPr>
        </a:p>
      </dgm:t>
    </dgm:pt>
    <dgm:pt modelId="{56047F0E-5497-47FD-8F1B-5A0734C26C83}" type="sibTrans" cxnId="{90420545-0BA0-4831-91E9-ED501357278F}">
      <dgm:prSet/>
      <dgm:spPr/>
      <dgm:t>
        <a:bodyPr/>
        <a:lstStyle/>
        <a:p>
          <a:endParaRPr lang="ru-KZ" sz="2000">
            <a:latin typeface="Times New Roman" panose="02020603050405020304" pitchFamily="18" charset="0"/>
            <a:cs typeface="Times New Roman" panose="02020603050405020304" pitchFamily="18" charset="0"/>
          </a:endParaRPr>
        </a:p>
      </dgm:t>
    </dgm:pt>
    <dgm:pt modelId="{33525784-EA1C-4CD2-9E01-1331FA853C76}">
      <dgm:prSet custT="1"/>
      <dgm:spPr/>
      <dgm:t>
        <a:bodyPr/>
        <a:lstStyle/>
        <a:p>
          <a:r>
            <a:rPr lang="kk-KZ" sz="2000">
              <a:latin typeface="Times New Roman" panose="02020603050405020304" pitchFamily="18" charset="0"/>
              <a:cs typeface="Times New Roman" panose="02020603050405020304" pitchFamily="18" charset="0"/>
            </a:rPr>
            <a:t>Шаруашылық субъектілерінің экономикалық жағдайын, жалпы дамуына көмек көрсетіп, олардың, қоғамға қажетті өнімді көбейтуге іскерлікпен көмектесу; </a:t>
          </a:r>
          <a:endParaRPr lang="ru-KZ" sz="2000">
            <a:latin typeface="Times New Roman" panose="02020603050405020304" pitchFamily="18" charset="0"/>
            <a:cs typeface="Times New Roman" panose="02020603050405020304" pitchFamily="18" charset="0"/>
          </a:endParaRPr>
        </a:p>
      </dgm:t>
    </dgm:pt>
    <dgm:pt modelId="{CB7B31DF-922A-4E76-B9D3-D7F7F8614BB5}" type="parTrans" cxnId="{079A5816-6B3E-4230-A501-42276809D646}">
      <dgm:prSet/>
      <dgm:spPr/>
      <dgm:t>
        <a:bodyPr/>
        <a:lstStyle/>
        <a:p>
          <a:endParaRPr lang="ru-KZ" sz="2000">
            <a:latin typeface="Times New Roman" panose="02020603050405020304" pitchFamily="18" charset="0"/>
            <a:cs typeface="Times New Roman" panose="02020603050405020304" pitchFamily="18" charset="0"/>
          </a:endParaRPr>
        </a:p>
      </dgm:t>
    </dgm:pt>
    <dgm:pt modelId="{90C417B9-5C8F-460A-A431-8FD322140D40}" type="sibTrans" cxnId="{079A5816-6B3E-4230-A501-42276809D646}">
      <dgm:prSet/>
      <dgm:spPr/>
      <dgm:t>
        <a:bodyPr/>
        <a:lstStyle/>
        <a:p>
          <a:endParaRPr lang="ru-KZ" sz="2000">
            <a:latin typeface="Times New Roman" panose="02020603050405020304" pitchFamily="18" charset="0"/>
            <a:cs typeface="Times New Roman" panose="02020603050405020304" pitchFamily="18" charset="0"/>
          </a:endParaRPr>
        </a:p>
      </dgm:t>
    </dgm:pt>
    <dgm:pt modelId="{745BF6E3-B51E-4B38-9774-8CACC1BA80FE}">
      <dgm:prSet custT="1"/>
      <dgm:spPr/>
      <dgm:t>
        <a:bodyPr/>
        <a:lstStyle/>
        <a:p>
          <a:r>
            <a:rPr lang="kk-KZ" sz="2000">
              <a:latin typeface="Times New Roman" panose="02020603050405020304" pitchFamily="18" charset="0"/>
              <a:cs typeface="Times New Roman" panose="02020603050405020304" pitchFamily="18" charset="0"/>
            </a:rPr>
            <a:t>Тапсырушылармен жұмыс барысында сыпайы және әділетті қарым-қатынаста болу; </a:t>
          </a:r>
          <a:endParaRPr lang="ru-KZ" sz="2000">
            <a:latin typeface="Times New Roman" panose="02020603050405020304" pitchFamily="18" charset="0"/>
            <a:cs typeface="Times New Roman" panose="02020603050405020304" pitchFamily="18" charset="0"/>
          </a:endParaRPr>
        </a:p>
      </dgm:t>
    </dgm:pt>
    <dgm:pt modelId="{128EBD9F-607B-4D32-B258-AE02205550F6}" type="parTrans" cxnId="{B3F0CA0A-91B1-4D97-BF5D-B1C1E77AFCCA}">
      <dgm:prSet/>
      <dgm:spPr/>
      <dgm:t>
        <a:bodyPr/>
        <a:lstStyle/>
        <a:p>
          <a:endParaRPr lang="ru-KZ" sz="2000">
            <a:latin typeface="Times New Roman" panose="02020603050405020304" pitchFamily="18" charset="0"/>
            <a:cs typeface="Times New Roman" panose="02020603050405020304" pitchFamily="18" charset="0"/>
          </a:endParaRPr>
        </a:p>
      </dgm:t>
    </dgm:pt>
    <dgm:pt modelId="{89F040E6-97E9-4642-A7E7-F6AEABFE1BEB}" type="sibTrans" cxnId="{B3F0CA0A-91B1-4D97-BF5D-B1C1E77AFCCA}">
      <dgm:prSet/>
      <dgm:spPr/>
      <dgm:t>
        <a:bodyPr/>
        <a:lstStyle/>
        <a:p>
          <a:endParaRPr lang="ru-KZ" sz="2000">
            <a:latin typeface="Times New Roman" panose="02020603050405020304" pitchFamily="18" charset="0"/>
            <a:cs typeface="Times New Roman" panose="02020603050405020304" pitchFamily="18" charset="0"/>
          </a:endParaRPr>
        </a:p>
      </dgm:t>
    </dgm:pt>
    <dgm:pt modelId="{FE1BE3CE-32D9-43A3-A42E-AE30283C8DED}">
      <dgm:prSet custT="1"/>
      <dgm:spPr/>
      <dgm:t>
        <a:bodyPr/>
        <a:lstStyle/>
        <a:p>
          <a:r>
            <a:rPr lang="kk-KZ" sz="2000">
              <a:latin typeface="Times New Roman" panose="02020603050405020304" pitchFamily="18" charset="0"/>
              <a:cs typeface="Times New Roman" panose="02020603050405020304" pitchFamily="18" charset="0"/>
            </a:rPr>
            <a:t>Ұжымдағы қызметкерлермен сенімді, сыйлы қатынаста болу;</a:t>
          </a:r>
          <a:endParaRPr lang="ru-KZ" sz="2000">
            <a:latin typeface="Times New Roman" panose="02020603050405020304" pitchFamily="18" charset="0"/>
            <a:cs typeface="Times New Roman" panose="02020603050405020304" pitchFamily="18" charset="0"/>
          </a:endParaRPr>
        </a:p>
      </dgm:t>
    </dgm:pt>
    <dgm:pt modelId="{F9487A70-BD91-4761-A3ED-F0ED9C487783}" type="parTrans" cxnId="{9E9A498E-E9CE-4A61-BBB3-DDF63DBBD325}">
      <dgm:prSet/>
      <dgm:spPr/>
      <dgm:t>
        <a:bodyPr/>
        <a:lstStyle/>
        <a:p>
          <a:endParaRPr lang="ru-KZ" sz="2000">
            <a:latin typeface="Times New Roman" panose="02020603050405020304" pitchFamily="18" charset="0"/>
            <a:cs typeface="Times New Roman" panose="02020603050405020304" pitchFamily="18" charset="0"/>
          </a:endParaRPr>
        </a:p>
      </dgm:t>
    </dgm:pt>
    <dgm:pt modelId="{C6C275AF-2031-40E9-A323-068BCCE69212}" type="sibTrans" cxnId="{9E9A498E-E9CE-4A61-BBB3-DDF63DBBD325}">
      <dgm:prSet/>
      <dgm:spPr/>
      <dgm:t>
        <a:bodyPr/>
        <a:lstStyle/>
        <a:p>
          <a:endParaRPr lang="ru-KZ" sz="2000">
            <a:latin typeface="Times New Roman" panose="02020603050405020304" pitchFamily="18" charset="0"/>
            <a:cs typeface="Times New Roman" panose="02020603050405020304" pitchFamily="18" charset="0"/>
          </a:endParaRPr>
        </a:p>
      </dgm:t>
    </dgm:pt>
    <dgm:pt modelId="{090959AE-0DCA-402B-95AB-F631065C32A2}">
      <dgm:prSet custT="1"/>
      <dgm:spPr/>
      <dgm:t>
        <a:bodyPr/>
        <a:lstStyle/>
        <a:p>
          <a:r>
            <a:rPr lang="kk-KZ" sz="2000">
              <a:latin typeface="Times New Roman" panose="02020603050405020304" pitchFamily="18" charset="0"/>
              <a:cs typeface="Times New Roman" panose="02020603050405020304" pitchFamily="18" charset="0"/>
            </a:rPr>
            <a:t>Өз мамандығының беделін жоғары ұстау және қоғам алдында өзінің беделін көтеру;</a:t>
          </a:r>
          <a:endParaRPr lang="ru-KZ" sz="2000">
            <a:latin typeface="Times New Roman" panose="02020603050405020304" pitchFamily="18" charset="0"/>
            <a:cs typeface="Times New Roman" panose="02020603050405020304" pitchFamily="18" charset="0"/>
          </a:endParaRPr>
        </a:p>
      </dgm:t>
    </dgm:pt>
    <dgm:pt modelId="{4B7C4356-6CF9-4886-BF62-4927F7AE71CE}" type="parTrans" cxnId="{86CD7ADC-8E1B-4013-BC19-DD18132441B4}">
      <dgm:prSet/>
      <dgm:spPr/>
      <dgm:t>
        <a:bodyPr/>
        <a:lstStyle/>
        <a:p>
          <a:endParaRPr lang="ru-KZ" sz="2000">
            <a:latin typeface="Times New Roman" panose="02020603050405020304" pitchFamily="18" charset="0"/>
            <a:cs typeface="Times New Roman" panose="02020603050405020304" pitchFamily="18" charset="0"/>
          </a:endParaRPr>
        </a:p>
      </dgm:t>
    </dgm:pt>
    <dgm:pt modelId="{4DB34C1D-FD59-4288-9991-B32206B6D5A4}" type="sibTrans" cxnId="{86CD7ADC-8E1B-4013-BC19-DD18132441B4}">
      <dgm:prSet/>
      <dgm:spPr/>
      <dgm:t>
        <a:bodyPr/>
        <a:lstStyle/>
        <a:p>
          <a:endParaRPr lang="ru-KZ" sz="2000">
            <a:latin typeface="Times New Roman" panose="02020603050405020304" pitchFamily="18" charset="0"/>
            <a:cs typeface="Times New Roman" panose="02020603050405020304" pitchFamily="18" charset="0"/>
          </a:endParaRPr>
        </a:p>
      </dgm:t>
    </dgm:pt>
    <dgm:pt modelId="{ED08C4D9-4B1D-4546-B59C-38EC95BE2D12}">
      <dgm:prSet custT="1"/>
      <dgm:spPr/>
      <dgm:t>
        <a:bodyPr/>
        <a:lstStyle/>
        <a:p>
          <a:r>
            <a:rPr lang="kk-KZ" sz="2000">
              <a:latin typeface="Times New Roman" panose="02020603050405020304" pitchFamily="18" charset="0"/>
              <a:cs typeface="Times New Roman" panose="02020603050405020304" pitchFamily="18" charset="0"/>
            </a:rPr>
            <a:t>Келісім-шартта кәсіпорын басшыларының тізімін көрсету қажет, аудит қызметі барысында уақытылы хабарласып, мәлімет беріп отыру. </a:t>
          </a:r>
          <a:endParaRPr lang="ru-KZ" sz="2000">
            <a:latin typeface="Times New Roman" panose="02020603050405020304" pitchFamily="18" charset="0"/>
            <a:cs typeface="Times New Roman" panose="02020603050405020304" pitchFamily="18" charset="0"/>
          </a:endParaRPr>
        </a:p>
      </dgm:t>
    </dgm:pt>
    <dgm:pt modelId="{C00D84B4-E412-4519-BB78-CAF24641A224}" type="parTrans" cxnId="{11530B4D-10CE-4C89-B9C7-9FB1B1CE411D}">
      <dgm:prSet/>
      <dgm:spPr/>
      <dgm:t>
        <a:bodyPr/>
        <a:lstStyle/>
        <a:p>
          <a:endParaRPr lang="ru-KZ" sz="2000">
            <a:latin typeface="Times New Roman" panose="02020603050405020304" pitchFamily="18" charset="0"/>
            <a:cs typeface="Times New Roman" panose="02020603050405020304" pitchFamily="18" charset="0"/>
          </a:endParaRPr>
        </a:p>
      </dgm:t>
    </dgm:pt>
    <dgm:pt modelId="{AAC6E32A-797B-4651-8A5A-6C916CC9BA84}" type="sibTrans" cxnId="{11530B4D-10CE-4C89-B9C7-9FB1B1CE411D}">
      <dgm:prSet/>
      <dgm:spPr/>
      <dgm:t>
        <a:bodyPr/>
        <a:lstStyle/>
        <a:p>
          <a:endParaRPr lang="ru-KZ" sz="2000">
            <a:latin typeface="Times New Roman" panose="02020603050405020304" pitchFamily="18" charset="0"/>
            <a:cs typeface="Times New Roman" panose="02020603050405020304" pitchFamily="18" charset="0"/>
          </a:endParaRPr>
        </a:p>
      </dgm:t>
    </dgm:pt>
    <dgm:pt modelId="{BBB4E9DF-C93B-4A89-8789-EE71A7410EB7}" type="pres">
      <dgm:prSet presAssocID="{1943A1E4-1DAF-4BDD-9275-851AEDE93618}" presName="compositeShape" presStyleCnt="0">
        <dgm:presLayoutVars>
          <dgm:dir/>
          <dgm:resizeHandles/>
        </dgm:presLayoutVars>
      </dgm:prSet>
      <dgm:spPr/>
    </dgm:pt>
    <dgm:pt modelId="{90F3833C-FE61-44A6-A282-CBD211F3FDF9}" type="pres">
      <dgm:prSet presAssocID="{1943A1E4-1DAF-4BDD-9275-851AEDE93618}" presName="pyramid" presStyleLbl="node1" presStyleIdx="0" presStyleCnt="1"/>
      <dgm:spPr/>
    </dgm:pt>
    <dgm:pt modelId="{42AF08BB-64CE-4625-91D8-3472D5924D7C}" type="pres">
      <dgm:prSet presAssocID="{1943A1E4-1DAF-4BDD-9275-851AEDE93618}" presName="theList" presStyleCnt="0"/>
      <dgm:spPr/>
    </dgm:pt>
    <dgm:pt modelId="{13A51350-13A4-49C3-8FA6-31FCE606DF03}" type="pres">
      <dgm:prSet presAssocID="{B80584FA-14C8-4893-ADFB-8ECDCE5383F9}" presName="aNode" presStyleLbl="fgAcc1" presStyleIdx="0" presStyleCnt="6">
        <dgm:presLayoutVars>
          <dgm:bulletEnabled val="1"/>
        </dgm:presLayoutVars>
      </dgm:prSet>
      <dgm:spPr/>
    </dgm:pt>
    <dgm:pt modelId="{DA2C1C9E-9EFC-43C5-B929-63ACA296CA5D}" type="pres">
      <dgm:prSet presAssocID="{B80584FA-14C8-4893-ADFB-8ECDCE5383F9}" presName="aSpace" presStyleCnt="0"/>
      <dgm:spPr/>
    </dgm:pt>
    <dgm:pt modelId="{30B5CEFD-9519-46DE-B4E3-9B4BF972703C}" type="pres">
      <dgm:prSet presAssocID="{33525784-EA1C-4CD2-9E01-1331FA853C76}" presName="aNode" presStyleLbl="fgAcc1" presStyleIdx="1" presStyleCnt="6">
        <dgm:presLayoutVars>
          <dgm:bulletEnabled val="1"/>
        </dgm:presLayoutVars>
      </dgm:prSet>
      <dgm:spPr/>
    </dgm:pt>
    <dgm:pt modelId="{F0FC0FA7-D40E-49DD-BDF8-531C934EED87}" type="pres">
      <dgm:prSet presAssocID="{33525784-EA1C-4CD2-9E01-1331FA853C76}" presName="aSpace" presStyleCnt="0"/>
      <dgm:spPr/>
    </dgm:pt>
    <dgm:pt modelId="{860429AB-F784-40FB-A91A-176291FAE356}" type="pres">
      <dgm:prSet presAssocID="{745BF6E3-B51E-4B38-9774-8CACC1BA80FE}" presName="aNode" presStyleLbl="fgAcc1" presStyleIdx="2" presStyleCnt="6">
        <dgm:presLayoutVars>
          <dgm:bulletEnabled val="1"/>
        </dgm:presLayoutVars>
      </dgm:prSet>
      <dgm:spPr/>
    </dgm:pt>
    <dgm:pt modelId="{B1CFEC6C-42E1-43E1-99B7-CE50C04DB5D2}" type="pres">
      <dgm:prSet presAssocID="{745BF6E3-B51E-4B38-9774-8CACC1BA80FE}" presName="aSpace" presStyleCnt="0"/>
      <dgm:spPr/>
    </dgm:pt>
    <dgm:pt modelId="{61B53780-D233-4D48-9026-448ADAC2AB3A}" type="pres">
      <dgm:prSet presAssocID="{FE1BE3CE-32D9-43A3-A42E-AE30283C8DED}" presName="aNode" presStyleLbl="fgAcc1" presStyleIdx="3" presStyleCnt="6">
        <dgm:presLayoutVars>
          <dgm:bulletEnabled val="1"/>
        </dgm:presLayoutVars>
      </dgm:prSet>
      <dgm:spPr/>
    </dgm:pt>
    <dgm:pt modelId="{478F6A99-DCE6-4C5A-BB2A-89CC8CCAF5AD}" type="pres">
      <dgm:prSet presAssocID="{FE1BE3CE-32D9-43A3-A42E-AE30283C8DED}" presName="aSpace" presStyleCnt="0"/>
      <dgm:spPr/>
    </dgm:pt>
    <dgm:pt modelId="{40D4EF42-4172-4F1E-AE81-E8B1839A1CEB}" type="pres">
      <dgm:prSet presAssocID="{090959AE-0DCA-402B-95AB-F631065C32A2}" presName="aNode" presStyleLbl="fgAcc1" presStyleIdx="4" presStyleCnt="6">
        <dgm:presLayoutVars>
          <dgm:bulletEnabled val="1"/>
        </dgm:presLayoutVars>
      </dgm:prSet>
      <dgm:spPr/>
    </dgm:pt>
    <dgm:pt modelId="{CB1F992C-B5CC-4DC7-B16A-F89E6A3DD077}" type="pres">
      <dgm:prSet presAssocID="{090959AE-0DCA-402B-95AB-F631065C32A2}" presName="aSpace" presStyleCnt="0"/>
      <dgm:spPr/>
    </dgm:pt>
    <dgm:pt modelId="{BE283349-75C1-4B8E-8A11-B4D54B8A6448}" type="pres">
      <dgm:prSet presAssocID="{ED08C4D9-4B1D-4546-B59C-38EC95BE2D12}" presName="aNode" presStyleLbl="fgAcc1" presStyleIdx="5" presStyleCnt="6">
        <dgm:presLayoutVars>
          <dgm:bulletEnabled val="1"/>
        </dgm:presLayoutVars>
      </dgm:prSet>
      <dgm:spPr/>
    </dgm:pt>
    <dgm:pt modelId="{1EB8884D-64F4-46E9-907C-C2D15883B9D3}" type="pres">
      <dgm:prSet presAssocID="{ED08C4D9-4B1D-4546-B59C-38EC95BE2D12}" presName="aSpace" presStyleCnt="0"/>
      <dgm:spPr/>
    </dgm:pt>
  </dgm:ptLst>
  <dgm:cxnLst>
    <dgm:cxn modelId="{B3F0CA0A-91B1-4D97-BF5D-B1C1E77AFCCA}" srcId="{1943A1E4-1DAF-4BDD-9275-851AEDE93618}" destId="{745BF6E3-B51E-4B38-9774-8CACC1BA80FE}" srcOrd="2" destOrd="0" parTransId="{128EBD9F-607B-4D32-B258-AE02205550F6}" sibTransId="{89F040E6-97E9-4642-A7E7-F6AEABFE1BEB}"/>
    <dgm:cxn modelId="{F4229E0B-BC82-4729-8056-BAFACC49775D}" type="presOf" srcId="{090959AE-0DCA-402B-95AB-F631065C32A2}" destId="{40D4EF42-4172-4F1E-AE81-E8B1839A1CEB}" srcOrd="0" destOrd="0" presId="urn:microsoft.com/office/officeart/2005/8/layout/pyramid2"/>
    <dgm:cxn modelId="{079A5816-6B3E-4230-A501-42276809D646}" srcId="{1943A1E4-1DAF-4BDD-9275-851AEDE93618}" destId="{33525784-EA1C-4CD2-9E01-1331FA853C76}" srcOrd="1" destOrd="0" parTransId="{CB7B31DF-922A-4E76-B9D3-D7F7F8614BB5}" sibTransId="{90C417B9-5C8F-460A-A431-8FD322140D40}"/>
    <dgm:cxn modelId="{4F28A726-771C-42BC-8EF4-9940F6514C4E}" type="presOf" srcId="{ED08C4D9-4B1D-4546-B59C-38EC95BE2D12}" destId="{BE283349-75C1-4B8E-8A11-B4D54B8A6448}" srcOrd="0" destOrd="0" presId="urn:microsoft.com/office/officeart/2005/8/layout/pyramid2"/>
    <dgm:cxn modelId="{789F522C-F37B-434A-85AC-9983FD0031FD}" type="presOf" srcId="{33525784-EA1C-4CD2-9E01-1331FA853C76}" destId="{30B5CEFD-9519-46DE-B4E3-9B4BF972703C}" srcOrd="0" destOrd="0" presId="urn:microsoft.com/office/officeart/2005/8/layout/pyramid2"/>
    <dgm:cxn modelId="{90420545-0BA0-4831-91E9-ED501357278F}" srcId="{1943A1E4-1DAF-4BDD-9275-851AEDE93618}" destId="{B80584FA-14C8-4893-ADFB-8ECDCE5383F9}" srcOrd="0" destOrd="0" parTransId="{360E53BE-ACAA-4B26-9EB9-0D4E5928085A}" sibTransId="{56047F0E-5497-47FD-8F1B-5A0734C26C83}"/>
    <dgm:cxn modelId="{11530B4D-10CE-4C89-B9C7-9FB1B1CE411D}" srcId="{1943A1E4-1DAF-4BDD-9275-851AEDE93618}" destId="{ED08C4D9-4B1D-4546-B59C-38EC95BE2D12}" srcOrd="5" destOrd="0" parTransId="{C00D84B4-E412-4519-BB78-CAF24641A224}" sibTransId="{AAC6E32A-797B-4651-8A5A-6C916CC9BA84}"/>
    <dgm:cxn modelId="{9E9A498E-E9CE-4A61-BBB3-DDF63DBBD325}" srcId="{1943A1E4-1DAF-4BDD-9275-851AEDE93618}" destId="{FE1BE3CE-32D9-43A3-A42E-AE30283C8DED}" srcOrd="3" destOrd="0" parTransId="{F9487A70-BD91-4761-A3ED-F0ED9C487783}" sibTransId="{C6C275AF-2031-40E9-A323-068BCCE69212}"/>
    <dgm:cxn modelId="{46695E98-FA08-4E1F-B49E-3E1A4E1B089F}" type="presOf" srcId="{745BF6E3-B51E-4B38-9774-8CACC1BA80FE}" destId="{860429AB-F784-40FB-A91A-176291FAE356}" srcOrd="0" destOrd="0" presId="urn:microsoft.com/office/officeart/2005/8/layout/pyramid2"/>
    <dgm:cxn modelId="{34F5C7A7-402C-48E7-A152-7F1B07EE046A}" type="presOf" srcId="{FE1BE3CE-32D9-43A3-A42E-AE30283C8DED}" destId="{61B53780-D233-4D48-9026-448ADAC2AB3A}" srcOrd="0" destOrd="0" presId="urn:microsoft.com/office/officeart/2005/8/layout/pyramid2"/>
    <dgm:cxn modelId="{47B8F6D0-B0CB-4829-AC6F-49BDF38EFF4F}" type="presOf" srcId="{1943A1E4-1DAF-4BDD-9275-851AEDE93618}" destId="{BBB4E9DF-C93B-4A89-8789-EE71A7410EB7}" srcOrd="0" destOrd="0" presId="urn:microsoft.com/office/officeart/2005/8/layout/pyramid2"/>
    <dgm:cxn modelId="{86CD7ADC-8E1B-4013-BC19-DD18132441B4}" srcId="{1943A1E4-1DAF-4BDD-9275-851AEDE93618}" destId="{090959AE-0DCA-402B-95AB-F631065C32A2}" srcOrd="4" destOrd="0" parTransId="{4B7C4356-6CF9-4886-BF62-4927F7AE71CE}" sibTransId="{4DB34C1D-FD59-4288-9991-B32206B6D5A4}"/>
    <dgm:cxn modelId="{4B50E4F2-95DF-494B-B5B1-A0D97052B1DA}" type="presOf" srcId="{B80584FA-14C8-4893-ADFB-8ECDCE5383F9}" destId="{13A51350-13A4-49C3-8FA6-31FCE606DF03}" srcOrd="0" destOrd="0" presId="urn:microsoft.com/office/officeart/2005/8/layout/pyramid2"/>
    <dgm:cxn modelId="{7E39509E-86B5-48C4-939E-4EF905463474}" type="presParOf" srcId="{BBB4E9DF-C93B-4A89-8789-EE71A7410EB7}" destId="{90F3833C-FE61-44A6-A282-CBD211F3FDF9}" srcOrd="0" destOrd="0" presId="urn:microsoft.com/office/officeart/2005/8/layout/pyramid2"/>
    <dgm:cxn modelId="{66F656F8-8941-4B54-A5EE-CBAEAB384E9F}" type="presParOf" srcId="{BBB4E9DF-C93B-4A89-8789-EE71A7410EB7}" destId="{42AF08BB-64CE-4625-91D8-3472D5924D7C}" srcOrd="1" destOrd="0" presId="urn:microsoft.com/office/officeart/2005/8/layout/pyramid2"/>
    <dgm:cxn modelId="{0905A520-3F5B-4585-942D-C12B518181F0}" type="presParOf" srcId="{42AF08BB-64CE-4625-91D8-3472D5924D7C}" destId="{13A51350-13A4-49C3-8FA6-31FCE606DF03}" srcOrd="0" destOrd="0" presId="urn:microsoft.com/office/officeart/2005/8/layout/pyramid2"/>
    <dgm:cxn modelId="{E232D3FD-5DD4-47E5-B50D-A49393C75B18}" type="presParOf" srcId="{42AF08BB-64CE-4625-91D8-3472D5924D7C}" destId="{DA2C1C9E-9EFC-43C5-B929-63ACA296CA5D}" srcOrd="1" destOrd="0" presId="urn:microsoft.com/office/officeart/2005/8/layout/pyramid2"/>
    <dgm:cxn modelId="{45C90DB1-3704-498A-8E0C-94F83A24784A}" type="presParOf" srcId="{42AF08BB-64CE-4625-91D8-3472D5924D7C}" destId="{30B5CEFD-9519-46DE-B4E3-9B4BF972703C}" srcOrd="2" destOrd="0" presId="urn:microsoft.com/office/officeart/2005/8/layout/pyramid2"/>
    <dgm:cxn modelId="{9297BC8E-A948-421A-BF34-5BB73157242F}" type="presParOf" srcId="{42AF08BB-64CE-4625-91D8-3472D5924D7C}" destId="{F0FC0FA7-D40E-49DD-BDF8-531C934EED87}" srcOrd="3" destOrd="0" presId="urn:microsoft.com/office/officeart/2005/8/layout/pyramid2"/>
    <dgm:cxn modelId="{3CFC7869-53AE-4AB2-BC08-44810429515D}" type="presParOf" srcId="{42AF08BB-64CE-4625-91D8-3472D5924D7C}" destId="{860429AB-F784-40FB-A91A-176291FAE356}" srcOrd="4" destOrd="0" presId="urn:microsoft.com/office/officeart/2005/8/layout/pyramid2"/>
    <dgm:cxn modelId="{7FDCE9E2-732F-4739-8086-A02BDD54EF47}" type="presParOf" srcId="{42AF08BB-64CE-4625-91D8-3472D5924D7C}" destId="{B1CFEC6C-42E1-43E1-99B7-CE50C04DB5D2}" srcOrd="5" destOrd="0" presId="urn:microsoft.com/office/officeart/2005/8/layout/pyramid2"/>
    <dgm:cxn modelId="{B1F06E96-E82C-4D64-A6B3-8BA1B68E3364}" type="presParOf" srcId="{42AF08BB-64CE-4625-91D8-3472D5924D7C}" destId="{61B53780-D233-4D48-9026-448ADAC2AB3A}" srcOrd="6" destOrd="0" presId="urn:microsoft.com/office/officeart/2005/8/layout/pyramid2"/>
    <dgm:cxn modelId="{A27DDFB2-7A6B-4838-88E4-A1683D092946}" type="presParOf" srcId="{42AF08BB-64CE-4625-91D8-3472D5924D7C}" destId="{478F6A99-DCE6-4C5A-BB2A-89CC8CCAF5AD}" srcOrd="7" destOrd="0" presId="urn:microsoft.com/office/officeart/2005/8/layout/pyramid2"/>
    <dgm:cxn modelId="{CF488F84-52D7-4D0D-AEDC-602BE34D09D3}" type="presParOf" srcId="{42AF08BB-64CE-4625-91D8-3472D5924D7C}" destId="{40D4EF42-4172-4F1E-AE81-E8B1839A1CEB}" srcOrd="8" destOrd="0" presId="urn:microsoft.com/office/officeart/2005/8/layout/pyramid2"/>
    <dgm:cxn modelId="{DE39A16C-497C-4AFF-85B4-F9CF7529DBCD}" type="presParOf" srcId="{42AF08BB-64CE-4625-91D8-3472D5924D7C}" destId="{CB1F992C-B5CC-4DC7-B16A-F89E6A3DD077}" srcOrd="9" destOrd="0" presId="urn:microsoft.com/office/officeart/2005/8/layout/pyramid2"/>
    <dgm:cxn modelId="{0D65E347-E82E-4FC0-B4C1-D598BF093A4A}" type="presParOf" srcId="{42AF08BB-64CE-4625-91D8-3472D5924D7C}" destId="{BE283349-75C1-4B8E-8A11-B4D54B8A6448}" srcOrd="10" destOrd="0" presId="urn:microsoft.com/office/officeart/2005/8/layout/pyramid2"/>
    <dgm:cxn modelId="{150D89F7-47D9-4E2F-B530-B457D9ECEBF5}" type="presParOf" srcId="{42AF08BB-64CE-4625-91D8-3472D5924D7C}" destId="{1EB8884D-64F4-46E9-907C-C2D15883B9D3}"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E08BC-E5C1-4F68-BD24-F693BC370DF6}">
      <dsp:nvSpPr>
        <dsp:cNvPr id="0" name=""/>
        <dsp:cNvSpPr/>
      </dsp:nvSpPr>
      <dsp:spPr>
        <a:xfrm>
          <a:off x="1946366" y="483"/>
          <a:ext cx="3883916" cy="159933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09E6D9-4AD2-43CD-B70E-BB85AA6C7B5F}">
      <dsp:nvSpPr>
        <dsp:cNvPr id="0" name=""/>
        <dsp:cNvSpPr/>
      </dsp:nvSpPr>
      <dsp:spPr>
        <a:xfrm>
          <a:off x="2226215" y="266339"/>
          <a:ext cx="3883916" cy="159933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kk-KZ" sz="2800" b="1" kern="1200" dirty="0">
              <a:latin typeface="Times New Roman" panose="02020603050405020304" pitchFamily="18" charset="0"/>
              <a:cs typeface="Times New Roman" panose="02020603050405020304" pitchFamily="18" charset="0"/>
            </a:rPr>
            <a:t>жалпы жан дүние этикасы</a:t>
          </a:r>
          <a:endParaRPr lang="ru-KZ" sz="2800" b="1" kern="1200" dirty="0">
            <a:latin typeface="Times New Roman" panose="02020603050405020304" pitchFamily="18" charset="0"/>
            <a:cs typeface="Times New Roman" panose="02020603050405020304" pitchFamily="18" charset="0"/>
          </a:endParaRPr>
        </a:p>
      </dsp:txBody>
      <dsp:txXfrm>
        <a:off x="2273058" y="313182"/>
        <a:ext cx="3790230" cy="1505649"/>
      </dsp:txXfrm>
    </dsp:sp>
    <dsp:sp modelId="{1A87F89D-34B5-4B9D-A999-D492DA176334}">
      <dsp:nvSpPr>
        <dsp:cNvPr id="0" name=""/>
        <dsp:cNvSpPr/>
      </dsp:nvSpPr>
      <dsp:spPr>
        <a:xfrm>
          <a:off x="6389980" y="483"/>
          <a:ext cx="3883916" cy="159933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4D9C5-9EC5-477F-9B78-A5FE10C16A91}">
      <dsp:nvSpPr>
        <dsp:cNvPr id="0" name=""/>
        <dsp:cNvSpPr/>
      </dsp:nvSpPr>
      <dsp:spPr>
        <a:xfrm>
          <a:off x="6669829" y="266339"/>
          <a:ext cx="3883916" cy="159933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kk-KZ" sz="2800" b="1" kern="1200">
              <a:latin typeface="Times New Roman" panose="02020603050405020304" pitchFamily="18" charset="0"/>
              <a:cs typeface="Times New Roman" panose="02020603050405020304" pitchFamily="18" charset="0"/>
            </a:rPr>
            <a:t>мамандық (жұмыс) этикасы</a:t>
          </a:r>
          <a:endParaRPr lang="ru-KZ" sz="2800" b="1" kern="1200">
            <a:latin typeface="Times New Roman" panose="02020603050405020304" pitchFamily="18" charset="0"/>
            <a:cs typeface="Times New Roman" panose="02020603050405020304" pitchFamily="18" charset="0"/>
          </a:endParaRPr>
        </a:p>
      </dsp:txBody>
      <dsp:txXfrm>
        <a:off x="6716672" y="313182"/>
        <a:ext cx="3790230" cy="1505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3833C-FE61-44A6-A282-CBD211F3FDF9}">
      <dsp:nvSpPr>
        <dsp:cNvPr id="0" name=""/>
        <dsp:cNvSpPr/>
      </dsp:nvSpPr>
      <dsp:spPr>
        <a:xfrm>
          <a:off x="2919763" y="0"/>
          <a:ext cx="9168238" cy="9168238"/>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51350-13A4-49C3-8FA6-31FCE606DF03}">
      <dsp:nvSpPr>
        <dsp:cNvPr id="0" name=""/>
        <dsp:cNvSpPr/>
      </dsp:nvSpPr>
      <dsp:spPr>
        <a:xfrm>
          <a:off x="7503882" y="921748"/>
          <a:ext cx="5959354" cy="1085146"/>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dirty="0">
              <a:latin typeface="Times New Roman" panose="02020603050405020304" pitchFamily="18" charset="0"/>
              <a:cs typeface="Times New Roman" panose="02020603050405020304" pitchFamily="18" charset="0"/>
            </a:rPr>
            <a:t>Біліктілік комиссиясына емтихан тапсыру арқылы өзінің білімін, мамандығын жетілдіру; </a:t>
          </a:r>
          <a:endParaRPr lang="ru-KZ" sz="2000" kern="1200" dirty="0">
            <a:latin typeface="Times New Roman" panose="02020603050405020304" pitchFamily="18" charset="0"/>
            <a:cs typeface="Times New Roman" panose="02020603050405020304" pitchFamily="18" charset="0"/>
          </a:endParaRPr>
        </a:p>
      </dsp:txBody>
      <dsp:txXfrm>
        <a:off x="7556854" y="974720"/>
        <a:ext cx="5853410" cy="979202"/>
      </dsp:txXfrm>
    </dsp:sp>
    <dsp:sp modelId="{30B5CEFD-9519-46DE-B4E3-9B4BF972703C}">
      <dsp:nvSpPr>
        <dsp:cNvPr id="0" name=""/>
        <dsp:cNvSpPr/>
      </dsp:nvSpPr>
      <dsp:spPr>
        <a:xfrm>
          <a:off x="7503882" y="2142538"/>
          <a:ext cx="5959354" cy="1085146"/>
        </a:xfrm>
        <a:prstGeom prst="roundRect">
          <a:avLst/>
        </a:prstGeom>
        <a:solidFill>
          <a:schemeClr val="lt1">
            <a:alpha val="90000"/>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a:latin typeface="Times New Roman" panose="02020603050405020304" pitchFamily="18" charset="0"/>
              <a:cs typeface="Times New Roman" panose="02020603050405020304" pitchFamily="18" charset="0"/>
            </a:rPr>
            <a:t>Шаруашылық субъектілерінің экономикалық жағдайын, жалпы дамуына көмек көрсетіп, олардың, қоғамға қажетті өнімді көбейтуге іскерлікпен көмектесу; </a:t>
          </a:r>
          <a:endParaRPr lang="ru-KZ" sz="2000" kern="1200">
            <a:latin typeface="Times New Roman" panose="02020603050405020304" pitchFamily="18" charset="0"/>
            <a:cs typeface="Times New Roman" panose="02020603050405020304" pitchFamily="18" charset="0"/>
          </a:endParaRPr>
        </a:p>
      </dsp:txBody>
      <dsp:txXfrm>
        <a:off x="7556854" y="2195510"/>
        <a:ext cx="5853410" cy="979202"/>
      </dsp:txXfrm>
    </dsp:sp>
    <dsp:sp modelId="{860429AB-F784-40FB-A91A-176291FAE356}">
      <dsp:nvSpPr>
        <dsp:cNvPr id="0" name=""/>
        <dsp:cNvSpPr/>
      </dsp:nvSpPr>
      <dsp:spPr>
        <a:xfrm>
          <a:off x="7503882" y="3363328"/>
          <a:ext cx="5959354" cy="1085146"/>
        </a:xfrm>
        <a:prstGeom prst="roundRect">
          <a:avLst/>
        </a:prstGeom>
        <a:solidFill>
          <a:schemeClr val="lt1">
            <a:alpha val="90000"/>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a:latin typeface="Times New Roman" panose="02020603050405020304" pitchFamily="18" charset="0"/>
              <a:cs typeface="Times New Roman" panose="02020603050405020304" pitchFamily="18" charset="0"/>
            </a:rPr>
            <a:t>Тапсырушылармен жұмыс барысында сыпайы және әділетті қарым-қатынаста болу; </a:t>
          </a:r>
          <a:endParaRPr lang="ru-KZ" sz="2000" kern="1200">
            <a:latin typeface="Times New Roman" panose="02020603050405020304" pitchFamily="18" charset="0"/>
            <a:cs typeface="Times New Roman" panose="02020603050405020304" pitchFamily="18" charset="0"/>
          </a:endParaRPr>
        </a:p>
      </dsp:txBody>
      <dsp:txXfrm>
        <a:off x="7556854" y="3416300"/>
        <a:ext cx="5853410" cy="979202"/>
      </dsp:txXfrm>
    </dsp:sp>
    <dsp:sp modelId="{61B53780-D233-4D48-9026-448ADAC2AB3A}">
      <dsp:nvSpPr>
        <dsp:cNvPr id="0" name=""/>
        <dsp:cNvSpPr/>
      </dsp:nvSpPr>
      <dsp:spPr>
        <a:xfrm>
          <a:off x="7503882" y="4584119"/>
          <a:ext cx="5959354" cy="1085146"/>
        </a:xfrm>
        <a:prstGeom prst="roundRect">
          <a:avLst/>
        </a:prstGeom>
        <a:solidFill>
          <a:schemeClr val="lt1">
            <a:alpha val="90000"/>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a:latin typeface="Times New Roman" panose="02020603050405020304" pitchFamily="18" charset="0"/>
              <a:cs typeface="Times New Roman" panose="02020603050405020304" pitchFamily="18" charset="0"/>
            </a:rPr>
            <a:t>Ұжымдағы қызметкерлермен сенімді, сыйлы қатынаста болу;</a:t>
          </a:r>
          <a:endParaRPr lang="ru-KZ" sz="2000" kern="1200">
            <a:latin typeface="Times New Roman" panose="02020603050405020304" pitchFamily="18" charset="0"/>
            <a:cs typeface="Times New Roman" panose="02020603050405020304" pitchFamily="18" charset="0"/>
          </a:endParaRPr>
        </a:p>
      </dsp:txBody>
      <dsp:txXfrm>
        <a:off x="7556854" y="4637091"/>
        <a:ext cx="5853410" cy="979202"/>
      </dsp:txXfrm>
    </dsp:sp>
    <dsp:sp modelId="{40D4EF42-4172-4F1E-AE81-E8B1839A1CEB}">
      <dsp:nvSpPr>
        <dsp:cNvPr id="0" name=""/>
        <dsp:cNvSpPr/>
      </dsp:nvSpPr>
      <dsp:spPr>
        <a:xfrm>
          <a:off x="7503882" y="5804909"/>
          <a:ext cx="5959354" cy="1085146"/>
        </a:xfrm>
        <a:prstGeom prst="roundRect">
          <a:avLst/>
        </a:prstGeom>
        <a:solidFill>
          <a:schemeClr val="lt1">
            <a:alpha val="90000"/>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a:latin typeface="Times New Roman" panose="02020603050405020304" pitchFamily="18" charset="0"/>
              <a:cs typeface="Times New Roman" panose="02020603050405020304" pitchFamily="18" charset="0"/>
            </a:rPr>
            <a:t>Өз мамандығының беделін жоғары ұстау және қоғам алдында өзінің беделін көтеру;</a:t>
          </a:r>
          <a:endParaRPr lang="ru-KZ" sz="2000" kern="1200">
            <a:latin typeface="Times New Roman" panose="02020603050405020304" pitchFamily="18" charset="0"/>
            <a:cs typeface="Times New Roman" panose="02020603050405020304" pitchFamily="18" charset="0"/>
          </a:endParaRPr>
        </a:p>
      </dsp:txBody>
      <dsp:txXfrm>
        <a:off x="7556854" y="5857881"/>
        <a:ext cx="5853410" cy="979202"/>
      </dsp:txXfrm>
    </dsp:sp>
    <dsp:sp modelId="{BE283349-75C1-4B8E-8A11-B4D54B8A6448}">
      <dsp:nvSpPr>
        <dsp:cNvPr id="0" name=""/>
        <dsp:cNvSpPr/>
      </dsp:nvSpPr>
      <dsp:spPr>
        <a:xfrm>
          <a:off x="7503882" y="7025699"/>
          <a:ext cx="5959354" cy="1085146"/>
        </a:xfrm>
        <a:prstGeom prst="round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a:latin typeface="Times New Roman" panose="02020603050405020304" pitchFamily="18" charset="0"/>
              <a:cs typeface="Times New Roman" panose="02020603050405020304" pitchFamily="18" charset="0"/>
            </a:rPr>
            <a:t>Келісім-шартта кәсіпорын басшыларының тізімін көрсету қажет, аудит қызметі барысында уақытылы хабарласып, мәлімет беріп отыру. </a:t>
          </a:r>
          <a:endParaRPr lang="ru-KZ" sz="2000" kern="1200">
            <a:latin typeface="Times New Roman" panose="02020603050405020304" pitchFamily="18" charset="0"/>
            <a:cs typeface="Times New Roman" panose="02020603050405020304" pitchFamily="18" charset="0"/>
          </a:endParaRPr>
        </a:p>
      </dsp:txBody>
      <dsp:txXfrm>
        <a:off x="7556854" y="7078671"/>
        <a:ext cx="5853410" cy="9792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sv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68625" y="-4956961"/>
            <a:ext cx="11971322" cy="11971322"/>
            <a:chOff x="0" y="0"/>
            <a:chExt cx="6350000" cy="6350000"/>
          </a:xfrm>
        </p:grpSpPr>
        <p:sp>
          <p:nvSpPr>
            <p:cNvPr id="3" name="Freeform 3"/>
            <p:cNvSpPr/>
            <p:nvPr/>
          </p:nvSpPr>
          <p:spPr>
            <a:xfrm>
              <a:off x="31877" y="31877"/>
              <a:ext cx="6286246" cy="6286246"/>
            </a:xfrm>
            <a:custGeom>
              <a:avLst/>
              <a:gdLst/>
              <a:ahLst/>
              <a:cxnLst/>
              <a:rect l="l" t="t" r="r" b="b"/>
              <a:pathLst>
                <a:path w="6286246" h="6286246">
                  <a:moveTo>
                    <a:pt x="3143123" y="0"/>
                  </a:moveTo>
                  <a:cubicBezTo>
                    <a:pt x="1407287" y="0"/>
                    <a:pt x="0" y="1407287"/>
                    <a:pt x="0" y="3143123"/>
                  </a:cubicBezTo>
                  <a:cubicBezTo>
                    <a:pt x="0" y="4878959"/>
                    <a:pt x="1407287" y="6286246"/>
                    <a:pt x="3143123" y="6286246"/>
                  </a:cubicBezTo>
                  <a:cubicBezTo>
                    <a:pt x="4878959" y="6286246"/>
                    <a:pt x="6286246" y="4878959"/>
                    <a:pt x="6286246" y="3143123"/>
                  </a:cubicBezTo>
                  <a:cubicBezTo>
                    <a:pt x="6286246" y="1407287"/>
                    <a:pt x="4878959" y="0"/>
                    <a:pt x="3143123" y="0"/>
                  </a:cubicBezTo>
                  <a:close/>
                  <a:moveTo>
                    <a:pt x="3143123" y="4701413"/>
                  </a:moveTo>
                  <a:cubicBezTo>
                    <a:pt x="2282444" y="4701413"/>
                    <a:pt x="1584833" y="4003675"/>
                    <a:pt x="1584833" y="3143123"/>
                  </a:cubicBezTo>
                  <a:cubicBezTo>
                    <a:pt x="1584833" y="2282571"/>
                    <a:pt x="2282444" y="1584833"/>
                    <a:pt x="3143123" y="1584833"/>
                  </a:cubicBezTo>
                  <a:cubicBezTo>
                    <a:pt x="4003802" y="1584833"/>
                    <a:pt x="4701413" y="2282444"/>
                    <a:pt x="4701413" y="3143123"/>
                  </a:cubicBezTo>
                  <a:cubicBezTo>
                    <a:pt x="4701413" y="4003802"/>
                    <a:pt x="4003802" y="4701413"/>
                    <a:pt x="3143123" y="4701413"/>
                  </a:cubicBezTo>
                  <a:close/>
                </a:path>
              </a:pathLst>
            </a:custGeom>
            <a:blipFill>
              <a:blip r:embed="rId2"/>
              <a:stretch>
                <a:fillRect l="-27496" r="-22597"/>
              </a:stretch>
            </a:blipFill>
          </p:spPr>
          <p:txBody>
            <a:bodyPr/>
            <a:lstStyle/>
            <a:p>
              <a:endParaRPr lang="ru-RU"/>
            </a:p>
          </p:txBody>
        </p:sp>
      </p:grpSp>
      <p:sp>
        <p:nvSpPr>
          <p:cNvPr id="4" name="TextBox 4"/>
          <p:cNvSpPr txBox="1"/>
          <p:nvPr/>
        </p:nvSpPr>
        <p:spPr>
          <a:xfrm>
            <a:off x="-86217" y="3049552"/>
            <a:ext cx="11520967" cy="3693319"/>
          </a:xfrm>
          <a:prstGeom prst="rect">
            <a:avLst/>
          </a:prstGeom>
        </p:spPr>
        <p:txBody>
          <a:bodyPr wrap="square" lIns="0" tIns="0" rIns="0" bIns="0" rtlCol="0" anchor="t">
            <a:spAutoFit/>
          </a:bodyPr>
          <a:lstStyle/>
          <a:p>
            <a:pPr algn="ctr"/>
            <a:r>
              <a:rPr lang="kk-KZ" sz="8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80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Аудиттің</a:t>
            </a:r>
            <a:r>
              <a:rPr lang="ru-RU" sz="8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80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стандарттары</a:t>
            </a:r>
            <a:r>
              <a:rPr lang="ru-RU" sz="8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мен </a:t>
            </a:r>
            <a:r>
              <a:rPr lang="ru-RU" sz="80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аудиторлардың</a:t>
            </a:r>
            <a:r>
              <a:rPr lang="ru-RU" sz="8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80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мамандық</a:t>
            </a:r>
            <a:r>
              <a:rPr lang="ru-RU" sz="8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80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этикасы</a:t>
            </a:r>
            <a:endParaRPr lang="en-US" sz="9600" b="1" dirty="0">
              <a:solidFill>
                <a:schemeClr val="accent6">
                  <a:lumMod val="50000"/>
                </a:schemeClr>
              </a:solidFill>
              <a:effectLst>
                <a:outerShdw blurRad="38100" dist="38100" dir="2700000" algn="tl">
                  <a:srgbClr val="000000">
                    <a:alpha val="43137"/>
                  </a:srgbClr>
                </a:outerShdw>
              </a:effectLst>
              <a:latin typeface="Caladea Bold"/>
              <a:ea typeface="Caladea Bold"/>
              <a:cs typeface="Caladea Bold"/>
              <a:sym typeface="Caladea Bold"/>
            </a:endParaRPr>
          </a:p>
        </p:txBody>
      </p:sp>
      <p:grpSp>
        <p:nvGrpSpPr>
          <p:cNvPr id="5" name="Group 5"/>
          <p:cNvGrpSpPr/>
          <p:nvPr/>
        </p:nvGrpSpPr>
        <p:grpSpPr>
          <a:xfrm>
            <a:off x="9864176" y="1038203"/>
            <a:ext cx="2408898" cy="240889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D3B"/>
            </a:solidFill>
          </p:spPr>
          <p:txBody>
            <a:bodyPr/>
            <a:lstStyle/>
            <a:p>
              <a:endParaRPr lang="ru-RU"/>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1068625" y="7881091"/>
            <a:ext cx="4811818" cy="481181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B29"/>
            </a:solidFill>
          </p:spPr>
          <p:txBody>
            <a:bodyPr/>
            <a:lstStyle/>
            <a:p>
              <a:endParaRPr lang="ru-RU"/>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358870" y="7757266"/>
            <a:ext cx="7983396" cy="1054100"/>
            <a:chOff x="0" y="0"/>
            <a:chExt cx="2102623" cy="277623"/>
          </a:xfrm>
        </p:grpSpPr>
        <p:sp>
          <p:nvSpPr>
            <p:cNvPr id="12" name="Freeform 12"/>
            <p:cNvSpPr/>
            <p:nvPr/>
          </p:nvSpPr>
          <p:spPr>
            <a:xfrm>
              <a:off x="0" y="0"/>
              <a:ext cx="2102623" cy="277623"/>
            </a:xfrm>
            <a:custGeom>
              <a:avLst/>
              <a:gdLst/>
              <a:ahLst/>
              <a:cxnLst/>
              <a:rect l="l" t="t" r="r" b="b"/>
              <a:pathLst>
                <a:path w="2102623" h="277623">
                  <a:moveTo>
                    <a:pt x="96975" y="0"/>
                  </a:moveTo>
                  <a:lnTo>
                    <a:pt x="2005648" y="0"/>
                  </a:lnTo>
                  <a:cubicBezTo>
                    <a:pt x="2031367" y="0"/>
                    <a:pt x="2056033" y="10217"/>
                    <a:pt x="2074220" y="28403"/>
                  </a:cubicBezTo>
                  <a:cubicBezTo>
                    <a:pt x="2092406" y="46590"/>
                    <a:pt x="2102623" y="71256"/>
                    <a:pt x="2102623" y="96975"/>
                  </a:cubicBezTo>
                  <a:lnTo>
                    <a:pt x="2102623" y="180648"/>
                  </a:lnTo>
                  <a:cubicBezTo>
                    <a:pt x="2102623" y="206367"/>
                    <a:pt x="2092406" y="231033"/>
                    <a:pt x="2074220" y="249220"/>
                  </a:cubicBezTo>
                  <a:cubicBezTo>
                    <a:pt x="2056033" y="267406"/>
                    <a:pt x="2031367" y="277623"/>
                    <a:pt x="2005648" y="277623"/>
                  </a:cubicBezTo>
                  <a:lnTo>
                    <a:pt x="96975" y="277623"/>
                  </a:lnTo>
                  <a:cubicBezTo>
                    <a:pt x="71256" y="277623"/>
                    <a:pt x="46590" y="267406"/>
                    <a:pt x="28403" y="249220"/>
                  </a:cubicBezTo>
                  <a:cubicBezTo>
                    <a:pt x="10217" y="231033"/>
                    <a:pt x="0" y="206367"/>
                    <a:pt x="0" y="180648"/>
                  </a:cubicBezTo>
                  <a:lnTo>
                    <a:pt x="0" y="96975"/>
                  </a:lnTo>
                  <a:cubicBezTo>
                    <a:pt x="0" y="71256"/>
                    <a:pt x="10217" y="46590"/>
                    <a:pt x="28403" y="28403"/>
                  </a:cubicBezTo>
                  <a:cubicBezTo>
                    <a:pt x="46590" y="10217"/>
                    <a:pt x="71256" y="0"/>
                    <a:pt x="96975" y="0"/>
                  </a:cubicBezTo>
                  <a:close/>
                </a:path>
              </a:pathLst>
            </a:custGeom>
            <a:solidFill>
              <a:srgbClr val="EDEDED"/>
            </a:solidFill>
          </p:spPr>
          <p:txBody>
            <a:bodyPr/>
            <a:lstStyle/>
            <a:p>
              <a:endParaRPr lang="ru-RU"/>
            </a:p>
          </p:txBody>
        </p:sp>
        <p:sp>
          <p:nvSpPr>
            <p:cNvPr id="13" name="TextBox 13"/>
            <p:cNvSpPr txBox="1"/>
            <p:nvPr/>
          </p:nvSpPr>
          <p:spPr>
            <a:xfrm>
              <a:off x="0" y="-38100"/>
              <a:ext cx="2102623" cy="31572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8470424" y="7947528"/>
            <a:ext cx="673576" cy="67357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D3B"/>
            </a:solidFill>
          </p:spPr>
          <p:txBody>
            <a:bodyPr/>
            <a:lstStyle/>
            <a:p>
              <a:endParaRPr lang="ru-RU"/>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9" name="Freeform 19"/>
          <p:cNvSpPr/>
          <p:nvPr/>
        </p:nvSpPr>
        <p:spPr>
          <a:xfrm rot="-5399999">
            <a:off x="10754216" y="1876528"/>
            <a:ext cx="628818" cy="732248"/>
          </a:xfrm>
          <a:custGeom>
            <a:avLst/>
            <a:gdLst/>
            <a:ahLst/>
            <a:cxnLst/>
            <a:rect l="l" t="t" r="r" b="b"/>
            <a:pathLst>
              <a:path w="628818" h="732248">
                <a:moveTo>
                  <a:pt x="0" y="0"/>
                </a:moveTo>
                <a:lnTo>
                  <a:pt x="628817" y="0"/>
                </a:lnTo>
                <a:lnTo>
                  <a:pt x="628817" y="732247"/>
                </a:lnTo>
                <a:lnTo>
                  <a:pt x="0" y="732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4432" y="-3794407"/>
            <a:ext cx="13052707" cy="1305270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D3B"/>
            </a:solidFill>
          </p:spPr>
          <p:txBody>
            <a:bodyPr/>
            <a:lstStyle/>
            <a:p>
              <a:endParaRPr lang="ru-RU"/>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970325" y="6044013"/>
            <a:ext cx="2408898" cy="240889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B29"/>
            </a:solidFill>
          </p:spPr>
          <p:txBody>
            <a:bodyPr/>
            <a:lstStyle/>
            <a:p>
              <a:endParaRPr lang="ru-RU"/>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5399999">
            <a:off x="6860365" y="6882338"/>
            <a:ext cx="628818" cy="732248"/>
          </a:xfrm>
          <a:custGeom>
            <a:avLst/>
            <a:gdLst/>
            <a:ahLst/>
            <a:cxnLst/>
            <a:rect l="l" t="t" r="r" b="b"/>
            <a:pathLst>
              <a:path w="628818" h="73224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grpSp>
        <p:nvGrpSpPr>
          <p:cNvPr id="9" name="Group 9"/>
          <p:cNvGrpSpPr/>
          <p:nvPr/>
        </p:nvGrpSpPr>
        <p:grpSpPr>
          <a:xfrm>
            <a:off x="-1578795" y="-1378770"/>
            <a:ext cx="8221433" cy="822143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41820" r="-74030" b="-21236"/>
              </a:stretch>
            </a:blipFill>
          </p:spPr>
          <p:txBody>
            <a:bodyPr/>
            <a:lstStyle/>
            <a:p>
              <a:endParaRPr lang="ru-RU"/>
            </a:p>
          </p:txBody>
        </p:sp>
      </p:grpSp>
      <p:sp>
        <p:nvSpPr>
          <p:cNvPr id="11" name="TextBox 11"/>
          <p:cNvSpPr txBox="1"/>
          <p:nvPr/>
        </p:nvSpPr>
        <p:spPr>
          <a:xfrm>
            <a:off x="10012510" y="2094311"/>
            <a:ext cx="8829673" cy="1139607"/>
          </a:xfrm>
          <a:prstGeom prst="rect">
            <a:avLst/>
          </a:prstGeom>
        </p:spPr>
        <p:txBody>
          <a:bodyPr wrap="square" lIns="0" tIns="0" rIns="0" bIns="0" rtlCol="0" anchor="t">
            <a:spAutoFit/>
          </a:bodyPr>
          <a:lstStyle/>
          <a:p>
            <a:pPr algn="l">
              <a:lnSpc>
                <a:spcPts val="8640"/>
              </a:lnSpc>
            </a:pPr>
            <a:r>
              <a:rPr lang="kk-KZ" sz="8000" b="1" dirty="0">
                <a:solidFill>
                  <a:srgbClr val="004B29"/>
                </a:solidFill>
                <a:effectLst>
                  <a:outerShdw blurRad="38100" dist="38100" dir="2700000" algn="tl">
                    <a:srgbClr val="000000">
                      <a:alpha val="43137"/>
                    </a:srgbClr>
                  </a:outerShdw>
                </a:effectLst>
                <a:latin typeface="Times New Roman" panose="02020603050405020304" pitchFamily="18" charset="0"/>
                <a:ea typeface="Caladea Bold"/>
                <a:cs typeface="Times New Roman" panose="02020603050405020304" pitchFamily="18" charset="0"/>
                <a:sym typeface="Caladea Bold"/>
              </a:rPr>
              <a:t>Дәріс жоспары</a:t>
            </a:r>
            <a:r>
              <a:rPr lang="en-US" sz="8000" b="1" dirty="0">
                <a:solidFill>
                  <a:srgbClr val="004B29"/>
                </a:solidFill>
                <a:effectLst>
                  <a:outerShdw blurRad="38100" dist="38100" dir="2700000" algn="tl">
                    <a:srgbClr val="000000">
                      <a:alpha val="43137"/>
                    </a:srgbClr>
                  </a:outerShdw>
                </a:effectLst>
                <a:latin typeface="Times New Roman" panose="02020603050405020304" pitchFamily="18" charset="0"/>
                <a:ea typeface="Caladea Bold"/>
                <a:cs typeface="Times New Roman" panose="02020603050405020304" pitchFamily="18" charset="0"/>
                <a:sym typeface="Caladea Bold"/>
              </a:rPr>
              <a:t>:</a:t>
            </a:r>
          </a:p>
        </p:txBody>
      </p:sp>
      <p:grpSp>
        <p:nvGrpSpPr>
          <p:cNvPr id="19" name="Group 19"/>
          <p:cNvGrpSpPr/>
          <p:nvPr/>
        </p:nvGrpSpPr>
        <p:grpSpPr>
          <a:xfrm>
            <a:off x="7043066" y="9286875"/>
            <a:ext cx="7384281" cy="738428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EDED"/>
            </a:solidFill>
          </p:spPr>
          <p:txBody>
            <a:bodyPr/>
            <a:lstStyle/>
            <a:p>
              <a:endParaRPr lang="ru-RU"/>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2">
            <a:extLst>
              <a:ext uri="{FF2B5EF4-FFF2-40B4-BE49-F238E27FC236}">
                <a16:creationId xmlns:a16="http://schemas.microsoft.com/office/drawing/2014/main" id="{890571C7-8ADB-4981-A021-8CF3E1F9E1AB}"/>
              </a:ext>
            </a:extLst>
          </p:cNvPr>
          <p:cNvSpPr txBox="1"/>
          <p:nvPr/>
        </p:nvSpPr>
        <p:spPr>
          <a:xfrm>
            <a:off x="8765879" y="5143500"/>
            <a:ext cx="9228808" cy="3609065"/>
          </a:xfrm>
          <a:prstGeom prst="rect">
            <a:avLst/>
          </a:prstGeom>
          <a:noFill/>
        </p:spPr>
        <p:txBody>
          <a:bodyPr wrap="square">
            <a:spAutoFit/>
          </a:bodyPr>
          <a:lstStyle/>
          <a:p>
            <a:pPr marL="21590" marR="64770" indent="6985">
              <a:lnSpc>
                <a:spcPct val="107000"/>
              </a:lnSpc>
              <a:spcAft>
                <a:spcPts val="0"/>
              </a:spcAft>
            </a:pPr>
            <a:r>
              <a:rPr lang="kk-KZ"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 Аудиттің халықаралық стандарттары және олардың сипаттамасы</a:t>
            </a:r>
            <a:br>
              <a:rPr lang="en-US"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64770" indent="6985">
              <a:lnSpc>
                <a:spcPct val="107000"/>
              </a:lnSpc>
              <a:spcAft>
                <a:spcPts val="0"/>
              </a:spcAft>
            </a:pPr>
            <a:r>
              <a:rPr lang="kk-KZ"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Аудиторлардың мамандық этикасы </a:t>
            </a:r>
            <a:br>
              <a:rPr lang="en-US"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marR="64770" indent="6985">
              <a:lnSpc>
                <a:spcPct val="107000"/>
              </a:lnSpc>
              <a:spcAft>
                <a:spcPts val="0"/>
              </a:spcAft>
            </a:pPr>
            <a:r>
              <a:rPr lang="kk-KZ"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3. Аудиттің ішкіфирмалық стандарттары </a:t>
            </a:r>
            <a:endParaRPr lang="ru-RU" sz="3600" b="1" dirty="0">
              <a:solidFill>
                <a:srgbClr val="22222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040498"/>
            <a:ext cx="18288000" cy="5214121"/>
            <a:chOff x="0" y="0"/>
            <a:chExt cx="24384000" cy="6952162"/>
          </a:xfrm>
        </p:grpSpPr>
        <p:pic>
          <p:nvPicPr>
            <p:cNvPr id="3" name="Picture 3"/>
            <p:cNvPicPr>
              <a:picLocks noChangeAspect="1"/>
            </p:cNvPicPr>
            <p:nvPr/>
          </p:nvPicPr>
          <p:blipFill>
            <a:blip r:embed="rId2"/>
            <a:srcRect t="37021" b="13927"/>
            <a:stretch>
              <a:fillRect/>
            </a:stretch>
          </p:blipFill>
          <p:spPr>
            <a:xfrm>
              <a:off x="0" y="0"/>
              <a:ext cx="24384000" cy="6952162"/>
            </a:xfrm>
            <a:prstGeom prst="rect">
              <a:avLst/>
            </a:prstGeom>
          </p:spPr>
        </p:pic>
      </p:grpSp>
      <p:grpSp>
        <p:nvGrpSpPr>
          <p:cNvPr id="4" name="Group 4"/>
          <p:cNvGrpSpPr/>
          <p:nvPr/>
        </p:nvGrpSpPr>
        <p:grpSpPr>
          <a:xfrm>
            <a:off x="12660441" y="-2413372"/>
            <a:ext cx="6938377" cy="693837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D3B"/>
            </a:solidFill>
          </p:spPr>
          <p:txBody>
            <a:bodyPr/>
            <a:lstStyle/>
            <a:p>
              <a:endParaRPr lang="ru-RU"/>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3263126" y="2734602"/>
            <a:ext cx="2408898" cy="240889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B29"/>
            </a:solidFill>
          </p:spPr>
          <p:txBody>
            <a:bodyPr/>
            <a:lstStyle/>
            <a:p>
              <a:endParaRPr lang="ru-RU"/>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rot="-5399999">
            <a:off x="14153166" y="3572927"/>
            <a:ext cx="628818" cy="732248"/>
          </a:xfrm>
          <a:custGeom>
            <a:avLst/>
            <a:gdLst/>
            <a:ahLst/>
            <a:cxnLst/>
            <a:rect l="l" t="t" r="r" b="b"/>
            <a:pathLst>
              <a:path w="628818" h="732248">
                <a:moveTo>
                  <a:pt x="0" y="0"/>
                </a:moveTo>
                <a:lnTo>
                  <a:pt x="628818" y="0"/>
                </a:lnTo>
                <a:lnTo>
                  <a:pt x="628818" y="732248"/>
                </a:lnTo>
                <a:lnTo>
                  <a:pt x="0" y="7322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u-RU"/>
          </a:p>
        </p:txBody>
      </p:sp>
      <p:grpSp>
        <p:nvGrpSpPr>
          <p:cNvPr id="11" name="Group 11"/>
          <p:cNvGrpSpPr/>
          <p:nvPr/>
        </p:nvGrpSpPr>
        <p:grpSpPr>
          <a:xfrm>
            <a:off x="1799434" y="2615084"/>
            <a:ext cx="10861007" cy="4865606"/>
            <a:chOff x="0" y="0"/>
            <a:chExt cx="2860512" cy="1281477"/>
          </a:xfrm>
        </p:grpSpPr>
        <p:sp>
          <p:nvSpPr>
            <p:cNvPr id="12" name="Freeform 12"/>
            <p:cNvSpPr/>
            <p:nvPr/>
          </p:nvSpPr>
          <p:spPr>
            <a:xfrm>
              <a:off x="0" y="0"/>
              <a:ext cx="2860512" cy="1281477"/>
            </a:xfrm>
            <a:custGeom>
              <a:avLst/>
              <a:gdLst/>
              <a:ahLst/>
              <a:cxnLst/>
              <a:rect l="l" t="t" r="r" b="b"/>
              <a:pathLst>
                <a:path w="2860512" h="1281477">
                  <a:moveTo>
                    <a:pt x="71282" y="0"/>
                  </a:moveTo>
                  <a:lnTo>
                    <a:pt x="2789231" y="0"/>
                  </a:lnTo>
                  <a:cubicBezTo>
                    <a:pt x="2808136" y="0"/>
                    <a:pt x="2826266" y="7510"/>
                    <a:pt x="2839634" y="20878"/>
                  </a:cubicBezTo>
                  <a:cubicBezTo>
                    <a:pt x="2853002" y="34246"/>
                    <a:pt x="2860512" y="52377"/>
                    <a:pt x="2860512" y="71282"/>
                  </a:cubicBezTo>
                  <a:lnTo>
                    <a:pt x="2860512" y="1210195"/>
                  </a:lnTo>
                  <a:cubicBezTo>
                    <a:pt x="2860512" y="1249563"/>
                    <a:pt x="2828598" y="1281477"/>
                    <a:pt x="2789231" y="1281477"/>
                  </a:cubicBezTo>
                  <a:lnTo>
                    <a:pt x="71282" y="1281477"/>
                  </a:lnTo>
                  <a:cubicBezTo>
                    <a:pt x="31914" y="1281477"/>
                    <a:pt x="0" y="1249563"/>
                    <a:pt x="0" y="1210195"/>
                  </a:cubicBezTo>
                  <a:lnTo>
                    <a:pt x="0" y="71282"/>
                  </a:lnTo>
                  <a:cubicBezTo>
                    <a:pt x="0" y="31914"/>
                    <a:pt x="31914" y="0"/>
                    <a:pt x="71282" y="0"/>
                  </a:cubicBezTo>
                  <a:close/>
                </a:path>
              </a:pathLst>
            </a:custGeom>
            <a:solidFill>
              <a:srgbClr val="EDEDED"/>
            </a:solidFill>
            <a:ln cap="rnd">
              <a:noFill/>
              <a:prstDash val="solid"/>
              <a:round/>
            </a:ln>
          </p:spPr>
          <p:txBody>
            <a:bodyPr/>
            <a:lstStyle/>
            <a:p>
              <a:endParaRPr lang="ru-RU"/>
            </a:p>
          </p:txBody>
        </p:sp>
        <p:sp>
          <p:nvSpPr>
            <p:cNvPr id="13" name="TextBox 13"/>
            <p:cNvSpPr txBox="1"/>
            <p:nvPr/>
          </p:nvSpPr>
          <p:spPr>
            <a:xfrm>
              <a:off x="0" y="-38100"/>
              <a:ext cx="2860512" cy="1319577"/>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2008799" y="4106174"/>
            <a:ext cx="10001169" cy="2769989"/>
          </a:xfrm>
          <a:prstGeom prst="rect">
            <a:avLst/>
          </a:prstGeom>
        </p:spPr>
        <p:txBody>
          <a:bodyPr wrap="square" lIns="0" tIns="0" rIns="0" bIns="0" rtlCol="0" anchor="t">
            <a:spAutoFit/>
          </a:bodyPr>
          <a:lstStyle/>
          <a:p>
            <a:pPr marL="0" indent="0" algn="ctr">
              <a:buNone/>
            </a:pPr>
            <a:r>
              <a:rPr lang="kk-KZ" sz="3600" dirty="0">
                <a:latin typeface="Times New Roman" panose="02020603050405020304" pitchFamily="18" charset="0"/>
                <a:cs typeface="Times New Roman" panose="02020603050405020304" pitchFamily="18" charset="0"/>
              </a:rPr>
              <a:t>Халықаралық  деңгейдегі  кәсіби  талаптарды әзірлеумен  бірнеше  ұйым айналысады, оның ішінде </a:t>
            </a:r>
            <a:r>
              <a:rPr lang="kk-KZ" sz="3600" b="1" dirty="0">
                <a:latin typeface="Times New Roman" panose="02020603050405020304" pitchFamily="18" charset="0"/>
                <a:cs typeface="Times New Roman" panose="02020603050405020304" pitchFamily="18" charset="0"/>
              </a:rPr>
              <a:t>115 елдің 158 ұйымының өкілдері </a:t>
            </a:r>
            <a:r>
              <a:rPr lang="kk-KZ" sz="3600" dirty="0">
                <a:latin typeface="Times New Roman" panose="02020603050405020304" pitchFamily="18" charset="0"/>
                <a:cs typeface="Times New Roman" panose="02020603050405020304" pitchFamily="18" charset="0"/>
              </a:rPr>
              <a:t>қамтитын  </a:t>
            </a:r>
            <a:r>
              <a:rPr lang="kk-KZ" sz="3600" b="1" dirty="0">
                <a:solidFill>
                  <a:srgbClr val="C00000"/>
                </a:solidFill>
                <a:latin typeface="Times New Roman" panose="02020603050405020304" pitchFamily="18" charset="0"/>
                <a:cs typeface="Times New Roman" panose="02020603050405020304" pitchFamily="18" charset="0"/>
              </a:rPr>
              <a:t>Халықаралық  бухгалтерлер  федерациясы (ХБФ) </a:t>
            </a:r>
            <a:r>
              <a:rPr lang="kk-KZ" sz="3600" dirty="0">
                <a:latin typeface="Times New Roman" panose="02020603050405020304" pitchFamily="18" charset="0"/>
                <a:cs typeface="Times New Roman" panose="02020603050405020304" pitchFamily="18" charset="0"/>
              </a:rPr>
              <a:t>бар.</a:t>
            </a:r>
            <a:endParaRPr lang="ru-RU" sz="3600" dirty="0">
              <a:latin typeface="Times New Roman" panose="02020603050405020304" pitchFamily="18" charset="0"/>
              <a:cs typeface="Times New Roman" panose="02020603050405020304" pitchFamily="18" charset="0"/>
            </a:endParaRPr>
          </a:p>
        </p:txBody>
      </p:sp>
      <p:grpSp>
        <p:nvGrpSpPr>
          <p:cNvPr id="15" name="Group 15"/>
          <p:cNvGrpSpPr/>
          <p:nvPr/>
        </p:nvGrpSpPr>
        <p:grpSpPr>
          <a:xfrm>
            <a:off x="2918920" y="882141"/>
            <a:ext cx="6986016" cy="2742501"/>
            <a:chOff x="0" y="-171450"/>
            <a:chExt cx="1839938" cy="722305"/>
          </a:xfrm>
        </p:grpSpPr>
        <p:sp>
          <p:nvSpPr>
            <p:cNvPr id="16" name="Freeform 16"/>
            <p:cNvSpPr/>
            <p:nvPr/>
          </p:nvSpPr>
          <p:spPr>
            <a:xfrm>
              <a:off x="0" y="0"/>
              <a:ext cx="1839938" cy="550855"/>
            </a:xfrm>
            <a:custGeom>
              <a:avLst/>
              <a:gdLst/>
              <a:ahLst/>
              <a:cxnLst/>
              <a:rect l="l" t="t" r="r" b="b"/>
              <a:pathLst>
                <a:path w="1839938" h="550855">
                  <a:moveTo>
                    <a:pt x="110820" y="0"/>
                  </a:moveTo>
                  <a:lnTo>
                    <a:pt x="1729118" y="0"/>
                  </a:lnTo>
                  <a:cubicBezTo>
                    <a:pt x="1758510" y="0"/>
                    <a:pt x="1786697" y="11676"/>
                    <a:pt x="1807480" y="32458"/>
                  </a:cubicBezTo>
                  <a:cubicBezTo>
                    <a:pt x="1828263" y="53241"/>
                    <a:pt x="1839938" y="81429"/>
                    <a:pt x="1839938" y="110820"/>
                  </a:cubicBezTo>
                  <a:lnTo>
                    <a:pt x="1839938" y="440035"/>
                  </a:lnTo>
                  <a:cubicBezTo>
                    <a:pt x="1839938" y="501239"/>
                    <a:pt x="1790323" y="550855"/>
                    <a:pt x="1729118" y="550855"/>
                  </a:cubicBezTo>
                  <a:lnTo>
                    <a:pt x="110820" y="550855"/>
                  </a:lnTo>
                  <a:cubicBezTo>
                    <a:pt x="49616" y="550855"/>
                    <a:pt x="0" y="501239"/>
                    <a:pt x="0" y="440035"/>
                  </a:cubicBezTo>
                  <a:lnTo>
                    <a:pt x="0" y="110820"/>
                  </a:lnTo>
                  <a:cubicBezTo>
                    <a:pt x="0" y="49616"/>
                    <a:pt x="49616" y="0"/>
                    <a:pt x="110820" y="0"/>
                  </a:cubicBezTo>
                  <a:close/>
                </a:path>
              </a:pathLst>
            </a:custGeom>
            <a:solidFill>
              <a:srgbClr val="006D3B"/>
            </a:solidFill>
          </p:spPr>
          <p:txBody>
            <a:bodyPr/>
            <a:lstStyle/>
            <a:p>
              <a:endParaRPr lang="ru-RU"/>
            </a:p>
          </p:txBody>
        </p:sp>
        <p:sp>
          <p:nvSpPr>
            <p:cNvPr id="17" name="TextBox 17"/>
            <p:cNvSpPr txBox="1"/>
            <p:nvPr/>
          </p:nvSpPr>
          <p:spPr>
            <a:xfrm>
              <a:off x="0" y="-171450"/>
              <a:ext cx="1839938" cy="722305"/>
            </a:xfrm>
            <a:prstGeom prst="rect">
              <a:avLst/>
            </a:prstGeom>
          </p:spPr>
          <p:txBody>
            <a:bodyPr lIns="50800" tIns="50800" rIns="50800" bIns="50800" rtlCol="0" anchor="ctr"/>
            <a:lstStyle/>
            <a:p>
              <a:pPr algn="ctr"/>
              <a:endParaRPr lang="kk-KZ"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kk-KZ"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Аудиттің халықаралық стандарттары және олардың сипаттамасы</a:t>
              </a:r>
              <a:endParaRPr lang="en-US" sz="3600" b="1" dirty="0">
                <a:solidFill>
                  <a:schemeClr val="bg1"/>
                </a:solidFill>
                <a:latin typeface="Caladea Bold"/>
                <a:ea typeface="Caladea Bold"/>
                <a:cs typeface="Caladea Bold"/>
                <a:sym typeface="Caladea Bold"/>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53646" y="-212007"/>
            <a:ext cx="10972080" cy="1097208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D3B"/>
            </a:solidFill>
          </p:spPr>
          <p:txBody>
            <a:bodyPr/>
            <a:lstStyle/>
            <a:p>
              <a:endParaRPr lang="ru-RU"/>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609600" y="266701"/>
            <a:ext cx="15087600" cy="2057400"/>
            <a:chOff x="0" y="0"/>
            <a:chExt cx="2681030" cy="550855"/>
          </a:xfrm>
        </p:grpSpPr>
        <p:sp>
          <p:nvSpPr>
            <p:cNvPr id="7" name="Freeform 7"/>
            <p:cNvSpPr/>
            <p:nvPr/>
          </p:nvSpPr>
          <p:spPr>
            <a:xfrm>
              <a:off x="0" y="0"/>
              <a:ext cx="2681030" cy="550855"/>
            </a:xfrm>
            <a:custGeom>
              <a:avLst/>
              <a:gdLst/>
              <a:ahLst/>
              <a:cxnLst/>
              <a:rect l="l" t="t" r="r" b="b"/>
              <a:pathLst>
                <a:path w="2681030" h="550855">
                  <a:moveTo>
                    <a:pt x="76054" y="0"/>
                  </a:moveTo>
                  <a:lnTo>
                    <a:pt x="2604976" y="0"/>
                  </a:lnTo>
                  <a:cubicBezTo>
                    <a:pt x="2646979" y="0"/>
                    <a:pt x="2681030" y="34050"/>
                    <a:pt x="2681030" y="76054"/>
                  </a:cubicBezTo>
                  <a:lnTo>
                    <a:pt x="2681030" y="474801"/>
                  </a:lnTo>
                  <a:cubicBezTo>
                    <a:pt x="2681030" y="516805"/>
                    <a:pt x="2646979" y="550855"/>
                    <a:pt x="2604976" y="550855"/>
                  </a:cubicBezTo>
                  <a:lnTo>
                    <a:pt x="76054" y="550855"/>
                  </a:lnTo>
                  <a:cubicBezTo>
                    <a:pt x="34050" y="550855"/>
                    <a:pt x="0" y="516805"/>
                    <a:pt x="0" y="474801"/>
                  </a:cubicBezTo>
                  <a:lnTo>
                    <a:pt x="0" y="76054"/>
                  </a:lnTo>
                  <a:cubicBezTo>
                    <a:pt x="0" y="34050"/>
                    <a:pt x="34050" y="0"/>
                    <a:pt x="76054" y="0"/>
                  </a:cubicBezTo>
                  <a:close/>
                </a:path>
              </a:pathLst>
            </a:custGeom>
            <a:solidFill>
              <a:srgbClr val="EDEDED"/>
            </a:solidFill>
          </p:spPr>
          <p:txBody>
            <a:bodyPr/>
            <a:lstStyle/>
            <a:p>
              <a:endParaRPr lang="ru-RU"/>
            </a:p>
          </p:txBody>
        </p:sp>
        <p:sp>
          <p:nvSpPr>
            <p:cNvPr id="8" name="TextBox 8"/>
            <p:cNvSpPr txBox="1"/>
            <p:nvPr/>
          </p:nvSpPr>
          <p:spPr>
            <a:xfrm>
              <a:off x="0" y="-38100"/>
              <a:ext cx="2681030" cy="58895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9035" y="3278407"/>
            <a:ext cx="12039600" cy="1848732"/>
            <a:chOff x="0" y="0"/>
            <a:chExt cx="812800" cy="592416"/>
          </a:xfrm>
        </p:grpSpPr>
        <p:sp>
          <p:nvSpPr>
            <p:cNvPr id="15" name="Freeform 15"/>
            <p:cNvSpPr/>
            <p:nvPr/>
          </p:nvSpPr>
          <p:spPr>
            <a:xfrm>
              <a:off x="0" y="0"/>
              <a:ext cx="812800" cy="592416"/>
            </a:xfrm>
            <a:custGeom>
              <a:avLst/>
              <a:gdLst/>
              <a:ahLst/>
              <a:cxnLst/>
              <a:rect l="l" t="t" r="r" b="b"/>
              <a:pathLst>
                <a:path w="812800" h="592416">
                  <a:moveTo>
                    <a:pt x="127941" y="0"/>
                  </a:moveTo>
                  <a:lnTo>
                    <a:pt x="684859" y="0"/>
                  </a:lnTo>
                  <a:cubicBezTo>
                    <a:pt x="718791" y="0"/>
                    <a:pt x="751333" y="13479"/>
                    <a:pt x="775327" y="37473"/>
                  </a:cubicBezTo>
                  <a:cubicBezTo>
                    <a:pt x="799321" y="61467"/>
                    <a:pt x="812800" y="94009"/>
                    <a:pt x="812800" y="127941"/>
                  </a:cubicBezTo>
                  <a:lnTo>
                    <a:pt x="812800" y="464475"/>
                  </a:lnTo>
                  <a:cubicBezTo>
                    <a:pt x="812800" y="498407"/>
                    <a:pt x="799321" y="530949"/>
                    <a:pt x="775327" y="554943"/>
                  </a:cubicBezTo>
                  <a:cubicBezTo>
                    <a:pt x="751333" y="578936"/>
                    <a:pt x="718791" y="592416"/>
                    <a:pt x="684859" y="592416"/>
                  </a:cubicBezTo>
                  <a:lnTo>
                    <a:pt x="127941" y="592416"/>
                  </a:lnTo>
                  <a:cubicBezTo>
                    <a:pt x="94009" y="592416"/>
                    <a:pt x="61467" y="578936"/>
                    <a:pt x="37473" y="554943"/>
                  </a:cubicBezTo>
                  <a:cubicBezTo>
                    <a:pt x="13479" y="530949"/>
                    <a:pt x="0" y="498407"/>
                    <a:pt x="0" y="464475"/>
                  </a:cubicBezTo>
                  <a:lnTo>
                    <a:pt x="0" y="127941"/>
                  </a:lnTo>
                  <a:cubicBezTo>
                    <a:pt x="0" y="94009"/>
                    <a:pt x="13479" y="61467"/>
                    <a:pt x="37473" y="37473"/>
                  </a:cubicBezTo>
                  <a:cubicBezTo>
                    <a:pt x="61467" y="13479"/>
                    <a:pt x="94009" y="0"/>
                    <a:pt x="127941" y="0"/>
                  </a:cubicBezTo>
                  <a:close/>
                </a:path>
              </a:pathLst>
            </a:custGeom>
            <a:solidFill>
              <a:srgbClr val="FFFFFF"/>
            </a:solidFill>
            <a:ln w="38100" cap="rnd">
              <a:solidFill>
                <a:srgbClr val="006D3B"/>
              </a:solidFill>
              <a:prstDash val="solid"/>
              <a:round/>
            </a:ln>
          </p:spPr>
          <p:txBody>
            <a:bodyPr/>
            <a:lstStyle/>
            <a:p>
              <a:endParaRPr lang="ru-RU"/>
            </a:p>
          </p:txBody>
        </p:sp>
        <p:sp>
          <p:nvSpPr>
            <p:cNvPr id="16" name="TextBox 16"/>
            <p:cNvSpPr txBox="1"/>
            <p:nvPr/>
          </p:nvSpPr>
          <p:spPr>
            <a:xfrm>
              <a:off x="0" y="-38100"/>
              <a:ext cx="812800" cy="630516"/>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6000765" y="5545594"/>
            <a:ext cx="11927541" cy="1848732"/>
            <a:chOff x="0" y="0"/>
            <a:chExt cx="812800" cy="592416"/>
          </a:xfrm>
        </p:grpSpPr>
        <p:sp>
          <p:nvSpPr>
            <p:cNvPr id="22" name="Freeform 22"/>
            <p:cNvSpPr/>
            <p:nvPr/>
          </p:nvSpPr>
          <p:spPr>
            <a:xfrm>
              <a:off x="0" y="0"/>
              <a:ext cx="812800" cy="592416"/>
            </a:xfrm>
            <a:custGeom>
              <a:avLst/>
              <a:gdLst/>
              <a:ahLst/>
              <a:cxnLst/>
              <a:rect l="l" t="t" r="r" b="b"/>
              <a:pathLst>
                <a:path w="812800" h="592416">
                  <a:moveTo>
                    <a:pt x="127941" y="0"/>
                  </a:moveTo>
                  <a:lnTo>
                    <a:pt x="684859" y="0"/>
                  </a:lnTo>
                  <a:cubicBezTo>
                    <a:pt x="718791" y="0"/>
                    <a:pt x="751333" y="13479"/>
                    <a:pt x="775327" y="37473"/>
                  </a:cubicBezTo>
                  <a:cubicBezTo>
                    <a:pt x="799321" y="61467"/>
                    <a:pt x="812800" y="94009"/>
                    <a:pt x="812800" y="127941"/>
                  </a:cubicBezTo>
                  <a:lnTo>
                    <a:pt x="812800" y="464475"/>
                  </a:lnTo>
                  <a:cubicBezTo>
                    <a:pt x="812800" y="498407"/>
                    <a:pt x="799321" y="530949"/>
                    <a:pt x="775327" y="554943"/>
                  </a:cubicBezTo>
                  <a:cubicBezTo>
                    <a:pt x="751333" y="578936"/>
                    <a:pt x="718791" y="592416"/>
                    <a:pt x="684859" y="592416"/>
                  </a:cubicBezTo>
                  <a:lnTo>
                    <a:pt x="127941" y="592416"/>
                  </a:lnTo>
                  <a:cubicBezTo>
                    <a:pt x="94009" y="592416"/>
                    <a:pt x="61467" y="578936"/>
                    <a:pt x="37473" y="554943"/>
                  </a:cubicBezTo>
                  <a:cubicBezTo>
                    <a:pt x="13479" y="530949"/>
                    <a:pt x="0" y="498407"/>
                    <a:pt x="0" y="464475"/>
                  </a:cubicBezTo>
                  <a:lnTo>
                    <a:pt x="0" y="127941"/>
                  </a:lnTo>
                  <a:cubicBezTo>
                    <a:pt x="0" y="94009"/>
                    <a:pt x="13479" y="61467"/>
                    <a:pt x="37473" y="37473"/>
                  </a:cubicBezTo>
                  <a:cubicBezTo>
                    <a:pt x="61467" y="13479"/>
                    <a:pt x="94009" y="0"/>
                    <a:pt x="127941" y="0"/>
                  </a:cubicBezTo>
                  <a:close/>
                </a:path>
              </a:pathLst>
            </a:custGeom>
            <a:solidFill>
              <a:srgbClr val="FFFFFF"/>
            </a:solidFill>
            <a:ln w="38100" cap="rnd">
              <a:solidFill>
                <a:srgbClr val="006D3B"/>
              </a:solidFill>
              <a:prstDash val="solid"/>
              <a:round/>
            </a:ln>
          </p:spPr>
          <p:txBody>
            <a:bodyPr/>
            <a:lstStyle/>
            <a:p>
              <a:endParaRPr lang="ru-RU"/>
            </a:p>
          </p:txBody>
        </p:sp>
        <p:sp>
          <p:nvSpPr>
            <p:cNvPr id="23" name="TextBox 23"/>
            <p:cNvSpPr txBox="1"/>
            <p:nvPr/>
          </p:nvSpPr>
          <p:spPr>
            <a:xfrm>
              <a:off x="0" y="-38100"/>
              <a:ext cx="812800" cy="630516"/>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154048" y="7885458"/>
            <a:ext cx="10513524" cy="1848732"/>
            <a:chOff x="0" y="0"/>
            <a:chExt cx="812800" cy="592416"/>
          </a:xfrm>
        </p:grpSpPr>
        <p:sp>
          <p:nvSpPr>
            <p:cNvPr id="29" name="Freeform 29"/>
            <p:cNvSpPr/>
            <p:nvPr/>
          </p:nvSpPr>
          <p:spPr>
            <a:xfrm>
              <a:off x="0" y="0"/>
              <a:ext cx="812800" cy="592416"/>
            </a:xfrm>
            <a:custGeom>
              <a:avLst/>
              <a:gdLst/>
              <a:ahLst/>
              <a:cxnLst/>
              <a:rect l="l" t="t" r="r" b="b"/>
              <a:pathLst>
                <a:path w="812800" h="592416">
                  <a:moveTo>
                    <a:pt x="127941" y="0"/>
                  </a:moveTo>
                  <a:lnTo>
                    <a:pt x="684859" y="0"/>
                  </a:lnTo>
                  <a:cubicBezTo>
                    <a:pt x="718791" y="0"/>
                    <a:pt x="751333" y="13479"/>
                    <a:pt x="775327" y="37473"/>
                  </a:cubicBezTo>
                  <a:cubicBezTo>
                    <a:pt x="799321" y="61467"/>
                    <a:pt x="812800" y="94009"/>
                    <a:pt x="812800" y="127941"/>
                  </a:cubicBezTo>
                  <a:lnTo>
                    <a:pt x="812800" y="464475"/>
                  </a:lnTo>
                  <a:cubicBezTo>
                    <a:pt x="812800" y="498407"/>
                    <a:pt x="799321" y="530949"/>
                    <a:pt x="775327" y="554943"/>
                  </a:cubicBezTo>
                  <a:cubicBezTo>
                    <a:pt x="751333" y="578936"/>
                    <a:pt x="718791" y="592416"/>
                    <a:pt x="684859" y="592416"/>
                  </a:cubicBezTo>
                  <a:lnTo>
                    <a:pt x="127941" y="592416"/>
                  </a:lnTo>
                  <a:cubicBezTo>
                    <a:pt x="94009" y="592416"/>
                    <a:pt x="61467" y="578936"/>
                    <a:pt x="37473" y="554943"/>
                  </a:cubicBezTo>
                  <a:cubicBezTo>
                    <a:pt x="13479" y="530949"/>
                    <a:pt x="0" y="498407"/>
                    <a:pt x="0" y="464475"/>
                  </a:cubicBezTo>
                  <a:lnTo>
                    <a:pt x="0" y="127941"/>
                  </a:lnTo>
                  <a:cubicBezTo>
                    <a:pt x="0" y="94009"/>
                    <a:pt x="13479" y="61467"/>
                    <a:pt x="37473" y="37473"/>
                  </a:cubicBezTo>
                  <a:cubicBezTo>
                    <a:pt x="61467" y="13479"/>
                    <a:pt x="94009" y="0"/>
                    <a:pt x="127941" y="0"/>
                  </a:cubicBezTo>
                  <a:close/>
                </a:path>
              </a:pathLst>
            </a:custGeom>
            <a:solidFill>
              <a:srgbClr val="FFFFFF"/>
            </a:solidFill>
            <a:ln w="38100" cap="rnd">
              <a:solidFill>
                <a:srgbClr val="006D3B"/>
              </a:solidFill>
              <a:prstDash val="solid"/>
              <a:round/>
            </a:ln>
          </p:spPr>
          <p:txBody>
            <a:bodyPr/>
            <a:lstStyle/>
            <a:p>
              <a:endParaRPr lang="ru-RU"/>
            </a:p>
          </p:txBody>
        </p:sp>
        <p:sp>
          <p:nvSpPr>
            <p:cNvPr id="30" name="TextBox 30"/>
            <p:cNvSpPr txBox="1"/>
            <p:nvPr/>
          </p:nvSpPr>
          <p:spPr>
            <a:xfrm>
              <a:off x="0" y="-38100"/>
              <a:ext cx="812800" cy="630516"/>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3871364" y="7353300"/>
            <a:ext cx="4539369" cy="4539369"/>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EDED"/>
            </a:solidFill>
          </p:spPr>
          <p:txBody>
            <a:bodyPr/>
            <a:lstStyle/>
            <a:p>
              <a:endParaRPr lang="ru-RU"/>
            </a:p>
          </p:txBody>
        </p:sp>
        <p:sp>
          <p:nvSpPr>
            <p:cNvPr id="37" name="TextBox 3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9" name="TextBox 38">
            <a:extLst>
              <a:ext uri="{FF2B5EF4-FFF2-40B4-BE49-F238E27FC236}">
                <a16:creationId xmlns:a16="http://schemas.microsoft.com/office/drawing/2014/main" id="{61B07DAB-39C8-45AF-85CB-34A828C2A335}"/>
              </a:ext>
            </a:extLst>
          </p:cNvPr>
          <p:cNvSpPr txBox="1"/>
          <p:nvPr/>
        </p:nvSpPr>
        <p:spPr>
          <a:xfrm>
            <a:off x="1086065" y="469213"/>
            <a:ext cx="14281897" cy="1569660"/>
          </a:xfrm>
          <a:prstGeom prst="rect">
            <a:avLst/>
          </a:prstGeom>
          <a:noFill/>
        </p:spPr>
        <p:txBody>
          <a:bodyPr wrap="square">
            <a:spAutoFit/>
          </a:bodyPr>
          <a:lstStyle/>
          <a:p>
            <a:pPr marL="0" indent="0" algn="just">
              <a:buNone/>
            </a:pPr>
            <a:r>
              <a:rPr lang="kk-KZ" sz="3200" b="1" dirty="0">
                <a:latin typeface="Times New Roman" panose="02020603050405020304" pitchFamily="18" charset="0"/>
                <a:cs typeface="Times New Roman" panose="02020603050405020304" pitchFamily="18" charset="0"/>
              </a:rPr>
              <a:t>1948 жылы </a:t>
            </a:r>
            <a:r>
              <a:rPr lang="kk-KZ" sz="3200" dirty="0">
                <a:latin typeface="Times New Roman" panose="02020603050405020304" pitchFamily="18" charset="0"/>
                <a:cs typeface="Times New Roman" panose="02020603050405020304" pitchFamily="18" charset="0"/>
              </a:rPr>
              <a:t>Америалық алқалы бухгалтерлер  институты  </a:t>
            </a:r>
            <a:r>
              <a:rPr lang="kk-KZ" sz="3200" b="1" dirty="0">
                <a:solidFill>
                  <a:srgbClr val="C00000"/>
                </a:solidFill>
                <a:latin typeface="Times New Roman" panose="02020603050405020304" pitchFamily="18" charset="0"/>
                <a:cs typeface="Times New Roman" panose="02020603050405020304" pitchFamily="18" charset="0"/>
              </a:rPr>
              <a:t>«Аудиторлық қызметтің жалпы қабылданған стандарттары»</a:t>
            </a:r>
            <a:r>
              <a:rPr lang="kk-KZ" sz="3200" dirty="0">
                <a:latin typeface="Times New Roman" panose="02020603050405020304" pitchFamily="18" charset="0"/>
                <a:cs typeface="Times New Roman" panose="02020603050405020304" pitchFamily="18" charset="0"/>
              </a:rPr>
              <a:t> деген атаудағы  он  қаулыны  мақұлдап қабылдады. </a:t>
            </a:r>
            <a:endParaRPr lang="ru-RU" sz="32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2F9B02C-55BE-4D5B-9027-B7EE86E168EF}"/>
              </a:ext>
            </a:extLst>
          </p:cNvPr>
          <p:cNvSpPr txBox="1"/>
          <p:nvPr/>
        </p:nvSpPr>
        <p:spPr>
          <a:xfrm>
            <a:off x="668005" y="3436141"/>
            <a:ext cx="11151393" cy="1569660"/>
          </a:xfrm>
          <a:prstGeom prst="rect">
            <a:avLst/>
          </a:prstGeom>
          <a:noFill/>
        </p:spPr>
        <p:txBody>
          <a:bodyPr wrap="square">
            <a:spAutoFit/>
          </a:bodyPr>
          <a:lstStyle/>
          <a:p>
            <a:r>
              <a:rPr lang="kk-KZ" sz="2400" dirty="0">
                <a:latin typeface="Times New Roman" panose="02020603050405020304" pitchFamily="18" charset="0"/>
                <a:cs typeface="Times New Roman" panose="02020603050405020304" pitchFamily="18" charset="0"/>
              </a:rPr>
              <a:t>Кейбір мемлекеттер (Австралия, Бразиилия, Ресейде, Үндістанда, Голландияда) </a:t>
            </a:r>
            <a:r>
              <a:rPr lang="kk-KZ" sz="2400" b="1" dirty="0">
                <a:latin typeface="Times New Roman" panose="02020603050405020304" pitchFamily="18" charset="0"/>
                <a:cs typeface="Times New Roman" panose="02020603050405020304" pitchFamily="18" charset="0"/>
              </a:rPr>
              <a:t>ХАС-ты </a:t>
            </a:r>
            <a:r>
              <a:rPr lang="kk-KZ" sz="2400" dirty="0">
                <a:latin typeface="Times New Roman" panose="02020603050405020304" pitchFamily="18" charset="0"/>
                <a:cs typeface="Times New Roman" panose="02020603050405020304" pitchFamily="18" charset="0"/>
              </a:rPr>
              <a:t>өз стандарттарын  әзірлеу  үшін </a:t>
            </a:r>
            <a:r>
              <a:rPr lang="kk-KZ" sz="2400" b="1" dirty="0">
                <a:solidFill>
                  <a:srgbClr val="C00000"/>
                </a:solidFill>
                <a:latin typeface="Times New Roman" panose="02020603050405020304" pitchFamily="18" charset="0"/>
                <a:cs typeface="Times New Roman" panose="02020603050405020304" pitchFamily="18" charset="0"/>
              </a:rPr>
              <a:t>база ретінде  </a:t>
            </a:r>
            <a:r>
              <a:rPr lang="kk-KZ" sz="2400" dirty="0">
                <a:latin typeface="Times New Roman" panose="02020603050405020304" pitchFamily="18" charset="0"/>
                <a:cs typeface="Times New Roman" panose="02020603050405020304" pitchFamily="18" charset="0"/>
              </a:rPr>
              <a:t>пайдаланса, ал өз стандарттарын  әзірлемейтін  мемлекеттер (Кипр, Малайзия, Норвегия, Фиджи, Шри-Ланка</a:t>
            </a:r>
            <a:r>
              <a:rPr lang="kk-KZ" sz="2400" b="1" dirty="0">
                <a:latin typeface="Times New Roman" panose="02020603050405020304" pitchFamily="18" charset="0"/>
                <a:cs typeface="Times New Roman" panose="02020603050405020304" pitchFamily="18" charset="0"/>
              </a:rPr>
              <a:t>) ХАС-ты</a:t>
            </a:r>
            <a:r>
              <a:rPr lang="kk-KZ" sz="2400" dirty="0">
                <a:latin typeface="Times New Roman" panose="02020603050405020304" pitchFamily="18" charset="0"/>
                <a:cs typeface="Times New Roman" panose="02020603050405020304" pitchFamily="18" charset="0"/>
              </a:rPr>
              <a:t> </a:t>
            </a:r>
            <a:r>
              <a:rPr lang="kk-KZ" sz="2400" b="1" dirty="0">
                <a:solidFill>
                  <a:srgbClr val="C00000"/>
                </a:solidFill>
                <a:latin typeface="Times New Roman" panose="02020603050405020304" pitchFamily="18" charset="0"/>
                <a:cs typeface="Times New Roman" panose="02020603050405020304" pitchFamily="18" charset="0"/>
              </a:rPr>
              <a:t>ұлттық ретінде қабылдайды. </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88A0C549-1D48-48E7-B791-2B36AE6EA8FC}"/>
              </a:ext>
            </a:extLst>
          </p:cNvPr>
          <p:cNvSpPr txBox="1"/>
          <p:nvPr/>
        </p:nvSpPr>
        <p:spPr>
          <a:xfrm>
            <a:off x="6481497" y="5830317"/>
            <a:ext cx="11078135" cy="1200329"/>
          </a:xfrm>
          <a:prstGeom prst="rect">
            <a:avLst/>
          </a:prstGeom>
          <a:noFill/>
        </p:spPr>
        <p:txBody>
          <a:bodyPr wrap="square">
            <a:spAutoFit/>
          </a:bodyPr>
          <a:lstStyle/>
          <a:p>
            <a:r>
              <a:rPr lang="kk-KZ" sz="2400" dirty="0">
                <a:latin typeface="Times New Roman" panose="02020603050405020304" pitchFamily="18" charset="0"/>
                <a:cs typeface="Times New Roman" panose="02020603050405020304" pitchFamily="18" charset="0"/>
              </a:rPr>
              <a:t>Өздерінің ұлттық аудит стандарттары бар әлдеқайда  дамыған мемлекеттер (Канада, Ұлыбритания, Ирландия, АҚШ, Швеция т.с.с.) </a:t>
            </a:r>
            <a:r>
              <a:rPr lang="kk-KZ" sz="2400" b="1" dirty="0">
                <a:solidFill>
                  <a:srgbClr val="C00000"/>
                </a:solidFill>
                <a:latin typeface="Times New Roman" panose="02020603050405020304" pitchFamily="18" charset="0"/>
                <a:cs typeface="Times New Roman" panose="02020603050405020304" pitchFamily="18" charset="0"/>
              </a:rPr>
              <a:t>ХАС-ты жай ғана мәлімет үшін қабылдап </a:t>
            </a:r>
            <a:r>
              <a:rPr lang="kk-KZ" sz="2400" dirty="0">
                <a:latin typeface="Times New Roman" panose="02020603050405020304" pitchFamily="18" charset="0"/>
                <a:cs typeface="Times New Roman" panose="02020603050405020304" pitchFamily="18" charset="0"/>
              </a:rPr>
              <a:t>және кейбір іс-тәжірибелерде қолданады. </a:t>
            </a:r>
            <a:endParaRPr lang="ru-RU" sz="24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D2DBF6B9-4989-4816-9BC9-E798C520E11F}"/>
              </a:ext>
            </a:extLst>
          </p:cNvPr>
          <p:cNvSpPr txBox="1"/>
          <p:nvPr/>
        </p:nvSpPr>
        <p:spPr>
          <a:xfrm>
            <a:off x="717725" y="8085239"/>
            <a:ext cx="9766825" cy="1569660"/>
          </a:xfrm>
          <a:prstGeom prst="rect">
            <a:avLst/>
          </a:prstGeom>
          <a:noFill/>
        </p:spPr>
        <p:txBody>
          <a:bodyPr wrap="square">
            <a:spAutoFit/>
          </a:bodyPr>
          <a:lstStyle/>
          <a:p>
            <a:r>
              <a:rPr lang="kk-KZ" sz="2400" b="1" dirty="0">
                <a:latin typeface="Times New Roman" panose="02020603050405020304" pitchFamily="18" charset="0"/>
                <a:cs typeface="Times New Roman" panose="02020603050405020304" pitchFamily="18" charset="0"/>
              </a:rPr>
              <a:t>2000 жылдың 16-шы  наурызында</a:t>
            </a:r>
            <a:r>
              <a:rPr lang="kk-KZ" sz="2400" dirty="0">
                <a:latin typeface="Times New Roman" panose="02020603050405020304" pitchFamily="18" charset="0"/>
                <a:cs typeface="Times New Roman" panose="02020603050405020304" pitchFamily="18" charset="0"/>
              </a:rPr>
              <a:t>, Алматы қаласында өткен ҚР аудиторларының бесінші республикалық конференциясында  </a:t>
            </a:r>
            <a:r>
              <a:rPr lang="kk-KZ" sz="2400" b="1" dirty="0">
                <a:solidFill>
                  <a:srgbClr val="C00000"/>
                </a:solidFill>
                <a:latin typeface="Times New Roman" panose="02020603050405020304" pitchFamily="18" charset="0"/>
                <a:cs typeface="Times New Roman" panose="02020603050405020304" pitchFamily="18" charset="0"/>
              </a:rPr>
              <a:t>«Қазақстандағы халықаралық аудит  стандарттар» </a:t>
            </a:r>
            <a:r>
              <a:rPr lang="kk-KZ" sz="2400" dirty="0">
                <a:latin typeface="Times New Roman" panose="02020603050405020304" pitchFamily="18" charset="0"/>
                <a:cs typeface="Times New Roman" panose="02020603050405020304" pitchFamily="18" charset="0"/>
              </a:rPr>
              <a:t>қарастырылып, қабылданды.</a:t>
            </a:r>
            <a:endParaRPr lang="ru-RU" sz="2400" dirty="0">
              <a:latin typeface="Times New Roman" panose="02020603050405020304" pitchFamily="18" charset="0"/>
              <a:cs typeface="Times New Roman" panose="02020603050405020304" pitchFamily="18" charset="0"/>
            </a:endParaRPr>
          </a:p>
        </p:txBody>
      </p:sp>
      <p:cxnSp>
        <p:nvCxnSpPr>
          <p:cNvPr id="51" name="Соединитель: уступ 50">
            <a:extLst>
              <a:ext uri="{FF2B5EF4-FFF2-40B4-BE49-F238E27FC236}">
                <a16:creationId xmlns:a16="http://schemas.microsoft.com/office/drawing/2014/main" id="{A4D1249B-8784-427A-9D18-74E55D37003C}"/>
              </a:ext>
            </a:extLst>
          </p:cNvPr>
          <p:cNvCxnSpPr>
            <a:stCxn id="16" idx="3"/>
          </p:cNvCxnSpPr>
          <p:nvPr/>
        </p:nvCxnSpPr>
        <p:spPr>
          <a:xfrm>
            <a:off x="12020565" y="4143325"/>
            <a:ext cx="1314435" cy="1283372"/>
          </a:xfrm>
          <a:prstGeom prst="bentConnector3">
            <a:avLst>
              <a:gd name="adj1" fmla="val 100128"/>
            </a:avLst>
          </a:prstGeom>
          <a:ln w="76200">
            <a:tailEnd type="triangle"/>
          </a:ln>
        </p:spPr>
        <p:style>
          <a:lnRef idx="1">
            <a:schemeClr val="dk1"/>
          </a:lnRef>
          <a:fillRef idx="0">
            <a:schemeClr val="dk1"/>
          </a:fillRef>
          <a:effectRef idx="0">
            <a:schemeClr val="dk1"/>
          </a:effectRef>
          <a:fontRef idx="minor">
            <a:schemeClr val="tx1"/>
          </a:fontRef>
        </p:style>
      </p:cxnSp>
      <p:cxnSp>
        <p:nvCxnSpPr>
          <p:cNvPr id="54" name="Соединитель: уступ 53">
            <a:extLst>
              <a:ext uri="{FF2B5EF4-FFF2-40B4-BE49-F238E27FC236}">
                <a16:creationId xmlns:a16="http://schemas.microsoft.com/office/drawing/2014/main" id="{00488764-441C-4A87-AFD7-2A4FEBF04E4C}"/>
              </a:ext>
            </a:extLst>
          </p:cNvPr>
          <p:cNvCxnSpPr>
            <a:stCxn id="23" idx="1"/>
            <a:endCxn id="30" idx="0"/>
          </p:cNvCxnSpPr>
          <p:nvPr/>
        </p:nvCxnSpPr>
        <p:spPr>
          <a:xfrm rot="10800000" flipV="1">
            <a:off x="5410811" y="6410511"/>
            <a:ext cx="589955" cy="1356049"/>
          </a:xfrm>
          <a:prstGeom prst="bentConnector2">
            <a:avLst/>
          </a:prstGeom>
          <a:ln w="76200">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4163" y="3079441"/>
            <a:ext cx="6954413" cy="4865606"/>
            <a:chOff x="0" y="0"/>
            <a:chExt cx="9272551" cy="6487475"/>
          </a:xfrm>
        </p:grpSpPr>
        <p:pic>
          <p:nvPicPr>
            <p:cNvPr id="3" name="Picture 3"/>
            <p:cNvPicPr>
              <a:picLocks noChangeAspect="1"/>
            </p:cNvPicPr>
            <p:nvPr/>
          </p:nvPicPr>
          <p:blipFill>
            <a:blip r:embed="rId2"/>
            <a:srcRect t="34005" r="37155"/>
            <a:stretch>
              <a:fillRect/>
            </a:stretch>
          </p:blipFill>
          <p:spPr>
            <a:xfrm>
              <a:off x="0" y="0"/>
              <a:ext cx="9272551" cy="6487475"/>
            </a:xfrm>
            <a:prstGeom prst="rect">
              <a:avLst/>
            </a:prstGeom>
          </p:spPr>
        </p:pic>
      </p:grpSp>
      <p:grpSp>
        <p:nvGrpSpPr>
          <p:cNvPr id="4" name="Group 4"/>
          <p:cNvGrpSpPr/>
          <p:nvPr/>
        </p:nvGrpSpPr>
        <p:grpSpPr>
          <a:xfrm>
            <a:off x="12047012" y="-3535258"/>
            <a:ext cx="5212288" cy="521228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B29"/>
            </a:solidFill>
          </p:spPr>
          <p:txBody>
            <a:bodyPr/>
            <a:lstStyle/>
            <a:p>
              <a:endParaRPr lang="ru-RU"/>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5073584" y="1199974"/>
            <a:ext cx="10861007" cy="3574783"/>
            <a:chOff x="0" y="0"/>
            <a:chExt cx="2860512" cy="1281477"/>
          </a:xfrm>
        </p:grpSpPr>
        <p:sp>
          <p:nvSpPr>
            <p:cNvPr id="8" name="Freeform 8"/>
            <p:cNvSpPr/>
            <p:nvPr/>
          </p:nvSpPr>
          <p:spPr>
            <a:xfrm>
              <a:off x="0" y="0"/>
              <a:ext cx="2860512" cy="1281477"/>
            </a:xfrm>
            <a:custGeom>
              <a:avLst/>
              <a:gdLst/>
              <a:ahLst/>
              <a:cxnLst/>
              <a:rect l="l" t="t" r="r" b="b"/>
              <a:pathLst>
                <a:path w="2860512" h="1281477">
                  <a:moveTo>
                    <a:pt x="71282" y="0"/>
                  </a:moveTo>
                  <a:lnTo>
                    <a:pt x="2789231" y="0"/>
                  </a:lnTo>
                  <a:cubicBezTo>
                    <a:pt x="2808136" y="0"/>
                    <a:pt x="2826266" y="7510"/>
                    <a:pt x="2839634" y="20878"/>
                  </a:cubicBezTo>
                  <a:cubicBezTo>
                    <a:pt x="2853002" y="34246"/>
                    <a:pt x="2860512" y="52377"/>
                    <a:pt x="2860512" y="71282"/>
                  </a:cubicBezTo>
                  <a:lnTo>
                    <a:pt x="2860512" y="1210195"/>
                  </a:lnTo>
                  <a:cubicBezTo>
                    <a:pt x="2860512" y="1249563"/>
                    <a:pt x="2828598" y="1281477"/>
                    <a:pt x="2789231" y="1281477"/>
                  </a:cubicBezTo>
                  <a:lnTo>
                    <a:pt x="71282" y="1281477"/>
                  </a:lnTo>
                  <a:cubicBezTo>
                    <a:pt x="31914" y="1281477"/>
                    <a:pt x="0" y="1249563"/>
                    <a:pt x="0" y="1210195"/>
                  </a:cubicBezTo>
                  <a:lnTo>
                    <a:pt x="0" y="71282"/>
                  </a:lnTo>
                  <a:cubicBezTo>
                    <a:pt x="0" y="31914"/>
                    <a:pt x="31914" y="0"/>
                    <a:pt x="71282" y="0"/>
                  </a:cubicBezTo>
                  <a:close/>
                </a:path>
              </a:pathLst>
            </a:custGeom>
            <a:solidFill>
              <a:srgbClr val="EDEDED"/>
            </a:solidFill>
            <a:ln cap="rnd">
              <a:noFill/>
              <a:prstDash val="solid"/>
              <a:round/>
            </a:ln>
          </p:spPr>
          <p:txBody>
            <a:bodyPr/>
            <a:lstStyle/>
            <a:p>
              <a:endParaRPr lang="ru-RU"/>
            </a:p>
          </p:txBody>
        </p:sp>
        <p:sp>
          <p:nvSpPr>
            <p:cNvPr id="9" name="TextBox 9"/>
            <p:cNvSpPr txBox="1"/>
            <p:nvPr/>
          </p:nvSpPr>
          <p:spPr>
            <a:xfrm>
              <a:off x="0" y="-38100"/>
              <a:ext cx="2860512" cy="1319577"/>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5850250" y="2807186"/>
            <a:ext cx="9769011" cy="1846659"/>
          </a:xfrm>
          <a:prstGeom prst="rect">
            <a:avLst/>
          </a:prstGeom>
        </p:spPr>
        <p:txBody>
          <a:bodyPr wrap="square" lIns="0" tIns="0" rIns="0" bIns="0" rtlCol="0" anchor="t">
            <a:spAutoFit/>
          </a:bodyPr>
          <a:lstStyle/>
          <a:p>
            <a:r>
              <a:rPr lang="kk-KZ" sz="2400" dirty="0">
                <a:latin typeface="Times New Roman" panose="02020603050405020304" pitchFamily="18" charset="0"/>
                <a:cs typeface="Times New Roman" panose="02020603050405020304" pitchFamily="18" charset="0"/>
              </a:rPr>
              <a:t>Этика деген грек сөзі, оның мағынасы - нағыз тиянақты, әдепті, текті кісі деген түсінік береді. Өз кезегінде адам әдепті болуы үшін тек түсінігінде, білгірлігінде ғана емес оның жан дүниесі, мәдениеттілігі, адалдығы таза адам деген сияқты түсінікке тұратындай адам болуы керек. Этикада мамандардың әлеуметтік көзкарасы да ерекше орын алады.</a:t>
            </a:r>
            <a:endParaRPr lang="ru-RU" sz="2400" dirty="0">
              <a:latin typeface="Times New Roman" panose="02020603050405020304" pitchFamily="18" charset="0"/>
              <a:cs typeface="Times New Roman" panose="02020603050405020304" pitchFamily="18" charset="0"/>
            </a:endParaRPr>
          </a:p>
        </p:txBody>
      </p:sp>
      <p:grpSp>
        <p:nvGrpSpPr>
          <p:cNvPr id="11" name="Group 11"/>
          <p:cNvGrpSpPr/>
          <p:nvPr/>
        </p:nvGrpSpPr>
        <p:grpSpPr>
          <a:xfrm>
            <a:off x="4842781" y="337039"/>
            <a:ext cx="11235419" cy="2742501"/>
            <a:chOff x="-704526" y="-532603"/>
            <a:chExt cx="2959122" cy="722305"/>
          </a:xfrm>
        </p:grpSpPr>
        <p:sp>
          <p:nvSpPr>
            <p:cNvPr id="12" name="Freeform 12"/>
            <p:cNvSpPr/>
            <p:nvPr/>
          </p:nvSpPr>
          <p:spPr>
            <a:xfrm>
              <a:off x="-704526" y="-446878"/>
              <a:ext cx="2959122" cy="550855"/>
            </a:xfrm>
            <a:custGeom>
              <a:avLst/>
              <a:gdLst/>
              <a:ahLst/>
              <a:cxnLst/>
              <a:rect l="l" t="t" r="r" b="b"/>
              <a:pathLst>
                <a:path w="1839938" h="550855">
                  <a:moveTo>
                    <a:pt x="110820" y="0"/>
                  </a:moveTo>
                  <a:lnTo>
                    <a:pt x="1729118" y="0"/>
                  </a:lnTo>
                  <a:cubicBezTo>
                    <a:pt x="1758510" y="0"/>
                    <a:pt x="1786697" y="11676"/>
                    <a:pt x="1807480" y="32458"/>
                  </a:cubicBezTo>
                  <a:cubicBezTo>
                    <a:pt x="1828263" y="53241"/>
                    <a:pt x="1839938" y="81429"/>
                    <a:pt x="1839938" y="110820"/>
                  </a:cubicBezTo>
                  <a:lnTo>
                    <a:pt x="1839938" y="440035"/>
                  </a:lnTo>
                  <a:cubicBezTo>
                    <a:pt x="1839938" y="501239"/>
                    <a:pt x="1790323" y="550855"/>
                    <a:pt x="1729118" y="550855"/>
                  </a:cubicBezTo>
                  <a:lnTo>
                    <a:pt x="110820" y="550855"/>
                  </a:lnTo>
                  <a:cubicBezTo>
                    <a:pt x="49616" y="550855"/>
                    <a:pt x="0" y="501239"/>
                    <a:pt x="0" y="440035"/>
                  </a:cubicBezTo>
                  <a:lnTo>
                    <a:pt x="0" y="110820"/>
                  </a:lnTo>
                  <a:cubicBezTo>
                    <a:pt x="0" y="49616"/>
                    <a:pt x="49616" y="0"/>
                    <a:pt x="110820" y="0"/>
                  </a:cubicBezTo>
                  <a:close/>
                </a:path>
              </a:pathLst>
            </a:custGeom>
            <a:solidFill>
              <a:srgbClr val="006D3B"/>
            </a:solidFill>
          </p:spPr>
          <p:txBody>
            <a:bodyPr/>
            <a:lstStyle/>
            <a:p>
              <a:endParaRPr lang="ru-RU"/>
            </a:p>
          </p:txBody>
        </p:sp>
        <p:sp>
          <p:nvSpPr>
            <p:cNvPr id="13" name="TextBox 13"/>
            <p:cNvSpPr txBox="1"/>
            <p:nvPr/>
          </p:nvSpPr>
          <p:spPr>
            <a:xfrm>
              <a:off x="-681561" y="-532603"/>
              <a:ext cx="2936157" cy="722305"/>
            </a:xfrm>
            <a:prstGeom prst="rect">
              <a:avLst/>
            </a:prstGeom>
          </p:spPr>
          <p:txBody>
            <a:bodyPr lIns="50800" tIns="50800" rIns="50800" bIns="50800" rtlCol="0" anchor="ctr"/>
            <a:lstStyle/>
            <a:p>
              <a:pPr algn="ctr"/>
              <a:r>
                <a:rPr lang="kk-KZ" sz="6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Кәсіби этикалық кодексі </a:t>
              </a:r>
              <a:endPar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ea typeface="Caladea Bold"/>
                <a:cs typeface="Times New Roman" panose="02020603050405020304" pitchFamily="18" charset="0"/>
                <a:sym typeface="Caladea Bold"/>
              </a:endParaRPr>
            </a:p>
          </p:txBody>
        </p:sp>
      </p:grpSp>
      <p:grpSp>
        <p:nvGrpSpPr>
          <p:cNvPr id="14" name="Group 14"/>
          <p:cNvGrpSpPr/>
          <p:nvPr/>
        </p:nvGrpSpPr>
        <p:grpSpPr>
          <a:xfrm>
            <a:off x="4419600" y="6475253"/>
            <a:ext cx="1795182" cy="179518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D3B"/>
            </a:solidFill>
          </p:spPr>
          <p:txBody>
            <a:bodyPr/>
            <a:lstStyle/>
            <a:p>
              <a:endParaRPr lang="ru-RU"/>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rot="-5399999">
            <a:off x="1754422" y="1595063"/>
            <a:ext cx="996645" cy="1160576"/>
          </a:xfrm>
          <a:custGeom>
            <a:avLst/>
            <a:gdLst/>
            <a:ahLst/>
            <a:cxnLst/>
            <a:rect l="l" t="t" r="r" b="b"/>
            <a:pathLst>
              <a:path w="996645" h="1160576">
                <a:moveTo>
                  <a:pt x="0" y="0"/>
                </a:moveTo>
                <a:lnTo>
                  <a:pt x="996645" y="0"/>
                </a:lnTo>
                <a:lnTo>
                  <a:pt x="996645" y="1160577"/>
                </a:lnTo>
                <a:lnTo>
                  <a:pt x="0" y="11605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u-RU"/>
          </a:p>
        </p:txBody>
      </p:sp>
      <p:sp>
        <p:nvSpPr>
          <p:cNvPr id="19" name="TextBox 18">
            <a:extLst>
              <a:ext uri="{FF2B5EF4-FFF2-40B4-BE49-F238E27FC236}">
                <a16:creationId xmlns:a16="http://schemas.microsoft.com/office/drawing/2014/main" id="{50A7C720-FAAC-4CD6-9E14-E42115889DD3}"/>
              </a:ext>
            </a:extLst>
          </p:cNvPr>
          <p:cNvSpPr txBox="1"/>
          <p:nvPr/>
        </p:nvSpPr>
        <p:spPr>
          <a:xfrm>
            <a:off x="7391400" y="4915199"/>
            <a:ext cx="9680712" cy="954107"/>
          </a:xfrm>
          <a:prstGeom prst="rect">
            <a:avLst/>
          </a:prstGeom>
          <a:noFill/>
        </p:spPr>
        <p:txBody>
          <a:bodyPr wrap="square">
            <a:spAutoFit/>
          </a:bodyPr>
          <a:lstStyle/>
          <a:p>
            <a:pPr algn="ctr"/>
            <a:r>
              <a:rPr lang="kk-KZ" sz="2800" b="1" dirty="0">
                <a:solidFill>
                  <a:srgbClr val="C00000"/>
                </a:solidFill>
                <a:latin typeface="Times New Roman" panose="02020603050405020304" pitchFamily="18" charset="0"/>
                <a:cs typeface="Times New Roman" panose="02020603050405020304" pitchFamily="18" charset="0"/>
              </a:rPr>
              <a:t>Арнайы мамандар тілімен айтқанда жалпы этика екі түрге бөлінеді. </a:t>
            </a:r>
            <a:endParaRPr lang="ru-KZ"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22" name="Схема 21">
            <a:extLst>
              <a:ext uri="{FF2B5EF4-FFF2-40B4-BE49-F238E27FC236}">
                <a16:creationId xmlns:a16="http://schemas.microsoft.com/office/drawing/2014/main" id="{78EC6AED-7F94-4E5A-A2BC-C9AAAFC38B54}"/>
              </a:ext>
            </a:extLst>
          </p:cNvPr>
          <p:cNvGraphicFramePr/>
          <p:nvPr>
            <p:extLst>
              <p:ext uri="{D42A27DB-BD31-4B8C-83A1-F6EECF244321}">
                <p14:modId xmlns:p14="http://schemas.microsoft.com/office/powerpoint/2010/main" val="3966079438"/>
              </p:ext>
            </p:extLst>
          </p:nvPr>
        </p:nvGraphicFramePr>
        <p:xfrm>
          <a:off x="5777948" y="6002823"/>
          <a:ext cx="12500112" cy="18661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TextBox 23">
            <a:extLst>
              <a:ext uri="{FF2B5EF4-FFF2-40B4-BE49-F238E27FC236}">
                <a16:creationId xmlns:a16="http://schemas.microsoft.com/office/drawing/2014/main" id="{5264B1EF-8558-431F-BE4E-BF69C189BDAF}"/>
              </a:ext>
            </a:extLst>
          </p:cNvPr>
          <p:cNvSpPr txBox="1"/>
          <p:nvPr/>
        </p:nvSpPr>
        <p:spPr>
          <a:xfrm>
            <a:off x="457200" y="8337842"/>
            <a:ext cx="17605512" cy="1938992"/>
          </a:xfrm>
          <a:prstGeom prst="rect">
            <a:avLst/>
          </a:prstGeom>
          <a:noFill/>
        </p:spPr>
        <p:txBody>
          <a:bodyPr wrap="square">
            <a:spAutoFit/>
          </a:bodyPr>
          <a:lstStyle/>
          <a:p>
            <a:pPr algn="just"/>
            <a:r>
              <a:rPr lang="kk-KZ" sz="2400" b="1" dirty="0">
                <a:solidFill>
                  <a:srgbClr val="C00000"/>
                </a:solidFill>
                <a:latin typeface="Times New Roman" panose="02020603050405020304" pitchFamily="18" charset="0"/>
                <a:cs typeface="Times New Roman" panose="02020603050405020304" pitchFamily="18" charset="0"/>
              </a:rPr>
              <a:t>Профессор Дж. Робертсонның айтуынша: </a:t>
            </a:r>
            <a:r>
              <a:rPr lang="kk-KZ" sz="2400" dirty="0">
                <a:latin typeface="Times New Roman" panose="02020603050405020304" pitchFamily="18" charset="0"/>
                <a:cs typeface="Times New Roman" panose="02020603050405020304" pitchFamily="18" charset="0"/>
              </a:rPr>
              <a:t>"мамандық этикасының кодексінің жалпы этика теориясынан айырмашылығы онда нақты мамандық проблемаларына жауап анықталған. Мамандық этикасының кодексінде нақты мамандарға қойылатын талаптар анықталған. Онда мамандарга қойылатын этикалык, талаптармен қатар әдептілік, ізеттілік түсініктері де анықталған. Ал мамандар өз кезегінде сол көрсетілген этика талаптарын орындауға міндетті болған. Оны орындамаған жағдайда мамандық саласында тәртіп болмайды".</a:t>
            </a:r>
            <a:endParaRPr lang="ru-KZ"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52400" y="6646656"/>
            <a:ext cx="18288000" cy="4489302"/>
            <a:chOff x="0" y="0"/>
            <a:chExt cx="4816593" cy="1527137"/>
          </a:xfrm>
        </p:grpSpPr>
        <p:sp>
          <p:nvSpPr>
            <p:cNvPr id="8" name="Freeform 8"/>
            <p:cNvSpPr/>
            <p:nvPr/>
          </p:nvSpPr>
          <p:spPr>
            <a:xfrm>
              <a:off x="0" y="0"/>
              <a:ext cx="4816592" cy="1527137"/>
            </a:xfrm>
            <a:custGeom>
              <a:avLst/>
              <a:gdLst/>
              <a:ahLst/>
              <a:cxnLst/>
              <a:rect l="l" t="t" r="r" b="b"/>
              <a:pathLst>
                <a:path w="4816592" h="1527137">
                  <a:moveTo>
                    <a:pt x="42333" y="0"/>
                  </a:moveTo>
                  <a:lnTo>
                    <a:pt x="4774259" y="0"/>
                  </a:lnTo>
                  <a:cubicBezTo>
                    <a:pt x="4785487" y="0"/>
                    <a:pt x="4796254" y="4460"/>
                    <a:pt x="4804193" y="12399"/>
                  </a:cubicBezTo>
                  <a:cubicBezTo>
                    <a:pt x="4812132" y="20338"/>
                    <a:pt x="4816592" y="31106"/>
                    <a:pt x="4816592" y="42333"/>
                  </a:cubicBezTo>
                  <a:lnTo>
                    <a:pt x="4816592" y="1484804"/>
                  </a:lnTo>
                  <a:cubicBezTo>
                    <a:pt x="4816592" y="1496031"/>
                    <a:pt x="4812132" y="1506799"/>
                    <a:pt x="4804193" y="1514738"/>
                  </a:cubicBezTo>
                  <a:cubicBezTo>
                    <a:pt x="4796254" y="1522677"/>
                    <a:pt x="4785487" y="1527137"/>
                    <a:pt x="4774259" y="1527137"/>
                  </a:cubicBezTo>
                  <a:lnTo>
                    <a:pt x="42333" y="1527137"/>
                  </a:lnTo>
                  <a:cubicBezTo>
                    <a:pt x="31106" y="1527137"/>
                    <a:pt x="20338" y="1522677"/>
                    <a:pt x="12399" y="1514738"/>
                  </a:cubicBezTo>
                  <a:cubicBezTo>
                    <a:pt x="4460" y="1506799"/>
                    <a:pt x="0" y="1496031"/>
                    <a:pt x="0" y="1484804"/>
                  </a:cubicBezTo>
                  <a:lnTo>
                    <a:pt x="0" y="42333"/>
                  </a:lnTo>
                  <a:cubicBezTo>
                    <a:pt x="0" y="31106"/>
                    <a:pt x="4460" y="20338"/>
                    <a:pt x="12399" y="12399"/>
                  </a:cubicBezTo>
                  <a:cubicBezTo>
                    <a:pt x="20338" y="4460"/>
                    <a:pt x="31106" y="0"/>
                    <a:pt x="42333" y="0"/>
                  </a:cubicBezTo>
                  <a:close/>
                </a:path>
              </a:pathLst>
            </a:custGeom>
            <a:solidFill>
              <a:srgbClr val="EDEDED"/>
            </a:solidFill>
            <a:ln cap="rnd">
              <a:noFill/>
              <a:prstDash val="solid"/>
              <a:round/>
            </a:ln>
          </p:spPr>
          <p:txBody>
            <a:bodyPr/>
            <a:lstStyle/>
            <a:p>
              <a:endParaRPr lang="ru-RU"/>
            </a:p>
          </p:txBody>
        </p:sp>
        <p:sp>
          <p:nvSpPr>
            <p:cNvPr id="9" name="TextBox 9"/>
            <p:cNvSpPr txBox="1"/>
            <p:nvPr/>
          </p:nvSpPr>
          <p:spPr>
            <a:xfrm>
              <a:off x="0" y="-38100"/>
              <a:ext cx="4816593" cy="1565237"/>
            </a:xfrm>
            <a:prstGeom prst="rect">
              <a:avLst/>
            </a:prstGeom>
          </p:spPr>
          <p:txBody>
            <a:bodyPr lIns="50800" tIns="50800" rIns="50800" bIns="50800" rtlCol="0" anchor="ctr"/>
            <a:lstStyle/>
            <a:p>
              <a:pPr algn="ctr">
                <a:lnSpc>
                  <a:spcPts val="2659"/>
                </a:lnSpc>
              </a:pPr>
              <a:endParaRPr/>
            </a:p>
          </p:txBody>
        </p:sp>
      </p:grpSp>
      <p:graphicFrame>
        <p:nvGraphicFramePr>
          <p:cNvPr id="194" name="Схема 193">
            <a:extLst>
              <a:ext uri="{FF2B5EF4-FFF2-40B4-BE49-F238E27FC236}">
                <a16:creationId xmlns:a16="http://schemas.microsoft.com/office/drawing/2014/main" id="{2164232E-BB55-4DA9-B172-5344BC027986}"/>
              </a:ext>
            </a:extLst>
          </p:cNvPr>
          <p:cNvGraphicFramePr/>
          <p:nvPr>
            <p:extLst>
              <p:ext uri="{D42A27DB-BD31-4B8C-83A1-F6EECF244321}">
                <p14:modId xmlns:p14="http://schemas.microsoft.com/office/powerpoint/2010/main" val="1031473281"/>
              </p:ext>
            </p:extLst>
          </p:nvPr>
        </p:nvGraphicFramePr>
        <p:xfrm>
          <a:off x="3657600" y="1123732"/>
          <a:ext cx="16383000" cy="916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TextBox 48">
            <a:extLst>
              <a:ext uri="{FF2B5EF4-FFF2-40B4-BE49-F238E27FC236}">
                <a16:creationId xmlns:a16="http://schemas.microsoft.com/office/drawing/2014/main" id="{E32B414F-D053-43E4-B5FF-34A5D4C431FF}"/>
              </a:ext>
            </a:extLst>
          </p:cNvPr>
          <p:cNvSpPr txBox="1"/>
          <p:nvPr/>
        </p:nvSpPr>
        <p:spPr>
          <a:xfrm>
            <a:off x="412668" y="2878714"/>
            <a:ext cx="4669696" cy="4832092"/>
          </a:xfrm>
          <a:prstGeom prst="rect">
            <a:avLst/>
          </a:prstGeom>
          <a:noFill/>
        </p:spPr>
        <p:txBody>
          <a:bodyPr wrap="square">
            <a:spAutoFit/>
          </a:bodyPr>
          <a:lstStyle/>
          <a:p>
            <a:r>
              <a:rPr lang="kk-KZ" sz="2800" dirty="0">
                <a:latin typeface="Times New Roman" panose="02020603050405020304" pitchFamily="18" charset="0"/>
                <a:cs typeface="Times New Roman" panose="02020603050405020304" pitchFamily="18" charset="0"/>
              </a:rPr>
              <a:t>Американың дипломды бухгалтерлер қоғамының институты 1988 жылы жаңа вариантпен аудитор мамандарының тәртібі кодексін қабылдады. Оның алты түрлі қарастырылған анықтамасы аудитор мамандарының этикасын дәріптейді. Оларға жататындар: </a:t>
            </a:r>
            <a:endParaRPr lang="ru-RU" sz="2800" dirty="0">
              <a:latin typeface="Times New Roman" panose="02020603050405020304" pitchFamily="18" charset="0"/>
              <a:cs typeface="Times New Roman" panose="02020603050405020304" pitchFamily="18" charset="0"/>
            </a:endParaRPr>
          </a:p>
        </p:txBody>
      </p:sp>
      <p:sp>
        <p:nvSpPr>
          <p:cNvPr id="51" name="Левая фигурная скобка 50">
            <a:extLst>
              <a:ext uri="{FF2B5EF4-FFF2-40B4-BE49-F238E27FC236}">
                <a16:creationId xmlns:a16="http://schemas.microsoft.com/office/drawing/2014/main" id="{EF05780A-E11C-4D4D-BC99-CFF217B200CF}"/>
              </a:ext>
            </a:extLst>
          </p:cNvPr>
          <p:cNvSpPr/>
          <p:nvPr/>
        </p:nvSpPr>
        <p:spPr>
          <a:xfrm>
            <a:off x="4938013" y="1952119"/>
            <a:ext cx="573426" cy="7109342"/>
          </a:xfrm>
          <a:custGeom>
            <a:avLst/>
            <a:gdLst>
              <a:gd name="connsiteX0" fmla="*/ 573426 w 573426"/>
              <a:gd name="connsiteY0" fmla="*/ 7109342 h 7109342"/>
              <a:gd name="connsiteX1" fmla="*/ 286713 w 573426"/>
              <a:gd name="connsiteY1" fmla="*/ 7109336 h 7109342"/>
              <a:gd name="connsiteX2" fmla="*/ 286713 w 573426"/>
              <a:gd name="connsiteY2" fmla="*/ 3554677 h 7109342"/>
              <a:gd name="connsiteX3" fmla="*/ 0 w 573426"/>
              <a:gd name="connsiteY3" fmla="*/ 3554671 h 7109342"/>
              <a:gd name="connsiteX4" fmla="*/ 286713 w 573426"/>
              <a:gd name="connsiteY4" fmla="*/ 3554665 h 7109342"/>
              <a:gd name="connsiteX5" fmla="*/ 286713 w 573426"/>
              <a:gd name="connsiteY5" fmla="*/ 6 h 7109342"/>
              <a:gd name="connsiteX6" fmla="*/ 573426 w 573426"/>
              <a:gd name="connsiteY6" fmla="*/ 0 h 7109342"/>
              <a:gd name="connsiteX7" fmla="*/ 573426 w 573426"/>
              <a:gd name="connsiteY7" fmla="*/ 7109342 h 7109342"/>
              <a:gd name="connsiteX0" fmla="*/ 573426 w 573426"/>
              <a:gd name="connsiteY0" fmla="*/ 7109342 h 7109342"/>
              <a:gd name="connsiteX1" fmla="*/ 286713 w 573426"/>
              <a:gd name="connsiteY1" fmla="*/ 7109336 h 7109342"/>
              <a:gd name="connsiteX2" fmla="*/ 286713 w 573426"/>
              <a:gd name="connsiteY2" fmla="*/ 3554677 h 7109342"/>
              <a:gd name="connsiteX3" fmla="*/ 0 w 573426"/>
              <a:gd name="connsiteY3" fmla="*/ 3554671 h 7109342"/>
              <a:gd name="connsiteX4" fmla="*/ 286713 w 573426"/>
              <a:gd name="connsiteY4" fmla="*/ 3554665 h 7109342"/>
              <a:gd name="connsiteX5" fmla="*/ 286713 w 573426"/>
              <a:gd name="connsiteY5" fmla="*/ 6 h 7109342"/>
              <a:gd name="connsiteX6" fmla="*/ 573426 w 573426"/>
              <a:gd name="connsiteY6" fmla="*/ 0 h 710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426" h="7109342" stroke="0" extrusionOk="0">
                <a:moveTo>
                  <a:pt x="573426" y="7109342"/>
                </a:moveTo>
                <a:cubicBezTo>
                  <a:pt x="502732" y="7098569"/>
                  <a:pt x="329314" y="7113680"/>
                  <a:pt x="286713" y="7109336"/>
                </a:cubicBezTo>
                <a:cubicBezTo>
                  <a:pt x="303642" y="6644969"/>
                  <a:pt x="252529" y="4703364"/>
                  <a:pt x="286713" y="3554677"/>
                </a:cubicBezTo>
                <a:cubicBezTo>
                  <a:pt x="290890" y="3563083"/>
                  <a:pt x="144209" y="3570779"/>
                  <a:pt x="0" y="3554671"/>
                </a:cubicBezTo>
                <a:cubicBezTo>
                  <a:pt x="110135" y="3537350"/>
                  <a:pt x="185804" y="3550395"/>
                  <a:pt x="286713" y="3554665"/>
                </a:cubicBezTo>
                <a:cubicBezTo>
                  <a:pt x="195668" y="2374733"/>
                  <a:pt x="293521" y="1561989"/>
                  <a:pt x="286713" y="6"/>
                </a:cubicBezTo>
                <a:cubicBezTo>
                  <a:pt x="281452" y="8418"/>
                  <a:pt x="396855" y="-9734"/>
                  <a:pt x="573426" y="0"/>
                </a:cubicBezTo>
                <a:cubicBezTo>
                  <a:pt x="727750" y="1541598"/>
                  <a:pt x="496992" y="3905653"/>
                  <a:pt x="573426" y="7109342"/>
                </a:cubicBezTo>
                <a:close/>
              </a:path>
              <a:path w="573426" h="7109342" fill="none" extrusionOk="0">
                <a:moveTo>
                  <a:pt x="573426" y="7109342"/>
                </a:moveTo>
                <a:cubicBezTo>
                  <a:pt x="493764" y="7085242"/>
                  <a:pt x="421435" y="7132059"/>
                  <a:pt x="286713" y="7109336"/>
                </a:cubicBezTo>
                <a:cubicBezTo>
                  <a:pt x="276968" y="5960497"/>
                  <a:pt x="338342" y="4362708"/>
                  <a:pt x="286713" y="3554677"/>
                </a:cubicBezTo>
                <a:cubicBezTo>
                  <a:pt x="281082" y="3553325"/>
                  <a:pt x="161947" y="3564141"/>
                  <a:pt x="0" y="3554671"/>
                </a:cubicBezTo>
                <a:cubicBezTo>
                  <a:pt x="75646" y="3541237"/>
                  <a:pt x="186759" y="3553671"/>
                  <a:pt x="286713" y="3554665"/>
                </a:cubicBezTo>
                <a:cubicBezTo>
                  <a:pt x="430490" y="2344230"/>
                  <a:pt x="190218" y="1178402"/>
                  <a:pt x="286713" y="6"/>
                </a:cubicBezTo>
                <a:cubicBezTo>
                  <a:pt x="280365" y="-4449"/>
                  <a:pt x="426698" y="-6956"/>
                  <a:pt x="573426" y="0"/>
                </a:cubicBezTo>
              </a:path>
              <a:path w="573426" h="7109342" fill="none" stroke="0" extrusionOk="0">
                <a:moveTo>
                  <a:pt x="573426" y="7109342"/>
                </a:moveTo>
                <a:cubicBezTo>
                  <a:pt x="492284" y="7123394"/>
                  <a:pt x="415104" y="7109794"/>
                  <a:pt x="286713" y="7109336"/>
                </a:cubicBezTo>
                <a:cubicBezTo>
                  <a:pt x="119622" y="6425294"/>
                  <a:pt x="156148" y="4651658"/>
                  <a:pt x="286713" y="3554677"/>
                </a:cubicBezTo>
                <a:cubicBezTo>
                  <a:pt x="304194" y="3552760"/>
                  <a:pt x="160016" y="3551708"/>
                  <a:pt x="0" y="3554671"/>
                </a:cubicBezTo>
                <a:cubicBezTo>
                  <a:pt x="70453" y="3532936"/>
                  <a:pt x="199919" y="3549587"/>
                  <a:pt x="286713" y="3554665"/>
                </a:cubicBezTo>
                <a:cubicBezTo>
                  <a:pt x="236954" y="3061325"/>
                  <a:pt x="364755" y="752733"/>
                  <a:pt x="286713" y="6"/>
                </a:cubicBezTo>
                <a:cubicBezTo>
                  <a:pt x="273718" y="2838"/>
                  <a:pt x="418134" y="3221"/>
                  <a:pt x="573426" y="0"/>
                </a:cubicBezTo>
              </a:path>
            </a:pathLst>
          </a:custGeom>
          <a:ln w="57150">
            <a:extLst>
              <a:ext uri="{C807C97D-BFC1-408E-A445-0C87EB9F89A2}">
                <ask:lineSketchStyleProps xmlns:ask="http://schemas.microsoft.com/office/drawing/2018/sketchyshapes" sd="1664449918">
                  <a:prstGeom prst="leftBrace">
                    <a:avLst>
                      <a:gd name="adj1" fmla="val 0"/>
                      <a:gd name="adj2" fmla="val 50000"/>
                    </a:avLst>
                  </a:prstGeom>
                  <ask:type>
                    <ask:lineSketchCurve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ru-KZ"/>
          </a:p>
        </p:txBody>
      </p:sp>
      <p:grpSp>
        <p:nvGrpSpPr>
          <p:cNvPr id="118" name="Group 11">
            <a:extLst>
              <a:ext uri="{FF2B5EF4-FFF2-40B4-BE49-F238E27FC236}">
                <a16:creationId xmlns:a16="http://schemas.microsoft.com/office/drawing/2014/main" id="{AE3F7106-25AA-4440-B25B-5A39CACFD3E1}"/>
              </a:ext>
            </a:extLst>
          </p:cNvPr>
          <p:cNvGrpSpPr/>
          <p:nvPr/>
        </p:nvGrpSpPr>
        <p:grpSpPr>
          <a:xfrm>
            <a:off x="5768009" y="1299647"/>
            <a:ext cx="4861389" cy="1099286"/>
            <a:chOff x="0" y="0"/>
            <a:chExt cx="2105778" cy="476171"/>
          </a:xfrm>
        </p:grpSpPr>
        <p:sp>
          <p:nvSpPr>
            <p:cNvPr id="119" name="Freeform 12">
              <a:extLst>
                <a:ext uri="{FF2B5EF4-FFF2-40B4-BE49-F238E27FC236}">
                  <a16:creationId xmlns:a16="http://schemas.microsoft.com/office/drawing/2014/main" id="{905208DA-6018-4BE4-B8C7-79F8BB150A2C}"/>
                </a:ext>
              </a:extLst>
            </p:cNvPr>
            <p:cNvSpPr/>
            <p:nvPr/>
          </p:nvSpPr>
          <p:spPr>
            <a:xfrm>
              <a:off x="0" y="0"/>
              <a:ext cx="2105778" cy="476171"/>
            </a:xfrm>
            <a:custGeom>
              <a:avLst/>
              <a:gdLst/>
              <a:ahLst/>
              <a:cxnLst/>
              <a:rect l="l" t="t" r="r" b="b"/>
              <a:pathLst>
                <a:path w="2105778" h="476171">
                  <a:moveTo>
                    <a:pt x="159253" y="0"/>
                  </a:moveTo>
                  <a:lnTo>
                    <a:pt x="1946524" y="0"/>
                  </a:lnTo>
                  <a:cubicBezTo>
                    <a:pt x="2034478" y="0"/>
                    <a:pt x="2105778" y="71300"/>
                    <a:pt x="2105778" y="159253"/>
                  </a:cubicBezTo>
                  <a:lnTo>
                    <a:pt x="2105778" y="316918"/>
                  </a:lnTo>
                  <a:cubicBezTo>
                    <a:pt x="2105778" y="404871"/>
                    <a:pt x="2034478" y="476171"/>
                    <a:pt x="1946524" y="476171"/>
                  </a:cubicBezTo>
                  <a:lnTo>
                    <a:pt x="159253" y="476171"/>
                  </a:lnTo>
                  <a:cubicBezTo>
                    <a:pt x="71300" y="476171"/>
                    <a:pt x="0" y="404871"/>
                    <a:pt x="0" y="316918"/>
                  </a:cubicBezTo>
                  <a:lnTo>
                    <a:pt x="0" y="159253"/>
                  </a:lnTo>
                  <a:cubicBezTo>
                    <a:pt x="0" y="71300"/>
                    <a:pt x="71300" y="0"/>
                    <a:pt x="159253" y="0"/>
                  </a:cubicBezTo>
                  <a:close/>
                </a:path>
              </a:pathLst>
            </a:custGeom>
            <a:solidFill>
              <a:srgbClr val="006D3B"/>
            </a:solidFill>
          </p:spPr>
          <p:txBody>
            <a:bodyPr/>
            <a:lstStyle/>
            <a:p>
              <a:endParaRPr lang="ru-RU"/>
            </a:p>
          </p:txBody>
        </p:sp>
        <p:sp>
          <p:nvSpPr>
            <p:cNvPr id="120" name="TextBox 13">
              <a:extLst>
                <a:ext uri="{FF2B5EF4-FFF2-40B4-BE49-F238E27FC236}">
                  <a16:creationId xmlns:a16="http://schemas.microsoft.com/office/drawing/2014/main" id="{CE6DCC8A-467A-4463-9361-DBC4A0CE1177}"/>
                </a:ext>
              </a:extLst>
            </p:cNvPr>
            <p:cNvSpPr txBox="1"/>
            <p:nvPr/>
          </p:nvSpPr>
          <p:spPr>
            <a:xfrm>
              <a:off x="0" y="-76200"/>
              <a:ext cx="2105778" cy="552371"/>
            </a:xfrm>
            <a:prstGeom prst="rect">
              <a:avLst/>
            </a:prstGeom>
          </p:spPr>
          <p:txBody>
            <a:bodyPr lIns="50800" tIns="50800" rIns="50800" bIns="50800" rtlCol="0" anchor="ctr"/>
            <a:lstStyle/>
            <a:p>
              <a:pPr algn="ctr">
                <a:lnSpc>
                  <a:spcPts val="4479"/>
                </a:lnSpc>
              </a:pPr>
              <a:endParaRPr lang="en-US" sz="3199" b="1" dirty="0">
                <a:solidFill>
                  <a:srgbClr val="FFFFFF"/>
                </a:solidFill>
                <a:latin typeface="Caladea Bold"/>
                <a:ea typeface="Caladea Bold"/>
                <a:cs typeface="Caladea Bold"/>
                <a:sym typeface="Caladea Bold"/>
              </a:endParaRPr>
            </a:p>
          </p:txBody>
        </p:sp>
      </p:grpSp>
      <p:grpSp>
        <p:nvGrpSpPr>
          <p:cNvPr id="121" name="Group 15">
            <a:extLst>
              <a:ext uri="{FF2B5EF4-FFF2-40B4-BE49-F238E27FC236}">
                <a16:creationId xmlns:a16="http://schemas.microsoft.com/office/drawing/2014/main" id="{EE17F23E-CCD5-40F5-8456-8F508C94BC42}"/>
              </a:ext>
            </a:extLst>
          </p:cNvPr>
          <p:cNvGrpSpPr/>
          <p:nvPr/>
        </p:nvGrpSpPr>
        <p:grpSpPr>
          <a:xfrm>
            <a:off x="5771322" y="2634342"/>
            <a:ext cx="4861389" cy="1099286"/>
            <a:chOff x="0" y="0"/>
            <a:chExt cx="2105778" cy="476171"/>
          </a:xfrm>
        </p:grpSpPr>
        <p:sp>
          <p:nvSpPr>
            <p:cNvPr id="122" name="Freeform 16">
              <a:extLst>
                <a:ext uri="{FF2B5EF4-FFF2-40B4-BE49-F238E27FC236}">
                  <a16:creationId xmlns:a16="http://schemas.microsoft.com/office/drawing/2014/main" id="{0F7CBC22-A9A2-4DAA-AAC6-6E5C7F68F46A}"/>
                </a:ext>
              </a:extLst>
            </p:cNvPr>
            <p:cNvSpPr/>
            <p:nvPr/>
          </p:nvSpPr>
          <p:spPr>
            <a:xfrm>
              <a:off x="0" y="0"/>
              <a:ext cx="2105778" cy="476171"/>
            </a:xfrm>
            <a:custGeom>
              <a:avLst/>
              <a:gdLst/>
              <a:ahLst/>
              <a:cxnLst/>
              <a:rect l="l" t="t" r="r" b="b"/>
              <a:pathLst>
                <a:path w="2105778" h="476171">
                  <a:moveTo>
                    <a:pt x="159253" y="0"/>
                  </a:moveTo>
                  <a:lnTo>
                    <a:pt x="1946524" y="0"/>
                  </a:lnTo>
                  <a:cubicBezTo>
                    <a:pt x="2034478" y="0"/>
                    <a:pt x="2105778" y="71300"/>
                    <a:pt x="2105778" y="159253"/>
                  </a:cubicBezTo>
                  <a:lnTo>
                    <a:pt x="2105778" y="316918"/>
                  </a:lnTo>
                  <a:cubicBezTo>
                    <a:pt x="2105778" y="404871"/>
                    <a:pt x="2034478" y="476171"/>
                    <a:pt x="1946524" y="476171"/>
                  </a:cubicBezTo>
                  <a:lnTo>
                    <a:pt x="159253" y="476171"/>
                  </a:lnTo>
                  <a:cubicBezTo>
                    <a:pt x="71300" y="476171"/>
                    <a:pt x="0" y="404871"/>
                    <a:pt x="0" y="316918"/>
                  </a:cubicBezTo>
                  <a:lnTo>
                    <a:pt x="0" y="159253"/>
                  </a:lnTo>
                  <a:cubicBezTo>
                    <a:pt x="0" y="71300"/>
                    <a:pt x="71300" y="0"/>
                    <a:pt x="159253" y="0"/>
                  </a:cubicBezTo>
                  <a:close/>
                </a:path>
              </a:pathLst>
            </a:custGeom>
            <a:solidFill>
              <a:srgbClr val="006D3B"/>
            </a:solidFill>
          </p:spPr>
          <p:txBody>
            <a:bodyPr/>
            <a:lstStyle/>
            <a:p>
              <a:endParaRPr lang="ru-RU"/>
            </a:p>
          </p:txBody>
        </p:sp>
        <p:sp>
          <p:nvSpPr>
            <p:cNvPr id="123" name="TextBox 17">
              <a:extLst>
                <a:ext uri="{FF2B5EF4-FFF2-40B4-BE49-F238E27FC236}">
                  <a16:creationId xmlns:a16="http://schemas.microsoft.com/office/drawing/2014/main" id="{AADFC5C3-F47C-4EC2-B2E6-381BFD81E46B}"/>
                </a:ext>
              </a:extLst>
            </p:cNvPr>
            <p:cNvSpPr txBox="1"/>
            <p:nvPr/>
          </p:nvSpPr>
          <p:spPr>
            <a:xfrm>
              <a:off x="0" y="-76200"/>
              <a:ext cx="2105778" cy="552371"/>
            </a:xfrm>
            <a:prstGeom prst="rect">
              <a:avLst/>
            </a:prstGeom>
          </p:spPr>
          <p:txBody>
            <a:bodyPr lIns="50800" tIns="50800" rIns="50800" bIns="50800" rtlCol="0" anchor="ctr"/>
            <a:lstStyle/>
            <a:p>
              <a:pPr algn="ctr">
                <a:lnSpc>
                  <a:spcPts val="4479"/>
                </a:lnSpc>
              </a:pPr>
              <a:endParaRPr lang="en-US" sz="3199" b="1" dirty="0">
                <a:solidFill>
                  <a:srgbClr val="FFFFFF"/>
                </a:solidFill>
                <a:latin typeface="Caladea Bold"/>
                <a:ea typeface="Caladea Bold"/>
                <a:cs typeface="Caladea Bold"/>
                <a:sym typeface="Caladea Bold"/>
              </a:endParaRPr>
            </a:p>
          </p:txBody>
        </p:sp>
      </p:grpSp>
      <p:grpSp>
        <p:nvGrpSpPr>
          <p:cNvPr id="124" name="Group 15">
            <a:extLst>
              <a:ext uri="{FF2B5EF4-FFF2-40B4-BE49-F238E27FC236}">
                <a16:creationId xmlns:a16="http://schemas.microsoft.com/office/drawing/2014/main" id="{EEE55FBF-3F56-4D34-AA9E-FE8CA56906C9}"/>
              </a:ext>
            </a:extLst>
          </p:cNvPr>
          <p:cNvGrpSpPr/>
          <p:nvPr/>
        </p:nvGrpSpPr>
        <p:grpSpPr>
          <a:xfrm>
            <a:off x="5781261" y="4082190"/>
            <a:ext cx="4861389" cy="1099286"/>
            <a:chOff x="0" y="0"/>
            <a:chExt cx="2105778" cy="476171"/>
          </a:xfrm>
        </p:grpSpPr>
        <p:sp>
          <p:nvSpPr>
            <p:cNvPr id="125" name="Freeform 16">
              <a:extLst>
                <a:ext uri="{FF2B5EF4-FFF2-40B4-BE49-F238E27FC236}">
                  <a16:creationId xmlns:a16="http://schemas.microsoft.com/office/drawing/2014/main" id="{B368DB29-4BB4-4432-ADB8-6997F2928B48}"/>
                </a:ext>
              </a:extLst>
            </p:cNvPr>
            <p:cNvSpPr/>
            <p:nvPr/>
          </p:nvSpPr>
          <p:spPr>
            <a:xfrm>
              <a:off x="0" y="0"/>
              <a:ext cx="2105778" cy="476171"/>
            </a:xfrm>
            <a:custGeom>
              <a:avLst/>
              <a:gdLst/>
              <a:ahLst/>
              <a:cxnLst/>
              <a:rect l="l" t="t" r="r" b="b"/>
              <a:pathLst>
                <a:path w="2105778" h="476171">
                  <a:moveTo>
                    <a:pt x="159253" y="0"/>
                  </a:moveTo>
                  <a:lnTo>
                    <a:pt x="1946524" y="0"/>
                  </a:lnTo>
                  <a:cubicBezTo>
                    <a:pt x="2034478" y="0"/>
                    <a:pt x="2105778" y="71300"/>
                    <a:pt x="2105778" y="159253"/>
                  </a:cubicBezTo>
                  <a:lnTo>
                    <a:pt x="2105778" y="316918"/>
                  </a:lnTo>
                  <a:cubicBezTo>
                    <a:pt x="2105778" y="404871"/>
                    <a:pt x="2034478" y="476171"/>
                    <a:pt x="1946524" y="476171"/>
                  </a:cubicBezTo>
                  <a:lnTo>
                    <a:pt x="159253" y="476171"/>
                  </a:lnTo>
                  <a:cubicBezTo>
                    <a:pt x="71300" y="476171"/>
                    <a:pt x="0" y="404871"/>
                    <a:pt x="0" y="316918"/>
                  </a:cubicBezTo>
                  <a:lnTo>
                    <a:pt x="0" y="159253"/>
                  </a:lnTo>
                  <a:cubicBezTo>
                    <a:pt x="0" y="71300"/>
                    <a:pt x="71300" y="0"/>
                    <a:pt x="159253" y="0"/>
                  </a:cubicBezTo>
                  <a:close/>
                </a:path>
              </a:pathLst>
            </a:custGeom>
            <a:solidFill>
              <a:srgbClr val="006D3B"/>
            </a:solidFill>
          </p:spPr>
          <p:txBody>
            <a:bodyPr/>
            <a:lstStyle/>
            <a:p>
              <a:endParaRPr lang="ru-RU"/>
            </a:p>
          </p:txBody>
        </p:sp>
        <p:sp>
          <p:nvSpPr>
            <p:cNvPr id="126" name="TextBox 17">
              <a:extLst>
                <a:ext uri="{FF2B5EF4-FFF2-40B4-BE49-F238E27FC236}">
                  <a16:creationId xmlns:a16="http://schemas.microsoft.com/office/drawing/2014/main" id="{760052AE-D4EB-4D4F-80CB-CB4909A388DB}"/>
                </a:ext>
              </a:extLst>
            </p:cNvPr>
            <p:cNvSpPr txBox="1"/>
            <p:nvPr/>
          </p:nvSpPr>
          <p:spPr>
            <a:xfrm>
              <a:off x="0" y="-76200"/>
              <a:ext cx="2105778" cy="552371"/>
            </a:xfrm>
            <a:prstGeom prst="rect">
              <a:avLst/>
            </a:prstGeom>
          </p:spPr>
          <p:txBody>
            <a:bodyPr lIns="50800" tIns="50800" rIns="50800" bIns="50800" rtlCol="0" anchor="ctr"/>
            <a:lstStyle/>
            <a:p>
              <a:pPr algn="ctr">
                <a:lnSpc>
                  <a:spcPts val="4479"/>
                </a:lnSpc>
              </a:pPr>
              <a:endParaRPr lang="en-US" sz="3199" b="1" dirty="0">
                <a:solidFill>
                  <a:srgbClr val="FFFFFF"/>
                </a:solidFill>
                <a:latin typeface="Caladea Bold"/>
                <a:ea typeface="Caladea Bold"/>
                <a:cs typeface="Caladea Bold"/>
                <a:sym typeface="Caladea Bold"/>
              </a:endParaRPr>
            </a:p>
          </p:txBody>
        </p:sp>
      </p:grpSp>
      <p:grpSp>
        <p:nvGrpSpPr>
          <p:cNvPr id="127" name="Group 15">
            <a:extLst>
              <a:ext uri="{FF2B5EF4-FFF2-40B4-BE49-F238E27FC236}">
                <a16:creationId xmlns:a16="http://schemas.microsoft.com/office/drawing/2014/main" id="{8C96FF67-6743-4234-A3F9-9476172DD8EA}"/>
              </a:ext>
            </a:extLst>
          </p:cNvPr>
          <p:cNvGrpSpPr/>
          <p:nvPr/>
        </p:nvGrpSpPr>
        <p:grpSpPr>
          <a:xfrm>
            <a:off x="5810266" y="5521010"/>
            <a:ext cx="4861389" cy="1099286"/>
            <a:chOff x="0" y="0"/>
            <a:chExt cx="2105778" cy="476171"/>
          </a:xfrm>
        </p:grpSpPr>
        <p:sp>
          <p:nvSpPr>
            <p:cNvPr id="128" name="Freeform 16">
              <a:extLst>
                <a:ext uri="{FF2B5EF4-FFF2-40B4-BE49-F238E27FC236}">
                  <a16:creationId xmlns:a16="http://schemas.microsoft.com/office/drawing/2014/main" id="{C4751C2F-3775-4029-B95B-A08F585012C7}"/>
                </a:ext>
              </a:extLst>
            </p:cNvPr>
            <p:cNvSpPr/>
            <p:nvPr/>
          </p:nvSpPr>
          <p:spPr>
            <a:xfrm>
              <a:off x="0" y="0"/>
              <a:ext cx="2105778" cy="476171"/>
            </a:xfrm>
            <a:custGeom>
              <a:avLst/>
              <a:gdLst/>
              <a:ahLst/>
              <a:cxnLst/>
              <a:rect l="l" t="t" r="r" b="b"/>
              <a:pathLst>
                <a:path w="2105778" h="476171">
                  <a:moveTo>
                    <a:pt x="159253" y="0"/>
                  </a:moveTo>
                  <a:lnTo>
                    <a:pt x="1946524" y="0"/>
                  </a:lnTo>
                  <a:cubicBezTo>
                    <a:pt x="2034478" y="0"/>
                    <a:pt x="2105778" y="71300"/>
                    <a:pt x="2105778" y="159253"/>
                  </a:cubicBezTo>
                  <a:lnTo>
                    <a:pt x="2105778" y="316918"/>
                  </a:lnTo>
                  <a:cubicBezTo>
                    <a:pt x="2105778" y="404871"/>
                    <a:pt x="2034478" y="476171"/>
                    <a:pt x="1946524" y="476171"/>
                  </a:cubicBezTo>
                  <a:lnTo>
                    <a:pt x="159253" y="476171"/>
                  </a:lnTo>
                  <a:cubicBezTo>
                    <a:pt x="71300" y="476171"/>
                    <a:pt x="0" y="404871"/>
                    <a:pt x="0" y="316918"/>
                  </a:cubicBezTo>
                  <a:lnTo>
                    <a:pt x="0" y="159253"/>
                  </a:lnTo>
                  <a:cubicBezTo>
                    <a:pt x="0" y="71300"/>
                    <a:pt x="71300" y="0"/>
                    <a:pt x="159253" y="0"/>
                  </a:cubicBezTo>
                  <a:close/>
                </a:path>
              </a:pathLst>
            </a:custGeom>
            <a:solidFill>
              <a:srgbClr val="006D3B"/>
            </a:solidFill>
          </p:spPr>
          <p:txBody>
            <a:bodyPr/>
            <a:lstStyle/>
            <a:p>
              <a:endParaRPr lang="ru-RU"/>
            </a:p>
          </p:txBody>
        </p:sp>
        <p:sp>
          <p:nvSpPr>
            <p:cNvPr id="129" name="TextBox 17">
              <a:extLst>
                <a:ext uri="{FF2B5EF4-FFF2-40B4-BE49-F238E27FC236}">
                  <a16:creationId xmlns:a16="http://schemas.microsoft.com/office/drawing/2014/main" id="{F34EB509-CE16-458F-AD90-75442017E406}"/>
                </a:ext>
              </a:extLst>
            </p:cNvPr>
            <p:cNvSpPr txBox="1"/>
            <p:nvPr/>
          </p:nvSpPr>
          <p:spPr>
            <a:xfrm>
              <a:off x="0" y="-76200"/>
              <a:ext cx="2105778" cy="552371"/>
            </a:xfrm>
            <a:prstGeom prst="rect">
              <a:avLst/>
            </a:prstGeom>
          </p:spPr>
          <p:txBody>
            <a:bodyPr lIns="50800" tIns="50800" rIns="50800" bIns="50800" rtlCol="0" anchor="ctr"/>
            <a:lstStyle/>
            <a:p>
              <a:pPr algn="ctr">
                <a:lnSpc>
                  <a:spcPts val="4479"/>
                </a:lnSpc>
              </a:pPr>
              <a:endParaRPr lang="en-US" sz="3199" b="1" dirty="0">
                <a:solidFill>
                  <a:srgbClr val="FFFFFF"/>
                </a:solidFill>
                <a:latin typeface="Caladea Bold"/>
                <a:ea typeface="Caladea Bold"/>
                <a:cs typeface="Caladea Bold"/>
                <a:sym typeface="Caladea Bold"/>
              </a:endParaRPr>
            </a:p>
          </p:txBody>
        </p:sp>
      </p:grpSp>
      <p:grpSp>
        <p:nvGrpSpPr>
          <p:cNvPr id="130" name="Group 15">
            <a:extLst>
              <a:ext uri="{FF2B5EF4-FFF2-40B4-BE49-F238E27FC236}">
                <a16:creationId xmlns:a16="http://schemas.microsoft.com/office/drawing/2014/main" id="{0E988C28-FFFE-4BB4-8C5A-FD18486E9D55}"/>
              </a:ext>
            </a:extLst>
          </p:cNvPr>
          <p:cNvGrpSpPr/>
          <p:nvPr/>
        </p:nvGrpSpPr>
        <p:grpSpPr>
          <a:xfrm>
            <a:off x="5875178" y="7098420"/>
            <a:ext cx="4861389" cy="1099286"/>
            <a:chOff x="0" y="0"/>
            <a:chExt cx="2105778" cy="476171"/>
          </a:xfrm>
        </p:grpSpPr>
        <p:sp>
          <p:nvSpPr>
            <p:cNvPr id="131" name="Freeform 16">
              <a:extLst>
                <a:ext uri="{FF2B5EF4-FFF2-40B4-BE49-F238E27FC236}">
                  <a16:creationId xmlns:a16="http://schemas.microsoft.com/office/drawing/2014/main" id="{2554B037-7536-4C0F-9559-39660C5BC0A8}"/>
                </a:ext>
              </a:extLst>
            </p:cNvPr>
            <p:cNvSpPr/>
            <p:nvPr/>
          </p:nvSpPr>
          <p:spPr>
            <a:xfrm>
              <a:off x="0" y="0"/>
              <a:ext cx="2105778" cy="476171"/>
            </a:xfrm>
            <a:custGeom>
              <a:avLst/>
              <a:gdLst/>
              <a:ahLst/>
              <a:cxnLst/>
              <a:rect l="l" t="t" r="r" b="b"/>
              <a:pathLst>
                <a:path w="2105778" h="476171">
                  <a:moveTo>
                    <a:pt x="159253" y="0"/>
                  </a:moveTo>
                  <a:lnTo>
                    <a:pt x="1946524" y="0"/>
                  </a:lnTo>
                  <a:cubicBezTo>
                    <a:pt x="2034478" y="0"/>
                    <a:pt x="2105778" y="71300"/>
                    <a:pt x="2105778" y="159253"/>
                  </a:cubicBezTo>
                  <a:lnTo>
                    <a:pt x="2105778" y="316918"/>
                  </a:lnTo>
                  <a:cubicBezTo>
                    <a:pt x="2105778" y="404871"/>
                    <a:pt x="2034478" y="476171"/>
                    <a:pt x="1946524" y="476171"/>
                  </a:cubicBezTo>
                  <a:lnTo>
                    <a:pt x="159253" y="476171"/>
                  </a:lnTo>
                  <a:cubicBezTo>
                    <a:pt x="71300" y="476171"/>
                    <a:pt x="0" y="404871"/>
                    <a:pt x="0" y="316918"/>
                  </a:cubicBezTo>
                  <a:lnTo>
                    <a:pt x="0" y="159253"/>
                  </a:lnTo>
                  <a:cubicBezTo>
                    <a:pt x="0" y="71300"/>
                    <a:pt x="71300" y="0"/>
                    <a:pt x="159253" y="0"/>
                  </a:cubicBezTo>
                  <a:close/>
                </a:path>
              </a:pathLst>
            </a:custGeom>
            <a:solidFill>
              <a:srgbClr val="006D3B"/>
            </a:solidFill>
          </p:spPr>
          <p:txBody>
            <a:bodyPr/>
            <a:lstStyle/>
            <a:p>
              <a:endParaRPr lang="ru-RU"/>
            </a:p>
          </p:txBody>
        </p:sp>
        <p:sp>
          <p:nvSpPr>
            <p:cNvPr id="132" name="TextBox 17">
              <a:extLst>
                <a:ext uri="{FF2B5EF4-FFF2-40B4-BE49-F238E27FC236}">
                  <a16:creationId xmlns:a16="http://schemas.microsoft.com/office/drawing/2014/main" id="{24BD7FF6-E267-4D24-AA0E-E4BBB8529E7B}"/>
                </a:ext>
              </a:extLst>
            </p:cNvPr>
            <p:cNvSpPr txBox="1"/>
            <p:nvPr/>
          </p:nvSpPr>
          <p:spPr>
            <a:xfrm>
              <a:off x="0" y="-76200"/>
              <a:ext cx="2105778" cy="552371"/>
            </a:xfrm>
            <a:prstGeom prst="rect">
              <a:avLst/>
            </a:prstGeom>
          </p:spPr>
          <p:txBody>
            <a:bodyPr lIns="50800" tIns="50800" rIns="50800" bIns="50800" rtlCol="0" anchor="ctr"/>
            <a:lstStyle/>
            <a:p>
              <a:pPr algn="ctr">
                <a:lnSpc>
                  <a:spcPts val="4479"/>
                </a:lnSpc>
              </a:pPr>
              <a:endParaRPr lang="en-US" sz="3199" b="1" dirty="0">
                <a:solidFill>
                  <a:srgbClr val="FFFFFF"/>
                </a:solidFill>
                <a:latin typeface="Caladea Bold"/>
                <a:ea typeface="Caladea Bold"/>
                <a:cs typeface="Caladea Bold"/>
                <a:sym typeface="Caladea Bold"/>
              </a:endParaRPr>
            </a:p>
          </p:txBody>
        </p:sp>
      </p:grpSp>
      <p:sp>
        <p:nvSpPr>
          <p:cNvPr id="133" name="TextBox 132">
            <a:extLst>
              <a:ext uri="{FF2B5EF4-FFF2-40B4-BE49-F238E27FC236}">
                <a16:creationId xmlns:a16="http://schemas.microsoft.com/office/drawing/2014/main" id="{D085B494-5500-41E4-80A2-5EE41237409C}"/>
              </a:ext>
            </a:extLst>
          </p:cNvPr>
          <p:cNvSpPr txBox="1"/>
          <p:nvPr/>
        </p:nvSpPr>
        <p:spPr>
          <a:xfrm>
            <a:off x="6751945" y="1532837"/>
            <a:ext cx="3505200" cy="584775"/>
          </a:xfrm>
          <a:prstGeom prst="rect">
            <a:avLst/>
          </a:prstGeom>
          <a:noFill/>
        </p:spPr>
        <p:txBody>
          <a:bodyPr wrap="square">
            <a:spAutoFit/>
          </a:bodyPr>
          <a:lstStyle/>
          <a:p>
            <a:r>
              <a:rPr lang="kk-KZ"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Міндеттері </a:t>
            </a:r>
            <a:endParaRPr lang="ru-KZ"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4" name="TextBox 133">
            <a:extLst>
              <a:ext uri="{FF2B5EF4-FFF2-40B4-BE49-F238E27FC236}">
                <a16:creationId xmlns:a16="http://schemas.microsoft.com/office/drawing/2014/main" id="{6A4C3844-13F9-40E2-8440-5C1D6FAE8CBA}"/>
              </a:ext>
            </a:extLst>
          </p:cNvPr>
          <p:cNvSpPr txBox="1"/>
          <p:nvPr/>
        </p:nvSpPr>
        <p:spPr>
          <a:xfrm>
            <a:off x="6269124" y="2877057"/>
            <a:ext cx="4419600" cy="584775"/>
          </a:xfrm>
          <a:prstGeom prst="rect">
            <a:avLst/>
          </a:prstGeom>
          <a:noFill/>
        </p:spPr>
        <p:txBody>
          <a:bodyPr wrap="square">
            <a:spAutoFit/>
          </a:bodyPr>
          <a:lstStyle/>
          <a:p>
            <a:r>
              <a:rPr lang="kk-KZ"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Қоғамның мүдделері </a:t>
            </a:r>
            <a:endParaRPr lang="ru-KZ"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5" name="TextBox 134">
            <a:extLst>
              <a:ext uri="{FF2B5EF4-FFF2-40B4-BE49-F238E27FC236}">
                <a16:creationId xmlns:a16="http://schemas.microsoft.com/office/drawing/2014/main" id="{44120C15-24B1-49CC-9653-281244067105}"/>
              </a:ext>
            </a:extLst>
          </p:cNvPr>
          <p:cNvSpPr txBox="1"/>
          <p:nvPr/>
        </p:nvSpPr>
        <p:spPr>
          <a:xfrm>
            <a:off x="7159178" y="4306803"/>
            <a:ext cx="2854763" cy="584775"/>
          </a:xfrm>
          <a:prstGeom prst="rect">
            <a:avLst/>
          </a:prstGeom>
          <a:noFill/>
        </p:spPr>
        <p:txBody>
          <a:bodyPr wrap="square">
            <a:spAutoFit/>
          </a:bodyPr>
          <a:lstStyle/>
          <a:p>
            <a:r>
              <a:rPr lang="kk-KZ"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Адалдық</a:t>
            </a:r>
            <a:r>
              <a:rPr lang="kk-KZ"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KZ"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6" name="TextBox 135">
            <a:extLst>
              <a:ext uri="{FF2B5EF4-FFF2-40B4-BE49-F238E27FC236}">
                <a16:creationId xmlns:a16="http://schemas.microsoft.com/office/drawing/2014/main" id="{7FD427B3-6AD6-40E5-B01F-9B3B5DB97EB3}"/>
              </a:ext>
            </a:extLst>
          </p:cNvPr>
          <p:cNvSpPr txBox="1"/>
          <p:nvPr/>
        </p:nvSpPr>
        <p:spPr>
          <a:xfrm>
            <a:off x="6257258" y="5506788"/>
            <a:ext cx="3962400" cy="1077218"/>
          </a:xfrm>
          <a:prstGeom prst="rect">
            <a:avLst/>
          </a:prstGeom>
          <a:noFill/>
        </p:spPr>
        <p:txBody>
          <a:bodyPr wrap="square">
            <a:spAutoFit/>
          </a:bodyPr>
          <a:lstStyle/>
          <a:p>
            <a:pPr algn="ctr"/>
            <a:r>
              <a:rPr lang="kk-KZ"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Объективтілігі және тәуелсіздігі</a:t>
            </a:r>
            <a:r>
              <a:rPr lang="kk-KZ"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KZ"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7" name="TextBox 136">
            <a:extLst>
              <a:ext uri="{FF2B5EF4-FFF2-40B4-BE49-F238E27FC236}">
                <a16:creationId xmlns:a16="http://schemas.microsoft.com/office/drawing/2014/main" id="{7010BCFA-7870-482B-B54F-CFC3761B6F01}"/>
              </a:ext>
            </a:extLst>
          </p:cNvPr>
          <p:cNvSpPr txBox="1"/>
          <p:nvPr/>
        </p:nvSpPr>
        <p:spPr>
          <a:xfrm>
            <a:off x="6325751" y="7076287"/>
            <a:ext cx="3962400" cy="1077218"/>
          </a:xfrm>
          <a:prstGeom prst="rect">
            <a:avLst/>
          </a:prstGeom>
          <a:noFill/>
        </p:spPr>
        <p:txBody>
          <a:bodyPr wrap="square">
            <a:spAutoFit/>
          </a:bodyPr>
          <a:lstStyle/>
          <a:p>
            <a:pPr algn="ctr"/>
            <a:r>
              <a:rPr lang="kk-KZ"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Тиісті (жете ынта-ықылас аудару)</a:t>
            </a:r>
            <a:endParaRPr lang="ru-KZ"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38" name="Group 15">
            <a:extLst>
              <a:ext uri="{FF2B5EF4-FFF2-40B4-BE49-F238E27FC236}">
                <a16:creationId xmlns:a16="http://schemas.microsoft.com/office/drawing/2014/main" id="{D7D55F3A-22ED-48B0-AA53-E6F26B0E8409}"/>
              </a:ext>
            </a:extLst>
          </p:cNvPr>
          <p:cNvGrpSpPr/>
          <p:nvPr/>
        </p:nvGrpSpPr>
        <p:grpSpPr>
          <a:xfrm>
            <a:off x="5867398" y="8429622"/>
            <a:ext cx="4861389" cy="1099286"/>
            <a:chOff x="0" y="0"/>
            <a:chExt cx="2105778" cy="476171"/>
          </a:xfrm>
        </p:grpSpPr>
        <p:sp>
          <p:nvSpPr>
            <p:cNvPr id="139" name="Freeform 16">
              <a:extLst>
                <a:ext uri="{FF2B5EF4-FFF2-40B4-BE49-F238E27FC236}">
                  <a16:creationId xmlns:a16="http://schemas.microsoft.com/office/drawing/2014/main" id="{8DB9B2E4-5FD7-4429-99EE-4507A84901C5}"/>
                </a:ext>
              </a:extLst>
            </p:cNvPr>
            <p:cNvSpPr/>
            <p:nvPr/>
          </p:nvSpPr>
          <p:spPr>
            <a:xfrm>
              <a:off x="0" y="0"/>
              <a:ext cx="2105778" cy="476171"/>
            </a:xfrm>
            <a:custGeom>
              <a:avLst/>
              <a:gdLst/>
              <a:ahLst/>
              <a:cxnLst/>
              <a:rect l="l" t="t" r="r" b="b"/>
              <a:pathLst>
                <a:path w="2105778" h="476171">
                  <a:moveTo>
                    <a:pt x="159253" y="0"/>
                  </a:moveTo>
                  <a:lnTo>
                    <a:pt x="1946524" y="0"/>
                  </a:lnTo>
                  <a:cubicBezTo>
                    <a:pt x="2034478" y="0"/>
                    <a:pt x="2105778" y="71300"/>
                    <a:pt x="2105778" y="159253"/>
                  </a:cubicBezTo>
                  <a:lnTo>
                    <a:pt x="2105778" y="316918"/>
                  </a:lnTo>
                  <a:cubicBezTo>
                    <a:pt x="2105778" y="404871"/>
                    <a:pt x="2034478" y="476171"/>
                    <a:pt x="1946524" y="476171"/>
                  </a:cubicBezTo>
                  <a:lnTo>
                    <a:pt x="159253" y="476171"/>
                  </a:lnTo>
                  <a:cubicBezTo>
                    <a:pt x="71300" y="476171"/>
                    <a:pt x="0" y="404871"/>
                    <a:pt x="0" y="316918"/>
                  </a:cubicBezTo>
                  <a:lnTo>
                    <a:pt x="0" y="159253"/>
                  </a:lnTo>
                  <a:cubicBezTo>
                    <a:pt x="0" y="71300"/>
                    <a:pt x="71300" y="0"/>
                    <a:pt x="159253" y="0"/>
                  </a:cubicBezTo>
                  <a:close/>
                </a:path>
              </a:pathLst>
            </a:custGeom>
            <a:solidFill>
              <a:srgbClr val="006D3B"/>
            </a:solidFill>
          </p:spPr>
          <p:txBody>
            <a:bodyPr/>
            <a:lstStyle/>
            <a:p>
              <a:endParaRPr lang="ru-RU"/>
            </a:p>
          </p:txBody>
        </p:sp>
        <p:sp>
          <p:nvSpPr>
            <p:cNvPr id="140" name="TextBox 17">
              <a:extLst>
                <a:ext uri="{FF2B5EF4-FFF2-40B4-BE49-F238E27FC236}">
                  <a16:creationId xmlns:a16="http://schemas.microsoft.com/office/drawing/2014/main" id="{DC941776-D3A4-4F2F-A562-C5274C27DCD7}"/>
                </a:ext>
              </a:extLst>
            </p:cNvPr>
            <p:cNvSpPr txBox="1"/>
            <p:nvPr/>
          </p:nvSpPr>
          <p:spPr>
            <a:xfrm>
              <a:off x="0" y="-76200"/>
              <a:ext cx="2105778" cy="552371"/>
            </a:xfrm>
            <a:prstGeom prst="rect">
              <a:avLst/>
            </a:prstGeom>
          </p:spPr>
          <p:txBody>
            <a:bodyPr lIns="50800" tIns="50800" rIns="50800" bIns="50800" rtlCol="0" anchor="ctr"/>
            <a:lstStyle/>
            <a:p>
              <a:pPr algn="ctr">
                <a:lnSpc>
                  <a:spcPts val="4479"/>
                </a:lnSpc>
              </a:pPr>
              <a:endParaRPr lang="en-US" sz="3199" b="1" dirty="0">
                <a:solidFill>
                  <a:srgbClr val="FFFFFF"/>
                </a:solidFill>
                <a:latin typeface="Caladea Bold"/>
                <a:ea typeface="Caladea Bold"/>
                <a:cs typeface="Caladea Bold"/>
                <a:sym typeface="Caladea Bold"/>
              </a:endParaRPr>
            </a:p>
          </p:txBody>
        </p:sp>
      </p:grpSp>
      <p:sp>
        <p:nvSpPr>
          <p:cNvPr id="141" name="TextBox 140">
            <a:extLst>
              <a:ext uri="{FF2B5EF4-FFF2-40B4-BE49-F238E27FC236}">
                <a16:creationId xmlns:a16="http://schemas.microsoft.com/office/drawing/2014/main" id="{BE6059A6-45A2-436A-948F-9DF309DA024B}"/>
              </a:ext>
            </a:extLst>
          </p:cNvPr>
          <p:cNvSpPr txBox="1"/>
          <p:nvPr/>
        </p:nvSpPr>
        <p:spPr>
          <a:xfrm>
            <a:off x="6068685" y="8429557"/>
            <a:ext cx="4306417" cy="1077218"/>
          </a:xfrm>
          <a:prstGeom prst="rect">
            <a:avLst/>
          </a:prstGeom>
          <a:noFill/>
        </p:spPr>
        <p:txBody>
          <a:bodyPr wrap="square">
            <a:spAutoFit/>
          </a:bodyPr>
          <a:lstStyle/>
          <a:p>
            <a:pPr algn="ctr"/>
            <a:r>
              <a:rPr lang="kk-KZ"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Қызмет көлемі мен сипаты</a:t>
            </a:r>
            <a:endParaRPr lang="ru-KZ"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1" name="TextBox 190">
            <a:extLst>
              <a:ext uri="{FF2B5EF4-FFF2-40B4-BE49-F238E27FC236}">
                <a16:creationId xmlns:a16="http://schemas.microsoft.com/office/drawing/2014/main" id="{F324F116-7EA1-4503-9010-C509A1CBEBA3}"/>
              </a:ext>
            </a:extLst>
          </p:cNvPr>
          <p:cNvSpPr txBox="1"/>
          <p:nvPr/>
        </p:nvSpPr>
        <p:spPr>
          <a:xfrm>
            <a:off x="11241081" y="658544"/>
            <a:ext cx="6193679" cy="1077218"/>
          </a:xfrm>
          <a:prstGeom prst="rect">
            <a:avLst/>
          </a:prstGeom>
          <a:noFill/>
        </p:spPr>
        <p:txBody>
          <a:bodyPr wrap="square">
            <a:spAutoFit/>
          </a:bodyPr>
          <a:lstStyle/>
          <a:p>
            <a:pPr algn="ctr"/>
            <a:r>
              <a:rPr lang="kk-KZ" sz="3200" b="1" dirty="0">
                <a:highlight>
                  <a:srgbClr val="FFFF00"/>
                </a:highlight>
                <a:latin typeface="Times New Roman" panose="02020603050405020304" pitchFamily="18" charset="0"/>
                <a:cs typeface="Times New Roman" panose="02020603050405020304" pitchFamily="18" charset="0"/>
              </a:rPr>
              <a:t>Аудитордың алдына қойылатын талап-міндеттер: </a:t>
            </a:r>
            <a:endParaRPr lang="ru-RU" sz="3200" b="1" dirty="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483811"/>
            <a:ext cx="11302930" cy="7538921"/>
            <a:chOff x="0" y="0"/>
            <a:chExt cx="2976903" cy="1985559"/>
          </a:xfrm>
        </p:grpSpPr>
        <p:sp>
          <p:nvSpPr>
            <p:cNvPr id="3" name="Freeform 3"/>
            <p:cNvSpPr/>
            <p:nvPr/>
          </p:nvSpPr>
          <p:spPr>
            <a:xfrm>
              <a:off x="0" y="0"/>
              <a:ext cx="2976903" cy="1985559"/>
            </a:xfrm>
            <a:custGeom>
              <a:avLst/>
              <a:gdLst/>
              <a:ahLst/>
              <a:cxnLst/>
              <a:rect l="l" t="t" r="r" b="b"/>
              <a:pathLst>
                <a:path w="2976903" h="1985559">
                  <a:moveTo>
                    <a:pt x="68495" y="0"/>
                  </a:moveTo>
                  <a:lnTo>
                    <a:pt x="2908409" y="0"/>
                  </a:lnTo>
                  <a:cubicBezTo>
                    <a:pt x="2946237" y="0"/>
                    <a:pt x="2976903" y="30666"/>
                    <a:pt x="2976903" y="68495"/>
                  </a:cubicBezTo>
                  <a:lnTo>
                    <a:pt x="2976903" y="1917065"/>
                  </a:lnTo>
                  <a:cubicBezTo>
                    <a:pt x="2976903" y="1954893"/>
                    <a:pt x="2946237" y="1985559"/>
                    <a:pt x="2908409" y="1985559"/>
                  </a:cubicBezTo>
                  <a:lnTo>
                    <a:pt x="68495" y="1985559"/>
                  </a:lnTo>
                  <a:cubicBezTo>
                    <a:pt x="30666" y="1985559"/>
                    <a:pt x="0" y="1954893"/>
                    <a:pt x="0" y="1917065"/>
                  </a:cubicBezTo>
                  <a:lnTo>
                    <a:pt x="0" y="68495"/>
                  </a:lnTo>
                  <a:cubicBezTo>
                    <a:pt x="0" y="30666"/>
                    <a:pt x="30666" y="0"/>
                    <a:pt x="68495" y="0"/>
                  </a:cubicBezTo>
                  <a:close/>
                </a:path>
              </a:pathLst>
            </a:custGeom>
            <a:solidFill>
              <a:srgbClr val="EDEDED"/>
            </a:solidFill>
            <a:ln cap="rnd">
              <a:noFill/>
              <a:prstDash val="solid"/>
              <a:round/>
            </a:ln>
          </p:spPr>
          <p:txBody>
            <a:bodyPr/>
            <a:lstStyle/>
            <a:p>
              <a:endParaRPr lang="ru-RU"/>
            </a:p>
          </p:txBody>
        </p:sp>
        <p:sp>
          <p:nvSpPr>
            <p:cNvPr id="4" name="TextBox 4"/>
            <p:cNvSpPr txBox="1"/>
            <p:nvPr/>
          </p:nvSpPr>
          <p:spPr>
            <a:xfrm>
              <a:off x="0" y="-38100"/>
              <a:ext cx="2976903" cy="202365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74464" y="1028700"/>
            <a:ext cx="10257167" cy="2091527"/>
            <a:chOff x="0" y="0"/>
            <a:chExt cx="2701476" cy="550855"/>
          </a:xfrm>
        </p:grpSpPr>
        <p:sp>
          <p:nvSpPr>
            <p:cNvPr id="7" name="Freeform 7"/>
            <p:cNvSpPr/>
            <p:nvPr/>
          </p:nvSpPr>
          <p:spPr>
            <a:xfrm>
              <a:off x="0" y="0"/>
              <a:ext cx="2701476" cy="550855"/>
            </a:xfrm>
            <a:custGeom>
              <a:avLst/>
              <a:gdLst/>
              <a:ahLst/>
              <a:cxnLst/>
              <a:rect l="l" t="t" r="r" b="b"/>
              <a:pathLst>
                <a:path w="2701476" h="550855">
                  <a:moveTo>
                    <a:pt x="75478" y="0"/>
                  </a:moveTo>
                  <a:lnTo>
                    <a:pt x="2625998" y="0"/>
                  </a:lnTo>
                  <a:cubicBezTo>
                    <a:pt x="2646016" y="0"/>
                    <a:pt x="2665214" y="7952"/>
                    <a:pt x="2679369" y="22107"/>
                  </a:cubicBezTo>
                  <a:cubicBezTo>
                    <a:pt x="2693524" y="36262"/>
                    <a:pt x="2701476" y="55460"/>
                    <a:pt x="2701476" y="75478"/>
                  </a:cubicBezTo>
                  <a:lnTo>
                    <a:pt x="2701476" y="475377"/>
                  </a:lnTo>
                  <a:cubicBezTo>
                    <a:pt x="2701476" y="495395"/>
                    <a:pt x="2693524" y="514593"/>
                    <a:pt x="2679369" y="528748"/>
                  </a:cubicBezTo>
                  <a:cubicBezTo>
                    <a:pt x="2665214" y="542903"/>
                    <a:pt x="2646016" y="550855"/>
                    <a:pt x="2625998" y="550855"/>
                  </a:cubicBezTo>
                  <a:lnTo>
                    <a:pt x="75478" y="550855"/>
                  </a:lnTo>
                  <a:cubicBezTo>
                    <a:pt x="55460" y="550855"/>
                    <a:pt x="36262" y="542903"/>
                    <a:pt x="22107" y="528748"/>
                  </a:cubicBezTo>
                  <a:cubicBezTo>
                    <a:pt x="7952" y="514593"/>
                    <a:pt x="0" y="495395"/>
                    <a:pt x="0" y="475377"/>
                  </a:cubicBezTo>
                  <a:lnTo>
                    <a:pt x="0" y="75478"/>
                  </a:lnTo>
                  <a:cubicBezTo>
                    <a:pt x="0" y="55460"/>
                    <a:pt x="7952" y="36262"/>
                    <a:pt x="22107" y="22107"/>
                  </a:cubicBezTo>
                  <a:cubicBezTo>
                    <a:pt x="36262" y="7952"/>
                    <a:pt x="55460" y="0"/>
                    <a:pt x="75478" y="0"/>
                  </a:cubicBezTo>
                  <a:close/>
                </a:path>
              </a:pathLst>
            </a:custGeom>
            <a:solidFill>
              <a:srgbClr val="EDEDED"/>
            </a:solidFill>
          </p:spPr>
          <p:txBody>
            <a:bodyPr/>
            <a:lstStyle/>
            <a:p>
              <a:endParaRPr lang="ru-RU"/>
            </a:p>
          </p:txBody>
        </p:sp>
        <p:sp>
          <p:nvSpPr>
            <p:cNvPr id="8" name="TextBox 8"/>
            <p:cNvSpPr txBox="1"/>
            <p:nvPr/>
          </p:nvSpPr>
          <p:spPr>
            <a:xfrm>
              <a:off x="0" y="-38100"/>
              <a:ext cx="2701476" cy="58895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28700" y="1028700"/>
            <a:ext cx="2091527" cy="209152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D3B"/>
            </a:solidFill>
          </p:spPr>
          <p:txBody>
            <a:bodyPr/>
            <a:lstStyle/>
            <a:p>
              <a:endParaRPr lang="ru-RU"/>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408958" y="1620993"/>
            <a:ext cx="1331012" cy="1021241"/>
          </a:xfrm>
          <a:prstGeom prst="rect">
            <a:avLst/>
          </a:prstGeom>
        </p:spPr>
        <p:txBody>
          <a:bodyPr lIns="0" tIns="0" rIns="0" bIns="0" rtlCol="0" anchor="t">
            <a:spAutoFit/>
          </a:bodyPr>
          <a:lstStyle/>
          <a:p>
            <a:pPr algn="ctr">
              <a:lnSpc>
                <a:spcPts val="3837"/>
              </a:lnSpc>
            </a:pPr>
            <a:r>
              <a:rPr lang="en-US" sz="4264" b="1">
                <a:solidFill>
                  <a:srgbClr val="FFFFFF"/>
                </a:solidFill>
                <a:latin typeface="Caladea Bold"/>
                <a:ea typeface="Caladea Bold"/>
                <a:cs typeface="Caladea Bold"/>
                <a:sym typeface="Caladea Bold"/>
              </a:rPr>
              <a:t>step 03</a:t>
            </a:r>
          </a:p>
        </p:txBody>
      </p:sp>
      <p:sp>
        <p:nvSpPr>
          <p:cNvPr id="13" name="TextBox 13"/>
          <p:cNvSpPr txBox="1"/>
          <p:nvPr/>
        </p:nvSpPr>
        <p:spPr>
          <a:xfrm>
            <a:off x="3501196" y="1574718"/>
            <a:ext cx="8396457" cy="923330"/>
          </a:xfrm>
          <a:prstGeom prst="rect">
            <a:avLst/>
          </a:prstGeom>
        </p:spPr>
        <p:txBody>
          <a:bodyPr wrap="square" lIns="0" tIns="0" rIns="0" bIns="0" rtlCol="0" anchor="t">
            <a:spAutoFit/>
          </a:bodyPr>
          <a:lstStyle/>
          <a:p>
            <a:pPr algn="ctr"/>
            <a:r>
              <a:rPr lang="kk-KZ" sz="6000" b="1" dirty="0">
                <a:solidFill>
                  <a:srgbClr val="004B29"/>
                </a:solidFill>
                <a:effectLst>
                  <a:outerShdw blurRad="38100" dist="38100" dir="2700000" algn="tl">
                    <a:srgbClr val="000000">
                      <a:alpha val="43137"/>
                    </a:srgbClr>
                  </a:outerShdw>
                </a:effectLst>
                <a:latin typeface="Times New Roman" panose="02020603050405020304" pitchFamily="18" charset="0"/>
                <a:ea typeface="Caladea Bold"/>
                <a:cs typeface="Times New Roman" panose="02020603050405020304" pitchFamily="18" charset="0"/>
                <a:sym typeface="Caladea Bold"/>
              </a:rPr>
              <a:t>Бақылау сұрақтары</a:t>
            </a:r>
            <a:endParaRPr lang="en-US" sz="6000" b="1" dirty="0">
              <a:solidFill>
                <a:srgbClr val="004B29"/>
              </a:solidFill>
              <a:effectLst>
                <a:outerShdw blurRad="38100" dist="38100" dir="2700000" algn="tl">
                  <a:srgbClr val="000000">
                    <a:alpha val="43137"/>
                  </a:srgbClr>
                </a:outerShdw>
              </a:effectLst>
              <a:latin typeface="Times New Roman" panose="02020603050405020304" pitchFamily="18" charset="0"/>
              <a:ea typeface="Caladea Bold"/>
              <a:cs typeface="Times New Roman" panose="02020603050405020304" pitchFamily="18" charset="0"/>
              <a:sym typeface="Caladea Bold"/>
            </a:endParaRPr>
          </a:p>
        </p:txBody>
      </p:sp>
      <p:grpSp>
        <p:nvGrpSpPr>
          <p:cNvPr id="22" name="Group 22"/>
          <p:cNvGrpSpPr/>
          <p:nvPr/>
        </p:nvGrpSpPr>
        <p:grpSpPr>
          <a:xfrm>
            <a:off x="13284130" y="1028700"/>
            <a:ext cx="7295181" cy="6009141"/>
            <a:chOff x="0" y="0"/>
            <a:chExt cx="9726908" cy="8012188"/>
          </a:xfrm>
        </p:grpSpPr>
        <p:pic>
          <p:nvPicPr>
            <p:cNvPr id="23" name="Picture 23"/>
            <p:cNvPicPr>
              <a:picLocks noChangeAspect="1"/>
            </p:cNvPicPr>
            <p:nvPr/>
          </p:nvPicPr>
          <p:blipFill>
            <a:blip r:embed="rId2"/>
            <a:srcRect l="9558" r="9558"/>
            <a:stretch>
              <a:fillRect/>
            </a:stretch>
          </p:blipFill>
          <p:spPr>
            <a:xfrm>
              <a:off x="0" y="0"/>
              <a:ext cx="9726908" cy="8012188"/>
            </a:xfrm>
            <a:prstGeom prst="rect">
              <a:avLst/>
            </a:prstGeom>
          </p:spPr>
        </p:pic>
      </p:grpSp>
      <p:grpSp>
        <p:nvGrpSpPr>
          <p:cNvPr id="24" name="Group 24"/>
          <p:cNvGrpSpPr/>
          <p:nvPr/>
        </p:nvGrpSpPr>
        <p:grpSpPr>
          <a:xfrm>
            <a:off x="15138081" y="5977232"/>
            <a:ext cx="2121219" cy="212121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B29"/>
            </a:solidFill>
          </p:spPr>
          <p:txBody>
            <a:bodyPr/>
            <a:lstStyle/>
            <a:p>
              <a:endParaRPr lang="ru-RU"/>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p:cNvSpPr/>
          <p:nvPr/>
        </p:nvSpPr>
        <p:spPr>
          <a:xfrm rot="-5399999">
            <a:off x="15921830" y="6715441"/>
            <a:ext cx="553722" cy="644800"/>
          </a:xfrm>
          <a:custGeom>
            <a:avLst/>
            <a:gdLst/>
            <a:ahLst/>
            <a:cxnLst/>
            <a:rect l="l" t="t" r="r" b="b"/>
            <a:pathLst>
              <a:path w="553722" h="644800">
                <a:moveTo>
                  <a:pt x="0" y="0"/>
                </a:moveTo>
                <a:lnTo>
                  <a:pt x="553722" y="0"/>
                </a:lnTo>
                <a:lnTo>
                  <a:pt x="553722" y="644800"/>
                </a:lnTo>
                <a:lnTo>
                  <a:pt x="0" y="64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ru-RU"/>
          </a:p>
        </p:txBody>
      </p:sp>
      <p:sp>
        <p:nvSpPr>
          <p:cNvPr id="28" name="TextBox 27">
            <a:extLst>
              <a:ext uri="{FF2B5EF4-FFF2-40B4-BE49-F238E27FC236}">
                <a16:creationId xmlns:a16="http://schemas.microsoft.com/office/drawing/2014/main" id="{9CACB20B-178F-47A3-87D4-17672D8F2FC7}"/>
              </a:ext>
            </a:extLst>
          </p:cNvPr>
          <p:cNvSpPr txBox="1"/>
          <p:nvPr/>
        </p:nvSpPr>
        <p:spPr>
          <a:xfrm>
            <a:off x="1408958" y="4152900"/>
            <a:ext cx="10706842" cy="5509200"/>
          </a:xfrm>
          <a:prstGeom prst="rect">
            <a:avLst/>
          </a:prstGeom>
          <a:noFill/>
        </p:spPr>
        <p:txBody>
          <a:bodyPr wrap="square" rtlCol="0">
            <a:spAutoFit/>
          </a:bodyPr>
          <a:lstStyle/>
          <a:p>
            <a:pPr marL="514350" indent="-514350">
              <a:buFont typeface="+mj-lt"/>
              <a:buAutoNum type="arabicPeriod"/>
            </a:pPr>
            <a:r>
              <a:rPr lang="kk-KZ" sz="2800" dirty="0">
                <a:latin typeface="Times New Roman" panose="02020603050405020304" pitchFamily="18" charset="0"/>
                <a:cs typeface="Times New Roman" panose="02020603050405020304" pitchFamily="18" charset="0"/>
              </a:rPr>
              <a:t>Неше елдің және ұйым өкілдерінің Халықаралық  бухгалтерлер  федерациясы (ХБФ) бар?</a:t>
            </a:r>
          </a:p>
          <a:p>
            <a:pPr marL="514350" indent="-514350">
              <a:buFont typeface="+mj-lt"/>
              <a:buAutoNum type="arabicPeriod"/>
            </a:pPr>
            <a:r>
              <a:rPr lang="kk-KZ" sz="2800" dirty="0">
                <a:latin typeface="Times New Roman" panose="02020603050405020304" pitchFamily="18" charset="0"/>
                <a:cs typeface="Times New Roman" panose="02020603050405020304" pitchFamily="18" charset="0"/>
              </a:rPr>
              <a:t>Қай мемлекеттер ХАС-ты өз стандарттарын  әзірлеу  үшін база ретінде  пайдаланды?</a:t>
            </a:r>
          </a:p>
          <a:p>
            <a:pPr marL="514350" indent="-514350">
              <a:buFont typeface="+mj-lt"/>
              <a:buAutoNum type="arabicPeriod"/>
            </a:pPr>
            <a:r>
              <a:rPr lang="kk-KZ" sz="2800" dirty="0">
                <a:latin typeface="Times New Roman" panose="02020603050405020304" pitchFamily="18" charset="0"/>
                <a:cs typeface="Times New Roman" panose="02020603050405020304" pitchFamily="18" charset="0"/>
              </a:rPr>
              <a:t>Қай мемлекеттер ХАС-ты өз стандарттарын  әзірлеу  үшін ұлттық ретінде  пайдаланды?</a:t>
            </a:r>
          </a:p>
          <a:p>
            <a:pPr marL="514350" indent="-514350">
              <a:buFont typeface="+mj-lt"/>
              <a:buAutoNum type="arabicPeriod"/>
            </a:pPr>
            <a:r>
              <a:rPr lang="kk-KZ" sz="2800" dirty="0">
                <a:latin typeface="Times New Roman" panose="02020603050405020304" pitchFamily="18" charset="0"/>
                <a:cs typeface="Times New Roman" panose="02020603050405020304" pitchFamily="18" charset="0"/>
              </a:rPr>
              <a:t>Аудитордың алдына қойылатын талап-міндеттері қандай?</a:t>
            </a:r>
          </a:p>
          <a:p>
            <a:pPr marL="514350" indent="-514350">
              <a:buFont typeface="+mj-lt"/>
              <a:buAutoNum type="arabicPeriod"/>
            </a:pPr>
            <a:r>
              <a:rPr lang="kk-KZ" sz="2800" dirty="0">
                <a:latin typeface="Times New Roman" panose="02020603050405020304" pitchFamily="18" charset="0"/>
                <a:cs typeface="Times New Roman" panose="02020603050405020304" pitchFamily="18" charset="0"/>
              </a:rPr>
              <a:t>Жалпы этикан қандай түрлерге бөлінеді?</a:t>
            </a:r>
          </a:p>
          <a:p>
            <a:pPr marL="514350" indent="-514350">
              <a:buFont typeface="+mj-lt"/>
              <a:buAutoNum type="arabicPeriod"/>
            </a:pPr>
            <a:r>
              <a:rPr lang="kk-KZ" sz="2800" dirty="0">
                <a:latin typeface="Times New Roman" panose="02020603050405020304" pitchFamily="18" charset="0"/>
                <a:cs typeface="Times New Roman" panose="02020603050405020304" pitchFamily="18" charset="0"/>
              </a:rPr>
              <a:t> Халықаралық аудит стандарттарының (ХАС) негізгі  бөлімдерін ата</a:t>
            </a:r>
            <a:endParaRPr lang="en-US" sz="2800" dirty="0">
              <a:latin typeface="Times New Roman" panose="02020603050405020304" pitchFamily="18" charset="0"/>
              <a:cs typeface="Times New Roman" panose="02020603050405020304" pitchFamily="18" charset="0"/>
              <a:sym typeface="Caladea Bold"/>
            </a:endParaRPr>
          </a:p>
          <a:p>
            <a:endParaRPr lang="ru-RU" sz="1800" b="1" dirty="0">
              <a:highlight>
                <a:srgbClr val="FFFF00"/>
              </a:highlight>
              <a:latin typeface="Times New Roman" panose="02020603050405020304" pitchFamily="18" charset="0"/>
              <a:cs typeface="Times New Roman" panose="02020603050405020304" pitchFamily="18" charset="0"/>
            </a:endParaRPr>
          </a:p>
          <a:p>
            <a:endParaRPr lang="kk-KZ" sz="1800" dirty="0">
              <a:latin typeface="Times New Roman" panose="02020603050405020304" pitchFamily="18" charset="0"/>
              <a:cs typeface="Times New Roman" panose="02020603050405020304" pitchFamily="18" charset="0"/>
            </a:endParaRPr>
          </a:p>
          <a:p>
            <a:endParaRPr lang="kk-KZ" sz="1800" b="1" dirty="0">
              <a:solidFill>
                <a:srgbClr val="C00000"/>
              </a:solidFill>
              <a:latin typeface="Times New Roman" panose="02020603050405020304" pitchFamily="18" charset="0"/>
              <a:cs typeface="Times New Roman" panose="02020603050405020304" pitchFamily="18" charset="0"/>
            </a:endParaRPr>
          </a:p>
          <a:p>
            <a:endParaRPr lang="ru-K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7843" y="-1377209"/>
            <a:ext cx="4811818" cy="481181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B29"/>
            </a:solidFill>
          </p:spPr>
          <p:txBody>
            <a:bodyPr/>
            <a:lstStyle/>
            <a:p>
              <a:endParaRPr lang="ru-RU"/>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9" name="Group 29"/>
          <p:cNvGrpSpPr/>
          <p:nvPr/>
        </p:nvGrpSpPr>
        <p:grpSpPr>
          <a:xfrm>
            <a:off x="12447482" y="9258300"/>
            <a:ext cx="4811818" cy="4811818"/>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B29"/>
            </a:solidFill>
          </p:spPr>
          <p:txBody>
            <a:bodyPr/>
            <a:lstStyle/>
            <a:p>
              <a:endParaRPr lang="ru-RU"/>
            </a:p>
          </p:txBody>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2" name="Freeform 32"/>
          <p:cNvSpPr/>
          <p:nvPr/>
        </p:nvSpPr>
        <p:spPr>
          <a:xfrm rot="-5399999">
            <a:off x="15778551" y="1418209"/>
            <a:ext cx="967162" cy="1126244"/>
          </a:xfrm>
          <a:custGeom>
            <a:avLst/>
            <a:gdLst/>
            <a:ahLst/>
            <a:cxnLst/>
            <a:rect l="l" t="t" r="r" b="b"/>
            <a:pathLst>
              <a:path w="967162" h="1126244">
                <a:moveTo>
                  <a:pt x="0" y="0"/>
                </a:moveTo>
                <a:lnTo>
                  <a:pt x="967162" y="0"/>
                </a:lnTo>
                <a:lnTo>
                  <a:pt x="967162" y="1126244"/>
                </a:lnTo>
                <a:lnTo>
                  <a:pt x="0" y="11262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35" name="Freeform 35"/>
          <p:cNvSpPr/>
          <p:nvPr/>
        </p:nvSpPr>
        <p:spPr>
          <a:xfrm>
            <a:off x="10010841" y="7171910"/>
            <a:ext cx="340057" cy="516661"/>
          </a:xfrm>
          <a:custGeom>
            <a:avLst/>
            <a:gdLst/>
            <a:ahLst/>
            <a:cxnLst/>
            <a:rect l="l" t="t" r="r" b="b"/>
            <a:pathLst>
              <a:path w="340057" h="516661">
                <a:moveTo>
                  <a:pt x="0" y="0"/>
                </a:moveTo>
                <a:lnTo>
                  <a:pt x="340057" y="0"/>
                </a:lnTo>
                <a:lnTo>
                  <a:pt x="340057" y="516662"/>
                </a:lnTo>
                <a:lnTo>
                  <a:pt x="0" y="5166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sp>
        <p:nvSpPr>
          <p:cNvPr id="37" name="TextBox 37"/>
          <p:cNvSpPr txBox="1"/>
          <p:nvPr/>
        </p:nvSpPr>
        <p:spPr>
          <a:xfrm>
            <a:off x="914400" y="3837107"/>
            <a:ext cx="16992600" cy="3386120"/>
          </a:xfrm>
          <a:prstGeom prst="rect">
            <a:avLst/>
          </a:prstGeom>
        </p:spPr>
        <p:txBody>
          <a:bodyPr wrap="square" lIns="0" tIns="0" rIns="0" bIns="0" rtlCol="0" anchor="t">
            <a:spAutoFit/>
          </a:bodyPr>
          <a:lstStyle/>
          <a:p>
            <a:pPr algn="ctr">
              <a:lnSpc>
                <a:spcPts val="12960"/>
              </a:lnSpc>
            </a:pPr>
            <a:r>
              <a:rPr lang="kk-KZ" sz="14400" b="1" i="1" dirty="0">
                <a:solidFill>
                  <a:srgbClr val="2E2E2E"/>
                </a:solidFill>
                <a:effectLst>
                  <a:outerShdw blurRad="38100" dist="38100" dir="2700000" algn="tl">
                    <a:srgbClr val="000000">
                      <a:alpha val="43137"/>
                    </a:srgbClr>
                  </a:outerShdw>
                </a:effectLst>
                <a:latin typeface="Times New Roman" panose="02020603050405020304" pitchFamily="18" charset="0"/>
                <a:ea typeface="Caladea Bold"/>
                <a:cs typeface="Times New Roman" panose="02020603050405020304" pitchFamily="18" charset="0"/>
                <a:sym typeface="Caladea Bold"/>
              </a:rPr>
              <a:t>Назарларыңызға рахмет!</a:t>
            </a:r>
            <a:endParaRPr lang="en-US" sz="14400" b="1" i="1" dirty="0">
              <a:solidFill>
                <a:srgbClr val="2E2E2E"/>
              </a:solidFill>
              <a:effectLst>
                <a:outerShdw blurRad="38100" dist="38100" dir="2700000" algn="tl">
                  <a:srgbClr val="000000">
                    <a:alpha val="43137"/>
                  </a:srgbClr>
                </a:outerShdw>
              </a:effectLst>
              <a:latin typeface="Times New Roman" panose="02020603050405020304" pitchFamily="18" charset="0"/>
              <a:ea typeface="Caladea Bold"/>
              <a:cs typeface="Times New Roman" panose="02020603050405020304" pitchFamily="18" charset="0"/>
              <a:sym typeface="Caladea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515</Words>
  <Application>Microsoft Office PowerPoint</Application>
  <PresentationFormat>Произвольный</PresentationFormat>
  <Paragraphs>43</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Times New Roman</vt:lpstr>
      <vt:lpstr>Arial</vt:lpstr>
      <vt:lpstr>Caladea Bold</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White Professional Finance Presentation</dc:title>
  <dc:creator>admin</dc:creator>
  <cp:lastModifiedBy>Тажикенова Сапия Каргабаевна</cp:lastModifiedBy>
  <cp:revision>9</cp:revision>
  <dcterms:created xsi:type="dcterms:W3CDTF">2006-08-16T00:00:00Z</dcterms:created>
  <dcterms:modified xsi:type="dcterms:W3CDTF">2024-10-30T12:50:48Z</dcterms:modified>
  <dc:identifier>DAGVC-Xsqdc</dc:identifier>
</cp:coreProperties>
</file>