
<file path=[Content_Types].xml><?xml version="1.0" encoding="utf-8"?>
<Types xmlns="http://schemas.openxmlformats.org/package/2006/content-types">
  <Default Extension="emf" ContentType="image/x-emf"/>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4" r:id="rId3"/>
    <p:sldId id="265" r:id="rId4"/>
    <p:sldId id="266" r:id="rId5"/>
    <p:sldId id="267" r:id="rId6"/>
    <p:sldId id="268" r:id="rId7"/>
    <p:sldId id="269" r:id="rId8"/>
    <p:sldId id="270" r:id="rId9"/>
    <p:sldId id="271" r:id="rId10"/>
    <p:sldId id="272" r:id="rId11"/>
    <p:sldId id="257" r:id="rId12"/>
    <p:sldId id="258" r:id="rId13"/>
    <p:sldId id="259" r:id="rId14"/>
    <p:sldId id="260" r:id="rId15"/>
    <p:sldId id="261" r:id="rId16"/>
    <p:sldId id="262" r:id="rId17"/>
    <p:sldId id="263" r:id="rId18"/>
    <p:sldId id="273" r:id="rId19"/>
    <p:sldId id="274" r:id="rId20"/>
  </p:sldIdLst>
  <p:sldSz cx="11430000" cy="8724900"/>
  <p:notesSz cx="11430000" cy="87249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78"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57250" y="2704719"/>
            <a:ext cx="9715500" cy="1832229"/>
          </a:xfrm>
          <a:prstGeom prst="rect">
            <a:avLst/>
          </a:prstGeom>
        </p:spPr>
        <p:txBody>
          <a:bodyPr wrap="square" lIns="0" tIns="0" rIns="0" bIns="0">
            <a:spAutoFit/>
          </a:bodyPr>
          <a:lstStyle>
            <a:lvl1pPr>
              <a:defRPr sz="3350" b="0" i="0">
                <a:solidFill>
                  <a:srgbClr val="37502E"/>
                </a:solidFill>
                <a:latin typeface="Tahoma"/>
                <a:cs typeface="Tahoma"/>
              </a:defRPr>
            </a:lvl1pPr>
          </a:lstStyle>
          <a:p>
            <a:endParaRPr/>
          </a:p>
        </p:txBody>
      </p:sp>
      <p:sp>
        <p:nvSpPr>
          <p:cNvPr id="3" name="Holder 3"/>
          <p:cNvSpPr>
            <a:spLocks noGrp="1"/>
          </p:cNvSpPr>
          <p:nvPr>
            <p:ph type="subTitle" idx="4"/>
          </p:nvPr>
        </p:nvSpPr>
        <p:spPr>
          <a:xfrm>
            <a:off x="1714500" y="4885944"/>
            <a:ext cx="8001000" cy="21812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10/31/2024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37502E"/>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10/31/2024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37502E"/>
                </a:solidFill>
                <a:latin typeface="Tahoma"/>
                <a:cs typeface="Tahoma"/>
              </a:defRPr>
            </a:lvl1pPr>
          </a:lstStyle>
          <a:p>
            <a:endParaRPr/>
          </a:p>
        </p:txBody>
      </p:sp>
      <p:sp>
        <p:nvSpPr>
          <p:cNvPr id="3" name="Holder 3"/>
          <p:cNvSpPr>
            <a:spLocks noGrp="1"/>
          </p:cNvSpPr>
          <p:nvPr>
            <p:ph sz="half" idx="2"/>
          </p:nvPr>
        </p:nvSpPr>
        <p:spPr>
          <a:xfrm>
            <a:off x="571500" y="2006727"/>
            <a:ext cx="4972050" cy="575843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886450" y="2006727"/>
            <a:ext cx="4972050" cy="575843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10/31/2024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37502E"/>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10/31/2024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10/31/2024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1430000" cy="8724900"/>
          </a:xfrm>
          <a:custGeom>
            <a:avLst/>
            <a:gdLst/>
            <a:ahLst/>
            <a:cxnLst/>
            <a:rect l="l" t="t" r="r" b="b"/>
            <a:pathLst>
              <a:path w="11430000" h="8724900">
                <a:moveTo>
                  <a:pt x="11429999" y="8724899"/>
                </a:moveTo>
                <a:lnTo>
                  <a:pt x="0" y="8724899"/>
                </a:lnTo>
                <a:lnTo>
                  <a:pt x="0" y="0"/>
                </a:lnTo>
                <a:lnTo>
                  <a:pt x="11429999" y="0"/>
                </a:lnTo>
                <a:lnTo>
                  <a:pt x="11429999" y="8724899"/>
                </a:lnTo>
                <a:close/>
              </a:path>
            </a:pathLst>
          </a:custGeom>
          <a:solidFill>
            <a:srgbClr val="FEF5E7"/>
          </a:solidFill>
        </p:spPr>
        <p:txBody>
          <a:bodyPr wrap="square" lIns="0" tIns="0" rIns="0" bIns="0" rtlCol="0"/>
          <a:lstStyle/>
          <a:p>
            <a:endParaRPr/>
          </a:p>
        </p:txBody>
      </p:sp>
      <p:sp>
        <p:nvSpPr>
          <p:cNvPr id="2" name="Holder 2"/>
          <p:cNvSpPr>
            <a:spLocks noGrp="1"/>
          </p:cNvSpPr>
          <p:nvPr>
            <p:ph type="title"/>
          </p:nvPr>
        </p:nvSpPr>
        <p:spPr>
          <a:xfrm>
            <a:off x="624874" y="463121"/>
            <a:ext cx="10180250" cy="2111375"/>
          </a:xfrm>
          <a:prstGeom prst="rect">
            <a:avLst/>
          </a:prstGeom>
        </p:spPr>
        <p:txBody>
          <a:bodyPr wrap="square" lIns="0" tIns="0" rIns="0" bIns="0">
            <a:spAutoFit/>
          </a:bodyPr>
          <a:lstStyle>
            <a:lvl1pPr>
              <a:defRPr sz="3350" b="0" i="0">
                <a:solidFill>
                  <a:srgbClr val="37502E"/>
                </a:solidFill>
                <a:latin typeface="Tahoma"/>
                <a:cs typeface="Tahoma"/>
              </a:defRPr>
            </a:lvl1pPr>
          </a:lstStyle>
          <a:p>
            <a:endParaRPr/>
          </a:p>
        </p:txBody>
      </p:sp>
      <p:sp>
        <p:nvSpPr>
          <p:cNvPr id="3" name="Holder 3"/>
          <p:cNvSpPr>
            <a:spLocks noGrp="1"/>
          </p:cNvSpPr>
          <p:nvPr>
            <p:ph type="body" idx="1"/>
          </p:nvPr>
        </p:nvSpPr>
        <p:spPr>
          <a:xfrm>
            <a:off x="571500" y="2006727"/>
            <a:ext cx="10287000" cy="575843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886200" y="8114157"/>
            <a:ext cx="3657600" cy="43624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71500" y="8114157"/>
            <a:ext cx="2628900" cy="43624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10/31/2024</a:t>
            </a:fld>
            <a:endParaRPr lang="en-US"/>
          </a:p>
        </p:txBody>
      </p:sp>
      <p:sp>
        <p:nvSpPr>
          <p:cNvPr id="6" name="Holder 6"/>
          <p:cNvSpPr>
            <a:spLocks noGrp="1"/>
          </p:cNvSpPr>
          <p:nvPr>
            <p:ph type="sldNum" sz="quarter" idx="7"/>
          </p:nvPr>
        </p:nvSpPr>
        <p:spPr>
          <a:xfrm>
            <a:off x="8229600" y="8114157"/>
            <a:ext cx="2628900" cy="43624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371601" y="1605235"/>
            <a:ext cx="8993540" cy="2448106"/>
          </a:xfrm>
          <a:prstGeom prst="rect">
            <a:avLst/>
          </a:prstGeom>
        </p:spPr>
        <p:txBody>
          <a:bodyPr vert="horz" wrap="square" lIns="0" tIns="16510" rIns="0" bIns="0" rtlCol="0">
            <a:spAutoFit/>
          </a:bodyPr>
          <a:lstStyle/>
          <a:p>
            <a:pPr marR="67310" indent="450850" algn="ctr">
              <a:spcAft>
                <a:spcPts val="0"/>
              </a:spcAft>
            </a:pPr>
            <a:r>
              <a:rPr lang="kk-KZ" sz="3600" b="1" dirty="0">
                <a:latin typeface="Times New Roman" panose="02020603050405020304" pitchFamily="18" charset="0"/>
                <a:ea typeface="Times New Roman" panose="02020603050405020304" pitchFamily="18" charset="0"/>
              </a:rPr>
              <a:t>13. Дәріс </a:t>
            </a:r>
            <a:br>
              <a:rPr lang="kk-KZ" sz="3600" b="1" dirty="0">
                <a:latin typeface="Times New Roman" panose="02020603050405020304" pitchFamily="18" charset="0"/>
                <a:ea typeface="Times New Roman" panose="02020603050405020304" pitchFamily="18" charset="0"/>
              </a:rPr>
            </a:br>
            <a:r>
              <a:rPr lang="kk-KZ" sz="3600" b="1" dirty="0">
                <a:latin typeface="Times New Roman" panose="02020603050405020304" pitchFamily="18" charset="0"/>
                <a:ea typeface="Times New Roman" panose="02020603050405020304" pitchFamily="18" charset="0"/>
              </a:rPr>
              <a:t> </a:t>
            </a:r>
            <a:br>
              <a:rPr lang="kk-KZ" sz="3600" b="1" dirty="0">
                <a:latin typeface="Times New Roman" panose="02020603050405020304" pitchFamily="18" charset="0"/>
                <a:ea typeface="Times New Roman" panose="02020603050405020304" pitchFamily="18" charset="0"/>
              </a:rPr>
            </a:br>
            <a:r>
              <a:rPr lang="kk-KZ" sz="3600" b="1" dirty="0">
                <a:latin typeface="Times New Roman" panose="02020603050405020304" pitchFamily="18" charset="0"/>
                <a:ea typeface="Times New Roman" panose="02020603050405020304" pitchFamily="18" charset="0"/>
              </a:rPr>
              <a:t>Білім беру платфомалары құру әдістері. </a:t>
            </a:r>
            <a:br>
              <a:rPr lang="kk-KZ" sz="3600" b="1" dirty="0">
                <a:latin typeface="Times New Roman" panose="02020603050405020304" pitchFamily="18" charset="0"/>
                <a:ea typeface="Times New Roman" panose="02020603050405020304" pitchFamily="18" charset="0"/>
              </a:rPr>
            </a:br>
            <a:r>
              <a:rPr lang="kk-KZ" sz="3600" b="1" dirty="0">
                <a:latin typeface="Times New Roman" panose="02020603050405020304" pitchFamily="18" charset="0"/>
                <a:ea typeface="Times New Roman" panose="02020603050405020304" pitchFamily="18" charset="0"/>
              </a:rPr>
              <a:t>Онлайн курстарды құру және басқару.</a:t>
            </a:r>
            <a:br>
              <a:rPr lang="ru-RU" sz="1400" dirty="0">
                <a:latin typeface="Times New Roman" panose="02020603050405020304" pitchFamily="18" charset="0"/>
                <a:ea typeface="Times New Roman" panose="02020603050405020304" pitchFamily="18" charset="0"/>
              </a:rPr>
            </a:br>
            <a:endParaRPr sz="1400" dirty="0">
              <a:latin typeface="Verdana"/>
              <a:cs typeface="Verdan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D671C822-6789-454D-86DF-4FCC7C2B8659}"/>
              </a:ext>
            </a:extLst>
          </p:cNvPr>
          <p:cNvPicPr>
            <a:picLocks noChangeAspect="1"/>
          </p:cNvPicPr>
          <p:nvPr/>
        </p:nvPicPr>
        <p:blipFill>
          <a:blip r:embed="rId2"/>
          <a:stretch>
            <a:fillRect/>
          </a:stretch>
        </p:blipFill>
        <p:spPr>
          <a:xfrm>
            <a:off x="533400" y="171450"/>
            <a:ext cx="10439400" cy="8001000"/>
          </a:xfrm>
          <a:prstGeom prst="rect">
            <a:avLst/>
          </a:prstGeom>
        </p:spPr>
      </p:pic>
    </p:spTree>
    <p:extLst>
      <p:ext uri="{BB962C8B-B14F-4D97-AF65-F5344CB8AC3E}">
        <p14:creationId xmlns:p14="http://schemas.microsoft.com/office/powerpoint/2010/main" val="3980767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7143750" y="257"/>
            <a:ext cx="4286249" cy="7124442"/>
          </a:xfrm>
          <a:prstGeom prst="rect">
            <a:avLst/>
          </a:prstGeom>
        </p:spPr>
      </p:pic>
      <p:sp>
        <p:nvSpPr>
          <p:cNvPr id="3" name="object 3"/>
          <p:cNvSpPr/>
          <p:nvPr/>
        </p:nvSpPr>
        <p:spPr>
          <a:xfrm>
            <a:off x="638216" y="2590799"/>
            <a:ext cx="409575" cy="409575"/>
          </a:xfrm>
          <a:custGeom>
            <a:avLst/>
            <a:gdLst/>
            <a:ahLst/>
            <a:cxnLst/>
            <a:rect l="l" t="t" r="r" b="b"/>
            <a:pathLst>
              <a:path w="409575" h="409575">
                <a:moveTo>
                  <a:pt x="389848" y="409574"/>
                </a:moveTo>
                <a:lnTo>
                  <a:pt x="19643" y="409574"/>
                </a:lnTo>
                <a:lnTo>
                  <a:pt x="16722" y="408940"/>
                </a:lnTo>
                <a:lnTo>
                  <a:pt x="13928" y="407797"/>
                </a:lnTo>
                <a:lnTo>
                  <a:pt x="8721" y="405002"/>
                </a:lnTo>
                <a:lnTo>
                  <a:pt x="2752" y="398272"/>
                </a:lnTo>
                <a:lnTo>
                  <a:pt x="0" y="389890"/>
                </a:lnTo>
                <a:lnTo>
                  <a:pt x="11" y="19441"/>
                </a:lnTo>
                <a:lnTo>
                  <a:pt x="19770" y="0"/>
                </a:lnTo>
                <a:lnTo>
                  <a:pt x="389848" y="0"/>
                </a:lnTo>
                <a:lnTo>
                  <a:pt x="409533" y="19441"/>
                </a:lnTo>
                <a:lnTo>
                  <a:pt x="409533" y="390474"/>
                </a:lnTo>
                <a:lnTo>
                  <a:pt x="389848" y="409574"/>
                </a:lnTo>
                <a:close/>
              </a:path>
            </a:pathLst>
          </a:custGeom>
          <a:solidFill>
            <a:srgbClr val="F2E7D4"/>
          </a:solidFill>
        </p:spPr>
        <p:txBody>
          <a:bodyPr wrap="square" lIns="0" tIns="0" rIns="0" bIns="0" rtlCol="0"/>
          <a:lstStyle/>
          <a:p>
            <a:endParaRPr/>
          </a:p>
        </p:txBody>
      </p:sp>
      <p:sp>
        <p:nvSpPr>
          <p:cNvPr id="4" name="object 4"/>
          <p:cNvSpPr/>
          <p:nvPr/>
        </p:nvSpPr>
        <p:spPr>
          <a:xfrm>
            <a:off x="638216" y="4514850"/>
            <a:ext cx="409575" cy="409575"/>
          </a:xfrm>
          <a:custGeom>
            <a:avLst/>
            <a:gdLst/>
            <a:ahLst/>
            <a:cxnLst/>
            <a:rect l="l" t="t" r="r" b="b"/>
            <a:pathLst>
              <a:path w="409575" h="409575">
                <a:moveTo>
                  <a:pt x="389848" y="409574"/>
                </a:moveTo>
                <a:lnTo>
                  <a:pt x="19642" y="409574"/>
                </a:lnTo>
                <a:lnTo>
                  <a:pt x="16722" y="408939"/>
                </a:lnTo>
                <a:lnTo>
                  <a:pt x="13928" y="407796"/>
                </a:lnTo>
                <a:lnTo>
                  <a:pt x="8721" y="405002"/>
                </a:lnTo>
                <a:lnTo>
                  <a:pt x="2752" y="398271"/>
                </a:lnTo>
                <a:lnTo>
                  <a:pt x="0" y="389889"/>
                </a:lnTo>
                <a:lnTo>
                  <a:pt x="11" y="19441"/>
                </a:lnTo>
                <a:lnTo>
                  <a:pt x="19770" y="0"/>
                </a:lnTo>
                <a:lnTo>
                  <a:pt x="389848" y="0"/>
                </a:lnTo>
                <a:lnTo>
                  <a:pt x="409533" y="19441"/>
                </a:lnTo>
                <a:lnTo>
                  <a:pt x="409533" y="390474"/>
                </a:lnTo>
                <a:lnTo>
                  <a:pt x="389848" y="409574"/>
                </a:lnTo>
                <a:close/>
              </a:path>
            </a:pathLst>
          </a:custGeom>
          <a:solidFill>
            <a:srgbClr val="F2E7D4"/>
          </a:solidFill>
        </p:spPr>
        <p:txBody>
          <a:bodyPr wrap="square" lIns="0" tIns="0" rIns="0" bIns="0" rtlCol="0"/>
          <a:lstStyle/>
          <a:p>
            <a:endParaRPr/>
          </a:p>
        </p:txBody>
      </p:sp>
      <p:sp>
        <p:nvSpPr>
          <p:cNvPr id="5" name="object 5"/>
          <p:cNvSpPr/>
          <p:nvPr/>
        </p:nvSpPr>
        <p:spPr>
          <a:xfrm>
            <a:off x="3667166" y="2590799"/>
            <a:ext cx="409575" cy="409575"/>
          </a:xfrm>
          <a:custGeom>
            <a:avLst/>
            <a:gdLst/>
            <a:ahLst/>
            <a:cxnLst/>
            <a:rect l="l" t="t" r="r" b="b"/>
            <a:pathLst>
              <a:path w="409575" h="409575">
                <a:moveTo>
                  <a:pt x="389848" y="409574"/>
                </a:moveTo>
                <a:lnTo>
                  <a:pt x="19643" y="409574"/>
                </a:lnTo>
                <a:lnTo>
                  <a:pt x="16722" y="408940"/>
                </a:lnTo>
                <a:lnTo>
                  <a:pt x="13928" y="407797"/>
                </a:lnTo>
                <a:lnTo>
                  <a:pt x="8721" y="405002"/>
                </a:lnTo>
                <a:lnTo>
                  <a:pt x="2752" y="398272"/>
                </a:lnTo>
                <a:lnTo>
                  <a:pt x="0" y="389890"/>
                </a:lnTo>
                <a:lnTo>
                  <a:pt x="11" y="19442"/>
                </a:lnTo>
                <a:lnTo>
                  <a:pt x="19770" y="0"/>
                </a:lnTo>
                <a:lnTo>
                  <a:pt x="389848" y="0"/>
                </a:lnTo>
                <a:lnTo>
                  <a:pt x="409533" y="19442"/>
                </a:lnTo>
                <a:lnTo>
                  <a:pt x="409533" y="390474"/>
                </a:lnTo>
                <a:lnTo>
                  <a:pt x="389848" y="409574"/>
                </a:lnTo>
                <a:close/>
              </a:path>
            </a:pathLst>
          </a:custGeom>
          <a:solidFill>
            <a:srgbClr val="F2E7D4"/>
          </a:solidFill>
        </p:spPr>
        <p:txBody>
          <a:bodyPr wrap="square" lIns="0" tIns="0" rIns="0" bIns="0" rtlCol="0"/>
          <a:lstStyle/>
          <a:p>
            <a:endParaRPr/>
          </a:p>
        </p:txBody>
      </p:sp>
      <p:sp>
        <p:nvSpPr>
          <p:cNvPr id="6" name="object 6"/>
          <p:cNvSpPr/>
          <p:nvPr/>
        </p:nvSpPr>
        <p:spPr>
          <a:xfrm>
            <a:off x="3667166" y="4514850"/>
            <a:ext cx="409575" cy="409575"/>
          </a:xfrm>
          <a:custGeom>
            <a:avLst/>
            <a:gdLst/>
            <a:ahLst/>
            <a:cxnLst/>
            <a:rect l="l" t="t" r="r" b="b"/>
            <a:pathLst>
              <a:path w="409575" h="409575">
                <a:moveTo>
                  <a:pt x="389848" y="409574"/>
                </a:moveTo>
                <a:lnTo>
                  <a:pt x="19643" y="409574"/>
                </a:lnTo>
                <a:lnTo>
                  <a:pt x="16722" y="408939"/>
                </a:lnTo>
                <a:lnTo>
                  <a:pt x="13928" y="407796"/>
                </a:lnTo>
                <a:lnTo>
                  <a:pt x="8721" y="405002"/>
                </a:lnTo>
                <a:lnTo>
                  <a:pt x="2752" y="398271"/>
                </a:lnTo>
                <a:lnTo>
                  <a:pt x="0" y="389889"/>
                </a:lnTo>
                <a:lnTo>
                  <a:pt x="11" y="19442"/>
                </a:lnTo>
                <a:lnTo>
                  <a:pt x="19770" y="0"/>
                </a:lnTo>
                <a:lnTo>
                  <a:pt x="389848" y="0"/>
                </a:lnTo>
                <a:lnTo>
                  <a:pt x="409533" y="19442"/>
                </a:lnTo>
                <a:lnTo>
                  <a:pt x="409533" y="390474"/>
                </a:lnTo>
                <a:lnTo>
                  <a:pt x="389848" y="409574"/>
                </a:lnTo>
                <a:close/>
              </a:path>
            </a:pathLst>
          </a:custGeom>
          <a:solidFill>
            <a:srgbClr val="F2E7D4"/>
          </a:solidFill>
        </p:spPr>
        <p:txBody>
          <a:bodyPr wrap="square" lIns="0" tIns="0" rIns="0" bIns="0" rtlCol="0"/>
          <a:lstStyle/>
          <a:p>
            <a:endParaRPr/>
          </a:p>
        </p:txBody>
      </p:sp>
      <p:sp>
        <p:nvSpPr>
          <p:cNvPr id="7" name="object 7"/>
          <p:cNvSpPr txBox="1">
            <a:spLocks noGrp="1"/>
          </p:cNvSpPr>
          <p:nvPr>
            <p:ph type="title"/>
          </p:nvPr>
        </p:nvSpPr>
        <p:spPr>
          <a:xfrm>
            <a:off x="624874" y="463121"/>
            <a:ext cx="4258310" cy="1587500"/>
          </a:xfrm>
          <a:prstGeom prst="rect">
            <a:avLst/>
          </a:prstGeom>
        </p:spPr>
        <p:txBody>
          <a:bodyPr vert="horz" wrap="square" lIns="0" tIns="2540" rIns="0" bIns="0" rtlCol="0">
            <a:spAutoFit/>
          </a:bodyPr>
          <a:lstStyle/>
          <a:p>
            <a:pPr marL="12700" marR="5080">
              <a:lnSpc>
                <a:spcPct val="102600"/>
              </a:lnSpc>
              <a:spcBef>
                <a:spcPts val="20"/>
              </a:spcBef>
            </a:pPr>
            <a:r>
              <a:rPr spc="290" dirty="0">
                <a:latin typeface="Times New Roman"/>
                <a:cs typeface="Times New Roman"/>
              </a:rPr>
              <a:t>Онлайн</a:t>
            </a:r>
            <a:r>
              <a:rPr spc="50" dirty="0">
                <a:latin typeface="Times New Roman"/>
                <a:cs typeface="Times New Roman"/>
              </a:rPr>
              <a:t> </a:t>
            </a:r>
            <a:r>
              <a:rPr spc="204" dirty="0">
                <a:latin typeface="Times New Roman"/>
                <a:cs typeface="Times New Roman"/>
              </a:rPr>
              <a:t>оқыту </a:t>
            </a:r>
            <a:r>
              <a:rPr spc="285" dirty="0">
                <a:latin typeface="Times New Roman"/>
                <a:cs typeface="Times New Roman"/>
              </a:rPr>
              <a:t>платформаларының </a:t>
            </a:r>
            <a:r>
              <a:rPr spc="254" dirty="0">
                <a:latin typeface="Times New Roman"/>
                <a:cs typeface="Times New Roman"/>
              </a:rPr>
              <a:t>артықшылықтары</a:t>
            </a:r>
          </a:p>
        </p:txBody>
      </p:sp>
      <p:sp>
        <p:nvSpPr>
          <p:cNvPr id="8" name="object 8"/>
          <p:cNvSpPr txBox="1"/>
          <p:nvPr/>
        </p:nvSpPr>
        <p:spPr>
          <a:xfrm>
            <a:off x="782932" y="2597311"/>
            <a:ext cx="119380" cy="334010"/>
          </a:xfrm>
          <a:prstGeom prst="rect">
            <a:avLst/>
          </a:prstGeom>
        </p:spPr>
        <p:txBody>
          <a:bodyPr vert="horz" wrap="square" lIns="0" tIns="15875" rIns="0" bIns="0" rtlCol="0">
            <a:spAutoFit/>
          </a:bodyPr>
          <a:lstStyle/>
          <a:p>
            <a:pPr marL="12700">
              <a:lnSpc>
                <a:spcPct val="100000"/>
              </a:lnSpc>
              <a:spcBef>
                <a:spcPts val="125"/>
              </a:spcBef>
            </a:pPr>
            <a:r>
              <a:rPr sz="2000" spc="-320" dirty="0">
                <a:solidFill>
                  <a:srgbClr val="3A362F"/>
                </a:solidFill>
                <a:latin typeface="Times New Roman"/>
                <a:cs typeface="Times New Roman"/>
              </a:rPr>
              <a:t>1</a:t>
            </a:r>
            <a:endParaRPr sz="2000">
              <a:latin typeface="Times New Roman"/>
              <a:cs typeface="Times New Roman"/>
            </a:endParaRPr>
          </a:p>
        </p:txBody>
      </p:sp>
      <p:sp>
        <p:nvSpPr>
          <p:cNvPr id="9" name="object 9"/>
          <p:cNvSpPr txBox="1"/>
          <p:nvPr/>
        </p:nvSpPr>
        <p:spPr>
          <a:xfrm>
            <a:off x="3786136" y="2597311"/>
            <a:ext cx="163830" cy="334010"/>
          </a:xfrm>
          <a:prstGeom prst="rect">
            <a:avLst/>
          </a:prstGeom>
        </p:spPr>
        <p:txBody>
          <a:bodyPr vert="horz" wrap="square" lIns="0" tIns="15875" rIns="0" bIns="0" rtlCol="0">
            <a:spAutoFit/>
          </a:bodyPr>
          <a:lstStyle/>
          <a:p>
            <a:pPr marL="12700">
              <a:lnSpc>
                <a:spcPct val="100000"/>
              </a:lnSpc>
              <a:spcBef>
                <a:spcPts val="125"/>
              </a:spcBef>
            </a:pPr>
            <a:r>
              <a:rPr sz="2000" spc="30" dirty="0">
                <a:solidFill>
                  <a:srgbClr val="3A362F"/>
                </a:solidFill>
                <a:latin typeface="Times New Roman"/>
                <a:cs typeface="Times New Roman"/>
              </a:rPr>
              <a:t>2</a:t>
            </a:r>
            <a:endParaRPr sz="2000">
              <a:latin typeface="Times New Roman"/>
              <a:cs typeface="Times New Roman"/>
            </a:endParaRPr>
          </a:p>
        </p:txBody>
      </p:sp>
      <p:sp>
        <p:nvSpPr>
          <p:cNvPr id="10" name="object 10"/>
          <p:cNvSpPr txBox="1"/>
          <p:nvPr/>
        </p:nvSpPr>
        <p:spPr>
          <a:xfrm>
            <a:off x="758081" y="4519933"/>
            <a:ext cx="168910" cy="334010"/>
          </a:xfrm>
          <a:prstGeom prst="rect">
            <a:avLst/>
          </a:prstGeom>
        </p:spPr>
        <p:txBody>
          <a:bodyPr vert="horz" wrap="square" lIns="0" tIns="15875" rIns="0" bIns="0" rtlCol="0">
            <a:spAutoFit/>
          </a:bodyPr>
          <a:lstStyle/>
          <a:p>
            <a:pPr marL="12700">
              <a:lnSpc>
                <a:spcPct val="100000"/>
              </a:lnSpc>
              <a:spcBef>
                <a:spcPts val="125"/>
              </a:spcBef>
            </a:pPr>
            <a:r>
              <a:rPr sz="2000" spc="70" dirty="0">
                <a:solidFill>
                  <a:srgbClr val="3A362F"/>
                </a:solidFill>
                <a:latin typeface="Times New Roman"/>
                <a:cs typeface="Times New Roman"/>
              </a:rPr>
              <a:t>3</a:t>
            </a:r>
            <a:endParaRPr sz="2000">
              <a:latin typeface="Times New Roman"/>
              <a:cs typeface="Times New Roman"/>
            </a:endParaRPr>
          </a:p>
        </p:txBody>
      </p:sp>
      <p:sp>
        <p:nvSpPr>
          <p:cNvPr id="11" name="object 11"/>
          <p:cNvSpPr txBox="1"/>
          <p:nvPr/>
        </p:nvSpPr>
        <p:spPr>
          <a:xfrm>
            <a:off x="3785403" y="4519933"/>
            <a:ext cx="165100" cy="334010"/>
          </a:xfrm>
          <a:prstGeom prst="rect">
            <a:avLst/>
          </a:prstGeom>
        </p:spPr>
        <p:txBody>
          <a:bodyPr vert="horz" wrap="square" lIns="0" tIns="15875" rIns="0" bIns="0" rtlCol="0">
            <a:spAutoFit/>
          </a:bodyPr>
          <a:lstStyle/>
          <a:p>
            <a:pPr marL="12700">
              <a:lnSpc>
                <a:spcPct val="100000"/>
              </a:lnSpc>
              <a:spcBef>
                <a:spcPts val="125"/>
              </a:spcBef>
            </a:pPr>
            <a:r>
              <a:rPr sz="2000" spc="40" dirty="0">
                <a:solidFill>
                  <a:srgbClr val="3A362F"/>
                </a:solidFill>
                <a:latin typeface="Times New Roman"/>
                <a:cs typeface="Times New Roman"/>
              </a:rPr>
              <a:t>4</a:t>
            </a:r>
            <a:endParaRPr sz="2000">
              <a:latin typeface="Times New Roman"/>
              <a:cs typeface="Times New Roman"/>
            </a:endParaRPr>
          </a:p>
        </p:txBody>
      </p:sp>
      <p:sp>
        <p:nvSpPr>
          <p:cNvPr id="12" name="object 12"/>
          <p:cNvSpPr txBox="1"/>
          <p:nvPr/>
        </p:nvSpPr>
        <p:spPr>
          <a:xfrm>
            <a:off x="1216920" y="2500860"/>
            <a:ext cx="2265680" cy="1470025"/>
          </a:xfrm>
          <a:prstGeom prst="rect">
            <a:avLst/>
          </a:prstGeom>
        </p:spPr>
        <p:txBody>
          <a:bodyPr vert="horz" wrap="square" lIns="0" tIns="6350" rIns="0" bIns="0" rtlCol="0">
            <a:spAutoFit/>
          </a:bodyPr>
          <a:lstStyle/>
          <a:p>
            <a:pPr marL="12700" marR="222250">
              <a:lnSpc>
                <a:spcPct val="128200"/>
              </a:lnSpc>
              <a:spcBef>
                <a:spcPts val="50"/>
              </a:spcBef>
            </a:pPr>
            <a:r>
              <a:rPr sz="1650" spc="125" dirty="0">
                <a:solidFill>
                  <a:srgbClr val="3A362F"/>
                </a:solidFill>
                <a:latin typeface="Times New Roman"/>
                <a:cs typeface="Times New Roman"/>
              </a:rPr>
              <a:t>Ыңғайлылық</a:t>
            </a:r>
            <a:r>
              <a:rPr sz="1650" spc="500" dirty="0">
                <a:solidFill>
                  <a:srgbClr val="3A362F"/>
                </a:solidFill>
                <a:latin typeface="Times New Roman"/>
                <a:cs typeface="Times New Roman"/>
              </a:rPr>
              <a:t> </a:t>
            </a:r>
            <a:r>
              <a:rPr sz="1400" spc="-120" dirty="0">
                <a:solidFill>
                  <a:srgbClr val="3A362F"/>
                </a:solidFill>
                <a:latin typeface="Verdana"/>
                <a:cs typeface="Verdana"/>
              </a:rPr>
              <a:t>Онлайн</a:t>
            </a:r>
            <a:r>
              <a:rPr sz="1400" spc="-175" dirty="0">
                <a:solidFill>
                  <a:srgbClr val="3A362F"/>
                </a:solidFill>
                <a:latin typeface="Verdana"/>
                <a:cs typeface="Verdana"/>
              </a:rPr>
              <a:t> </a:t>
            </a:r>
            <a:r>
              <a:rPr sz="1400" spc="-110" dirty="0">
                <a:solidFill>
                  <a:srgbClr val="3A362F"/>
                </a:solidFill>
                <a:latin typeface="Verdana"/>
                <a:cs typeface="Verdana"/>
              </a:rPr>
              <a:t>оқыту</a:t>
            </a:r>
            <a:r>
              <a:rPr sz="1400" spc="-175" dirty="0">
                <a:solidFill>
                  <a:srgbClr val="3A362F"/>
                </a:solidFill>
                <a:latin typeface="Verdana"/>
                <a:cs typeface="Verdana"/>
              </a:rPr>
              <a:t> </a:t>
            </a:r>
            <a:r>
              <a:rPr sz="1400" spc="-125" dirty="0">
                <a:solidFill>
                  <a:srgbClr val="3A362F"/>
                </a:solidFill>
                <a:latin typeface="Verdana"/>
                <a:cs typeface="Verdana"/>
              </a:rPr>
              <a:t>кез</a:t>
            </a:r>
            <a:r>
              <a:rPr sz="1400" spc="-170" dirty="0">
                <a:solidFill>
                  <a:srgbClr val="3A362F"/>
                </a:solidFill>
                <a:latin typeface="Verdana"/>
                <a:cs typeface="Verdana"/>
              </a:rPr>
              <a:t> </a:t>
            </a:r>
            <a:r>
              <a:rPr sz="1400" spc="-95" dirty="0">
                <a:solidFill>
                  <a:srgbClr val="3A362F"/>
                </a:solidFill>
                <a:latin typeface="Verdana"/>
                <a:cs typeface="Verdana"/>
              </a:rPr>
              <a:t>келген </a:t>
            </a:r>
            <a:r>
              <a:rPr sz="1400" spc="-110" dirty="0">
                <a:solidFill>
                  <a:srgbClr val="3A362F"/>
                </a:solidFill>
                <a:latin typeface="Verdana"/>
                <a:cs typeface="Verdana"/>
              </a:rPr>
              <a:t>уақытта</a:t>
            </a:r>
            <a:r>
              <a:rPr sz="1400" spc="-180" dirty="0">
                <a:solidFill>
                  <a:srgbClr val="3A362F"/>
                </a:solidFill>
                <a:latin typeface="Verdana"/>
                <a:cs typeface="Verdana"/>
              </a:rPr>
              <a:t> </a:t>
            </a:r>
            <a:r>
              <a:rPr sz="1400" spc="-135" dirty="0">
                <a:solidFill>
                  <a:srgbClr val="3A362F"/>
                </a:solidFill>
                <a:latin typeface="Verdana"/>
                <a:cs typeface="Verdana"/>
              </a:rPr>
              <a:t>және</a:t>
            </a:r>
            <a:r>
              <a:rPr sz="1400" spc="-175" dirty="0">
                <a:solidFill>
                  <a:srgbClr val="3A362F"/>
                </a:solidFill>
                <a:latin typeface="Verdana"/>
                <a:cs typeface="Verdana"/>
              </a:rPr>
              <a:t> </a:t>
            </a:r>
            <a:r>
              <a:rPr sz="1400" spc="-125" dirty="0">
                <a:solidFill>
                  <a:srgbClr val="3A362F"/>
                </a:solidFill>
                <a:latin typeface="Verdana"/>
                <a:cs typeface="Verdana"/>
              </a:rPr>
              <a:t>кез</a:t>
            </a:r>
            <a:r>
              <a:rPr sz="1400" spc="-175" dirty="0">
                <a:solidFill>
                  <a:srgbClr val="3A362F"/>
                </a:solidFill>
                <a:latin typeface="Verdana"/>
                <a:cs typeface="Verdana"/>
              </a:rPr>
              <a:t> </a:t>
            </a:r>
            <a:r>
              <a:rPr sz="1400" spc="-40" dirty="0">
                <a:solidFill>
                  <a:srgbClr val="3A362F"/>
                </a:solidFill>
                <a:latin typeface="Verdana"/>
                <a:cs typeface="Verdana"/>
              </a:rPr>
              <a:t>келген</a:t>
            </a:r>
            <a:endParaRPr sz="1400">
              <a:latin typeface="Verdana"/>
              <a:cs typeface="Verdana"/>
            </a:endParaRPr>
          </a:p>
          <a:p>
            <a:pPr marL="12700" marR="5080">
              <a:lnSpc>
                <a:spcPct val="133900"/>
              </a:lnSpc>
              <a:spcBef>
                <a:spcPts val="5"/>
              </a:spcBef>
            </a:pPr>
            <a:r>
              <a:rPr sz="1400" spc="-135" dirty="0">
                <a:solidFill>
                  <a:srgbClr val="3A362F"/>
                </a:solidFill>
                <a:latin typeface="Verdana"/>
                <a:cs typeface="Verdana"/>
              </a:rPr>
              <a:t>жерде</a:t>
            </a:r>
            <a:r>
              <a:rPr sz="1400" spc="-170" dirty="0">
                <a:solidFill>
                  <a:srgbClr val="3A362F"/>
                </a:solidFill>
                <a:latin typeface="Verdana"/>
                <a:cs typeface="Verdana"/>
              </a:rPr>
              <a:t> </a:t>
            </a:r>
            <a:r>
              <a:rPr sz="1400" spc="-80" dirty="0">
                <a:solidFill>
                  <a:srgbClr val="3A362F"/>
                </a:solidFill>
                <a:latin typeface="Verdana"/>
                <a:cs typeface="Verdana"/>
              </a:rPr>
              <a:t>білім</a:t>
            </a:r>
            <a:r>
              <a:rPr sz="1400" spc="-170" dirty="0">
                <a:solidFill>
                  <a:srgbClr val="3A362F"/>
                </a:solidFill>
                <a:latin typeface="Verdana"/>
                <a:cs typeface="Verdana"/>
              </a:rPr>
              <a:t> </a:t>
            </a:r>
            <a:r>
              <a:rPr sz="1400" spc="-125" dirty="0">
                <a:solidFill>
                  <a:srgbClr val="3A362F"/>
                </a:solidFill>
                <a:latin typeface="Verdana"/>
                <a:cs typeface="Verdana"/>
              </a:rPr>
              <a:t>алуға</a:t>
            </a:r>
            <a:r>
              <a:rPr sz="1400" spc="-170" dirty="0">
                <a:solidFill>
                  <a:srgbClr val="3A362F"/>
                </a:solidFill>
                <a:latin typeface="Verdana"/>
                <a:cs typeface="Verdana"/>
              </a:rPr>
              <a:t> </a:t>
            </a:r>
            <a:r>
              <a:rPr sz="1400" spc="-85" dirty="0">
                <a:solidFill>
                  <a:srgbClr val="3A362F"/>
                </a:solidFill>
                <a:latin typeface="Verdana"/>
                <a:cs typeface="Verdana"/>
              </a:rPr>
              <a:t>мүмкіндік </a:t>
            </a:r>
            <a:r>
              <a:rPr sz="1400" spc="-10" dirty="0">
                <a:solidFill>
                  <a:srgbClr val="3A362F"/>
                </a:solidFill>
                <a:latin typeface="Verdana"/>
                <a:cs typeface="Verdana"/>
              </a:rPr>
              <a:t>береді.</a:t>
            </a:r>
            <a:endParaRPr sz="1400">
              <a:latin typeface="Verdana"/>
              <a:cs typeface="Verdana"/>
            </a:endParaRPr>
          </a:p>
        </p:txBody>
      </p:sp>
      <p:sp>
        <p:nvSpPr>
          <p:cNvPr id="13" name="object 13"/>
          <p:cNvSpPr txBox="1"/>
          <p:nvPr/>
        </p:nvSpPr>
        <p:spPr>
          <a:xfrm>
            <a:off x="1216920" y="4424910"/>
            <a:ext cx="2166620" cy="1184275"/>
          </a:xfrm>
          <a:prstGeom prst="rect">
            <a:avLst/>
          </a:prstGeom>
        </p:spPr>
        <p:txBody>
          <a:bodyPr vert="horz" wrap="square" lIns="0" tIns="1905" rIns="0" bIns="0" rtlCol="0">
            <a:spAutoFit/>
          </a:bodyPr>
          <a:lstStyle/>
          <a:p>
            <a:pPr marL="12700" marR="5080">
              <a:lnSpc>
                <a:spcPct val="130100"/>
              </a:lnSpc>
              <a:spcBef>
                <a:spcPts val="15"/>
              </a:spcBef>
            </a:pPr>
            <a:r>
              <a:rPr sz="1650" spc="125" dirty="0">
                <a:solidFill>
                  <a:srgbClr val="3A362F"/>
                </a:solidFill>
                <a:latin typeface="Times New Roman"/>
                <a:cs typeface="Times New Roman"/>
              </a:rPr>
              <a:t>Шығындарды</a:t>
            </a:r>
            <a:r>
              <a:rPr sz="1650" spc="65" dirty="0">
                <a:solidFill>
                  <a:srgbClr val="3A362F"/>
                </a:solidFill>
                <a:latin typeface="Times New Roman"/>
                <a:cs typeface="Times New Roman"/>
              </a:rPr>
              <a:t> </a:t>
            </a:r>
            <a:r>
              <a:rPr sz="1650" spc="110" dirty="0">
                <a:solidFill>
                  <a:srgbClr val="3A362F"/>
                </a:solidFill>
                <a:latin typeface="Times New Roman"/>
                <a:cs typeface="Times New Roman"/>
              </a:rPr>
              <a:t>азайту </a:t>
            </a:r>
            <a:r>
              <a:rPr sz="1400" spc="-120" dirty="0">
                <a:solidFill>
                  <a:srgbClr val="3A362F"/>
                </a:solidFill>
                <a:latin typeface="Verdana"/>
                <a:cs typeface="Verdana"/>
              </a:rPr>
              <a:t>Онлайн</a:t>
            </a:r>
            <a:r>
              <a:rPr sz="1400" spc="-175" dirty="0">
                <a:solidFill>
                  <a:srgbClr val="3A362F"/>
                </a:solidFill>
                <a:latin typeface="Verdana"/>
                <a:cs typeface="Verdana"/>
              </a:rPr>
              <a:t> </a:t>
            </a:r>
            <a:r>
              <a:rPr sz="1400" spc="-125" dirty="0">
                <a:solidFill>
                  <a:srgbClr val="3A362F"/>
                </a:solidFill>
                <a:latin typeface="Verdana"/>
                <a:cs typeface="Verdana"/>
              </a:rPr>
              <a:t>курс</a:t>
            </a:r>
            <a:r>
              <a:rPr sz="1400" spc="-175" dirty="0">
                <a:solidFill>
                  <a:srgbClr val="3A362F"/>
                </a:solidFill>
                <a:latin typeface="Verdana"/>
                <a:cs typeface="Verdana"/>
              </a:rPr>
              <a:t> </a:t>
            </a:r>
            <a:r>
              <a:rPr sz="1400" spc="-10" dirty="0">
                <a:solidFill>
                  <a:srgbClr val="3A362F"/>
                </a:solidFill>
                <a:latin typeface="Verdana"/>
                <a:cs typeface="Verdana"/>
              </a:rPr>
              <a:t>дәстүрлі </a:t>
            </a:r>
            <a:r>
              <a:rPr sz="1400" spc="-105" dirty="0">
                <a:solidFill>
                  <a:srgbClr val="3A362F"/>
                </a:solidFill>
                <a:latin typeface="Verdana"/>
                <a:cs typeface="Verdana"/>
              </a:rPr>
              <a:t>оқытуға</a:t>
            </a:r>
            <a:r>
              <a:rPr sz="1400" spc="-155" dirty="0">
                <a:solidFill>
                  <a:srgbClr val="3A362F"/>
                </a:solidFill>
                <a:latin typeface="Verdana"/>
                <a:cs typeface="Verdana"/>
              </a:rPr>
              <a:t> </a:t>
            </a:r>
            <a:r>
              <a:rPr sz="1400" spc="-110" dirty="0">
                <a:solidFill>
                  <a:srgbClr val="3A362F"/>
                </a:solidFill>
                <a:latin typeface="Verdana"/>
                <a:cs typeface="Verdana"/>
              </a:rPr>
              <a:t>қарағанда</a:t>
            </a:r>
            <a:r>
              <a:rPr sz="1400" spc="-155" dirty="0">
                <a:solidFill>
                  <a:srgbClr val="3A362F"/>
                </a:solidFill>
                <a:latin typeface="Verdana"/>
                <a:cs typeface="Verdana"/>
              </a:rPr>
              <a:t> </a:t>
            </a:r>
            <a:r>
              <a:rPr sz="1400" spc="-20" dirty="0">
                <a:solidFill>
                  <a:srgbClr val="3A362F"/>
                </a:solidFill>
                <a:latin typeface="Verdana"/>
                <a:cs typeface="Verdana"/>
              </a:rPr>
              <a:t>арзан </a:t>
            </a:r>
            <a:r>
              <a:rPr sz="1400" spc="-130" dirty="0">
                <a:solidFill>
                  <a:srgbClr val="3A362F"/>
                </a:solidFill>
                <a:latin typeface="Verdana"/>
                <a:cs typeface="Verdana"/>
              </a:rPr>
              <a:t>болуы</a:t>
            </a:r>
            <a:r>
              <a:rPr sz="1400" spc="-170" dirty="0">
                <a:solidFill>
                  <a:srgbClr val="3A362F"/>
                </a:solidFill>
                <a:latin typeface="Verdana"/>
                <a:cs typeface="Verdana"/>
              </a:rPr>
              <a:t> </a:t>
            </a:r>
            <a:r>
              <a:rPr sz="1400" spc="-10" dirty="0">
                <a:solidFill>
                  <a:srgbClr val="3A362F"/>
                </a:solidFill>
                <a:latin typeface="Verdana"/>
                <a:cs typeface="Verdana"/>
              </a:rPr>
              <a:t>мүмкін.</a:t>
            </a:r>
            <a:endParaRPr sz="1400">
              <a:latin typeface="Verdana"/>
              <a:cs typeface="Verdana"/>
            </a:endParaRPr>
          </a:p>
        </p:txBody>
      </p:sp>
      <p:sp>
        <p:nvSpPr>
          <p:cNvPr id="14" name="object 14"/>
          <p:cNvSpPr txBox="1"/>
          <p:nvPr/>
        </p:nvSpPr>
        <p:spPr>
          <a:xfrm>
            <a:off x="4242298" y="2500860"/>
            <a:ext cx="2058670" cy="1184275"/>
          </a:xfrm>
          <a:prstGeom prst="rect">
            <a:avLst/>
          </a:prstGeom>
        </p:spPr>
        <p:txBody>
          <a:bodyPr vert="horz" wrap="square" lIns="0" tIns="1905" rIns="0" bIns="0" rtlCol="0">
            <a:spAutoFit/>
          </a:bodyPr>
          <a:lstStyle/>
          <a:p>
            <a:pPr marL="12700" marR="5080">
              <a:lnSpc>
                <a:spcPct val="130100"/>
              </a:lnSpc>
              <a:spcBef>
                <a:spcPts val="15"/>
              </a:spcBef>
            </a:pPr>
            <a:r>
              <a:rPr sz="1650" spc="100" dirty="0">
                <a:solidFill>
                  <a:srgbClr val="3A362F"/>
                </a:solidFill>
                <a:latin typeface="Times New Roman"/>
                <a:cs typeface="Times New Roman"/>
              </a:rPr>
              <a:t>Қолжетімділік </a:t>
            </a:r>
            <a:r>
              <a:rPr sz="1400" spc="-105" dirty="0">
                <a:solidFill>
                  <a:srgbClr val="3A362F"/>
                </a:solidFill>
                <a:latin typeface="Verdana"/>
                <a:cs typeface="Verdana"/>
              </a:rPr>
              <a:t>Әртүрлі</a:t>
            </a:r>
            <a:r>
              <a:rPr sz="1400" spc="-165" dirty="0">
                <a:solidFill>
                  <a:srgbClr val="3A362F"/>
                </a:solidFill>
                <a:latin typeface="Verdana"/>
                <a:cs typeface="Verdana"/>
              </a:rPr>
              <a:t> </a:t>
            </a:r>
            <a:r>
              <a:rPr sz="1400" spc="-120" dirty="0">
                <a:solidFill>
                  <a:srgbClr val="3A362F"/>
                </a:solidFill>
                <a:latin typeface="Verdana"/>
                <a:cs typeface="Verdana"/>
              </a:rPr>
              <a:t>пәндер</a:t>
            </a:r>
            <a:r>
              <a:rPr sz="1400" spc="-165" dirty="0">
                <a:solidFill>
                  <a:srgbClr val="3A362F"/>
                </a:solidFill>
                <a:latin typeface="Verdana"/>
                <a:cs typeface="Verdana"/>
              </a:rPr>
              <a:t> </a:t>
            </a:r>
            <a:r>
              <a:rPr sz="1400" spc="-25" dirty="0">
                <a:solidFill>
                  <a:srgbClr val="3A362F"/>
                </a:solidFill>
                <a:latin typeface="Verdana"/>
                <a:cs typeface="Verdana"/>
              </a:rPr>
              <a:t>мен </a:t>
            </a:r>
            <a:r>
              <a:rPr sz="1400" spc="-120" dirty="0">
                <a:solidFill>
                  <a:srgbClr val="3A362F"/>
                </a:solidFill>
                <a:latin typeface="Verdana"/>
                <a:cs typeface="Verdana"/>
              </a:rPr>
              <a:t>деңгейлер</a:t>
            </a:r>
            <a:r>
              <a:rPr sz="1400" spc="-155" dirty="0">
                <a:solidFill>
                  <a:srgbClr val="3A362F"/>
                </a:solidFill>
                <a:latin typeface="Verdana"/>
                <a:cs typeface="Verdana"/>
              </a:rPr>
              <a:t> </a:t>
            </a:r>
            <a:r>
              <a:rPr sz="1400" spc="-120" dirty="0">
                <a:solidFill>
                  <a:srgbClr val="3A362F"/>
                </a:solidFill>
                <a:latin typeface="Verdana"/>
                <a:cs typeface="Verdana"/>
              </a:rPr>
              <a:t>бойынша</a:t>
            </a:r>
            <a:r>
              <a:rPr sz="1400" spc="-150" dirty="0">
                <a:solidFill>
                  <a:srgbClr val="3A362F"/>
                </a:solidFill>
                <a:latin typeface="Verdana"/>
                <a:cs typeface="Verdana"/>
              </a:rPr>
              <a:t> </a:t>
            </a:r>
            <a:r>
              <a:rPr sz="1400" spc="-90" dirty="0">
                <a:solidFill>
                  <a:srgbClr val="3A362F"/>
                </a:solidFill>
                <a:latin typeface="Verdana"/>
                <a:cs typeface="Verdana"/>
              </a:rPr>
              <a:t>курс </a:t>
            </a:r>
            <a:r>
              <a:rPr sz="1400" spc="-110" dirty="0">
                <a:solidFill>
                  <a:srgbClr val="3A362F"/>
                </a:solidFill>
                <a:latin typeface="Verdana"/>
                <a:cs typeface="Verdana"/>
              </a:rPr>
              <a:t>таңдауға</a:t>
            </a:r>
            <a:r>
              <a:rPr sz="1400" spc="-160" dirty="0">
                <a:solidFill>
                  <a:srgbClr val="3A362F"/>
                </a:solidFill>
                <a:latin typeface="Verdana"/>
                <a:cs typeface="Verdana"/>
              </a:rPr>
              <a:t> </a:t>
            </a:r>
            <a:r>
              <a:rPr sz="1400" spc="-10" dirty="0">
                <a:solidFill>
                  <a:srgbClr val="3A362F"/>
                </a:solidFill>
                <a:latin typeface="Verdana"/>
                <a:cs typeface="Verdana"/>
              </a:rPr>
              <a:t>болады.</a:t>
            </a:r>
            <a:endParaRPr sz="1400">
              <a:latin typeface="Verdana"/>
              <a:cs typeface="Verdana"/>
            </a:endParaRPr>
          </a:p>
        </p:txBody>
      </p:sp>
      <p:sp>
        <p:nvSpPr>
          <p:cNvPr id="15" name="object 15"/>
          <p:cNvSpPr txBox="1"/>
          <p:nvPr/>
        </p:nvSpPr>
        <p:spPr>
          <a:xfrm>
            <a:off x="4242298" y="4468533"/>
            <a:ext cx="1800860" cy="577850"/>
          </a:xfrm>
          <a:prstGeom prst="rect">
            <a:avLst/>
          </a:prstGeom>
        </p:spPr>
        <p:txBody>
          <a:bodyPr vert="horz" wrap="square" lIns="0" tIns="11430" rIns="0" bIns="0" rtlCol="0">
            <a:spAutoFit/>
          </a:bodyPr>
          <a:lstStyle/>
          <a:p>
            <a:pPr marL="12700" marR="5080">
              <a:lnSpc>
                <a:spcPct val="109800"/>
              </a:lnSpc>
              <a:spcBef>
                <a:spcPts val="90"/>
              </a:spcBef>
            </a:pPr>
            <a:r>
              <a:rPr sz="1650" spc="125" dirty="0">
                <a:solidFill>
                  <a:srgbClr val="3A362F"/>
                </a:solidFill>
                <a:latin typeface="Times New Roman"/>
                <a:cs typeface="Times New Roman"/>
              </a:rPr>
              <a:t>Жекелендірілген </a:t>
            </a:r>
            <a:r>
              <a:rPr sz="1650" spc="114" dirty="0">
                <a:solidFill>
                  <a:srgbClr val="3A362F"/>
                </a:solidFill>
                <a:latin typeface="Times New Roman"/>
                <a:cs typeface="Times New Roman"/>
              </a:rPr>
              <a:t>оқыту</a:t>
            </a:r>
            <a:endParaRPr sz="1650">
              <a:latin typeface="Times New Roman"/>
              <a:cs typeface="Times New Roman"/>
            </a:endParaRPr>
          </a:p>
        </p:txBody>
      </p:sp>
      <p:sp>
        <p:nvSpPr>
          <p:cNvPr id="16" name="object 16"/>
          <p:cNvSpPr txBox="1"/>
          <p:nvPr/>
        </p:nvSpPr>
        <p:spPr>
          <a:xfrm>
            <a:off x="4242298" y="4995494"/>
            <a:ext cx="2007870" cy="1473200"/>
          </a:xfrm>
          <a:prstGeom prst="rect">
            <a:avLst/>
          </a:prstGeom>
        </p:spPr>
        <p:txBody>
          <a:bodyPr vert="horz" wrap="square" lIns="0" tIns="6985" rIns="0" bIns="0" rtlCol="0">
            <a:spAutoFit/>
          </a:bodyPr>
          <a:lstStyle/>
          <a:p>
            <a:pPr marL="12700" marR="5080">
              <a:lnSpc>
                <a:spcPct val="136200"/>
              </a:lnSpc>
              <a:spcBef>
                <a:spcPts val="55"/>
              </a:spcBef>
              <a:tabLst>
                <a:tab pos="1686560" algn="l"/>
              </a:tabLst>
            </a:pPr>
            <a:r>
              <a:rPr sz="1400" spc="-10" dirty="0">
                <a:solidFill>
                  <a:srgbClr val="3A362F"/>
                </a:solidFill>
                <a:latin typeface="Verdana"/>
                <a:cs typeface="Verdana"/>
              </a:rPr>
              <a:t>Оқытушылар</a:t>
            </a:r>
            <a:r>
              <a:rPr sz="1400" dirty="0">
                <a:solidFill>
                  <a:srgbClr val="3A362F"/>
                </a:solidFill>
                <a:latin typeface="Verdana"/>
                <a:cs typeface="Verdana"/>
              </a:rPr>
              <a:t>	</a:t>
            </a:r>
            <a:r>
              <a:rPr sz="1400" spc="-110" dirty="0">
                <a:solidFill>
                  <a:srgbClr val="3A362F"/>
                </a:solidFill>
                <a:latin typeface="Verdana"/>
                <a:cs typeface="Verdana"/>
              </a:rPr>
              <a:t>мен </a:t>
            </a:r>
            <a:r>
              <a:rPr sz="1400" spc="-80" dirty="0">
                <a:solidFill>
                  <a:srgbClr val="3A362F"/>
                </a:solidFill>
                <a:latin typeface="Verdana"/>
                <a:cs typeface="Verdana"/>
              </a:rPr>
              <a:t>студенттер</a:t>
            </a:r>
            <a:r>
              <a:rPr sz="1400" spc="114" dirty="0">
                <a:solidFill>
                  <a:srgbClr val="3A362F"/>
                </a:solidFill>
                <a:latin typeface="Verdana"/>
                <a:cs typeface="Verdana"/>
              </a:rPr>
              <a:t> </a:t>
            </a:r>
            <a:r>
              <a:rPr sz="1400" spc="-110" dirty="0">
                <a:solidFill>
                  <a:srgbClr val="3A362F"/>
                </a:solidFill>
                <a:latin typeface="Verdana"/>
                <a:cs typeface="Verdana"/>
              </a:rPr>
              <a:t>арасындағы өзара</a:t>
            </a:r>
            <a:r>
              <a:rPr sz="1400" spc="-170" dirty="0">
                <a:solidFill>
                  <a:srgbClr val="3A362F"/>
                </a:solidFill>
                <a:latin typeface="Verdana"/>
                <a:cs typeface="Verdana"/>
              </a:rPr>
              <a:t> </a:t>
            </a:r>
            <a:r>
              <a:rPr sz="1400" spc="-35" dirty="0">
                <a:solidFill>
                  <a:srgbClr val="3A362F"/>
                </a:solidFill>
                <a:latin typeface="Verdana"/>
                <a:cs typeface="Verdana"/>
              </a:rPr>
              <a:t>әрекеттесудің </a:t>
            </a:r>
            <a:r>
              <a:rPr sz="1400" spc="-120" dirty="0">
                <a:solidFill>
                  <a:srgbClr val="3A362F"/>
                </a:solidFill>
                <a:latin typeface="Verdana"/>
                <a:cs typeface="Verdana"/>
              </a:rPr>
              <a:t>арқасында</a:t>
            </a:r>
            <a:r>
              <a:rPr sz="1400" spc="-125" dirty="0">
                <a:solidFill>
                  <a:srgbClr val="3A362F"/>
                </a:solidFill>
                <a:latin typeface="Verdana"/>
                <a:cs typeface="Verdana"/>
              </a:rPr>
              <a:t> </a:t>
            </a:r>
            <a:r>
              <a:rPr sz="1400" spc="-10" dirty="0">
                <a:solidFill>
                  <a:srgbClr val="3A362F"/>
                </a:solidFill>
                <a:latin typeface="Verdana"/>
                <a:cs typeface="Verdana"/>
              </a:rPr>
              <a:t>оқытуды </a:t>
            </a:r>
            <a:r>
              <a:rPr sz="1400" spc="-125" dirty="0">
                <a:solidFill>
                  <a:srgbClr val="3A362F"/>
                </a:solidFill>
                <a:latin typeface="Verdana"/>
                <a:cs typeface="Verdana"/>
              </a:rPr>
              <a:t>жекелендіруге</a:t>
            </a:r>
            <a:r>
              <a:rPr sz="1400" spc="-120" dirty="0">
                <a:solidFill>
                  <a:srgbClr val="3A362F"/>
                </a:solidFill>
                <a:latin typeface="Verdana"/>
                <a:cs typeface="Verdana"/>
              </a:rPr>
              <a:t> </a:t>
            </a:r>
            <a:r>
              <a:rPr sz="1400" spc="-10" dirty="0">
                <a:solidFill>
                  <a:srgbClr val="3A362F"/>
                </a:solidFill>
                <a:latin typeface="Verdana"/>
                <a:cs typeface="Verdana"/>
              </a:rPr>
              <a:t>болады.</a:t>
            </a:r>
            <a:endParaRPr sz="1400">
              <a:latin typeface="Verdana"/>
              <a:cs typeface="Verdan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201642" rIns="0" bIns="0" rtlCol="0">
            <a:spAutoFit/>
          </a:bodyPr>
          <a:lstStyle/>
          <a:p>
            <a:pPr marL="12700">
              <a:lnSpc>
                <a:spcPct val="100000"/>
              </a:lnSpc>
              <a:spcBef>
                <a:spcPts val="125"/>
              </a:spcBef>
            </a:pPr>
            <a:r>
              <a:rPr spc="290" dirty="0">
                <a:latin typeface="Times New Roman"/>
                <a:cs typeface="Times New Roman"/>
              </a:rPr>
              <a:t>Онлайн</a:t>
            </a:r>
            <a:r>
              <a:rPr spc="75" dirty="0">
                <a:latin typeface="Times New Roman"/>
                <a:cs typeface="Times New Roman"/>
              </a:rPr>
              <a:t> </a:t>
            </a:r>
            <a:r>
              <a:rPr spc="225" dirty="0">
                <a:latin typeface="Times New Roman"/>
                <a:cs typeface="Times New Roman"/>
              </a:rPr>
              <a:t>оқыту</a:t>
            </a:r>
            <a:r>
              <a:rPr spc="75" dirty="0">
                <a:latin typeface="Times New Roman"/>
                <a:cs typeface="Times New Roman"/>
              </a:rPr>
              <a:t> </a:t>
            </a:r>
            <a:r>
              <a:rPr spc="295" dirty="0">
                <a:latin typeface="Times New Roman"/>
                <a:cs typeface="Times New Roman"/>
              </a:rPr>
              <a:t>платформаларының</a:t>
            </a:r>
            <a:r>
              <a:rPr spc="75" dirty="0">
                <a:latin typeface="Times New Roman"/>
                <a:cs typeface="Times New Roman"/>
              </a:rPr>
              <a:t> </a:t>
            </a:r>
            <a:r>
              <a:rPr spc="195" dirty="0">
                <a:latin typeface="Times New Roman"/>
                <a:cs typeface="Times New Roman"/>
              </a:rPr>
              <a:t>кемшіліктері</a:t>
            </a:r>
          </a:p>
        </p:txBody>
      </p:sp>
      <p:sp>
        <p:nvSpPr>
          <p:cNvPr id="3" name="object 3"/>
          <p:cNvSpPr txBox="1"/>
          <p:nvPr/>
        </p:nvSpPr>
        <p:spPr>
          <a:xfrm>
            <a:off x="624874" y="2692090"/>
            <a:ext cx="6337300" cy="1648527"/>
          </a:xfrm>
          <a:prstGeom prst="rect">
            <a:avLst/>
          </a:prstGeom>
        </p:spPr>
        <p:txBody>
          <a:bodyPr vert="horz" wrap="square" lIns="0" tIns="55244" rIns="0" bIns="0" rtlCol="0">
            <a:spAutoFit/>
          </a:bodyPr>
          <a:lstStyle/>
          <a:p>
            <a:pPr marL="12700">
              <a:lnSpc>
                <a:spcPct val="100000"/>
              </a:lnSpc>
              <a:spcBef>
                <a:spcPts val="434"/>
              </a:spcBef>
            </a:pPr>
            <a:r>
              <a:rPr sz="2400" spc="120" dirty="0">
                <a:solidFill>
                  <a:srgbClr val="37502E"/>
                </a:solidFill>
                <a:latin typeface="Times New Roman" panose="02020603050405020304" pitchFamily="18" charset="0"/>
                <a:cs typeface="Times New Roman" panose="02020603050405020304" pitchFamily="18" charset="0"/>
              </a:rPr>
              <a:t>Әлеуметтік</a:t>
            </a:r>
            <a:r>
              <a:rPr sz="2400" spc="65" dirty="0">
                <a:solidFill>
                  <a:srgbClr val="37502E"/>
                </a:solidFill>
                <a:latin typeface="Times New Roman" panose="02020603050405020304" pitchFamily="18" charset="0"/>
                <a:cs typeface="Times New Roman" panose="02020603050405020304" pitchFamily="18" charset="0"/>
              </a:rPr>
              <a:t> </a:t>
            </a:r>
            <a:r>
              <a:rPr sz="2400" spc="140" dirty="0">
                <a:solidFill>
                  <a:srgbClr val="37502E"/>
                </a:solidFill>
                <a:latin typeface="Times New Roman" panose="02020603050405020304" pitchFamily="18" charset="0"/>
                <a:cs typeface="Times New Roman" panose="02020603050405020304" pitchFamily="18" charset="0"/>
              </a:rPr>
              <a:t>байланыстардың</a:t>
            </a:r>
            <a:r>
              <a:rPr sz="2400" spc="70" dirty="0">
                <a:solidFill>
                  <a:srgbClr val="37502E"/>
                </a:solidFill>
                <a:latin typeface="Times New Roman" panose="02020603050405020304" pitchFamily="18" charset="0"/>
                <a:cs typeface="Times New Roman" panose="02020603050405020304" pitchFamily="18" charset="0"/>
              </a:rPr>
              <a:t> </a:t>
            </a:r>
            <a:r>
              <a:rPr sz="2400" spc="120" dirty="0">
                <a:solidFill>
                  <a:srgbClr val="37502E"/>
                </a:solidFill>
                <a:latin typeface="Times New Roman" panose="02020603050405020304" pitchFamily="18" charset="0"/>
                <a:cs typeface="Times New Roman" panose="02020603050405020304" pitchFamily="18" charset="0"/>
              </a:rPr>
              <a:t>болмауы</a:t>
            </a:r>
            <a:endParaRPr sz="2400" dirty="0">
              <a:latin typeface="Times New Roman" panose="02020603050405020304" pitchFamily="18" charset="0"/>
              <a:cs typeface="Times New Roman" panose="02020603050405020304" pitchFamily="18" charset="0"/>
            </a:endParaRPr>
          </a:p>
          <a:p>
            <a:pPr marL="12700">
              <a:lnSpc>
                <a:spcPct val="100000"/>
              </a:lnSpc>
              <a:spcBef>
                <a:spcPts val="295"/>
              </a:spcBef>
            </a:pPr>
            <a:r>
              <a:rPr sz="2400" spc="-110" dirty="0">
                <a:solidFill>
                  <a:srgbClr val="3A362F"/>
                </a:solidFill>
                <a:latin typeface="Times New Roman" panose="02020603050405020304" pitchFamily="18" charset="0"/>
                <a:cs typeface="Times New Roman" panose="02020603050405020304" pitchFamily="18" charset="0"/>
              </a:rPr>
              <a:t>Дәстүрлі</a:t>
            </a:r>
            <a:r>
              <a:rPr sz="2400" spc="-160" dirty="0">
                <a:solidFill>
                  <a:srgbClr val="3A362F"/>
                </a:solidFill>
                <a:latin typeface="Times New Roman" panose="02020603050405020304" pitchFamily="18" charset="0"/>
                <a:cs typeface="Times New Roman" panose="02020603050405020304" pitchFamily="18" charset="0"/>
              </a:rPr>
              <a:t> </a:t>
            </a:r>
            <a:r>
              <a:rPr sz="2400" spc="-110" dirty="0">
                <a:solidFill>
                  <a:srgbClr val="3A362F"/>
                </a:solidFill>
                <a:latin typeface="Times New Roman" panose="02020603050405020304" pitchFamily="18" charset="0"/>
                <a:cs typeface="Times New Roman" panose="02020603050405020304" pitchFamily="18" charset="0"/>
              </a:rPr>
              <a:t>оқу</a:t>
            </a:r>
            <a:r>
              <a:rPr sz="2400" spc="-155" dirty="0">
                <a:solidFill>
                  <a:srgbClr val="3A362F"/>
                </a:solidFill>
                <a:latin typeface="Times New Roman" panose="02020603050405020304" pitchFamily="18" charset="0"/>
                <a:cs typeface="Times New Roman" panose="02020603050405020304" pitchFamily="18" charset="0"/>
              </a:rPr>
              <a:t> </a:t>
            </a:r>
            <a:r>
              <a:rPr sz="2400" spc="-110" dirty="0">
                <a:solidFill>
                  <a:srgbClr val="3A362F"/>
                </a:solidFill>
                <a:latin typeface="Times New Roman" panose="02020603050405020304" pitchFamily="18" charset="0"/>
                <a:cs typeface="Times New Roman" panose="02020603050405020304" pitchFamily="18" charset="0"/>
              </a:rPr>
              <a:t>ортасынан</a:t>
            </a:r>
            <a:r>
              <a:rPr sz="2400" spc="-155" dirty="0">
                <a:solidFill>
                  <a:srgbClr val="3A362F"/>
                </a:solidFill>
                <a:latin typeface="Times New Roman" panose="02020603050405020304" pitchFamily="18" charset="0"/>
                <a:cs typeface="Times New Roman" panose="02020603050405020304" pitchFamily="18" charset="0"/>
              </a:rPr>
              <a:t> </a:t>
            </a:r>
            <a:r>
              <a:rPr sz="2400" spc="-135" dirty="0">
                <a:solidFill>
                  <a:srgbClr val="3A362F"/>
                </a:solidFill>
                <a:latin typeface="Times New Roman" panose="02020603050405020304" pitchFamily="18" charset="0"/>
                <a:cs typeface="Times New Roman" panose="02020603050405020304" pitchFamily="18" charset="0"/>
              </a:rPr>
              <a:t>айырмашылығы,</a:t>
            </a:r>
            <a:r>
              <a:rPr sz="2400" spc="-155" dirty="0">
                <a:solidFill>
                  <a:srgbClr val="3A362F"/>
                </a:solidFill>
                <a:latin typeface="Times New Roman" panose="02020603050405020304" pitchFamily="18" charset="0"/>
                <a:cs typeface="Times New Roman" panose="02020603050405020304" pitchFamily="18" charset="0"/>
              </a:rPr>
              <a:t> </a:t>
            </a:r>
            <a:r>
              <a:rPr sz="2400" spc="-100" dirty="0">
                <a:solidFill>
                  <a:srgbClr val="3A362F"/>
                </a:solidFill>
                <a:latin typeface="Times New Roman" panose="02020603050405020304" pitchFamily="18" charset="0"/>
                <a:cs typeface="Times New Roman" panose="02020603050405020304" pitchFamily="18" charset="0"/>
              </a:rPr>
              <a:t>онлайн</a:t>
            </a:r>
            <a:r>
              <a:rPr sz="2400" spc="-155" dirty="0">
                <a:solidFill>
                  <a:srgbClr val="3A362F"/>
                </a:solidFill>
                <a:latin typeface="Times New Roman" panose="02020603050405020304" pitchFamily="18" charset="0"/>
                <a:cs typeface="Times New Roman" panose="02020603050405020304" pitchFamily="18" charset="0"/>
              </a:rPr>
              <a:t> </a:t>
            </a:r>
            <a:r>
              <a:rPr sz="2400" spc="-110" dirty="0">
                <a:solidFill>
                  <a:srgbClr val="3A362F"/>
                </a:solidFill>
                <a:latin typeface="Times New Roman" panose="02020603050405020304" pitchFamily="18" charset="0"/>
                <a:cs typeface="Times New Roman" panose="02020603050405020304" pitchFamily="18" charset="0"/>
              </a:rPr>
              <a:t>платформаларда</a:t>
            </a:r>
            <a:r>
              <a:rPr sz="2400" spc="-155" dirty="0">
                <a:solidFill>
                  <a:srgbClr val="3A362F"/>
                </a:solidFill>
                <a:latin typeface="Times New Roman" panose="02020603050405020304" pitchFamily="18" charset="0"/>
                <a:cs typeface="Times New Roman" panose="02020603050405020304" pitchFamily="18" charset="0"/>
              </a:rPr>
              <a:t> </a:t>
            </a:r>
            <a:r>
              <a:rPr sz="2400" spc="-45" dirty="0">
                <a:solidFill>
                  <a:srgbClr val="3A362F"/>
                </a:solidFill>
                <a:latin typeface="Times New Roman" panose="02020603050405020304" pitchFamily="18" charset="0"/>
                <a:cs typeface="Times New Roman" panose="02020603050405020304" pitchFamily="18" charset="0"/>
              </a:rPr>
              <a:t>студенттер</a:t>
            </a:r>
            <a:endParaRPr sz="2400" dirty="0">
              <a:latin typeface="Times New Roman" panose="02020603050405020304" pitchFamily="18" charset="0"/>
              <a:cs typeface="Times New Roman" panose="02020603050405020304" pitchFamily="18" charset="0"/>
            </a:endParaRPr>
          </a:p>
          <a:p>
            <a:pPr marL="12700">
              <a:lnSpc>
                <a:spcPct val="100000"/>
              </a:lnSpc>
              <a:spcBef>
                <a:spcPts val="645"/>
              </a:spcBef>
            </a:pPr>
            <a:r>
              <a:rPr sz="2400" spc="-125" dirty="0">
                <a:solidFill>
                  <a:srgbClr val="3A362F"/>
                </a:solidFill>
                <a:latin typeface="Times New Roman" panose="02020603050405020304" pitchFamily="18" charset="0"/>
                <a:cs typeface="Times New Roman" panose="02020603050405020304" pitchFamily="18" charset="0"/>
              </a:rPr>
              <a:t>арасындағы</a:t>
            </a:r>
            <a:r>
              <a:rPr sz="2400" spc="-135" dirty="0">
                <a:solidFill>
                  <a:srgbClr val="3A362F"/>
                </a:solidFill>
                <a:latin typeface="Times New Roman" panose="02020603050405020304" pitchFamily="18" charset="0"/>
                <a:cs typeface="Times New Roman" panose="02020603050405020304" pitchFamily="18" charset="0"/>
              </a:rPr>
              <a:t> </a:t>
            </a:r>
            <a:r>
              <a:rPr sz="2400" spc="-110" dirty="0">
                <a:solidFill>
                  <a:srgbClr val="3A362F"/>
                </a:solidFill>
                <a:latin typeface="Times New Roman" panose="02020603050405020304" pitchFamily="18" charset="0"/>
                <a:cs typeface="Times New Roman" panose="02020603050405020304" pitchFamily="18" charset="0"/>
              </a:rPr>
              <a:t>әлеуметтік</a:t>
            </a:r>
            <a:r>
              <a:rPr sz="2400" spc="-130" dirty="0">
                <a:solidFill>
                  <a:srgbClr val="3A362F"/>
                </a:solidFill>
                <a:latin typeface="Times New Roman" panose="02020603050405020304" pitchFamily="18" charset="0"/>
                <a:cs typeface="Times New Roman" panose="02020603050405020304" pitchFamily="18" charset="0"/>
              </a:rPr>
              <a:t> </a:t>
            </a:r>
            <a:r>
              <a:rPr sz="2400" spc="-120" dirty="0">
                <a:solidFill>
                  <a:srgbClr val="3A362F"/>
                </a:solidFill>
                <a:latin typeface="Times New Roman" panose="02020603050405020304" pitchFamily="18" charset="0"/>
                <a:cs typeface="Times New Roman" panose="02020603050405020304" pitchFamily="18" charset="0"/>
              </a:rPr>
              <a:t>байланыс</a:t>
            </a:r>
            <a:r>
              <a:rPr sz="2400" spc="-135" dirty="0">
                <a:solidFill>
                  <a:srgbClr val="3A362F"/>
                </a:solidFill>
                <a:latin typeface="Times New Roman" panose="02020603050405020304" pitchFamily="18" charset="0"/>
                <a:cs typeface="Times New Roman" panose="02020603050405020304" pitchFamily="18" charset="0"/>
              </a:rPr>
              <a:t> </a:t>
            </a:r>
            <a:r>
              <a:rPr sz="2400" spc="-25" dirty="0">
                <a:solidFill>
                  <a:srgbClr val="3A362F"/>
                </a:solidFill>
                <a:latin typeface="Times New Roman" panose="02020603050405020304" pitchFamily="18" charset="0"/>
                <a:cs typeface="Times New Roman" panose="02020603050405020304" pitchFamily="18" charset="0"/>
              </a:rPr>
              <a:t>аз.</a:t>
            </a:r>
            <a:endParaRPr sz="2400" dirty="0">
              <a:latin typeface="Times New Roman" panose="02020603050405020304" pitchFamily="18" charset="0"/>
              <a:cs typeface="Times New Roman" panose="02020603050405020304" pitchFamily="18" charset="0"/>
            </a:endParaRPr>
          </a:p>
        </p:txBody>
      </p:sp>
      <p:sp>
        <p:nvSpPr>
          <p:cNvPr id="4" name="object 4"/>
          <p:cNvSpPr txBox="1"/>
          <p:nvPr/>
        </p:nvSpPr>
        <p:spPr>
          <a:xfrm>
            <a:off x="629790" y="4867095"/>
            <a:ext cx="2962275" cy="1571583"/>
          </a:xfrm>
          <a:prstGeom prst="rect">
            <a:avLst/>
          </a:prstGeom>
        </p:spPr>
        <p:txBody>
          <a:bodyPr vert="horz" wrap="square" lIns="0" tIns="55244" rIns="0" bIns="0" rtlCol="0">
            <a:spAutoFit/>
          </a:bodyPr>
          <a:lstStyle/>
          <a:p>
            <a:pPr marL="12700">
              <a:lnSpc>
                <a:spcPct val="100000"/>
              </a:lnSpc>
              <a:spcBef>
                <a:spcPts val="434"/>
              </a:spcBef>
            </a:pPr>
            <a:r>
              <a:rPr sz="2400" spc="145" dirty="0">
                <a:solidFill>
                  <a:srgbClr val="37502E"/>
                </a:solidFill>
                <a:latin typeface="Times New Roman" panose="02020603050405020304" pitchFamily="18" charset="0"/>
                <a:cs typeface="Times New Roman" panose="02020603050405020304" pitchFamily="18" charset="0"/>
              </a:rPr>
              <a:t>Интернетке</a:t>
            </a:r>
            <a:r>
              <a:rPr sz="2400" spc="75" dirty="0">
                <a:solidFill>
                  <a:srgbClr val="37502E"/>
                </a:solidFill>
                <a:latin typeface="Times New Roman" panose="02020603050405020304" pitchFamily="18" charset="0"/>
                <a:cs typeface="Times New Roman" panose="02020603050405020304" pitchFamily="18" charset="0"/>
              </a:rPr>
              <a:t> </a:t>
            </a:r>
            <a:r>
              <a:rPr sz="2400" spc="105" dirty="0">
                <a:solidFill>
                  <a:srgbClr val="37502E"/>
                </a:solidFill>
                <a:latin typeface="Times New Roman" panose="02020603050405020304" pitchFamily="18" charset="0"/>
                <a:cs typeface="Times New Roman" panose="02020603050405020304" pitchFamily="18" charset="0"/>
              </a:rPr>
              <a:t>тәуелділік</a:t>
            </a:r>
            <a:endParaRPr sz="2400" dirty="0">
              <a:latin typeface="Times New Roman" panose="02020603050405020304" pitchFamily="18" charset="0"/>
              <a:cs typeface="Times New Roman" panose="02020603050405020304" pitchFamily="18" charset="0"/>
            </a:endParaRPr>
          </a:p>
          <a:p>
            <a:pPr marL="12700">
              <a:lnSpc>
                <a:spcPct val="100000"/>
              </a:lnSpc>
              <a:spcBef>
                <a:spcPts val="295"/>
              </a:spcBef>
            </a:pPr>
            <a:r>
              <a:rPr sz="2400" spc="-114" dirty="0">
                <a:solidFill>
                  <a:srgbClr val="3A362F"/>
                </a:solidFill>
                <a:latin typeface="Times New Roman" panose="02020603050405020304" pitchFamily="18" charset="0"/>
                <a:cs typeface="Times New Roman" panose="02020603050405020304" pitchFamily="18" charset="0"/>
              </a:rPr>
              <a:t>Тұрақты</a:t>
            </a:r>
            <a:r>
              <a:rPr sz="2400" spc="-155" dirty="0">
                <a:solidFill>
                  <a:srgbClr val="3A362F"/>
                </a:solidFill>
                <a:latin typeface="Times New Roman" panose="02020603050405020304" pitchFamily="18" charset="0"/>
                <a:cs typeface="Times New Roman" panose="02020603050405020304" pitchFamily="18" charset="0"/>
              </a:rPr>
              <a:t> </a:t>
            </a:r>
            <a:r>
              <a:rPr sz="2400" spc="-100" dirty="0">
                <a:solidFill>
                  <a:srgbClr val="3A362F"/>
                </a:solidFill>
                <a:latin typeface="Times New Roman" panose="02020603050405020304" pitchFamily="18" charset="0"/>
                <a:cs typeface="Times New Roman" panose="02020603050405020304" pitchFamily="18" charset="0"/>
              </a:rPr>
              <a:t>интернет</a:t>
            </a:r>
            <a:r>
              <a:rPr sz="2400" spc="-155" dirty="0">
                <a:solidFill>
                  <a:srgbClr val="3A362F"/>
                </a:solidFill>
                <a:latin typeface="Times New Roman" panose="02020603050405020304" pitchFamily="18" charset="0"/>
                <a:cs typeface="Times New Roman" panose="02020603050405020304" pitchFamily="18" charset="0"/>
              </a:rPr>
              <a:t> </a:t>
            </a:r>
            <a:r>
              <a:rPr sz="2400" spc="-120" dirty="0">
                <a:solidFill>
                  <a:srgbClr val="3A362F"/>
                </a:solidFill>
                <a:latin typeface="Times New Roman" panose="02020603050405020304" pitchFamily="18" charset="0"/>
                <a:cs typeface="Times New Roman" panose="02020603050405020304" pitchFamily="18" charset="0"/>
              </a:rPr>
              <a:t>қосылымы</a:t>
            </a:r>
            <a:r>
              <a:rPr sz="2400" spc="-155" dirty="0">
                <a:solidFill>
                  <a:srgbClr val="3A362F"/>
                </a:solidFill>
                <a:latin typeface="Times New Roman" panose="02020603050405020304" pitchFamily="18" charset="0"/>
                <a:cs typeface="Times New Roman" panose="02020603050405020304" pitchFamily="18" charset="0"/>
              </a:rPr>
              <a:t> </a:t>
            </a:r>
            <a:r>
              <a:rPr sz="2400" spc="-65" dirty="0">
                <a:solidFill>
                  <a:srgbClr val="3A362F"/>
                </a:solidFill>
                <a:latin typeface="Times New Roman" panose="02020603050405020304" pitchFamily="18" charset="0"/>
                <a:cs typeface="Times New Roman" panose="02020603050405020304" pitchFamily="18" charset="0"/>
              </a:rPr>
              <a:t>қажет.</a:t>
            </a:r>
            <a:endParaRPr sz="2400" dirty="0">
              <a:latin typeface="Times New Roman" panose="02020603050405020304" pitchFamily="18" charset="0"/>
              <a:cs typeface="Times New Roman" panose="02020603050405020304" pitchFamily="18" charset="0"/>
            </a:endParaRPr>
          </a:p>
        </p:txBody>
      </p:sp>
      <p:sp>
        <p:nvSpPr>
          <p:cNvPr id="5" name="object 5"/>
          <p:cNvSpPr txBox="1"/>
          <p:nvPr/>
        </p:nvSpPr>
        <p:spPr>
          <a:xfrm>
            <a:off x="6096000" y="4569915"/>
            <a:ext cx="2728595" cy="2253181"/>
          </a:xfrm>
          <a:prstGeom prst="rect">
            <a:avLst/>
          </a:prstGeom>
        </p:spPr>
        <p:txBody>
          <a:bodyPr vert="horz" wrap="square" lIns="0" tIns="5715" rIns="0" bIns="0" rtlCol="0">
            <a:spAutoFit/>
          </a:bodyPr>
          <a:lstStyle/>
          <a:p>
            <a:pPr marL="12700" marR="5080">
              <a:lnSpc>
                <a:spcPct val="124100"/>
              </a:lnSpc>
              <a:spcBef>
                <a:spcPts val="45"/>
              </a:spcBef>
            </a:pPr>
            <a:r>
              <a:rPr sz="2400" spc="135" dirty="0">
                <a:solidFill>
                  <a:srgbClr val="37502E"/>
                </a:solidFill>
                <a:latin typeface="Times New Roman" panose="02020603050405020304" pitchFamily="18" charset="0"/>
                <a:cs typeface="Times New Roman" panose="02020603050405020304" pitchFamily="18" charset="0"/>
              </a:rPr>
              <a:t>Оқудың</a:t>
            </a:r>
            <a:r>
              <a:rPr sz="2400" spc="55" dirty="0">
                <a:solidFill>
                  <a:srgbClr val="37502E"/>
                </a:solidFill>
                <a:latin typeface="Times New Roman" panose="02020603050405020304" pitchFamily="18" charset="0"/>
                <a:cs typeface="Times New Roman" panose="02020603050405020304" pitchFamily="18" charset="0"/>
              </a:rPr>
              <a:t> </a:t>
            </a:r>
            <a:r>
              <a:rPr sz="2400" spc="80" dirty="0">
                <a:solidFill>
                  <a:srgbClr val="37502E"/>
                </a:solidFill>
                <a:latin typeface="Times New Roman" panose="02020603050405020304" pitchFamily="18" charset="0"/>
                <a:cs typeface="Times New Roman" panose="02020603050405020304" pitchFamily="18" charset="0"/>
              </a:rPr>
              <a:t>жеткіліксіздігі </a:t>
            </a:r>
            <a:r>
              <a:rPr sz="2400" spc="-105" dirty="0">
                <a:solidFill>
                  <a:srgbClr val="3A362F"/>
                </a:solidFill>
                <a:latin typeface="Times New Roman" panose="02020603050405020304" pitchFamily="18" charset="0"/>
                <a:cs typeface="Times New Roman" panose="02020603050405020304" pitchFamily="18" charset="0"/>
              </a:rPr>
              <a:t>Өздігінен</a:t>
            </a:r>
            <a:r>
              <a:rPr sz="2400" spc="-150" dirty="0">
                <a:solidFill>
                  <a:srgbClr val="3A362F"/>
                </a:solidFill>
                <a:latin typeface="Times New Roman" panose="02020603050405020304" pitchFamily="18" charset="0"/>
                <a:cs typeface="Times New Roman" panose="02020603050405020304" pitchFamily="18" charset="0"/>
              </a:rPr>
              <a:t> </a:t>
            </a:r>
            <a:r>
              <a:rPr sz="2400" spc="-105" dirty="0">
                <a:solidFill>
                  <a:srgbClr val="3A362F"/>
                </a:solidFill>
                <a:latin typeface="Times New Roman" panose="02020603050405020304" pitchFamily="18" charset="0"/>
                <a:cs typeface="Times New Roman" panose="02020603050405020304" pitchFamily="18" charset="0"/>
              </a:rPr>
              <a:t>оқуға</a:t>
            </a:r>
            <a:r>
              <a:rPr sz="2400" spc="-145" dirty="0">
                <a:solidFill>
                  <a:srgbClr val="3A362F"/>
                </a:solidFill>
                <a:latin typeface="Times New Roman" panose="02020603050405020304" pitchFamily="18" charset="0"/>
                <a:cs typeface="Times New Roman" panose="02020603050405020304" pitchFamily="18" charset="0"/>
              </a:rPr>
              <a:t> </a:t>
            </a:r>
            <a:r>
              <a:rPr sz="2400" spc="-110" dirty="0">
                <a:solidFill>
                  <a:srgbClr val="3A362F"/>
                </a:solidFill>
                <a:latin typeface="Times New Roman" panose="02020603050405020304" pitchFamily="18" charset="0"/>
                <a:cs typeface="Times New Roman" panose="02020603050405020304" pitchFamily="18" charset="0"/>
              </a:rPr>
              <a:t>ынталандырудың </a:t>
            </a:r>
            <a:r>
              <a:rPr sz="2400" spc="-10" dirty="0">
                <a:solidFill>
                  <a:srgbClr val="3A362F"/>
                </a:solidFill>
                <a:latin typeface="Times New Roman" panose="02020603050405020304" pitchFamily="18" charset="0"/>
                <a:cs typeface="Times New Roman" panose="02020603050405020304" pitchFamily="18" charset="0"/>
              </a:rPr>
              <a:t>жоқтығы.</a:t>
            </a:r>
            <a:endParaRPr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860921" y="2565396"/>
            <a:ext cx="5991224" cy="2657474"/>
          </a:xfrm>
          <a:prstGeom prst="rect">
            <a:avLst/>
          </a:prstGeom>
        </p:spPr>
      </p:pic>
      <p:pic>
        <p:nvPicPr>
          <p:cNvPr id="3" name="object 3"/>
          <p:cNvPicPr/>
          <p:nvPr/>
        </p:nvPicPr>
        <p:blipFill>
          <a:blip r:embed="rId3" cstate="print"/>
          <a:stretch>
            <a:fillRect/>
          </a:stretch>
        </p:blipFill>
        <p:spPr>
          <a:xfrm>
            <a:off x="6868" y="2529519"/>
            <a:ext cx="4650676" cy="2590819"/>
          </a:xfrm>
          <a:prstGeom prst="rect">
            <a:avLst/>
          </a:prstGeom>
        </p:spPr>
      </p:pic>
      <p:sp>
        <p:nvSpPr>
          <p:cNvPr id="4" name="object 4"/>
          <p:cNvSpPr txBox="1">
            <a:spLocks noGrp="1"/>
          </p:cNvSpPr>
          <p:nvPr>
            <p:ph type="title"/>
          </p:nvPr>
        </p:nvSpPr>
        <p:spPr>
          <a:prstGeom prst="rect">
            <a:avLst/>
          </a:prstGeom>
        </p:spPr>
        <p:txBody>
          <a:bodyPr vert="horz" wrap="square" lIns="0" tIns="759610" rIns="0" bIns="0" rtlCol="0">
            <a:spAutoFit/>
          </a:bodyPr>
          <a:lstStyle/>
          <a:p>
            <a:pPr marL="4298950" marR="5080">
              <a:lnSpc>
                <a:spcPct val="106300"/>
              </a:lnSpc>
              <a:spcBef>
                <a:spcPts val="95"/>
              </a:spcBef>
            </a:pPr>
            <a:r>
              <a:rPr spc="80" dirty="0"/>
              <a:t>Қазақстандағы</a:t>
            </a:r>
            <a:r>
              <a:rPr spc="-105" dirty="0"/>
              <a:t> </a:t>
            </a:r>
            <a:r>
              <a:rPr spc="135" dirty="0"/>
              <a:t>онлайн оқыту</a:t>
            </a:r>
            <a:r>
              <a:rPr spc="-145" dirty="0"/>
              <a:t> </a:t>
            </a:r>
            <a:r>
              <a:rPr spc="100" dirty="0"/>
              <a:t>платформалары</a:t>
            </a:r>
          </a:p>
        </p:txBody>
      </p:sp>
      <p:sp>
        <p:nvSpPr>
          <p:cNvPr id="5" name="object 5"/>
          <p:cNvSpPr txBox="1"/>
          <p:nvPr/>
        </p:nvSpPr>
        <p:spPr>
          <a:xfrm>
            <a:off x="8032343" y="2753635"/>
            <a:ext cx="758190" cy="244475"/>
          </a:xfrm>
          <a:prstGeom prst="rect">
            <a:avLst/>
          </a:prstGeom>
        </p:spPr>
        <p:txBody>
          <a:bodyPr vert="horz" wrap="square" lIns="0" tIns="17145" rIns="0" bIns="0" rtlCol="0">
            <a:spAutoFit/>
          </a:bodyPr>
          <a:lstStyle/>
          <a:p>
            <a:pPr marL="12700">
              <a:lnSpc>
                <a:spcPct val="100000"/>
              </a:lnSpc>
              <a:spcBef>
                <a:spcPts val="135"/>
              </a:spcBef>
            </a:pPr>
            <a:r>
              <a:rPr sz="1400" spc="-10" dirty="0">
                <a:solidFill>
                  <a:srgbClr val="3A362F"/>
                </a:solidFill>
                <a:latin typeface="Tahoma"/>
                <a:cs typeface="Tahoma"/>
              </a:rPr>
              <a:t>Bilimland</a:t>
            </a:r>
            <a:endParaRPr sz="1400">
              <a:latin typeface="Tahoma"/>
              <a:cs typeface="Tahoma"/>
            </a:endParaRPr>
          </a:p>
        </p:txBody>
      </p:sp>
      <p:sp>
        <p:nvSpPr>
          <p:cNvPr id="6" name="object 6"/>
          <p:cNvSpPr txBox="1"/>
          <p:nvPr/>
        </p:nvSpPr>
        <p:spPr>
          <a:xfrm>
            <a:off x="5102805" y="3577701"/>
            <a:ext cx="506730" cy="244475"/>
          </a:xfrm>
          <a:prstGeom prst="rect">
            <a:avLst/>
          </a:prstGeom>
        </p:spPr>
        <p:txBody>
          <a:bodyPr vert="horz" wrap="square" lIns="0" tIns="17145" rIns="0" bIns="0" rtlCol="0">
            <a:spAutoFit/>
          </a:bodyPr>
          <a:lstStyle/>
          <a:p>
            <a:pPr marL="12700">
              <a:lnSpc>
                <a:spcPct val="100000"/>
              </a:lnSpc>
              <a:spcBef>
                <a:spcPts val="135"/>
              </a:spcBef>
            </a:pPr>
            <a:r>
              <a:rPr sz="1400" spc="-10" dirty="0">
                <a:solidFill>
                  <a:srgbClr val="3A362F"/>
                </a:solidFill>
                <a:latin typeface="Tahoma"/>
                <a:cs typeface="Tahoma"/>
              </a:rPr>
              <a:t>Бағыт</a:t>
            </a:r>
            <a:endParaRPr sz="1400">
              <a:latin typeface="Tahoma"/>
              <a:cs typeface="Tahoma"/>
            </a:endParaRPr>
          </a:p>
        </p:txBody>
      </p:sp>
      <p:sp>
        <p:nvSpPr>
          <p:cNvPr id="7" name="object 7"/>
          <p:cNvSpPr txBox="1"/>
          <p:nvPr/>
        </p:nvSpPr>
        <p:spPr>
          <a:xfrm>
            <a:off x="6569950" y="2690268"/>
            <a:ext cx="1077595" cy="2111375"/>
          </a:xfrm>
          <a:prstGeom prst="rect">
            <a:avLst/>
          </a:prstGeom>
        </p:spPr>
        <p:txBody>
          <a:bodyPr vert="horz" wrap="square" lIns="0" tIns="11430" rIns="0" bIns="0" rtlCol="0">
            <a:spAutoFit/>
          </a:bodyPr>
          <a:lstStyle/>
          <a:p>
            <a:pPr marL="12700" marR="238125">
              <a:lnSpc>
                <a:spcPct val="133900"/>
              </a:lnSpc>
              <a:spcBef>
                <a:spcPts val="90"/>
              </a:spcBef>
            </a:pPr>
            <a:r>
              <a:rPr sz="1400" dirty="0">
                <a:solidFill>
                  <a:srgbClr val="3A362F"/>
                </a:solidFill>
                <a:latin typeface="Tahoma"/>
                <a:cs typeface="Tahoma"/>
              </a:rPr>
              <a:t>Білім</a:t>
            </a:r>
            <a:r>
              <a:rPr sz="1400" spc="-140" dirty="0">
                <a:solidFill>
                  <a:srgbClr val="3A362F"/>
                </a:solidFill>
                <a:latin typeface="Tahoma"/>
                <a:cs typeface="Tahoma"/>
              </a:rPr>
              <a:t> </a:t>
            </a:r>
            <a:r>
              <a:rPr sz="1400" spc="-20" dirty="0">
                <a:solidFill>
                  <a:srgbClr val="3A362F"/>
                </a:solidFill>
                <a:latin typeface="Tahoma"/>
                <a:cs typeface="Tahoma"/>
              </a:rPr>
              <a:t>беру </a:t>
            </a:r>
            <a:r>
              <a:rPr sz="1400" spc="-10" dirty="0">
                <a:solidFill>
                  <a:srgbClr val="3A362F"/>
                </a:solidFill>
                <a:latin typeface="Tahoma"/>
                <a:cs typeface="Tahoma"/>
              </a:rPr>
              <a:t>порталы</a:t>
            </a:r>
            <a:endParaRPr sz="1400">
              <a:latin typeface="Tahoma"/>
              <a:cs typeface="Tahoma"/>
            </a:endParaRPr>
          </a:p>
          <a:p>
            <a:pPr marL="12700" marR="5080">
              <a:lnSpc>
                <a:spcPct val="135000"/>
              </a:lnSpc>
              <a:spcBef>
                <a:spcPts val="585"/>
              </a:spcBef>
            </a:pPr>
            <a:r>
              <a:rPr sz="1400" spc="-10" dirty="0">
                <a:solidFill>
                  <a:srgbClr val="3A362F"/>
                </a:solidFill>
                <a:latin typeface="Tahoma"/>
                <a:cs typeface="Tahoma"/>
              </a:rPr>
              <a:t>Мектепке </a:t>
            </a:r>
            <a:r>
              <a:rPr sz="1400" dirty="0">
                <a:solidFill>
                  <a:srgbClr val="3A362F"/>
                </a:solidFill>
                <a:latin typeface="Tahoma"/>
                <a:cs typeface="Tahoma"/>
              </a:rPr>
              <a:t>дейінгі</a:t>
            </a:r>
            <a:r>
              <a:rPr sz="1400" spc="-155" dirty="0">
                <a:solidFill>
                  <a:srgbClr val="3A362F"/>
                </a:solidFill>
                <a:latin typeface="Tahoma"/>
                <a:cs typeface="Tahoma"/>
              </a:rPr>
              <a:t> </a:t>
            </a:r>
            <a:r>
              <a:rPr sz="1400" spc="-10" dirty="0">
                <a:solidFill>
                  <a:srgbClr val="3A362F"/>
                </a:solidFill>
                <a:latin typeface="Tahoma"/>
                <a:cs typeface="Tahoma"/>
              </a:rPr>
              <a:t>білім, мектеп білімі, жоғары</a:t>
            </a:r>
            <a:r>
              <a:rPr sz="1400" spc="-155" dirty="0">
                <a:solidFill>
                  <a:srgbClr val="3A362F"/>
                </a:solidFill>
                <a:latin typeface="Tahoma"/>
                <a:cs typeface="Tahoma"/>
              </a:rPr>
              <a:t> </a:t>
            </a:r>
            <a:r>
              <a:rPr sz="1400" spc="-10" dirty="0">
                <a:solidFill>
                  <a:srgbClr val="3A362F"/>
                </a:solidFill>
                <a:latin typeface="Tahoma"/>
                <a:cs typeface="Tahoma"/>
              </a:rPr>
              <a:t>білім</a:t>
            </a:r>
            <a:endParaRPr sz="1400">
              <a:latin typeface="Tahoma"/>
              <a:cs typeface="Tahoma"/>
            </a:endParaRPr>
          </a:p>
        </p:txBody>
      </p:sp>
      <p:sp>
        <p:nvSpPr>
          <p:cNvPr id="8" name="object 8"/>
          <p:cNvSpPr txBox="1"/>
          <p:nvPr/>
        </p:nvSpPr>
        <p:spPr>
          <a:xfrm>
            <a:off x="8032333" y="3512605"/>
            <a:ext cx="1077595" cy="882650"/>
          </a:xfrm>
          <a:prstGeom prst="rect">
            <a:avLst/>
          </a:prstGeom>
        </p:spPr>
        <p:txBody>
          <a:bodyPr vert="horz" wrap="square" lIns="0" tIns="11430" rIns="0" bIns="0" rtlCol="0">
            <a:spAutoFit/>
          </a:bodyPr>
          <a:lstStyle/>
          <a:p>
            <a:pPr marL="12700" marR="5080">
              <a:lnSpc>
                <a:spcPct val="133900"/>
              </a:lnSpc>
              <a:spcBef>
                <a:spcPts val="90"/>
              </a:spcBef>
            </a:pPr>
            <a:r>
              <a:rPr sz="1400" spc="-10" dirty="0">
                <a:solidFill>
                  <a:srgbClr val="3A362F"/>
                </a:solidFill>
                <a:latin typeface="Tahoma"/>
                <a:cs typeface="Tahoma"/>
              </a:rPr>
              <a:t>Мектеп білімі, жоғары</a:t>
            </a:r>
            <a:r>
              <a:rPr sz="1400" spc="-155" dirty="0">
                <a:solidFill>
                  <a:srgbClr val="3A362F"/>
                </a:solidFill>
                <a:latin typeface="Tahoma"/>
                <a:cs typeface="Tahoma"/>
              </a:rPr>
              <a:t> </a:t>
            </a:r>
            <a:r>
              <a:rPr sz="1400" spc="-10" dirty="0">
                <a:solidFill>
                  <a:srgbClr val="3A362F"/>
                </a:solidFill>
                <a:latin typeface="Tahoma"/>
                <a:cs typeface="Tahoma"/>
              </a:rPr>
              <a:t>білім</a:t>
            </a:r>
            <a:endParaRPr sz="1400">
              <a:latin typeface="Tahoma"/>
              <a:cs typeface="Tahoma"/>
            </a:endParaRPr>
          </a:p>
        </p:txBody>
      </p:sp>
      <p:sp>
        <p:nvSpPr>
          <p:cNvPr id="9" name="object 9"/>
          <p:cNvSpPr txBox="1"/>
          <p:nvPr/>
        </p:nvSpPr>
        <p:spPr>
          <a:xfrm>
            <a:off x="9494707" y="2690268"/>
            <a:ext cx="1100455" cy="958850"/>
          </a:xfrm>
          <a:prstGeom prst="rect">
            <a:avLst/>
          </a:prstGeom>
        </p:spPr>
        <p:txBody>
          <a:bodyPr vert="horz" wrap="square" lIns="0" tIns="11430" rIns="0" bIns="0" rtlCol="0">
            <a:spAutoFit/>
          </a:bodyPr>
          <a:lstStyle/>
          <a:p>
            <a:pPr marL="12700" marR="304165">
              <a:lnSpc>
                <a:spcPct val="133900"/>
              </a:lnSpc>
              <a:spcBef>
                <a:spcPts val="90"/>
              </a:spcBef>
            </a:pPr>
            <a:r>
              <a:rPr sz="1400" spc="-20" dirty="0">
                <a:solidFill>
                  <a:srgbClr val="3A362F"/>
                </a:solidFill>
                <a:latin typeface="Tahoma"/>
                <a:cs typeface="Tahoma"/>
              </a:rPr>
              <a:t>Open </a:t>
            </a:r>
            <a:r>
              <a:rPr sz="1400" spc="-10" dirty="0">
                <a:solidFill>
                  <a:srgbClr val="3A362F"/>
                </a:solidFill>
                <a:latin typeface="Tahoma"/>
                <a:cs typeface="Tahoma"/>
              </a:rPr>
              <a:t>Education</a:t>
            </a:r>
            <a:endParaRPr sz="1400">
              <a:latin typeface="Tahoma"/>
              <a:cs typeface="Tahoma"/>
            </a:endParaRPr>
          </a:p>
          <a:p>
            <a:pPr marL="12700">
              <a:lnSpc>
                <a:spcPct val="100000"/>
              </a:lnSpc>
              <a:spcBef>
                <a:spcPts val="1170"/>
              </a:spcBef>
            </a:pPr>
            <a:r>
              <a:rPr sz="1400" spc="-25" dirty="0">
                <a:solidFill>
                  <a:srgbClr val="3A362F"/>
                </a:solidFill>
                <a:latin typeface="Tahoma"/>
                <a:cs typeface="Tahoma"/>
              </a:rPr>
              <a:t>Жоғары</a:t>
            </a:r>
            <a:r>
              <a:rPr sz="1400" spc="-120" dirty="0">
                <a:solidFill>
                  <a:srgbClr val="3A362F"/>
                </a:solidFill>
                <a:latin typeface="Tahoma"/>
                <a:cs typeface="Tahoma"/>
              </a:rPr>
              <a:t> </a:t>
            </a:r>
            <a:r>
              <a:rPr sz="1400" spc="-20" dirty="0">
                <a:solidFill>
                  <a:srgbClr val="3A362F"/>
                </a:solidFill>
                <a:latin typeface="Tahoma"/>
                <a:cs typeface="Tahoma"/>
              </a:rPr>
              <a:t>білім</a:t>
            </a:r>
            <a:endParaRPr sz="1400">
              <a:latin typeface="Tahoma"/>
              <a:cs typeface="Tahom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257"/>
            <a:ext cx="4286040" cy="8724642"/>
          </a:xfrm>
          <a:prstGeom prst="rect">
            <a:avLst/>
          </a:prstGeom>
        </p:spPr>
      </p:pic>
      <p:sp>
        <p:nvSpPr>
          <p:cNvPr id="3" name="object 3"/>
          <p:cNvSpPr/>
          <p:nvPr/>
        </p:nvSpPr>
        <p:spPr>
          <a:xfrm>
            <a:off x="5191159" y="2381246"/>
            <a:ext cx="19050" cy="5848350"/>
          </a:xfrm>
          <a:custGeom>
            <a:avLst/>
            <a:gdLst/>
            <a:ahLst/>
            <a:cxnLst/>
            <a:rect l="l" t="t" r="r" b="b"/>
            <a:pathLst>
              <a:path w="19050" h="5848350">
                <a:moveTo>
                  <a:pt x="12191" y="5848334"/>
                </a:moveTo>
                <a:lnTo>
                  <a:pt x="4698" y="5847444"/>
                </a:lnTo>
                <a:lnTo>
                  <a:pt x="0" y="5841475"/>
                </a:lnTo>
                <a:lnTo>
                  <a:pt x="0" y="6857"/>
                </a:lnTo>
                <a:lnTo>
                  <a:pt x="888" y="4699"/>
                </a:lnTo>
                <a:lnTo>
                  <a:pt x="2793" y="2794"/>
                </a:lnTo>
                <a:lnTo>
                  <a:pt x="6857" y="0"/>
                </a:lnTo>
                <a:lnTo>
                  <a:pt x="14350" y="889"/>
                </a:lnTo>
                <a:lnTo>
                  <a:pt x="19049" y="6857"/>
                </a:lnTo>
                <a:lnTo>
                  <a:pt x="19049" y="5841475"/>
                </a:lnTo>
                <a:lnTo>
                  <a:pt x="18160" y="5843634"/>
                </a:lnTo>
                <a:lnTo>
                  <a:pt x="16255" y="5845539"/>
                </a:lnTo>
                <a:lnTo>
                  <a:pt x="12191" y="5848334"/>
                </a:lnTo>
                <a:close/>
              </a:path>
            </a:pathLst>
          </a:custGeom>
          <a:solidFill>
            <a:srgbClr val="D9CCB9"/>
          </a:solidFill>
        </p:spPr>
        <p:txBody>
          <a:bodyPr wrap="square" lIns="0" tIns="0" rIns="0" bIns="0" rtlCol="0"/>
          <a:lstStyle/>
          <a:p>
            <a:endParaRPr/>
          </a:p>
        </p:txBody>
      </p:sp>
      <p:grpSp>
        <p:nvGrpSpPr>
          <p:cNvPr id="4" name="object 4"/>
          <p:cNvGrpSpPr/>
          <p:nvPr/>
        </p:nvGrpSpPr>
        <p:grpSpPr>
          <a:xfrm>
            <a:off x="4995706" y="2590668"/>
            <a:ext cx="1028700" cy="409575"/>
            <a:chOff x="4995706" y="2590668"/>
            <a:chExt cx="1028700" cy="409575"/>
          </a:xfrm>
        </p:grpSpPr>
        <p:sp>
          <p:nvSpPr>
            <p:cNvPr id="5" name="object 5"/>
            <p:cNvSpPr/>
            <p:nvPr/>
          </p:nvSpPr>
          <p:spPr>
            <a:xfrm>
              <a:off x="5386230" y="2781295"/>
              <a:ext cx="638175" cy="19050"/>
            </a:xfrm>
            <a:custGeom>
              <a:avLst/>
              <a:gdLst/>
              <a:ahLst/>
              <a:cxnLst/>
              <a:rect l="l" t="t" r="r" b="b"/>
              <a:pathLst>
                <a:path w="638175" h="19050">
                  <a:moveTo>
                    <a:pt x="631315" y="19049"/>
                  </a:moveTo>
                  <a:lnTo>
                    <a:pt x="6857" y="19049"/>
                  </a:lnTo>
                  <a:lnTo>
                    <a:pt x="4698" y="18160"/>
                  </a:lnTo>
                  <a:lnTo>
                    <a:pt x="2794" y="16255"/>
                  </a:lnTo>
                  <a:lnTo>
                    <a:pt x="0" y="12191"/>
                  </a:lnTo>
                  <a:lnTo>
                    <a:pt x="0" y="9524"/>
                  </a:lnTo>
                  <a:lnTo>
                    <a:pt x="889" y="4698"/>
                  </a:lnTo>
                  <a:lnTo>
                    <a:pt x="6857" y="0"/>
                  </a:lnTo>
                  <a:lnTo>
                    <a:pt x="631315" y="0"/>
                  </a:lnTo>
                  <a:lnTo>
                    <a:pt x="633474" y="888"/>
                  </a:lnTo>
                  <a:lnTo>
                    <a:pt x="635379" y="2793"/>
                  </a:lnTo>
                  <a:lnTo>
                    <a:pt x="638173" y="6857"/>
                  </a:lnTo>
                  <a:lnTo>
                    <a:pt x="637284" y="14350"/>
                  </a:lnTo>
                  <a:lnTo>
                    <a:pt x="631315" y="19049"/>
                  </a:lnTo>
                  <a:close/>
                </a:path>
              </a:pathLst>
            </a:custGeom>
            <a:solidFill>
              <a:srgbClr val="D9CCB9"/>
            </a:solidFill>
          </p:spPr>
          <p:txBody>
            <a:bodyPr wrap="square" lIns="0" tIns="0" rIns="0" bIns="0" rtlCol="0"/>
            <a:lstStyle/>
            <a:p>
              <a:endParaRPr/>
            </a:p>
          </p:txBody>
        </p:sp>
        <p:sp>
          <p:nvSpPr>
            <p:cNvPr id="6" name="object 6"/>
            <p:cNvSpPr/>
            <p:nvPr/>
          </p:nvSpPr>
          <p:spPr>
            <a:xfrm>
              <a:off x="4995706" y="2590668"/>
              <a:ext cx="410209" cy="409575"/>
            </a:xfrm>
            <a:custGeom>
              <a:avLst/>
              <a:gdLst/>
              <a:ahLst/>
              <a:cxnLst/>
              <a:rect l="l" t="t" r="r" b="b"/>
              <a:pathLst>
                <a:path w="410210" h="409575">
                  <a:moveTo>
                    <a:pt x="389889" y="409573"/>
                  </a:moveTo>
                  <a:lnTo>
                    <a:pt x="19685" y="409573"/>
                  </a:lnTo>
                  <a:lnTo>
                    <a:pt x="16763" y="408938"/>
                  </a:lnTo>
                  <a:lnTo>
                    <a:pt x="13970" y="407795"/>
                  </a:lnTo>
                  <a:lnTo>
                    <a:pt x="8762" y="405001"/>
                  </a:lnTo>
                  <a:lnTo>
                    <a:pt x="2794" y="398270"/>
                  </a:lnTo>
                  <a:lnTo>
                    <a:pt x="0" y="390015"/>
                  </a:lnTo>
                  <a:lnTo>
                    <a:pt x="0" y="19811"/>
                  </a:lnTo>
                  <a:lnTo>
                    <a:pt x="19811" y="0"/>
                  </a:lnTo>
                  <a:lnTo>
                    <a:pt x="389889" y="0"/>
                  </a:lnTo>
                  <a:lnTo>
                    <a:pt x="409700" y="19811"/>
                  </a:lnTo>
                  <a:lnTo>
                    <a:pt x="409678" y="390015"/>
                  </a:lnTo>
                  <a:lnTo>
                    <a:pt x="389889" y="409573"/>
                  </a:lnTo>
                  <a:close/>
                </a:path>
              </a:pathLst>
            </a:custGeom>
            <a:solidFill>
              <a:srgbClr val="F2E7D4"/>
            </a:solidFill>
          </p:spPr>
          <p:txBody>
            <a:bodyPr wrap="square" lIns="0" tIns="0" rIns="0" bIns="0" rtlCol="0"/>
            <a:lstStyle/>
            <a:p>
              <a:endParaRPr/>
            </a:p>
          </p:txBody>
        </p:sp>
      </p:grpSp>
      <p:grpSp>
        <p:nvGrpSpPr>
          <p:cNvPr id="7" name="object 7"/>
          <p:cNvGrpSpPr/>
          <p:nvPr/>
        </p:nvGrpSpPr>
        <p:grpSpPr>
          <a:xfrm>
            <a:off x="4995706" y="4095614"/>
            <a:ext cx="1028700" cy="409575"/>
            <a:chOff x="4995706" y="4095614"/>
            <a:chExt cx="1028700" cy="409575"/>
          </a:xfrm>
        </p:grpSpPr>
        <p:sp>
          <p:nvSpPr>
            <p:cNvPr id="8" name="object 8"/>
            <p:cNvSpPr/>
            <p:nvPr/>
          </p:nvSpPr>
          <p:spPr>
            <a:xfrm>
              <a:off x="5386230" y="4286240"/>
              <a:ext cx="638175" cy="19050"/>
            </a:xfrm>
            <a:custGeom>
              <a:avLst/>
              <a:gdLst/>
              <a:ahLst/>
              <a:cxnLst/>
              <a:rect l="l" t="t" r="r" b="b"/>
              <a:pathLst>
                <a:path w="638175" h="19050">
                  <a:moveTo>
                    <a:pt x="631315" y="19049"/>
                  </a:moveTo>
                  <a:lnTo>
                    <a:pt x="6857" y="19049"/>
                  </a:lnTo>
                  <a:lnTo>
                    <a:pt x="4698" y="18161"/>
                  </a:lnTo>
                  <a:lnTo>
                    <a:pt x="2794" y="16256"/>
                  </a:lnTo>
                  <a:lnTo>
                    <a:pt x="0" y="12191"/>
                  </a:lnTo>
                  <a:lnTo>
                    <a:pt x="0" y="9524"/>
                  </a:lnTo>
                  <a:lnTo>
                    <a:pt x="889" y="4699"/>
                  </a:lnTo>
                  <a:lnTo>
                    <a:pt x="6857" y="0"/>
                  </a:lnTo>
                  <a:lnTo>
                    <a:pt x="631315" y="0"/>
                  </a:lnTo>
                  <a:lnTo>
                    <a:pt x="633474" y="889"/>
                  </a:lnTo>
                  <a:lnTo>
                    <a:pt x="635379" y="2794"/>
                  </a:lnTo>
                  <a:lnTo>
                    <a:pt x="638173" y="6857"/>
                  </a:lnTo>
                  <a:lnTo>
                    <a:pt x="637284" y="14351"/>
                  </a:lnTo>
                  <a:lnTo>
                    <a:pt x="631315" y="19049"/>
                  </a:lnTo>
                  <a:close/>
                </a:path>
              </a:pathLst>
            </a:custGeom>
            <a:solidFill>
              <a:srgbClr val="D9CCB9"/>
            </a:solidFill>
          </p:spPr>
          <p:txBody>
            <a:bodyPr wrap="square" lIns="0" tIns="0" rIns="0" bIns="0" rtlCol="0"/>
            <a:lstStyle/>
            <a:p>
              <a:endParaRPr/>
            </a:p>
          </p:txBody>
        </p:sp>
        <p:sp>
          <p:nvSpPr>
            <p:cNvPr id="9" name="object 9"/>
            <p:cNvSpPr/>
            <p:nvPr/>
          </p:nvSpPr>
          <p:spPr>
            <a:xfrm>
              <a:off x="4995706" y="4095614"/>
              <a:ext cx="410209" cy="409575"/>
            </a:xfrm>
            <a:custGeom>
              <a:avLst/>
              <a:gdLst/>
              <a:ahLst/>
              <a:cxnLst/>
              <a:rect l="l" t="t" r="r" b="b"/>
              <a:pathLst>
                <a:path w="410210" h="409575">
                  <a:moveTo>
                    <a:pt x="389889" y="409574"/>
                  </a:moveTo>
                  <a:lnTo>
                    <a:pt x="19685" y="409574"/>
                  </a:lnTo>
                  <a:lnTo>
                    <a:pt x="16763" y="408939"/>
                  </a:lnTo>
                  <a:lnTo>
                    <a:pt x="13970" y="407796"/>
                  </a:lnTo>
                  <a:lnTo>
                    <a:pt x="8762" y="405002"/>
                  </a:lnTo>
                  <a:lnTo>
                    <a:pt x="2794" y="398271"/>
                  </a:lnTo>
                  <a:lnTo>
                    <a:pt x="0" y="390015"/>
                  </a:lnTo>
                  <a:lnTo>
                    <a:pt x="0" y="19811"/>
                  </a:lnTo>
                  <a:lnTo>
                    <a:pt x="19811" y="0"/>
                  </a:lnTo>
                  <a:lnTo>
                    <a:pt x="389889" y="0"/>
                  </a:lnTo>
                  <a:lnTo>
                    <a:pt x="409700" y="19811"/>
                  </a:lnTo>
                  <a:lnTo>
                    <a:pt x="409678" y="390015"/>
                  </a:lnTo>
                  <a:lnTo>
                    <a:pt x="389889" y="409574"/>
                  </a:lnTo>
                  <a:close/>
                </a:path>
              </a:pathLst>
            </a:custGeom>
            <a:solidFill>
              <a:srgbClr val="F2E7D4"/>
            </a:solidFill>
          </p:spPr>
          <p:txBody>
            <a:bodyPr wrap="square" lIns="0" tIns="0" rIns="0" bIns="0" rtlCol="0"/>
            <a:lstStyle/>
            <a:p>
              <a:endParaRPr/>
            </a:p>
          </p:txBody>
        </p:sp>
      </p:grpSp>
      <p:grpSp>
        <p:nvGrpSpPr>
          <p:cNvPr id="10" name="object 10"/>
          <p:cNvGrpSpPr/>
          <p:nvPr/>
        </p:nvGrpSpPr>
        <p:grpSpPr>
          <a:xfrm>
            <a:off x="4995706" y="5600560"/>
            <a:ext cx="1028700" cy="409575"/>
            <a:chOff x="4995706" y="5600560"/>
            <a:chExt cx="1028700" cy="409575"/>
          </a:xfrm>
        </p:grpSpPr>
        <p:sp>
          <p:nvSpPr>
            <p:cNvPr id="11" name="object 11"/>
            <p:cNvSpPr/>
            <p:nvPr/>
          </p:nvSpPr>
          <p:spPr>
            <a:xfrm>
              <a:off x="5386230" y="5791186"/>
              <a:ext cx="638175" cy="19050"/>
            </a:xfrm>
            <a:custGeom>
              <a:avLst/>
              <a:gdLst/>
              <a:ahLst/>
              <a:cxnLst/>
              <a:rect l="l" t="t" r="r" b="b"/>
              <a:pathLst>
                <a:path w="638175" h="19050">
                  <a:moveTo>
                    <a:pt x="631315" y="19049"/>
                  </a:moveTo>
                  <a:lnTo>
                    <a:pt x="6857" y="19049"/>
                  </a:lnTo>
                  <a:lnTo>
                    <a:pt x="4698" y="18160"/>
                  </a:lnTo>
                  <a:lnTo>
                    <a:pt x="2794" y="16255"/>
                  </a:lnTo>
                  <a:lnTo>
                    <a:pt x="0" y="12191"/>
                  </a:lnTo>
                  <a:lnTo>
                    <a:pt x="0" y="9524"/>
                  </a:lnTo>
                  <a:lnTo>
                    <a:pt x="889" y="4698"/>
                  </a:lnTo>
                  <a:lnTo>
                    <a:pt x="6857" y="0"/>
                  </a:lnTo>
                  <a:lnTo>
                    <a:pt x="631315" y="0"/>
                  </a:lnTo>
                  <a:lnTo>
                    <a:pt x="633474" y="888"/>
                  </a:lnTo>
                  <a:lnTo>
                    <a:pt x="635379" y="2793"/>
                  </a:lnTo>
                  <a:lnTo>
                    <a:pt x="638173" y="6857"/>
                  </a:lnTo>
                  <a:lnTo>
                    <a:pt x="637284" y="14350"/>
                  </a:lnTo>
                  <a:lnTo>
                    <a:pt x="631315" y="19049"/>
                  </a:lnTo>
                  <a:close/>
                </a:path>
              </a:pathLst>
            </a:custGeom>
            <a:solidFill>
              <a:srgbClr val="D9CCB9"/>
            </a:solidFill>
          </p:spPr>
          <p:txBody>
            <a:bodyPr wrap="square" lIns="0" tIns="0" rIns="0" bIns="0" rtlCol="0"/>
            <a:lstStyle/>
            <a:p>
              <a:endParaRPr/>
            </a:p>
          </p:txBody>
        </p:sp>
        <p:sp>
          <p:nvSpPr>
            <p:cNvPr id="12" name="object 12"/>
            <p:cNvSpPr/>
            <p:nvPr/>
          </p:nvSpPr>
          <p:spPr>
            <a:xfrm>
              <a:off x="4995706" y="5600560"/>
              <a:ext cx="410209" cy="409575"/>
            </a:xfrm>
            <a:custGeom>
              <a:avLst/>
              <a:gdLst/>
              <a:ahLst/>
              <a:cxnLst/>
              <a:rect l="l" t="t" r="r" b="b"/>
              <a:pathLst>
                <a:path w="410210" h="409575">
                  <a:moveTo>
                    <a:pt x="389889" y="409573"/>
                  </a:moveTo>
                  <a:lnTo>
                    <a:pt x="19685" y="409573"/>
                  </a:lnTo>
                  <a:lnTo>
                    <a:pt x="16763" y="408938"/>
                  </a:lnTo>
                  <a:lnTo>
                    <a:pt x="13970" y="407795"/>
                  </a:lnTo>
                  <a:lnTo>
                    <a:pt x="8762" y="405001"/>
                  </a:lnTo>
                  <a:lnTo>
                    <a:pt x="2794" y="398270"/>
                  </a:lnTo>
                  <a:lnTo>
                    <a:pt x="0" y="390016"/>
                  </a:lnTo>
                  <a:lnTo>
                    <a:pt x="0" y="19811"/>
                  </a:lnTo>
                  <a:lnTo>
                    <a:pt x="19811" y="0"/>
                  </a:lnTo>
                  <a:lnTo>
                    <a:pt x="389889" y="0"/>
                  </a:lnTo>
                  <a:lnTo>
                    <a:pt x="409700" y="19811"/>
                  </a:lnTo>
                  <a:lnTo>
                    <a:pt x="409678" y="390016"/>
                  </a:lnTo>
                  <a:lnTo>
                    <a:pt x="389889" y="409573"/>
                  </a:lnTo>
                  <a:close/>
                </a:path>
              </a:pathLst>
            </a:custGeom>
            <a:solidFill>
              <a:srgbClr val="F2E7D4"/>
            </a:solidFill>
          </p:spPr>
          <p:txBody>
            <a:bodyPr wrap="square" lIns="0" tIns="0" rIns="0" bIns="0" rtlCol="0"/>
            <a:lstStyle/>
            <a:p>
              <a:endParaRPr/>
            </a:p>
          </p:txBody>
        </p:sp>
      </p:grpSp>
      <p:grpSp>
        <p:nvGrpSpPr>
          <p:cNvPr id="13" name="object 13"/>
          <p:cNvGrpSpPr/>
          <p:nvPr/>
        </p:nvGrpSpPr>
        <p:grpSpPr>
          <a:xfrm>
            <a:off x="4995579" y="7105505"/>
            <a:ext cx="1029335" cy="410209"/>
            <a:chOff x="4995579" y="7105505"/>
            <a:chExt cx="1029335" cy="410209"/>
          </a:xfrm>
        </p:grpSpPr>
        <p:sp>
          <p:nvSpPr>
            <p:cNvPr id="14" name="object 14"/>
            <p:cNvSpPr/>
            <p:nvPr/>
          </p:nvSpPr>
          <p:spPr>
            <a:xfrm>
              <a:off x="5386230" y="7305657"/>
              <a:ext cx="638175" cy="19050"/>
            </a:xfrm>
            <a:custGeom>
              <a:avLst/>
              <a:gdLst/>
              <a:ahLst/>
              <a:cxnLst/>
              <a:rect l="l" t="t" r="r" b="b"/>
              <a:pathLst>
                <a:path w="638175" h="19050">
                  <a:moveTo>
                    <a:pt x="631315" y="19049"/>
                  </a:moveTo>
                  <a:lnTo>
                    <a:pt x="6857" y="19049"/>
                  </a:lnTo>
                  <a:lnTo>
                    <a:pt x="4698" y="18160"/>
                  </a:lnTo>
                  <a:lnTo>
                    <a:pt x="2794" y="16255"/>
                  </a:lnTo>
                  <a:lnTo>
                    <a:pt x="0" y="12191"/>
                  </a:lnTo>
                  <a:lnTo>
                    <a:pt x="0" y="9524"/>
                  </a:lnTo>
                  <a:lnTo>
                    <a:pt x="889" y="4699"/>
                  </a:lnTo>
                  <a:lnTo>
                    <a:pt x="6857" y="0"/>
                  </a:lnTo>
                  <a:lnTo>
                    <a:pt x="631315" y="0"/>
                  </a:lnTo>
                  <a:lnTo>
                    <a:pt x="633474" y="889"/>
                  </a:lnTo>
                  <a:lnTo>
                    <a:pt x="635379" y="2794"/>
                  </a:lnTo>
                  <a:lnTo>
                    <a:pt x="638173" y="6857"/>
                  </a:lnTo>
                  <a:lnTo>
                    <a:pt x="637284" y="14350"/>
                  </a:lnTo>
                  <a:lnTo>
                    <a:pt x="631315" y="19049"/>
                  </a:lnTo>
                  <a:close/>
                </a:path>
              </a:pathLst>
            </a:custGeom>
            <a:solidFill>
              <a:srgbClr val="D9CCB9"/>
            </a:solidFill>
          </p:spPr>
          <p:txBody>
            <a:bodyPr wrap="square" lIns="0" tIns="0" rIns="0" bIns="0" rtlCol="0"/>
            <a:lstStyle/>
            <a:p>
              <a:endParaRPr/>
            </a:p>
          </p:txBody>
        </p:sp>
        <p:sp>
          <p:nvSpPr>
            <p:cNvPr id="15" name="object 15"/>
            <p:cNvSpPr/>
            <p:nvPr/>
          </p:nvSpPr>
          <p:spPr>
            <a:xfrm>
              <a:off x="4995579" y="7105505"/>
              <a:ext cx="410209" cy="410209"/>
            </a:xfrm>
            <a:custGeom>
              <a:avLst/>
              <a:gdLst/>
              <a:ahLst/>
              <a:cxnLst/>
              <a:rect l="l" t="t" r="r" b="b"/>
              <a:pathLst>
                <a:path w="410210" h="410209">
                  <a:moveTo>
                    <a:pt x="390016" y="409701"/>
                  </a:moveTo>
                  <a:lnTo>
                    <a:pt x="19811" y="409701"/>
                  </a:lnTo>
                  <a:lnTo>
                    <a:pt x="16890" y="409065"/>
                  </a:lnTo>
                  <a:lnTo>
                    <a:pt x="14096" y="407922"/>
                  </a:lnTo>
                  <a:lnTo>
                    <a:pt x="8889" y="405128"/>
                  </a:lnTo>
                  <a:lnTo>
                    <a:pt x="2921" y="398397"/>
                  </a:lnTo>
                  <a:lnTo>
                    <a:pt x="0" y="389888"/>
                  </a:lnTo>
                  <a:lnTo>
                    <a:pt x="126" y="19811"/>
                  </a:lnTo>
                  <a:lnTo>
                    <a:pt x="19938" y="0"/>
                  </a:lnTo>
                  <a:lnTo>
                    <a:pt x="390016" y="0"/>
                  </a:lnTo>
                  <a:lnTo>
                    <a:pt x="409827" y="19811"/>
                  </a:lnTo>
                  <a:lnTo>
                    <a:pt x="409827" y="389888"/>
                  </a:lnTo>
                  <a:lnTo>
                    <a:pt x="390016" y="409701"/>
                  </a:lnTo>
                  <a:close/>
                </a:path>
              </a:pathLst>
            </a:custGeom>
            <a:solidFill>
              <a:srgbClr val="F2E7D4"/>
            </a:solidFill>
          </p:spPr>
          <p:txBody>
            <a:bodyPr wrap="square" lIns="0" tIns="0" rIns="0" bIns="0" rtlCol="0"/>
            <a:lstStyle/>
            <a:p>
              <a:endParaRPr/>
            </a:p>
          </p:txBody>
        </p:sp>
      </p:grpSp>
      <p:sp>
        <p:nvSpPr>
          <p:cNvPr id="16" name="object 16"/>
          <p:cNvSpPr txBox="1">
            <a:spLocks noGrp="1"/>
          </p:cNvSpPr>
          <p:nvPr>
            <p:ph type="title"/>
          </p:nvPr>
        </p:nvSpPr>
        <p:spPr>
          <a:xfrm>
            <a:off x="4911125" y="463121"/>
            <a:ext cx="5624195" cy="1587500"/>
          </a:xfrm>
          <a:prstGeom prst="rect">
            <a:avLst/>
          </a:prstGeom>
        </p:spPr>
        <p:txBody>
          <a:bodyPr vert="horz" wrap="square" lIns="0" tIns="2540" rIns="0" bIns="0" rtlCol="0">
            <a:spAutoFit/>
          </a:bodyPr>
          <a:lstStyle/>
          <a:p>
            <a:pPr marL="12700" marR="5080">
              <a:lnSpc>
                <a:spcPct val="102600"/>
              </a:lnSpc>
              <a:spcBef>
                <a:spcPts val="20"/>
              </a:spcBef>
            </a:pPr>
            <a:r>
              <a:rPr spc="229" dirty="0">
                <a:latin typeface="Times New Roman"/>
                <a:cs typeface="Times New Roman"/>
              </a:rPr>
              <a:t>Қазақстандағы</a:t>
            </a:r>
            <a:r>
              <a:rPr spc="95" dirty="0">
                <a:latin typeface="Times New Roman"/>
                <a:cs typeface="Times New Roman"/>
              </a:rPr>
              <a:t> </a:t>
            </a:r>
            <a:r>
              <a:rPr spc="285" dirty="0">
                <a:latin typeface="Times New Roman"/>
                <a:cs typeface="Times New Roman"/>
              </a:rPr>
              <a:t>онлайн </a:t>
            </a:r>
            <a:r>
              <a:rPr spc="225" dirty="0">
                <a:latin typeface="Times New Roman"/>
                <a:cs typeface="Times New Roman"/>
              </a:rPr>
              <a:t>оқыту</a:t>
            </a:r>
            <a:r>
              <a:rPr spc="70" dirty="0">
                <a:latin typeface="Times New Roman"/>
                <a:cs typeface="Times New Roman"/>
              </a:rPr>
              <a:t> </a:t>
            </a:r>
            <a:r>
              <a:rPr spc="285" dirty="0">
                <a:latin typeface="Times New Roman"/>
                <a:cs typeface="Times New Roman"/>
              </a:rPr>
              <a:t>платформаларының </a:t>
            </a:r>
            <a:r>
              <a:rPr spc="250" dirty="0">
                <a:latin typeface="Times New Roman"/>
                <a:cs typeface="Times New Roman"/>
              </a:rPr>
              <a:t>даму</a:t>
            </a:r>
            <a:r>
              <a:rPr spc="50" dirty="0">
                <a:latin typeface="Times New Roman"/>
                <a:cs typeface="Times New Roman"/>
              </a:rPr>
              <a:t> </a:t>
            </a:r>
            <a:r>
              <a:rPr spc="210" dirty="0">
                <a:latin typeface="Times New Roman"/>
                <a:cs typeface="Times New Roman"/>
              </a:rPr>
              <a:t>келешегі</a:t>
            </a:r>
          </a:p>
        </p:txBody>
      </p:sp>
      <p:sp>
        <p:nvSpPr>
          <p:cNvPr id="17" name="object 17"/>
          <p:cNvSpPr txBox="1"/>
          <p:nvPr/>
        </p:nvSpPr>
        <p:spPr>
          <a:xfrm>
            <a:off x="5137496" y="2597311"/>
            <a:ext cx="119380" cy="334010"/>
          </a:xfrm>
          <a:prstGeom prst="rect">
            <a:avLst/>
          </a:prstGeom>
        </p:spPr>
        <p:txBody>
          <a:bodyPr vert="horz" wrap="square" lIns="0" tIns="15875" rIns="0" bIns="0" rtlCol="0">
            <a:spAutoFit/>
          </a:bodyPr>
          <a:lstStyle/>
          <a:p>
            <a:pPr marL="12700">
              <a:lnSpc>
                <a:spcPct val="100000"/>
              </a:lnSpc>
              <a:spcBef>
                <a:spcPts val="125"/>
              </a:spcBef>
            </a:pPr>
            <a:r>
              <a:rPr sz="2000" spc="-320" dirty="0">
                <a:solidFill>
                  <a:srgbClr val="3A362F"/>
                </a:solidFill>
                <a:latin typeface="Times New Roman"/>
                <a:cs typeface="Times New Roman"/>
              </a:rPr>
              <a:t>1</a:t>
            </a:r>
            <a:endParaRPr sz="2000">
              <a:latin typeface="Times New Roman"/>
              <a:cs typeface="Times New Roman"/>
            </a:endParaRPr>
          </a:p>
        </p:txBody>
      </p:sp>
      <p:sp>
        <p:nvSpPr>
          <p:cNvPr id="18" name="object 18"/>
          <p:cNvSpPr txBox="1"/>
          <p:nvPr/>
        </p:nvSpPr>
        <p:spPr>
          <a:xfrm>
            <a:off x="5112635" y="5605783"/>
            <a:ext cx="168910" cy="334010"/>
          </a:xfrm>
          <a:prstGeom prst="rect">
            <a:avLst/>
          </a:prstGeom>
        </p:spPr>
        <p:txBody>
          <a:bodyPr vert="horz" wrap="square" lIns="0" tIns="15875" rIns="0" bIns="0" rtlCol="0">
            <a:spAutoFit/>
          </a:bodyPr>
          <a:lstStyle/>
          <a:p>
            <a:pPr marL="12700">
              <a:lnSpc>
                <a:spcPct val="100000"/>
              </a:lnSpc>
              <a:spcBef>
                <a:spcPts val="125"/>
              </a:spcBef>
            </a:pPr>
            <a:r>
              <a:rPr sz="2000" spc="70" dirty="0">
                <a:solidFill>
                  <a:srgbClr val="3A362F"/>
                </a:solidFill>
                <a:latin typeface="Times New Roman"/>
                <a:cs typeface="Times New Roman"/>
              </a:rPr>
              <a:t>3</a:t>
            </a:r>
            <a:endParaRPr sz="2000">
              <a:latin typeface="Times New Roman"/>
              <a:cs typeface="Times New Roman"/>
            </a:endParaRPr>
          </a:p>
        </p:txBody>
      </p:sp>
      <p:sp>
        <p:nvSpPr>
          <p:cNvPr id="19" name="object 19"/>
          <p:cNvSpPr txBox="1"/>
          <p:nvPr/>
        </p:nvSpPr>
        <p:spPr>
          <a:xfrm>
            <a:off x="5114578" y="7110733"/>
            <a:ext cx="165100" cy="334010"/>
          </a:xfrm>
          <a:prstGeom prst="rect">
            <a:avLst/>
          </a:prstGeom>
        </p:spPr>
        <p:txBody>
          <a:bodyPr vert="horz" wrap="square" lIns="0" tIns="15875" rIns="0" bIns="0" rtlCol="0">
            <a:spAutoFit/>
          </a:bodyPr>
          <a:lstStyle/>
          <a:p>
            <a:pPr marL="12700">
              <a:lnSpc>
                <a:spcPct val="100000"/>
              </a:lnSpc>
              <a:spcBef>
                <a:spcPts val="125"/>
              </a:spcBef>
            </a:pPr>
            <a:r>
              <a:rPr sz="2000" spc="40" dirty="0">
                <a:solidFill>
                  <a:srgbClr val="3A362F"/>
                </a:solidFill>
                <a:latin typeface="Times New Roman"/>
                <a:cs typeface="Times New Roman"/>
              </a:rPr>
              <a:t>4</a:t>
            </a:r>
            <a:endParaRPr sz="2000">
              <a:latin typeface="Times New Roman"/>
              <a:cs typeface="Times New Roman"/>
            </a:endParaRPr>
          </a:p>
        </p:txBody>
      </p:sp>
      <p:sp>
        <p:nvSpPr>
          <p:cNvPr id="20" name="object 20"/>
          <p:cNvSpPr txBox="1"/>
          <p:nvPr/>
        </p:nvSpPr>
        <p:spPr>
          <a:xfrm>
            <a:off x="5115321" y="4100833"/>
            <a:ext cx="163830" cy="334010"/>
          </a:xfrm>
          <a:prstGeom prst="rect">
            <a:avLst/>
          </a:prstGeom>
        </p:spPr>
        <p:txBody>
          <a:bodyPr vert="horz" wrap="square" lIns="0" tIns="15875" rIns="0" bIns="0" rtlCol="0">
            <a:spAutoFit/>
          </a:bodyPr>
          <a:lstStyle/>
          <a:p>
            <a:pPr marL="12700">
              <a:lnSpc>
                <a:spcPct val="100000"/>
              </a:lnSpc>
              <a:spcBef>
                <a:spcPts val="125"/>
              </a:spcBef>
            </a:pPr>
            <a:r>
              <a:rPr sz="2000" spc="30" dirty="0">
                <a:solidFill>
                  <a:srgbClr val="3A362F"/>
                </a:solidFill>
                <a:latin typeface="Times New Roman"/>
                <a:cs typeface="Times New Roman"/>
              </a:rPr>
              <a:t>2</a:t>
            </a:r>
            <a:endParaRPr sz="2000">
              <a:latin typeface="Times New Roman"/>
              <a:cs typeface="Times New Roman"/>
            </a:endParaRPr>
          </a:p>
        </p:txBody>
      </p:sp>
      <p:sp>
        <p:nvSpPr>
          <p:cNvPr id="21" name="object 21"/>
          <p:cNvSpPr txBox="1"/>
          <p:nvPr/>
        </p:nvSpPr>
        <p:spPr>
          <a:xfrm>
            <a:off x="6186293" y="6996660"/>
            <a:ext cx="4565015" cy="898525"/>
          </a:xfrm>
          <a:prstGeom prst="rect">
            <a:avLst/>
          </a:prstGeom>
        </p:spPr>
        <p:txBody>
          <a:bodyPr vert="horz" wrap="square" lIns="0" tIns="77470" rIns="0" bIns="0" rtlCol="0">
            <a:spAutoFit/>
          </a:bodyPr>
          <a:lstStyle/>
          <a:p>
            <a:pPr marL="12700">
              <a:lnSpc>
                <a:spcPct val="100000"/>
              </a:lnSpc>
              <a:spcBef>
                <a:spcPts val="610"/>
              </a:spcBef>
            </a:pPr>
            <a:r>
              <a:rPr sz="1650" spc="145" dirty="0">
                <a:solidFill>
                  <a:srgbClr val="3A362F"/>
                </a:solidFill>
                <a:latin typeface="Times New Roman"/>
                <a:cs typeface="Times New Roman"/>
              </a:rPr>
              <a:t>Жаңа</a:t>
            </a:r>
            <a:r>
              <a:rPr sz="1650" spc="40" dirty="0">
                <a:solidFill>
                  <a:srgbClr val="3A362F"/>
                </a:solidFill>
                <a:latin typeface="Times New Roman"/>
                <a:cs typeface="Times New Roman"/>
              </a:rPr>
              <a:t> </a:t>
            </a:r>
            <a:r>
              <a:rPr sz="1650" spc="140" dirty="0">
                <a:solidFill>
                  <a:srgbClr val="3A362F"/>
                </a:solidFill>
                <a:latin typeface="Times New Roman"/>
                <a:cs typeface="Times New Roman"/>
              </a:rPr>
              <a:t>бизнес</a:t>
            </a:r>
            <a:r>
              <a:rPr sz="1650" spc="40" dirty="0">
                <a:solidFill>
                  <a:srgbClr val="3A362F"/>
                </a:solidFill>
                <a:latin typeface="Times New Roman"/>
                <a:cs typeface="Times New Roman"/>
              </a:rPr>
              <a:t> </a:t>
            </a:r>
            <a:r>
              <a:rPr sz="1650" spc="135" dirty="0">
                <a:solidFill>
                  <a:srgbClr val="3A362F"/>
                </a:solidFill>
                <a:latin typeface="Times New Roman"/>
                <a:cs typeface="Times New Roman"/>
              </a:rPr>
              <a:t>модельдері</a:t>
            </a:r>
            <a:endParaRPr sz="1650">
              <a:latin typeface="Times New Roman"/>
              <a:cs typeface="Times New Roman"/>
            </a:endParaRPr>
          </a:p>
          <a:p>
            <a:pPr marL="12700" marR="5080">
              <a:lnSpc>
                <a:spcPts val="2250"/>
              </a:lnSpc>
            </a:pPr>
            <a:r>
              <a:rPr sz="1400" spc="-140" dirty="0">
                <a:solidFill>
                  <a:srgbClr val="3A362F"/>
                </a:solidFill>
                <a:latin typeface="Verdana"/>
                <a:cs typeface="Verdana"/>
              </a:rPr>
              <a:t>Жаңа</a:t>
            </a:r>
            <a:r>
              <a:rPr sz="1400" spc="-155" dirty="0">
                <a:solidFill>
                  <a:srgbClr val="3A362F"/>
                </a:solidFill>
                <a:latin typeface="Verdana"/>
                <a:cs typeface="Verdana"/>
              </a:rPr>
              <a:t> </a:t>
            </a:r>
            <a:r>
              <a:rPr sz="1400" spc="-110" dirty="0">
                <a:solidFill>
                  <a:srgbClr val="3A362F"/>
                </a:solidFill>
                <a:latin typeface="Verdana"/>
                <a:cs typeface="Verdana"/>
              </a:rPr>
              <a:t>бизнес</a:t>
            </a:r>
            <a:r>
              <a:rPr sz="1400" spc="-155" dirty="0">
                <a:solidFill>
                  <a:srgbClr val="3A362F"/>
                </a:solidFill>
                <a:latin typeface="Verdana"/>
                <a:cs typeface="Verdana"/>
              </a:rPr>
              <a:t> </a:t>
            </a:r>
            <a:r>
              <a:rPr sz="1400" spc="-110" dirty="0">
                <a:solidFill>
                  <a:srgbClr val="3A362F"/>
                </a:solidFill>
                <a:latin typeface="Verdana"/>
                <a:cs typeface="Verdana"/>
              </a:rPr>
              <a:t>модельдері</a:t>
            </a:r>
            <a:r>
              <a:rPr sz="1400" spc="-150" dirty="0">
                <a:solidFill>
                  <a:srgbClr val="3A362F"/>
                </a:solidFill>
                <a:latin typeface="Verdana"/>
                <a:cs typeface="Verdana"/>
              </a:rPr>
              <a:t> </a:t>
            </a:r>
            <a:r>
              <a:rPr sz="1400" spc="-110" dirty="0">
                <a:solidFill>
                  <a:srgbClr val="3A362F"/>
                </a:solidFill>
                <a:latin typeface="Verdana"/>
                <a:cs typeface="Verdana"/>
              </a:rPr>
              <a:t>мен</a:t>
            </a:r>
            <a:r>
              <a:rPr sz="1400" spc="-155" dirty="0">
                <a:solidFill>
                  <a:srgbClr val="3A362F"/>
                </a:solidFill>
                <a:latin typeface="Verdana"/>
                <a:cs typeface="Verdana"/>
              </a:rPr>
              <a:t> </a:t>
            </a:r>
            <a:r>
              <a:rPr sz="1400" spc="-100" dirty="0">
                <a:solidFill>
                  <a:srgbClr val="3A362F"/>
                </a:solidFill>
                <a:latin typeface="Verdana"/>
                <a:cs typeface="Verdana"/>
              </a:rPr>
              <a:t>қызметтердің</a:t>
            </a:r>
            <a:r>
              <a:rPr sz="1400" spc="-150" dirty="0">
                <a:solidFill>
                  <a:srgbClr val="3A362F"/>
                </a:solidFill>
                <a:latin typeface="Verdana"/>
                <a:cs typeface="Verdana"/>
              </a:rPr>
              <a:t> </a:t>
            </a:r>
            <a:r>
              <a:rPr sz="1400" spc="-120" dirty="0">
                <a:solidFill>
                  <a:srgbClr val="3A362F"/>
                </a:solidFill>
                <a:latin typeface="Verdana"/>
                <a:cs typeface="Verdana"/>
              </a:rPr>
              <a:t>пайда</a:t>
            </a:r>
            <a:r>
              <a:rPr sz="1400" spc="-155" dirty="0">
                <a:solidFill>
                  <a:srgbClr val="3A362F"/>
                </a:solidFill>
                <a:latin typeface="Verdana"/>
                <a:cs typeface="Verdana"/>
              </a:rPr>
              <a:t> </a:t>
            </a:r>
            <a:r>
              <a:rPr sz="1400" spc="-60" dirty="0">
                <a:solidFill>
                  <a:srgbClr val="3A362F"/>
                </a:solidFill>
                <a:latin typeface="Verdana"/>
                <a:cs typeface="Verdana"/>
              </a:rPr>
              <a:t>болуы </a:t>
            </a:r>
            <a:r>
              <a:rPr sz="1400" spc="-105" dirty="0">
                <a:solidFill>
                  <a:srgbClr val="3A362F"/>
                </a:solidFill>
                <a:latin typeface="Verdana"/>
                <a:cs typeface="Verdana"/>
              </a:rPr>
              <a:t>оқытуға</a:t>
            </a:r>
            <a:r>
              <a:rPr sz="1400" spc="-140" dirty="0">
                <a:solidFill>
                  <a:srgbClr val="3A362F"/>
                </a:solidFill>
                <a:latin typeface="Verdana"/>
                <a:cs typeface="Verdana"/>
              </a:rPr>
              <a:t> </a:t>
            </a:r>
            <a:r>
              <a:rPr sz="1400" spc="-90" dirty="0">
                <a:solidFill>
                  <a:srgbClr val="3A362F"/>
                </a:solidFill>
                <a:latin typeface="Verdana"/>
                <a:cs typeface="Verdana"/>
              </a:rPr>
              <a:t>қолжетімділікті</a:t>
            </a:r>
            <a:r>
              <a:rPr sz="1400" spc="-140" dirty="0">
                <a:solidFill>
                  <a:srgbClr val="3A362F"/>
                </a:solidFill>
                <a:latin typeface="Verdana"/>
                <a:cs typeface="Verdana"/>
              </a:rPr>
              <a:t> </a:t>
            </a:r>
            <a:r>
              <a:rPr sz="1400" spc="-135" dirty="0">
                <a:solidFill>
                  <a:srgbClr val="3A362F"/>
                </a:solidFill>
                <a:latin typeface="Verdana"/>
                <a:cs typeface="Verdana"/>
              </a:rPr>
              <a:t>және </a:t>
            </a:r>
            <a:r>
              <a:rPr sz="1400" spc="-80" dirty="0">
                <a:solidFill>
                  <a:srgbClr val="3A362F"/>
                </a:solidFill>
                <a:latin typeface="Verdana"/>
                <a:cs typeface="Verdana"/>
              </a:rPr>
              <a:t>тиімділікті</a:t>
            </a:r>
            <a:r>
              <a:rPr sz="1400" spc="-140" dirty="0">
                <a:solidFill>
                  <a:srgbClr val="3A362F"/>
                </a:solidFill>
                <a:latin typeface="Verdana"/>
                <a:cs typeface="Verdana"/>
              </a:rPr>
              <a:t> </a:t>
            </a:r>
            <a:r>
              <a:rPr sz="1400" spc="-10" dirty="0">
                <a:solidFill>
                  <a:srgbClr val="3A362F"/>
                </a:solidFill>
                <a:latin typeface="Verdana"/>
                <a:cs typeface="Verdana"/>
              </a:rPr>
              <a:t>арттырады.</a:t>
            </a:r>
            <a:endParaRPr sz="1400">
              <a:latin typeface="Verdana"/>
              <a:cs typeface="Verdana"/>
            </a:endParaRPr>
          </a:p>
        </p:txBody>
      </p:sp>
      <p:sp>
        <p:nvSpPr>
          <p:cNvPr id="22" name="object 22"/>
          <p:cNvSpPr txBox="1"/>
          <p:nvPr/>
        </p:nvSpPr>
        <p:spPr>
          <a:xfrm>
            <a:off x="6186284" y="5482185"/>
            <a:ext cx="4629150" cy="898525"/>
          </a:xfrm>
          <a:prstGeom prst="rect">
            <a:avLst/>
          </a:prstGeom>
        </p:spPr>
        <p:txBody>
          <a:bodyPr vert="horz" wrap="square" lIns="0" tIns="77470" rIns="0" bIns="0" rtlCol="0">
            <a:spAutoFit/>
          </a:bodyPr>
          <a:lstStyle/>
          <a:p>
            <a:pPr marL="12700">
              <a:lnSpc>
                <a:spcPct val="100000"/>
              </a:lnSpc>
              <a:spcBef>
                <a:spcPts val="610"/>
              </a:spcBef>
            </a:pPr>
            <a:r>
              <a:rPr sz="1650" spc="130" dirty="0">
                <a:solidFill>
                  <a:srgbClr val="3A362F"/>
                </a:solidFill>
                <a:latin typeface="Times New Roman"/>
                <a:cs typeface="Times New Roman"/>
              </a:rPr>
              <a:t>Халықаралық</a:t>
            </a:r>
            <a:r>
              <a:rPr sz="1650" spc="30" dirty="0">
                <a:solidFill>
                  <a:srgbClr val="3A362F"/>
                </a:solidFill>
                <a:latin typeface="Times New Roman"/>
                <a:cs typeface="Times New Roman"/>
              </a:rPr>
              <a:t> </a:t>
            </a:r>
            <a:r>
              <a:rPr sz="1650" spc="135" dirty="0">
                <a:solidFill>
                  <a:srgbClr val="3A362F"/>
                </a:solidFill>
                <a:latin typeface="Times New Roman"/>
                <a:cs typeface="Times New Roman"/>
              </a:rPr>
              <a:t>интеграция</a:t>
            </a:r>
            <a:endParaRPr sz="1650">
              <a:latin typeface="Times New Roman"/>
              <a:cs typeface="Times New Roman"/>
            </a:endParaRPr>
          </a:p>
          <a:p>
            <a:pPr marL="12700" marR="5080">
              <a:lnSpc>
                <a:spcPts val="2250"/>
              </a:lnSpc>
            </a:pPr>
            <a:r>
              <a:rPr sz="1400" spc="-125" dirty="0">
                <a:solidFill>
                  <a:srgbClr val="3A362F"/>
                </a:solidFill>
                <a:latin typeface="Verdana"/>
                <a:cs typeface="Verdana"/>
              </a:rPr>
              <a:t>Шетелдік</a:t>
            </a:r>
            <a:r>
              <a:rPr sz="1400" spc="-140" dirty="0">
                <a:solidFill>
                  <a:srgbClr val="3A362F"/>
                </a:solidFill>
                <a:latin typeface="Verdana"/>
                <a:cs typeface="Verdana"/>
              </a:rPr>
              <a:t> </a:t>
            </a:r>
            <a:r>
              <a:rPr sz="1400" spc="-80" dirty="0">
                <a:solidFill>
                  <a:srgbClr val="3A362F"/>
                </a:solidFill>
                <a:latin typeface="Verdana"/>
                <a:cs typeface="Verdana"/>
              </a:rPr>
              <a:t>білім</a:t>
            </a:r>
            <a:r>
              <a:rPr sz="1400" spc="-140" dirty="0">
                <a:solidFill>
                  <a:srgbClr val="3A362F"/>
                </a:solidFill>
                <a:latin typeface="Verdana"/>
                <a:cs typeface="Verdana"/>
              </a:rPr>
              <a:t> </a:t>
            </a:r>
            <a:r>
              <a:rPr sz="1400" spc="-125" dirty="0">
                <a:solidFill>
                  <a:srgbClr val="3A362F"/>
                </a:solidFill>
                <a:latin typeface="Verdana"/>
                <a:cs typeface="Verdana"/>
              </a:rPr>
              <a:t>беру</a:t>
            </a:r>
            <a:r>
              <a:rPr sz="1400" spc="-135" dirty="0">
                <a:solidFill>
                  <a:srgbClr val="3A362F"/>
                </a:solidFill>
                <a:latin typeface="Verdana"/>
                <a:cs typeface="Verdana"/>
              </a:rPr>
              <a:t> </a:t>
            </a:r>
            <a:r>
              <a:rPr sz="1400" spc="-114" dirty="0">
                <a:solidFill>
                  <a:srgbClr val="3A362F"/>
                </a:solidFill>
                <a:latin typeface="Verdana"/>
                <a:cs typeface="Verdana"/>
              </a:rPr>
              <a:t>платформаларымен</a:t>
            </a:r>
            <a:r>
              <a:rPr sz="1400" spc="-140" dirty="0">
                <a:solidFill>
                  <a:srgbClr val="3A362F"/>
                </a:solidFill>
                <a:latin typeface="Verdana"/>
                <a:cs typeface="Verdana"/>
              </a:rPr>
              <a:t> </a:t>
            </a:r>
            <a:r>
              <a:rPr sz="1400" spc="-75" dirty="0">
                <a:solidFill>
                  <a:srgbClr val="3A362F"/>
                </a:solidFill>
                <a:latin typeface="Verdana"/>
                <a:cs typeface="Verdana"/>
              </a:rPr>
              <a:t>ынтымақтастық </a:t>
            </a:r>
            <a:r>
              <a:rPr sz="1400" spc="-125" dirty="0">
                <a:solidFill>
                  <a:srgbClr val="3A362F"/>
                </a:solidFill>
                <a:latin typeface="Verdana"/>
                <a:cs typeface="Verdana"/>
              </a:rPr>
              <a:t>арқылы</a:t>
            </a:r>
            <a:r>
              <a:rPr sz="1400" spc="-155" dirty="0">
                <a:solidFill>
                  <a:srgbClr val="3A362F"/>
                </a:solidFill>
                <a:latin typeface="Verdana"/>
                <a:cs typeface="Verdana"/>
              </a:rPr>
              <a:t> </a:t>
            </a:r>
            <a:r>
              <a:rPr sz="1400" spc="-110" dirty="0">
                <a:solidFill>
                  <a:srgbClr val="3A362F"/>
                </a:solidFill>
                <a:latin typeface="Verdana"/>
                <a:cs typeface="Verdana"/>
              </a:rPr>
              <a:t>оқу</a:t>
            </a:r>
            <a:r>
              <a:rPr sz="1400" spc="-150" dirty="0">
                <a:solidFill>
                  <a:srgbClr val="3A362F"/>
                </a:solidFill>
                <a:latin typeface="Verdana"/>
                <a:cs typeface="Verdana"/>
              </a:rPr>
              <a:t> </a:t>
            </a:r>
            <a:r>
              <a:rPr sz="1400" spc="-90" dirty="0">
                <a:solidFill>
                  <a:srgbClr val="3A362F"/>
                </a:solidFill>
                <a:latin typeface="Verdana"/>
                <a:cs typeface="Verdana"/>
              </a:rPr>
              <a:t>қолжетімділігі</a:t>
            </a:r>
            <a:r>
              <a:rPr sz="1400" spc="-150" dirty="0">
                <a:solidFill>
                  <a:srgbClr val="3A362F"/>
                </a:solidFill>
                <a:latin typeface="Verdana"/>
                <a:cs typeface="Verdana"/>
              </a:rPr>
              <a:t> </a:t>
            </a:r>
            <a:r>
              <a:rPr sz="1400" spc="-35" dirty="0">
                <a:solidFill>
                  <a:srgbClr val="3A362F"/>
                </a:solidFill>
                <a:latin typeface="Verdana"/>
                <a:cs typeface="Verdana"/>
              </a:rPr>
              <a:t>арттырылады.</a:t>
            </a:r>
            <a:endParaRPr sz="1400">
              <a:latin typeface="Verdana"/>
              <a:cs typeface="Verdana"/>
            </a:endParaRPr>
          </a:p>
        </p:txBody>
      </p:sp>
      <p:sp>
        <p:nvSpPr>
          <p:cNvPr id="23" name="object 23"/>
          <p:cNvSpPr txBox="1"/>
          <p:nvPr/>
        </p:nvSpPr>
        <p:spPr>
          <a:xfrm>
            <a:off x="6186284" y="2483494"/>
            <a:ext cx="3841750" cy="868680"/>
          </a:xfrm>
          <a:prstGeom prst="rect">
            <a:avLst/>
          </a:prstGeom>
        </p:spPr>
        <p:txBody>
          <a:bodyPr vert="horz" wrap="square" lIns="0" tIns="5715" rIns="0" bIns="0" rtlCol="0">
            <a:spAutoFit/>
          </a:bodyPr>
          <a:lstStyle/>
          <a:p>
            <a:pPr marL="12700" marR="5080">
              <a:lnSpc>
                <a:spcPct val="124100"/>
              </a:lnSpc>
              <a:spcBef>
                <a:spcPts val="45"/>
              </a:spcBef>
            </a:pPr>
            <a:r>
              <a:rPr sz="1650" spc="145" dirty="0">
                <a:solidFill>
                  <a:srgbClr val="3A362F"/>
                </a:solidFill>
                <a:latin typeface="Times New Roman"/>
                <a:cs typeface="Times New Roman"/>
              </a:rPr>
              <a:t>Жаңа</a:t>
            </a:r>
            <a:r>
              <a:rPr sz="1650" spc="60" dirty="0">
                <a:solidFill>
                  <a:srgbClr val="3A362F"/>
                </a:solidFill>
                <a:latin typeface="Times New Roman"/>
                <a:cs typeface="Times New Roman"/>
              </a:rPr>
              <a:t> </a:t>
            </a:r>
            <a:r>
              <a:rPr sz="1650" spc="140" dirty="0">
                <a:solidFill>
                  <a:srgbClr val="3A362F"/>
                </a:solidFill>
                <a:latin typeface="Times New Roman"/>
                <a:cs typeface="Times New Roman"/>
              </a:rPr>
              <a:t>технологияларды</a:t>
            </a:r>
            <a:r>
              <a:rPr sz="1650" spc="60" dirty="0">
                <a:solidFill>
                  <a:srgbClr val="3A362F"/>
                </a:solidFill>
                <a:latin typeface="Times New Roman"/>
                <a:cs typeface="Times New Roman"/>
              </a:rPr>
              <a:t> </a:t>
            </a:r>
            <a:r>
              <a:rPr sz="1650" spc="85" dirty="0">
                <a:solidFill>
                  <a:srgbClr val="3A362F"/>
                </a:solidFill>
                <a:latin typeface="Times New Roman"/>
                <a:cs typeface="Times New Roman"/>
              </a:rPr>
              <a:t>енгізу </a:t>
            </a:r>
            <a:r>
              <a:rPr sz="1400" spc="-140" dirty="0">
                <a:solidFill>
                  <a:srgbClr val="3A362F"/>
                </a:solidFill>
                <a:latin typeface="Verdana"/>
                <a:cs typeface="Verdana"/>
              </a:rPr>
              <a:t>Жасанды</a:t>
            </a:r>
            <a:r>
              <a:rPr sz="1400" spc="-165" dirty="0">
                <a:solidFill>
                  <a:srgbClr val="3A362F"/>
                </a:solidFill>
                <a:latin typeface="Verdana"/>
                <a:cs typeface="Verdana"/>
              </a:rPr>
              <a:t> </a:t>
            </a:r>
            <a:r>
              <a:rPr sz="1400" spc="-114" dirty="0">
                <a:solidFill>
                  <a:srgbClr val="3A362F"/>
                </a:solidFill>
                <a:latin typeface="Verdana"/>
                <a:cs typeface="Verdana"/>
              </a:rPr>
              <a:t>интеллект,</a:t>
            </a:r>
            <a:r>
              <a:rPr sz="1400" spc="-160" dirty="0">
                <a:solidFill>
                  <a:srgbClr val="3A362F"/>
                </a:solidFill>
                <a:latin typeface="Verdana"/>
                <a:cs typeface="Verdana"/>
              </a:rPr>
              <a:t> </a:t>
            </a:r>
            <a:r>
              <a:rPr sz="1400" spc="-114" dirty="0">
                <a:solidFill>
                  <a:srgbClr val="3A362F"/>
                </a:solidFill>
                <a:latin typeface="Verdana"/>
                <a:cs typeface="Verdana"/>
              </a:rPr>
              <a:t>блокчейн</a:t>
            </a:r>
            <a:r>
              <a:rPr sz="1400" spc="-160" dirty="0">
                <a:solidFill>
                  <a:srgbClr val="3A362F"/>
                </a:solidFill>
                <a:latin typeface="Verdana"/>
                <a:cs typeface="Verdana"/>
              </a:rPr>
              <a:t> </a:t>
            </a:r>
            <a:r>
              <a:rPr sz="1400" spc="-135" dirty="0">
                <a:solidFill>
                  <a:srgbClr val="3A362F"/>
                </a:solidFill>
                <a:latin typeface="Verdana"/>
                <a:cs typeface="Verdana"/>
              </a:rPr>
              <a:t>және</a:t>
            </a:r>
            <a:r>
              <a:rPr sz="1400" spc="-160" dirty="0">
                <a:solidFill>
                  <a:srgbClr val="3A362F"/>
                </a:solidFill>
                <a:latin typeface="Verdana"/>
                <a:cs typeface="Verdana"/>
              </a:rPr>
              <a:t> </a:t>
            </a:r>
            <a:r>
              <a:rPr sz="1400" spc="-90" dirty="0">
                <a:solidFill>
                  <a:srgbClr val="3A362F"/>
                </a:solidFill>
                <a:latin typeface="Verdana"/>
                <a:cs typeface="Verdana"/>
              </a:rPr>
              <a:t>виртуалды </a:t>
            </a:r>
            <a:r>
              <a:rPr sz="1400" spc="-130" dirty="0">
                <a:solidFill>
                  <a:srgbClr val="3A362F"/>
                </a:solidFill>
                <a:latin typeface="Verdana"/>
                <a:cs typeface="Verdana"/>
              </a:rPr>
              <a:t>шындықты</a:t>
            </a:r>
            <a:r>
              <a:rPr sz="1400" spc="-160" dirty="0">
                <a:solidFill>
                  <a:srgbClr val="3A362F"/>
                </a:solidFill>
                <a:latin typeface="Verdana"/>
                <a:cs typeface="Verdana"/>
              </a:rPr>
              <a:t> </a:t>
            </a:r>
            <a:r>
              <a:rPr sz="1400" spc="-110" dirty="0">
                <a:solidFill>
                  <a:srgbClr val="3A362F"/>
                </a:solidFill>
                <a:latin typeface="Verdana"/>
                <a:cs typeface="Verdana"/>
              </a:rPr>
              <a:t>енгізу</a:t>
            </a:r>
            <a:r>
              <a:rPr sz="1400" spc="-155" dirty="0">
                <a:solidFill>
                  <a:srgbClr val="3A362F"/>
                </a:solidFill>
                <a:latin typeface="Verdana"/>
                <a:cs typeface="Verdana"/>
              </a:rPr>
              <a:t> </a:t>
            </a:r>
            <a:r>
              <a:rPr sz="1400" spc="-110" dirty="0">
                <a:solidFill>
                  <a:srgbClr val="3A362F"/>
                </a:solidFill>
                <a:latin typeface="Verdana"/>
                <a:cs typeface="Verdana"/>
              </a:rPr>
              <a:t>оқу</a:t>
            </a:r>
            <a:r>
              <a:rPr sz="1400" spc="-155" dirty="0">
                <a:solidFill>
                  <a:srgbClr val="3A362F"/>
                </a:solidFill>
                <a:latin typeface="Verdana"/>
                <a:cs typeface="Verdana"/>
              </a:rPr>
              <a:t> </a:t>
            </a:r>
            <a:r>
              <a:rPr sz="1400" spc="-100" dirty="0">
                <a:solidFill>
                  <a:srgbClr val="3A362F"/>
                </a:solidFill>
                <a:latin typeface="Verdana"/>
                <a:cs typeface="Verdana"/>
              </a:rPr>
              <a:t>үрдісін</a:t>
            </a:r>
            <a:r>
              <a:rPr sz="1400" spc="-160" dirty="0">
                <a:solidFill>
                  <a:srgbClr val="3A362F"/>
                </a:solidFill>
                <a:latin typeface="Verdana"/>
                <a:cs typeface="Verdana"/>
              </a:rPr>
              <a:t> </a:t>
            </a:r>
            <a:r>
              <a:rPr sz="1400" spc="-20" dirty="0">
                <a:solidFill>
                  <a:srgbClr val="3A362F"/>
                </a:solidFill>
                <a:latin typeface="Verdana"/>
                <a:cs typeface="Verdana"/>
              </a:rPr>
              <a:t>жақсартады.</a:t>
            </a:r>
            <a:endParaRPr sz="1400">
              <a:latin typeface="Verdana"/>
              <a:cs typeface="Verdana"/>
            </a:endParaRPr>
          </a:p>
        </p:txBody>
      </p:sp>
      <p:sp>
        <p:nvSpPr>
          <p:cNvPr id="24" name="object 24"/>
          <p:cNvSpPr txBox="1"/>
          <p:nvPr/>
        </p:nvSpPr>
        <p:spPr>
          <a:xfrm>
            <a:off x="6186284" y="3977235"/>
            <a:ext cx="4624705" cy="898525"/>
          </a:xfrm>
          <a:prstGeom prst="rect">
            <a:avLst/>
          </a:prstGeom>
        </p:spPr>
        <p:txBody>
          <a:bodyPr vert="horz" wrap="square" lIns="0" tIns="6350" rIns="0" bIns="0" rtlCol="0">
            <a:spAutoFit/>
          </a:bodyPr>
          <a:lstStyle/>
          <a:p>
            <a:pPr marL="12700" marR="5080">
              <a:lnSpc>
                <a:spcPct val="128200"/>
              </a:lnSpc>
              <a:spcBef>
                <a:spcPts val="50"/>
              </a:spcBef>
            </a:pPr>
            <a:r>
              <a:rPr sz="1650" spc="120" dirty="0">
                <a:solidFill>
                  <a:srgbClr val="3A362F"/>
                </a:solidFill>
                <a:latin typeface="Times New Roman"/>
                <a:cs typeface="Times New Roman"/>
              </a:rPr>
              <a:t>Курстар</a:t>
            </a:r>
            <a:r>
              <a:rPr sz="1650" spc="45" dirty="0">
                <a:solidFill>
                  <a:srgbClr val="3A362F"/>
                </a:solidFill>
                <a:latin typeface="Times New Roman"/>
                <a:cs typeface="Times New Roman"/>
              </a:rPr>
              <a:t> </a:t>
            </a:r>
            <a:r>
              <a:rPr sz="1650" spc="175" dirty="0">
                <a:solidFill>
                  <a:srgbClr val="3A362F"/>
                </a:solidFill>
                <a:latin typeface="Times New Roman"/>
                <a:cs typeface="Times New Roman"/>
              </a:rPr>
              <a:t>мен</a:t>
            </a:r>
            <a:r>
              <a:rPr sz="1650" spc="50" dirty="0">
                <a:solidFill>
                  <a:srgbClr val="3A362F"/>
                </a:solidFill>
                <a:latin typeface="Times New Roman"/>
                <a:cs typeface="Times New Roman"/>
              </a:rPr>
              <a:t> </a:t>
            </a:r>
            <a:r>
              <a:rPr sz="1650" spc="150" dirty="0">
                <a:solidFill>
                  <a:srgbClr val="3A362F"/>
                </a:solidFill>
                <a:latin typeface="Times New Roman"/>
                <a:cs typeface="Times New Roman"/>
              </a:rPr>
              <a:t>мамандықтарды</a:t>
            </a:r>
            <a:r>
              <a:rPr sz="1650" spc="50" dirty="0">
                <a:solidFill>
                  <a:srgbClr val="3A362F"/>
                </a:solidFill>
                <a:latin typeface="Times New Roman"/>
                <a:cs typeface="Times New Roman"/>
              </a:rPr>
              <a:t> </a:t>
            </a:r>
            <a:r>
              <a:rPr sz="1650" spc="125" dirty="0">
                <a:solidFill>
                  <a:srgbClr val="3A362F"/>
                </a:solidFill>
                <a:latin typeface="Times New Roman"/>
                <a:cs typeface="Times New Roman"/>
              </a:rPr>
              <a:t>кеңейту </a:t>
            </a:r>
            <a:r>
              <a:rPr sz="1400" spc="-105" dirty="0">
                <a:solidFill>
                  <a:srgbClr val="3A362F"/>
                </a:solidFill>
                <a:latin typeface="Verdana"/>
                <a:cs typeface="Verdana"/>
              </a:rPr>
              <a:t>Әртүрлі</a:t>
            </a:r>
            <a:r>
              <a:rPr sz="1400" spc="-170" dirty="0">
                <a:solidFill>
                  <a:srgbClr val="3A362F"/>
                </a:solidFill>
                <a:latin typeface="Verdana"/>
                <a:cs typeface="Verdana"/>
              </a:rPr>
              <a:t> </a:t>
            </a:r>
            <a:r>
              <a:rPr sz="1400" spc="-120" dirty="0">
                <a:solidFill>
                  <a:srgbClr val="3A362F"/>
                </a:solidFill>
                <a:latin typeface="Verdana"/>
                <a:cs typeface="Verdana"/>
              </a:rPr>
              <a:t>салалардағы</a:t>
            </a:r>
            <a:r>
              <a:rPr sz="1400" spc="-165" dirty="0">
                <a:solidFill>
                  <a:srgbClr val="3A362F"/>
                </a:solidFill>
                <a:latin typeface="Verdana"/>
                <a:cs typeface="Verdana"/>
              </a:rPr>
              <a:t> </a:t>
            </a:r>
            <a:r>
              <a:rPr sz="1400" spc="-125" dirty="0">
                <a:solidFill>
                  <a:srgbClr val="3A362F"/>
                </a:solidFill>
                <a:latin typeface="Verdana"/>
                <a:cs typeface="Verdana"/>
              </a:rPr>
              <a:t>курс</a:t>
            </a:r>
            <a:r>
              <a:rPr sz="1400" spc="-165" dirty="0">
                <a:solidFill>
                  <a:srgbClr val="3A362F"/>
                </a:solidFill>
                <a:latin typeface="Verdana"/>
                <a:cs typeface="Verdana"/>
              </a:rPr>
              <a:t> </a:t>
            </a:r>
            <a:r>
              <a:rPr sz="1400" spc="-120" dirty="0">
                <a:solidFill>
                  <a:srgbClr val="3A362F"/>
                </a:solidFill>
                <a:latin typeface="Verdana"/>
                <a:cs typeface="Verdana"/>
              </a:rPr>
              <a:t>пен</a:t>
            </a:r>
            <a:r>
              <a:rPr sz="1400" spc="-165" dirty="0">
                <a:solidFill>
                  <a:srgbClr val="3A362F"/>
                </a:solidFill>
                <a:latin typeface="Verdana"/>
                <a:cs typeface="Verdana"/>
              </a:rPr>
              <a:t> </a:t>
            </a:r>
            <a:r>
              <a:rPr sz="1400" spc="-105" dirty="0">
                <a:solidFill>
                  <a:srgbClr val="3A362F"/>
                </a:solidFill>
                <a:latin typeface="Verdana"/>
                <a:cs typeface="Verdana"/>
              </a:rPr>
              <a:t>мамандықтар</a:t>
            </a:r>
            <a:r>
              <a:rPr sz="1400" spc="-165" dirty="0">
                <a:solidFill>
                  <a:srgbClr val="3A362F"/>
                </a:solidFill>
                <a:latin typeface="Verdana"/>
                <a:cs typeface="Verdana"/>
              </a:rPr>
              <a:t> </a:t>
            </a:r>
            <a:r>
              <a:rPr sz="1400" spc="-125" dirty="0">
                <a:solidFill>
                  <a:srgbClr val="3A362F"/>
                </a:solidFill>
                <a:latin typeface="Verdana"/>
                <a:cs typeface="Verdana"/>
              </a:rPr>
              <a:t>саны</a:t>
            </a:r>
            <a:r>
              <a:rPr sz="1400" spc="-165" dirty="0">
                <a:solidFill>
                  <a:srgbClr val="3A362F"/>
                </a:solidFill>
                <a:latin typeface="Verdana"/>
                <a:cs typeface="Verdana"/>
              </a:rPr>
              <a:t> </a:t>
            </a:r>
            <a:r>
              <a:rPr sz="1400" spc="-60" dirty="0">
                <a:solidFill>
                  <a:srgbClr val="3A362F"/>
                </a:solidFill>
                <a:latin typeface="Verdana"/>
                <a:cs typeface="Verdana"/>
              </a:rPr>
              <a:t>артып, </a:t>
            </a:r>
            <a:r>
              <a:rPr sz="1400" spc="-114" dirty="0">
                <a:solidFill>
                  <a:srgbClr val="3A362F"/>
                </a:solidFill>
                <a:latin typeface="Verdana"/>
                <a:cs typeface="Verdana"/>
              </a:rPr>
              <a:t>адамдарға</a:t>
            </a:r>
            <a:r>
              <a:rPr sz="1400" spc="-155" dirty="0">
                <a:solidFill>
                  <a:srgbClr val="3A362F"/>
                </a:solidFill>
                <a:latin typeface="Verdana"/>
                <a:cs typeface="Verdana"/>
              </a:rPr>
              <a:t> </a:t>
            </a:r>
            <a:r>
              <a:rPr sz="1400" spc="-80" dirty="0">
                <a:solidFill>
                  <a:srgbClr val="3A362F"/>
                </a:solidFill>
                <a:latin typeface="Verdana"/>
                <a:cs typeface="Verdana"/>
              </a:rPr>
              <a:t>білім</a:t>
            </a:r>
            <a:r>
              <a:rPr sz="1400" spc="-155" dirty="0">
                <a:solidFill>
                  <a:srgbClr val="3A362F"/>
                </a:solidFill>
                <a:latin typeface="Verdana"/>
                <a:cs typeface="Verdana"/>
              </a:rPr>
              <a:t> </a:t>
            </a:r>
            <a:r>
              <a:rPr sz="1400" spc="-140" dirty="0">
                <a:solidFill>
                  <a:srgbClr val="3A362F"/>
                </a:solidFill>
                <a:latin typeface="Verdana"/>
                <a:cs typeface="Verdana"/>
              </a:rPr>
              <a:t>алу</a:t>
            </a:r>
            <a:r>
              <a:rPr sz="1400" spc="-150" dirty="0">
                <a:solidFill>
                  <a:srgbClr val="3A362F"/>
                </a:solidFill>
                <a:latin typeface="Verdana"/>
                <a:cs typeface="Verdana"/>
              </a:rPr>
              <a:t> </a:t>
            </a:r>
            <a:r>
              <a:rPr sz="1400" spc="-95" dirty="0">
                <a:solidFill>
                  <a:srgbClr val="3A362F"/>
                </a:solidFill>
                <a:latin typeface="Verdana"/>
                <a:cs typeface="Verdana"/>
              </a:rPr>
              <a:t>мүмкіндіктері</a:t>
            </a:r>
            <a:r>
              <a:rPr sz="1400" spc="-155" dirty="0">
                <a:solidFill>
                  <a:srgbClr val="3A362F"/>
                </a:solidFill>
                <a:latin typeface="Verdana"/>
                <a:cs typeface="Verdana"/>
              </a:rPr>
              <a:t> </a:t>
            </a:r>
            <a:r>
              <a:rPr sz="1400" spc="-10" dirty="0">
                <a:solidFill>
                  <a:srgbClr val="3A362F"/>
                </a:solidFill>
                <a:latin typeface="Verdana"/>
                <a:cs typeface="Verdana"/>
              </a:rPr>
              <a:t>кеңейеді.</a:t>
            </a:r>
            <a:endParaRPr sz="1400">
              <a:latin typeface="Verdana"/>
              <a:cs typeface="Verdan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257"/>
            <a:ext cx="4286249" cy="6819642"/>
          </a:xfrm>
          <a:prstGeom prst="rect">
            <a:avLst/>
          </a:prstGeom>
        </p:spPr>
      </p:pic>
      <p:sp>
        <p:nvSpPr>
          <p:cNvPr id="3" name="object 3"/>
          <p:cNvSpPr/>
          <p:nvPr/>
        </p:nvSpPr>
        <p:spPr>
          <a:xfrm>
            <a:off x="4924425" y="2924174"/>
            <a:ext cx="2839085" cy="1323975"/>
          </a:xfrm>
          <a:custGeom>
            <a:avLst/>
            <a:gdLst/>
            <a:ahLst/>
            <a:cxnLst/>
            <a:rect l="l" t="t" r="r" b="b"/>
            <a:pathLst>
              <a:path w="2839084" h="1323975">
                <a:moveTo>
                  <a:pt x="2818765" y="1323974"/>
                </a:moveTo>
                <a:lnTo>
                  <a:pt x="19684" y="1323974"/>
                </a:lnTo>
                <a:lnTo>
                  <a:pt x="16764" y="1323339"/>
                </a:lnTo>
                <a:lnTo>
                  <a:pt x="13970" y="1322196"/>
                </a:lnTo>
                <a:lnTo>
                  <a:pt x="8763" y="1319403"/>
                </a:lnTo>
                <a:lnTo>
                  <a:pt x="2793" y="1312671"/>
                </a:lnTo>
                <a:lnTo>
                  <a:pt x="0" y="1304532"/>
                </a:lnTo>
                <a:lnTo>
                  <a:pt x="0" y="19684"/>
                </a:lnTo>
                <a:lnTo>
                  <a:pt x="2818765" y="0"/>
                </a:lnTo>
                <a:lnTo>
                  <a:pt x="2821686" y="508"/>
                </a:lnTo>
                <a:lnTo>
                  <a:pt x="2824480" y="1777"/>
                </a:lnTo>
                <a:lnTo>
                  <a:pt x="2829687" y="4572"/>
                </a:lnTo>
                <a:lnTo>
                  <a:pt x="2835656" y="11302"/>
                </a:lnTo>
                <a:lnTo>
                  <a:pt x="2838533" y="19684"/>
                </a:lnTo>
                <a:lnTo>
                  <a:pt x="2838524" y="1304532"/>
                </a:lnTo>
                <a:lnTo>
                  <a:pt x="2818765" y="1323974"/>
                </a:lnTo>
                <a:close/>
              </a:path>
            </a:pathLst>
          </a:custGeom>
          <a:solidFill>
            <a:srgbClr val="F2E7D4"/>
          </a:solidFill>
        </p:spPr>
        <p:txBody>
          <a:bodyPr wrap="square" lIns="0" tIns="0" rIns="0" bIns="0" rtlCol="0"/>
          <a:lstStyle/>
          <a:p>
            <a:endParaRPr/>
          </a:p>
        </p:txBody>
      </p:sp>
      <p:sp>
        <p:nvSpPr>
          <p:cNvPr id="4" name="object 4"/>
          <p:cNvSpPr/>
          <p:nvPr/>
        </p:nvSpPr>
        <p:spPr>
          <a:xfrm>
            <a:off x="4924425" y="4429125"/>
            <a:ext cx="2836545" cy="1885950"/>
          </a:xfrm>
          <a:custGeom>
            <a:avLst/>
            <a:gdLst/>
            <a:ahLst/>
            <a:cxnLst/>
            <a:rect l="l" t="t" r="r" b="b"/>
            <a:pathLst>
              <a:path w="2836545" h="1885950">
                <a:moveTo>
                  <a:pt x="2819135" y="1885949"/>
                </a:moveTo>
                <a:lnTo>
                  <a:pt x="19227" y="1885949"/>
                </a:lnTo>
                <a:lnTo>
                  <a:pt x="16890" y="1885441"/>
                </a:lnTo>
                <a:lnTo>
                  <a:pt x="14096" y="1884298"/>
                </a:lnTo>
                <a:lnTo>
                  <a:pt x="8889" y="1881504"/>
                </a:lnTo>
                <a:lnTo>
                  <a:pt x="2921" y="1874773"/>
                </a:lnTo>
                <a:lnTo>
                  <a:pt x="0" y="1866264"/>
                </a:lnTo>
                <a:lnTo>
                  <a:pt x="0" y="19685"/>
                </a:lnTo>
                <a:lnTo>
                  <a:pt x="19811" y="0"/>
                </a:lnTo>
                <a:lnTo>
                  <a:pt x="2818764" y="0"/>
                </a:lnTo>
                <a:lnTo>
                  <a:pt x="2836291" y="13155"/>
                </a:lnTo>
                <a:lnTo>
                  <a:pt x="2836291" y="1872924"/>
                </a:lnTo>
                <a:lnTo>
                  <a:pt x="2834004" y="1877186"/>
                </a:lnTo>
                <a:lnTo>
                  <a:pt x="2827273" y="1883155"/>
                </a:lnTo>
                <a:lnTo>
                  <a:pt x="2819135" y="1885949"/>
                </a:lnTo>
                <a:close/>
              </a:path>
            </a:pathLst>
          </a:custGeom>
          <a:solidFill>
            <a:srgbClr val="F2E7D4"/>
          </a:solidFill>
        </p:spPr>
        <p:txBody>
          <a:bodyPr wrap="square" lIns="0" tIns="0" rIns="0" bIns="0" rtlCol="0"/>
          <a:lstStyle/>
          <a:p>
            <a:endParaRPr/>
          </a:p>
        </p:txBody>
      </p:sp>
      <p:sp>
        <p:nvSpPr>
          <p:cNvPr id="5" name="object 5"/>
          <p:cNvSpPr/>
          <p:nvPr/>
        </p:nvSpPr>
        <p:spPr>
          <a:xfrm>
            <a:off x="7953374" y="2924174"/>
            <a:ext cx="2838450" cy="1323975"/>
          </a:xfrm>
          <a:custGeom>
            <a:avLst/>
            <a:gdLst/>
            <a:ahLst/>
            <a:cxnLst/>
            <a:rect l="l" t="t" r="r" b="b"/>
            <a:pathLst>
              <a:path w="2838450" h="1323975">
                <a:moveTo>
                  <a:pt x="2818638" y="1323974"/>
                </a:moveTo>
                <a:lnTo>
                  <a:pt x="19684" y="1323974"/>
                </a:lnTo>
                <a:lnTo>
                  <a:pt x="16764" y="1323339"/>
                </a:lnTo>
                <a:lnTo>
                  <a:pt x="13970" y="1322196"/>
                </a:lnTo>
                <a:lnTo>
                  <a:pt x="8763" y="1319403"/>
                </a:lnTo>
                <a:lnTo>
                  <a:pt x="2794" y="1312671"/>
                </a:lnTo>
                <a:lnTo>
                  <a:pt x="0" y="1304532"/>
                </a:lnTo>
                <a:lnTo>
                  <a:pt x="0" y="19684"/>
                </a:lnTo>
                <a:lnTo>
                  <a:pt x="2818765" y="0"/>
                </a:lnTo>
                <a:lnTo>
                  <a:pt x="2821686" y="508"/>
                </a:lnTo>
                <a:lnTo>
                  <a:pt x="2824480" y="1777"/>
                </a:lnTo>
                <a:lnTo>
                  <a:pt x="2829687" y="4572"/>
                </a:lnTo>
                <a:lnTo>
                  <a:pt x="2835528" y="11302"/>
                </a:lnTo>
                <a:lnTo>
                  <a:pt x="2838406" y="19684"/>
                </a:lnTo>
                <a:lnTo>
                  <a:pt x="2838397" y="1304532"/>
                </a:lnTo>
                <a:lnTo>
                  <a:pt x="2818638" y="1323974"/>
                </a:lnTo>
                <a:close/>
              </a:path>
            </a:pathLst>
          </a:custGeom>
          <a:solidFill>
            <a:srgbClr val="F2E7D4"/>
          </a:solidFill>
        </p:spPr>
        <p:txBody>
          <a:bodyPr wrap="square" lIns="0" tIns="0" rIns="0" bIns="0" rtlCol="0"/>
          <a:lstStyle/>
          <a:p>
            <a:endParaRPr/>
          </a:p>
        </p:txBody>
      </p:sp>
      <p:sp>
        <p:nvSpPr>
          <p:cNvPr id="6" name="object 6"/>
          <p:cNvSpPr/>
          <p:nvPr/>
        </p:nvSpPr>
        <p:spPr>
          <a:xfrm>
            <a:off x="7953374" y="4429125"/>
            <a:ext cx="2836545" cy="1885950"/>
          </a:xfrm>
          <a:custGeom>
            <a:avLst/>
            <a:gdLst/>
            <a:ahLst/>
            <a:cxnLst/>
            <a:rect l="l" t="t" r="r" b="b"/>
            <a:pathLst>
              <a:path w="2836545" h="1885950">
                <a:moveTo>
                  <a:pt x="2819008" y="1885949"/>
                </a:moveTo>
                <a:lnTo>
                  <a:pt x="19100" y="1885949"/>
                </a:lnTo>
                <a:lnTo>
                  <a:pt x="16764" y="1885441"/>
                </a:lnTo>
                <a:lnTo>
                  <a:pt x="13970" y="1884298"/>
                </a:lnTo>
                <a:lnTo>
                  <a:pt x="8763" y="1881504"/>
                </a:lnTo>
                <a:lnTo>
                  <a:pt x="2794" y="1874773"/>
                </a:lnTo>
                <a:lnTo>
                  <a:pt x="0" y="1866634"/>
                </a:lnTo>
                <a:lnTo>
                  <a:pt x="0" y="19685"/>
                </a:lnTo>
                <a:lnTo>
                  <a:pt x="19685" y="0"/>
                </a:lnTo>
                <a:lnTo>
                  <a:pt x="2818765" y="0"/>
                </a:lnTo>
                <a:lnTo>
                  <a:pt x="2836291" y="13526"/>
                </a:lnTo>
                <a:lnTo>
                  <a:pt x="2836291" y="1872686"/>
                </a:lnTo>
                <a:lnTo>
                  <a:pt x="2833877" y="1877186"/>
                </a:lnTo>
                <a:lnTo>
                  <a:pt x="2827147" y="1883155"/>
                </a:lnTo>
                <a:lnTo>
                  <a:pt x="2819008" y="1885949"/>
                </a:lnTo>
                <a:close/>
              </a:path>
            </a:pathLst>
          </a:custGeom>
          <a:solidFill>
            <a:srgbClr val="F2E7D4"/>
          </a:solidFill>
        </p:spPr>
        <p:txBody>
          <a:bodyPr wrap="square" lIns="0" tIns="0" rIns="0" bIns="0" rtlCol="0"/>
          <a:lstStyle/>
          <a:p>
            <a:endParaRPr/>
          </a:p>
        </p:txBody>
      </p:sp>
      <p:sp>
        <p:nvSpPr>
          <p:cNvPr id="7" name="object 7"/>
          <p:cNvSpPr txBox="1">
            <a:spLocks noGrp="1"/>
          </p:cNvSpPr>
          <p:nvPr>
            <p:ph type="title"/>
          </p:nvPr>
        </p:nvSpPr>
        <p:spPr>
          <a:xfrm>
            <a:off x="4911125" y="463121"/>
            <a:ext cx="4248785" cy="2111375"/>
          </a:xfrm>
          <a:prstGeom prst="rect">
            <a:avLst/>
          </a:prstGeom>
        </p:spPr>
        <p:txBody>
          <a:bodyPr vert="horz" wrap="square" lIns="0" tIns="2540" rIns="0" bIns="0" rtlCol="0">
            <a:spAutoFit/>
          </a:bodyPr>
          <a:lstStyle/>
          <a:p>
            <a:pPr marL="12700" marR="5080">
              <a:lnSpc>
                <a:spcPct val="102600"/>
              </a:lnSpc>
              <a:spcBef>
                <a:spcPts val="20"/>
              </a:spcBef>
            </a:pPr>
            <a:r>
              <a:rPr spc="290" dirty="0">
                <a:latin typeface="Times New Roman"/>
                <a:cs typeface="Times New Roman"/>
              </a:rPr>
              <a:t>Онлайн</a:t>
            </a:r>
            <a:r>
              <a:rPr spc="50" dirty="0">
                <a:latin typeface="Times New Roman"/>
                <a:cs typeface="Times New Roman"/>
              </a:rPr>
              <a:t> </a:t>
            </a:r>
            <a:r>
              <a:rPr spc="204" dirty="0">
                <a:latin typeface="Times New Roman"/>
                <a:cs typeface="Times New Roman"/>
              </a:rPr>
              <a:t>оқыту </a:t>
            </a:r>
            <a:r>
              <a:rPr spc="285" dirty="0">
                <a:latin typeface="Times New Roman"/>
                <a:cs typeface="Times New Roman"/>
              </a:rPr>
              <a:t>платформаларын </a:t>
            </a:r>
            <a:r>
              <a:rPr spc="260" dirty="0">
                <a:latin typeface="Times New Roman"/>
                <a:cs typeface="Times New Roman"/>
              </a:rPr>
              <a:t>пайдалану</a:t>
            </a:r>
            <a:r>
              <a:rPr spc="85" dirty="0">
                <a:latin typeface="Times New Roman"/>
                <a:cs typeface="Times New Roman"/>
              </a:rPr>
              <a:t> </a:t>
            </a:r>
            <a:r>
              <a:rPr spc="240" dirty="0">
                <a:latin typeface="Times New Roman"/>
                <a:cs typeface="Times New Roman"/>
              </a:rPr>
              <a:t>бойынша </a:t>
            </a:r>
            <a:r>
              <a:rPr spc="280" dirty="0">
                <a:latin typeface="Times New Roman"/>
                <a:cs typeface="Times New Roman"/>
              </a:rPr>
              <a:t>кеңестер</a:t>
            </a:r>
          </a:p>
        </p:txBody>
      </p:sp>
      <p:sp>
        <p:nvSpPr>
          <p:cNvPr id="8" name="object 8"/>
          <p:cNvSpPr txBox="1"/>
          <p:nvPr/>
        </p:nvSpPr>
        <p:spPr>
          <a:xfrm>
            <a:off x="5093299" y="3026419"/>
            <a:ext cx="2495550" cy="868680"/>
          </a:xfrm>
          <a:prstGeom prst="rect">
            <a:avLst/>
          </a:prstGeom>
        </p:spPr>
        <p:txBody>
          <a:bodyPr vert="horz" wrap="square" lIns="0" tIns="66675" rIns="0" bIns="0" rtlCol="0">
            <a:spAutoFit/>
          </a:bodyPr>
          <a:lstStyle/>
          <a:p>
            <a:pPr marL="12700">
              <a:lnSpc>
                <a:spcPct val="100000"/>
              </a:lnSpc>
              <a:spcBef>
                <a:spcPts val="525"/>
              </a:spcBef>
            </a:pPr>
            <a:r>
              <a:rPr sz="1650" spc="125" dirty="0">
                <a:solidFill>
                  <a:srgbClr val="3A362F"/>
                </a:solidFill>
                <a:latin typeface="Times New Roman"/>
                <a:cs typeface="Times New Roman"/>
              </a:rPr>
              <a:t>Мақсат</a:t>
            </a:r>
            <a:r>
              <a:rPr sz="1650" spc="50" dirty="0">
                <a:solidFill>
                  <a:srgbClr val="3A362F"/>
                </a:solidFill>
                <a:latin typeface="Times New Roman"/>
                <a:cs typeface="Times New Roman"/>
              </a:rPr>
              <a:t> </a:t>
            </a:r>
            <a:r>
              <a:rPr sz="1650" spc="140" dirty="0">
                <a:solidFill>
                  <a:srgbClr val="3A362F"/>
                </a:solidFill>
                <a:latin typeface="Times New Roman"/>
                <a:cs typeface="Times New Roman"/>
              </a:rPr>
              <a:t>қойыңыз</a:t>
            </a:r>
            <a:endParaRPr sz="1650">
              <a:latin typeface="Times New Roman"/>
              <a:cs typeface="Times New Roman"/>
            </a:endParaRPr>
          </a:p>
          <a:p>
            <a:pPr marL="12700" marR="5080">
              <a:lnSpc>
                <a:spcPts val="2180"/>
              </a:lnSpc>
            </a:pPr>
            <a:r>
              <a:rPr sz="1400" spc="-125" dirty="0">
                <a:solidFill>
                  <a:srgbClr val="3A362F"/>
                </a:solidFill>
                <a:latin typeface="Verdana"/>
                <a:cs typeface="Verdana"/>
              </a:rPr>
              <a:t>Оқыту</a:t>
            </a:r>
            <a:r>
              <a:rPr sz="1400" spc="-175" dirty="0">
                <a:solidFill>
                  <a:srgbClr val="3A362F"/>
                </a:solidFill>
                <a:latin typeface="Verdana"/>
                <a:cs typeface="Verdana"/>
              </a:rPr>
              <a:t> </a:t>
            </a:r>
            <a:r>
              <a:rPr sz="1400" spc="-30" dirty="0">
                <a:solidFill>
                  <a:srgbClr val="3A362F"/>
                </a:solidFill>
                <a:latin typeface="Verdana"/>
                <a:cs typeface="Verdana"/>
              </a:rPr>
              <a:t>мақсатыңызды </a:t>
            </a:r>
            <a:r>
              <a:rPr sz="1400" spc="-114" dirty="0">
                <a:solidFill>
                  <a:srgbClr val="3A362F"/>
                </a:solidFill>
                <a:latin typeface="Verdana"/>
                <a:cs typeface="Verdana"/>
              </a:rPr>
              <a:t>анықтап,</a:t>
            </a:r>
            <a:r>
              <a:rPr sz="1400" spc="-170" dirty="0">
                <a:solidFill>
                  <a:srgbClr val="3A362F"/>
                </a:solidFill>
                <a:latin typeface="Verdana"/>
                <a:cs typeface="Verdana"/>
              </a:rPr>
              <a:t> </a:t>
            </a:r>
            <a:r>
              <a:rPr sz="1400" spc="-70" dirty="0">
                <a:solidFill>
                  <a:srgbClr val="3A362F"/>
                </a:solidFill>
                <a:latin typeface="Verdana"/>
                <a:cs typeface="Verdana"/>
              </a:rPr>
              <a:t>тиісті</a:t>
            </a:r>
            <a:r>
              <a:rPr sz="1400" spc="-165" dirty="0">
                <a:solidFill>
                  <a:srgbClr val="3A362F"/>
                </a:solidFill>
                <a:latin typeface="Verdana"/>
                <a:cs typeface="Verdana"/>
              </a:rPr>
              <a:t> </a:t>
            </a:r>
            <a:r>
              <a:rPr sz="1400" spc="-125" dirty="0">
                <a:solidFill>
                  <a:srgbClr val="3A362F"/>
                </a:solidFill>
                <a:latin typeface="Verdana"/>
                <a:cs typeface="Verdana"/>
              </a:rPr>
              <a:t>курс</a:t>
            </a:r>
            <a:r>
              <a:rPr sz="1400" spc="-165" dirty="0">
                <a:solidFill>
                  <a:srgbClr val="3A362F"/>
                </a:solidFill>
                <a:latin typeface="Verdana"/>
                <a:cs typeface="Verdana"/>
              </a:rPr>
              <a:t> </a:t>
            </a:r>
            <a:r>
              <a:rPr sz="1400" spc="-95" dirty="0">
                <a:solidFill>
                  <a:srgbClr val="3A362F"/>
                </a:solidFill>
                <a:latin typeface="Verdana"/>
                <a:cs typeface="Verdana"/>
              </a:rPr>
              <a:t>таңдаңыз.</a:t>
            </a:r>
            <a:endParaRPr sz="1400">
              <a:latin typeface="Verdana"/>
              <a:cs typeface="Verdana"/>
            </a:endParaRPr>
          </a:p>
        </p:txBody>
      </p:sp>
      <p:sp>
        <p:nvSpPr>
          <p:cNvPr id="9" name="object 9"/>
          <p:cNvSpPr txBox="1"/>
          <p:nvPr/>
        </p:nvSpPr>
        <p:spPr>
          <a:xfrm>
            <a:off x="5093299" y="4520160"/>
            <a:ext cx="2411095" cy="1184275"/>
          </a:xfrm>
          <a:prstGeom prst="rect">
            <a:avLst/>
          </a:prstGeom>
        </p:spPr>
        <p:txBody>
          <a:bodyPr vert="horz" wrap="square" lIns="0" tIns="1905" rIns="0" bIns="0" rtlCol="0">
            <a:spAutoFit/>
          </a:bodyPr>
          <a:lstStyle/>
          <a:p>
            <a:pPr marL="12700" marR="5080">
              <a:lnSpc>
                <a:spcPct val="130100"/>
              </a:lnSpc>
              <a:spcBef>
                <a:spcPts val="15"/>
              </a:spcBef>
              <a:tabLst>
                <a:tab pos="1032510" algn="l"/>
                <a:tab pos="1997710" algn="l"/>
              </a:tabLst>
            </a:pPr>
            <a:r>
              <a:rPr sz="1650" spc="90" dirty="0">
                <a:solidFill>
                  <a:srgbClr val="3A362F"/>
                </a:solidFill>
                <a:latin typeface="Times New Roman"/>
                <a:cs typeface="Times New Roman"/>
              </a:rPr>
              <a:t>Өзіңізді</a:t>
            </a:r>
            <a:r>
              <a:rPr sz="1650" spc="45" dirty="0">
                <a:solidFill>
                  <a:srgbClr val="3A362F"/>
                </a:solidFill>
                <a:latin typeface="Times New Roman"/>
                <a:cs typeface="Times New Roman"/>
              </a:rPr>
              <a:t> </a:t>
            </a:r>
            <a:r>
              <a:rPr sz="1650" spc="110" dirty="0">
                <a:solidFill>
                  <a:srgbClr val="3A362F"/>
                </a:solidFill>
                <a:latin typeface="Times New Roman"/>
                <a:cs typeface="Times New Roman"/>
              </a:rPr>
              <a:t>тексеріңіз </a:t>
            </a:r>
            <a:r>
              <a:rPr sz="1400" spc="-90" dirty="0">
                <a:solidFill>
                  <a:srgbClr val="3A362F"/>
                </a:solidFill>
                <a:latin typeface="Verdana"/>
                <a:cs typeface="Verdana"/>
              </a:rPr>
              <a:t>Курстардың</a:t>
            </a:r>
            <a:r>
              <a:rPr sz="1400" spc="114" dirty="0">
                <a:solidFill>
                  <a:srgbClr val="3A362F"/>
                </a:solidFill>
                <a:latin typeface="Verdana"/>
                <a:cs typeface="Verdana"/>
              </a:rPr>
              <a:t> </a:t>
            </a:r>
            <a:r>
              <a:rPr sz="1400" spc="-105" dirty="0">
                <a:solidFill>
                  <a:srgbClr val="3A362F"/>
                </a:solidFill>
                <a:latin typeface="Verdana"/>
                <a:cs typeface="Verdana"/>
              </a:rPr>
              <a:t>тапсырмаларын </a:t>
            </a:r>
            <a:r>
              <a:rPr sz="1400" spc="-10" dirty="0">
                <a:solidFill>
                  <a:srgbClr val="3A362F"/>
                </a:solidFill>
                <a:latin typeface="Verdana"/>
                <a:cs typeface="Verdana"/>
              </a:rPr>
              <a:t>орындап,</a:t>
            </a:r>
            <a:r>
              <a:rPr sz="1400" dirty="0">
                <a:solidFill>
                  <a:srgbClr val="3A362F"/>
                </a:solidFill>
                <a:latin typeface="Verdana"/>
                <a:cs typeface="Verdana"/>
              </a:rPr>
              <a:t>	</a:t>
            </a:r>
            <a:r>
              <a:rPr sz="1400" spc="-10" dirty="0">
                <a:solidFill>
                  <a:srgbClr val="3A362F"/>
                </a:solidFill>
                <a:latin typeface="Verdana"/>
                <a:cs typeface="Verdana"/>
              </a:rPr>
              <a:t>өзіңіздің</a:t>
            </a:r>
            <a:r>
              <a:rPr sz="1400" dirty="0">
                <a:solidFill>
                  <a:srgbClr val="3A362F"/>
                </a:solidFill>
                <a:latin typeface="Verdana"/>
                <a:cs typeface="Verdana"/>
              </a:rPr>
              <a:t>	</a:t>
            </a:r>
            <a:r>
              <a:rPr sz="1400" spc="-80" dirty="0">
                <a:solidFill>
                  <a:srgbClr val="3A362F"/>
                </a:solidFill>
                <a:latin typeface="Verdana"/>
                <a:cs typeface="Verdana"/>
              </a:rPr>
              <a:t>білім </a:t>
            </a:r>
            <a:r>
              <a:rPr sz="1400" spc="-95" dirty="0">
                <a:solidFill>
                  <a:srgbClr val="3A362F"/>
                </a:solidFill>
                <a:latin typeface="Verdana"/>
                <a:cs typeface="Verdana"/>
              </a:rPr>
              <a:t>деңгейіңізді</a:t>
            </a:r>
            <a:r>
              <a:rPr sz="1400" spc="-130" dirty="0">
                <a:solidFill>
                  <a:srgbClr val="3A362F"/>
                </a:solidFill>
                <a:latin typeface="Verdana"/>
                <a:cs typeface="Verdana"/>
              </a:rPr>
              <a:t> </a:t>
            </a:r>
            <a:r>
              <a:rPr sz="1400" spc="-20" dirty="0">
                <a:solidFill>
                  <a:srgbClr val="3A362F"/>
                </a:solidFill>
                <a:latin typeface="Verdana"/>
                <a:cs typeface="Verdana"/>
              </a:rPr>
              <a:t>бақылаңыз.</a:t>
            </a:r>
            <a:endParaRPr sz="1400">
              <a:latin typeface="Verdana"/>
              <a:cs typeface="Verdana"/>
            </a:endParaRPr>
          </a:p>
        </p:txBody>
      </p:sp>
      <p:sp>
        <p:nvSpPr>
          <p:cNvPr id="10" name="object 10"/>
          <p:cNvSpPr txBox="1"/>
          <p:nvPr/>
        </p:nvSpPr>
        <p:spPr>
          <a:xfrm>
            <a:off x="8118677" y="3026419"/>
            <a:ext cx="2474595" cy="868680"/>
          </a:xfrm>
          <a:prstGeom prst="rect">
            <a:avLst/>
          </a:prstGeom>
        </p:spPr>
        <p:txBody>
          <a:bodyPr vert="horz" wrap="square" lIns="0" tIns="66675" rIns="0" bIns="0" rtlCol="0">
            <a:spAutoFit/>
          </a:bodyPr>
          <a:lstStyle/>
          <a:p>
            <a:pPr marL="12700">
              <a:lnSpc>
                <a:spcPct val="100000"/>
              </a:lnSpc>
              <a:spcBef>
                <a:spcPts val="525"/>
              </a:spcBef>
            </a:pPr>
            <a:r>
              <a:rPr sz="1650" spc="80" dirty="0">
                <a:solidFill>
                  <a:srgbClr val="3A362F"/>
                </a:solidFill>
                <a:latin typeface="Times New Roman"/>
                <a:cs typeface="Times New Roman"/>
              </a:rPr>
              <a:t>Уақыт</a:t>
            </a:r>
            <a:r>
              <a:rPr sz="1650" spc="30" dirty="0">
                <a:solidFill>
                  <a:srgbClr val="3A362F"/>
                </a:solidFill>
                <a:latin typeface="Times New Roman"/>
                <a:cs typeface="Times New Roman"/>
              </a:rPr>
              <a:t> </a:t>
            </a:r>
            <a:r>
              <a:rPr sz="1650" spc="90" dirty="0">
                <a:solidFill>
                  <a:srgbClr val="3A362F"/>
                </a:solidFill>
                <a:latin typeface="Times New Roman"/>
                <a:cs typeface="Times New Roman"/>
              </a:rPr>
              <a:t>бөліңіз</a:t>
            </a:r>
            <a:endParaRPr sz="1650">
              <a:latin typeface="Times New Roman"/>
              <a:cs typeface="Times New Roman"/>
            </a:endParaRPr>
          </a:p>
          <a:p>
            <a:pPr marL="12700" marR="5080">
              <a:lnSpc>
                <a:spcPts val="2180"/>
              </a:lnSpc>
            </a:pPr>
            <a:r>
              <a:rPr sz="1400" spc="-135" dirty="0">
                <a:solidFill>
                  <a:srgbClr val="3A362F"/>
                </a:solidFill>
                <a:latin typeface="Verdana"/>
                <a:cs typeface="Verdana"/>
              </a:rPr>
              <a:t>Оқу</a:t>
            </a:r>
            <a:r>
              <a:rPr sz="1400" spc="-180" dirty="0">
                <a:solidFill>
                  <a:srgbClr val="3A362F"/>
                </a:solidFill>
                <a:latin typeface="Verdana"/>
                <a:cs typeface="Verdana"/>
              </a:rPr>
              <a:t> </a:t>
            </a:r>
            <a:r>
              <a:rPr sz="1400" spc="-120" dirty="0">
                <a:solidFill>
                  <a:srgbClr val="3A362F"/>
                </a:solidFill>
                <a:latin typeface="Verdana"/>
                <a:cs typeface="Verdana"/>
              </a:rPr>
              <a:t>үшін</a:t>
            </a:r>
            <a:r>
              <a:rPr sz="1400" spc="-180" dirty="0">
                <a:solidFill>
                  <a:srgbClr val="3A362F"/>
                </a:solidFill>
                <a:latin typeface="Verdana"/>
                <a:cs typeface="Verdana"/>
              </a:rPr>
              <a:t> </a:t>
            </a:r>
            <a:r>
              <a:rPr sz="1400" spc="-105" dirty="0">
                <a:solidFill>
                  <a:srgbClr val="3A362F"/>
                </a:solidFill>
                <a:latin typeface="Verdana"/>
                <a:cs typeface="Verdana"/>
              </a:rPr>
              <a:t>тұрақты</a:t>
            </a:r>
            <a:r>
              <a:rPr sz="1400" spc="-180" dirty="0">
                <a:solidFill>
                  <a:srgbClr val="3A362F"/>
                </a:solidFill>
                <a:latin typeface="Verdana"/>
                <a:cs typeface="Verdana"/>
              </a:rPr>
              <a:t> </a:t>
            </a:r>
            <a:r>
              <a:rPr sz="1400" spc="-114" dirty="0">
                <a:solidFill>
                  <a:srgbClr val="3A362F"/>
                </a:solidFill>
                <a:latin typeface="Verdana"/>
                <a:cs typeface="Verdana"/>
              </a:rPr>
              <a:t>уақыт</a:t>
            </a:r>
            <a:r>
              <a:rPr sz="1400" spc="-180" dirty="0">
                <a:solidFill>
                  <a:srgbClr val="3A362F"/>
                </a:solidFill>
                <a:latin typeface="Verdana"/>
                <a:cs typeface="Verdana"/>
              </a:rPr>
              <a:t> </a:t>
            </a:r>
            <a:r>
              <a:rPr sz="1400" spc="-75" dirty="0">
                <a:solidFill>
                  <a:srgbClr val="3A362F"/>
                </a:solidFill>
                <a:latin typeface="Verdana"/>
                <a:cs typeface="Verdana"/>
              </a:rPr>
              <a:t>бөліп, </a:t>
            </a:r>
            <a:r>
              <a:rPr sz="1400" spc="-114" dirty="0">
                <a:solidFill>
                  <a:srgbClr val="3A362F"/>
                </a:solidFill>
                <a:latin typeface="Verdana"/>
                <a:cs typeface="Verdana"/>
              </a:rPr>
              <a:t>кесте</a:t>
            </a:r>
            <a:r>
              <a:rPr sz="1400" spc="-180" dirty="0">
                <a:solidFill>
                  <a:srgbClr val="3A362F"/>
                </a:solidFill>
                <a:latin typeface="Verdana"/>
                <a:cs typeface="Verdana"/>
              </a:rPr>
              <a:t> </a:t>
            </a:r>
            <a:r>
              <a:rPr sz="1400" spc="-10" dirty="0">
                <a:solidFill>
                  <a:srgbClr val="3A362F"/>
                </a:solidFill>
                <a:latin typeface="Verdana"/>
                <a:cs typeface="Verdana"/>
              </a:rPr>
              <a:t>жасаңыз.</a:t>
            </a:r>
            <a:endParaRPr sz="1400">
              <a:latin typeface="Verdana"/>
              <a:cs typeface="Verdana"/>
            </a:endParaRPr>
          </a:p>
        </p:txBody>
      </p:sp>
      <p:sp>
        <p:nvSpPr>
          <p:cNvPr id="11" name="object 11"/>
          <p:cNvSpPr txBox="1"/>
          <p:nvPr/>
        </p:nvSpPr>
        <p:spPr>
          <a:xfrm>
            <a:off x="8118677" y="4578130"/>
            <a:ext cx="1856739" cy="1362075"/>
          </a:xfrm>
          <a:prstGeom prst="rect">
            <a:avLst/>
          </a:prstGeom>
        </p:spPr>
        <p:txBody>
          <a:bodyPr vert="horz" wrap="square" lIns="0" tIns="20320" rIns="0" bIns="0" rtlCol="0">
            <a:spAutoFit/>
          </a:bodyPr>
          <a:lstStyle/>
          <a:p>
            <a:pPr marL="12700" marR="121920">
              <a:lnSpc>
                <a:spcPts val="2030"/>
              </a:lnSpc>
              <a:spcBef>
                <a:spcPts val="160"/>
              </a:spcBef>
            </a:pPr>
            <a:r>
              <a:rPr sz="1650" spc="145" dirty="0">
                <a:solidFill>
                  <a:srgbClr val="3A362F"/>
                </a:solidFill>
                <a:latin typeface="Times New Roman"/>
                <a:cs typeface="Times New Roman"/>
              </a:rPr>
              <a:t>Өзгелермен </a:t>
            </a:r>
            <a:r>
              <a:rPr sz="1650" spc="130" dirty="0">
                <a:solidFill>
                  <a:srgbClr val="3A362F"/>
                </a:solidFill>
                <a:latin typeface="Times New Roman"/>
                <a:cs typeface="Times New Roman"/>
              </a:rPr>
              <a:t>байланысыңыз </a:t>
            </a:r>
            <a:r>
              <a:rPr sz="1400" spc="-114" dirty="0">
                <a:solidFill>
                  <a:srgbClr val="3A362F"/>
                </a:solidFill>
                <a:latin typeface="Verdana"/>
                <a:cs typeface="Verdana"/>
              </a:rPr>
              <a:t>Басқа</a:t>
            </a:r>
            <a:r>
              <a:rPr sz="1400" spc="-180" dirty="0">
                <a:solidFill>
                  <a:srgbClr val="3A362F"/>
                </a:solidFill>
                <a:latin typeface="Verdana"/>
                <a:cs typeface="Verdana"/>
              </a:rPr>
              <a:t> </a:t>
            </a:r>
            <a:r>
              <a:rPr sz="1400" spc="-100" dirty="0">
                <a:solidFill>
                  <a:srgbClr val="3A362F"/>
                </a:solidFill>
                <a:latin typeface="Verdana"/>
                <a:cs typeface="Verdana"/>
              </a:rPr>
              <a:t>студенттермен</a:t>
            </a:r>
            <a:endParaRPr sz="1400">
              <a:latin typeface="Verdana"/>
              <a:cs typeface="Verdana"/>
            </a:endParaRPr>
          </a:p>
          <a:p>
            <a:pPr marL="12700" marR="5080">
              <a:lnSpc>
                <a:spcPts val="2250"/>
              </a:lnSpc>
            </a:pPr>
            <a:r>
              <a:rPr sz="1400" spc="-130" dirty="0">
                <a:solidFill>
                  <a:srgbClr val="3A362F"/>
                </a:solidFill>
                <a:latin typeface="Verdana"/>
                <a:cs typeface="Verdana"/>
              </a:rPr>
              <a:t>байланысып,</a:t>
            </a:r>
            <a:r>
              <a:rPr sz="1400" spc="-110" dirty="0">
                <a:solidFill>
                  <a:srgbClr val="3A362F"/>
                </a:solidFill>
                <a:latin typeface="Verdana"/>
                <a:cs typeface="Verdana"/>
              </a:rPr>
              <a:t> </a:t>
            </a:r>
            <a:r>
              <a:rPr sz="1400" spc="-90" dirty="0">
                <a:solidFill>
                  <a:srgbClr val="3A362F"/>
                </a:solidFill>
                <a:latin typeface="Verdana"/>
                <a:cs typeface="Verdana"/>
              </a:rPr>
              <a:t>тәжірибе </a:t>
            </a:r>
            <a:r>
              <a:rPr sz="1400" spc="-10" dirty="0">
                <a:solidFill>
                  <a:srgbClr val="3A362F"/>
                </a:solidFill>
                <a:latin typeface="Verdana"/>
                <a:cs typeface="Verdana"/>
              </a:rPr>
              <a:t>бөлісіңіз.</a:t>
            </a:r>
            <a:endParaRPr sz="1400">
              <a:latin typeface="Verdana"/>
              <a:cs typeface="Verdan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251"/>
            <a:ext cx="11430000" cy="8172450"/>
          </a:xfrm>
          <a:custGeom>
            <a:avLst/>
            <a:gdLst/>
            <a:ahLst/>
            <a:cxnLst/>
            <a:rect l="l" t="t" r="r" b="b"/>
            <a:pathLst>
              <a:path w="11430000" h="8172450">
                <a:moveTo>
                  <a:pt x="11429990" y="8172191"/>
                </a:moveTo>
                <a:lnTo>
                  <a:pt x="0" y="8172191"/>
                </a:lnTo>
                <a:lnTo>
                  <a:pt x="0" y="0"/>
                </a:lnTo>
                <a:lnTo>
                  <a:pt x="11429990" y="0"/>
                </a:lnTo>
                <a:lnTo>
                  <a:pt x="11429990" y="8172191"/>
                </a:lnTo>
                <a:close/>
              </a:path>
            </a:pathLst>
          </a:custGeom>
          <a:solidFill>
            <a:srgbClr val="FEF5E7"/>
          </a:solidFill>
        </p:spPr>
        <p:txBody>
          <a:bodyPr wrap="square" lIns="0" tIns="0" rIns="0" bIns="0" rtlCol="0"/>
          <a:lstStyle/>
          <a:p>
            <a:endParaRPr/>
          </a:p>
        </p:txBody>
      </p:sp>
      <p:pic>
        <p:nvPicPr>
          <p:cNvPr id="3" name="object 3"/>
          <p:cNvPicPr/>
          <p:nvPr/>
        </p:nvPicPr>
        <p:blipFill>
          <a:blip r:embed="rId2" cstate="print"/>
          <a:stretch>
            <a:fillRect/>
          </a:stretch>
        </p:blipFill>
        <p:spPr>
          <a:xfrm>
            <a:off x="7143750" y="257"/>
            <a:ext cx="4286249" cy="8172192"/>
          </a:xfrm>
          <a:prstGeom prst="rect">
            <a:avLst/>
          </a:prstGeom>
        </p:spPr>
      </p:pic>
      <p:sp>
        <p:nvSpPr>
          <p:cNvPr id="4" name="object 4"/>
          <p:cNvSpPr/>
          <p:nvPr/>
        </p:nvSpPr>
        <p:spPr>
          <a:xfrm>
            <a:off x="638162" y="1847849"/>
            <a:ext cx="911225" cy="5829300"/>
          </a:xfrm>
          <a:custGeom>
            <a:avLst/>
            <a:gdLst/>
            <a:ahLst/>
            <a:cxnLst/>
            <a:rect l="l" t="t" r="r" b="b"/>
            <a:pathLst>
              <a:path w="911225" h="5829300">
                <a:moveTo>
                  <a:pt x="910844" y="4371975"/>
                </a:moveTo>
                <a:lnTo>
                  <a:pt x="455422" y="4554093"/>
                </a:lnTo>
                <a:lnTo>
                  <a:pt x="0" y="4371975"/>
                </a:lnTo>
                <a:lnTo>
                  <a:pt x="0" y="5647182"/>
                </a:lnTo>
                <a:lnTo>
                  <a:pt x="455422" y="5829300"/>
                </a:lnTo>
                <a:lnTo>
                  <a:pt x="910844" y="5647182"/>
                </a:lnTo>
                <a:lnTo>
                  <a:pt x="910844" y="4554093"/>
                </a:lnTo>
                <a:lnTo>
                  <a:pt x="910844" y="4371975"/>
                </a:lnTo>
                <a:close/>
              </a:path>
              <a:path w="911225" h="5829300">
                <a:moveTo>
                  <a:pt x="910844" y="2914650"/>
                </a:moveTo>
                <a:lnTo>
                  <a:pt x="455422" y="3096768"/>
                </a:lnTo>
                <a:lnTo>
                  <a:pt x="0" y="2914650"/>
                </a:lnTo>
                <a:lnTo>
                  <a:pt x="0" y="4189857"/>
                </a:lnTo>
                <a:lnTo>
                  <a:pt x="455422" y="4371975"/>
                </a:lnTo>
                <a:lnTo>
                  <a:pt x="910844" y="4189857"/>
                </a:lnTo>
                <a:lnTo>
                  <a:pt x="910844" y="3096768"/>
                </a:lnTo>
                <a:lnTo>
                  <a:pt x="910844" y="2914650"/>
                </a:lnTo>
                <a:close/>
              </a:path>
              <a:path w="911225" h="5829300">
                <a:moveTo>
                  <a:pt x="910844" y="1457325"/>
                </a:moveTo>
                <a:lnTo>
                  <a:pt x="455422" y="1639443"/>
                </a:lnTo>
                <a:lnTo>
                  <a:pt x="0" y="1457325"/>
                </a:lnTo>
                <a:lnTo>
                  <a:pt x="0" y="2732532"/>
                </a:lnTo>
                <a:lnTo>
                  <a:pt x="455422" y="2914650"/>
                </a:lnTo>
                <a:lnTo>
                  <a:pt x="910844" y="2732532"/>
                </a:lnTo>
                <a:lnTo>
                  <a:pt x="910844" y="1639443"/>
                </a:lnTo>
                <a:lnTo>
                  <a:pt x="910844" y="1457325"/>
                </a:lnTo>
                <a:close/>
              </a:path>
              <a:path w="911225" h="5829300">
                <a:moveTo>
                  <a:pt x="910844" y="0"/>
                </a:moveTo>
                <a:lnTo>
                  <a:pt x="455422" y="182118"/>
                </a:lnTo>
                <a:lnTo>
                  <a:pt x="0" y="0"/>
                </a:lnTo>
                <a:lnTo>
                  <a:pt x="0" y="1275207"/>
                </a:lnTo>
                <a:lnTo>
                  <a:pt x="455422" y="1457325"/>
                </a:lnTo>
                <a:lnTo>
                  <a:pt x="910844" y="1275207"/>
                </a:lnTo>
                <a:lnTo>
                  <a:pt x="910844" y="182118"/>
                </a:lnTo>
                <a:lnTo>
                  <a:pt x="910844" y="0"/>
                </a:lnTo>
                <a:close/>
              </a:path>
            </a:pathLst>
          </a:custGeom>
          <a:solidFill>
            <a:srgbClr val="F2E7D4"/>
          </a:solidFill>
        </p:spPr>
        <p:txBody>
          <a:bodyPr wrap="square" lIns="0" tIns="0" rIns="0" bIns="0" rtlCol="0"/>
          <a:lstStyle/>
          <a:p>
            <a:endParaRPr/>
          </a:p>
        </p:txBody>
      </p:sp>
      <p:sp>
        <p:nvSpPr>
          <p:cNvPr id="5" name="object 5"/>
          <p:cNvSpPr txBox="1">
            <a:spLocks noGrp="1"/>
          </p:cNvSpPr>
          <p:nvPr>
            <p:ph type="title"/>
          </p:nvPr>
        </p:nvSpPr>
        <p:spPr>
          <a:xfrm>
            <a:off x="624874" y="463121"/>
            <a:ext cx="5361940" cy="1063625"/>
          </a:xfrm>
          <a:prstGeom prst="rect">
            <a:avLst/>
          </a:prstGeom>
        </p:spPr>
        <p:txBody>
          <a:bodyPr vert="horz" wrap="square" lIns="0" tIns="2540" rIns="0" bIns="0" rtlCol="0">
            <a:spAutoFit/>
          </a:bodyPr>
          <a:lstStyle/>
          <a:p>
            <a:pPr marL="12700" marR="5080">
              <a:lnSpc>
                <a:spcPct val="102600"/>
              </a:lnSpc>
              <a:spcBef>
                <a:spcPts val="20"/>
              </a:spcBef>
            </a:pPr>
            <a:r>
              <a:rPr spc="290" dirty="0">
                <a:latin typeface="Times New Roman"/>
                <a:cs typeface="Times New Roman"/>
              </a:rPr>
              <a:t>Онлайн</a:t>
            </a:r>
            <a:r>
              <a:rPr spc="60" dirty="0">
                <a:latin typeface="Times New Roman"/>
                <a:cs typeface="Times New Roman"/>
              </a:rPr>
              <a:t> </a:t>
            </a:r>
            <a:r>
              <a:rPr spc="225" dirty="0">
                <a:latin typeface="Times New Roman"/>
                <a:cs typeface="Times New Roman"/>
              </a:rPr>
              <a:t>оқыту</a:t>
            </a:r>
            <a:r>
              <a:rPr spc="60" dirty="0">
                <a:latin typeface="Times New Roman"/>
                <a:cs typeface="Times New Roman"/>
              </a:rPr>
              <a:t> </a:t>
            </a:r>
            <a:r>
              <a:rPr spc="165" dirty="0">
                <a:latin typeface="Times New Roman"/>
                <a:cs typeface="Times New Roman"/>
              </a:rPr>
              <a:t>тиімділігін </a:t>
            </a:r>
            <a:r>
              <a:rPr spc="240" dirty="0">
                <a:latin typeface="Times New Roman"/>
                <a:cs typeface="Times New Roman"/>
              </a:rPr>
              <a:t>арттыру</a:t>
            </a:r>
            <a:r>
              <a:rPr spc="50" dirty="0">
                <a:latin typeface="Times New Roman"/>
                <a:cs typeface="Times New Roman"/>
              </a:rPr>
              <a:t> </a:t>
            </a:r>
            <a:r>
              <a:rPr spc="275" dirty="0">
                <a:latin typeface="Times New Roman"/>
                <a:cs typeface="Times New Roman"/>
              </a:rPr>
              <a:t>жолдары</a:t>
            </a:r>
          </a:p>
        </p:txBody>
      </p:sp>
      <p:sp>
        <p:nvSpPr>
          <p:cNvPr id="6" name="object 6"/>
          <p:cNvSpPr txBox="1"/>
          <p:nvPr/>
        </p:nvSpPr>
        <p:spPr>
          <a:xfrm>
            <a:off x="1004093" y="5286762"/>
            <a:ext cx="177800" cy="353695"/>
          </a:xfrm>
          <a:prstGeom prst="rect">
            <a:avLst/>
          </a:prstGeom>
        </p:spPr>
        <p:txBody>
          <a:bodyPr vert="horz" wrap="square" lIns="0" tIns="12700" rIns="0" bIns="0" rtlCol="0">
            <a:spAutoFit/>
          </a:bodyPr>
          <a:lstStyle/>
          <a:p>
            <a:pPr marL="12700">
              <a:lnSpc>
                <a:spcPct val="100000"/>
              </a:lnSpc>
              <a:spcBef>
                <a:spcPts val="100"/>
              </a:spcBef>
            </a:pPr>
            <a:r>
              <a:rPr sz="2150" spc="65" dirty="0">
                <a:solidFill>
                  <a:srgbClr val="3A362F"/>
                </a:solidFill>
                <a:latin typeface="Times New Roman"/>
                <a:cs typeface="Times New Roman"/>
              </a:rPr>
              <a:t>3</a:t>
            </a:r>
            <a:endParaRPr sz="2150">
              <a:latin typeface="Times New Roman"/>
              <a:cs typeface="Times New Roman"/>
            </a:endParaRPr>
          </a:p>
        </p:txBody>
      </p:sp>
      <p:sp>
        <p:nvSpPr>
          <p:cNvPr id="7" name="object 7"/>
          <p:cNvSpPr txBox="1"/>
          <p:nvPr/>
        </p:nvSpPr>
        <p:spPr>
          <a:xfrm>
            <a:off x="1006179" y="6744086"/>
            <a:ext cx="173990" cy="353695"/>
          </a:xfrm>
          <a:prstGeom prst="rect">
            <a:avLst/>
          </a:prstGeom>
        </p:spPr>
        <p:txBody>
          <a:bodyPr vert="horz" wrap="square" lIns="0" tIns="12700" rIns="0" bIns="0" rtlCol="0">
            <a:spAutoFit/>
          </a:bodyPr>
          <a:lstStyle/>
          <a:p>
            <a:pPr marL="12700">
              <a:lnSpc>
                <a:spcPct val="100000"/>
              </a:lnSpc>
              <a:spcBef>
                <a:spcPts val="100"/>
              </a:spcBef>
            </a:pPr>
            <a:r>
              <a:rPr sz="2150" spc="35" dirty="0">
                <a:solidFill>
                  <a:srgbClr val="3A362F"/>
                </a:solidFill>
                <a:latin typeface="Times New Roman"/>
                <a:cs typeface="Times New Roman"/>
              </a:rPr>
              <a:t>4</a:t>
            </a:r>
            <a:endParaRPr sz="2150">
              <a:latin typeface="Times New Roman"/>
              <a:cs typeface="Times New Roman"/>
            </a:endParaRPr>
          </a:p>
        </p:txBody>
      </p:sp>
      <p:sp>
        <p:nvSpPr>
          <p:cNvPr id="8" name="object 8"/>
          <p:cNvSpPr txBox="1"/>
          <p:nvPr/>
        </p:nvSpPr>
        <p:spPr>
          <a:xfrm>
            <a:off x="1006922" y="3829436"/>
            <a:ext cx="172720" cy="353695"/>
          </a:xfrm>
          <a:prstGeom prst="rect">
            <a:avLst/>
          </a:prstGeom>
        </p:spPr>
        <p:txBody>
          <a:bodyPr vert="horz" wrap="square" lIns="0" tIns="12700" rIns="0" bIns="0" rtlCol="0">
            <a:spAutoFit/>
          </a:bodyPr>
          <a:lstStyle/>
          <a:p>
            <a:pPr marL="12700">
              <a:lnSpc>
                <a:spcPct val="100000"/>
              </a:lnSpc>
              <a:spcBef>
                <a:spcPts val="100"/>
              </a:spcBef>
            </a:pPr>
            <a:r>
              <a:rPr sz="2150" spc="25" dirty="0">
                <a:solidFill>
                  <a:srgbClr val="3A362F"/>
                </a:solidFill>
                <a:latin typeface="Times New Roman"/>
                <a:cs typeface="Times New Roman"/>
              </a:rPr>
              <a:t>2</a:t>
            </a:r>
            <a:endParaRPr sz="2150">
              <a:latin typeface="Times New Roman"/>
              <a:cs typeface="Times New Roman"/>
            </a:endParaRPr>
          </a:p>
        </p:txBody>
      </p:sp>
      <p:sp>
        <p:nvSpPr>
          <p:cNvPr id="9" name="object 9"/>
          <p:cNvSpPr txBox="1"/>
          <p:nvPr/>
        </p:nvSpPr>
        <p:spPr>
          <a:xfrm>
            <a:off x="1030582" y="2372112"/>
            <a:ext cx="125095" cy="353695"/>
          </a:xfrm>
          <a:prstGeom prst="rect">
            <a:avLst/>
          </a:prstGeom>
        </p:spPr>
        <p:txBody>
          <a:bodyPr vert="horz" wrap="square" lIns="0" tIns="12700" rIns="0" bIns="0" rtlCol="0">
            <a:spAutoFit/>
          </a:bodyPr>
          <a:lstStyle/>
          <a:p>
            <a:pPr marL="12700">
              <a:lnSpc>
                <a:spcPct val="100000"/>
              </a:lnSpc>
              <a:spcBef>
                <a:spcPts val="100"/>
              </a:spcBef>
            </a:pPr>
            <a:r>
              <a:rPr sz="2150" spc="-355" dirty="0">
                <a:solidFill>
                  <a:srgbClr val="3A362F"/>
                </a:solidFill>
                <a:latin typeface="Times New Roman"/>
                <a:cs typeface="Times New Roman"/>
              </a:rPr>
              <a:t>1</a:t>
            </a:r>
            <a:endParaRPr sz="2150">
              <a:latin typeface="Times New Roman"/>
              <a:cs typeface="Times New Roman"/>
            </a:endParaRPr>
          </a:p>
        </p:txBody>
      </p:sp>
      <p:sp>
        <p:nvSpPr>
          <p:cNvPr id="10" name="object 10"/>
          <p:cNvSpPr txBox="1"/>
          <p:nvPr/>
        </p:nvSpPr>
        <p:spPr>
          <a:xfrm>
            <a:off x="1808956" y="4875953"/>
            <a:ext cx="4043679" cy="571500"/>
          </a:xfrm>
          <a:prstGeom prst="rect">
            <a:avLst/>
          </a:prstGeom>
        </p:spPr>
        <p:txBody>
          <a:bodyPr vert="horz" wrap="square" lIns="0" tIns="55244" rIns="0" bIns="0" rtlCol="0">
            <a:spAutoFit/>
          </a:bodyPr>
          <a:lstStyle/>
          <a:p>
            <a:pPr marL="12700">
              <a:lnSpc>
                <a:spcPct val="100000"/>
              </a:lnSpc>
              <a:spcBef>
                <a:spcPts val="434"/>
              </a:spcBef>
            </a:pPr>
            <a:r>
              <a:rPr sz="1650" spc="55" dirty="0">
                <a:solidFill>
                  <a:srgbClr val="3A362F"/>
                </a:solidFill>
                <a:latin typeface="Times New Roman"/>
                <a:cs typeface="Times New Roman"/>
              </a:rPr>
              <a:t>Үзіліс</a:t>
            </a:r>
            <a:r>
              <a:rPr sz="1650" spc="50" dirty="0">
                <a:solidFill>
                  <a:srgbClr val="3A362F"/>
                </a:solidFill>
                <a:latin typeface="Times New Roman"/>
                <a:cs typeface="Times New Roman"/>
              </a:rPr>
              <a:t> </a:t>
            </a:r>
            <a:r>
              <a:rPr sz="1650" spc="130" dirty="0">
                <a:solidFill>
                  <a:srgbClr val="3A362F"/>
                </a:solidFill>
                <a:latin typeface="Times New Roman"/>
                <a:cs typeface="Times New Roman"/>
              </a:rPr>
              <a:t>жасаңыз</a:t>
            </a:r>
            <a:endParaRPr sz="1650">
              <a:latin typeface="Times New Roman"/>
              <a:cs typeface="Times New Roman"/>
            </a:endParaRPr>
          </a:p>
          <a:p>
            <a:pPr marL="12700">
              <a:lnSpc>
                <a:spcPct val="100000"/>
              </a:lnSpc>
              <a:spcBef>
                <a:spcPts val="295"/>
              </a:spcBef>
            </a:pPr>
            <a:r>
              <a:rPr sz="1400" spc="-135" dirty="0">
                <a:solidFill>
                  <a:srgbClr val="3A362F"/>
                </a:solidFill>
                <a:latin typeface="Verdana"/>
                <a:cs typeface="Verdana"/>
              </a:rPr>
              <a:t>Оқу</a:t>
            </a:r>
            <a:r>
              <a:rPr sz="1400" spc="-160" dirty="0">
                <a:solidFill>
                  <a:srgbClr val="3A362F"/>
                </a:solidFill>
                <a:latin typeface="Verdana"/>
                <a:cs typeface="Verdana"/>
              </a:rPr>
              <a:t> </a:t>
            </a:r>
            <a:r>
              <a:rPr sz="1400" spc="-114" dirty="0">
                <a:solidFill>
                  <a:srgbClr val="3A362F"/>
                </a:solidFill>
                <a:latin typeface="Verdana"/>
                <a:cs typeface="Verdana"/>
              </a:rPr>
              <a:t>кезінде</a:t>
            </a:r>
            <a:r>
              <a:rPr sz="1400" spc="-160" dirty="0">
                <a:solidFill>
                  <a:srgbClr val="3A362F"/>
                </a:solidFill>
                <a:latin typeface="Verdana"/>
                <a:cs typeface="Verdana"/>
              </a:rPr>
              <a:t> </a:t>
            </a:r>
            <a:r>
              <a:rPr sz="1400" spc="-100" dirty="0">
                <a:solidFill>
                  <a:srgbClr val="3A362F"/>
                </a:solidFill>
                <a:latin typeface="Verdana"/>
                <a:cs typeface="Verdana"/>
              </a:rPr>
              <a:t>үзіліс</a:t>
            </a:r>
            <a:r>
              <a:rPr sz="1400" spc="-160" dirty="0">
                <a:solidFill>
                  <a:srgbClr val="3A362F"/>
                </a:solidFill>
                <a:latin typeface="Verdana"/>
                <a:cs typeface="Verdana"/>
              </a:rPr>
              <a:t> </a:t>
            </a:r>
            <a:r>
              <a:rPr sz="1400" spc="-135" dirty="0">
                <a:solidFill>
                  <a:srgbClr val="3A362F"/>
                </a:solidFill>
                <a:latin typeface="Verdana"/>
                <a:cs typeface="Verdana"/>
              </a:rPr>
              <a:t>жасап,</a:t>
            </a:r>
            <a:r>
              <a:rPr sz="1400" spc="-160" dirty="0">
                <a:solidFill>
                  <a:srgbClr val="3A362F"/>
                </a:solidFill>
                <a:latin typeface="Verdana"/>
                <a:cs typeface="Verdana"/>
              </a:rPr>
              <a:t> </a:t>
            </a:r>
            <a:r>
              <a:rPr sz="1400" spc="-135" dirty="0">
                <a:solidFill>
                  <a:srgbClr val="3A362F"/>
                </a:solidFill>
                <a:latin typeface="Verdana"/>
                <a:cs typeface="Verdana"/>
              </a:rPr>
              <a:t>шаршаудан</a:t>
            </a:r>
            <a:r>
              <a:rPr sz="1400" spc="-160" dirty="0">
                <a:solidFill>
                  <a:srgbClr val="3A362F"/>
                </a:solidFill>
                <a:latin typeface="Verdana"/>
                <a:cs typeface="Verdana"/>
              </a:rPr>
              <a:t> </a:t>
            </a:r>
            <a:r>
              <a:rPr sz="1400" spc="-80" dirty="0">
                <a:solidFill>
                  <a:srgbClr val="3A362F"/>
                </a:solidFill>
                <a:latin typeface="Verdana"/>
                <a:cs typeface="Verdana"/>
              </a:rPr>
              <a:t>сақтаныңыз.</a:t>
            </a:r>
            <a:endParaRPr sz="1400">
              <a:latin typeface="Verdana"/>
              <a:cs typeface="Verdana"/>
            </a:endParaRPr>
          </a:p>
        </p:txBody>
      </p:sp>
      <p:sp>
        <p:nvSpPr>
          <p:cNvPr id="11" name="object 11"/>
          <p:cNvSpPr txBox="1"/>
          <p:nvPr/>
        </p:nvSpPr>
        <p:spPr>
          <a:xfrm>
            <a:off x="1808956" y="1961304"/>
            <a:ext cx="3531235" cy="571500"/>
          </a:xfrm>
          <a:prstGeom prst="rect">
            <a:avLst/>
          </a:prstGeom>
        </p:spPr>
        <p:txBody>
          <a:bodyPr vert="horz" wrap="square" lIns="0" tIns="55244" rIns="0" bIns="0" rtlCol="0">
            <a:spAutoFit/>
          </a:bodyPr>
          <a:lstStyle/>
          <a:p>
            <a:pPr marL="12700">
              <a:lnSpc>
                <a:spcPct val="100000"/>
              </a:lnSpc>
              <a:spcBef>
                <a:spcPts val="434"/>
              </a:spcBef>
            </a:pPr>
            <a:r>
              <a:rPr sz="1650" spc="125" dirty="0">
                <a:solidFill>
                  <a:srgbClr val="3A362F"/>
                </a:solidFill>
                <a:latin typeface="Times New Roman"/>
                <a:cs typeface="Times New Roman"/>
              </a:rPr>
              <a:t>Оқу</a:t>
            </a:r>
            <a:r>
              <a:rPr sz="1650" spc="35" dirty="0">
                <a:solidFill>
                  <a:srgbClr val="3A362F"/>
                </a:solidFill>
                <a:latin typeface="Times New Roman"/>
                <a:cs typeface="Times New Roman"/>
              </a:rPr>
              <a:t> </a:t>
            </a:r>
            <a:r>
              <a:rPr sz="1650" spc="95" dirty="0">
                <a:solidFill>
                  <a:srgbClr val="3A362F"/>
                </a:solidFill>
                <a:latin typeface="Times New Roman"/>
                <a:cs typeface="Times New Roman"/>
              </a:rPr>
              <a:t>кеңістігін</a:t>
            </a:r>
            <a:r>
              <a:rPr sz="1650" spc="35" dirty="0">
                <a:solidFill>
                  <a:srgbClr val="3A362F"/>
                </a:solidFill>
                <a:latin typeface="Times New Roman"/>
                <a:cs typeface="Times New Roman"/>
              </a:rPr>
              <a:t> </a:t>
            </a:r>
            <a:r>
              <a:rPr sz="1650" spc="130" dirty="0">
                <a:solidFill>
                  <a:srgbClr val="3A362F"/>
                </a:solidFill>
                <a:latin typeface="Times New Roman"/>
                <a:cs typeface="Times New Roman"/>
              </a:rPr>
              <a:t>жасаңыз</a:t>
            </a:r>
            <a:endParaRPr sz="1650">
              <a:latin typeface="Times New Roman"/>
              <a:cs typeface="Times New Roman"/>
            </a:endParaRPr>
          </a:p>
          <a:p>
            <a:pPr marL="12700">
              <a:lnSpc>
                <a:spcPct val="100000"/>
              </a:lnSpc>
              <a:spcBef>
                <a:spcPts val="295"/>
              </a:spcBef>
            </a:pPr>
            <a:r>
              <a:rPr sz="1400" spc="-120" dirty="0">
                <a:solidFill>
                  <a:srgbClr val="3A362F"/>
                </a:solidFill>
                <a:latin typeface="Verdana"/>
                <a:cs typeface="Verdana"/>
              </a:rPr>
              <a:t>Оқуға</a:t>
            </a:r>
            <a:r>
              <a:rPr sz="1400" spc="-180" dirty="0">
                <a:solidFill>
                  <a:srgbClr val="3A362F"/>
                </a:solidFill>
                <a:latin typeface="Verdana"/>
                <a:cs typeface="Verdana"/>
              </a:rPr>
              <a:t> </a:t>
            </a:r>
            <a:r>
              <a:rPr sz="1400" spc="-114" dirty="0">
                <a:solidFill>
                  <a:srgbClr val="3A362F"/>
                </a:solidFill>
                <a:latin typeface="Verdana"/>
                <a:cs typeface="Verdana"/>
              </a:rPr>
              <a:t>қолайлы</a:t>
            </a:r>
            <a:r>
              <a:rPr sz="1400" spc="-175" dirty="0">
                <a:solidFill>
                  <a:srgbClr val="3A362F"/>
                </a:solidFill>
                <a:latin typeface="Verdana"/>
                <a:cs typeface="Verdana"/>
              </a:rPr>
              <a:t> </a:t>
            </a:r>
            <a:r>
              <a:rPr sz="1400" spc="-135" dirty="0">
                <a:solidFill>
                  <a:srgbClr val="3A362F"/>
                </a:solidFill>
                <a:latin typeface="Verdana"/>
                <a:cs typeface="Verdana"/>
              </a:rPr>
              <a:t>және</a:t>
            </a:r>
            <a:r>
              <a:rPr sz="1400" spc="-175" dirty="0">
                <a:solidFill>
                  <a:srgbClr val="3A362F"/>
                </a:solidFill>
                <a:latin typeface="Verdana"/>
                <a:cs typeface="Verdana"/>
              </a:rPr>
              <a:t> </a:t>
            </a:r>
            <a:r>
              <a:rPr sz="1400" spc="-130" dirty="0">
                <a:solidFill>
                  <a:srgbClr val="3A362F"/>
                </a:solidFill>
                <a:latin typeface="Verdana"/>
                <a:cs typeface="Verdana"/>
              </a:rPr>
              <a:t>тыныш</a:t>
            </a:r>
            <a:r>
              <a:rPr sz="1400" spc="-175" dirty="0">
                <a:solidFill>
                  <a:srgbClr val="3A362F"/>
                </a:solidFill>
                <a:latin typeface="Verdana"/>
                <a:cs typeface="Verdana"/>
              </a:rPr>
              <a:t> </a:t>
            </a:r>
            <a:r>
              <a:rPr sz="1400" spc="-114" dirty="0">
                <a:solidFill>
                  <a:srgbClr val="3A362F"/>
                </a:solidFill>
                <a:latin typeface="Verdana"/>
                <a:cs typeface="Verdana"/>
              </a:rPr>
              <a:t>орын</a:t>
            </a:r>
            <a:r>
              <a:rPr sz="1400" spc="-175" dirty="0">
                <a:solidFill>
                  <a:srgbClr val="3A362F"/>
                </a:solidFill>
                <a:latin typeface="Verdana"/>
                <a:cs typeface="Verdana"/>
              </a:rPr>
              <a:t> </a:t>
            </a:r>
            <a:r>
              <a:rPr sz="1400" spc="-85" dirty="0">
                <a:solidFill>
                  <a:srgbClr val="3A362F"/>
                </a:solidFill>
                <a:latin typeface="Verdana"/>
                <a:cs typeface="Verdana"/>
              </a:rPr>
              <a:t>жасаңыз.</a:t>
            </a:r>
            <a:endParaRPr sz="1400">
              <a:latin typeface="Verdana"/>
              <a:cs typeface="Verdana"/>
            </a:endParaRPr>
          </a:p>
        </p:txBody>
      </p:sp>
      <p:sp>
        <p:nvSpPr>
          <p:cNvPr id="12" name="object 12"/>
          <p:cNvSpPr txBox="1"/>
          <p:nvPr/>
        </p:nvSpPr>
        <p:spPr>
          <a:xfrm>
            <a:off x="1808956" y="6322079"/>
            <a:ext cx="4732655" cy="868680"/>
          </a:xfrm>
          <a:prstGeom prst="rect">
            <a:avLst/>
          </a:prstGeom>
        </p:spPr>
        <p:txBody>
          <a:bodyPr vert="horz" wrap="square" lIns="0" tIns="66675" rIns="0" bIns="0" rtlCol="0">
            <a:spAutoFit/>
          </a:bodyPr>
          <a:lstStyle/>
          <a:p>
            <a:pPr marL="12700">
              <a:lnSpc>
                <a:spcPct val="100000"/>
              </a:lnSpc>
              <a:spcBef>
                <a:spcPts val="525"/>
              </a:spcBef>
            </a:pPr>
            <a:r>
              <a:rPr sz="1650" spc="110" dirty="0">
                <a:solidFill>
                  <a:srgbClr val="3A362F"/>
                </a:solidFill>
                <a:latin typeface="Times New Roman"/>
                <a:cs typeface="Times New Roman"/>
              </a:rPr>
              <a:t>Оқуға</a:t>
            </a:r>
            <a:r>
              <a:rPr sz="1650" spc="40" dirty="0">
                <a:solidFill>
                  <a:srgbClr val="3A362F"/>
                </a:solidFill>
                <a:latin typeface="Times New Roman"/>
                <a:cs typeface="Times New Roman"/>
              </a:rPr>
              <a:t> </a:t>
            </a:r>
            <a:r>
              <a:rPr sz="1650" spc="140" dirty="0">
                <a:solidFill>
                  <a:srgbClr val="3A362F"/>
                </a:solidFill>
                <a:latin typeface="Times New Roman"/>
                <a:cs typeface="Times New Roman"/>
              </a:rPr>
              <a:t>ынталандыру</a:t>
            </a:r>
            <a:r>
              <a:rPr sz="1650" spc="40" dirty="0">
                <a:solidFill>
                  <a:srgbClr val="3A362F"/>
                </a:solidFill>
                <a:latin typeface="Times New Roman"/>
                <a:cs typeface="Times New Roman"/>
              </a:rPr>
              <a:t> </a:t>
            </a:r>
            <a:r>
              <a:rPr sz="1650" spc="114" dirty="0">
                <a:solidFill>
                  <a:srgbClr val="3A362F"/>
                </a:solidFill>
                <a:latin typeface="Times New Roman"/>
                <a:cs typeface="Times New Roman"/>
              </a:rPr>
              <a:t>табыңыз</a:t>
            </a:r>
            <a:endParaRPr sz="1650">
              <a:latin typeface="Times New Roman"/>
              <a:cs typeface="Times New Roman"/>
            </a:endParaRPr>
          </a:p>
          <a:p>
            <a:pPr marL="12700" marR="5080">
              <a:lnSpc>
                <a:spcPts val="2180"/>
              </a:lnSpc>
            </a:pPr>
            <a:r>
              <a:rPr sz="1400" spc="-120" dirty="0">
                <a:solidFill>
                  <a:srgbClr val="3A362F"/>
                </a:solidFill>
                <a:latin typeface="Verdana"/>
                <a:cs typeface="Verdana"/>
              </a:rPr>
              <a:t>Оқуға</a:t>
            </a:r>
            <a:r>
              <a:rPr sz="1400" spc="-160" dirty="0">
                <a:solidFill>
                  <a:srgbClr val="3A362F"/>
                </a:solidFill>
                <a:latin typeface="Verdana"/>
                <a:cs typeface="Verdana"/>
              </a:rPr>
              <a:t> </a:t>
            </a:r>
            <a:r>
              <a:rPr sz="1400" spc="-125" dirty="0">
                <a:solidFill>
                  <a:srgbClr val="3A362F"/>
                </a:solidFill>
                <a:latin typeface="Verdana"/>
                <a:cs typeface="Verdana"/>
              </a:rPr>
              <a:t>ынталандыру</a:t>
            </a:r>
            <a:r>
              <a:rPr sz="1400" spc="-155" dirty="0">
                <a:solidFill>
                  <a:srgbClr val="3A362F"/>
                </a:solidFill>
                <a:latin typeface="Verdana"/>
                <a:cs typeface="Verdana"/>
              </a:rPr>
              <a:t> </a:t>
            </a:r>
            <a:r>
              <a:rPr sz="1400" spc="-120" dirty="0">
                <a:solidFill>
                  <a:srgbClr val="3A362F"/>
                </a:solidFill>
                <a:latin typeface="Verdana"/>
                <a:cs typeface="Verdana"/>
              </a:rPr>
              <a:t>табыңыз,</a:t>
            </a:r>
            <a:r>
              <a:rPr sz="1400" spc="-160" dirty="0">
                <a:solidFill>
                  <a:srgbClr val="3A362F"/>
                </a:solidFill>
                <a:latin typeface="Verdana"/>
                <a:cs typeface="Verdana"/>
              </a:rPr>
              <a:t> </a:t>
            </a:r>
            <a:r>
              <a:rPr sz="1400" spc="-135" dirty="0">
                <a:solidFill>
                  <a:srgbClr val="3A362F"/>
                </a:solidFill>
                <a:latin typeface="Verdana"/>
                <a:cs typeface="Verdana"/>
              </a:rPr>
              <a:t>мысалы,</a:t>
            </a:r>
            <a:r>
              <a:rPr sz="1400" spc="-155" dirty="0">
                <a:solidFill>
                  <a:srgbClr val="3A362F"/>
                </a:solidFill>
                <a:latin typeface="Verdana"/>
                <a:cs typeface="Verdana"/>
              </a:rPr>
              <a:t> </a:t>
            </a:r>
            <a:r>
              <a:rPr sz="1400" spc="-125" dirty="0">
                <a:solidFill>
                  <a:srgbClr val="3A362F"/>
                </a:solidFill>
                <a:latin typeface="Verdana"/>
                <a:cs typeface="Verdana"/>
              </a:rPr>
              <a:t>оқуды</a:t>
            </a:r>
            <a:r>
              <a:rPr sz="1400" spc="-160" dirty="0">
                <a:solidFill>
                  <a:srgbClr val="3A362F"/>
                </a:solidFill>
                <a:latin typeface="Verdana"/>
                <a:cs typeface="Verdana"/>
              </a:rPr>
              <a:t> </a:t>
            </a:r>
            <a:r>
              <a:rPr sz="1400" spc="-65" dirty="0">
                <a:solidFill>
                  <a:srgbClr val="3A362F"/>
                </a:solidFill>
                <a:latin typeface="Verdana"/>
                <a:cs typeface="Verdana"/>
              </a:rPr>
              <a:t>аяқтағаннан </a:t>
            </a:r>
            <a:r>
              <a:rPr sz="1400" spc="-105" dirty="0">
                <a:solidFill>
                  <a:srgbClr val="3A362F"/>
                </a:solidFill>
                <a:latin typeface="Verdana"/>
                <a:cs typeface="Verdana"/>
              </a:rPr>
              <a:t>кейін</a:t>
            </a:r>
            <a:r>
              <a:rPr sz="1400" spc="-165" dirty="0">
                <a:solidFill>
                  <a:srgbClr val="3A362F"/>
                </a:solidFill>
                <a:latin typeface="Verdana"/>
                <a:cs typeface="Verdana"/>
              </a:rPr>
              <a:t> </a:t>
            </a:r>
            <a:r>
              <a:rPr sz="1400" spc="-125" dirty="0">
                <a:solidFill>
                  <a:srgbClr val="3A362F"/>
                </a:solidFill>
                <a:latin typeface="Verdana"/>
                <a:cs typeface="Verdana"/>
              </a:rPr>
              <a:t>сыйлық</a:t>
            </a:r>
            <a:r>
              <a:rPr sz="1400" spc="-160" dirty="0">
                <a:solidFill>
                  <a:srgbClr val="3A362F"/>
                </a:solidFill>
                <a:latin typeface="Verdana"/>
                <a:cs typeface="Verdana"/>
              </a:rPr>
              <a:t> </a:t>
            </a:r>
            <a:r>
              <a:rPr sz="1400" spc="-10" dirty="0">
                <a:solidFill>
                  <a:srgbClr val="3A362F"/>
                </a:solidFill>
                <a:latin typeface="Verdana"/>
                <a:cs typeface="Verdana"/>
              </a:rPr>
              <a:t>беріңіз.</a:t>
            </a:r>
            <a:endParaRPr sz="1400">
              <a:latin typeface="Verdana"/>
              <a:cs typeface="Verdana"/>
            </a:endParaRPr>
          </a:p>
        </p:txBody>
      </p:sp>
      <p:sp>
        <p:nvSpPr>
          <p:cNvPr id="13" name="object 13"/>
          <p:cNvSpPr txBox="1"/>
          <p:nvPr/>
        </p:nvSpPr>
        <p:spPr>
          <a:xfrm>
            <a:off x="1808956" y="3407419"/>
            <a:ext cx="4511675" cy="868680"/>
          </a:xfrm>
          <a:prstGeom prst="rect">
            <a:avLst/>
          </a:prstGeom>
        </p:spPr>
        <p:txBody>
          <a:bodyPr vert="horz" wrap="square" lIns="0" tIns="5715" rIns="0" bIns="0" rtlCol="0">
            <a:spAutoFit/>
          </a:bodyPr>
          <a:lstStyle/>
          <a:p>
            <a:pPr marL="12700" marR="5080">
              <a:lnSpc>
                <a:spcPct val="124100"/>
              </a:lnSpc>
              <a:spcBef>
                <a:spcPts val="45"/>
              </a:spcBef>
            </a:pPr>
            <a:r>
              <a:rPr sz="1650" spc="100" dirty="0">
                <a:solidFill>
                  <a:srgbClr val="3A362F"/>
                </a:solidFill>
                <a:latin typeface="Times New Roman"/>
                <a:cs typeface="Times New Roman"/>
              </a:rPr>
              <a:t>Өзіңіздің</a:t>
            </a:r>
            <a:r>
              <a:rPr sz="1650" spc="40" dirty="0">
                <a:solidFill>
                  <a:srgbClr val="3A362F"/>
                </a:solidFill>
                <a:latin typeface="Times New Roman"/>
                <a:cs typeface="Times New Roman"/>
              </a:rPr>
              <a:t> </a:t>
            </a:r>
            <a:r>
              <a:rPr sz="1650" spc="90" dirty="0">
                <a:solidFill>
                  <a:srgbClr val="3A362F"/>
                </a:solidFill>
                <a:latin typeface="Times New Roman"/>
                <a:cs typeface="Times New Roman"/>
              </a:rPr>
              <a:t>білім</a:t>
            </a:r>
            <a:r>
              <a:rPr sz="1650" spc="40" dirty="0">
                <a:solidFill>
                  <a:srgbClr val="3A362F"/>
                </a:solidFill>
                <a:latin typeface="Times New Roman"/>
                <a:cs typeface="Times New Roman"/>
              </a:rPr>
              <a:t> </a:t>
            </a:r>
            <a:r>
              <a:rPr sz="1650" spc="120" dirty="0">
                <a:solidFill>
                  <a:srgbClr val="3A362F"/>
                </a:solidFill>
                <a:latin typeface="Times New Roman"/>
                <a:cs typeface="Times New Roman"/>
              </a:rPr>
              <a:t>алу</a:t>
            </a:r>
            <a:r>
              <a:rPr sz="1650" spc="40" dirty="0">
                <a:solidFill>
                  <a:srgbClr val="3A362F"/>
                </a:solidFill>
                <a:latin typeface="Times New Roman"/>
                <a:cs typeface="Times New Roman"/>
              </a:rPr>
              <a:t> </a:t>
            </a:r>
            <a:r>
              <a:rPr sz="1650" spc="110" dirty="0">
                <a:solidFill>
                  <a:srgbClr val="3A362F"/>
                </a:solidFill>
                <a:latin typeface="Times New Roman"/>
                <a:cs typeface="Times New Roman"/>
              </a:rPr>
              <a:t>әдістеріңізді</a:t>
            </a:r>
            <a:r>
              <a:rPr sz="1650" spc="40" dirty="0">
                <a:solidFill>
                  <a:srgbClr val="3A362F"/>
                </a:solidFill>
                <a:latin typeface="Times New Roman"/>
                <a:cs typeface="Times New Roman"/>
              </a:rPr>
              <a:t> </a:t>
            </a:r>
            <a:r>
              <a:rPr sz="1650" spc="130" dirty="0">
                <a:solidFill>
                  <a:srgbClr val="3A362F"/>
                </a:solidFill>
                <a:latin typeface="Times New Roman"/>
                <a:cs typeface="Times New Roman"/>
              </a:rPr>
              <a:t>анықтаңыз </a:t>
            </a:r>
            <a:r>
              <a:rPr sz="1400" spc="-105" dirty="0">
                <a:solidFill>
                  <a:srgbClr val="3A362F"/>
                </a:solidFill>
                <a:latin typeface="Verdana"/>
                <a:cs typeface="Verdana"/>
              </a:rPr>
              <a:t>Қай</a:t>
            </a:r>
            <a:r>
              <a:rPr sz="1400" spc="-180" dirty="0">
                <a:solidFill>
                  <a:srgbClr val="3A362F"/>
                </a:solidFill>
                <a:latin typeface="Verdana"/>
                <a:cs typeface="Verdana"/>
              </a:rPr>
              <a:t> </a:t>
            </a:r>
            <a:r>
              <a:rPr sz="1400" spc="-105" dirty="0">
                <a:solidFill>
                  <a:srgbClr val="3A362F"/>
                </a:solidFill>
                <a:latin typeface="Verdana"/>
                <a:cs typeface="Verdana"/>
              </a:rPr>
              <a:t>әдіс</a:t>
            </a:r>
            <a:r>
              <a:rPr sz="1400" spc="-175" dirty="0">
                <a:solidFill>
                  <a:srgbClr val="3A362F"/>
                </a:solidFill>
                <a:latin typeface="Verdana"/>
                <a:cs typeface="Verdana"/>
              </a:rPr>
              <a:t> </a:t>
            </a:r>
            <a:r>
              <a:rPr sz="1400" spc="-100" dirty="0">
                <a:solidFill>
                  <a:srgbClr val="3A362F"/>
                </a:solidFill>
                <a:latin typeface="Verdana"/>
                <a:cs typeface="Verdana"/>
              </a:rPr>
              <a:t>сізге</a:t>
            </a:r>
            <a:r>
              <a:rPr sz="1400" spc="-175" dirty="0">
                <a:solidFill>
                  <a:srgbClr val="3A362F"/>
                </a:solidFill>
                <a:latin typeface="Verdana"/>
                <a:cs typeface="Verdana"/>
              </a:rPr>
              <a:t> </a:t>
            </a:r>
            <a:r>
              <a:rPr sz="1400" spc="-75" dirty="0">
                <a:solidFill>
                  <a:srgbClr val="3A362F"/>
                </a:solidFill>
                <a:latin typeface="Verdana"/>
                <a:cs typeface="Verdana"/>
              </a:rPr>
              <a:t>тиімді</a:t>
            </a:r>
            <a:r>
              <a:rPr sz="1400" spc="-175" dirty="0">
                <a:solidFill>
                  <a:srgbClr val="3A362F"/>
                </a:solidFill>
                <a:latin typeface="Verdana"/>
                <a:cs typeface="Verdana"/>
              </a:rPr>
              <a:t> </a:t>
            </a:r>
            <a:r>
              <a:rPr sz="1400" spc="-110" dirty="0">
                <a:solidFill>
                  <a:srgbClr val="3A362F"/>
                </a:solidFill>
                <a:latin typeface="Verdana"/>
                <a:cs typeface="Verdana"/>
              </a:rPr>
              <a:t>екенін</a:t>
            </a:r>
            <a:r>
              <a:rPr sz="1400" spc="-180" dirty="0">
                <a:solidFill>
                  <a:srgbClr val="3A362F"/>
                </a:solidFill>
                <a:latin typeface="Verdana"/>
                <a:cs typeface="Verdana"/>
              </a:rPr>
              <a:t> </a:t>
            </a:r>
            <a:r>
              <a:rPr sz="1400" spc="-114" dirty="0">
                <a:solidFill>
                  <a:srgbClr val="3A362F"/>
                </a:solidFill>
                <a:latin typeface="Verdana"/>
                <a:cs typeface="Verdana"/>
              </a:rPr>
              <a:t>анықтап,</a:t>
            </a:r>
            <a:r>
              <a:rPr sz="1400" spc="-175" dirty="0">
                <a:solidFill>
                  <a:srgbClr val="3A362F"/>
                </a:solidFill>
                <a:latin typeface="Verdana"/>
                <a:cs typeface="Verdana"/>
              </a:rPr>
              <a:t> </a:t>
            </a:r>
            <a:r>
              <a:rPr sz="1400" spc="-105" dirty="0">
                <a:solidFill>
                  <a:srgbClr val="3A362F"/>
                </a:solidFill>
                <a:latin typeface="Verdana"/>
                <a:cs typeface="Verdana"/>
              </a:rPr>
              <a:t>сол</a:t>
            </a:r>
            <a:r>
              <a:rPr sz="1400" spc="-175" dirty="0">
                <a:solidFill>
                  <a:srgbClr val="3A362F"/>
                </a:solidFill>
                <a:latin typeface="Verdana"/>
                <a:cs typeface="Verdana"/>
              </a:rPr>
              <a:t> </a:t>
            </a:r>
            <a:r>
              <a:rPr sz="1400" spc="-10" dirty="0">
                <a:solidFill>
                  <a:srgbClr val="3A362F"/>
                </a:solidFill>
                <a:latin typeface="Verdana"/>
                <a:cs typeface="Verdana"/>
              </a:rPr>
              <a:t>әдісті </a:t>
            </a:r>
            <a:r>
              <a:rPr sz="1400" spc="-50" dirty="0">
                <a:solidFill>
                  <a:srgbClr val="3A362F"/>
                </a:solidFill>
                <a:latin typeface="Verdana"/>
                <a:cs typeface="Verdana"/>
              </a:rPr>
              <a:t>пайдаланыңыз.</a:t>
            </a:r>
            <a:endParaRPr sz="1400">
              <a:latin typeface="Verdana"/>
              <a:cs typeface="Verdan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6606804" y="1709203"/>
            <a:ext cx="4552584" cy="2981418"/>
          </a:xfrm>
          <a:prstGeom prst="rect">
            <a:avLst/>
          </a:prstGeom>
        </p:spPr>
      </p:pic>
      <p:sp>
        <p:nvSpPr>
          <p:cNvPr id="3" name="object 3"/>
          <p:cNvSpPr txBox="1">
            <a:spLocks noGrp="1"/>
          </p:cNvSpPr>
          <p:nvPr>
            <p:ph type="title"/>
          </p:nvPr>
        </p:nvSpPr>
        <p:spPr>
          <a:xfrm>
            <a:off x="624874" y="2135620"/>
            <a:ext cx="5848350" cy="1613535"/>
          </a:xfrm>
          <a:prstGeom prst="rect">
            <a:avLst/>
          </a:prstGeom>
        </p:spPr>
        <p:txBody>
          <a:bodyPr vert="horz" wrap="square" lIns="0" tIns="214629" rIns="0" bIns="0" rtlCol="0">
            <a:spAutoFit/>
          </a:bodyPr>
          <a:lstStyle/>
          <a:p>
            <a:pPr marL="12700">
              <a:lnSpc>
                <a:spcPct val="100000"/>
              </a:lnSpc>
              <a:spcBef>
                <a:spcPts val="1689"/>
              </a:spcBef>
            </a:pPr>
            <a:r>
              <a:rPr spc="235" dirty="0">
                <a:latin typeface="Times New Roman"/>
                <a:cs typeface="Times New Roman"/>
              </a:rPr>
              <a:t>Қорытынды</a:t>
            </a:r>
          </a:p>
          <a:p>
            <a:pPr marL="12700" marR="5080">
              <a:lnSpc>
                <a:spcPct val="133900"/>
              </a:lnSpc>
              <a:spcBef>
                <a:spcPts val="135"/>
              </a:spcBef>
            </a:pPr>
            <a:r>
              <a:rPr sz="1400" spc="-120" dirty="0">
                <a:solidFill>
                  <a:srgbClr val="3A362F"/>
                </a:solidFill>
                <a:latin typeface="Verdana"/>
                <a:cs typeface="Verdana"/>
              </a:rPr>
              <a:t>Онлайн</a:t>
            </a:r>
            <a:r>
              <a:rPr sz="1400" spc="-150" dirty="0">
                <a:solidFill>
                  <a:srgbClr val="3A362F"/>
                </a:solidFill>
                <a:latin typeface="Verdana"/>
                <a:cs typeface="Verdana"/>
              </a:rPr>
              <a:t> </a:t>
            </a:r>
            <a:r>
              <a:rPr sz="1400" spc="-110" dirty="0">
                <a:solidFill>
                  <a:srgbClr val="3A362F"/>
                </a:solidFill>
                <a:latin typeface="Verdana"/>
                <a:cs typeface="Verdana"/>
              </a:rPr>
              <a:t>оқыту</a:t>
            </a:r>
            <a:r>
              <a:rPr sz="1400" spc="-150" dirty="0">
                <a:solidFill>
                  <a:srgbClr val="3A362F"/>
                </a:solidFill>
                <a:latin typeface="Verdana"/>
                <a:cs typeface="Verdana"/>
              </a:rPr>
              <a:t> </a:t>
            </a:r>
            <a:r>
              <a:rPr sz="1400" spc="-114" dirty="0">
                <a:solidFill>
                  <a:srgbClr val="3A362F"/>
                </a:solidFill>
                <a:latin typeface="Verdana"/>
                <a:cs typeface="Verdana"/>
              </a:rPr>
              <a:t>платформалары</a:t>
            </a:r>
            <a:r>
              <a:rPr sz="1400" spc="-150" dirty="0">
                <a:solidFill>
                  <a:srgbClr val="3A362F"/>
                </a:solidFill>
                <a:latin typeface="Verdana"/>
                <a:cs typeface="Verdana"/>
              </a:rPr>
              <a:t> </a:t>
            </a:r>
            <a:r>
              <a:rPr sz="1400" spc="-80" dirty="0">
                <a:solidFill>
                  <a:srgbClr val="3A362F"/>
                </a:solidFill>
                <a:latin typeface="Verdana"/>
                <a:cs typeface="Verdana"/>
              </a:rPr>
              <a:t>білім</a:t>
            </a:r>
            <a:r>
              <a:rPr sz="1400" spc="-150" dirty="0">
                <a:solidFill>
                  <a:srgbClr val="3A362F"/>
                </a:solidFill>
                <a:latin typeface="Verdana"/>
                <a:cs typeface="Verdana"/>
              </a:rPr>
              <a:t> </a:t>
            </a:r>
            <a:r>
              <a:rPr sz="1400" spc="-135" dirty="0">
                <a:solidFill>
                  <a:srgbClr val="3A362F"/>
                </a:solidFill>
                <a:latin typeface="Verdana"/>
                <a:cs typeface="Verdana"/>
              </a:rPr>
              <a:t>алудың</a:t>
            </a:r>
            <a:r>
              <a:rPr sz="1400" spc="-150" dirty="0">
                <a:solidFill>
                  <a:srgbClr val="3A362F"/>
                </a:solidFill>
                <a:latin typeface="Verdana"/>
                <a:cs typeface="Verdana"/>
              </a:rPr>
              <a:t> </a:t>
            </a:r>
            <a:r>
              <a:rPr sz="1400" spc="-105" dirty="0">
                <a:solidFill>
                  <a:srgbClr val="3A362F"/>
                </a:solidFill>
                <a:latin typeface="Verdana"/>
                <a:cs typeface="Verdana"/>
              </a:rPr>
              <a:t>кеңейтілген</a:t>
            </a:r>
            <a:r>
              <a:rPr sz="1400" spc="-150" dirty="0">
                <a:solidFill>
                  <a:srgbClr val="3A362F"/>
                </a:solidFill>
                <a:latin typeface="Verdana"/>
                <a:cs typeface="Verdana"/>
              </a:rPr>
              <a:t> </a:t>
            </a:r>
            <a:r>
              <a:rPr sz="1400" spc="-65" dirty="0">
                <a:solidFill>
                  <a:srgbClr val="3A362F"/>
                </a:solidFill>
                <a:latin typeface="Verdana"/>
                <a:cs typeface="Verdana"/>
              </a:rPr>
              <a:t>мүмкіндіктерін </a:t>
            </a:r>
            <a:r>
              <a:rPr sz="1400" spc="-140" dirty="0">
                <a:solidFill>
                  <a:srgbClr val="3A362F"/>
                </a:solidFill>
                <a:latin typeface="Verdana"/>
                <a:cs typeface="Verdana"/>
              </a:rPr>
              <a:t>ұсынады.</a:t>
            </a:r>
            <a:r>
              <a:rPr sz="1400" spc="-170" dirty="0">
                <a:solidFill>
                  <a:srgbClr val="3A362F"/>
                </a:solidFill>
                <a:latin typeface="Verdana"/>
                <a:cs typeface="Verdana"/>
              </a:rPr>
              <a:t> </a:t>
            </a:r>
            <a:r>
              <a:rPr sz="1400" spc="-95" dirty="0">
                <a:solidFill>
                  <a:srgbClr val="3A362F"/>
                </a:solidFill>
                <a:latin typeface="Verdana"/>
                <a:cs typeface="Verdana"/>
              </a:rPr>
              <a:t>Әрбір</a:t>
            </a:r>
            <a:r>
              <a:rPr sz="1400" spc="-170" dirty="0">
                <a:solidFill>
                  <a:srgbClr val="3A362F"/>
                </a:solidFill>
                <a:latin typeface="Verdana"/>
                <a:cs typeface="Verdana"/>
              </a:rPr>
              <a:t> </a:t>
            </a:r>
            <a:r>
              <a:rPr sz="1400" spc="-114" dirty="0">
                <a:solidFill>
                  <a:srgbClr val="3A362F"/>
                </a:solidFill>
                <a:latin typeface="Verdana"/>
                <a:cs typeface="Verdana"/>
              </a:rPr>
              <a:t>адам</a:t>
            </a:r>
            <a:r>
              <a:rPr sz="1400" spc="-170" dirty="0">
                <a:solidFill>
                  <a:srgbClr val="3A362F"/>
                </a:solidFill>
                <a:latin typeface="Verdana"/>
                <a:cs typeface="Verdana"/>
              </a:rPr>
              <a:t> </a:t>
            </a:r>
            <a:r>
              <a:rPr sz="1400" spc="-95" dirty="0">
                <a:solidFill>
                  <a:srgbClr val="3A362F"/>
                </a:solidFill>
                <a:latin typeface="Verdana"/>
                <a:cs typeface="Verdana"/>
              </a:rPr>
              <a:t>өзіне</a:t>
            </a:r>
            <a:r>
              <a:rPr sz="1400" spc="-170" dirty="0">
                <a:solidFill>
                  <a:srgbClr val="3A362F"/>
                </a:solidFill>
                <a:latin typeface="Verdana"/>
                <a:cs typeface="Verdana"/>
              </a:rPr>
              <a:t> </a:t>
            </a:r>
            <a:r>
              <a:rPr sz="1400" spc="-120" dirty="0">
                <a:solidFill>
                  <a:srgbClr val="3A362F"/>
                </a:solidFill>
                <a:latin typeface="Verdana"/>
                <a:cs typeface="Verdana"/>
              </a:rPr>
              <a:t>ыңғайлы</a:t>
            </a:r>
            <a:r>
              <a:rPr sz="1400" spc="-170" dirty="0">
                <a:solidFill>
                  <a:srgbClr val="3A362F"/>
                </a:solidFill>
                <a:latin typeface="Verdana"/>
                <a:cs typeface="Verdana"/>
              </a:rPr>
              <a:t> </a:t>
            </a:r>
            <a:r>
              <a:rPr sz="1400" spc="-100" dirty="0">
                <a:solidFill>
                  <a:srgbClr val="3A362F"/>
                </a:solidFill>
                <a:latin typeface="Verdana"/>
                <a:cs typeface="Verdana"/>
              </a:rPr>
              <a:t>тәсілмен</a:t>
            </a:r>
            <a:r>
              <a:rPr sz="1400" spc="-170" dirty="0">
                <a:solidFill>
                  <a:srgbClr val="3A362F"/>
                </a:solidFill>
                <a:latin typeface="Verdana"/>
                <a:cs typeface="Verdana"/>
              </a:rPr>
              <a:t> </a:t>
            </a:r>
            <a:r>
              <a:rPr sz="1400" spc="-80" dirty="0">
                <a:solidFill>
                  <a:srgbClr val="3A362F"/>
                </a:solidFill>
                <a:latin typeface="Verdana"/>
                <a:cs typeface="Verdana"/>
              </a:rPr>
              <a:t>білім</a:t>
            </a:r>
            <a:r>
              <a:rPr sz="1400" spc="-170" dirty="0">
                <a:solidFill>
                  <a:srgbClr val="3A362F"/>
                </a:solidFill>
                <a:latin typeface="Verdana"/>
                <a:cs typeface="Verdana"/>
              </a:rPr>
              <a:t> </a:t>
            </a:r>
            <a:r>
              <a:rPr sz="1400" spc="-140" dirty="0">
                <a:solidFill>
                  <a:srgbClr val="3A362F"/>
                </a:solidFill>
                <a:latin typeface="Verdana"/>
                <a:cs typeface="Verdana"/>
              </a:rPr>
              <a:t>алу</a:t>
            </a:r>
            <a:r>
              <a:rPr sz="1400" spc="-170" dirty="0">
                <a:solidFill>
                  <a:srgbClr val="3A362F"/>
                </a:solidFill>
                <a:latin typeface="Verdana"/>
                <a:cs typeface="Verdana"/>
              </a:rPr>
              <a:t> </a:t>
            </a:r>
            <a:r>
              <a:rPr sz="1400" spc="-95" dirty="0">
                <a:solidFill>
                  <a:srgbClr val="3A362F"/>
                </a:solidFill>
                <a:latin typeface="Verdana"/>
                <a:cs typeface="Verdana"/>
              </a:rPr>
              <a:t>мүмкіндігіне</a:t>
            </a:r>
            <a:r>
              <a:rPr sz="1400" spc="-170" dirty="0">
                <a:solidFill>
                  <a:srgbClr val="3A362F"/>
                </a:solidFill>
                <a:latin typeface="Verdana"/>
                <a:cs typeface="Verdana"/>
              </a:rPr>
              <a:t> </a:t>
            </a:r>
            <a:r>
              <a:rPr sz="1400" spc="-25" dirty="0">
                <a:solidFill>
                  <a:srgbClr val="3A362F"/>
                </a:solidFill>
                <a:latin typeface="Verdana"/>
                <a:cs typeface="Verdana"/>
              </a:rPr>
              <a:t>ие. </a:t>
            </a:r>
            <a:r>
              <a:rPr sz="1400" spc="-140" dirty="0">
                <a:solidFill>
                  <a:srgbClr val="3A362F"/>
                </a:solidFill>
                <a:latin typeface="Verdana"/>
                <a:cs typeface="Verdana"/>
              </a:rPr>
              <a:t>Алайда,</a:t>
            </a:r>
            <a:r>
              <a:rPr sz="1400" spc="-155" dirty="0">
                <a:solidFill>
                  <a:srgbClr val="3A362F"/>
                </a:solidFill>
                <a:latin typeface="Verdana"/>
                <a:cs typeface="Verdana"/>
              </a:rPr>
              <a:t> </a:t>
            </a:r>
            <a:r>
              <a:rPr sz="1400" spc="-100" dirty="0">
                <a:solidFill>
                  <a:srgbClr val="3A362F"/>
                </a:solidFill>
                <a:latin typeface="Verdana"/>
                <a:cs typeface="Verdana"/>
              </a:rPr>
              <a:t>онлайн</a:t>
            </a:r>
            <a:r>
              <a:rPr sz="1400" spc="-155" dirty="0">
                <a:solidFill>
                  <a:srgbClr val="3A362F"/>
                </a:solidFill>
                <a:latin typeface="Verdana"/>
                <a:cs typeface="Verdana"/>
              </a:rPr>
              <a:t> </a:t>
            </a:r>
            <a:r>
              <a:rPr sz="1400" spc="-114" dirty="0">
                <a:solidFill>
                  <a:srgbClr val="3A362F"/>
                </a:solidFill>
                <a:latin typeface="Verdana"/>
                <a:cs typeface="Verdana"/>
              </a:rPr>
              <a:t>оқытудағы</a:t>
            </a:r>
            <a:r>
              <a:rPr sz="1400" spc="-155" dirty="0">
                <a:solidFill>
                  <a:srgbClr val="3A362F"/>
                </a:solidFill>
                <a:latin typeface="Verdana"/>
                <a:cs typeface="Verdana"/>
              </a:rPr>
              <a:t> </a:t>
            </a:r>
            <a:r>
              <a:rPr sz="1400" spc="-95" dirty="0">
                <a:solidFill>
                  <a:srgbClr val="3A362F"/>
                </a:solidFill>
                <a:latin typeface="Verdana"/>
                <a:cs typeface="Verdana"/>
              </a:rPr>
              <a:t>белгілі</a:t>
            </a:r>
            <a:r>
              <a:rPr sz="1400" spc="-155" dirty="0">
                <a:solidFill>
                  <a:srgbClr val="3A362F"/>
                </a:solidFill>
                <a:latin typeface="Verdana"/>
                <a:cs typeface="Verdana"/>
              </a:rPr>
              <a:t> </a:t>
            </a:r>
            <a:r>
              <a:rPr sz="1400" spc="-105" dirty="0">
                <a:solidFill>
                  <a:srgbClr val="3A362F"/>
                </a:solidFill>
                <a:latin typeface="Verdana"/>
                <a:cs typeface="Verdana"/>
              </a:rPr>
              <a:t>кемшіліктерді</a:t>
            </a:r>
            <a:r>
              <a:rPr sz="1400" spc="-155" dirty="0">
                <a:solidFill>
                  <a:srgbClr val="3A362F"/>
                </a:solidFill>
                <a:latin typeface="Verdana"/>
                <a:cs typeface="Verdana"/>
              </a:rPr>
              <a:t> </a:t>
            </a:r>
            <a:r>
              <a:rPr sz="1400" spc="-135" dirty="0">
                <a:solidFill>
                  <a:srgbClr val="3A362F"/>
                </a:solidFill>
                <a:latin typeface="Verdana"/>
                <a:cs typeface="Verdana"/>
              </a:rPr>
              <a:t>ескеру</a:t>
            </a:r>
            <a:r>
              <a:rPr sz="1400" spc="-155" dirty="0">
                <a:solidFill>
                  <a:srgbClr val="3A362F"/>
                </a:solidFill>
                <a:latin typeface="Verdana"/>
                <a:cs typeface="Verdana"/>
              </a:rPr>
              <a:t> </a:t>
            </a:r>
            <a:r>
              <a:rPr sz="1400" spc="-10" dirty="0">
                <a:solidFill>
                  <a:srgbClr val="3A362F"/>
                </a:solidFill>
                <a:latin typeface="Verdana"/>
                <a:cs typeface="Verdana"/>
              </a:rPr>
              <a:t>қажет.</a:t>
            </a:r>
            <a:endParaRPr sz="1400">
              <a:latin typeface="Verdana"/>
              <a:cs typeface="Verdan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36AFD6A6-A016-4627-9F75-D889556717E9}"/>
              </a:ext>
            </a:extLst>
          </p:cNvPr>
          <p:cNvSpPr/>
          <p:nvPr/>
        </p:nvSpPr>
        <p:spPr>
          <a:xfrm>
            <a:off x="838200" y="781050"/>
            <a:ext cx="9448800" cy="5016758"/>
          </a:xfrm>
          <a:prstGeom prst="rect">
            <a:avLst/>
          </a:prstGeom>
        </p:spPr>
        <p:txBody>
          <a:bodyPr wrap="square">
            <a:spAutoFit/>
          </a:bodyPr>
          <a:lstStyle/>
          <a:p>
            <a:pPr marL="75565" indent="450215" algn="just">
              <a:spcAft>
                <a:spcPts val="0"/>
              </a:spcAft>
              <a:tabLst>
                <a:tab pos="630555" algn="l"/>
              </a:tabLst>
            </a:pPr>
            <a:r>
              <a:rPr lang="kk-KZ" sz="4000" b="1" dirty="0">
                <a:latin typeface="Times New Roman" panose="02020603050405020304" pitchFamily="18" charset="0"/>
                <a:ea typeface="Times New Roman" panose="02020603050405020304" pitchFamily="18" charset="0"/>
              </a:rPr>
              <a:t>Дәрісті бекіту сұрақтары</a:t>
            </a:r>
            <a:endParaRPr lang="ru-RU" sz="4000" dirty="0">
              <a:latin typeface="Times New Roman" panose="02020603050405020304" pitchFamily="18" charset="0"/>
              <a:ea typeface="Times New Roman" panose="02020603050405020304" pitchFamily="18" charset="0"/>
            </a:endParaRPr>
          </a:p>
          <a:p>
            <a:pPr marL="342900" lvl="0" indent="-342900" algn="just">
              <a:buFont typeface="+mj-lt"/>
              <a:buAutoNum type="arabicPeriod"/>
              <a:tabLst>
                <a:tab pos="630555" algn="l"/>
              </a:tabLst>
            </a:pPr>
            <a:r>
              <a:rPr lang="kk-KZ" sz="4000" dirty="0"/>
              <a:t>Онлайн оқыту платформалары атаңыз</a:t>
            </a:r>
            <a:endParaRPr lang="ru-RU" sz="4000" dirty="0"/>
          </a:p>
          <a:p>
            <a:pPr marL="342900" lvl="0" indent="-342900" algn="just">
              <a:buFont typeface="+mj-lt"/>
              <a:buAutoNum type="arabicPeriod"/>
              <a:tabLst>
                <a:tab pos="630555" algn="l"/>
              </a:tabLst>
            </a:pPr>
            <a:r>
              <a:rPr lang="kk-KZ" sz="4000" dirty="0"/>
              <a:t>Физикадағы қашықтықтан оқытудың ерекшелігі қандай?</a:t>
            </a:r>
            <a:endParaRPr lang="ru-RU" sz="4000" dirty="0"/>
          </a:p>
          <a:p>
            <a:pPr marL="342900" lvl="0" indent="-342900" algn="just">
              <a:buFont typeface="+mj-lt"/>
              <a:buAutoNum type="arabicPeriod"/>
              <a:tabLst>
                <a:tab pos="630555" algn="l"/>
              </a:tabLst>
            </a:pPr>
            <a:r>
              <a:rPr lang="kk-KZ" sz="4000" dirty="0"/>
              <a:t>Физика сабағын қашықтықтан оқытудың артықшылықтары мен кемшіліктері қандай?</a:t>
            </a:r>
            <a:endParaRPr lang="ru-RU" sz="4000" dirty="0"/>
          </a:p>
        </p:txBody>
      </p:sp>
    </p:spTree>
    <p:extLst>
      <p:ext uri="{BB962C8B-B14F-4D97-AF65-F5344CB8AC3E}">
        <p14:creationId xmlns:p14="http://schemas.microsoft.com/office/powerpoint/2010/main" val="41262892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31A6862-14B4-492A-930B-7F4F7309D181}"/>
              </a:ext>
            </a:extLst>
          </p:cNvPr>
          <p:cNvSpPr>
            <a:spLocks noGrp="1"/>
          </p:cNvSpPr>
          <p:nvPr>
            <p:ph type="title"/>
          </p:nvPr>
        </p:nvSpPr>
        <p:spPr>
          <a:xfrm>
            <a:off x="2667000" y="2457450"/>
            <a:ext cx="5943600" cy="515526"/>
          </a:xfrm>
        </p:spPr>
        <p:txBody>
          <a:bodyPr/>
          <a:lstStyle/>
          <a:p>
            <a:r>
              <a:rPr lang="kk-KZ" dirty="0"/>
              <a:t>Назарларыңызға рақмет!</a:t>
            </a:r>
            <a:endParaRPr lang="ru-RU" dirty="0"/>
          </a:p>
        </p:txBody>
      </p:sp>
    </p:spTree>
    <p:extLst>
      <p:ext uri="{BB962C8B-B14F-4D97-AF65-F5344CB8AC3E}">
        <p14:creationId xmlns:p14="http://schemas.microsoft.com/office/powerpoint/2010/main" val="2428918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E45DEC-4035-4A5C-9197-1A1DAC4997B6}"/>
              </a:ext>
            </a:extLst>
          </p:cNvPr>
          <p:cNvSpPr>
            <a:spLocks noGrp="1"/>
          </p:cNvSpPr>
          <p:nvPr>
            <p:ph type="title"/>
          </p:nvPr>
        </p:nvSpPr>
        <p:spPr>
          <a:xfrm>
            <a:off x="624874" y="463121"/>
            <a:ext cx="10180250" cy="7448193"/>
          </a:xfrm>
        </p:spPr>
        <p:txBody>
          <a:bodyPr/>
          <a:lstStyle/>
          <a:p>
            <a:pPr algn="just"/>
            <a:r>
              <a:rPr lang="kk-KZ" sz="4400" dirty="0">
                <a:latin typeface="Times New Roman" panose="02020603050405020304" pitchFamily="18" charset="0"/>
                <a:ea typeface="Times New Roman" panose="02020603050405020304" pitchFamily="18" charset="0"/>
              </a:rPr>
              <a:t>Бүгінгі</a:t>
            </a:r>
            <a:r>
              <a:rPr lang="kk-KZ" sz="4400" spc="-40" dirty="0">
                <a:latin typeface="Times New Roman" panose="02020603050405020304" pitchFamily="18" charset="0"/>
                <a:ea typeface="Times New Roman" panose="02020603050405020304" pitchFamily="18" charset="0"/>
              </a:rPr>
              <a:t> </a:t>
            </a:r>
            <a:r>
              <a:rPr lang="kk-KZ" sz="4400" dirty="0">
                <a:latin typeface="Times New Roman" panose="02020603050405020304" pitchFamily="18" charset="0"/>
                <a:ea typeface="Times New Roman" panose="02020603050405020304" pitchFamily="18" charset="0"/>
              </a:rPr>
              <a:t>күні</a:t>
            </a:r>
            <a:r>
              <a:rPr lang="kk-KZ" sz="4400" spc="-40" dirty="0">
                <a:latin typeface="Times New Roman" panose="02020603050405020304" pitchFamily="18" charset="0"/>
                <a:ea typeface="Times New Roman" panose="02020603050405020304" pitchFamily="18" charset="0"/>
              </a:rPr>
              <a:t> </a:t>
            </a:r>
            <a:r>
              <a:rPr lang="kk-KZ" sz="4400" dirty="0">
                <a:latin typeface="Times New Roman" panose="02020603050405020304" pitchFamily="18" charset="0"/>
                <a:ea typeface="Times New Roman" panose="02020603050405020304" pitchFamily="18" charset="0"/>
              </a:rPr>
              <a:t>білім беруді</a:t>
            </a:r>
            <a:r>
              <a:rPr lang="kk-KZ" sz="4400" spc="-40" dirty="0">
                <a:latin typeface="Times New Roman" panose="02020603050405020304" pitchFamily="18" charset="0"/>
                <a:ea typeface="Times New Roman" panose="02020603050405020304" pitchFamily="18" charset="0"/>
              </a:rPr>
              <a:t> </a:t>
            </a:r>
            <a:r>
              <a:rPr lang="kk-KZ" sz="4400" dirty="0">
                <a:latin typeface="Times New Roman" panose="02020603050405020304" pitchFamily="18" charset="0"/>
                <a:ea typeface="Times New Roman" panose="02020603050405020304" pitchFamily="18" charset="0"/>
              </a:rPr>
              <a:t>дамытуда</a:t>
            </a:r>
            <a:r>
              <a:rPr lang="kk-KZ" sz="4400" spc="-10" dirty="0">
                <a:latin typeface="Times New Roman" panose="02020603050405020304" pitchFamily="18" charset="0"/>
                <a:ea typeface="Times New Roman" panose="02020603050405020304" pitchFamily="18" charset="0"/>
              </a:rPr>
              <a:t> </a:t>
            </a:r>
            <a:r>
              <a:rPr lang="kk-KZ" sz="4400" dirty="0">
                <a:latin typeface="Times New Roman" panose="02020603050405020304" pitchFamily="18" charset="0"/>
                <a:ea typeface="Times New Roman" panose="02020603050405020304" pitchFamily="18" charset="0"/>
              </a:rPr>
              <a:t>мемлекеттік</a:t>
            </a:r>
            <a:r>
              <a:rPr lang="kk-KZ" sz="4400" spc="-20" dirty="0">
                <a:latin typeface="Times New Roman" panose="02020603050405020304" pitchFamily="18" charset="0"/>
                <a:ea typeface="Times New Roman" panose="02020603050405020304" pitchFamily="18" charset="0"/>
              </a:rPr>
              <a:t> </a:t>
            </a:r>
            <a:r>
              <a:rPr lang="kk-KZ" sz="4400" dirty="0">
                <a:latin typeface="Times New Roman" panose="02020603050405020304" pitchFamily="18" charset="0"/>
                <a:ea typeface="Times New Roman" panose="02020603050405020304" pitchFamily="18" charset="0"/>
              </a:rPr>
              <a:t>бағдарламасында</a:t>
            </a:r>
            <a:r>
              <a:rPr lang="kk-KZ" sz="4400" spc="-10" dirty="0">
                <a:latin typeface="Times New Roman" panose="02020603050405020304" pitchFamily="18" charset="0"/>
                <a:ea typeface="Times New Roman" panose="02020603050405020304" pitchFamily="18" charset="0"/>
              </a:rPr>
              <a:t> </a:t>
            </a:r>
            <a:r>
              <a:rPr lang="kk-KZ" sz="4400" dirty="0">
                <a:latin typeface="Times New Roman" panose="02020603050405020304" pitchFamily="18" charset="0"/>
                <a:ea typeface="Times New Roman" panose="02020603050405020304" pitchFamily="18" charset="0"/>
              </a:rPr>
              <a:t>оқыту сапасын түпкілікті өзгертулерге нақты қадамдар жасалуы, күн сайын өзгеріп, дамып отыратын қоғам талаптары арқылы туындап отыратындықтан, мемлекетіміздегі білім беру саласындағы түрлі өзгерістер, жаңалықтар, реформалар, жаңа идеялар мен тың жүйелермен жұмыс істеуіне негіз болып отыр. </a:t>
            </a:r>
            <a:endParaRPr lang="ru-RU" sz="4400" dirty="0"/>
          </a:p>
        </p:txBody>
      </p:sp>
    </p:spTree>
    <p:extLst>
      <p:ext uri="{BB962C8B-B14F-4D97-AF65-F5344CB8AC3E}">
        <p14:creationId xmlns:p14="http://schemas.microsoft.com/office/powerpoint/2010/main" val="3638984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FADF99-0DCE-4720-AD70-B96739088FD4}"/>
              </a:ext>
            </a:extLst>
          </p:cNvPr>
          <p:cNvSpPr>
            <a:spLocks noGrp="1"/>
          </p:cNvSpPr>
          <p:nvPr>
            <p:ph type="title"/>
          </p:nvPr>
        </p:nvSpPr>
        <p:spPr>
          <a:xfrm>
            <a:off x="624874" y="463121"/>
            <a:ext cx="10180250" cy="6055504"/>
          </a:xfrm>
        </p:spPr>
        <p:txBody>
          <a:bodyPr/>
          <a:lstStyle/>
          <a:p>
            <a:pPr marR="69850" indent="450850" algn="just">
              <a:spcAft>
                <a:spcPts val="0"/>
              </a:spcAft>
            </a:pPr>
            <a:r>
              <a:rPr lang="kk-KZ" sz="3600" dirty="0">
                <a:latin typeface="Times New Roman" panose="02020603050405020304" pitchFamily="18" charset="0"/>
                <a:ea typeface="Times New Roman" panose="02020603050405020304" pitchFamily="18" charset="0"/>
              </a:rPr>
              <a:t>Платформалық оқыту бағдарламалық жасақтамасының өсіп келе жатқандығының арқасында біз бүгінде білім беру үшін онлайн оқыту мен дамуға тез көшеміз. Сандық аборигендердің өсіп келе жатқан саны интернеттегі білім беру платформалық құралдарына сұраныстың артуына әкеліп қана қоймай, оқытушының рөлін жаңа қырынан өзгертті.</a:t>
            </a:r>
            <a:br>
              <a:rPr lang="kk-KZ" sz="3600" dirty="0">
                <a:latin typeface="Times New Roman" panose="02020603050405020304" pitchFamily="18" charset="0"/>
                <a:ea typeface="Times New Roman" panose="02020603050405020304" pitchFamily="18" charset="0"/>
              </a:rPr>
            </a:br>
            <a:br>
              <a:rPr lang="ru-RU" sz="3600" dirty="0">
                <a:latin typeface="Times New Roman" panose="02020603050405020304" pitchFamily="18" charset="0"/>
                <a:ea typeface="Times New Roman" panose="02020603050405020304" pitchFamily="18" charset="0"/>
              </a:rPr>
            </a:br>
            <a:br>
              <a:rPr lang="ru-RU" sz="36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297530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C8C34D8C-96DF-4022-AED5-851F1522841B}"/>
              </a:ext>
            </a:extLst>
          </p:cNvPr>
          <p:cNvPicPr>
            <a:picLocks noChangeAspect="1"/>
          </p:cNvPicPr>
          <p:nvPr/>
        </p:nvPicPr>
        <p:blipFill rotWithShape="1">
          <a:blip r:embed="rId2"/>
          <a:srcRect l="26667" t="20371" r="20667" b="23926"/>
          <a:stretch/>
        </p:blipFill>
        <p:spPr>
          <a:xfrm>
            <a:off x="228600" y="476250"/>
            <a:ext cx="10758791" cy="6400800"/>
          </a:xfrm>
          <a:prstGeom prst="rect">
            <a:avLst/>
          </a:prstGeom>
        </p:spPr>
      </p:pic>
    </p:spTree>
    <p:extLst>
      <p:ext uri="{BB962C8B-B14F-4D97-AF65-F5344CB8AC3E}">
        <p14:creationId xmlns:p14="http://schemas.microsoft.com/office/powerpoint/2010/main" val="810109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CA59A1DA-2679-4E18-88BF-A225A59CBE05}"/>
              </a:ext>
            </a:extLst>
          </p:cNvPr>
          <p:cNvPicPr>
            <a:picLocks noChangeAspect="1"/>
          </p:cNvPicPr>
          <p:nvPr/>
        </p:nvPicPr>
        <p:blipFill rotWithShape="1">
          <a:blip r:embed="rId2"/>
          <a:srcRect l="26667" t="28666" r="20666" b="25112"/>
          <a:stretch/>
        </p:blipFill>
        <p:spPr>
          <a:xfrm>
            <a:off x="312615" y="704850"/>
            <a:ext cx="10804769" cy="6705600"/>
          </a:xfrm>
          <a:prstGeom prst="rect">
            <a:avLst/>
          </a:prstGeom>
        </p:spPr>
      </p:pic>
    </p:spTree>
    <p:extLst>
      <p:ext uri="{BB962C8B-B14F-4D97-AF65-F5344CB8AC3E}">
        <p14:creationId xmlns:p14="http://schemas.microsoft.com/office/powerpoint/2010/main" val="3695224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766FF445-EFE3-4BE6-923A-490FF8281CDD}"/>
              </a:ext>
            </a:extLst>
          </p:cNvPr>
          <p:cNvPicPr>
            <a:picLocks noChangeAspect="1"/>
          </p:cNvPicPr>
          <p:nvPr/>
        </p:nvPicPr>
        <p:blipFill rotWithShape="1">
          <a:blip r:embed="rId2"/>
          <a:srcRect l="28000" t="27482" r="21334" b="14444"/>
          <a:stretch/>
        </p:blipFill>
        <p:spPr>
          <a:xfrm>
            <a:off x="304800" y="400050"/>
            <a:ext cx="10896600" cy="7467600"/>
          </a:xfrm>
          <a:prstGeom prst="rect">
            <a:avLst/>
          </a:prstGeom>
        </p:spPr>
      </p:pic>
    </p:spTree>
    <p:extLst>
      <p:ext uri="{BB962C8B-B14F-4D97-AF65-F5344CB8AC3E}">
        <p14:creationId xmlns:p14="http://schemas.microsoft.com/office/powerpoint/2010/main" val="3410342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91FD67C4-AA2B-4FBC-B4F1-6478277E735E}"/>
              </a:ext>
            </a:extLst>
          </p:cNvPr>
          <p:cNvPicPr>
            <a:picLocks noChangeAspect="1"/>
          </p:cNvPicPr>
          <p:nvPr/>
        </p:nvPicPr>
        <p:blipFill rotWithShape="1">
          <a:blip r:embed="rId2"/>
          <a:srcRect l="26667" t="36962" r="20667" b="20371"/>
          <a:stretch/>
        </p:blipFill>
        <p:spPr>
          <a:xfrm>
            <a:off x="533400" y="171450"/>
            <a:ext cx="10210800" cy="7010400"/>
          </a:xfrm>
          <a:prstGeom prst="rect">
            <a:avLst/>
          </a:prstGeom>
        </p:spPr>
      </p:pic>
    </p:spTree>
    <p:extLst>
      <p:ext uri="{BB962C8B-B14F-4D97-AF65-F5344CB8AC3E}">
        <p14:creationId xmlns:p14="http://schemas.microsoft.com/office/powerpoint/2010/main" val="2735447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D9BA8257-D3E3-4A1A-9C9E-F5A6C99D300F}"/>
              </a:ext>
            </a:extLst>
          </p:cNvPr>
          <p:cNvPicPr>
            <a:picLocks noChangeAspect="1"/>
          </p:cNvPicPr>
          <p:nvPr/>
        </p:nvPicPr>
        <p:blipFill rotWithShape="1">
          <a:blip r:embed="rId2"/>
          <a:srcRect l="26001" t="26296" r="20666" b="8519"/>
          <a:stretch/>
        </p:blipFill>
        <p:spPr>
          <a:xfrm>
            <a:off x="457200" y="476250"/>
            <a:ext cx="10210800" cy="7315200"/>
          </a:xfrm>
          <a:prstGeom prst="rect">
            <a:avLst/>
          </a:prstGeom>
        </p:spPr>
      </p:pic>
    </p:spTree>
    <p:extLst>
      <p:ext uri="{BB962C8B-B14F-4D97-AF65-F5344CB8AC3E}">
        <p14:creationId xmlns:p14="http://schemas.microsoft.com/office/powerpoint/2010/main" val="4212408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488F5598-8B53-482C-A1F6-D4201071C4BD}"/>
              </a:ext>
            </a:extLst>
          </p:cNvPr>
          <p:cNvPicPr>
            <a:picLocks noChangeAspect="1"/>
          </p:cNvPicPr>
          <p:nvPr/>
        </p:nvPicPr>
        <p:blipFill rotWithShape="1">
          <a:blip r:embed="rId2"/>
          <a:srcRect l="26000" t="34593" r="21333" b="19185"/>
          <a:stretch/>
        </p:blipFill>
        <p:spPr>
          <a:xfrm>
            <a:off x="312615" y="781050"/>
            <a:ext cx="10804769" cy="5334000"/>
          </a:xfrm>
          <a:prstGeom prst="rect">
            <a:avLst/>
          </a:prstGeom>
        </p:spPr>
      </p:pic>
    </p:spTree>
    <p:extLst>
      <p:ext uri="{BB962C8B-B14F-4D97-AF65-F5344CB8AC3E}">
        <p14:creationId xmlns:p14="http://schemas.microsoft.com/office/powerpoint/2010/main" val="4502339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TotalTime>
  <Words>468</Words>
  <Application>Microsoft Office PowerPoint</Application>
  <PresentationFormat>Произвольный</PresentationFormat>
  <Paragraphs>67</Paragraphs>
  <Slides>19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19</vt:i4>
      </vt:variant>
    </vt:vector>
  </HeadingPairs>
  <TitlesOfParts>
    <vt:vector size="24" baseType="lpstr">
      <vt:lpstr>Calibri</vt:lpstr>
      <vt:lpstr>Tahoma</vt:lpstr>
      <vt:lpstr>Times New Roman</vt:lpstr>
      <vt:lpstr>Verdana</vt:lpstr>
      <vt:lpstr>Office Theme</vt:lpstr>
      <vt:lpstr>13. Дәріс    Білім беру платфомалары құру әдістері.  Онлайн курстарды құру және басқару. </vt:lpstr>
      <vt:lpstr>Бүгінгі күні білім беруді дамытуда мемлекеттік бағдарламасында оқыту сапасын түпкілікті өзгертулерге нақты қадамдар жасалуы, күн сайын өзгеріп, дамып отыратын қоғам талаптары арқылы туындап отыратындықтан, мемлекетіміздегі білім беру саласындағы түрлі өзгерістер, жаңалықтар, реформалар, жаңа идеялар мен тың жүйелермен жұмыс істеуіне негіз болып отыр. </vt:lpstr>
      <vt:lpstr>Платформалық оқыту бағдарламалық жасақтамасының өсіп келе жатқандығының арқасында біз бүгінде білім беру үшін онлайн оқыту мен дамуға тез көшеміз. Сандық аборигендердің өсіп келе жатқан саны интернеттегі білім беру платформалық құралдарына сұраныстың артуына әкеліп қана қоймай, оқытушының рөлін жаңа қырынан өзгертті.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Онлайн оқыту платформаларының артықшылықтары</vt:lpstr>
      <vt:lpstr>Онлайн оқыту платформаларының кемшіліктері</vt:lpstr>
      <vt:lpstr>Қазақстандағы онлайн оқыту платформалары</vt:lpstr>
      <vt:lpstr>Қазақстандағы онлайн оқыту платформаларының даму келешегі</vt:lpstr>
      <vt:lpstr>Онлайн оқыту платформаларын пайдалану бойынша кеңестер</vt:lpstr>
      <vt:lpstr>Онлайн оқыту тиімділігін арттыру жолдары</vt:lpstr>
      <vt:lpstr>Қорытынды Онлайн оқыту платформалары білім алудың кеңейтілген мүмкіндіктерін ұсынады. Әрбір адам өзіне ыңғайлы тәсілмен білім алу мүмкіндігіне ие. Алайда, онлайн оқытудағы белгілі кемшіліктерді ескеру қажет.</vt:lpstr>
      <vt:lpstr>Презентация PowerPoint</vt:lpstr>
      <vt:lpstr>Назарларыңызға рақмет!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Onlajn-okhytu-platformalary</dc:title>
  <dc:creator>qcq98mdjgr</dc:creator>
  <cp:keywords>DAGVJdhJOUU,BAEyQ78R-3c</cp:keywords>
  <cp:lastModifiedBy>Аралбаева Гульнара Мырзахановна</cp:lastModifiedBy>
  <cp:revision>2</cp:revision>
  <dcterms:created xsi:type="dcterms:W3CDTF">2024-10-31T14:18:53Z</dcterms:created>
  <dcterms:modified xsi:type="dcterms:W3CDTF">2024-10-31T14:30:02Z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2024-10-31T00:00:00Z</vt:filetime>
  </property>
  <property fmtid="{D5CDD505-2E9C-101B-9397-08002B2CF9AE}" pid="3" name="Creator">
    <vt:lpwstr>Canva</vt:lpwstr>
  </property>
  <property fmtid="{D5CDD505-2E9C-101B-9397-08002B2CF9AE}" pid="4" name="LastSaved">
    <vt:filetime>2024-10-31T00:00:00Z</vt:filetime>
  </property>
  <property fmtid="{D5CDD505-2E9C-101B-9397-08002B2CF9AE}" pid="5" name="Producer">
    <vt:lpwstr>Canva</vt:lpwstr>
  </property>
</Properties>
</file>