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2" r:id="rId19"/>
    <p:sldId id="274" r:id="rId20"/>
    <p:sldId id="275" r:id="rId21"/>
    <p:sldId id="276" r:id="rId22"/>
    <p:sldId id="278" r:id="rId23"/>
    <p:sldId id="279" r:id="rId24"/>
    <p:sldId id="282" r:id="rId25"/>
    <p:sldId id="281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1" r:id="rId34"/>
    <p:sldId id="292" r:id="rId35"/>
    <p:sldId id="293" r:id="rId36"/>
    <p:sldId id="294" r:id="rId37"/>
    <p:sldId id="295" r:id="rId38"/>
    <p:sldId id="296" r:id="rId39"/>
    <p:sldId id="297" r:id="rId40"/>
    <p:sldId id="298" r:id="rId4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4" d="100"/>
          <a:sy n="94" d="100"/>
        </p:scale>
        <p:origin x="-384" y="-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A8A04-2BDB-488B-A203-46B603C62CFE}" type="datetimeFigureOut">
              <a:rPr lang="ru-RU" smtClean="0"/>
              <a:t>16.11.2022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C681B-FCC6-4EE4-A5AE-0AF7C8F642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1874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A8A04-2BDB-488B-A203-46B603C62CFE}" type="datetimeFigureOut">
              <a:rPr lang="ru-RU" smtClean="0"/>
              <a:t>16.11.2022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C681B-FCC6-4EE4-A5AE-0AF7C8F642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3432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A8A04-2BDB-488B-A203-46B603C62CFE}" type="datetimeFigureOut">
              <a:rPr lang="ru-RU" smtClean="0"/>
              <a:t>16.11.2022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C681B-FCC6-4EE4-A5AE-0AF7C8F642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967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A8A04-2BDB-488B-A203-46B603C62CFE}" type="datetimeFigureOut">
              <a:rPr lang="ru-RU" smtClean="0"/>
              <a:t>16.11.2022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C681B-FCC6-4EE4-A5AE-0AF7C8F642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1759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A8A04-2BDB-488B-A203-46B603C62CFE}" type="datetimeFigureOut">
              <a:rPr lang="ru-RU" smtClean="0"/>
              <a:t>16.11.2022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C681B-FCC6-4EE4-A5AE-0AF7C8F642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4985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A8A04-2BDB-488B-A203-46B603C62CFE}" type="datetimeFigureOut">
              <a:rPr lang="ru-RU" smtClean="0"/>
              <a:t>16.11.2022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C681B-FCC6-4EE4-A5AE-0AF7C8F642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8121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A8A04-2BDB-488B-A203-46B603C62CFE}" type="datetimeFigureOut">
              <a:rPr lang="ru-RU" smtClean="0"/>
              <a:t>16.11.2022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C681B-FCC6-4EE4-A5AE-0AF7C8F642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5996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A8A04-2BDB-488B-A203-46B603C62CFE}" type="datetimeFigureOut">
              <a:rPr lang="ru-RU" smtClean="0"/>
              <a:t>16.11.2022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C681B-FCC6-4EE4-A5AE-0AF7C8F642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0434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A8A04-2BDB-488B-A203-46B603C62CFE}" type="datetimeFigureOut">
              <a:rPr lang="ru-RU" smtClean="0"/>
              <a:t>16.11.2022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C681B-FCC6-4EE4-A5AE-0AF7C8F642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263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A8A04-2BDB-488B-A203-46B603C62CFE}" type="datetimeFigureOut">
              <a:rPr lang="ru-RU" smtClean="0"/>
              <a:t>16.11.2022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C681B-FCC6-4EE4-A5AE-0AF7C8F642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3835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A8A04-2BDB-488B-A203-46B603C62CFE}" type="datetimeFigureOut">
              <a:rPr lang="ru-RU" smtClean="0"/>
              <a:t>16.11.2022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C681B-FCC6-4EE4-A5AE-0AF7C8F642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1880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1A8A04-2BDB-488B-A203-46B603C62CFE}" type="datetimeFigureOut">
              <a:rPr lang="ru-RU" smtClean="0"/>
              <a:t>16.11.2022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BC681B-FCC6-4EE4-A5AE-0AF7C8F642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2807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782" y="2374034"/>
            <a:ext cx="10515600" cy="1325563"/>
          </a:xfrm>
        </p:spPr>
        <p:txBody>
          <a:bodyPr/>
          <a:lstStyle/>
          <a:p>
            <a:pPr algn="ctr"/>
            <a:r>
              <a:rPr lang="kk-KZ" b="1" dirty="0">
                <a:latin typeface="Times New Roman" panose="02020603050405020304" pitchFamily="18" charset="0"/>
                <a:ea typeface="Arial" panose="020B0604020202020204" pitchFamily="34" charset="0"/>
              </a:rPr>
              <a:t>БРАВЕ ТОРЛАРЫ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1040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2560" y="403224"/>
            <a:ext cx="11592560" cy="6210935"/>
          </a:xfrm>
        </p:spPr>
        <p:txBody>
          <a:bodyPr>
            <a:noAutofit/>
          </a:bodyPr>
          <a:lstStyle/>
          <a:p>
            <a:r>
              <a:rPr lang="kk-KZ" sz="2400" dirty="0">
                <a:latin typeface="Times New Roman"/>
                <a:ea typeface="Arial"/>
              </a:rPr>
              <a:t>Дәл осы </a:t>
            </a:r>
            <a:r>
              <a:rPr lang="kk-KZ" sz="2400" dirty="0" smtClean="0">
                <a:latin typeface="Times New Roman"/>
                <a:ea typeface="Arial"/>
              </a:rPr>
              <a:t>әдіспен </a:t>
            </a:r>
            <a:r>
              <a:rPr lang="kk-KZ" sz="2400" dirty="0">
                <a:latin typeface="Times New Roman"/>
                <a:ea typeface="Arial"/>
              </a:rPr>
              <a:t>үш өлшемді кеңістік үшін 14 Браве торлары </a:t>
            </a:r>
            <a:r>
              <a:rPr lang="kk-KZ" sz="2400" dirty="0" smtClean="0">
                <a:latin typeface="Times New Roman"/>
                <a:ea typeface="Arial"/>
              </a:rPr>
              <a:t>шығарылады.</a:t>
            </a:r>
          </a:p>
          <a:p>
            <a:pPr algn="just"/>
            <a:r>
              <a:rPr lang="kk-KZ" sz="2400" dirty="0" smtClean="0">
                <a:latin typeface="Times New Roman"/>
                <a:ea typeface="Arial"/>
              </a:rPr>
              <a:t>Негізгі </a:t>
            </a:r>
            <a:r>
              <a:rPr lang="kk-KZ" sz="2400" dirty="0">
                <a:latin typeface="Times New Roman"/>
                <a:ea typeface="Arial"/>
              </a:rPr>
              <a:t>трансляцияның өзара орналасу сипатына қарай немесе түйіндердің орналасуына қарай барлық кристалдық торлар, </a:t>
            </a:r>
            <a:r>
              <a:rPr lang="kk-KZ" sz="2400" b="1" i="1" dirty="0">
                <a:latin typeface="Times New Roman"/>
                <a:ea typeface="Arial"/>
              </a:rPr>
              <a:t>Браве бойынша</a:t>
            </a:r>
            <a:r>
              <a:rPr lang="kk-KZ" sz="2400" dirty="0">
                <a:latin typeface="Times New Roman"/>
                <a:ea typeface="Arial"/>
              </a:rPr>
              <a:t>, төрт типке бөлінеді: </a:t>
            </a:r>
            <a:endParaRPr lang="kk-KZ" sz="2400" dirty="0" smtClean="0">
              <a:latin typeface="Times New Roman"/>
              <a:ea typeface="Arial"/>
            </a:endParaRPr>
          </a:p>
          <a:p>
            <a:pPr algn="just">
              <a:buFont typeface="Wingdings" pitchFamily="2" charset="2"/>
              <a:buChar char="v"/>
            </a:pPr>
            <a:r>
              <a:rPr lang="kk-KZ" sz="2400" dirty="0" smtClean="0">
                <a:latin typeface="Times New Roman"/>
                <a:ea typeface="Arial"/>
              </a:rPr>
              <a:t> примитивті </a:t>
            </a:r>
            <a:r>
              <a:rPr lang="kk-KZ" sz="2400" dirty="0">
                <a:latin typeface="Times New Roman"/>
                <a:ea typeface="Arial"/>
              </a:rPr>
              <a:t>(</a:t>
            </a:r>
            <a:r>
              <a:rPr lang="kk-KZ" sz="2400" i="1" dirty="0">
                <a:latin typeface="Times New Roman"/>
                <a:ea typeface="Arial"/>
              </a:rPr>
              <a:t>Р</a:t>
            </a:r>
            <a:r>
              <a:rPr lang="kk-KZ" sz="2400" dirty="0">
                <a:latin typeface="Times New Roman"/>
                <a:ea typeface="Arial"/>
              </a:rPr>
              <a:t>), </a:t>
            </a:r>
            <a:endParaRPr lang="kk-KZ" sz="2400" dirty="0" smtClean="0">
              <a:latin typeface="Times New Roman"/>
              <a:ea typeface="Arial"/>
            </a:endParaRPr>
          </a:p>
          <a:p>
            <a:pPr algn="just">
              <a:buFont typeface="Wingdings" pitchFamily="2" charset="2"/>
              <a:buChar char="v"/>
            </a:pPr>
            <a:r>
              <a:rPr lang="kk-KZ" sz="2400" dirty="0" smtClean="0">
                <a:latin typeface="Times New Roman"/>
                <a:ea typeface="Arial"/>
              </a:rPr>
              <a:t> базасы </a:t>
            </a:r>
            <a:r>
              <a:rPr lang="kk-KZ" sz="2400" dirty="0">
                <a:latin typeface="Times New Roman"/>
                <a:ea typeface="Arial"/>
              </a:rPr>
              <a:t>центрленген (</a:t>
            </a:r>
            <a:r>
              <a:rPr lang="kk-KZ" sz="2400" i="1" dirty="0">
                <a:latin typeface="Times New Roman"/>
                <a:ea typeface="Arial"/>
              </a:rPr>
              <a:t>С, В</a:t>
            </a:r>
            <a:r>
              <a:rPr lang="kk-KZ" sz="2400" dirty="0">
                <a:latin typeface="Times New Roman"/>
                <a:ea typeface="Arial"/>
              </a:rPr>
              <a:t> немесе </a:t>
            </a:r>
            <a:r>
              <a:rPr lang="kk-KZ" sz="2400" i="1" dirty="0">
                <a:latin typeface="Times New Roman"/>
                <a:ea typeface="Arial"/>
              </a:rPr>
              <a:t>А</a:t>
            </a:r>
            <a:r>
              <a:rPr lang="kk-KZ" sz="2400" dirty="0" smtClean="0">
                <a:latin typeface="Times New Roman"/>
                <a:ea typeface="Arial"/>
              </a:rPr>
              <a:t>) (егер </a:t>
            </a:r>
            <a:r>
              <a:rPr lang="kk-KZ" sz="2400" i="1" dirty="0">
                <a:latin typeface="Times New Roman"/>
                <a:ea typeface="Arial"/>
              </a:rPr>
              <a:t>a</a:t>
            </a:r>
            <a:r>
              <a:rPr lang="kk-KZ" sz="2400" dirty="0">
                <a:latin typeface="Times New Roman"/>
                <a:ea typeface="Arial"/>
              </a:rPr>
              <a:t> (</a:t>
            </a:r>
            <a:r>
              <a:rPr lang="kk-KZ" sz="2400" i="1" dirty="0">
                <a:latin typeface="Times New Roman"/>
                <a:ea typeface="Arial"/>
              </a:rPr>
              <a:t>b, c</a:t>
            </a:r>
            <a:r>
              <a:rPr lang="kk-KZ" sz="2400" dirty="0">
                <a:latin typeface="Times New Roman"/>
                <a:ea typeface="Arial"/>
              </a:rPr>
              <a:t>) трансляциясын қиып өтетін жұп жақтар центрленген болса ұяшық, сәйкесінше, А (немесе В, С) деп белгіленеді. Кейде С-ұяшықты базасы центрленген, А және В – бүйірі центрленген деп атайды), </a:t>
            </a:r>
            <a:endParaRPr lang="kk-KZ" sz="2400" dirty="0" smtClean="0">
              <a:latin typeface="Times New Roman"/>
              <a:ea typeface="Arial"/>
            </a:endParaRPr>
          </a:p>
          <a:p>
            <a:pPr algn="just">
              <a:buFont typeface="Wingdings" pitchFamily="2" charset="2"/>
              <a:buChar char="v"/>
            </a:pPr>
            <a:r>
              <a:rPr lang="kk-KZ" sz="2400" dirty="0" smtClean="0">
                <a:latin typeface="Times New Roman"/>
                <a:ea typeface="Arial"/>
              </a:rPr>
              <a:t> көлемі </a:t>
            </a:r>
            <a:r>
              <a:rPr lang="kk-KZ" sz="2400" dirty="0">
                <a:latin typeface="Times New Roman"/>
                <a:ea typeface="Arial"/>
              </a:rPr>
              <a:t>центрленген (</a:t>
            </a:r>
            <a:r>
              <a:rPr lang="kk-KZ" sz="2400" i="1" dirty="0">
                <a:latin typeface="Times New Roman"/>
                <a:ea typeface="Arial"/>
              </a:rPr>
              <a:t>I</a:t>
            </a:r>
            <a:r>
              <a:rPr lang="kk-KZ" sz="2400" dirty="0">
                <a:latin typeface="Times New Roman"/>
                <a:ea typeface="Arial"/>
              </a:rPr>
              <a:t>), </a:t>
            </a:r>
            <a:endParaRPr lang="kk-KZ" sz="2400" dirty="0" smtClean="0">
              <a:latin typeface="Times New Roman"/>
              <a:ea typeface="Arial"/>
            </a:endParaRPr>
          </a:p>
          <a:p>
            <a:pPr algn="just">
              <a:buFont typeface="Wingdings" pitchFamily="2" charset="2"/>
              <a:buChar char="v"/>
            </a:pPr>
            <a:r>
              <a:rPr lang="kk-KZ" sz="2400" dirty="0" smtClean="0">
                <a:latin typeface="Times New Roman"/>
                <a:ea typeface="Arial"/>
              </a:rPr>
              <a:t> жақтары  </a:t>
            </a:r>
            <a:r>
              <a:rPr lang="kk-KZ" sz="2400" dirty="0">
                <a:latin typeface="Times New Roman"/>
                <a:ea typeface="Arial"/>
              </a:rPr>
              <a:t>центрленген (</a:t>
            </a:r>
            <a:r>
              <a:rPr lang="kk-KZ" sz="2400" i="1" dirty="0">
                <a:latin typeface="Times New Roman"/>
                <a:ea typeface="Arial"/>
              </a:rPr>
              <a:t>F</a:t>
            </a:r>
            <a:r>
              <a:rPr lang="kk-KZ" sz="2400" dirty="0">
                <a:latin typeface="Times New Roman"/>
                <a:ea typeface="Arial"/>
              </a:rPr>
              <a:t>). </a:t>
            </a:r>
            <a:endParaRPr lang="kk-KZ" sz="2400" dirty="0" smtClean="0">
              <a:latin typeface="Times New Roman"/>
              <a:ea typeface="Arial"/>
            </a:endParaRPr>
          </a:p>
          <a:p>
            <a:pPr algn="just"/>
            <a:r>
              <a:rPr lang="kk-KZ" sz="2400" dirty="0" smtClean="0">
                <a:latin typeface="Times New Roman"/>
                <a:ea typeface="Arial"/>
              </a:rPr>
              <a:t>Примитивті </a:t>
            </a:r>
            <a:r>
              <a:rPr lang="kk-KZ" sz="2400" i="1" dirty="0">
                <a:latin typeface="Times New Roman"/>
                <a:ea typeface="Arial"/>
              </a:rPr>
              <a:t>Р</a:t>
            </a:r>
            <a:r>
              <a:rPr lang="kk-KZ" sz="2400" dirty="0">
                <a:latin typeface="Times New Roman"/>
                <a:ea typeface="Arial"/>
              </a:rPr>
              <a:t> – ұяшықта тордың түйіндері ұяшықтың ұштарында орналасады, </a:t>
            </a:r>
            <a:endParaRPr lang="kk-KZ" sz="2400" dirty="0" smtClean="0">
              <a:latin typeface="Times New Roman"/>
              <a:ea typeface="Arial"/>
            </a:endParaRPr>
          </a:p>
          <a:p>
            <a:pPr algn="just"/>
            <a:r>
              <a:rPr lang="kk-KZ" sz="2400" dirty="0" smtClean="0">
                <a:latin typeface="Times New Roman"/>
                <a:ea typeface="Arial"/>
              </a:rPr>
              <a:t> Күрделі </a:t>
            </a:r>
            <a:r>
              <a:rPr lang="kk-KZ" sz="2400" dirty="0">
                <a:latin typeface="Times New Roman"/>
                <a:ea typeface="Arial"/>
              </a:rPr>
              <a:t>ұяшықтарда тағы да түйіндер болады: көлемі центрленген </a:t>
            </a:r>
            <a:r>
              <a:rPr lang="kk-KZ" sz="2400" i="1" dirty="0">
                <a:latin typeface="Times New Roman"/>
                <a:ea typeface="Arial"/>
              </a:rPr>
              <a:t>I</a:t>
            </a:r>
            <a:r>
              <a:rPr lang="kk-KZ" sz="2400" dirty="0">
                <a:latin typeface="Times New Roman"/>
                <a:ea typeface="Arial"/>
              </a:rPr>
              <a:t> ұяшығында  -  ұяшықтың ортасында 1 түйін, жақтары центрленген </a:t>
            </a:r>
            <a:r>
              <a:rPr lang="kk-KZ" sz="2400" i="1" dirty="0">
                <a:latin typeface="Times New Roman"/>
                <a:ea typeface="Arial"/>
              </a:rPr>
              <a:t>F</a:t>
            </a:r>
            <a:r>
              <a:rPr lang="kk-KZ" sz="2400" dirty="0">
                <a:latin typeface="Times New Roman"/>
                <a:ea typeface="Arial"/>
              </a:rPr>
              <a:t> - ұяшықта әр жақтың ортасында 1 түйіннен, базасы центрленген </a:t>
            </a:r>
            <a:r>
              <a:rPr lang="kk-KZ" sz="2400" i="1" dirty="0">
                <a:latin typeface="Times New Roman"/>
                <a:ea typeface="Arial"/>
              </a:rPr>
              <a:t>С (А, В)</a:t>
            </a:r>
            <a:r>
              <a:rPr lang="kk-KZ" sz="2400" dirty="0">
                <a:latin typeface="Times New Roman"/>
                <a:ea typeface="Arial"/>
              </a:rPr>
              <a:t> - ұяшығында - жұп параллель жақтардың ортасында бір түйіннен болады.  </a:t>
            </a:r>
            <a:endParaRPr lang="ru-RU" sz="2400" dirty="0">
              <a:latin typeface="Times New Roman"/>
              <a:ea typeface="Arial"/>
            </a:endParaRP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9533789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8640" y="518160"/>
            <a:ext cx="4826000" cy="6014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Rectangle 13"/>
          <p:cNvSpPr>
            <a:spLocks noChangeArrowheads="1"/>
          </p:cNvSpPr>
          <p:nvPr/>
        </p:nvSpPr>
        <p:spPr bwMode="auto">
          <a:xfrm>
            <a:off x="5384800" y="845039"/>
            <a:ext cx="6725920" cy="129266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Жеті сингонияның кристаллографиялық координат жүйелері, анықтау ережелері және қарапайым ұяшық формалары: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70" name="Picture 2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4805" y="4321176"/>
            <a:ext cx="7075915" cy="1886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746533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6840" y="514984"/>
            <a:ext cx="11750040" cy="6058535"/>
          </a:xfrm>
        </p:spPr>
        <p:txBody>
          <a:bodyPr>
            <a:normAutofit/>
          </a:bodyPr>
          <a:lstStyle/>
          <a:p>
            <a:pPr indent="449580" algn="just">
              <a:spcAft>
                <a:spcPts val="0"/>
              </a:spcAft>
            </a:pPr>
            <a:r>
              <a:rPr lang="kk-KZ" sz="2400" dirty="0">
                <a:latin typeface="Times New Roman"/>
                <a:ea typeface="Arial"/>
              </a:rPr>
              <a:t>Гексагональды сингонияда примитивті элементарлы ұяшық ретінде қабырғалары 6-шы ретті оське параллель және (</a:t>
            </a:r>
            <a:r>
              <a:rPr lang="kk-KZ" sz="2400" i="1" dirty="0">
                <a:latin typeface="Times New Roman"/>
                <a:ea typeface="Arial"/>
              </a:rPr>
              <a:t>a=b≠c</a:t>
            </a:r>
            <a:r>
              <a:rPr lang="kk-KZ" sz="2400" dirty="0">
                <a:latin typeface="Times New Roman"/>
                <a:ea typeface="Arial"/>
              </a:rPr>
              <a:t>, </a:t>
            </a:r>
            <a:r>
              <a:rPr lang="kk-KZ" sz="2400" i="1" dirty="0">
                <a:latin typeface="Times New Roman"/>
                <a:ea typeface="Arial"/>
              </a:rPr>
              <a:t>α=β=</a:t>
            </a:r>
            <a:r>
              <a:rPr lang="kk-KZ" sz="2400" dirty="0">
                <a:latin typeface="Times New Roman"/>
                <a:ea typeface="Arial"/>
              </a:rPr>
              <a:t>90º, </a:t>
            </a:r>
            <a:r>
              <a:rPr lang="kk-KZ" sz="2400" i="1" dirty="0">
                <a:latin typeface="Times New Roman"/>
                <a:ea typeface="Arial"/>
              </a:rPr>
              <a:t>γ</a:t>
            </a:r>
            <a:r>
              <a:rPr lang="kk-KZ" sz="2400" dirty="0">
                <a:latin typeface="Times New Roman"/>
                <a:ea typeface="Arial"/>
              </a:rPr>
              <a:t>=120º) табаны ромб пішіндес призманы қабылдайды. Ұяшық </a:t>
            </a:r>
            <a:r>
              <a:rPr lang="kk-KZ" sz="2400" i="1" dirty="0">
                <a:latin typeface="Times New Roman"/>
                <a:ea typeface="Arial"/>
              </a:rPr>
              <a:t>а</a:t>
            </a:r>
            <a:r>
              <a:rPr lang="kk-KZ" sz="2400" dirty="0">
                <a:latin typeface="Times New Roman"/>
                <a:ea typeface="Arial"/>
              </a:rPr>
              <a:t> және </a:t>
            </a:r>
            <a:r>
              <a:rPr lang="kk-KZ" sz="2400" i="1" dirty="0">
                <a:latin typeface="Times New Roman"/>
                <a:ea typeface="Arial"/>
              </a:rPr>
              <a:t>с </a:t>
            </a:r>
            <a:r>
              <a:rPr lang="kk-KZ" sz="2400" dirty="0">
                <a:latin typeface="Times New Roman"/>
                <a:ea typeface="Arial"/>
              </a:rPr>
              <a:t>екі параметрлерімен анықталады. Сондықтан үш примитивті ұяшықтан құралған гексагональды призма қолданылады. Бұл ұяшық примитивті бола алмайды.</a:t>
            </a:r>
            <a:endParaRPr lang="ru-RU" sz="2400" dirty="0">
              <a:latin typeface="Times New Roman"/>
              <a:ea typeface="Arial"/>
            </a:endParaRPr>
          </a:p>
          <a:p>
            <a:pPr indent="449580" algn="just">
              <a:spcAft>
                <a:spcPts val="0"/>
              </a:spcAft>
            </a:pPr>
            <a:r>
              <a:rPr lang="kk-KZ" sz="2400" dirty="0">
                <a:latin typeface="Times New Roman"/>
                <a:ea typeface="Arial"/>
              </a:rPr>
              <a:t>Тригональды сингонияның Бравэ шарттарын қанағаттандыратын примитивті элементарлы ұяшықтары үшін  </a:t>
            </a:r>
            <a:r>
              <a:rPr lang="kk-KZ" sz="2400" i="1" dirty="0">
                <a:latin typeface="Times New Roman"/>
                <a:ea typeface="Arial"/>
              </a:rPr>
              <a:t>a=b=c</a:t>
            </a:r>
            <a:r>
              <a:rPr lang="kk-KZ" sz="2400" dirty="0">
                <a:latin typeface="Times New Roman"/>
                <a:ea typeface="Arial"/>
              </a:rPr>
              <a:t>, </a:t>
            </a:r>
            <a:r>
              <a:rPr lang="kk-KZ" sz="2400" i="1" dirty="0">
                <a:latin typeface="Times New Roman"/>
                <a:ea typeface="Arial"/>
              </a:rPr>
              <a:t>α=β=γ</a:t>
            </a:r>
            <a:r>
              <a:rPr lang="kk-KZ" sz="2400" dirty="0">
                <a:latin typeface="Times New Roman"/>
                <a:ea typeface="Arial"/>
              </a:rPr>
              <a:t>≠90º болатын ромбоэдр (R) алынады. Ромбоэдрдың координатты қабырғалары симметрияның негізгі осімен бірдей қисық бұрыштар түзеді. Сондықтан тригональды жүйені ромбоэдрлік деп те атайды.</a:t>
            </a:r>
            <a:endParaRPr lang="ru-RU" sz="2400" dirty="0">
              <a:effectLst/>
              <a:latin typeface="Times New Roman"/>
              <a:ea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988796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11" name="Picture 1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2851" y="144286"/>
            <a:ext cx="4719790" cy="671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06438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7320" y="88264"/>
            <a:ext cx="11841480" cy="6332855"/>
          </a:xfrm>
        </p:spPr>
        <p:txBody>
          <a:bodyPr/>
          <a:lstStyle/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/>
                <a:ea typeface="Arial"/>
              </a:rPr>
              <a:t>Кеңістікті тордың түйіндерінің бірін координаттар басы деп алсақ, яғни [[000]] таңбалы түйін, </a:t>
            </a:r>
            <a:r>
              <a:rPr lang="kk-KZ" b="1" dirty="0">
                <a:latin typeface="Times New Roman"/>
                <a:ea typeface="Arial"/>
              </a:rPr>
              <a:t>трансляциялық топ </a:t>
            </a:r>
            <a:r>
              <a:rPr lang="kk-KZ" dirty="0">
                <a:latin typeface="Times New Roman"/>
                <a:ea typeface="Arial"/>
              </a:rPr>
              <a:t>(қарапайым ұяшықтың негізгі трансляцияларының жиынтығы)</a:t>
            </a:r>
            <a:r>
              <a:rPr lang="kk-KZ" b="1" dirty="0">
                <a:latin typeface="Times New Roman"/>
                <a:ea typeface="Arial"/>
              </a:rPr>
              <a:t> </a:t>
            </a:r>
            <a:r>
              <a:rPr lang="kk-KZ" dirty="0">
                <a:latin typeface="Times New Roman"/>
                <a:ea typeface="Arial"/>
              </a:rPr>
              <a:t>көмегімен тордың басқа да түйіндерін табуға болады. </a:t>
            </a:r>
            <a:endParaRPr lang="ru-RU" sz="1600" dirty="0">
              <a:latin typeface="Times New Roman"/>
              <a:ea typeface="Arial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/>
                <a:ea typeface="Arial"/>
              </a:rPr>
              <a:t>Құрылымда Браве қарапайым ұяшығын көрсету үшін үш қысқа компланарлы емес </a:t>
            </a:r>
            <a:r>
              <a:rPr lang="kk-KZ" i="1" dirty="0">
                <a:latin typeface="Times New Roman"/>
                <a:ea typeface="Arial"/>
              </a:rPr>
              <a:t>а,b,с </a:t>
            </a:r>
            <a:r>
              <a:rPr lang="kk-KZ" dirty="0">
                <a:latin typeface="Times New Roman"/>
                <a:ea typeface="Arial"/>
              </a:rPr>
              <a:t>трансляцияны табу керек, әрбір трансляция бірдей түйіндерден басталу және аяқталуы тиіс. Әрі қарай негізгі шарттарды тексеру керек:</a:t>
            </a:r>
            <a:endParaRPr lang="ru-RU" sz="1600" dirty="0">
              <a:latin typeface="Times New Roman"/>
              <a:ea typeface="Arial"/>
            </a:endParaRPr>
          </a:p>
          <a:p>
            <a:pPr marL="342900" lvl="0" indent="-342900" algn="just">
              <a:buFont typeface="+mj-lt"/>
              <a:buAutoNum type="arabicParenR"/>
            </a:pPr>
            <a:r>
              <a:rPr lang="kk-KZ" dirty="0"/>
              <a:t>Браве ұяшықтарының заңдарына жауап бере алатын осы трансляцияларда ұяшық құрауға бола ма;</a:t>
            </a:r>
            <a:endParaRPr lang="ru-RU" dirty="0"/>
          </a:p>
          <a:p>
            <a:pPr marL="342900" lvl="0" indent="-342900" algn="just">
              <a:buFont typeface="+mj-lt"/>
              <a:buAutoNum type="arabicParenR"/>
            </a:pPr>
            <a:r>
              <a:rPr lang="kk-KZ" dirty="0"/>
              <a:t>Осындай трансляциялар жинағы арқылы құрылымның барлық бөліктерін алуға бола </a:t>
            </a:r>
            <a:r>
              <a:rPr lang="kk-KZ" dirty="0" smtClean="0"/>
              <a:t>ма.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57790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680" y="98424"/>
            <a:ext cx="11963400" cy="6353175"/>
          </a:xfrm>
        </p:spPr>
        <p:txBody>
          <a:bodyPr/>
          <a:lstStyle/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/>
                <a:ea typeface="Arial"/>
              </a:rPr>
              <a:t>Қарапайым ұяшыққа кіретін түйіндердің координаталар жиыны ұяшықтың </a:t>
            </a:r>
            <a:r>
              <a:rPr lang="kk-KZ" b="1" dirty="0">
                <a:latin typeface="Times New Roman"/>
                <a:ea typeface="Arial"/>
              </a:rPr>
              <a:t>базисі</a:t>
            </a:r>
            <a:r>
              <a:rPr lang="kk-KZ" dirty="0">
                <a:latin typeface="Times New Roman"/>
                <a:ea typeface="Arial"/>
              </a:rPr>
              <a:t> деп аталады. </a:t>
            </a:r>
            <a:endParaRPr lang="kk-KZ" dirty="0" smtClean="0">
              <a:latin typeface="Times New Roman"/>
              <a:ea typeface="Arial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 smtClean="0">
                <a:latin typeface="Times New Roman"/>
                <a:ea typeface="Arial"/>
              </a:rPr>
              <a:t>Барлық </a:t>
            </a:r>
            <a:r>
              <a:rPr lang="kk-KZ" dirty="0">
                <a:latin typeface="Times New Roman"/>
                <a:ea typeface="Arial"/>
              </a:rPr>
              <a:t>кристалдық құрылымды Браве ұяшықтарының трансляцияларының жиыны базистердің түйіндерін қайталай отырып құруға болады. </a:t>
            </a:r>
            <a:endParaRPr lang="kk-KZ" dirty="0" smtClean="0">
              <a:latin typeface="Times New Roman"/>
              <a:ea typeface="Arial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 smtClean="0">
                <a:latin typeface="Times New Roman"/>
                <a:ea typeface="Arial"/>
              </a:rPr>
              <a:t>Координаттар </a:t>
            </a:r>
            <a:r>
              <a:rPr lang="kk-KZ" dirty="0">
                <a:latin typeface="Times New Roman"/>
                <a:ea typeface="Arial"/>
              </a:rPr>
              <a:t>басы ұяшықтың төбесінен таңдалады және түйіндердің координаталары қарапайым трансляциялар үлесінде </a:t>
            </a:r>
            <a:r>
              <a:rPr lang="kk-KZ" i="1" dirty="0">
                <a:latin typeface="Times New Roman"/>
                <a:ea typeface="Arial"/>
              </a:rPr>
              <a:t>а,b,с </a:t>
            </a:r>
            <a:r>
              <a:rPr lang="kk-KZ" dirty="0" smtClean="0">
                <a:latin typeface="Times New Roman"/>
                <a:ea typeface="Arial"/>
              </a:rPr>
              <a:t>деп</a:t>
            </a:r>
            <a:r>
              <a:rPr lang="kk-KZ" i="1" dirty="0" smtClean="0">
                <a:latin typeface="Times New Roman"/>
                <a:ea typeface="Arial"/>
              </a:rPr>
              <a:t> </a:t>
            </a:r>
            <a:r>
              <a:rPr lang="kk-KZ" dirty="0" smtClean="0">
                <a:latin typeface="Times New Roman"/>
                <a:ea typeface="Arial"/>
              </a:rPr>
              <a:t>белгіленеді</a:t>
            </a:r>
            <a:r>
              <a:rPr lang="kk-KZ" dirty="0">
                <a:latin typeface="Times New Roman"/>
                <a:ea typeface="Arial"/>
              </a:rPr>
              <a:t>. </a:t>
            </a:r>
            <a:endParaRPr lang="kk-KZ" dirty="0" smtClean="0">
              <a:latin typeface="Times New Roman"/>
              <a:ea typeface="Arial"/>
            </a:endParaRPr>
          </a:p>
          <a:p>
            <a:pPr marL="685800" indent="-457200" algn="just">
              <a:spcAft>
                <a:spcPts val="0"/>
              </a:spcAft>
              <a:buFont typeface="Wingdings" pitchFamily="2" charset="2"/>
              <a:buChar char="v"/>
            </a:pPr>
            <a:r>
              <a:rPr lang="kk-KZ" dirty="0" smtClean="0">
                <a:latin typeface="Times New Roman"/>
                <a:ea typeface="Arial"/>
              </a:rPr>
              <a:t>Мысалы</a:t>
            </a:r>
            <a:r>
              <a:rPr lang="kk-KZ" dirty="0">
                <a:latin typeface="Times New Roman"/>
                <a:ea typeface="Arial"/>
              </a:rPr>
              <a:t>, примитивті ұяшық үшін түйіндердің координатасын [[000]] белгілеген жеткілікті, ал қалған барлық түйіндерді оны негізгі трансляцияларды қайталай отырып, осы түйіндерден алуға болады.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3198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15035"/>
          </a:xfrm>
        </p:spPr>
        <p:txBody>
          <a:bodyPr>
            <a:normAutofit fontScale="90000"/>
          </a:bodyPr>
          <a:lstStyle/>
          <a:p>
            <a:pPr indent="450215" algn="ctr">
              <a:spcAft>
                <a:spcPts val="0"/>
              </a:spcAft>
            </a:pPr>
            <a:r>
              <a:rPr lang="kk-KZ" i="1" dirty="0">
                <a:latin typeface="Times New Roman"/>
                <a:ea typeface="Arial"/>
              </a:rPr>
              <a:t>Браве ұяшықтарының сипаттамасы</a:t>
            </a:r>
            <a:r>
              <a:rPr lang="ru-RU" sz="2800" dirty="0">
                <a:latin typeface="Times New Roman"/>
                <a:ea typeface="Arial"/>
              </a:rPr>
              <a:t/>
            </a:r>
            <a:br>
              <a:rPr lang="ru-RU" sz="2800" dirty="0">
                <a:latin typeface="Times New Roman"/>
                <a:ea typeface="Arial"/>
              </a:rPr>
            </a:b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Объект 5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4005111170"/>
                  </p:ext>
                </p:extLst>
              </p:nvPr>
            </p:nvGraphicFramePr>
            <p:xfrm>
              <a:off x="1076961" y="1270000"/>
              <a:ext cx="10180318" cy="5425442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2712719"/>
                    <a:gridCol w="2956560"/>
                    <a:gridCol w="1965694"/>
                    <a:gridCol w="2545345"/>
                  </a:tblGrid>
                  <a:tr h="687006"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kk-KZ" sz="1800" dirty="0">
                              <a:effectLst/>
                              <a:latin typeface="Times New Roman"/>
                              <a:ea typeface="Times New Roman"/>
                            </a:rPr>
                            <a:t>Ұяшық типі және оның символы</a:t>
                          </a:r>
                          <a:endParaRPr lang="ru-RU" sz="1800" dirty="0">
                            <a:effectLst/>
                            <a:latin typeface="Times New Roman"/>
                            <a:ea typeface="Arial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kk-KZ" sz="1800">
                              <a:effectLst/>
                              <a:latin typeface="Times New Roman"/>
                              <a:ea typeface="Times New Roman"/>
                            </a:rPr>
                            <a:t>Негізгі трансляциялар</a:t>
                          </a:r>
                          <a:endParaRPr lang="ru-RU" sz="1800">
                            <a:effectLst/>
                            <a:latin typeface="Times New Roman"/>
                            <a:ea typeface="Arial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kk-KZ" sz="1800">
                              <a:effectLst/>
                              <a:latin typeface="Times New Roman"/>
                              <a:ea typeface="Times New Roman"/>
                            </a:rPr>
                            <a:t>Базис</a:t>
                          </a:r>
                          <a:endParaRPr lang="ru-RU" sz="1800">
                            <a:effectLst/>
                            <a:latin typeface="Times New Roman"/>
                            <a:ea typeface="Arial"/>
                          </a:endParaRPr>
                        </a:p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kk-KZ" sz="180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ru-RU" sz="1800">
                            <a:effectLst/>
                            <a:latin typeface="Times New Roman"/>
                            <a:ea typeface="Arial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  <a:tabLst>
                              <a:tab pos="390525" algn="l"/>
                            </a:tabLst>
                          </a:pPr>
                          <a:r>
                            <a:rPr lang="kk-KZ" sz="1800">
                              <a:effectLst/>
                              <a:latin typeface="Times New Roman"/>
                              <a:ea typeface="Times New Roman"/>
                            </a:rPr>
                            <a:t>Ұяшықтағы түйіндер саны</a:t>
                          </a:r>
                          <a:endParaRPr lang="ru-RU" sz="1800">
                            <a:effectLst/>
                            <a:latin typeface="Times New Roman"/>
                            <a:ea typeface="Arial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400753">
                    <a:tc>
                      <a:txBody>
                        <a:bodyPr/>
                        <a:lstStyle/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kk-KZ" sz="1800" dirty="0">
                              <a:effectLst/>
                              <a:latin typeface="Times New Roman"/>
                              <a:ea typeface="Times New Roman"/>
                            </a:rPr>
                            <a:t>Примитивті     </a:t>
                          </a:r>
                          <a:r>
                            <a:rPr lang="kk-KZ" sz="1800" i="1" dirty="0">
                              <a:effectLst/>
                              <a:latin typeface="Times New Roman"/>
                              <a:ea typeface="Times New Roman"/>
                            </a:rPr>
                            <a:t>Р</a:t>
                          </a:r>
                          <a:endParaRPr lang="ru-RU" sz="1800" dirty="0">
                            <a:effectLst/>
                            <a:latin typeface="Times New Roman"/>
                            <a:ea typeface="Arial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en-US" sz="1800" i="1">
                              <a:effectLst/>
                              <a:latin typeface="Times New Roman"/>
                              <a:ea typeface="Times New Roman"/>
                            </a:rPr>
                            <a:t>a, b, c</a:t>
                          </a:r>
                          <a:endParaRPr lang="ru-RU" sz="1800">
                            <a:effectLst/>
                            <a:latin typeface="Times New Roman"/>
                            <a:ea typeface="Arial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  <a:latin typeface="Times New Roman"/>
                              <a:ea typeface="Times New Roman"/>
                            </a:rPr>
                            <a:t>000</a:t>
                          </a:r>
                          <a:endParaRPr lang="ru-RU" sz="1800">
                            <a:effectLst/>
                            <a:latin typeface="Times New Roman"/>
                            <a:ea typeface="Arial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  <a:latin typeface="Times New Roman"/>
                              <a:ea typeface="Times New Roman"/>
                            </a:rPr>
                            <a:t>1</a:t>
                          </a:r>
                          <a:endParaRPr lang="ru-RU" sz="1800">
                            <a:effectLst/>
                            <a:latin typeface="Times New Roman"/>
                            <a:ea typeface="Arial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801508">
                    <a:tc>
                      <a:txBody>
                        <a:bodyPr/>
                        <a:lstStyle/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kk-KZ" sz="1800" dirty="0">
                              <a:effectLst/>
                              <a:latin typeface="Times New Roman"/>
                              <a:ea typeface="Times New Roman"/>
                            </a:rPr>
                            <a:t>  Көлемі центрленген    </a:t>
                          </a:r>
                          <a:r>
                            <a:rPr lang="kk-KZ" sz="1800" i="1" dirty="0">
                              <a:effectLst/>
                              <a:latin typeface="Times New Roman"/>
                              <a:ea typeface="Times New Roman"/>
                            </a:rPr>
                            <a:t>І</a:t>
                          </a:r>
                          <a:endParaRPr lang="ru-RU" sz="1800" dirty="0">
                            <a:effectLst/>
                            <a:latin typeface="Times New Roman"/>
                            <a:ea typeface="Arial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en-US" sz="1800" i="1" dirty="0">
                              <a:effectLst/>
                              <a:latin typeface="Times New Roman"/>
                              <a:ea typeface="Times New Roman"/>
                            </a:rPr>
                            <a:t>a, b, c,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1800" i="1">
                                      <a:effectLst/>
                                      <a:latin typeface="Cambria Math"/>
                                      <a:ea typeface="Arial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i="1"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  <m:t>𝑎</m:t>
                                  </m:r>
                                  <m:r>
                                    <a:rPr lang="en-US" sz="1800" i="1"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  <m:t>+</m:t>
                                  </m:r>
                                  <m:r>
                                    <a:rPr lang="en-US" sz="1800" i="1"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  <m:t>𝑏</m:t>
                                  </m:r>
                                  <m:r>
                                    <a:rPr lang="en-US" sz="1800" i="1"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  <m:t>+</m:t>
                                  </m:r>
                                  <m:r>
                                    <a:rPr lang="en-US" sz="1800" i="1"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  <m:t>𝑐</m:t>
                                  </m:r>
                                </m:num>
                                <m:den>
                                  <m:r>
                                    <a:rPr lang="en-US" sz="1800" i="1"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lang="ru-RU" sz="1800" dirty="0">
                            <a:effectLst/>
                            <a:latin typeface="Times New Roman"/>
                            <a:ea typeface="Arial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  <a:latin typeface="Times New Roman"/>
                              <a:ea typeface="Times New Roman"/>
                            </a:rPr>
                            <a:t>000;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1800" i="1">
                                      <a:effectLst/>
                                      <a:latin typeface="Cambria Math"/>
                                      <a:ea typeface="Arial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i="1"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800" i="1"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800">
                              <a:effectLst/>
                              <a:latin typeface="Times New Roman"/>
                              <a:ea typeface="Times New Roman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1800" i="1">
                                      <a:effectLst/>
                                      <a:latin typeface="Cambria Math"/>
                                      <a:ea typeface="Arial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i="1"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800" i="1"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800">
                              <a:effectLst/>
                              <a:latin typeface="Times New Roman"/>
                              <a:ea typeface="Times New Roman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1800" i="1">
                                      <a:effectLst/>
                                      <a:latin typeface="Cambria Math"/>
                                      <a:ea typeface="Arial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i="1"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800" i="1"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lang="ru-RU" sz="1800">
                            <a:effectLst/>
                            <a:latin typeface="Times New Roman"/>
                            <a:ea typeface="Arial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  <a:latin typeface="Times New Roman"/>
                              <a:ea typeface="Times New Roman"/>
                            </a:rPr>
                            <a:t>2</a:t>
                          </a:r>
                          <a:endParaRPr lang="ru-RU" sz="1800">
                            <a:effectLst/>
                            <a:latin typeface="Times New Roman"/>
                            <a:ea typeface="Arial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1131651">
                    <a:tc>
                      <a:txBody>
                        <a:bodyPr/>
                        <a:lstStyle/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kk-KZ" sz="1800" dirty="0">
                              <a:effectLst/>
                              <a:latin typeface="Times New Roman"/>
                              <a:ea typeface="Times New Roman"/>
                            </a:rPr>
                            <a:t>Жақтары центрленген    </a:t>
                          </a:r>
                          <a:r>
                            <a:rPr lang="en-US" sz="1800" i="1" dirty="0">
                              <a:effectLst/>
                              <a:latin typeface="Times New Roman"/>
                              <a:ea typeface="Times New Roman"/>
                            </a:rPr>
                            <a:t>F</a:t>
                          </a:r>
                          <a:endParaRPr lang="ru-RU" sz="1800" dirty="0">
                            <a:effectLst/>
                            <a:latin typeface="Times New Roman"/>
                            <a:ea typeface="Arial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800" i="1">
                                        <a:effectLst/>
                                        <a:latin typeface="Cambria Math"/>
                                        <a:ea typeface="Arial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800" i="1">
                                        <a:effectLst/>
                                        <a:latin typeface="Cambria Math"/>
                                        <a:ea typeface="Times New Roman"/>
                                      </a:rPr>
                                      <m:t>𝑎</m:t>
                                    </m:r>
                                    <m:r>
                                      <a:rPr lang="en-US" sz="1800" i="1">
                                        <a:effectLst/>
                                        <a:latin typeface="Cambria Math"/>
                                        <a:ea typeface="Times New Roman"/>
                                      </a:rPr>
                                      <m:t>+</m:t>
                                    </m:r>
                                    <m:r>
                                      <a:rPr lang="en-US" sz="1800" i="1">
                                        <a:effectLst/>
                                        <a:latin typeface="Cambria Math"/>
                                        <a:ea typeface="Times New Roman"/>
                                      </a:rPr>
                                      <m:t>𝑏</m:t>
                                    </m:r>
                                  </m:num>
                                  <m:den>
                                    <m:r>
                                      <a:rPr lang="en-US" sz="1800" i="1">
                                        <a:effectLst/>
                                        <a:latin typeface="Cambria Math"/>
                                        <a:ea typeface="Times New Roman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1800" i="1">
                                    <a:effectLst/>
                                    <a:latin typeface="Cambria Math"/>
                                    <a:ea typeface="Times New Roman"/>
                                  </a:rPr>
                                  <m:t>, </m:t>
                                </m:r>
                                <m:f>
                                  <m:fPr>
                                    <m:ctrlPr>
                                      <a:rPr lang="ru-RU" sz="1800" i="1">
                                        <a:effectLst/>
                                        <a:latin typeface="Cambria Math"/>
                                        <a:ea typeface="Arial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800" i="1">
                                        <a:effectLst/>
                                        <a:latin typeface="Cambria Math"/>
                                        <a:ea typeface="Times New Roman"/>
                                      </a:rPr>
                                      <m:t>𝑏</m:t>
                                    </m:r>
                                    <m:r>
                                      <a:rPr lang="en-US" sz="1800" i="1">
                                        <a:effectLst/>
                                        <a:latin typeface="Cambria Math"/>
                                        <a:ea typeface="Times New Roman"/>
                                      </a:rPr>
                                      <m:t>+</m:t>
                                    </m:r>
                                    <m:r>
                                      <a:rPr lang="en-US" sz="1800" i="1">
                                        <a:effectLst/>
                                        <a:latin typeface="Cambria Math"/>
                                        <a:ea typeface="Times New Roman"/>
                                      </a:rPr>
                                      <m:t>𝑐</m:t>
                                    </m:r>
                                  </m:num>
                                  <m:den>
                                    <m:r>
                                      <a:rPr lang="en-US" sz="1800" i="1">
                                        <a:effectLst/>
                                        <a:latin typeface="Cambria Math"/>
                                        <a:ea typeface="Times New Roman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1800" i="1">
                                    <a:effectLst/>
                                    <a:latin typeface="Cambria Math"/>
                                    <a:ea typeface="Times New Roman"/>
                                  </a:rPr>
                                  <m:t>, </m:t>
                                </m:r>
                                <m:f>
                                  <m:fPr>
                                    <m:ctrlPr>
                                      <a:rPr lang="ru-RU" sz="1800" i="1">
                                        <a:effectLst/>
                                        <a:latin typeface="Cambria Math"/>
                                        <a:ea typeface="Arial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800" i="1">
                                        <a:effectLst/>
                                        <a:latin typeface="Cambria Math"/>
                                        <a:ea typeface="Times New Roman"/>
                                      </a:rPr>
                                      <m:t>𝑐</m:t>
                                    </m:r>
                                    <m:r>
                                      <a:rPr lang="en-US" sz="1800" i="1">
                                        <a:effectLst/>
                                        <a:latin typeface="Cambria Math"/>
                                        <a:ea typeface="Times New Roman"/>
                                      </a:rPr>
                                      <m:t>+</m:t>
                                    </m:r>
                                    <m:r>
                                      <a:rPr lang="en-US" sz="1800" i="1">
                                        <a:effectLst/>
                                        <a:latin typeface="Cambria Math"/>
                                        <a:ea typeface="Times New Roman"/>
                                      </a:rPr>
                                      <m:t>𝑎</m:t>
                                    </m:r>
                                  </m:num>
                                  <m:den>
                                    <m:r>
                                      <a:rPr lang="en-US" sz="1800" i="1">
                                        <a:effectLst/>
                                        <a:latin typeface="Cambria Math"/>
                                        <a:ea typeface="Times New Roman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1800" i="1">
                                    <a:effectLst/>
                                    <a:latin typeface="Cambria Math"/>
                                    <a:ea typeface="Times New Roman"/>
                                  </a:rPr>
                                  <m:t>,   </m:t>
                                </m:r>
                              </m:oMath>
                            </m:oMathPara>
                          </a14:m>
                          <a:endParaRPr lang="ru-RU" sz="1800" dirty="0">
                            <a:effectLst/>
                            <a:latin typeface="Times New Roman"/>
                            <a:ea typeface="Arial"/>
                          </a:endParaRPr>
                        </a:p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en-US" sz="1800" i="1" dirty="0">
                              <a:effectLst/>
                              <a:latin typeface="Times New Roman"/>
                              <a:ea typeface="Times New Roman"/>
                            </a:rPr>
                            <a:t>a, b, c</a:t>
                          </a:r>
                          <a:endParaRPr lang="ru-RU" sz="1800" dirty="0">
                            <a:effectLst/>
                            <a:latin typeface="Times New Roman"/>
                            <a:ea typeface="Arial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ru-RU" sz="1800">
                              <a:effectLst/>
                              <a:latin typeface="Times New Roman"/>
                              <a:ea typeface="Times New Roman"/>
                            </a:rPr>
                            <a:t>000;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1800" i="1">
                                      <a:effectLst/>
                                      <a:latin typeface="Cambria Math"/>
                                      <a:ea typeface="Arial"/>
                                    </a:rPr>
                                  </m:ctrlPr>
                                </m:fPr>
                                <m:num>
                                  <m:r>
                                    <a:rPr lang="ru-RU" sz="1800" i="1"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ru-RU" sz="1800" i="1"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800">
                              <a:effectLst/>
                              <a:latin typeface="Times New Roman"/>
                              <a:ea typeface="Times New Roman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1800" i="1">
                                      <a:effectLst/>
                                      <a:latin typeface="Cambria Math"/>
                                      <a:ea typeface="Arial"/>
                                    </a:rPr>
                                  </m:ctrlPr>
                                </m:fPr>
                                <m:num>
                                  <m:r>
                                    <a:rPr lang="ru-RU" sz="1800" i="1"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ru-RU" sz="1800" i="1"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800">
                              <a:effectLst/>
                              <a:latin typeface="Times New Roman"/>
                              <a:ea typeface="Times New Roman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ru-RU" sz="1800" i="1">
                                  <a:effectLst/>
                                  <a:latin typeface="Cambria Math"/>
                                  <a:ea typeface="Times New Roman"/>
                                </a:rPr>
                                <m:t>0;</m:t>
                              </m:r>
                            </m:oMath>
                          </a14:m>
                          <a:r>
                            <a:rPr lang="ru-RU" sz="1800">
                              <a:effectLst/>
                              <a:latin typeface="Times New Roman"/>
                              <a:ea typeface="Times New Roman"/>
                            </a:rPr>
                            <a:t> </a:t>
                          </a:r>
                          <a:endParaRPr lang="ru-RU" sz="1800">
                            <a:effectLst/>
                            <a:latin typeface="Times New Roman"/>
                            <a:ea typeface="Arial"/>
                          </a:endParaRPr>
                        </a:p>
                        <a:p>
                          <a:pPr algn="ctr"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1800" i="1">
                                      <a:effectLst/>
                                      <a:latin typeface="Cambria Math"/>
                                      <a:ea typeface="Arial"/>
                                    </a:rPr>
                                  </m:ctrlPr>
                                </m:fPr>
                                <m:num>
                                  <m:r>
                                    <a:rPr lang="ru-RU" sz="1800" i="1"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ru-RU" sz="1800" i="1"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800">
                              <a:effectLst/>
                              <a:latin typeface="Times New Roman"/>
                              <a:ea typeface="Times New Roman"/>
                            </a:rPr>
                            <a:t> </a:t>
                          </a:r>
                          <a:r>
                            <a:rPr lang="ru-RU" sz="1800">
                              <a:effectLst/>
                              <a:latin typeface="Times New Roman"/>
                              <a:ea typeface="Times New Roman"/>
                            </a:rPr>
                            <a:t>0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1800" i="1">
                                      <a:effectLst/>
                                      <a:latin typeface="Cambria Math"/>
                                      <a:ea typeface="Arial"/>
                                    </a:rPr>
                                  </m:ctrlPr>
                                </m:fPr>
                                <m:num>
                                  <m:r>
                                    <a:rPr lang="ru-RU" sz="1800" i="1"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ru-RU" sz="1800" i="1"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800">
                              <a:effectLst/>
                              <a:latin typeface="Times New Roman"/>
                              <a:ea typeface="Times New Roman"/>
                            </a:rPr>
                            <a:t>; 0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1800" i="1">
                                      <a:effectLst/>
                                      <a:latin typeface="Cambria Math"/>
                                      <a:ea typeface="Arial"/>
                                    </a:rPr>
                                  </m:ctrlPr>
                                </m:fPr>
                                <m:num>
                                  <m:r>
                                    <a:rPr lang="ru-RU" sz="1800" i="1"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ru-RU" sz="1800" i="1"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800">
                              <a:effectLst/>
                              <a:latin typeface="Times New Roman"/>
                              <a:ea typeface="Times New Roman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1800" i="1">
                                      <a:effectLst/>
                                      <a:latin typeface="Cambria Math"/>
                                      <a:ea typeface="Arial"/>
                                    </a:rPr>
                                  </m:ctrlPr>
                                </m:fPr>
                                <m:num>
                                  <m:r>
                                    <a:rPr lang="ru-RU" sz="1800" i="1"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ru-RU" sz="1800" i="1"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lang="ru-RU" sz="1800">
                            <a:effectLst/>
                            <a:latin typeface="Times New Roman"/>
                            <a:ea typeface="Arial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ru-RU" sz="1800" dirty="0">
                              <a:effectLst/>
                              <a:latin typeface="Times New Roman"/>
                              <a:ea typeface="Times New Roman"/>
                            </a:rPr>
                            <a:t>4</a:t>
                          </a:r>
                          <a:endParaRPr lang="ru-RU" sz="1800" dirty="0">
                            <a:effectLst/>
                            <a:latin typeface="Times New Roman"/>
                            <a:ea typeface="Arial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801508">
                    <a:tc>
                      <a:txBody>
                        <a:bodyPr/>
                        <a:lstStyle/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kk-KZ" sz="1800">
                              <a:effectLst/>
                              <a:latin typeface="Times New Roman"/>
                              <a:ea typeface="Times New Roman"/>
                            </a:rPr>
                            <a:t>Базасы центрленген    </a:t>
                          </a:r>
                          <a:r>
                            <a:rPr lang="kk-KZ" sz="1800" i="1">
                              <a:effectLst/>
                              <a:latin typeface="Times New Roman"/>
                              <a:ea typeface="Times New Roman"/>
                            </a:rPr>
                            <a:t>А</a:t>
                          </a:r>
                          <a:endParaRPr lang="ru-RU" sz="1800">
                            <a:effectLst/>
                            <a:latin typeface="Times New Roman"/>
                            <a:ea typeface="Arial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en-US" sz="1800" i="1">
                              <a:effectLst/>
                              <a:latin typeface="Times New Roman"/>
                              <a:ea typeface="Times New Roman"/>
                            </a:rPr>
                            <a:t>a</a:t>
                          </a:r>
                          <a:r>
                            <a:rPr lang="ru-RU" sz="1800" i="1">
                              <a:effectLst/>
                              <a:latin typeface="Times New Roman"/>
                              <a:ea typeface="Times New Roman"/>
                            </a:rPr>
                            <a:t>, </a:t>
                          </a:r>
                          <a:r>
                            <a:rPr lang="en-US" sz="1800" i="1">
                              <a:effectLst/>
                              <a:latin typeface="Times New Roman"/>
                              <a:ea typeface="Times New Roman"/>
                            </a:rPr>
                            <a:t>b</a:t>
                          </a:r>
                          <a:r>
                            <a:rPr lang="ru-RU" sz="1800" i="1">
                              <a:effectLst/>
                              <a:latin typeface="Times New Roman"/>
                              <a:ea typeface="Times New Roman"/>
                            </a:rPr>
                            <a:t>, </a:t>
                          </a:r>
                          <a:r>
                            <a:rPr lang="en-US" sz="1800" i="1">
                              <a:effectLst/>
                              <a:latin typeface="Times New Roman"/>
                              <a:ea typeface="Times New Roman"/>
                            </a:rPr>
                            <a:t>c</a:t>
                          </a:r>
                          <a:r>
                            <a:rPr lang="ru-RU" sz="1800" i="1">
                              <a:effectLst/>
                              <a:latin typeface="Times New Roman"/>
                              <a:ea typeface="Times New Roman"/>
                            </a:rPr>
                            <a:t>,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1800" i="1">
                                      <a:effectLst/>
                                      <a:latin typeface="Cambria Math"/>
                                      <a:ea typeface="Arial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i="1"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  <m:t>𝑏</m:t>
                                  </m:r>
                                  <m:r>
                                    <a:rPr lang="ru-RU" sz="1800" i="1"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  <m:t>+</m:t>
                                  </m:r>
                                  <m:r>
                                    <a:rPr lang="en-US" sz="1800" i="1"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  <m:t>𝑐</m:t>
                                  </m:r>
                                </m:num>
                                <m:den>
                                  <m:r>
                                    <a:rPr lang="ru-RU" sz="1800" i="1"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lang="ru-RU" sz="1800">
                            <a:effectLst/>
                            <a:latin typeface="Times New Roman"/>
                            <a:ea typeface="Arial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ru-RU" sz="1800" dirty="0">
                              <a:effectLst/>
                              <a:latin typeface="Times New Roman"/>
                              <a:ea typeface="Times New Roman"/>
                            </a:rPr>
                            <a:t>000;</a:t>
                          </a:r>
                          <a:r>
                            <a:rPr lang="en-US" sz="1800" dirty="0">
                              <a:effectLst/>
                              <a:latin typeface="Times New Roman"/>
                              <a:ea typeface="Times New Roman"/>
                            </a:rPr>
                            <a:t> 0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1800" i="1">
                                      <a:effectLst/>
                                      <a:latin typeface="Cambria Math"/>
                                      <a:ea typeface="Arial"/>
                                    </a:rPr>
                                  </m:ctrlPr>
                                </m:fPr>
                                <m:num>
                                  <m:r>
                                    <a:rPr lang="ru-RU" sz="1800" i="1"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ru-RU" sz="1800" i="1"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800" dirty="0">
                              <a:effectLst/>
                              <a:latin typeface="Times New Roman"/>
                              <a:ea typeface="Times New Roman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1800" i="1">
                                      <a:effectLst/>
                                      <a:latin typeface="Cambria Math"/>
                                      <a:ea typeface="Arial"/>
                                    </a:rPr>
                                  </m:ctrlPr>
                                </m:fPr>
                                <m:num>
                                  <m:r>
                                    <a:rPr lang="ru-RU" sz="1800" i="1"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ru-RU" sz="1800" i="1"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lang="ru-RU" sz="1800" dirty="0">
                            <a:effectLst/>
                            <a:latin typeface="Times New Roman"/>
                            <a:ea typeface="Arial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ru-RU" sz="1800">
                              <a:effectLst/>
                              <a:latin typeface="Times New Roman"/>
                              <a:ea typeface="Times New Roman"/>
                            </a:rPr>
                            <a:t>2</a:t>
                          </a:r>
                          <a:endParaRPr lang="ru-RU" sz="1800">
                            <a:effectLst/>
                            <a:latin typeface="Times New Roman"/>
                            <a:ea typeface="Arial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801508">
                    <a:tc>
                      <a:txBody>
                        <a:bodyPr/>
                        <a:lstStyle/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kk-KZ" sz="1800">
                              <a:effectLst/>
                              <a:latin typeface="Times New Roman"/>
                              <a:ea typeface="Times New Roman"/>
                            </a:rPr>
                            <a:t>Базасы центрленген    </a:t>
                          </a:r>
                          <a:r>
                            <a:rPr lang="kk-KZ" sz="1800" i="1">
                              <a:effectLst/>
                              <a:latin typeface="Times New Roman"/>
                              <a:ea typeface="Times New Roman"/>
                            </a:rPr>
                            <a:t>В</a:t>
                          </a:r>
                          <a:endParaRPr lang="ru-RU" sz="1800">
                            <a:effectLst/>
                            <a:latin typeface="Times New Roman"/>
                            <a:ea typeface="Arial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en-US" sz="1800" i="1">
                              <a:effectLst/>
                              <a:latin typeface="Times New Roman"/>
                              <a:ea typeface="Times New Roman"/>
                            </a:rPr>
                            <a:t>a</a:t>
                          </a:r>
                          <a:r>
                            <a:rPr lang="ru-RU" sz="1800" i="1">
                              <a:effectLst/>
                              <a:latin typeface="Times New Roman"/>
                              <a:ea typeface="Times New Roman"/>
                            </a:rPr>
                            <a:t>, </a:t>
                          </a:r>
                          <a:r>
                            <a:rPr lang="en-US" sz="1800" i="1">
                              <a:effectLst/>
                              <a:latin typeface="Times New Roman"/>
                              <a:ea typeface="Times New Roman"/>
                            </a:rPr>
                            <a:t>b</a:t>
                          </a:r>
                          <a:r>
                            <a:rPr lang="ru-RU" sz="1800" i="1">
                              <a:effectLst/>
                              <a:latin typeface="Times New Roman"/>
                              <a:ea typeface="Times New Roman"/>
                            </a:rPr>
                            <a:t>, </a:t>
                          </a:r>
                          <a:r>
                            <a:rPr lang="en-US" sz="1800" i="1">
                              <a:effectLst/>
                              <a:latin typeface="Times New Roman"/>
                              <a:ea typeface="Times New Roman"/>
                            </a:rPr>
                            <a:t>c</a:t>
                          </a:r>
                          <a:r>
                            <a:rPr lang="ru-RU" sz="1800" i="1">
                              <a:effectLst/>
                              <a:latin typeface="Times New Roman"/>
                              <a:ea typeface="Times New Roman"/>
                            </a:rPr>
                            <a:t>,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1800" i="1">
                                      <a:effectLst/>
                                      <a:latin typeface="Cambria Math"/>
                                      <a:ea typeface="Arial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i="1"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  <m:t>𝑎</m:t>
                                  </m:r>
                                  <m:r>
                                    <a:rPr lang="ru-RU" sz="1800" i="1"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  <m:t>+</m:t>
                                  </m:r>
                                  <m:r>
                                    <a:rPr lang="en-US" sz="1800" i="1"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  <m:t>𝑐</m:t>
                                  </m:r>
                                </m:num>
                                <m:den>
                                  <m:r>
                                    <a:rPr lang="ru-RU" sz="1800" i="1"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lang="ru-RU" sz="1800">
                            <a:effectLst/>
                            <a:latin typeface="Times New Roman"/>
                            <a:ea typeface="Arial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ru-RU" sz="1800" dirty="0">
                              <a:effectLst/>
                              <a:latin typeface="Times New Roman"/>
                              <a:ea typeface="Times New Roman"/>
                            </a:rPr>
                            <a:t>000;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1800" i="1">
                                      <a:effectLst/>
                                      <a:latin typeface="Cambria Math"/>
                                      <a:ea typeface="Arial"/>
                                    </a:rPr>
                                  </m:ctrlPr>
                                </m:fPr>
                                <m:num>
                                  <m:r>
                                    <a:rPr lang="ru-RU" sz="1800" i="1"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ru-RU" sz="1800" i="1"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800" dirty="0">
                              <a:effectLst/>
                              <a:latin typeface="Times New Roman"/>
                              <a:ea typeface="Times New Roman"/>
                            </a:rPr>
                            <a:t> 0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1800" i="1">
                                      <a:effectLst/>
                                      <a:latin typeface="Cambria Math"/>
                                      <a:ea typeface="Arial"/>
                                    </a:rPr>
                                  </m:ctrlPr>
                                </m:fPr>
                                <m:num>
                                  <m:r>
                                    <a:rPr lang="ru-RU" sz="1800" i="1"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ru-RU" sz="1800" i="1"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lang="ru-RU" sz="1800" dirty="0">
                            <a:effectLst/>
                            <a:latin typeface="Times New Roman"/>
                            <a:ea typeface="Arial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ru-RU" sz="1800" dirty="0">
                              <a:effectLst/>
                              <a:latin typeface="Times New Roman"/>
                              <a:ea typeface="Times New Roman"/>
                            </a:rPr>
                            <a:t>2</a:t>
                          </a:r>
                          <a:endParaRPr lang="ru-RU" sz="1800" dirty="0">
                            <a:effectLst/>
                            <a:latin typeface="Times New Roman"/>
                            <a:ea typeface="Arial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801508">
                    <a:tc>
                      <a:txBody>
                        <a:bodyPr/>
                        <a:lstStyle/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kk-KZ" sz="1800">
                              <a:effectLst/>
                              <a:latin typeface="Times New Roman"/>
                              <a:ea typeface="Times New Roman"/>
                            </a:rPr>
                            <a:t>Базасы центрленген    </a:t>
                          </a:r>
                          <a:r>
                            <a:rPr lang="kk-KZ" sz="1800" i="1">
                              <a:effectLst/>
                              <a:latin typeface="Times New Roman"/>
                              <a:ea typeface="Times New Roman"/>
                            </a:rPr>
                            <a:t>С</a:t>
                          </a:r>
                          <a:endParaRPr lang="ru-RU" sz="1800">
                            <a:effectLst/>
                            <a:latin typeface="Times New Roman"/>
                            <a:ea typeface="Arial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en-US" sz="1800" i="1">
                              <a:effectLst/>
                              <a:latin typeface="Times New Roman"/>
                              <a:ea typeface="Times New Roman"/>
                            </a:rPr>
                            <a:t>a</a:t>
                          </a:r>
                          <a:r>
                            <a:rPr lang="ru-RU" sz="1800" i="1">
                              <a:effectLst/>
                              <a:latin typeface="Times New Roman"/>
                              <a:ea typeface="Times New Roman"/>
                            </a:rPr>
                            <a:t>, </a:t>
                          </a:r>
                          <a:r>
                            <a:rPr lang="en-US" sz="1800" i="1">
                              <a:effectLst/>
                              <a:latin typeface="Times New Roman"/>
                              <a:ea typeface="Times New Roman"/>
                            </a:rPr>
                            <a:t>b</a:t>
                          </a:r>
                          <a:r>
                            <a:rPr lang="ru-RU" sz="1800" i="1">
                              <a:effectLst/>
                              <a:latin typeface="Times New Roman"/>
                              <a:ea typeface="Times New Roman"/>
                            </a:rPr>
                            <a:t>, </a:t>
                          </a:r>
                          <a:r>
                            <a:rPr lang="en-US" sz="1800" i="1">
                              <a:effectLst/>
                              <a:latin typeface="Times New Roman"/>
                              <a:ea typeface="Times New Roman"/>
                            </a:rPr>
                            <a:t>c,</a:t>
                          </a:r>
                          <a14:m>
                            <m:oMath xmlns:m="http://schemas.openxmlformats.org/officeDocument/2006/math">
                              <m:r>
                                <a:rPr lang="en-US" sz="1800" i="1">
                                  <a:effectLst/>
                                  <a:latin typeface="Cambria Math"/>
                                  <a:ea typeface="Times New Roman"/>
                                </a:rPr>
                                <m:t> </m:t>
                              </m:r>
                              <m:f>
                                <m:fPr>
                                  <m:ctrlPr>
                                    <a:rPr lang="ru-RU" sz="1800" i="1">
                                      <a:effectLst/>
                                      <a:latin typeface="Cambria Math"/>
                                      <a:ea typeface="Arial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i="1"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  <m:t>𝑎</m:t>
                                  </m:r>
                                  <m:r>
                                    <a:rPr lang="en-US" sz="1800" i="1"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  <m:t>+</m:t>
                                  </m:r>
                                  <m:r>
                                    <a:rPr lang="en-US" sz="1800" i="1"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  <m:t>𝑏</m:t>
                                  </m:r>
                                </m:num>
                                <m:den>
                                  <m:r>
                                    <a:rPr lang="en-US" sz="1800" i="1"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800" i="1">
                              <a:effectLst/>
                              <a:latin typeface="Times New Roman"/>
                              <a:ea typeface="Times New Roman"/>
                            </a:rPr>
                            <a:t> </a:t>
                          </a:r>
                          <a:endParaRPr lang="ru-RU" sz="1800">
                            <a:effectLst/>
                            <a:latin typeface="Times New Roman"/>
                            <a:ea typeface="Arial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ru-RU" sz="1800">
                              <a:effectLst/>
                              <a:latin typeface="Times New Roman"/>
                              <a:ea typeface="Times New Roman"/>
                            </a:rPr>
                            <a:t>000;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1800" i="1">
                                      <a:effectLst/>
                                      <a:latin typeface="Cambria Math"/>
                                      <a:ea typeface="Arial"/>
                                    </a:rPr>
                                  </m:ctrlPr>
                                </m:fPr>
                                <m:num>
                                  <m:r>
                                    <a:rPr lang="ru-RU" sz="1800" i="1"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ru-RU" sz="1800" i="1"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800">
                              <a:effectLst/>
                              <a:latin typeface="Times New Roman"/>
                              <a:ea typeface="Times New Roman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1800" i="1">
                                      <a:effectLst/>
                                      <a:latin typeface="Cambria Math"/>
                                      <a:ea typeface="Arial"/>
                                    </a:rPr>
                                  </m:ctrlPr>
                                </m:fPr>
                                <m:num>
                                  <m:r>
                                    <a:rPr lang="ru-RU" sz="1800" i="1"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ru-RU" sz="1800" i="1"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US" sz="1800">
                                  <a:effectLst/>
                                  <a:latin typeface="Cambria Math"/>
                                  <a:ea typeface="Times New Roman"/>
                                </a:rPr>
                                <m:t>0</m:t>
                              </m:r>
                            </m:oMath>
                          </a14:m>
                          <a:endParaRPr lang="ru-RU" sz="1800">
                            <a:effectLst/>
                            <a:latin typeface="Times New Roman"/>
                            <a:ea typeface="Arial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  <a:latin typeface="Times New Roman"/>
                              <a:ea typeface="Times New Roman"/>
                            </a:rPr>
                            <a:t>2</a:t>
                          </a:r>
                          <a:endParaRPr lang="ru-RU" sz="1800" dirty="0">
                            <a:effectLst/>
                            <a:latin typeface="Times New Roman"/>
                            <a:ea typeface="Arial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Объект 5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4005111170"/>
                  </p:ext>
                </p:extLst>
              </p:nvPr>
            </p:nvGraphicFramePr>
            <p:xfrm>
              <a:off x="1076961" y="1270000"/>
              <a:ext cx="10180318" cy="5425442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2712719"/>
                    <a:gridCol w="2956560"/>
                    <a:gridCol w="1965694"/>
                    <a:gridCol w="2545345"/>
                  </a:tblGrid>
                  <a:tr h="687006"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kk-KZ" sz="1800" dirty="0">
                              <a:effectLst/>
                              <a:latin typeface="Times New Roman"/>
                              <a:ea typeface="Times New Roman"/>
                            </a:rPr>
                            <a:t>Ұяшық типі және оның символы</a:t>
                          </a:r>
                          <a:endParaRPr lang="ru-RU" sz="1800" dirty="0">
                            <a:effectLst/>
                            <a:latin typeface="Times New Roman"/>
                            <a:ea typeface="Arial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kk-KZ" sz="1800">
                              <a:effectLst/>
                              <a:latin typeface="Times New Roman"/>
                              <a:ea typeface="Times New Roman"/>
                            </a:rPr>
                            <a:t>Негізгі трансляциялар</a:t>
                          </a:r>
                          <a:endParaRPr lang="ru-RU" sz="1800">
                            <a:effectLst/>
                            <a:latin typeface="Times New Roman"/>
                            <a:ea typeface="Arial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kk-KZ" sz="1800">
                              <a:effectLst/>
                              <a:latin typeface="Times New Roman"/>
                              <a:ea typeface="Times New Roman"/>
                            </a:rPr>
                            <a:t>Базис</a:t>
                          </a:r>
                          <a:endParaRPr lang="ru-RU" sz="1800">
                            <a:effectLst/>
                            <a:latin typeface="Times New Roman"/>
                            <a:ea typeface="Arial"/>
                          </a:endParaRPr>
                        </a:p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kk-KZ" sz="180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ru-RU" sz="1800">
                            <a:effectLst/>
                            <a:latin typeface="Times New Roman"/>
                            <a:ea typeface="Arial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  <a:tabLst>
                              <a:tab pos="390525" algn="l"/>
                            </a:tabLst>
                          </a:pPr>
                          <a:r>
                            <a:rPr lang="kk-KZ" sz="1800">
                              <a:effectLst/>
                              <a:latin typeface="Times New Roman"/>
                              <a:ea typeface="Times New Roman"/>
                            </a:rPr>
                            <a:t>Ұяшықтағы түйіндер саны</a:t>
                          </a:r>
                          <a:endParaRPr lang="ru-RU" sz="1800">
                            <a:effectLst/>
                            <a:latin typeface="Times New Roman"/>
                            <a:ea typeface="Arial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400753">
                    <a:tc>
                      <a:txBody>
                        <a:bodyPr/>
                        <a:lstStyle/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kk-KZ" sz="1800" dirty="0">
                              <a:effectLst/>
                              <a:latin typeface="Times New Roman"/>
                              <a:ea typeface="Times New Roman"/>
                            </a:rPr>
                            <a:t>Примитивті     </a:t>
                          </a:r>
                          <a:r>
                            <a:rPr lang="kk-KZ" sz="1800" i="1" dirty="0">
                              <a:effectLst/>
                              <a:latin typeface="Times New Roman"/>
                              <a:ea typeface="Times New Roman"/>
                            </a:rPr>
                            <a:t>Р</a:t>
                          </a:r>
                          <a:endParaRPr lang="ru-RU" sz="1800" dirty="0">
                            <a:effectLst/>
                            <a:latin typeface="Times New Roman"/>
                            <a:ea typeface="Arial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en-US" sz="1800" i="1">
                              <a:effectLst/>
                              <a:latin typeface="Times New Roman"/>
                              <a:ea typeface="Times New Roman"/>
                            </a:rPr>
                            <a:t>a, b, c</a:t>
                          </a:r>
                          <a:endParaRPr lang="ru-RU" sz="1800">
                            <a:effectLst/>
                            <a:latin typeface="Times New Roman"/>
                            <a:ea typeface="Arial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  <a:latin typeface="Times New Roman"/>
                              <a:ea typeface="Times New Roman"/>
                            </a:rPr>
                            <a:t>000</a:t>
                          </a:r>
                          <a:endParaRPr lang="ru-RU" sz="1800">
                            <a:effectLst/>
                            <a:latin typeface="Times New Roman"/>
                            <a:ea typeface="Arial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  <a:latin typeface="Times New Roman"/>
                              <a:ea typeface="Times New Roman"/>
                            </a:rPr>
                            <a:t>1</a:t>
                          </a:r>
                          <a:endParaRPr lang="ru-RU" sz="1800">
                            <a:effectLst/>
                            <a:latin typeface="Times New Roman"/>
                            <a:ea typeface="Arial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801508">
                    <a:tc>
                      <a:txBody>
                        <a:bodyPr/>
                        <a:lstStyle/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kk-KZ" sz="1800" dirty="0">
                              <a:effectLst/>
                              <a:latin typeface="Times New Roman"/>
                              <a:ea typeface="Times New Roman"/>
                            </a:rPr>
                            <a:t>  Көлемі центрленген    </a:t>
                          </a:r>
                          <a:r>
                            <a:rPr lang="kk-KZ" sz="1800" i="1" dirty="0">
                              <a:effectLst/>
                              <a:latin typeface="Times New Roman"/>
                              <a:ea typeface="Times New Roman"/>
                            </a:rPr>
                            <a:t>І</a:t>
                          </a:r>
                          <a:endParaRPr lang="ru-RU" sz="1800" dirty="0">
                            <a:effectLst/>
                            <a:latin typeface="Times New Roman"/>
                            <a:ea typeface="Arial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91959" t="-143939" r="-152577" b="-4401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289130" t="-143939" r="-129814" b="-4401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  <a:latin typeface="Times New Roman"/>
                              <a:ea typeface="Times New Roman"/>
                            </a:rPr>
                            <a:t>2</a:t>
                          </a:r>
                          <a:endParaRPr lang="ru-RU" sz="1800">
                            <a:effectLst/>
                            <a:latin typeface="Times New Roman"/>
                            <a:ea typeface="Arial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1131651">
                    <a:tc>
                      <a:txBody>
                        <a:bodyPr/>
                        <a:lstStyle/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kk-KZ" sz="1800" dirty="0">
                              <a:effectLst/>
                              <a:latin typeface="Times New Roman"/>
                              <a:ea typeface="Times New Roman"/>
                            </a:rPr>
                            <a:t>Жақтары центрленген    </a:t>
                          </a:r>
                          <a:r>
                            <a:rPr lang="en-US" sz="1800" i="1" dirty="0">
                              <a:effectLst/>
                              <a:latin typeface="Times New Roman"/>
                              <a:ea typeface="Times New Roman"/>
                            </a:rPr>
                            <a:t>F</a:t>
                          </a:r>
                          <a:endParaRPr lang="ru-RU" sz="1800" dirty="0">
                            <a:effectLst/>
                            <a:latin typeface="Times New Roman"/>
                            <a:ea typeface="Arial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91959" t="-173118" r="-152577" b="-21236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289130" t="-173118" r="-129814" b="-21236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ru-RU" sz="1800" dirty="0">
                              <a:effectLst/>
                              <a:latin typeface="Times New Roman"/>
                              <a:ea typeface="Times New Roman"/>
                            </a:rPr>
                            <a:t>4</a:t>
                          </a:r>
                          <a:endParaRPr lang="ru-RU" sz="1800" dirty="0">
                            <a:effectLst/>
                            <a:latin typeface="Times New Roman"/>
                            <a:ea typeface="Arial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801508">
                    <a:tc>
                      <a:txBody>
                        <a:bodyPr/>
                        <a:lstStyle/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kk-KZ" sz="1800">
                              <a:effectLst/>
                              <a:latin typeface="Times New Roman"/>
                              <a:ea typeface="Times New Roman"/>
                            </a:rPr>
                            <a:t>Базасы центрленген    </a:t>
                          </a:r>
                          <a:r>
                            <a:rPr lang="kk-KZ" sz="1800" i="1">
                              <a:effectLst/>
                              <a:latin typeface="Times New Roman"/>
                              <a:ea typeface="Times New Roman"/>
                            </a:rPr>
                            <a:t>А</a:t>
                          </a:r>
                          <a:endParaRPr lang="ru-RU" sz="1800">
                            <a:effectLst/>
                            <a:latin typeface="Times New Roman"/>
                            <a:ea typeface="Arial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91959" t="-387786" r="-152577" b="-2015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289130" t="-387786" r="-129814" b="-2015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ru-RU" sz="1800">
                              <a:effectLst/>
                              <a:latin typeface="Times New Roman"/>
                              <a:ea typeface="Times New Roman"/>
                            </a:rPr>
                            <a:t>2</a:t>
                          </a:r>
                          <a:endParaRPr lang="ru-RU" sz="1800">
                            <a:effectLst/>
                            <a:latin typeface="Times New Roman"/>
                            <a:ea typeface="Arial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801508">
                    <a:tc>
                      <a:txBody>
                        <a:bodyPr/>
                        <a:lstStyle/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kk-KZ" sz="1800">
                              <a:effectLst/>
                              <a:latin typeface="Times New Roman"/>
                              <a:ea typeface="Times New Roman"/>
                            </a:rPr>
                            <a:t>Базасы центрленген    </a:t>
                          </a:r>
                          <a:r>
                            <a:rPr lang="kk-KZ" sz="1800" i="1">
                              <a:effectLst/>
                              <a:latin typeface="Times New Roman"/>
                              <a:ea typeface="Times New Roman"/>
                            </a:rPr>
                            <a:t>В</a:t>
                          </a:r>
                          <a:endParaRPr lang="ru-RU" sz="1800">
                            <a:effectLst/>
                            <a:latin typeface="Times New Roman"/>
                            <a:ea typeface="Arial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91959" t="-484091" r="-152577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289130" t="-484091" r="-129814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ru-RU" sz="1800" dirty="0">
                              <a:effectLst/>
                              <a:latin typeface="Times New Roman"/>
                              <a:ea typeface="Times New Roman"/>
                            </a:rPr>
                            <a:t>2</a:t>
                          </a:r>
                          <a:endParaRPr lang="ru-RU" sz="1800" dirty="0">
                            <a:effectLst/>
                            <a:latin typeface="Times New Roman"/>
                            <a:ea typeface="Arial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801508">
                    <a:tc>
                      <a:txBody>
                        <a:bodyPr/>
                        <a:lstStyle/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kk-KZ" sz="1800">
                              <a:effectLst/>
                              <a:latin typeface="Times New Roman"/>
                              <a:ea typeface="Times New Roman"/>
                            </a:rPr>
                            <a:t>Базасы центрленген    </a:t>
                          </a:r>
                          <a:r>
                            <a:rPr lang="kk-KZ" sz="1800" i="1">
                              <a:effectLst/>
                              <a:latin typeface="Times New Roman"/>
                              <a:ea typeface="Times New Roman"/>
                            </a:rPr>
                            <a:t>С</a:t>
                          </a:r>
                          <a:endParaRPr lang="ru-RU" sz="1800">
                            <a:effectLst/>
                            <a:latin typeface="Times New Roman"/>
                            <a:ea typeface="Arial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91959" t="-588550" r="-152577" b="-7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289130" t="-588550" r="-129814" b="-7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  <a:latin typeface="Times New Roman"/>
                              <a:ea typeface="Times New Roman"/>
                            </a:rPr>
                            <a:t>2</a:t>
                          </a:r>
                          <a:endParaRPr lang="ru-RU" sz="1800" dirty="0">
                            <a:effectLst/>
                            <a:latin typeface="Times New Roman"/>
                            <a:ea typeface="Arial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856114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i="1" dirty="0">
                <a:latin typeface="Times New Roman"/>
                <a:ea typeface="Arial"/>
              </a:rPr>
              <a:t>Тас тұзының құрылымы</a:t>
            </a:r>
            <a:endParaRPr lang="ru-RU" dirty="0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840480" y="1825624"/>
            <a:ext cx="4216400" cy="4605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8859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0" y="494664"/>
                <a:ext cx="11988800" cy="6180455"/>
              </a:xfrm>
            </p:spPr>
            <p:txBody>
              <a:bodyPr>
                <a:normAutofit/>
              </a:bodyPr>
              <a:lstStyle/>
              <a:p>
                <a:pPr indent="450215" algn="just">
                  <a:spcAft>
                    <a:spcPts val="0"/>
                  </a:spcAft>
                </a:pPr>
                <a:r>
                  <a:rPr lang="kk-KZ" dirty="0">
                    <a:latin typeface="Times New Roman"/>
                    <a:ea typeface="Arial"/>
                  </a:rPr>
                  <a:t>Браве ұяшығын </a:t>
                </a:r>
                <a:r>
                  <a:rPr lang="kk-KZ" dirty="0" smtClean="0">
                    <a:latin typeface="Times New Roman"/>
                    <a:ea typeface="Arial"/>
                  </a:rPr>
                  <a:t>нақты </a:t>
                </a:r>
                <a:r>
                  <a:rPr lang="kk-KZ" dirty="0">
                    <a:latin typeface="Times New Roman"/>
                    <a:ea typeface="Arial"/>
                  </a:rPr>
                  <a:t>құрылымға </a:t>
                </a:r>
                <a:r>
                  <a:rPr lang="kk-KZ" dirty="0" smtClean="0">
                    <a:latin typeface="Times New Roman"/>
                    <a:ea typeface="Arial"/>
                  </a:rPr>
                  <a:t>таңдау </a:t>
                </a:r>
                <a:r>
                  <a:rPr lang="kk-KZ" dirty="0">
                    <a:latin typeface="Times New Roman"/>
                    <a:ea typeface="Arial"/>
                  </a:rPr>
                  <a:t>мысалын келтірейік. NaCl тас тұзының құрылымының моделінде </a:t>
                </a:r>
                <a:r>
                  <a:rPr lang="kk-KZ" dirty="0" smtClean="0">
                    <a:latin typeface="Times New Roman"/>
                    <a:ea typeface="Arial"/>
                  </a:rPr>
                  <a:t>ұсақ </a:t>
                </a:r>
                <a:r>
                  <a:rPr lang="kk-KZ" dirty="0">
                    <a:latin typeface="Times New Roman"/>
                    <a:ea typeface="Arial"/>
                  </a:rPr>
                  <a:t>шарлармен - </a:t>
                </a:r>
                <a:r>
                  <a:rPr lang="kk-KZ" b="1" dirty="0">
                    <a:latin typeface="Times New Roman"/>
                    <a:ea typeface="Arial"/>
                  </a:rPr>
                  <a:t>натрий ионы</a:t>
                </a:r>
                <a:r>
                  <a:rPr lang="kk-KZ" dirty="0">
                    <a:latin typeface="Times New Roman"/>
                    <a:ea typeface="Arial"/>
                  </a:rPr>
                  <a:t>, ірі шарлармен – </a:t>
                </a:r>
                <a:r>
                  <a:rPr lang="kk-KZ" b="1" dirty="0">
                    <a:latin typeface="Times New Roman"/>
                    <a:ea typeface="Arial"/>
                  </a:rPr>
                  <a:t>хлор иондары </a:t>
                </a:r>
                <a:r>
                  <a:rPr lang="kk-KZ" dirty="0">
                    <a:latin typeface="Times New Roman"/>
                    <a:ea typeface="Arial"/>
                  </a:rPr>
                  <a:t>белгіленген. Екі көрші иондардың арасындағы  арақашықтықты қарапайым трансляция деп атауға болмайды, себебі иондар әртүрлі. Қарапайым трансляция мұнда </a:t>
                </a:r>
                <a:r>
                  <a:rPr lang="kk-KZ" b="1" dirty="0">
                    <a:latin typeface="Times New Roman"/>
                    <a:ea typeface="Arial"/>
                  </a:rPr>
                  <a:t>Na–Na</a:t>
                </a:r>
                <a:r>
                  <a:rPr lang="kk-KZ" dirty="0">
                    <a:latin typeface="Times New Roman"/>
                    <a:ea typeface="Arial"/>
                  </a:rPr>
                  <a:t> немесе </a:t>
                </a:r>
                <a:r>
                  <a:rPr lang="kk-KZ" b="1" dirty="0">
                    <a:latin typeface="Times New Roman"/>
                    <a:ea typeface="Arial"/>
                  </a:rPr>
                  <a:t>Cl–Cl</a:t>
                </a:r>
                <a:r>
                  <a:rPr lang="kk-KZ" dirty="0">
                    <a:latin typeface="Times New Roman"/>
                    <a:ea typeface="Arial"/>
                  </a:rPr>
                  <a:t> қашықтығына тең болу керек, яғни </a:t>
                </a:r>
                <a:r>
                  <a:rPr lang="kk-KZ" b="1" dirty="0">
                    <a:latin typeface="Times New Roman"/>
                    <a:ea typeface="Arial"/>
                  </a:rPr>
                  <a:t>Na</a:t>
                </a:r>
                <a:r>
                  <a:rPr lang="kk-KZ" dirty="0">
                    <a:latin typeface="Times New Roman"/>
                    <a:ea typeface="Arial"/>
                  </a:rPr>
                  <a:t> және </a:t>
                </a:r>
                <a:r>
                  <a:rPr lang="kk-KZ" b="1" dirty="0">
                    <a:latin typeface="Times New Roman"/>
                    <a:ea typeface="Arial"/>
                  </a:rPr>
                  <a:t>Cl</a:t>
                </a:r>
                <a:r>
                  <a:rPr lang="kk-KZ" dirty="0">
                    <a:latin typeface="Times New Roman"/>
                    <a:ea typeface="Arial"/>
                  </a:rPr>
                  <a:t> иондарының екі еселенген қашықтарына тең болады. Дәл осындай қарапайым трансляциялар өзара перпендикуляр үш бағыттарда болады, яғни </a:t>
                </a:r>
                <a:r>
                  <a:rPr lang="kk-KZ" i="1" dirty="0">
                    <a:effectLst/>
                    <a:latin typeface="Times New Roman"/>
                    <a:ea typeface="Arial"/>
                  </a:rPr>
                  <a:t>a=b=c, α=β=γ</a:t>
                </a:r>
                <a:r>
                  <a:rPr lang="kk-KZ" dirty="0">
                    <a:effectLst/>
                    <a:latin typeface="Times New Roman"/>
                    <a:ea typeface="Arial"/>
                  </a:rPr>
                  <a:t>=90</a:t>
                </a:r>
                <a:r>
                  <a:rPr lang="kk-KZ" baseline="30000" dirty="0">
                    <a:effectLst/>
                    <a:latin typeface="Times New Roman"/>
                    <a:ea typeface="Arial"/>
                  </a:rPr>
                  <a:t>0</a:t>
                </a:r>
                <a:r>
                  <a:rPr lang="kk-KZ" dirty="0">
                    <a:effectLst/>
                    <a:latin typeface="Times New Roman"/>
                    <a:ea typeface="Arial"/>
                  </a:rPr>
                  <a:t>. Яғни, қарапайым ұяшық кубтық болады. Натрий ионы секілді хлор ионына да </a:t>
                </a:r>
                <a:r>
                  <a:rPr lang="kk-KZ" i="1" dirty="0">
                    <a:effectLst/>
                    <a:latin typeface="Times New Roman"/>
                    <a:ea typeface="Arial"/>
                  </a:rPr>
                  <a:t>а, b, c </a:t>
                </a:r>
                <a:r>
                  <a:rPr lang="kk-KZ" dirty="0">
                    <a:effectLst/>
                    <a:latin typeface="Times New Roman"/>
                    <a:ea typeface="Arial"/>
                  </a:rPr>
                  <a:t>трансляцияларынан басқа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effectLst/>
                            <a:latin typeface="Cambria Math"/>
                            <a:ea typeface="Arial"/>
                          </a:rPr>
                        </m:ctrlPr>
                      </m:fPr>
                      <m:num>
                        <m:r>
                          <a:rPr lang="kk-KZ" i="1">
                            <a:effectLst/>
                            <a:latin typeface="Cambria Math"/>
                            <a:ea typeface="Arial"/>
                          </a:rPr>
                          <m:t>𝑎</m:t>
                        </m:r>
                        <m:r>
                          <a:rPr lang="kk-KZ" i="1">
                            <a:effectLst/>
                            <a:latin typeface="Cambria Math"/>
                            <a:ea typeface="Arial"/>
                          </a:rPr>
                          <m:t>+</m:t>
                        </m:r>
                        <m:r>
                          <a:rPr lang="kk-KZ" i="1">
                            <a:effectLst/>
                            <a:latin typeface="Cambria Math"/>
                            <a:ea typeface="Arial"/>
                          </a:rPr>
                          <m:t>𝑏</m:t>
                        </m:r>
                      </m:num>
                      <m:den>
                        <m:r>
                          <a:rPr lang="kk-KZ" i="1">
                            <a:effectLst/>
                            <a:latin typeface="Cambria Math"/>
                            <a:ea typeface="Arial"/>
                          </a:rPr>
                          <m:t>2</m:t>
                        </m:r>
                      </m:den>
                    </m:f>
                  </m:oMath>
                </a14:m>
                <a:r>
                  <a:rPr lang="kk-KZ" dirty="0">
                    <a:effectLst/>
                    <a:latin typeface="Times New Roman"/>
                    <a:ea typeface="Arial"/>
                  </a:rPr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effectLst/>
                            <a:latin typeface="Cambria Math"/>
                            <a:ea typeface="Arial"/>
                          </a:rPr>
                        </m:ctrlPr>
                      </m:fPr>
                      <m:num>
                        <m:r>
                          <a:rPr lang="kk-KZ" i="1">
                            <a:effectLst/>
                            <a:latin typeface="Cambria Math"/>
                            <a:ea typeface="Arial"/>
                          </a:rPr>
                          <m:t>𝑏</m:t>
                        </m:r>
                        <m:r>
                          <a:rPr lang="kk-KZ" i="1">
                            <a:effectLst/>
                            <a:latin typeface="Cambria Math"/>
                            <a:ea typeface="Arial"/>
                          </a:rPr>
                          <m:t>+</m:t>
                        </m:r>
                        <m:r>
                          <a:rPr lang="kk-KZ" i="1">
                            <a:effectLst/>
                            <a:latin typeface="Cambria Math"/>
                            <a:ea typeface="Arial"/>
                          </a:rPr>
                          <m:t>𝑐</m:t>
                        </m:r>
                      </m:num>
                      <m:den>
                        <m:r>
                          <a:rPr lang="kk-KZ" i="1">
                            <a:effectLst/>
                            <a:latin typeface="Cambria Math"/>
                            <a:ea typeface="Arial"/>
                          </a:rPr>
                          <m:t>2</m:t>
                        </m:r>
                      </m:den>
                    </m:f>
                  </m:oMath>
                </a14:m>
                <a:r>
                  <a:rPr lang="kk-KZ" dirty="0">
                    <a:effectLst/>
                    <a:latin typeface="Times New Roman"/>
                    <a:ea typeface="Arial"/>
                  </a:rPr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effectLst/>
                            <a:latin typeface="Cambria Math"/>
                            <a:ea typeface="Arial"/>
                          </a:rPr>
                        </m:ctrlPr>
                      </m:fPr>
                      <m:num>
                        <m:r>
                          <a:rPr lang="kk-KZ" i="1">
                            <a:effectLst/>
                            <a:latin typeface="Cambria Math"/>
                            <a:ea typeface="Arial"/>
                          </a:rPr>
                          <m:t>𝑐</m:t>
                        </m:r>
                        <m:r>
                          <a:rPr lang="kk-KZ" i="1">
                            <a:effectLst/>
                            <a:latin typeface="Cambria Math"/>
                            <a:ea typeface="Arial"/>
                          </a:rPr>
                          <m:t>+</m:t>
                        </m:r>
                        <m:r>
                          <a:rPr lang="kk-KZ" i="1">
                            <a:effectLst/>
                            <a:latin typeface="Cambria Math"/>
                            <a:ea typeface="Arial"/>
                          </a:rPr>
                          <m:t>𝑎</m:t>
                        </m:r>
                      </m:num>
                      <m:den>
                        <m:r>
                          <a:rPr lang="kk-KZ" i="1">
                            <a:effectLst/>
                            <a:latin typeface="Cambria Math"/>
                            <a:ea typeface="Arial"/>
                          </a:rPr>
                          <m:t>2</m:t>
                        </m:r>
                      </m:den>
                    </m:f>
                  </m:oMath>
                </a14:m>
                <a:r>
                  <a:rPr lang="kk-KZ" dirty="0">
                    <a:effectLst/>
                    <a:latin typeface="Times New Roman"/>
                    <a:ea typeface="Arial"/>
                  </a:rPr>
                  <a:t>  трансляциялары сәйкес келеді. Яғни, тасты тұз </a:t>
                </a:r>
                <a:r>
                  <a:rPr lang="kk-KZ" dirty="0" smtClean="0">
                    <a:effectLst/>
                    <a:latin typeface="Times New Roman"/>
                    <a:ea typeface="Arial"/>
                  </a:rPr>
                  <a:t>құрылымының примитивті (қарапайым) ұяшығы </a:t>
                </a:r>
                <a:r>
                  <a:rPr lang="kk-KZ" b="1" dirty="0">
                    <a:effectLst/>
                    <a:latin typeface="Times New Roman"/>
                    <a:ea typeface="Arial"/>
                  </a:rPr>
                  <a:t>жақтары центрленген </a:t>
                </a:r>
                <a:r>
                  <a:rPr lang="kk-KZ" b="1" dirty="0" smtClean="0">
                    <a:effectLst/>
                    <a:latin typeface="Times New Roman"/>
                    <a:ea typeface="Arial"/>
                  </a:rPr>
                  <a:t>кубтық</a:t>
                </a:r>
                <a:r>
                  <a:rPr lang="kk-KZ" dirty="0" smtClean="0">
                    <a:effectLst/>
                    <a:latin typeface="Times New Roman"/>
                    <a:ea typeface="Arial"/>
                  </a:rPr>
                  <a:t> деп аталады, </a:t>
                </a:r>
                <a:r>
                  <a:rPr lang="kk-KZ" dirty="0">
                    <a:effectLst/>
                    <a:latin typeface="Times New Roman"/>
                    <a:ea typeface="Arial"/>
                  </a:rPr>
                  <a:t>оның белгіленуі ЖЦК. Осындай ЖЦК ұяшық мыстың, алмаздың, сфалериттің құрылымына </a:t>
                </a:r>
                <a:r>
                  <a:rPr lang="kk-KZ" dirty="0" smtClean="0">
                    <a:effectLst/>
                    <a:latin typeface="Times New Roman"/>
                    <a:ea typeface="Arial"/>
                  </a:rPr>
                  <a:t>тән.</a:t>
                </a:r>
                <a:endParaRPr lang="ru-RU" sz="1600" dirty="0">
                  <a:effectLst/>
                  <a:latin typeface="Times New Roman"/>
                  <a:ea typeface="Arial"/>
                </a:endParaRP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494664"/>
                <a:ext cx="11988800" cy="6180455"/>
              </a:xfrm>
              <a:blipFill rotWithShape="1">
                <a:blip r:embed="rId2"/>
                <a:stretch>
                  <a:fillRect t="-1677" r="-96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32070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049760" cy="6858000"/>
          </a:xfrm>
        </p:spPr>
        <p:txBody>
          <a:bodyPr/>
          <a:lstStyle/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/>
                <a:ea typeface="Arial"/>
              </a:rPr>
              <a:t>ZnS-вюрциттің гексагональді модификациясы құрылымының </a:t>
            </a:r>
            <a:r>
              <a:rPr lang="kk-KZ" dirty="0" smtClean="0">
                <a:latin typeface="Times New Roman"/>
                <a:ea typeface="Arial"/>
              </a:rPr>
              <a:t>примитивті </a:t>
            </a:r>
            <a:r>
              <a:rPr lang="kk-KZ" dirty="0">
                <a:latin typeface="Times New Roman"/>
                <a:ea typeface="Arial"/>
              </a:rPr>
              <a:t>ұяшығы ретінде табаны </a:t>
            </a:r>
            <a:r>
              <a:rPr lang="kk-KZ" dirty="0" smtClean="0">
                <a:latin typeface="Times New Roman"/>
                <a:ea typeface="Arial"/>
              </a:rPr>
              <a:t>ромб болатын призма алынады</a:t>
            </a:r>
            <a:r>
              <a:rPr lang="kk-KZ" dirty="0">
                <a:latin typeface="Times New Roman"/>
                <a:ea typeface="Arial"/>
              </a:rPr>
              <a:t>: </a:t>
            </a:r>
            <a:r>
              <a:rPr lang="kk-KZ" i="1" dirty="0">
                <a:latin typeface="Times New Roman"/>
                <a:ea typeface="Arial"/>
              </a:rPr>
              <a:t>a=b≠c, α=β</a:t>
            </a:r>
            <a:r>
              <a:rPr lang="kk-KZ" dirty="0">
                <a:latin typeface="Times New Roman"/>
                <a:ea typeface="Arial"/>
              </a:rPr>
              <a:t>=90</a:t>
            </a:r>
            <a:r>
              <a:rPr lang="kk-KZ" baseline="30000" dirty="0">
                <a:latin typeface="Times New Roman"/>
                <a:ea typeface="Arial"/>
              </a:rPr>
              <a:t>0 </a:t>
            </a:r>
            <a:r>
              <a:rPr lang="kk-KZ" dirty="0">
                <a:latin typeface="Times New Roman"/>
                <a:ea typeface="Arial"/>
              </a:rPr>
              <a:t>, γ=120</a:t>
            </a:r>
            <a:r>
              <a:rPr lang="kk-KZ" baseline="30000" dirty="0">
                <a:latin typeface="Times New Roman"/>
                <a:ea typeface="Arial"/>
              </a:rPr>
              <a:t>0</a:t>
            </a:r>
            <a:r>
              <a:rPr lang="kk-KZ" dirty="0">
                <a:latin typeface="Times New Roman"/>
                <a:ea typeface="Arial"/>
              </a:rPr>
              <a:t>; яғни, ұяшық примитивті гексагональді. </a:t>
            </a:r>
            <a:endParaRPr lang="ru-RU" sz="1600" dirty="0">
              <a:latin typeface="Times New Roman"/>
              <a:ea typeface="Arial"/>
            </a:endParaRPr>
          </a:p>
          <a:p>
            <a:pPr indent="0" algn="ctr">
              <a:spcAft>
                <a:spcPts val="0"/>
              </a:spcAft>
              <a:buNone/>
            </a:pPr>
            <a:endParaRPr lang="kk-KZ" i="1" dirty="0" smtClean="0">
              <a:latin typeface="Times New Roman"/>
              <a:ea typeface="Arial"/>
            </a:endParaRPr>
          </a:p>
          <a:p>
            <a:pPr indent="0" algn="ctr">
              <a:buNone/>
            </a:pPr>
            <a:r>
              <a:rPr lang="kk-KZ" i="1" dirty="0">
                <a:latin typeface="Times New Roman"/>
                <a:ea typeface="Arial"/>
              </a:rPr>
              <a:t>Вюрциттің құрылымы</a:t>
            </a:r>
            <a:endParaRPr lang="ru-RU" sz="1600" dirty="0">
              <a:latin typeface="Times New Roman"/>
              <a:ea typeface="Arial"/>
            </a:endParaRPr>
          </a:p>
          <a:p>
            <a:pPr indent="0" algn="ctr">
              <a:spcAft>
                <a:spcPts val="0"/>
              </a:spcAft>
              <a:buNone/>
            </a:pPr>
            <a:endParaRPr lang="kk-KZ" i="1" dirty="0">
              <a:latin typeface="Times New Roman"/>
              <a:ea typeface="Arial"/>
            </a:endParaRPr>
          </a:p>
          <a:p>
            <a:pPr indent="0" algn="ctr">
              <a:spcAft>
                <a:spcPts val="0"/>
              </a:spcAft>
              <a:buNone/>
            </a:pPr>
            <a:endParaRPr lang="kk-KZ" i="1" dirty="0" smtClean="0">
              <a:latin typeface="Times New Roman"/>
              <a:ea typeface="Arial"/>
            </a:endParaRPr>
          </a:p>
          <a:p>
            <a:pPr indent="0" algn="ctr">
              <a:spcAft>
                <a:spcPts val="0"/>
              </a:spcAft>
              <a:buNone/>
            </a:pPr>
            <a:endParaRPr lang="kk-KZ" i="1" dirty="0" smtClean="0">
              <a:latin typeface="Times New Roman"/>
              <a:ea typeface="Arial"/>
            </a:endParaRPr>
          </a:p>
          <a:p>
            <a:pPr indent="0" algn="ctr">
              <a:spcAft>
                <a:spcPts val="0"/>
              </a:spcAft>
              <a:buNone/>
            </a:pPr>
            <a:endParaRPr lang="kk-KZ" i="1" dirty="0" smtClean="0">
              <a:latin typeface="Times New Roman"/>
              <a:ea typeface="Arial"/>
            </a:endParaRPr>
          </a:p>
          <a:p>
            <a:pPr indent="0" algn="ctr">
              <a:spcAft>
                <a:spcPts val="0"/>
              </a:spcAft>
              <a:buNone/>
            </a:pPr>
            <a:endParaRPr lang="kk-KZ" i="1" dirty="0">
              <a:latin typeface="Times New Roman"/>
              <a:ea typeface="Arial"/>
            </a:endParaRP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52587" y="1513840"/>
            <a:ext cx="2065973" cy="332232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9040" y="2537963"/>
            <a:ext cx="2531871" cy="32607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2239" y="2598305"/>
            <a:ext cx="2287539" cy="32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33573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80108"/>
            <a:ext cx="11353800" cy="6677891"/>
          </a:xfrm>
        </p:spPr>
        <p:txBody>
          <a:bodyPr>
            <a:normAutofit/>
          </a:bodyPr>
          <a:lstStyle/>
          <a:p>
            <a:pPr marL="685800" indent="-457200" algn="just"/>
            <a:r>
              <a:rPr lang="kk-KZ" sz="3000" dirty="0">
                <a:latin typeface="Times New Roman" panose="02020603050405020304" pitchFamily="18" charset="0"/>
                <a:ea typeface="Arial" panose="020B0604020202020204" pitchFamily="34" charset="0"/>
              </a:rPr>
              <a:t>Кристалл құрылымын түзетін материалдық бөлшектер (</a:t>
            </a:r>
            <a:r>
              <a:rPr lang="kk-KZ" sz="3000" b="1" dirty="0">
                <a:latin typeface="Times New Roman" panose="02020603050405020304" pitchFamily="18" charset="0"/>
                <a:ea typeface="Arial" panose="020B0604020202020204" pitchFamily="34" charset="0"/>
              </a:rPr>
              <a:t>атомдар, иондар, молекулалар</a:t>
            </a:r>
            <a:r>
              <a:rPr lang="kk-KZ" sz="3000" dirty="0">
                <a:latin typeface="Times New Roman" panose="02020603050405020304" pitchFamily="18" charset="0"/>
                <a:ea typeface="Arial" panose="020B0604020202020204" pitchFamily="34" charset="0"/>
              </a:rPr>
              <a:t>) қатаң белгілі аралықта, қатаң белгілі бағытта периодты қайталанады, кеңістікте заңдылықпен таралады</a:t>
            </a:r>
            <a:r>
              <a:rPr lang="kk-KZ" sz="3000" dirty="0" smtClean="0"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</a:p>
          <a:p>
            <a:pPr marL="685800" indent="-457200" algn="just"/>
            <a:r>
              <a:rPr lang="kk-KZ" sz="3000" dirty="0" smtClean="0"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kk-KZ" sz="3000" dirty="0">
                <a:latin typeface="Times New Roman" panose="02020603050405020304" pitchFamily="18" charset="0"/>
                <a:ea typeface="Arial" panose="020B0604020202020204" pitchFamily="34" charset="0"/>
              </a:rPr>
              <a:t>Кристалдағы материалдық бөлшектердің орналасуын сипаттайтын геометриялық сызба - </a:t>
            </a:r>
            <a:r>
              <a:rPr lang="kk-KZ" sz="3000" b="1" i="1" dirty="0">
                <a:latin typeface="Times New Roman" panose="02020603050405020304" pitchFamily="18" charset="0"/>
                <a:ea typeface="Arial" panose="020B0604020202020204" pitchFamily="34" charset="0"/>
              </a:rPr>
              <a:t>кеңістіктік тор </a:t>
            </a:r>
            <a:r>
              <a:rPr lang="kk-KZ" sz="3000" dirty="0">
                <a:latin typeface="Times New Roman" panose="02020603050405020304" pitchFamily="18" charset="0"/>
                <a:ea typeface="Arial" panose="020B0604020202020204" pitchFamily="34" charset="0"/>
              </a:rPr>
              <a:t>болып табылады. Ол негізгі компланарлық емес трансляцияда немесе </a:t>
            </a:r>
            <a:r>
              <a:rPr lang="kk-KZ" sz="3000" b="1" i="1" dirty="0">
                <a:latin typeface="Times New Roman" panose="02020603050405020304" pitchFamily="18" charset="0"/>
                <a:ea typeface="Arial" panose="020B0604020202020204" pitchFamily="34" charset="0"/>
              </a:rPr>
              <a:t>a, b, c</a:t>
            </a:r>
            <a:r>
              <a:rPr lang="kk-KZ" sz="3000" dirty="0">
                <a:latin typeface="Times New Roman" panose="02020603050405020304" pitchFamily="18" charset="0"/>
                <a:ea typeface="Arial" panose="020B0604020202020204" pitchFamily="34" charset="0"/>
              </a:rPr>
              <a:t> торларының параметрінде түзіледі. </a:t>
            </a:r>
            <a:endParaRPr lang="kk-KZ" sz="3000" dirty="0" smtClean="0"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marL="685800" indent="-457200" algn="just"/>
            <a:r>
              <a:rPr lang="kk-KZ" sz="3000" dirty="0" smtClean="0">
                <a:latin typeface="Times New Roman" panose="02020603050405020304" pitchFamily="18" charset="0"/>
                <a:ea typeface="Arial" panose="020B0604020202020204" pitchFamily="34" charset="0"/>
              </a:rPr>
              <a:t>Өлшемі </a:t>
            </a:r>
            <a:r>
              <a:rPr lang="kk-KZ" sz="3000" dirty="0">
                <a:latin typeface="Times New Roman" panose="02020603050405020304" pitchFamily="18" charset="0"/>
                <a:ea typeface="Arial" panose="020B0604020202020204" pitchFamily="34" charset="0"/>
              </a:rPr>
              <a:t>мен </a:t>
            </a:r>
            <a:r>
              <a:rPr lang="kk-KZ" sz="3000" b="1" i="1" dirty="0">
                <a:latin typeface="Times New Roman" panose="02020603050405020304" pitchFamily="18" charset="0"/>
                <a:ea typeface="Arial" panose="020B0604020202020204" pitchFamily="34" charset="0"/>
              </a:rPr>
              <a:t>a, b, c</a:t>
            </a:r>
            <a:r>
              <a:rPr lang="kk-KZ" sz="3000" dirty="0">
                <a:latin typeface="Times New Roman" panose="02020603050405020304" pitchFamily="18" charset="0"/>
                <a:ea typeface="Arial" panose="020B0604020202020204" pitchFamily="34" charset="0"/>
              </a:rPr>
              <a:t> трансляциясының өзара бағдарына байланысты кеңістіктік торлар әртүрлі симметрия болады. Кристалдық құрылымның симметриясы мүмкін болатын торларды шектейді. Негізгі трансляциялар соған сәйкес торлар кристалл құрылымының симметриясына сәйкес болуы қажет.</a:t>
            </a:r>
            <a:endParaRPr lang="ru-RU" sz="3000" dirty="0" smtClean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6255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" y="0"/>
            <a:ext cx="12014200" cy="6858000"/>
          </a:xfrm>
        </p:spPr>
        <p:txBody>
          <a:bodyPr>
            <a:normAutofit/>
          </a:bodyPr>
          <a:lstStyle/>
          <a:p>
            <a:pPr algn="just"/>
            <a:r>
              <a:rPr lang="kk-KZ" sz="2200" dirty="0" smtClean="0">
                <a:latin typeface="Times New Roman"/>
                <a:ea typeface="Arial"/>
              </a:rPr>
              <a:t>Цезий хлориды (CsCl) құрылымы </a:t>
            </a:r>
            <a:r>
              <a:rPr lang="kk-KZ" sz="2200" dirty="0">
                <a:latin typeface="Times New Roman"/>
                <a:ea typeface="Arial"/>
              </a:rPr>
              <a:t>бір қарағанда көлемі центрленген болып келеді: атомдар кубтың төбесінде де ортасында да болады. Бірақ бұлар </a:t>
            </a:r>
            <a:r>
              <a:rPr lang="kk-KZ" sz="2200" b="1" i="1" dirty="0">
                <a:latin typeface="Times New Roman"/>
                <a:ea typeface="Arial"/>
              </a:rPr>
              <a:t>әртүрлі сорттағы атомдар</a:t>
            </a:r>
            <a:r>
              <a:rPr lang="kk-KZ" sz="2200" dirty="0">
                <a:latin typeface="Times New Roman"/>
                <a:ea typeface="Arial"/>
              </a:rPr>
              <a:t>: егер ұяшықты </a:t>
            </a:r>
            <a:r>
              <a:rPr lang="kk-KZ" sz="2200" dirty="0" smtClean="0">
                <a:latin typeface="Times New Roman"/>
                <a:ea typeface="Arial"/>
              </a:rPr>
              <a:t>цезий </a:t>
            </a:r>
            <a:r>
              <a:rPr lang="kk-KZ" sz="2200" dirty="0">
                <a:latin typeface="Times New Roman"/>
                <a:ea typeface="Arial"/>
              </a:rPr>
              <a:t>атомдары кубтың төбесінде орналасатындай етіп таңдасақ, онда ортасында </a:t>
            </a:r>
            <a:r>
              <a:rPr lang="kk-KZ" sz="2200" dirty="0" smtClean="0">
                <a:latin typeface="Times New Roman"/>
                <a:ea typeface="Arial"/>
              </a:rPr>
              <a:t>хлор </a:t>
            </a:r>
            <a:r>
              <a:rPr lang="kk-KZ" sz="2200" dirty="0">
                <a:latin typeface="Times New Roman"/>
                <a:ea typeface="Arial"/>
              </a:rPr>
              <a:t>атомы орналасады. Ұяшықтың төбесінен центріне қарай трансляциялар жоқ, тек </a:t>
            </a:r>
            <a:r>
              <a:rPr lang="kk-KZ" sz="2200" b="1" dirty="0">
                <a:latin typeface="Times New Roman"/>
                <a:ea typeface="Arial"/>
              </a:rPr>
              <a:t>Cl–Cl</a:t>
            </a:r>
            <a:r>
              <a:rPr lang="kk-KZ" sz="2200" dirty="0">
                <a:latin typeface="Times New Roman"/>
                <a:ea typeface="Arial"/>
              </a:rPr>
              <a:t> және </a:t>
            </a:r>
            <a:r>
              <a:rPr lang="kk-KZ" sz="2200" b="1" dirty="0">
                <a:latin typeface="Times New Roman"/>
                <a:ea typeface="Arial"/>
              </a:rPr>
              <a:t>Cs–Cs</a:t>
            </a:r>
            <a:r>
              <a:rPr lang="kk-KZ" sz="2200" dirty="0">
                <a:latin typeface="Times New Roman"/>
                <a:ea typeface="Arial"/>
              </a:rPr>
              <a:t> атомдарының бірдей күйлерінің арасындағы трансляциялар </a:t>
            </a:r>
            <a:r>
              <a:rPr lang="kk-KZ" sz="2200" i="1" dirty="0">
                <a:latin typeface="Times New Roman"/>
                <a:ea typeface="Arial"/>
              </a:rPr>
              <a:t>а,b,с</a:t>
            </a:r>
            <a:r>
              <a:rPr lang="kk-KZ" sz="2200" dirty="0">
                <a:latin typeface="Times New Roman"/>
                <a:ea typeface="Arial"/>
              </a:rPr>
              <a:t> бар. Негізгі трансляциялардың жиыны бүкіл құрылымды жалпы сипаттау керек; егер трансляция тым болмағанда атомдардың бір сортына жарамаса, оны құрылымның негізгі трансляциясы деп есептеуге болмайды. Сондықтан цезий хлориді құрылымындағы </a:t>
            </a:r>
            <a:r>
              <a:rPr lang="kk-KZ" sz="2200" dirty="0" smtClean="0">
                <a:latin typeface="Times New Roman"/>
                <a:ea typeface="Arial"/>
              </a:rPr>
              <a:t>элементар </a:t>
            </a:r>
            <a:r>
              <a:rPr lang="kk-KZ" sz="2200" dirty="0">
                <a:latin typeface="Times New Roman"/>
                <a:ea typeface="Arial"/>
              </a:rPr>
              <a:t>ұяшық -  примитивті. Ол бір-біріне жапсарлас орналасқан екі примитивті тордан (</a:t>
            </a:r>
            <a:r>
              <a:rPr lang="kk-KZ" sz="2200" i="1" dirty="0">
                <a:latin typeface="Times New Roman"/>
                <a:ea typeface="Arial"/>
              </a:rPr>
              <a:t>a+b+c</a:t>
            </a:r>
            <a:r>
              <a:rPr lang="kk-KZ" sz="2200" dirty="0">
                <a:latin typeface="Times New Roman"/>
                <a:ea typeface="Arial"/>
              </a:rPr>
              <a:t>)/2 тұрады. </a:t>
            </a:r>
            <a:endParaRPr lang="ru-RU" sz="2200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99760" y="2824480"/>
            <a:ext cx="3200399" cy="3383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056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9320" y="162561"/>
            <a:ext cx="10515600" cy="1432560"/>
          </a:xfrm>
        </p:spPr>
        <p:txBody>
          <a:bodyPr>
            <a:normAutofit fontScale="90000"/>
          </a:bodyPr>
          <a:lstStyle/>
          <a:p>
            <a:pPr marL="449580" indent="635" algn="ctr">
              <a:spcAft>
                <a:spcPts val="0"/>
              </a:spcAft>
            </a:pPr>
            <a:r>
              <a:rPr lang="kk-KZ" sz="3100" b="1" dirty="0">
                <a:latin typeface="Times New Roman"/>
                <a:ea typeface="Arial"/>
              </a:rPr>
              <a:t>КРИСТАЛДЫҚ </a:t>
            </a:r>
            <a:r>
              <a:rPr lang="kk-KZ" sz="3100" b="1" dirty="0" smtClean="0">
                <a:latin typeface="Times New Roman"/>
                <a:ea typeface="Arial"/>
              </a:rPr>
              <a:t> ҚҰРЫЛЫМДАРДЫҢ </a:t>
            </a:r>
            <a:br>
              <a:rPr lang="kk-KZ" sz="3100" b="1" dirty="0" smtClean="0">
                <a:latin typeface="Times New Roman"/>
                <a:ea typeface="Arial"/>
              </a:rPr>
            </a:br>
            <a:r>
              <a:rPr lang="kk-KZ" sz="3100" b="1" dirty="0" smtClean="0">
                <a:latin typeface="Times New Roman"/>
                <a:ea typeface="Arial"/>
              </a:rPr>
              <a:t>СИММЕТРИЯ  </a:t>
            </a:r>
            <a:r>
              <a:rPr lang="kk-KZ" sz="3100" b="1" dirty="0">
                <a:latin typeface="Times New Roman"/>
                <a:ea typeface="Arial"/>
              </a:rPr>
              <a:t>ЭЛЕМЕНТТЕРІ</a:t>
            </a:r>
            <a:r>
              <a:rPr lang="ru-RU" sz="2800" dirty="0">
                <a:latin typeface="Times New Roman"/>
                <a:ea typeface="Arial"/>
              </a:rPr>
              <a:t/>
            </a:r>
            <a:br>
              <a:rPr lang="ru-RU" sz="2800" dirty="0">
                <a:latin typeface="Times New Roman"/>
                <a:ea typeface="Arial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2080" y="1209040"/>
            <a:ext cx="11917680" cy="5425439"/>
          </a:xfrm>
        </p:spPr>
        <p:txBody>
          <a:bodyPr>
            <a:normAutofit/>
          </a:bodyPr>
          <a:lstStyle/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/>
                <a:ea typeface="Arial"/>
              </a:rPr>
              <a:t>Кристалдық құрылым және оны сипаттайтын кеңістіктік тордың негізгі қасиеттері – шексіз периодтылық: тордың кез–келген екі түйінін бір–бірімен </a:t>
            </a:r>
            <a:r>
              <a:rPr lang="kk-KZ" i="1" dirty="0">
                <a:latin typeface="Times New Roman"/>
                <a:ea typeface="Arial"/>
              </a:rPr>
              <a:t>трансляция </a:t>
            </a:r>
            <a:r>
              <a:rPr lang="kk-KZ" dirty="0">
                <a:latin typeface="Times New Roman"/>
                <a:ea typeface="Arial"/>
              </a:rPr>
              <a:t>арқылы сәйкестендіруге болады. </a:t>
            </a:r>
            <a:endParaRPr lang="ru-RU" sz="1600" dirty="0">
              <a:latin typeface="Times New Roman"/>
              <a:ea typeface="Arial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/>
                <a:ea typeface="Arial"/>
              </a:rPr>
              <a:t>Құрылымдарда, </a:t>
            </a:r>
            <a:r>
              <a:rPr lang="kk-KZ" dirty="0" smtClean="0">
                <a:latin typeface="Times New Roman"/>
                <a:ea typeface="Arial"/>
              </a:rPr>
              <a:t>көпжақтардағыдай, </a:t>
            </a:r>
            <a:r>
              <a:rPr lang="kk-KZ" dirty="0">
                <a:latin typeface="Times New Roman"/>
                <a:ea typeface="Arial"/>
              </a:rPr>
              <a:t>симметрия жазықтықтары, жай және инверсионды осьтер 1, 2, 3, 4, </a:t>
            </a:r>
            <a:r>
              <a:rPr lang="kk-KZ" dirty="0" smtClean="0">
                <a:latin typeface="Times New Roman"/>
                <a:ea typeface="Arial"/>
              </a:rPr>
              <a:t>6-шы </a:t>
            </a:r>
            <a:r>
              <a:rPr lang="kk-KZ" dirty="0">
                <a:latin typeface="Times New Roman"/>
                <a:ea typeface="Arial"/>
              </a:rPr>
              <a:t>ретті осьтер мүмкін болады. Бірақ, осыдан басқа, кристалдық құрылымда шексіз қайталанатын бөлшектерден құралған қатарлар, торлар ретінде қарастырылатын, симметриялық түрленулер арқылы байланысқан  симметрия элементтері де кездеседі. Шексіз фигураларға тән симметрия элементі - </a:t>
            </a:r>
            <a:r>
              <a:rPr lang="kk-KZ" b="1" dirty="0" smtClean="0">
                <a:latin typeface="Times New Roman"/>
                <a:ea typeface="Arial"/>
              </a:rPr>
              <a:t>трансляция</a:t>
            </a:r>
            <a:r>
              <a:rPr lang="kk-KZ" dirty="0" smtClean="0">
                <a:latin typeface="Times New Roman"/>
                <a:ea typeface="Arial"/>
              </a:rPr>
              <a:t>, </a:t>
            </a:r>
            <a:r>
              <a:rPr lang="kk-KZ" dirty="0">
                <a:latin typeface="Times New Roman"/>
                <a:ea typeface="Arial"/>
              </a:rPr>
              <a:t>яғни, </a:t>
            </a:r>
            <a:r>
              <a:rPr lang="kk-KZ" b="1" dirty="0">
                <a:latin typeface="Times New Roman"/>
                <a:ea typeface="Arial"/>
              </a:rPr>
              <a:t>трансляция периоды </a:t>
            </a:r>
            <a:r>
              <a:rPr lang="kk-KZ" dirty="0">
                <a:latin typeface="Times New Roman"/>
                <a:ea typeface="Arial"/>
              </a:rPr>
              <a:t>деп аталатын кейбір белгілі арақашықтыққа шексіз қайталанатын параллельді ауысу. </a:t>
            </a:r>
            <a:endParaRPr lang="ru-RU" sz="1600" dirty="0">
              <a:latin typeface="Times New Roman"/>
              <a:ea typeface="Arial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3860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71599" y="975518"/>
            <a:ext cx="4206241" cy="4317681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3975981"/>
              </p:ext>
            </p:extLst>
          </p:nvPr>
        </p:nvGraphicFramePr>
        <p:xfrm>
          <a:off x="1613217" y="680720"/>
          <a:ext cx="4048125" cy="213360"/>
        </p:xfrm>
        <a:graphic>
          <a:graphicData uri="http://schemas.openxmlformats.org/drawingml/2006/table">
            <a:tbl>
              <a:tblPr firstRow="1" firstCol="1" bandRow="1"/>
              <a:tblGrid>
                <a:gridCol w="1530350"/>
                <a:gridCol w="1438275"/>
                <a:gridCol w="1079500"/>
              </a:tblGrid>
              <a:tr h="5413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/>
                          <a:ea typeface="Times New Roman"/>
                        </a:rPr>
                        <a:t>вертикальды</a:t>
                      </a:r>
                      <a:endParaRPr lang="ru-RU" sz="1000" dirty="0">
                        <a:effectLst/>
                        <a:latin typeface="Times New Roman"/>
                        <a:ea typeface="Arial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  <a:latin typeface="Times New Roman"/>
                          <a:ea typeface="Times New Roman"/>
                        </a:rPr>
                        <a:t>горизонтальды</a:t>
                      </a:r>
                      <a:endParaRPr lang="ru-RU" sz="1000">
                        <a:effectLst/>
                        <a:latin typeface="Times New Roman"/>
                        <a:ea typeface="Arial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/>
                          <a:ea typeface="Times New Roman"/>
                        </a:rPr>
                        <a:t>  қиғаш</a:t>
                      </a:r>
                      <a:endParaRPr lang="ru-RU" sz="1000" dirty="0">
                        <a:effectLst/>
                        <a:latin typeface="Times New Roman"/>
                        <a:ea typeface="Arial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479040" y="193040"/>
            <a:ext cx="2296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Осьтер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247765" y="1162684"/>
            <a:ext cx="5162550" cy="1971675"/>
          </a:xfrm>
          <a:prstGeom prst="rect">
            <a:avLst/>
          </a:prstGeom>
        </p:spPr>
      </p:pic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7375209"/>
              </p:ext>
            </p:extLst>
          </p:nvPr>
        </p:nvGraphicFramePr>
        <p:xfrm>
          <a:off x="6421121" y="782320"/>
          <a:ext cx="4989194" cy="213360"/>
        </p:xfrm>
        <a:graphic>
          <a:graphicData uri="http://schemas.openxmlformats.org/drawingml/2006/table">
            <a:tbl>
              <a:tblPr firstRow="1" firstCol="1" bandRow="1"/>
              <a:tblGrid>
                <a:gridCol w="1886111"/>
                <a:gridCol w="1772631"/>
                <a:gridCol w="1330452"/>
              </a:tblGrid>
              <a:tr h="5413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/>
                          <a:ea typeface="Times New Roman"/>
                        </a:rPr>
                        <a:t>вертикальды</a:t>
                      </a:r>
                      <a:endParaRPr lang="ru-RU" sz="1000" dirty="0">
                        <a:effectLst/>
                        <a:latin typeface="Times New Roman"/>
                        <a:ea typeface="Arial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  <a:latin typeface="Times New Roman"/>
                          <a:ea typeface="Times New Roman"/>
                        </a:rPr>
                        <a:t>горизонтальды</a:t>
                      </a:r>
                      <a:endParaRPr lang="ru-RU" sz="1000">
                        <a:effectLst/>
                        <a:latin typeface="Times New Roman"/>
                        <a:ea typeface="Arial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/>
                          <a:ea typeface="Times New Roman"/>
                        </a:rPr>
                        <a:t>  қиғаш</a:t>
                      </a:r>
                      <a:endParaRPr lang="ru-RU" sz="1000" dirty="0">
                        <a:effectLst/>
                        <a:latin typeface="Times New Roman"/>
                        <a:ea typeface="Arial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8137234" y="193040"/>
            <a:ext cx="1768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Жазықтықтар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058160" y="5589210"/>
            <a:ext cx="749807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dirty="0">
                <a:latin typeface="Times New Roman"/>
                <a:ea typeface="Arial"/>
              </a:rPr>
              <a:t>Құрылымның симметрия элементтерінің халықаралық белгіленуі</a:t>
            </a:r>
            <a:endParaRPr lang="ru-RU" sz="20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895600" y="5049520"/>
            <a:ext cx="1270000" cy="2641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5235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pPr lvl="0" algn="just"/>
            <a:endParaRPr lang="kk-KZ" sz="2600" dirty="0" smtClean="0">
              <a:solidFill>
                <a:prstClr val="black"/>
              </a:solidFill>
              <a:latin typeface="Times New Roman"/>
              <a:ea typeface="Arial"/>
            </a:endParaRPr>
          </a:p>
          <a:p>
            <a:pPr algn="just"/>
            <a:r>
              <a:rPr lang="kk-KZ" sz="2600" dirty="0" smtClean="0">
                <a:solidFill>
                  <a:prstClr val="black"/>
                </a:solidFill>
                <a:latin typeface="Times New Roman"/>
                <a:ea typeface="Arial"/>
              </a:rPr>
              <a:t>Симметрия </a:t>
            </a:r>
            <a:r>
              <a:rPr lang="kk-KZ" sz="2600" dirty="0">
                <a:solidFill>
                  <a:prstClr val="black"/>
                </a:solidFill>
                <a:latin typeface="Times New Roman"/>
                <a:ea typeface="Arial"/>
              </a:rPr>
              <a:t>жазықтығы мен осьтердің трансляциямен үйлесуі симметрияның жаңа екі элементін – </a:t>
            </a:r>
            <a:r>
              <a:rPr lang="kk-KZ" sz="2600" b="1" i="1" dirty="0">
                <a:solidFill>
                  <a:prstClr val="black"/>
                </a:solidFill>
                <a:latin typeface="Times New Roman"/>
                <a:ea typeface="Arial"/>
              </a:rPr>
              <a:t>сырғымалы шағылу жазықтығын </a:t>
            </a:r>
            <a:r>
              <a:rPr lang="kk-KZ" sz="2600" dirty="0">
                <a:solidFill>
                  <a:prstClr val="black"/>
                </a:solidFill>
                <a:latin typeface="Times New Roman"/>
                <a:ea typeface="Arial"/>
              </a:rPr>
              <a:t>және симметрияның </a:t>
            </a:r>
            <a:r>
              <a:rPr lang="kk-KZ" sz="2600" b="1" i="1" dirty="0" smtClean="0">
                <a:solidFill>
                  <a:prstClr val="black"/>
                </a:solidFill>
                <a:latin typeface="Times New Roman"/>
                <a:ea typeface="Arial"/>
              </a:rPr>
              <a:t>винттік </a:t>
            </a:r>
            <a:r>
              <a:rPr lang="kk-KZ" sz="2600" b="1" i="1" dirty="0">
                <a:solidFill>
                  <a:prstClr val="black"/>
                </a:solidFill>
                <a:latin typeface="Times New Roman"/>
                <a:ea typeface="Arial"/>
              </a:rPr>
              <a:t>осьтерін </a:t>
            </a:r>
            <a:r>
              <a:rPr lang="kk-KZ" sz="2600" dirty="0">
                <a:solidFill>
                  <a:prstClr val="black"/>
                </a:solidFill>
                <a:latin typeface="Times New Roman"/>
                <a:ea typeface="Arial"/>
              </a:rPr>
              <a:t>береді</a:t>
            </a:r>
            <a:r>
              <a:rPr lang="kk-KZ" sz="2600" dirty="0" smtClean="0">
                <a:solidFill>
                  <a:prstClr val="black"/>
                </a:solidFill>
                <a:latin typeface="Times New Roman"/>
                <a:ea typeface="Arial"/>
              </a:rPr>
              <a:t>.</a:t>
            </a:r>
            <a:r>
              <a:rPr lang="kk-KZ" sz="2400" b="1" dirty="0">
                <a:solidFill>
                  <a:prstClr val="black"/>
                </a:solidFill>
                <a:latin typeface="Times New Roman"/>
                <a:ea typeface="Arial"/>
              </a:rPr>
              <a:t> </a:t>
            </a:r>
            <a:endParaRPr lang="kk-KZ" sz="2400" b="1" dirty="0" smtClean="0">
              <a:solidFill>
                <a:prstClr val="black"/>
              </a:solidFill>
              <a:latin typeface="Times New Roman"/>
              <a:ea typeface="Arial"/>
            </a:endParaRPr>
          </a:p>
          <a:p>
            <a:pPr algn="just"/>
            <a:endParaRPr lang="kk-KZ" sz="2400" b="1" dirty="0">
              <a:solidFill>
                <a:prstClr val="black"/>
              </a:solidFill>
              <a:latin typeface="Times New Roman"/>
              <a:ea typeface="Arial"/>
            </a:endParaRPr>
          </a:p>
          <a:p>
            <a:pPr marL="0" indent="0" algn="ctr">
              <a:buNone/>
            </a:pPr>
            <a:endParaRPr lang="kk-KZ" sz="3200" b="1" dirty="0" smtClean="0">
              <a:solidFill>
                <a:prstClr val="black"/>
              </a:solidFill>
              <a:latin typeface="Times New Roman"/>
              <a:ea typeface="Arial"/>
            </a:endParaRPr>
          </a:p>
          <a:p>
            <a:pPr marL="0" indent="0" algn="ctr">
              <a:buNone/>
            </a:pPr>
            <a:r>
              <a:rPr lang="kk-KZ" sz="3200" b="1" dirty="0" smtClean="0">
                <a:solidFill>
                  <a:prstClr val="black"/>
                </a:solidFill>
                <a:latin typeface="Times New Roman"/>
                <a:ea typeface="Arial"/>
              </a:rPr>
              <a:t>Жылжымалы </a:t>
            </a:r>
            <a:r>
              <a:rPr lang="kk-KZ" sz="3200" b="1" dirty="0">
                <a:solidFill>
                  <a:prstClr val="black"/>
                </a:solidFill>
                <a:latin typeface="Times New Roman"/>
                <a:ea typeface="Arial"/>
              </a:rPr>
              <a:t>шағылу жазықтығы</a:t>
            </a:r>
            <a:endParaRPr lang="kk-KZ" sz="3200" dirty="0">
              <a:solidFill>
                <a:prstClr val="black"/>
              </a:solidFill>
              <a:latin typeface="Times New Roman"/>
              <a:ea typeface="Arial"/>
            </a:endParaRPr>
          </a:p>
          <a:p>
            <a:pPr lvl="0" algn="just"/>
            <a:endParaRPr lang="kk-KZ" sz="2600" dirty="0">
              <a:solidFill>
                <a:prstClr val="black"/>
              </a:solidFill>
              <a:latin typeface="Times New Roman"/>
              <a:ea typeface="Arial"/>
            </a:endParaRPr>
          </a:p>
          <a:p>
            <a:pPr lvl="0" indent="450215" algn="just"/>
            <a:r>
              <a:rPr lang="kk-KZ" sz="2600" b="1" i="1" dirty="0">
                <a:solidFill>
                  <a:prstClr val="black"/>
                </a:solidFill>
                <a:latin typeface="Times New Roman"/>
                <a:ea typeface="Arial"/>
              </a:rPr>
              <a:t>Жылжымалы шағылу жазықтығы </a:t>
            </a:r>
            <a:r>
              <a:rPr lang="kk-KZ" sz="2600" dirty="0">
                <a:solidFill>
                  <a:prstClr val="black"/>
                </a:solidFill>
                <a:latin typeface="Times New Roman"/>
                <a:ea typeface="Arial"/>
              </a:rPr>
              <a:t>деп бірлесіп әрекет жасайтын симметрия жазықтығы мен оған параллель трансляциялардың жиынын айтады. Осыған орай, ауысу трансляцияның жарты периодына тең шамаға жүргізіледі. </a:t>
            </a:r>
            <a:endParaRPr lang="ru-RU" sz="1500" dirty="0">
              <a:solidFill>
                <a:prstClr val="black"/>
              </a:solidFill>
              <a:latin typeface="Times New Roman"/>
              <a:ea typeface="Arial"/>
            </a:endParaRPr>
          </a:p>
          <a:p>
            <a:pPr lvl="0" algn="just"/>
            <a:r>
              <a:rPr lang="kk-KZ" sz="2600" dirty="0">
                <a:solidFill>
                  <a:prstClr val="black"/>
                </a:solidFill>
                <a:latin typeface="Times New Roman"/>
                <a:ea typeface="Arial"/>
              </a:rPr>
              <a:t>Жылжымалы шағылу жазықтығының әрекетін шахмат тақтасы мысалында </a:t>
            </a:r>
            <a:r>
              <a:rPr lang="kk-KZ" sz="2600" dirty="0" smtClean="0">
                <a:solidFill>
                  <a:prstClr val="black"/>
                </a:solidFill>
                <a:latin typeface="Times New Roman"/>
                <a:ea typeface="Arial"/>
              </a:rPr>
              <a:t>шахмат </a:t>
            </a:r>
            <a:r>
              <a:rPr lang="kk-KZ" sz="2600" dirty="0">
                <a:solidFill>
                  <a:prstClr val="black"/>
                </a:solidFill>
                <a:latin typeface="Times New Roman"/>
                <a:ea typeface="Arial"/>
              </a:rPr>
              <a:t>өрнегі сызба жазықтығында шексіз ұзартылған деп есептеп </a:t>
            </a:r>
            <a:r>
              <a:rPr lang="kk-KZ" sz="2600" dirty="0" smtClean="0">
                <a:solidFill>
                  <a:prstClr val="black"/>
                </a:solidFill>
                <a:latin typeface="Times New Roman"/>
                <a:ea typeface="Arial"/>
              </a:rPr>
              <a:t>қарастырамыз. </a:t>
            </a:r>
            <a:endParaRPr lang="kk-KZ" sz="2600" dirty="0">
              <a:solidFill>
                <a:prstClr val="black"/>
              </a:solidFill>
              <a:latin typeface="Times New Roman"/>
              <a:ea typeface="Arial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989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080240" cy="6451600"/>
          </a:xfrm>
        </p:spPr>
        <p:txBody>
          <a:bodyPr/>
          <a:lstStyle/>
          <a:p>
            <a:pPr lvl="0" indent="450215" algn="just"/>
            <a:r>
              <a:rPr lang="kk-KZ" sz="2600" dirty="0">
                <a:solidFill>
                  <a:prstClr val="black"/>
                </a:solidFill>
                <a:latin typeface="Times New Roman"/>
                <a:ea typeface="Arial"/>
              </a:rPr>
              <a:t>Ақ шаршы </a:t>
            </a:r>
            <a:r>
              <a:rPr lang="kk-KZ" sz="2600" dirty="0" smtClean="0">
                <a:solidFill>
                  <a:prstClr val="black"/>
                </a:solidFill>
                <a:latin typeface="Times New Roman"/>
                <a:ea typeface="Arial"/>
              </a:rPr>
              <a:t>1 оған </a:t>
            </a:r>
            <a:r>
              <a:rPr lang="kk-KZ" sz="2600" dirty="0">
                <a:solidFill>
                  <a:prstClr val="black"/>
                </a:solidFill>
                <a:latin typeface="Times New Roman"/>
                <a:ea typeface="Arial"/>
              </a:rPr>
              <a:t>ұқсас</a:t>
            </a:r>
            <a:r>
              <a:rPr lang="kk-KZ" sz="2600" i="1" dirty="0">
                <a:solidFill>
                  <a:prstClr val="black"/>
                </a:solidFill>
                <a:latin typeface="Times New Roman"/>
                <a:ea typeface="Arial"/>
              </a:rPr>
              <a:t> </a:t>
            </a:r>
            <a:r>
              <a:rPr lang="kk-KZ" sz="2600" dirty="0">
                <a:solidFill>
                  <a:prstClr val="black"/>
                </a:solidFill>
                <a:latin typeface="Times New Roman"/>
                <a:ea typeface="Arial"/>
              </a:rPr>
              <a:t>2</a:t>
            </a:r>
            <a:r>
              <a:rPr lang="kk-KZ" sz="2600" i="1" dirty="0">
                <a:solidFill>
                  <a:prstClr val="black"/>
                </a:solidFill>
                <a:latin typeface="Times New Roman"/>
                <a:ea typeface="Arial"/>
              </a:rPr>
              <a:t> </a:t>
            </a:r>
            <a:r>
              <a:rPr lang="kk-KZ" sz="2600" dirty="0">
                <a:solidFill>
                  <a:prstClr val="black"/>
                </a:solidFill>
                <a:latin typeface="Times New Roman"/>
                <a:ea typeface="Arial"/>
              </a:rPr>
              <a:t>ақ шаршымен беттесуі үшін шаршы 1-ді</a:t>
            </a:r>
            <a:r>
              <a:rPr lang="kk-KZ" sz="2600" i="1" dirty="0">
                <a:solidFill>
                  <a:prstClr val="black"/>
                </a:solidFill>
                <a:latin typeface="Times New Roman"/>
                <a:ea typeface="Arial"/>
              </a:rPr>
              <a:t> </a:t>
            </a:r>
            <a:r>
              <a:rPr lang="kk-KZ" sz="2600" dirty="0">
                <a:solidFill>
                  <a:prstClr val="black"/>
                </a:solidFill>
                <a:latin typeface="Times New Roman"/>
                <a:ea typeface="Arial"/>
              </a:rPr>
              <a:t>жанында орналасқан қара шаршы орнына ауыстыру қажет және сосын ғана сызба жазықтығына перпендикуляр </a:t>
            </a:r>
            <a:r>
              <a:rPr lang="kk-KZ" sz="2600" b="1" i="1" dirty="0">
                <a:solidFill>
                  <a:prstClr val="black"/>
                </a:solidFill>
                <a:latin typeface="Times New Roman"/>
                <a:ea typeface="Arial"/>
              </a:rPr>
              <a:t>b</a:t>
            </a:r>
            <a:r>
              <a:rPr lang="kk-KZ" sz="2600" i="1" dirty="0">
                <a:solidFill>
                  <a:prstClr val="black"/>
                </a:solidFill>
                <a:latin typeface="Times New Roman"/>
                <a:ea typeface="Arial"/>
              </a:rPr>
              <a:t> </a:t>
            </a:r>
            <a:r>
              <a:rPr lang="kk-KZ" sz="2600" dirty="0">
                <a:solidFill>
                  <a:prstClr val="black"/>
                </a:solidFill>
                <a:latin typeface="Times New Roman"/>
                <a:ea typeface="Arial"/>
              </a:rPr>
              <a:t>жазықтығында шағылдыру керек (керісінше, </a:t>
            </a:r>
            <a:r>
              <a:rPr lang="kk-KZ" sz="2600" b="1" i="1" dirty="0">
                <a:solidFill>
                  <a:prstClr val="black"/>
                </a:solidFill>
                <a:latin typeface="Times New Roman"/>
                <a:ea typeface="Arial"/>
              </a:rPr>
              <a:t>b</a:t>
            </a:r>
            <a:r>
              <a:rPr lang="kk-KZ" sz="2600" dirty="0">
                <a:solidFill>
                  <a:prstClr val="black"/>
                </a:solidFill>
                <a:latin typeface="Times New Roman"/>
                <a:ea typeface="Arial"/>
              </a:rPr>
              <a:t> жазықтығында шағылдырып, содан кейін </a:t>
            </a:r>
            <a:r>
              <a:rPr lang="kk-KZ" sz="2600" b="1" i="1" dirty="0">
                <a:solidFill>
                  <a:prstClr val="black"/>
                </a:solidFill>
                <a:latin typeface="Times New Roman"/>
                <a:ea typeface="Arial"/>
              </a:rPr>
              <a:t>b/2</a:t>
            </a:r>
            <a:r>
              <a:rPr lang="kk-KZ" sz="2600" dirty="0">
                <a:solidFill>
                  <a:prstClr val="black"/>
                </a:solidFill>
                <a:latin typeface="Times New Roman"/>
                <a:ea typeface="Arial"/>
              </a:rPr>
              <a:t> орын ауыстыруға болады). Осындай сәйкес </a:t>
            </a:r>
            <a:r>
              <a:rPr lang="kk-KZ" sz="2600" b="1" i="1" dirty="0">
                <a:solidFill>
                  <a:prstClr val="black"/>
                </a:solidFill>
                <a:latin typeface="Times New Roman"/>
                <a:ea typeface="Arial"/>
              </a:rPr>
              <a:t>b/2</a:t>
            </a:r>
            <a:r>
              <a:rPr lang="kk-KZ" sz="2600" i="1" dirty="0">
                <a:solidFill>
                  <a:prstClr val="black"/>
                </a:solidFill>
                <a:latin typeface="Times New Roman"/>
                <a:ea typeface="Arial"/>
              </a:rPr>
              <a:t> </a:t>
            </a:r>
            <a:r>
              <a:rPr lang="kk-KZ" sz="2600" dirty="0">
                <a:solidFill>
                  <a:prstClr val="black"/>
                </a:solidFill>
                <a:latin typeface="Times New Roman"/>
                <a:ea typeface="Arial"/>
              </a:rPr>
              <a:t>ауысуда және </a:t>
            </a:r>
            <a:r>
              <a:rPr lang="kk-KZ" sz="2600" b="1" i="1" dirty="0">
                <a:solidFill>
                  <a:prstClr val="black"/>
                </a:solidFill>
                <a:latin typeface="Times New Roman"/>
                <a:ea typeface="Arial"/>
              </a:rPr>
              <a:t>b</a:t>
            </a:r>
            <a:r>
              <a:rPr lang="kk-KZ" sz="2600" i="1" dirty="0">
                <a:solidFill>
                  <a:prstClr val="black"/>
                </a:solidFill>
                <a:latin typeface="Times New Roman"/>
                <a:ea typeface="Arial"/>
              </a:rPr>
              <a:t> </a:t>
            </a:r>
            <a:r>
              <a:rPr lang="kk-KZ" sz="2600" dirty="0">
                <a:solidFill>
                  <a:prstClr val="black"/>
                </a:solidFill>
                <a:latin typeface="Times New Roman"/>
                <a:ea typeface="Arial"/>
              </a:rPr>
              <a:t>жазықтығында шағылғанда тек қана шаршы 1 шаршы 2-мен ғана беттесіп қоймай, шаршы 2 шаршы 3-тің орнын басады және жалпы шексіз созылған шахматты өрнек өзімен–өзі беттеседі.</a:t>
            </a:r>
            <a:endParaRPr lang="ru-RU" sz="1500" dirty="0">
              <a:solidFill>
                <a:prstClr val="black"/>
              </a:solidFill>
              <a:latin typeface="Times New Roman"/>
              <a:ea typeface="Arial"/>
            </a:endParaRPr>
          </a:p>
          <a:p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007"/>
          <a:stretch/>
        </p:blipFill>
        <p:spPr bwMode="auto">
          <a:xfrm>
            <a:off x="467360" y="2887179"/>
            <a:ext cx="4654264" cy="35136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628640" y="3292455"/>
            <a:ext cx="6096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kk-KZ" sz="2000" dirty="0">
                <a:latin typeface="Times New Roman"/>
                <a:ea typeface="Arial"/>
              </a:rPr>
              <a:t>Симметрия жазықтығы </a:t>
            </a:r>
            <a:r>
              <a:rPr lang="kk-KZ" sz="2000" b="1" i="1" dirty="0">
                <a:latin typeface="Times New Roman"/>
                <a:ea typeface="Arial"/>
              </a:rPr>
              <a:t>m</a:t>
            </a:r>
            <a:r>
              <a:rPr lang="kk-KZ" sz="2000" dirty="0">
                <a:latin typeface="Times New Roman"/>
                <a:ea typeface="Arial"/>
              </a:rPr>
              <a:t> және  жылжымалы шағылу жазықтығы </a:t>
            </a:r>
            <a:r>
              <a:rPr lang="kk-KZ" sz="2000" b="1" i="1" dirty="0">
                <a:latin typeface="Times New Roman"/>
                <a:ea typeface="Arial"/>
              </a:rPr>
              <a:t>a, b</a:t>
            </a:r>
            <a:r>
              <a:rPr lang="kk-KZ" sz="2000" dirty="0" smtClean="0">
                <a:latin typeface="Times New Roman"/>
                <a:ea typeface="Arial"/>
              </a:rPr>
              <a:t>: шахмат </a:t>
            </a:r>
            <a:r>
              <a:rPr lang="kk-KZ" sz="2000" dirty="0">
                <a:latin typeface="Times New Roman"/>
                <a:ea typeface="Arial"/>
              </a:rPr>
              <a:t>тақтасының өрнегінде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198254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1353800" cy="6176963"/>
          </a:xfrm>
        </p:spPr>
        <p:txBody>
          <a:bodyPr/>
          <a:lstStyle/>
          <a:p>
            <a:pPr indent="450215" algn="just">
              <a:spcAft>
                <a:spcPts val="0"/>
              </a:spcAft>
            </a:pPr>
            <a:endParaRPr lang="kk-KZ" dirty="0" smtClean="0">
              <a:latin typeface="Times New Roman"/>
              <a:ea typeface="Arial"/>
            </a:endParaRPr>
          </a:p>
          <a:p>
            <a:pPr indent="450215" algn="just">
              <a:spcAft>
                <a:spcPts val="0"/>
              </a:spcAft>
            </a:pPr>
            <a:endParaRPr lang="kk-KZ" dirty="0">
              <a:latin typeface="Times New Roman"/>
              <a:ea typeface="Arial"/>
            </a:endParaRPr>
          </a:p>
          <a:p>
            <a:pPr indent="450215" algn="just">
              <a:spcAft>
                <a:spcPts val="0"/>
              </a:spcAft>
            </a:pPr>
            <a:endParaRPr lang="kk-KZ" dirty="0" smtClean="0">
              <a:latin typeface="Times New Roman"/>
              <a:ea typeface="Arial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 smtClean="0">
                <a:latin typeface="Times New Roman"/>
                <a:ea typeface="Arial"/>
              </a:rPr>
              <a:t>Сол </a:t>
            </a:r>
            <a:r>
              <a:rPr lang="kk-KZ" dirty="0">
                <a:latin typeface="Times New Roman"/>
                <a:ea typeface="Arial"/>
              </a:rPr>
              <a:t>сияқты жылжымалы шағылу жазықтықтары жылжымалы </a:t>
            </a:r>
            <a:r>
              <a:rPr lang="kk-KZ" b="1" i="1" dirty="0">
                <a:latin typeface="Times New Roman"/>
                <a:ea typeface="Arial"/>
              </a:rPr>
              <a:t>a/2</a:t>
            </a:r>
            <a:r>
              <a:rPr lang="kk-KZ" i="1" dirty="0">
                <a:latin typeface="Times New Roman"/>
                <a:ea typeface="Arial"/>
              </a:rPr>
              <a:t> </a:t>
            </a:r>
            <a:r>
              <a:rPr lang="kk-KZ" dirty="0">
                <a:latin typeface="Times New Roman"/>
                <a:ea typeface="Arial"/>
              </a:rPr>
              <a:t>компоненталарымен бірге </a:t>
            </a:r>
            <a:r>
              <a:rPr lang="kk-KZ" b="1" i="1" dirty="0">
                <a:latin typeface="Times New Roman"/>
                <a:ea typeface="Arial"/>
              </a:rPr>
              <a:t>a</a:t>
            </a:r>
            <a:r>
              <a:rPr lang="kk-KZ" i="1" dirty="0">
                <a:latin typeface="Times New Roman"/>
                <a:ea typeface="Arial"/>
              </a:rPr>
              <a:t> </a:t>
            </a:r>
            <a:r>
              <a:rPr lang="kk-KZ" dirty="0">
                <a:latin typeface="Times New Roman"/>
                <a:ea typeface="Arial"/>
              </a:rPr>
              <a:t>түзуінің бойымен де өтеді. </a:t>
            </a:r>
            <a:r>
              <a:rPr lang="kk-KZ" b="1" i="1" dirty="0">
                <a:latin typeface="Times New Roman"/>
                <a:ea typeface="Arial"/>
              </a:rPr>
              <a:t>m</a:t>
            </a:r>
            <a:r>
              <a:rPr lang="kk-KZ" i="1" dirty="0">
                <a:latin typeface="Times New Roman"/>
                <a:ea typeface="Arial"/>
              </a:rPr>
              <a:t> </a:t>
            </a:r>
            <a:r>
              <a:rPr lang="kk-KZ" dirty="0">
                <a:latin typeface="Times New Roman"/>
                <a:ea typeface="Arial"/>
              </a:rPr>
              <a:t>түзуінің бойымен қарапайым айналы симметрия жазықтықтары өтеді: шахмат тақтасының өрнегі жазықтықта толық трансляциялық өзгеріссіз өзімен өзі беттеседі. Шахмат тақтасын шексіз деп қабылдасақ, онда </a:t>
            </a:r>
            <a:r>
              <a:rPr lang="kk-KZ" b="1" i="1" dirty="0">
                <a:latin typeface="Times New Roman"/>
                <a:ea typeface="Arial"/>
              </a:rPr>
              <a:t>а, т, b</a:t>
            </a:r>
            <a:r>
              <a:rPr lang="kk-KZ" dirty="0">
                <a:latin typeface="Times New Roman"/>
                <a:ea typeface="Arial"/>
              </a:rPr>
              <a:t> жазықтықтарының да саны шексіз болады.</a:t>
            </a:r>
            <a:endParaRPr lang="ru-RU" sz="1600" dirty="0">
              <a:latin typeface="Times New Roman"/>
              <a:ea typeface="Arial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7768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0" y="0"/>
            <a:ext cx="12080240" cy="6582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kk-KZ" sz="2400" dirty="0">
                <a:latin typeface="Times New Roman"/>
                <a:ea typeface="Arial"/>
              </a:rPr>
              <a:t>Осындай </a:t>
            </a:r>
            <a:r>
              <a:rPr lang="kk-KZ" sz="2400" dirty="0" smtClean="0">
                <a:latin typeface="Times New Roman"/>
                <a:ea typeface="Arial"/>
              </a:rPr>
              <a:t>жылжымалы </a:t>
            </a:r>
            <a:r>
              <a:rPr lang="kk-KZ" sz="2400" dirty="0">
                <a:latin typeface="Times New Roman"/>
                <a:ea typeface="Arial"/>
              </a:rPr>
              <a:t>шағылу жазықтықтарын NaCl құрылымының жазық торында да байқауға </a:t>
            </a:r>
            <a:r>
              <a:rPr lang="kk-KZ" sz="2400" dirty="0" smtClean="0">
                <a:latin typeface="Times New Roman"/>
                <a:ea typeface="Arial"/>
              </a:rPr>
              <a:t>болады; </a:t>
            </a:r>
            <a:r>
              <a:rPr lang="kk-KZ" sz="2400" dirty="0">
                <a:latin typeface="Times New Roman"/>
                <a:ea typeface="Arial"/>
              </a:rPr>
              <a:t>Na ионын (қара дөңгелек) </a:t>
            </a:r>
            <a:r>
              <a:rPr lang="kk-KZ" sz="2400" b="1" i="1" dirty="0">
                <a:latin typeface="Times New Roman"/>
                <a:ea typeface="Arial"/>
              </a:rPr>
              <a:t>b</a:t>
            </a:r>
            <a:r>
              <a:rPr lang="kk-KZ" sz="2400" dirty="0">
                <a:latin typeface="Times New Roman"/>
                <a:ea typeface="Arial"/>
              </a:rPr>
              <a:t> жылжымалы шағылу жазықтығында шағылдырып, жазықтық бойымен </a:t>
            </a:r>
            <a:r>
              <a:rPr lang="kk-KZ" sz="2400" b="1" i="1" dirty="0">
                <a:latin typeface="Times New Roman"/>
                <a:ea typeface="Arial"/>
              </a:rPr>
              <a:t>b/2</a:t>
            </a:r>
            <a:r>
              <a:rPr lang="kk-KZ" sz="2400" dirty="0">
                <a:latin typeface="Times New Roman"/>
                <a:ea typeface="Arial"/>
              </a:rPr>
              <a:t> қашықтыққа жылжытса немесе</a:t>
            </a:r>
            <a:r>
              <a:rPr lang="kk-KZ" sz="2400" i="1" dirty="0">
                <a:latin typeface="Times New Roman"/>
                <a:ea typeface="Arial"/>
              </a:rPr>
              <a:t> </a:t>
            </a:r>
            <a:r>
              <a:rPr lang="kk-KZ" sz="2400" b="1" i="1" dirty="0">
                <a:latin typeface="Times New Roman"/>
                <a:ea typeface="Arial"/>
              </a:rPr>
              <a:t>а</a:t>
            </a:r>
            <a:r>
              <a:rPr lang="kk-KZ" sz="2400" dirty="0">
                <a:latin typeface="Times New Roman"/>
                <a:ea typeface="Arial"/>
              </a:rPr>
              <a:t> жылжымалы шағылу жазықтығында шағылдырып, жазықтық бойымен </a:t>
            </a:r>
            <a:r>
              <a:rPr lang="kk-KZ" sz="2400" b="1" i="1" dirty="0">
                <a:latin typeface="Times New Roman"/>
                <a:ea typeface="Arial"/>
              </a:rPr>
              <a:t>а/2</a:t>
            </a:r>
            <a:r>
              <a:rPr lang="kk-KZ" sz="2400" dirty="0">
                <a:latin typeface="Times New Roman"/>
                <a:ea typeface="Arial"/>
              </a:rPr>
              <a:t> қашықтыққа жылжытса онда ион </a:t>
            </a:r>
            <a:r>
              <a:rPr lang="kk-KZ" sz="2400" dirty="0" smtClean="0">
                <a:latin typeface="Times New Roman"/>
                <a:ea typeface="Arial"/>
              </a:rPr>
              <a:t>басқа</a:t>
            </a:r>
            <a:r>
              <a:rPr lang="kk-KZ" sz="1400" dirty="0">
                <a:latin typeface="Times New Roman"/>
                <a:ea typeface="Arial"/>
              </a:rPr>
              <a:t> </a:t>
            </a:r>
            <a:r>
              <a:rPr lang="kk-KZ" sz="2400" dirty="0">
                <a:latin typeface="Times New Roman"/>
                <a:ea typeface="Arial"/>
              </a:rPr>
              <a:t>Na ионымен беттеседі. Мұндай өзгеріс кезінде барлық Na иондары, сондай-ақ Cl иондары (ақ дөңгелектер) симметриялы түрде бір-бірімен беттеседі. </a:t>
            </a:r>
            <a:endParaRPr lang="ru-RU" sz="2400" dirty="0">
              <a:latin typeface="Times New Roman"/>
              <a:ea typeface="Arial"/>
            </a:endParaRPr>
          </a:p>
          <a:p>
            <a:pPr indent="449580" algn="ctr">
              <a:spcAft>
                <a:spcPts val="0"/>
              </a:spcAft>
            </a:pPr>
            <a:endParaRPr lang="kk-KZ" sz="2400" dirty="0" smtClean="0">
              <a:latin typeface="Times New Roman"/>
              <a:ea typeface="Arial"/>
            </a:endParaRPr>
          </a:p>
          <a:p>
            <a:pPr indent="449580" algn="ctr">
              <a:spcAft>
                <a:spcPts val="0"/>
              </a:spcAft>
            </a:pPr>
            <a:endParaRPr lang="kk-KZ" sz="2400" dirty="0">
              <a:latin typeface="Times New Roman"/>
              <a:ea typeface="Arial"/>
            </a:endParaRPr>
          </a:p>
          <a:p>
            <a:pPr indent="0" algn="ctr">
              <a:spcAft>
                <a:spcPts val="0"/>
              </a:spcAft>
              <a:buNone/>
            </a:pPr>
            <a:endParaRPr lang="kk-KZ" sz="2400" dirty="0" smtClean="0">
              <a:latin typeface="Times New Roman"/>
              <a:ea typeface="Arial"/>
            </a:endParaRPr>
          </a:p>
          <a:p>
            <a:pPr indent="449580" algn="ctr">
              <a:spcAft>
                <a:spcPts val="0"/>
              </a:spcAft>
            </a:pPr>
            <a:endParaRPr lang="kk-KZ" sz="2400" dirty="0">
              <a:latin typeface="Times New Roman"/>
              <a:ea typeface="Arial"/>
            </a:endParaRPr>
          </a:p>
          <a:p>
            <a:pPr indent="449580" algn="ctr">
              <a:spcAft>
                <a:spcPts val="0"/>
              </a:spcAft>
            </a:pPr>
            <a:endParaRPr lang="kk-KZ" sz="2400" dirty="0" smtClean="0">
              <a:latin typeface="Times New Roman"/>
              <a:ea typeface="Arial"/>
            </a:endParaRPr>
          </a:p>
          <a:p>
            <a:pPr indent="449580" algn="ctr">
              <a:spcAft>
                <a:spcPts val="0"/>
              </a:spcAft>
            </a:pPr>
            <a:endParaRPr lang="kk-KZ" sz="2400" dirty="0">
              <a:latin typeface="Times New Roman"/>
              <a:ea typeface="Arial"/>
            </a:endParaRPr>
          </a:p>
          <a:p>
            <a:pPr indent="449580" algn="ctr">
              <a:spcAft>
                <a:spcPts val="0"/>
              </a:spcAft>
            </a:pPr>
            <a:endParaRPr lang="kk-KZ" sz="2400" dirty="0" smtClean="0">
              <a:latin typeface="Times New Roman"/>
              <a:ea typeface="Arial"/>
            </a:endParaRPr>
          </a:p>
          <a:p>
            <a:pPr indent="449580" algn="ctr">
              <a:spcAft>
                <a:spcPts val="0"/>
              </a:spcAft>
            </a:pPr>
            <a:endParaRPr lang="kk-KZ" sz="2400" dirty="0">
              <a:latin typeface="Times New Roman"/>
              <a:ea typeface="Arial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kk-KZ" sz="2000" dirty="0" smtClean="0">
                <a:latin typeface="Times New Roman"/>
                <a:ea typeface="Arial"/>
              </a:rPr>
              <a:t>Симметрия </a:t>
            </a:r>
            <a:r>
              <a:rPr lang="kk-KZ" sz="2000" dirty="0">
                <a:latin typeface="Times New Roman"/>
                <a:ea typeface="Arial"/>
              </a:rPr>
              <a:t>жазықтығы </a:t>
            </a:r>
            <a:r>
              <a:rPr lang="kk-KZ" sz="2000" b="1" i="1" dirty="0">
                <a:latin typeface="Times New Roman"/>
                <a:ea typeface="Arial"/>
              </a:rPr>
              <a:t>m </a:t>
            </a:r>
            <a:r>
              <a:rPr lang="kk-KZ" sz="2000" dirty="0">
                <a:latin typeface="Times New Roman"/>
                <a:ea typeface="Arial"/>
              </a:rPr>
              <a:t>және  жылжымалы шағылу жазықтығы </a:t>
            </a:r>
            <a:r>
              <a:rPr lang="kk-KZ" sz="2000" b="1" i="1" dirty="0">
                <a:latin typeface="Times New Roman"/>
                <a:ea typeface="Arial"/>
              </a:rPr>
              <a:t>a, b</a:t>
            </a:r>
            <a:r>
              <a:rPr lang="kk-KZ" sz="2000" dirty="0">
                <a:latin typeface="Times New Roman"/>
                <a:ea typeface="Arial"/>
              </a:rPr>
              <a:t>:</a:t>
            </a:r>
            <a:endParaRPr lang="ru-RU" sz="2000" dirty="0">
              <a:latin typeface="Times New Roman"/>
              <a:ea typeface="Arial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kk-KZ" sz="2000" dirty="0" smtClean="0">
                <a:latin typeface="Times New Roman"/>
                <a:ea typeface="Arial"/>
              </a:rPr>
              <a:t>NaCl </a:t>
            </a:r>
            <a:r>
              <a:rPr lang="kk-KZ" sz="2000" dirty="0">
                <a:latin typeface="Times New Roman"/>
                <a:ea typeface="Arial"/>
              </a:rPr>
              <a:t>құрылымының жазық торында</a:t>
            </a:r>
            <a:endParaRPr lang="ru-RU" sz="2000" dirty="0">
              <a:effectLst/>
              <a:latin typeface="Times New Roman"/>
              <a:ea typeface="Arial"/>
            </a:endParaRPr>
          </a:p>
        </p:txBody>
      </p:sp>
      <p:pic>
        <p:nvPicPr>
          <p:cNvPr id="6" name="Рисунок 5"/>
          <p:cNvPicPr/>
          <p:nvPr/>
        </p:nvPicPr>
        <p:blipFill rotWithShape="1">
          <a:blip r:embed="rId2" cstate="print"/>
          <a:srcRect l="56321" t="2638"/>
          <a:stretch/>
        </p:blipFill>
        <p:spPr>
          <a:xfrm>
            <a:off x="4592320" y="2062480"/>
            <a:ext cx="3606800" cy="372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1335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1353800" cy="6176963"/>
          </a:xfrm>
        </p:spPr>
        <p:txBody>
          <a:bodyPr>
            <a:normAutofit/>
          </a:bodyPr>
          <a:lstStyle/>
          <a:p>
            <a:pPr algn="just">
              <a:spcAft>
                <a:spcPts val="0"/>
              </a:spcAft>
            </a:pPr>
            <a:r>
              <a:rPr lang="kk-KZ" dirty="0" smtClean="0">
                <a:latin typeface="Times New Roman"/>
                <a:ea typeface="Arial"/>
              </a:rPr>
              <a:t>Суретте NaCl </a:t>
            </a:r>
            <a:r>
              <a:rPr lang="kk-KZ" dirty="0">
                <a:latin typeface="Times New Roman"/>
                <a:ea typeface="Arial"/>
              </a:rPr>
              <a:t>құрылымының бір ғана жазық торы келтірілген. Осы құрылымды кеңістікте қарастырғанда </a:t>
            </a:r>
            <a:r>
              <a:rPr lang="kk-KZ" dirty="0" smtClean="0">
                <a:latin typeface="Times New Roman"/>
                <a:ea typeface="Arial"/>
              </a:rPr>
              <a:t>осы </a:t>
            </a:r>
            <a:r>
              <a:rPr lang="kk-KZ" dirty="0">
                <a:latin typeface="Times New Roman"/>
                <a:ea typeface="Arial"/>
              </a:rPr>
              <a:t>сызба жазықтығындағы торға параллель шексіз торларды төменгі және жоғарғы жағынан елестету керек. Сол кезде тағы бір </a:t>
            </a:r>
            <a:r>
              <a:rPr lang="kk-KZ" b="1" i="1" dirty="0">
                <a:latin typeface="Times New Roman"/>
                <a:ea typeface="Arial"/>
              </a:rPr>
              <a:t>с</a:t>
            </a:r>
            <a:r>
              <a:rPr lang="kk-KZ" dirty="0">
                <a:latin typeface="Times New Roman"/>
                <a:ea typeface="Arial"/>
              </a:rPr>
              <a:t> типті жылжымалы шағылу жазықтығы пайда болады: ол сызба жазықтығына перпендикуляр орналасады, орын алмастыру немесе ығысу XY жазықтығына перпендикуляр болатын Z осі бойымен </a:t>
            </a:r>
            <a:r>
              <a:rPr lang="kk-KZ" b="1" i="1" dirty="0">
                <a:latin typeface="Times New Roman"/>
                <a:ea typeface="Arial"/>
              </a:rPr>
              <a:t>с</a:t>
            </a:r>
            <a:r>
              <a:rPr lang="kk-KZ" dirty="0">
                <a:latin typeface="Times New Roman"/>
                <a:ea typeface="Arial"/>
              </a:rPr>
              <a:t> трансляцияны ½-ге жылжытқанда орындалады.</a:t>
            </a:r>
            <a:endParaRPr lang="ru-RU" sz="1600" dirty="0">
              <a:latin typeface="Times New Roman"/>
              <a:ea typeface="Arial"/>
            </a:endParaRPr>
          </a:p>
          <a:p>
            <a:pPr indent="449580" algn="just">
              <a:spcAft>
                <a:spcPts val="0"/>
              </a:spcAft>
            </a:pPr>
            <a:r>
              <a:rPr lang="kk-KZ" dirty="0">
                <a:latin typeface="Times New Roman"/>
                <a:ea typeface="Arial"/>
              </a:rPr>
              <a:t>Жылжымалы шағылу жазықтықтарын шартты түрде пунктир немесе штрих-пунктир сызықтарымен бейнелейді және жылжу X, Y, Z осьтері бойымен орындалғанда, сәйкесінше, </a:t>
            </a:r>
            <a:r>
              <a:rPr lang="kk-KZ" b="1" i="1" dirty="0">
                <a:latin typeface="Times New Roman"/>
                <a:ea typeface="Arial"/>
              </a:rPr>
              <a:t>а, b, c</a:t>
            </a:r>
            <a:r>
              <a:rPr lang="kk-KZ" dirty="0">
                <a:latin typeface="Times New Roman"/>
                <a:ea typeface="Arial"/>
              </a:rPr>
              <a:t> символдарымен белгілейді, X, Y, Z осьтері бойында</a:t>
            </a:r>
            <a:r>
              <a:rPr lang="kk-KZ" b="1" i="1" dirty="0">
                <a:latin typeface="Times New Roman"/>
                <a:ea typeface="Arial"/>
              </a:rPr>
              <a:t> а/2, b/2, c/2</a:t>
            </a:r>
            <a:r>
              <a:rPr lang="kk-KZ" dirty="0">
                <a:latin typeface="Times New Roman"/>
                <a:ea typeface="Arial"/>
              </a:rPr>
              <a:t> шамаға тең болады.</a:t>
            </a:r>
            <a:endParaRPr lang="ru-RU" sz="1600" dirty="0">
              <a:latin typeface="Times New Roman"/>
              <a:ea typeface="Arial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3215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7560" y="8064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kk-KZ" sz="2800" dirty="0">
                <a:latin typeface="Times New Roman"/>
                <a:ea typeface="Arial"/>
              </a:rPr>
              <a:t>Жылжымалы шағылу жазықтықтарынының мысалдары</a:t>
            </a:r>
            <a:endParaRPr lang="ru-RU" sz="2800" dirty="0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75840" y="1087755"/>
            <a:ext cx="7342187" cy="3088005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36880" y="4470401"/>
            <a:ext cx="113995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b="1" i="1" dirty="0">
                <a:latin typeface="Times New Roman"/>
                <a:ea typeface="Arial"/>
              </a:rPr>
              <a:t>т</a:t>
            </a:r>
            <a:r>
              <a:rPr lang="kk-KZ" sz="2000" i="1" dirty="0">
                <a:latin typeface="Times New Roman"/>
                <a:ea typeface="Arial"/>
              </a:rPr>
              <a:t> симметрия жазықтығы және </a:t>
            </a:r>
            <a:r>
              <a:rPr lang="kk-KZ" sz="2000" b="1" i="1" dirty="0">
                <a:latin typeface="Times New Roman"/>
                <a:ea typeface="Arial"/>
              </a:rPr>
              <a:t>a, b, c, n, d</a:t>
            </a:r>
            <a:r>
              <a:rPr lang="kk-KZ" sz="2000" i="1" dirty="0">
                <a:latin typeface="Times New Roman"/>
                <a:ea typeface="Arial"/>
              </a:rPr>
              <a:t> жылжымалы шағылу жазықтықтарының әрекеттері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950859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1988800" cy="6431280"/>
          </a:xfrm>
        </p:spPr>
        <p:txBody>
          <a:bodyPr/>
          <a:lstStyle/>
          <a:p>
            <a:pPr indent="449580" algn="just">
              <a:spcAft>
                <a:spcPts val="0"/>
              </a:spcAft>
            </a:pPr>
            <a:r>
              <a:rPr lang="kk-KZ" dirty="0" smtClean="0">
                <a:latin typeface="Times New Roman"/>
                <a:ea typeface="Arial"/>
              </a:rPr>
              <a:t>Үтір </a:t>
            </a:r>
            <a:r>
              <a:rPr lang="kk-KZ" dirty="0">
                <a:latin typeface="Times New Roman"/>
                <a:ea typeface="Arial"/>
              </a:rPr>
              <a:t>түріндегі пішін сызба жазықтығына перпендикуляр болатын </a:t>
            </a:r>
            <a:r>
              <a:rPr lang="kk-KZ" b="1" i="1" dirty="0">
                <a:latin typeface="Times New Roman"/>
                <a:ea typeface="Arial"/>
              </a:rPr>
              <a:t>а</a:t>
            </a:r>
            <a:r>
              <a:rPr lang="kk-KZ" dirty="0">
                <a:latin typeface="Times New Roman"/>
                <a:ea typeface="Arial"/>
              </a:rPr>
              <a:t> жылжымалы шағылу жазықтығында шағылғанда [100] бағытында </a:t>
            </a:r>
            <a:r>
              <a:rPr lang="kk-KZ" b="1" i="1" dirty="0">
                <a:latin typeface="Times New Roman"/>
                <a:ea typeface="Arial"/>
              </a:rPr>
              <a:t>а</a:t>
            </a:r>
            <a:r>
              <a:rPr lang="kk-KZ" dirty="0">
                <a:latin typeface="Times New Roman"/>
                <a:ea typeface="Arial"/>
              </a:rPr>
              <a:t> трансляциясының жарты ұзындығына жылжиды. </a:t>
            </a:r>
            <a:r>
              <a:rPr lang="kk-KZ" b="1" i="1" dirty="0">
                <a:latin typeface="Times New Roman"/>
                <a:ea typeface="Arial"/>
              </a:rPr>
              <a:t>b</a:t>
            </a:r>
            <a:r>
              <a:rPr lang="kk-KZ" dirty="0">
                <a:latin typeface="Times New Roman"/>
                <a:ea typeface="Arial"/>
              </a:rPr>
              <a:t> жазықтығында өзгеріс [010] бағытына 1/2 трансляцияға ығысады. Осындай өзгеріс </a:t>
            </a:r>
            <a:r>
              <a:rPr lang="kk-KZ" b="1" i="1" dirty="0">
                <a:latin typeface="Times New Roman"/>
                <a:ea typeface="Arial"/>
              </a:rPr>
              <a:t>с</a:t>
            </a:r>
            <a:r>
              <a:rPr lang="kk-KZ" dirty="0">
                <a:latin typeface="Times New Roman"/>
                <a:ea typeface="Arial"/>
              </a:rPr>
              <a:t> жазықтығында орындалса, пішін трансляцияның жарты ұзындығына ығысып, [001] бағытына орын алмастырады. Пішіннің сызба жазықтығынан </a:t>
            </a:r>
            <a:r>
              <a:rPr lang="kk-KZ" b="1" i="1" dirty="0">
                <a:latin typeface="Times New Roman"/>
                <a:ea typeface="Arial"/>
              </a:rPr>
              <a:t>с/</a:t>
            </a:r>
            <a:r>
              <a:rPr lang="kk-KZ" dirty="0">
                <a:latin typeface="Times New Roman"/>
                <a:ea typeface="Arial"/>
              </a:rPr>
              <a:t>2 қашықтықта орналасқанын көрсету үшін оның жанына 1/2 деген белгі қояды. Келесі шағылғанда пішін Z осі бойымен тағы 1/2 орынға жылжиды, оны белгілеп жазбайды, яғни пішін алғашқы орнынан бір трансляцияға ығысады.</a:t>
            </a:r>
            <a:endParaRPr lang="ru-RU" sz="1600" dirty="0">
              <a:latin typeface="Times New Roman"/>
              <a:ea typeface="Arial"/>
            </a:endParaRPr>
          </a:p>
          <a:p>
            <a:pPr indent="449580" algn="just">
              <a:spcAft>
                <a:spcPts val="0"/>
              </a:spcAft>
            </a:pPr>
            <a:r>
              <a:rPr lang="kk-KZ" dirty="0">
                <a:latin typeface="Times New Roman"/>
                <a:ea typeface="Arial"/>
              </a:rPr>
              <a:t>Жылжымалы шағылу жазықтығының тағы бір түрі – </a:t>
            </a:r>
            <a:r>
              <a:rPr lang="kk-KZ" b="1" i="1" dirty="0">
                <a:latin typeface="Times New Roman"/>
                <a:ea typeface="Arial"/>
              </a:rPr>
              <a:t>n </a:t>
            </a:r>
            <a:r>
              <a:rPr lang="kk-KZ" dirty="0">
                <a:latin typeface="Times New Roman"/>
                <a:ea typeface="Arial"/>
              </a:rPr>
              <a:t>типті жазықтықты немесе </a:t>
            </a:r>
            <a:r>
              <a:rPr lang="kk-KZ" i="1" dirty="0">
                <a:latin typeface="Times New Roman"/>
                <a:ea typeface="Arial"/>
              </a:rPr>
              <a:t>қиғаш жазықтықты</a:t>
            </a:r>
            <a:r>
              <a:rPr lang="kk-KZ" dirty="0">
                <a:latin typeface="Times New Roman"/>
                <a:ea typeface="Arial"/>
              </a:rPr>
              <a:t>, мысалы, көлемі центрленген кубтық КЦК торда көруге болады  </a:t>
            </a:r>
            <a:endParaRPr lang="ru-RU" sz="1600" dirty="0">
              <a:latin typeface="Times New Roman"/>
              <a:ea typeface="Arial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6843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8545" y="110836"/>
            <a:ext cx="11215255" cy="6580909"/>
          </a:xfrm>
        </p:spPr>
        <p:txBody>
          <a:bodyPr/>
          <a:lstStyle/>
          <a:p>
            <a:pPr algn="just"/>
            <a:r>
              <a:rPr lang="kk-KZ" dirty="0">
                <a:latin typeface="Times New Roman" panose="02020603050405020304" pitchFamily="18" charset="0"/>
                <a:ea typeface="Arial" panose="020B0604020202020204" pitchFamily="34" charset="0"/>
              </a:rPr>
              <a:t>Кеңістіктік торларды  қосатын трансляцияның қиылысу нүктесі </a:t>
            </a:r>
            <a:r>
              <a:rPr lang="kk-KZ" b="1" i="1" dirty="0">
                <a:latin typeface="Times New Roman" panose="02020603050405020304" pitchFamily="18" charset="0"/>
                <a:ea typeface="Arial" panose="020B0604020202020204" pitchFamily="34" charset="0"/>
              </a:rPr>
              <a:t>түйін</a:t>
            </a:r>
            <a:r>
              <a:rPr lang="kk-KZ" dirty="0">
                <a:latin typeface="Times New Roman" panose="02020603050405020304" pitchFamily="18" charset="0"/>
                <a:ea typeface="Arial" panose="020B0604020202020204" pitchFamily="34" charset="0"/>
              </a:rPr>
              <a:t> деп аталады. Түйін материалды бөлшектердің арасындағы аралықта, сонымен қатар бөлшек топтары немесе бір бөлшек массасының орталығында болуы мүмкін. </a:t>
            </a:r>
            <a:r>
              <a:rPr lang="kk-KZ" dirty="0" smtClean="0">
                <a:latin typeface="Times New Roman" panose="02020603050405020304" pitchFamily="18" charset="0"/>
                <a:ea typeface="Arial" panose="020B0604020202020204" pitchFamily="34" charset="0"/>
              </a:rPr>
              <a:t>Егер кеңістіктің торлар түйіні бөлшек топтарын сипаттаса, онда қалған түйіндерге де осындай бөлшек топтары сәйкес келеді. </a:t>
            </a:r>
          </a:p>
          <a:p>
            <a:pPr marL="0" indent="0" algn="just">
              <a:buNone/>
            </a:pPr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84764" y="2507674"/>
            <a:ext cx="5458691" cy="3100438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134152" y="5996040"/>
            <a:ext cx="59242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dirty="0" smtClean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Гүлдер өрнегі және оған сәйкес жазық тор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66915188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08000" y="-71120"/>
            <a:ext cx="2964180" cy="2894648"/>
          </a:xfrm>
          <a:prstGeom prst="rect">
            <a:avLst/>
          </a:prstGeom>
        </p:spPr>
      </p:pic>
      <p:pic>
        <p:nvPicPr>
          <p:cNvPr id="5" name="Рисунок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89280" y="2878453"/>
            <a:ext cx="2560320" cy="2181225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264160" y="5080613"/>
            <a:ext cx="415544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000" i="1" dirty="0">
                <a:latin typeface="Times New Roman"/>
                <a:ea typeface="Calibri"/>
              </a:rPr>
              <a:t>Көлемі центрленген кубтық ұяшық </a:t>
            </a:r>
            <a:r>
              <a:rPr lang="kk-KZ" sz="2000" i="1" dirty="0" smtClean="0">
                <a:latin typeface="Times New Roman"/>
                <a:ea typeface="Calibri"/>
              </a:rPr>
              <a:t> </a:t>
            </a:r>
            <a:r>
              <a:rPr lang="kk-KZ" sz="2000" i="1" dirty="0">
                <a:latin typeface="Times New Roman"/>
                <a:ea typeface="Calibri"/>
              </a:rPr>
              <a:t>және (001) жазықтықтағы </a:t>
            </a:r>
            <a:r>
              <a:rPr lang="kk-KZ" sz="2000" i="1" dirty="0" smtClean="0">
                <a:latin typeface="Times New Roman"/>
                <a:ea typeface="Calibri"/>
              </a:rPr>
              <a:t>кескіні. </a:t>
            </a:r>
            <a:r>
              <a:rPr lang="kk-KZ" sz="2000" i="1" dirty="0">
                <a:latin typeface="Times New Roman"/>
                <a:ea typeface="Calibri"/>
              </a:rPr>
              <a:t>Кескінде ұяшықтағы  </a:t>
            </a:r>
            <a:r>
              <a:rPr lang="kk-KZ" sz="2000" b="1" i="1" dirty="0">
                <a:latin typeface="Times New Roman"/>
                <a:ea typeface="Calibri"/>
              </a:rPr>
              <a:t>n </a:t>
            </a:r>
            <a:r>
              <a:rPr lang="kk-KZ" sz="2000" i="1" dirty="0">
                <a:latin typeface="Times New Roman"/>
                <a:ea typeface="Calibri"/>
              </a:rPr>
              <a:t>типті жылжымалы шағылу жазықтығы көрсетілген</a:t>
            </a:r>
            <a:endParaRPr lang="ru-RU" sz="2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663440" y="438000"/>
            <a:ext cx="671576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kk-KZ" sz="2200" dirty="0" smtClean="0">
                <a:latin typeface="Times New Roman"/>
                <a:ea typeface="Arial"/>
              </a:rPr>
              <a:t>Егер </a:t>
            </a:r>
            <a:r>
              <a:rPr lang="kk-KZ" sz="2200" dirty="0">
                <a:latin typeface="Times New Roman"/>
                <a:ea typeface="Arial"/>
              </a:rPr>
              <a:t>ұяшықтың төбелеріндегі атомдар сызба жазықтығында жатса, ортасындағы (көлемдегі) атом сызба жазықтығынан </a:t>
            </a:r>
            <a:r>
              <a:rPr lang="kk-KZ" sz="2200" b="1" i="1" dirty="0">
                <a:latin typeface="Times New Roman"/>
                <a:ea typeface="Arial"/>
              </a:rPr>
              <a:t>с/2</a:t>
            </a:r>
            <a:r>
              <a:rPr lang="kk-KZ" sz="2200" dirty="0">
                <a:latin typeface="Times New Roman"/>
                <a:ea typeface="Arial"/>
              </a:rPr>
              <a:t> қашықтықта, яғни Z осі бойымен </a:t>
            </a:r>
            <a:r>
              <a:rPr lang="kk-KZ" sz="2200" b="1" i="1" dirty="0">
                <a:latin typeface="Times New Roman"/>
                <a:ea typeface="Arial"/>
              </a:rPr>
              <a:t>1/2</a:t>
            </a:r>
            <a:r>
              <a:rPr lang="kk-KZ" sz="2200" dirty="0">
                <a:latin typeface="Times New Roman"/>
                <a:ea typeface="Arial"/>
              </a:rPr>
              <a:t> трансляцияда орналасады. Сызбада бұл ½ деп белгіленген. Ұяшықтың төбелеріндегі атомды ортадағы атоммен беттестіру үшін сызба жазықтығына перпендикуляр </a:t>
            </a:r>
            <a:r>
              <a:rPr lang="kk-KZ" sz="2200" b="1" i="1" dirty="0">
                <a:latin typeface="Times New Roman"/>
                <a:ea typeface="Arial"/>
              </a:rPr>
              <a:t>n </a:t>
            </a:r>
            <a:r>
              <a:rPr lang="kk-KZ" sz="2200" dirty="0">
                <a:latin typeface="Times New Roman"/>
                <a:ea typeface="Arial"/>
              </a:rPr>
              <a:t> жазықтықта шағылдыруды және осы жазықтықта </a:t>
            </a:r>
            <a:r>
              <a:rPr lang="kk-KZ" sz="2200" b="1" i="1" dirty="0">
                <a:latin typeface="Times New Roman"/>
                <a:ea typeface="Arial"/>
              </a:rPr>
              <a:t>(а+с)/2</a:t>
            </a:r>
            <a:r>
              <a:rPr lang="kk-KZ" sz="2200" dirty="0">
                <a:latin typeface="Times New Roman"/>
                <a:ea typeface="Arial"/>
              </a:rPr>
              <a:t> немесе </a:t>
            </a:r>
            <a:r>
              <a:rPr lang="kk-KZ" sz="2200" b="1" i="1" dirty="0">
                <a:latin typeface="Times New Roman"/>
                <a:ea typeface="Arial"/>
              </a:rPr>
              <a:t>(b+с)/2 </a:t>
            </a:r>
            <a:r>
              <a:rPr lang="kk-KZ" sz="2200" dirty="0">
                <a:latin typeface="Times New Roman"/>
                <a:ea typeface="Arial"/>
              </a:rPr>
              <a:t>трансляцияға жылжытуды бір мезгілде жүргізу қажет.</a:t>
            </a:r>
            <a:r>
              <a:rPr lang="kk-KZ" sz="2200" b="1" i="1" dirty="0">
                <a:latin typeface="Times New Roman"/>
                <a:ea typeface="Arial"/>
              </a:rPr>
              <a:t> n </a:t>
            </a:r>
            <a:r>
              <a:rPr lang="kk-KZ" sz="2200" dirty="0">
                <a:latin typeface="Times New Roman"/>
                <a:ea typeface="Arial"/>
              </a:rPr>
              <a:t> жазықтығы – жылжу компонентасы осы жазықтықта жатқан элементар трансляциялардан құрылған параллелограммның диагоналі бойынша бағытталған және диагональдың 1/2 бөлігіне тең  жылжымалы шағылу жазықтығы. </a:t>
            </a:r>
            <a:r>
              <a:rPr lang="kk-KZ" sz="2200" b="1" i="1" dirty="0" smtClean="0">
                <a:latin typeface="Times New Roman"/>
                <a:ea typeface="Arial"/>
              </a:rPr>
              <a:t>n </a:t>
            </a:r>
            <a:r>
              <a:rPr lang="kk-KZ" sz="2200" dirty="0">
                <a:latin typeface="Times New Roman"/>
                <a:ea typeface="Arial"/>
              </a:rPr>
              <a:t>типті жазықтық үшін трансляция шамасы </a:t>
            </a:r>
            <a:r>
              <a:rPr lang="kk-KZ" sz="2200" b="1" i="1" dirty="0">
                <a:latin typeface="Times New Roman"/>
                <a:ea typeface="Arial"/>
              </a:rPr>
              <a:t>(а+с)/2</a:t>
            </a:r>
            <a:r>
              <a:rPr lang="kk-KZ" sz="2200" dirty="0">
                <a:latin typeface="Times New Roman"/>
                <a:ea typeface="Arial"/>
              </a:rPr>
              <a:t> тең. </a:t>
            </a:r>
            <a:endParaRPr lang="ru-RU" sz="2200" dirty="0">
              <a:effectLst/>
              <a:latin typeface="Times New Roman"/>
              <a:ea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80099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8104"/>
            <a:ext cx="12070080" cy="6657975"/>
          </a:xfrm>
        </p:spPr>
        <p:txBody>
          <a:bodyPr/>
          <a:lstStyle/>
          <a:p>
            <a:pPr indent="449580" algn="just">
              <a:spcAft>
                <a:spcPts val="0"/>
              </a:spcAft>
            </a:pPr>
            <a:r>
              <a:rPr lang="kk-KZ" dirty="0">
                <a:latin typeface="Times New Roman"/>
                <a:ea typeface="Arial"/>
              </a:rPr>
              <a:t>Жылжымалы шағылу жазықтығының </a:t>
            </a:r>
            <a:r>
              <a:rPr lang="kk-KZ" b="1" i="1" dirty="0">
                <a:latin typeface="Times New Roman"/>
                <a:ea typeface="Arial"/>
              </a:rPr>
              <a:t>d </a:t>
            </a:r>
            <a:r>
              <a:rPr lang="kk-KZ" dirty="0">
                <a:latin typeface="Times New Roman"/>
                <a:ea typeface="Arial"/>
              </a:rPr>
              <a:t>типі, немесе </a:t>
            </a:r>
            <a:r>
              <a:rPr lang="kk-KZ" i="1" dirty="0">
                <a:latin typeface="Times New Roman"/>
                <a:ea typeface="Arial"/>
              </a:rPr>
              <a:t>алмазды</a:t>
            </a:r>
            <a:r>
              <a:rPr lang="kk-KZ" dirty="0">
                <a:latin typeface="Times New Roman"/>
                <a:ea typeface="Arial"/>
              </a:rPr>
              <a:t> </a:t>
            </a:r>
            <a:r>
              <a:rPr lang="kk-KZ" i="1" dirty="0">
                <a:latin typeface="Times New Roman"/>
                <a:ea typeface="Arial"/>
              </a:rPr>
              <a:t>жазықтық</a:t>
            </a:r>
            <a:r>
              <a:rPr lang="kk-KZ" dirty="0">
                <a:latin typeface="Times New Roman"/>
                <a:ea typeface="Arial"/>
              </a:rPr>
              <a:t>, жақтары центрленген торларда ғана кездеседі. Мысалы, алмаз құрылымында бақылауға </a:t>
            </a:r>
            <a:r>
              <a:rPr lang="kk-KZ" dirty="0" smtClean="0">
                <a:latin typeface="Times New Roman"/>
                <a:ea typeface="Arial"/>
              </a:rPr>
              <a:t>болады. </a:t>
            </a:r>
            <a:r>
              <a:rPr lang="kk-KZ" b="1" i="1" dirty="0">
                <a:latin typeface="Times New Roman"/>
                <a:ea typeface="Arial"/>
              </a:rPr>
              <a:t>d</a:t>
            </a:r>
            <a:r>
              <a:rPr lang="kk-KZ" dirty="0">
                <a:latin typeface="Times New Roman"/>
                <a:ea typeface="Arial"/>
              </a:rPr>
              <a:t> жазықтығының жылжу компонентасы шағылу жазықтығында орналасқан элементар параллелограммның диагональ жазықтығының бойымен бағытталады, ал орын ауыстыру шамасы диагональ ұзындығының 1/4 мәніне тең:</a:t>
            </a:r>
            <a:r>
              <a:rPr lang="kk-KZ" b="1" i="1" dirty="0">
                <a:latin typeface="Times New Roman"/>
                <a:ea typeface="Arial"/>
              </a:rPr>
              <a:t> (а+b)/4</a:t>
            </a:r>
            <a:r>
              <a:rPr lang="kk-KZ" dirty="0">
                <a:latin typeface="Times New Roman"/>
                <a:ea typeface="Arial"/>
              </a:rPr>
              <a:t> </a:t>
            </a:r>
            <a:r>
              <a:rPr lang="kk-KZ" b="1" i="1" dirty="0">
                <a:latin typeface="Times New Roman"/>
                <a:ea typeface="Arial"/>
              </a:rPr>
              <a:t> (а+с)/4, </a:t>
            </a:r>
            <a:r>
              <a:rPr lang="kk-KZ" dirty="0">
                <a:latin typeface="Times New Roman"/>
                <a:ea typeface="Arial"/>
              </a:rPr>
              <a:t> </a:t>
            </a:r>
            <a:r>
              <a:rPr lang="kk-KZ" b="1" i="1" dirty="0">
                <a:latin typeface="Times New Roman"/>
                <a:ea typeface="Arial"/>
              </a:rPr>
              <a:t>(b+с)/4</a:t>
            </a:r>
            <a:r>
              <a:rPr lang="kk-KZ" dirty="0">
                <a:latin typeface="Times New Roman"/>
                <a:ea typeface="Arial"/>
              </a:rPr>
              <a:t>. </a:t>
            </a:r>
            <a:endParaRPr lang="ru-RU" sz="1600" dirty="0">
              <a:latin typeface="Times New Roman"/>
              <a:ea typeface="Arial"/>
            </a:endParaRP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31465" y="2459671"/>
            <a:ext cx="2339976" cy="2097089"/>
          </a:xfrm>
          <a:prstGeom prst="rect">
            <a:avLst/>
          </a:prstGeom>
        </p:spPr>
      </p:pic>
      <p:pic>
        <p:nvPicPr>
          <p:cNvPr id="5" name="Рисунок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96515" y="4556760"/>
            <a:ext cx="2435860" cy="213868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5801360" y="2885837"/>
            <a:ext cx="6096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kk-KZ" sz="2000" dirty="0">
                <a:latin typeface="Times New Roman"/>
                <a:ea typeface="Calibri"/>
              </a:rPr>
              <a:t>Алмаз құрылымының элементар ұяшығы (а) және (001) жазықтықтағы кескіні (б</a:t>
            </a:r>
            <a:r>
              <a:rPr lang="kk-KZ" sz="2000" dirty="0" smtClean="0">
                <a:latin typeface="Times New Roman"/>
                <a:ea typeface="Calibri"/>
              </a:rPr>
              <a:t>). Сызбада </a:t>
            </a:r>
            <a:r>
              <a:rPr lang="kk-KZ" sz="2000" dirty="0">
                <a:latin typeface="Times New Roman"/>
                <a:ea typeface="Calibri"/>
              </a:rPr>
              <a:t>жеңілдік үшін </a:t>
            </a:r>
            <a:r>
              <a:rPr lang="kk-KZ" sz="2000" b="1" dirty="0">
                <a:latin typeface="Times New Roman"/>
                <a:ea typeface="Calibri"/>
              </a:rPr>
              <a:t>d </a:t>
            </a:r>
            <a:r>
              <a:rPr lang="kk-KZ" sz="2000" dirty="0">
                <a:latin typeface="Times New Roman"/>
                <a:ea typeface="Calibri"/>
              </a:rPr>
              <a:t>типті жазықтықтың екеуі ғана көрсетілген; осындай параллель жазықтықтар ұяшықтың 1/4 параметрлері сайын орын алады. Бірдей атомдар әртүрлі дөңгелектермен бейнеленген: </a:t>
            </a:r>
            <a:r>
              <a:rPr lang="kk-KZ" sz="2000" dirty="0" smtClean="0">
                <a:latin typeface="Times New Roman"/>
                <a:ea typeface="Calibri"/>
              </a:rPr>
              <a:t>1 - </a:t>
            </a:r>
            <a:r>
              <a:rPr lang="kk-KZ" sz="2000" dirty="0">
                <a:latin typeface="Times New Roman"/>
                <a:ea typeface="Calibri"/>
              </a:rPr>
              <a:t>ұяшық шыңдарында, 2 – жақтардың орталарында, </a:t>
            </a:r>
            <a:r>
              <a:rPr lang="kk-KZ" sz="2000" dirty="0" smtClean="0">
                <a:latin typeface="Times New Roman"/>
                <a:ea typeface="Calibri"/>
              </a:rPr>
              <a:t>3 – екі </a:t>
            </a:r>
            <a:r>
              <a:rPr lang="kk-KZ" sz="2000" dirty="0">
                <a:latin typeface="Times New Roman"/>
                <a:ea typeface="Calibri"/>
              </a:rPr>
              <a:t>квадранттың ортасында 1/4 биіктікте, </a:t>
            </a:r>
            <a:r>
              <a:rPr lang="kk-KZ" sz="2000" dirty="0" smtClean="0">
                <a:latin typeface="Times New Roman"/>
                <a:ea typeface="Calibri"/>
              </a:rPr>
              <a:t>4 - екі </a:t>
            </a:r>
            <a:r>
              <a:rPr lang="kk-KZ" sz="2000" dirty="0">
                <a:latin typeface="Times New Roman"/>
                <a:ea typeface="Calibri"/>
              </a:rPr>
              <a:t>қарама-қарсы квадранттың ортасында 3/4 биіктікте.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781553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029440" cy="6421120"/>
          </a:xfrm>
        </p:spPr>
        <p:txBody>
          <a:bodyPr/>
          <a:lstStyle/>
          <a:p>
            <a:pPr marL="457200" indent="449580" algn="just">
              <a:lnSpc>
                <a:spcPct val="107000"/>
              </a:lnSpc>
              <a:spcAft>
                <a:spcPts val="0"/>
              </a:spcAft>
            </a:pPr>
            <a:r>
              <a:rPr lang="kk-KZ" dirty="0">
                <a:latin typeface="Times New Roman"/>
                <a:ea typeface="Times New Roman"/>
                <a:cs typeface="Times New Roman"/>
              </a:rPr>
              <a:t>Алмаз құрылымының элементар </a:t>
            </a:r>
            <a:r>
              <a:rPr lang="kk-KZ" dirty="0" smtClean="0">
                <a:latin typeface="Times New Roman"/>
                <a:ea typeface="Times New Roman"/>
                <a:cs typeface="Times New Roman"/>
              </a:rPr>
              <a:t>ұяшығы – </a:t>
            </a:r>
            <a:r>
              <a:rPr lang="kk-KZ" dirty="0">
                <a:latin typeface="Times New Roman"/>
                <a:ea typeface="Times New Roman"/>
                <a:cs typeface="Times New Roman"/>
              </a:rPr>
              <a:t>жақтары центрленген кубтық ұяшық, ішінде тағы төрт атом орналасқан – екеуі 1/4 қашықтықта және екеуі 3/4 қашықтықта, ал биіктік бұл жерде ұяшықтың </a:t>
            </a:r>
            <a:r>
              <a:rPr lang="kk-KZ" b="1" i="1" dirty="0">
                <a:latin typeface="Times New Roman"/>
                <a:ea typeface="Times New Roman"/>
                <a:cs typeface="Times New Roman"/>
              </a:rPr>
              <a:t>с </a:t>
            </a:r>
            <a:r>
              <a:rPr lang="kk-KZ" dirty="0">
                <a:latin typeface="Times New Roman"/>
                <a:ea typeface="Times New Roman"/>
                <a:cs typeface="Times New Roman"/>
              </a:rPr>
              <a:t>осі бойындағы параметр үлесімен өлшенеді. Кубты ойша координаттық жазықтықтарға параллель куб жақтарын қақ бөлетін жазықтықтармен октанттарға бөлсек, атомдар сол октанттардың центрінде орналасады</a:t>
            </a:r>
            <a:r>
              <a:rPr lang="kk-KZ" dirty="0" smtClean="0">
                <a:latin typeface="Times New Roman"/>
                <a:ea typeface="Times New Roman"/>
                <a:cs typeface="Times New Roman"/>
              </a:rPr>
              <a:t>. Кубтың </a:t>
            </a:r>
            <a:r>
              <a:rPr lang="kk-KZ" dirty="0">
                <a:latin typeface="Times New Roman"/>
                <a:ea typeface="Times New Roman"/>
                <a:cs typeface="Times New Roman"/>
              </a:rPr>
              <a:t>төбелерінде орналасқан атомды октанттың центріндегі атоммен беттестіру үшін оны </a:t>
            </a:r>
            <a:r>
              <a:rPr lang="kk-KZ" b="1" i="1" dirty="0">
                <a:latin typeface="Times New Roman"/>
                <a:ea typeface="Times New Roman"/>
                <a:cs typeface="Times New Roman"/>
              </a:rPr>
              <a:t>d </a:t>
            </a:r>
            <a:r>
              <a:rPr lang="kk-KZ" dirty="0">
                <a:latin typeface="Times New Roman"/>
                <a:ea typeface="Times New Roman"/>
                <a:cs typeface="Times New Roman"/>
              </a:rPr>
              <a:t>типті жазықтықта шағылдырып, </a:t>
            </a:r>
            <a:r>
              <a:rPr lang="kk-KZ" b="1" i="1" dirty="0">
                <a:latin typeface="Times New Roman"/>
                <a:ea typeface="Times New Roman"/>
                <a:cs typeface="Times New Roman"/>
              </a:rPr>
              <a:t>(b+с)/4</a:t>
            </a:r>
            <a:r>
              <a:rPr lang="kk-KZ" dirty="0">
                <a:latin typeface="Times New Roman"/>
                <a:ea typeface="Times New Roman"/>
                <a:cs typeface="Times New Roman"/>
              </a:rPr>
              <a:t> трансляцияға жылжыту қажет.</a:t>
            </a:r>
            <a:endParaRPr lang="ru-RU" sz="2000" dirty="0">
              <a:ea typeface="Calibri"/>
              <a:cs typeface="Times New Roman"/>
            </a:endParaRPr>
          </a:p>
          <a:p>
            <a:pPr marL="457200" indent="449580" algn="just">
              <a:lnSpc>
                <a:spcPct val="107000"/>
              </a:lnSpc>
              <a:spcAft>
                <a:spcPts val="0"/>
              </a:spcAft>
            </a:pPr>
            <a:r>
              <a:rPr lang="kk-KZ" dirty="0">
                <a:latin typeface="Times New Roman"/>
                <a:ea typeface="Times New Roman"/>
                <a:cs typeface="Times New Roman"/>
              </a:rPr>
              <a:t>Жылжымалы шағылу жазықтықтарын әртүрлі пунктирлермен бейнелейді, ал </a:t>
            </a:r>
            <a:r>
              <a:rPr lang="kk-KZ" b="1" i="1" dirty="0">
                <a:latin typeface="Times New Roman"/>
                <a:ea typeface="Times New Roman"/>
                <a:cs typeface="Times New Roman"/>
              </a:rPr>
              <a:t>d </a:t>
            </a:r>
            <a:r>
              <a:rPr lang="kk-KZ" dirty="0">
                <a:latin typeface="Times New Roman"/>
                <a:ea typeface="Times New Roman"/>
                <a:cs typeface="Times New Roman"/>
              </a:rPr>
              <a:t>типті жазықтықтарда жылжу бағытын көрсететін белгі </a:t>
            </a:r>
            <a:r>
              <a:rPr lang="kk-KZ" dirty="0" smtClean="0">
                <a:latin typeface="Times New Roman"/>
                <a:ea typeface="Times New Roman"/>
                <a:cs typeface="Times New Roman"/>
              </a:rPr>
              <a:t>қойылады.</a:t>
            </a:r>
            <a:endParaRPr lang="ru-RU" sz="2000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6213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9480" y="1619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kk-KZ" sz="3200" b="1" dirty="0">
                <a:latin typeface="Times New Roman"/>
                <a:ea typeface="Arial"/>
              </a:rPr>
              <a:t>Симметрияның винттік (бұрандалық</a:t>
            </a:r>
            <a:r>
              <a:rPr lang="kk-KZ" sz="3200" b="1" dirty="0" smtClean="0">
                <a:latin typeface="Times New Roman"/>
                <a:ea typeface="Arial"/>
              </a:rPr>
              <a:t>) осі 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3520" y="1287145"/>
            <a:ext cx="11120120" cy="4351338"/>
          </a:xfrm>
        </p:spPr>
        <p:txBody>
          <a:bodyPr>
            <a:normAutofit/>
          </a:bodyPr>
          <a:lstStyle/>
          <a:p>
            <a:pPr indent="449580" algn="just">
              <a:spcAft>
                <a:spcPts val="0"/>
              </a:spcAft>
            </a:pPr>
            <a:r>
              <a:rPr lang="kk-KZ" sz="2600" b="1" i="1" dirty="0">
                <a:latin typeface="Times New Roman"/>
                <a:ea typeface="Arial"/>
              </a:rPr>
              <a:t>Симметрияның винттік (бұрандалық</a:t>
            </a:r>
            <a:r>
              <a:rPr lang="kk-KZ" sz="2600" b="1" i="1" dirty="0" smtClean="0">
                <a:latin typeface="Times New Roman"/>
                <a:ea typeface="Arial"/>
              </a:rPr>
              <a:t>) осі</a:t>
            </a:r>
            <a:r>
              <a:rPr lang="kk-KZ" sz="2600" b="1" dirty="0" smtClean="0">
                <a:latin typeface="Times New Roman"/>
                <a:ea typeface="Arial"/>
              </a:rPr>
              <a:t> </a:t>
            </a:r>
            <a:r>
              <a:rPr lang="kk-KZ" sz="2600" dirty="0">
                <a:latin typeface="Times New Roman"/>
                <a:ea typeface="Arial"/>
              </a:rPr>
              <a:t>деп симметрия осімен бұру және оған параллель орын ауыстыруды бір мезгілде орындауды айтады. </a:t>
            </a:r>
            <a:endParaRPr lang="kk-KZ" sz="2600" dirty="0" smtClean="0">
              <a:latin typeface="Times New Roman"/>
              <a:ea typeface="Arial"/>
            </a:endParaRPr>
          </a:p>
          <a:p>
            <a:pPr indent="449580" algn="just">
              <a:spcAft>
                <a:spcPts val="0"/>
              </a:spcAft>
            </a:pPr>
            <a:r>
              <a:rPr lang="kk-KZ" sz="2600" dirty="0" smtClean="0">
                <a:latin typeface="Times New Roman"/>
                <a:ea typeface="Arial"/>
              </a:rPr>
              <a:t>Қарапайым </a:t>
            </a:r>
            <a:r>
              <a:rPr lang="kk-KZ" sz="2600" dirty="0">
                <a:latin typeface="Times New Roman"/>
                <a:ea typeface="Arial"/>
              </a:rPr>
              <a:t>инверсиялық және инверсиялық </a:t>
            </a:r>
            <a:r>
              <a:rPr lang="kk-KZ" sz="2600" dirty="0" smtClean="0">
                <a:latin typeface="Times New Roman"/>
                <a:ea typeface="Arial"/>
              </a:rPr>
              <a:t>(айналы-бұру</a:t>
            </a:r>
            <a:r>
              <a:rPr lang="kk-KZ" sz="2600" dirty="0">
                <a:latin typeface="Times New Roman"/>
                <a:ea typeface="Arial"/>
              </a:rPr>
              <a:t>)</a:t>
            </a:r>
            <a:r>
              <a:rPr lang="kk-KZ" sz="2600" dirty="0" smtClean="0">
                <a:latin typeface="Times New Roman"/>
                <a:ea typeface="Arial"/>
              </a:rPr>
              <a:t> осьтеріндегідей </a:t>
            </a:r>
            <a:r>
              <a:rPr lang="kk-KZ" sz="2600" dirty="0">
                <a:latin typeface="Times New Roman"/>
                <a:ea typeface="Arial"/>
              </a:rPr>
              <a:t>кристалдық құрылымның винттік осьтері тек қана екіншілік, үшіншілік, төртіншілік және алтыншылық болады. </a:t>
            </a:r>
            <a:endParaRPr lang="kk-KZ" sz="2600" dirty="0" smtClean="0">
              <a:latin typeface="Times New Roman"/>
              <a:ea typeface="Arial"/>
            </a:endParaRPr>
          </a:p>
          <a:p>
            <a:pPr indent="449580" algn="just">
              <a:spcAft>
                <a:spcPts val="0"/>
              </a:spcAft>
            </a:pPr>
            <a:r>
              <a:rPr lang="kk-KZ" sz="2600" b="1" i="1" dirty="0">
                <a:latin typeface="Times New Roman"/>
                <a:ea typeface="Arial"/>
              </a:rPr>
              <a:t>Оң </a:t>
            </a:r>
            <a:r>
              <a:rPr lang="kk-KZ" sz="2600" dirty="0">
                <a:latin typeface="Times New Roman"/>
                <a:ea typeface="Arial"/>
              </a:rPr>
              <a:t>және</a:t>
            </a:r>
            <a:r>
              <a:rPr lang="kk-KZ" sz="2600" b="1" i="1" dirty="0">
                <a:latin typeface="Times New Roman"/>
                <a:ea typeface="Arial"/>
              </a:rPr>
              <a:t> сол винттік осьтер </a:t>
            </a:r>
            <a:r>
              <a:rPr lang="kk-KZ" sz="2600" dirty="0">
                <a:latin typeface="Times New Roman"/>
                <a:ea typeface="Arial"/>
              </a:rPr>
              <a:t>деп ажыратылады. Оң винттік ось кезінде ось бойымен орын ауыстыру сағат тіліне сай жүреді, ал сол винттік осьте – сағат тіліне қарсы қозғалады. Винттік ось екі санмен бейнеленеді, мысалы, 4</a:t>
            </a:r>
            <a:r>
              <a:rPr lang="kk-KZ" sz="2600" baseline="-25000" dirty="0">
                <a:latin typeface="Times New Roman"/>
                <a:ea typeface="Arial"/>
              </a:rPr>
              <a:t>1</a:t>
            </a:r>
            <a:r>
              <a:rPr lang="kk-KZ" sz="2600" dirty="0">
                <a:latin typeface="Times New Roman"/>
                <a:ea typeface="Arial"/>
              </a:rPr>
              <a:t>. Үлкен сан осьтің ретін көрсетеді. Индексте тұрған санның (1) үлкен санға (4) бөлінуі, яғни 1/4, ось бойымен орын ауыстыратын элементар трансляциямен бейнеленетін шаманы береді.  </a:t>
            </a:r>
            <a:endParaRPr lang="ru-RU" sz="2600" dirty="0">
              <a:latin typeface="Times New Roman"/>
              <a:ea typeface="Arial"/>
            </a:endParaRPr>
          </a:p>
          <a:p>
            <a:pPr indent="449580" algn="just">
              <a:spcAft>
                <a:spcPts val="0"/>
              </a:spcAft>
            </a:pPr>
            <a:endParaRPr lang="ru-RU" sz="1600" dirty="0">
              <a:latin typeface="Times New Roman"/>
              <a:ea typeface="Arial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6224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1353800" cy="6176963"/>
          </a:xfrm>
        </p:spPr>
        <p:txBody>
          <a:bodyPr/>
          <a:lstStyle/>
          <a:p>
            <a:pPr indent="449580" algn="just">
              <a:spcAft>
                <a:spcPts val="0"/>
              </a:spcAft>
            </a:pPr>
            <a:r>
              <a:rPr lang="kk-KZ" dirty="0">
                <a:latin typeface="Times New Roman"/>
                <a:ea typeface="Arial"/>
              </a:rPr>
              <a:t>Симметрияның винттік осін де алмаз құрылымында кездестіруге болады. </a:t>
            </a:r>
            <a:r>
              <a:rPr lang="kk-KZ" dirty="0" smtClean="0">
                <a:latin typeface="Times New Roman"/>
                <a:ea typeface="Arial"/>
              </a:rPr>
              <a:t>Суретте </a:t>
            </a:r>
            <a:r>
              <a:rPr lang="kk-KZ" dirty="0">
                <a:latin typeface="Times New Roman"/>
                <a:ea typeface="Arial"/>
              </a:rPr>
              <a:t>қабырғаның ортасындағы атом (Z=0) және 1/4,  1/2, 3/4 биіктікте орналасқан жақын жатқан атомдар симметрия жазықтығының көмегімен беттесе алмайды, бірақ оларды 4-ретті осьпен бұрса және сол мезетте 1/4 трансляцияға ось бойымен жылжытса, онда атомдар беттеседі. Оны 4</a:t>
            </a:r>
            <a:r>
              <a:rPr lang="kk-KZ" baseline="-25000" dirty="0">
                <a:latin typeface="Times New Roman"/>
                <a:ea typeface="Arial"/>
              </a:rPr>
              <a:t>1 </a:t>
            </a:r>
            <a:r>
              <a:rPr lang="kk-KZ" dirty="0">
                <a:latin typeface="Times New Roman"/>
                <a:ea typeface="Arial"/>
              </a:rPr>
              <a:t>винттік ось деп атайды.</a:t>
            </a:r>
            <a:endParaRPr lang="ru-RU" sz="1600" dirty="0">
              <a:latin typeface="Times New Roman"/>
              <a:ea typeface="Arial"/>
            </a:endParaRP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17360" y="2885440"/>
            <a:ext cx="3495040" cy="2926080"/>
          </a:xfrm>
          <a:prstGeom prst="rect">
            <a:avLst/>
          </a:prstGeom>
        </p:spPr>
      </p:pic>
      <p:pic>
        <p:nvPicPr>
          <p:cNvPr id="5" name="Рисунок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96719" y="2885441"/>
            <a:ext cx="3342641" cy="3169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778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090400" cy="6858000"/>
          </a:xfrm>
        </p:spPr>
        <p:txBody>
          <a:bodyPr/>
          <a:lstStyle/>
          <a:p>
            <a:pPr indent="449580" algn="just">
              <a:spcAft>
                <a:spcPts val="0"/>
              </a:spcAft>
            </a:pPr>
            <a:r>
              <a:rPr lang="kk-KZ" sz="2200" dirty="0" smtClean="0">
                <a:latin typeface="Times New Roman"/>
                <a:ea typeface="Arial"/>
              </a:rPr>
              <a:t>а-суретте </a:t>
            </a:r>
            <a:r>
              <a:rPr lang="kk-KZ" sz="2200" dirty="0">
                <a:latin typeface="Times New Roman"/>
                <a:ea typeface="Arial"/>
              </a:rPr>
              <a:t>жеке жағдайдағы қарапайым бұру осі 2 және </a:t>
            </a:r>
            <a:r>
              <a:rPr lang="kk-KZ" sz="2200" b="1" dirty="0">
                <a:latin typeface="Times New Roman"/>
                <a:ea typeface="Arial"/>
              </a:rPr>
              <a:t>екінші ретті винттік осьтің </a:t>
            </a:r>
            <a:r>
              <a:rPr lang="kk-KZ" sz="2200" dirty="0">
                <a:latin typeface="Times New Roman"/>
                <a:ea typeface="Arial"/>
              </a:rPr>
              <a:t>2</a:t>
            </a:r>
            <a:r>
              <a:rPr lang="kk-KZ" sz="2200" baseline="-25000" dirty="0">
                <a:latin typeface="Times New Roman"/>
                <a:ea typeface="Arial"/>
              </a:rPr>
              <a:t>1 </a:t>
            </a:r>
            <a:r>
              <a:rPr lang="kk-KZ" sz="2200" dirty="0">
                <a:latin typeface="Times New Roman"/>
                <a:ea typeface="Arial"/>
              </a:rPr>
              <a:t>әрекеттері көрсетілген, ось сызба жазықтығында жатыр. 2</a:t>
            </a:r>
            <a:r>
              <a:rPr lang="kk-KZ" sz="2200" baseline="-25000" dirty="0">
                <a:latin typeface="Times New Roman"/>
                <a:ea typeface="Arial"/>
              </a:rPr>
              <a:t>1 </a:t>
            </a:r>
            <a:r>
              <a:rPr lang="kk-KZ" sz="2200" dirty="0">
                <a:latin typeface="Times New Roman"/>
                <a:ea typeface="Arial"/>
              </a:rPr>
              <a:t>винттік осьтің әрекеті бойынша 180</a:t>
            </a:r>
            <a:r>
              <a:rPr lang="kk-KZ" sz="2200" baseline="30000" dirty="0">
                <a:latin typeface="Times New Roman"/>
                <a:ea typeface="Arial"/>
              </a:rPr>
              <a:t>0 </a:t>
            </a:r>
            <a:r>
              <a:rPr lang="kk-KZ" sz="2200" dirty="0">
                <a:latin typeface="Times New Roman"/>
                <a:ea typeface="Arial"/>
              </a:rPr>
              <a:t>бұрып, ось бойымен t/2 шамаға орын алмастырылады, мұндағы </a:t>
            </a:r>
            <a:r>
              <a:rPr lang="kk-KZ" sz="2200" b="1" dirty="0">
                <a:latin typeface="Times New Roman"/>
                <a:ea typeface="Arial"/>
              </a:rPr>
              <a:t>t </a:t>
            </a:r>
            <a:r>
              <a:rPr lang="kk-KZ" sz="2200" dirty="0">
                <a:latin typeface="Times New Roman"/>
                <a:ea typeface="Arial"/>
              </a:rPr>
              <a:t>– ось бойымен жүргізілген элементар трансляция. Орын алмастырудың екінші реттік винттік ось үшін басқа шамасы болмайды, себебі келесі 180</a:t>
            </a:r>
            <a:r>
              <a:rPr lang="kk-KZ" sz="2200" baseline="30000" dirty="0">
                <a:latin typeface="Times New Roman"/>
                <a:ea typeface="Arial"/>
              </a:rPr>
              <a:t>0 </a:t>
            </a:r>
            <a:r>
              <a:rPr lang="kk-KZ" sz="2200" dirty="0">
                <a:latin typeface="Times New Roman"/>
                <a:ea typeface="Arial"/>
              </a:rPr>
              <a:t>бұрғанда, яғни толық бұрылғанда, орын ауыстыру бір трансляцияға тең болады. Екінші реттік винттік ось үшін оң және сол бұрулар бір нәтижеге алып келеді, яғни оң 2</a:t>
            </a:r>
            <a:r>
              <a:rPr lang="kk-KZ" sz="2200" baseline="-25000" dirty="0">
                <a:latin typeface="Times New Roman"/>
                <a:ea typeface="Arial"/>
              </a:rPr>
              <a:t>1</a:t>
            </a:r>
            <a:r>
              <a:rPr lang="kk-KZ" sz="2200" dirty="0">
                <a:latin typeface="Times New Roman"/>
                <a:ea typeface="Arial"/>
              </a:rPr>
              <a:t> мен сол 2</a:t>
            </a:r>
            <a:r>
              <a:rPr lang="kk-KZ" sz="2200" baseline="-25000" dirty="0">
                <a:latin typeface="Times New Roman"/>
                <a:ea typeface="Arial"/>
              </a:rPr>
              <a:t>1</a:t>
            </a:r>
            <a:r>
              <a:rPr lang="kk-KZ" sz="2200" dirty="0">
                <a:latin typeface="Times New Roman"/>
                <a:ea typeface="Arial"/>
              </a:rPr>
              <a:t> эквивалентті болады, немесе, басқаша айтқанда, 2</a:t>
            </a:r>
            <a:r>
              <a:rPr lang="kk-KZ" sz="2200" baseline="-25000" dirty="0">
                <a:latin typeface="Times New Roman"/>
                <a:ea typeface="Arial"/>
              </a:rPr>
              <a:t>1 </a:t>
            </a:r>
            <a:r>
              <a:rPr lang="kk-KZ" sz="2200" dirty="0">
                <a:latin typeface="Times New Roman"/>
                <a:ea typeface="Arial"/>
              </a:rPr>
              <a:t>ось – </a:t>
            </a:r>
            <a:r>
              <a:rPr lang="kk-KZ" sz="2200" baseline="-25000" dirty="0">
                <a:latin typeface="Times New Roman"/>
                <a:ea typeface="Arial"/>
              </a:rPr>
              <a:t> </a:t>
            </a:r>
            <a:r>
              <a:rPr lang="kk-KZ" sz="2200" dirty="0">
                <a:latin typeface="Times New Roman"/>
                <a:ea typeface="Arial"/>
              </a:rPr>
              <a:t>нейтралды.</a:t>
            </a:r>
            <a:endParaRPr lang="ru-RU" sz="2200" dirty="0">
              <a:latin typeface="Times New Roman"/>
              <a:ea typeface="Arial"/>
            </a:endParaRPr>
          </a:p>
          <a:p>
            <a:pPr indent="449580" algn="just">
              <a:spcAft>
                <a:spcPts val="0"/>
              </a:spcAft>
            </a:pPr>
            <a:r>
              <a:rPr lang="kk-KZ" sz="2200" dirty="0">
                <a:latin typeface="Times New Roman"/>
                <a:ea typeface="Arial"/>
              </a:rPr>
              <a:t>Сызба жазықтығына перпендикуляр 2</a:t>
            </a:r>
            <a:r>
              <a:rPr lang="kk-KZ" sz="2200" baseline="-25000" dirty="0">
                <a:latin typeface="Times New Roman"/>
                <a:ea typeface="Arial"/>
              </a:rPr>
              <a:t>1 </a:t>
            </a:r>
            <a:r>
              <a:rPr lang="kk-KZ" sz="2200" dirty="0">
                <a:latin typeface="Times New Roman"/>
                <a:ea typeface="Arial"/>
              </a:rPr>
              <a:t>осі бойымен бұрғанда пішін сызба жазықтығынан ось бойымен трансляцияның 1/2 периодына жылжиды, 1/2 деген жазумен көрсетілген </a:t>
            </a:r>
            <a:r>
              <a:rPr lang="kk-KZ" sz="2200" dirty="0" smtClean="0">
                <a:latin typeface="Times New Roman"/>
                <a:ea typeface="Arial"/>
              </a:rPr>
              <a:t>( </a:t>
            </a:r>
            <a:r>
              <a:rPr lang="kk-KZ" sz="2200" dirty="0">
                <a:latin typeface="Times New Roman"/>
                <a:ea typeface="Arial"/>
              </a:rPr>
              <a:t>б-сурет). </a:t>
            </a:r>
            <a:endParaRPr lang="ru-RU" sz="2200" dirty="0">
              <a:latin typeface="Times New Roman"/>
              <a:ea typeface="Arial"/>
            </a:endParaRP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47782" y="3076694"/>
            <a:ext cx="4971098" cy="210311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429760" y="4852348"/>
            <a:ext cx="518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/>
              <a:t>а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6985000" y="4995147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/>
              <a:t>б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717040" y="5614291"/>
            <a:ext cx="905256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kk-KZ" sz="2000" dirty="0">
                <a:latin typeface="Times New Roman"/>
                <a:ea typeface="Arial"/>
              </a:rPr>
              <a:t>Сызба жазықтығына қатысты бұру осі 2 және екінші ретті винттік осьтің 2</a:t>
            </a:r>
            <a:r>
              <a:rPr lang="kk-KZ" sz="2000" baseline="-25000" dirty="0">
                <a:latin typeface="Times New Roman"/>
                <a:ea typeface="Arial"/>
              </a:rPr>
              <a:t>1 </a:t>
            </a:r>
            <a:r>
              <a:rPr lang="kk-KZ" sz="2000" dirty="0">
                <a:latin typeface="Times New Roman"/>
                <a:ea typeface="Arial"/>
              </a:rPr>
              <a:t>әрекеттері:</a:t>
            </a:r>
            <a:endParaRPr lang="ru-RU" sz="2000" dirty="0">
              <a:latin typeface="Times New Roman"/>
              <a:ea typeface="Arial"/>
            </a:endParaRPr>
          </a:p>
          <a:p>
            <a:pPr indent="449580" algn="ctr">
              <a:spcAft>
                <a:spcPts val="0"/>
              </a:spcAft>
            </a:pPr>
            <a:r>
              <a:rPr lang="kk-KZ" sz="2000" dirty="0">
                <a:latin typeface="Times New Roman"/>
                <a:ea typeface="Arial"/>
              </a:rPr>
              <a:t>а – жазықтықта; б – жазықтыққа перпендикуляр</a:t>
            </a:r>
            <a:endParaRPr lang="ru-RU" sz="2000" dirty="0">
              <a:effectLst/>
              <a:latin typeface="Times New Roman"/>
              <a:ea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31013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-1"/>
            <a:ext cx="12192000" cy="6858001"/>
          </a:xfrm>
        </p:spPr>
        <p:txBody>
          <a:bodyPr/>
          <a:lstStyle/>
          <a:p>
            <a:pPr indent="449580" algn="just">
              <a:spcAft>
                <a:spcPts val="0"/>
              </a:spcAft>
            </a:pPr>
            <a:r>
              <a:rPr lang="kk-KZ" dirty="0">
                <a:latin typeface="Times New Roman"/>
                <a:ea typeface="Arial"/>
              </a:rPr>
              <a:t>2</a:t>
            </a:r>
            <a:r>
              <a:rPr lang="kk-KZ" baseline="-25000" dirty="0">
                <a:latin typeface="Times New Roman"/>
                <a:ea typeface="Arial"/>
              </a:rPr>
              <a:t>1 </a:t>
            </a:r>
            <a:r>
              <a:rPr lang="kk-KZ" dirty="0">
                <a:latin typeface="Times New Roman"/>
                <a:ea typeface="Arial"/>
              </a:rPr>
              <a:t>осін жылжымалы шағылу жазықтығымен шатастырып алуға болады. Олардың айырмашылығын </a:t>
            </a:r>
            <a:r>
              <a:rPr lang="kk-KZ" dirty="0" smtClean="0">
                <a:latin typeface="Times New Roman"/>
                <a:ea typeface="Arial"/>
              </a:rPr>
              <a:t>суреттерді </a:t>
            </a:r>
            <a:r>
              <a:rPr lang="kk-KZ" dirty="0">
                <a:latin typeface="Times New Roman"/>
                <a:ea typeface="Arial"/>
              </a:rPr>
              <a:t>салыстыру арқылы түсінуге болады. Пішінді 2</a:t>
            </a:r>
            <a:r>
              <a:rPr lang="kk-KZ" baseline="-25000" dirty="0">
                <a:latin typeface="Times New Roman"/>
                <a:ea typeface="Arial"/>
              </a:rPr>
              <a:t>1 </a:t>
            </a:r>
            <a:r>
              <a:rPr lang="kk-KZ" dirty="0">
                <a:latin typeface="Times New Roman"/>
                <a:ea typeface="Arial"/>
              </a:rPr>
              <a:t>осі бойымен 180</a:t>
            </a:r>
            <a:r>
              <a:rPr lang="kk-KZ" baseline="30000" dirty="0">
                <a:latin typeface="Times New Roman"/>
                <a:ea typeface="Arial"/>
              </a:rPr>
              <a:t>0</a:t>
            </a:r>
            <a:r>
              <a:rPr lang="kk-KZ" dirty="0">
                <a:latin typeface="Times New Roman"/>
                <a:ea typeface="Arial"/>
              </a:rPr>
              <a:t> бұрғанда оның </a:t>
            </a:r>
            <a:r>
              <a:rPr lang="kk-KZ" b="1" i="1" dirty="0">
                <a:latin typeface="Times New Roman"/>
                <a:ea typeface="Arial"/>
              </a:rPr>
              <a:t>ақ</a:t>
            </a:r>
            <a:r>
              <a:rPr lang="kk-KZ" i="1" dirty="0">
                <a:latin typeface="Times New Roman"/>
                <a:ea typeface="Arial"/>
              </a:rPr>
              <a:t> және </a:t>
            </a:r>
            <a:r>
              <a:rPr lang="kk-KZ" b="1" i="1" dirty="0">
                <a:latin typeface="Times New Roman"/>
                <a:ea typeface="Arial"/>
              </a:rPr>
              <a:t>қара</a:t>
            </a:r>
            <a:r>
              <a:rPr lang="kk-KZ" dirty="0">
                <a:latin typeface="Times New Roman"/>
                <a:ea typeface="Arial"/>
              </a:rPr>
              <a:t> жақтары сыртқа кезектесіп ауысып түседі. Сызба жазықтығына перпендикуляр жылжымалы жазықтықта  шағылғанда көрерменге  пішіннің тек </a:t>
            </a:r>
            <a:r>
              <a:rPr lang="kk-KZ" b="1" i="1" dirty="0">
                <a:latin typeface="Times New Roman"/>
                <a:ea typeface="Arial"/>
              </a:rPr>
              <a:t>ақ</a:t>
            </a:r>
            <a:r>
              <a:rPr lang="kk-KZ" i="1" dirty="0">
                <a:latin typeface="Times New Roman"/>
                <a:ea typeface="Arial"/>
              </a:rPr>
              <a:t> немесе </a:t>
            </a:r>
            <a:r>
              <a:rPr lang="kk-KZ" b="1" i="1" dirty="0">
                <a:latin typeface="Times New Roman"/>
                <a:ea typeface="Arial"/>
              </a:rPr>
              <a:t>қара</a:t>
            </a:r>
            <a:r>
              <a:rPr lang="kk-KZ" dirty="0">
                <a:latin typeface="Times New Roman"/>
                <a:ea typeface="Arial"/>
              </a:rPr>
              <a:t> жағы ғана көрінеді.</a:t>
            </a:r>
            <a:endParaRPr lang="ru-RU" sz="1600" dirty="0">
              <a:latin typeface="Times New Roman"/>
              <a:ea typeface="Arial"/>
            </a:endParaRPr>
          </a:p>
          <a:p>
            <a:endParaRPr lang="ru-RU" dirty="0"/>
          </a:p>
        </p:txBody>
      </p:sp>
      <p:pic>
        <p:nvPicPr>
          <p:cNvPr id="1026" name="Picture 2" descr="G:\Users\user\Desktop\Есептер кристаллохимия каз\ось 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8005" y="2302828"/>
            <a:ext cx="1290955" cy="3437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Users\user\Desktop\Есептер кристаллохимия каз\плоскость Р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1840" y="2302828"/>
            <a:ext cx="1016000" cy="3254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G:\Users\user\Desktop\Есептер кристаллохимия каз\плоскость а ь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7170" y="2378383"/>
            <a:ext cx="1943100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G:\Users\user\Desktop\Есептер кристаллохимия каз\21 ось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0709" y="2518886"/>
            <a:ext cx="1888172" cy="3005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2858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pPr indent="449580" algn="just">
              <a:spcAft>
                <a:spcPts val="0"/>
              </a:spcAft>
            </a:pPr>
            <a:r>
              <a:rPr lang="kk-KZ" sz="2400" b="1" dirty="0">
                <a:latin typeface="Times New Roman"/>
                <a:ea typeface="Arial"/>
              </a:rPr>
              <a:t>Үшінші ретті винттік осьтердің </a:t>
            </a:r>
            <a:r>
              <a:rPr lang="kk-KZ" sz="2400" dirty="0">
                <a:latin typeface="Times New Roman"/>
                <a:ea typeface="Arial"/>
              </a:rPr>
              <a:t>әрекеті 120</a:t>
            </a:r>
            <a:r>
              <a:rPr lang="kk-KZ" sz="2400" baseline="30000" dirty="0">
                <a:latin typeface="Times New Roman"/>
                <a:ea typeface="Arial"/>
              </a:rPr>
              <a:t>0</a:t>
            </a:r>
            <a:r>
              <a:rPr lang="kk-KZ" sz="2400" dirty="0">
                <a:latin typeface="Times New Roman"/>
                <a:ea typeface="Arial"/>
              </a:rPr>
              <a:t> бұрып, сол сәтте бұру осі бойымен t/3 шамаға (ось 3</a:t>
            </a:r>
            <a:r>
              <a:rPr lang="kk-KZ" sz="2400" baseline="-25000" dirty="0">
                <a:latin typeface="Times New Roman"/>
                <a:ea typeface="Arial"/>
              </a:rPr>
              <a:t>1</a:t>
            </a:r>
            <a:r>
              <a:rPr lang="kk-KZ" sz="2400" dirty="0">
                <a:latin typeface="Times New Roman"/>
                <a:ea typeface="Arial"/>
              </a:rPr>
              <a:t>) немесе трансляция осі бойымен 2t/3 (ось 3</a:t>
            </a:r>
            <a:r>
              <a:rPr lang="kk-KZ" sz="2400" baseline="-25000" dirty="0">
                <a:latin typeface="Times New Roman"/>
                <a:ea typeface="Arial"/>
              </a:rPr>
              <a:t>2</a:t>
            </a:r>
            <a:r>
              <a:rPr lang="kk-KZ" sz="2400" dirty="0">
                <a:latin typeface="Times New Roman"/>
                <a:ea typeface="Arial"/>
              </a:rPr>
              <a:t>) орын алмастыру болып </a:t>
            </a:r>
            <a:r>
              <a:rPr lang="kk-KZ" sz="2400" dirty="0" smtClean="0">
                <a:latin typeface="Times New Roman"/>
                <a:ea typeface="Arial"/>
              </a:rPr>
              <a:t>табылады. </a:t>
            </a:r>
            <a:r>
              <a:rPr lang="kk-KZ" sz="2400" dirty="0">
                <a:latin typeface="Times New Roman"/>
                <a:ea typeface="Arial"/>
              </a:rPr>
              <a:t>Бұруды сағат тілімен не сағат тіліне қарсы жүргізуге болады; сәйкесінше оң және сол 3</a:t>
            </a:r>
            <a:r>
              <a:rPr lang="kk-KZ" sz="2400" baseline="-25000" dirty="0">
                <a:latin typeface="Times New Roman"/>
                <a:ea typeface="Arial"/>
              </a:rPr>
              <a:t>1 </a:t>
            </a:r>
            <a:r>
              <a:rPr lang="kk-KZ" sz="2400" dirty="0">
                <a:latin typeface="Times New Roman"/>
                <a:ea typeface="Arial"/>
              </a:rPr>
              <a:t>винттік осьтер деп ажыратылады. </a:t>
            </a:r>
            <a:endParaRPr lang="ru-RU" sz="2400" dirty="0">
              <a:latin typeface="Times New Roman"/>
              <a:ea typeface="Arial"/>
            </a:endParaRP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90240" y="1369694"/>
            <a:ext cx="5253355" cy="3386416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886960" y="4674830"/>
            <a:ext cx="342455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kk-KZ" sz="2400" b="1" dirty="0" smtClean="0">
                <a:latin typeface="Times New Roman"/>
                <a:ea typeface="Arial"/>
              </a:rPr>
              <a:t>3</a:t>
            </a:r>
            <a:r>
              <a:rPr lang="kk-KZ" sz="2400" b="1" baseline="-25000" dirty="0" smtClean="0">
                <a:latin typeface="Times New Roman"/>
                <a:ea typeface="Arial"/>
              </a:rPr>
              <a:t>1</a:t>
            </a:r>
            <a:r>
              <a:rPr lang="kk-KZ" sz="2400" b="1" dirty="0" smtClean="0">
                <a:latin typeface="Times New Roman"/>
                <a:ea typeface="Arial"/>
              </a:rPr>
              <a:t> </a:t>
            </a:r>
            <a:r>
              <a:rPr lang="kk-KZ" sz="2400" b="1" dirty="0">
                <a:latin typeface="Times New Roman"/>
                <a:ea typeface="Arial"/>
              </a:rPr>
              <a:t>– оң	</a:t>
            </a:r>
            <a:r>
              <a:rPr lang="kk-KZ" sz="2400" b="1" dirty="0" smtClean="0">
                <a:latin typeface="Times New Roman"/>
                <a:ea typeface="Arial"/>
              </a:rPr>
              <a:t>    3</a:t>
            </a:r>
            <a:r>
              <a:rPr lang="kk-KZ" sz="2400" b="1" baseline="-25000" dirty="0" smtClean="0">
                <a:latin typeface="Times New Roman"/>
                <a:ea typeface="Arial"/>
              </a:rPr>
              <a:t>2</a:t>
            </a:r>
            <a:r>
              <a:rPr lang="kk-KZ" sz="2400" b="1" dirty="0" smtClean="0">
                <a:latin typeface="Times New Roman"/>
                <a:ea typeface="Arial"/>
              </a:rPr>
              <a:t> – оң</a:t>
            </a:r>
            <a:endParaRPr lang="ru-RU" sz="2400" dirty="0">
              <a:latin typeface="Times New Roman"/>
              <a:ea typeface="Arial"/>
            </a:endParaRPr>
          </a:p>
          <a:p>
            <a:pPr indent="449580" algn="just">
              <a:spcAft>
                <a:spcPts val="0"/>
              </a:spcAft>
            </a:pPr>
            <a:r>
              <a:rPr lang="kk-KZ" sz="2400" b="1" dirty="0" smtClean="0">
                <a:latin typeface="Times New Roman"/>
                <a:ea typeface="Arial"/>
              </a:rPr>
              <a:t>3</a:t>
            </a:r>
            <a:r>
              <a:rPr lang="kk-KZ" sz="2400" b="1" baseline="-25000" dirty="0" smtClean="0">
                <a:latin typeface="Times New Roman"/>
                <a:ea typeface="Arial"/>
              </a:rPr>
              <a:t>2</a:t>
            </a:r>
            <a:r>
              <a:rPr lang="kk-KZ" sz="2400" b="1" dirty="0" smtClean="0">
                <a:latin typeface="Times New Roman"/>
                <a:ea typeface="Arial"/>
              </a:rPr>
              <a:t> – сол	    3</a:t>
            </a:r>
            <a:r>
              <a:rPr lang="kk-KZ" sz="2400" b="1" baseline="-25000" dirty="0" smtClean="0">
                <a:latin typeface="Times New Roman"/>
                <a:ea typeface="Arial"/>
              </a:rPr>
              <a:t>1 </a:t>
            </a:r>
            <a:r>
              <a:rPr lang="kk-KZ" sz="2400" b="1" dirty="0" smtClean="0">
                <a:latin typeface="Times New Roman"/>
                <a:ea typeface="Arial"/>
              </a:rPr>
              <a:t>– сол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0" y="5608042"/>
            <a:ext cx="1219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kk-KZ" sz="2400" dirty="0">
                <a:latin typeface="Times New Roman"/>
                <a:ea typeface="Arial"/>
              </a:rPr>
              <a:t>Сол және оң 3</a:t>
            </a:r>
            <a:r>
              <a:rPr lang="kk-KZ" sz="2400" baseline="-25000" dirty="0">
                <a:latin typeface="Times New Roman"/>
                <a:ea typeface="Arial"/>
              </a:rPr>
              <a:t>1 ,</a:t>
            </a:r>
            <a:r>
              <a:rPr lang="kk-KZ" sz="2400" dirty="0">
                <a:latin typeface="Times New Roman"/>
                <a:ea typeface="Arial"/>
              </a:rPr>
              <a:t> 3</a:t>
            </a:r>
            <a:r>
              <a:rPr lang="kk-KZ" sz="2400" baseline="-25000" dirty="0">
                <a:latin typeface="Times New Roman"/>
                <a:ea typeface="Arial"/>
              </a:rPr>
              <a:t>2</a:t>
            </a:r>
            <a:r>
              <a:rPr lang="kk-KZ" sz="2400" i="1" baseline="-25000" dirty="0">
                <a:latin typeface="Times New Roman"/>
                <a:ea typeface="Arial"/>
              </a:rPr>
              <a:t>  </a:t>
            </a:r>
            <a:r>
              <a:rPr lang="kk-KZ" sz="2400" dirty="0" smtClean="0">
                <a:latin typeface="Times New Roman"/>
                <a:ea typeface="Arial"/>
              </a:rPr>
              <a:t>осьтері эквивалентті: </a:t>
            </a:r>
            <a:r>
              <a:rPr lang="kk-KZ" sz="2400" dirty="0">
                <a:latin typeface="Times New Roman"/>
                <a:ea typeface="Arial"/>
              </a:rPr>
              <a:t>сол ось 3</a:t>
            </a:r>
            <a:r>
              <a:rPr lang="kk-KZ" sz="2400" baseline="-25000" dirty="0">
                <a:latin typeface="Times New Roman"/>
                <a:ea typeface="Arial"/>
              </a:rPr>
              <a:t>2</a:t>
            </a:r>
            <a:r>
              <a:rPr lang="kk-KZ" sz="2400" dirty="0">
                <a:latin typeface="Times New Roman"/>
                <a:ea typeface="Arial"/>
              </a:rPr>
              <a:t> нүктені оң ось3</a:t>
            </a:r>
            <a:r>
              <a:rPr lang="kk-KZ" sz="2400" baseline="-25000" dirty="0">
                <a:latin typeface="Times New Roman"/>
                <a:ea typeface="Arial"/>
              </a:rPr>
              <a:t>1</a:t>
            </a:r>
            <a:r>
              <a:rPr lang="kk-KZ" sz="2400" dirty="0">
                <a:latin typeface="Times New Roman"/>
                <a:ea typeface="Arial"/>
              </a:rPr>
              <a:t> сияқты орындарға алып келеді.</a:t>
            </a:r>
            <a:endParaRPr lang="ru-RU" sz="2400" dirty="0">
              <a:effectLst/>
              <a:latin typeface="Times New Roman"/>
              <a:ea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29655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pPr indent="449580" algn="just">
              <a:spcAft>
                <a:spcPts val="0"/>
              </a:spcAft>
            </a:pPr>
            <a:r>
              <a:rPr lang="kk-KZ" sz="2400" b="1" dirty="0">
                <a:latin typeface="Times New Roman"/>
                <a:ea typeface="Arial"/>
              </a:rPr>
              <a:t>Төртіншілік винттік осьтер </a:t>
            </a:r>
            <a:r>
              <a:rPr lang="kk-KZ" sz="2400" dirty="0">
                <a:latin typeface="Times New Roman"/>
                <a:ea typeface="Arial"/>
              </a:rPr>
              <a:t>үшін t/4,  2t/4,  3t/4 трансляциялар мүмкін </a:t>
            </a:r>
            <a:r>
              <a:rPr lang="kk-KZ" sz="2400" dirty="0" smtClean="0">
                <a:latin typeface="Times New Roman"/>
                <a:ea typeface="Arial"/>
              </a:rPr>
              <a:t>болады. </a:t>
            </a:r>
            <a:r>
              <a:rPr lang="kk-KZ" sz="2400" dirty="0">
                <a:latin typeface="Times New Roman"/>
                <a:ea typeface="Arial"/>
              </a:rPr>
              <a:t>Оң 4</a:t>
            </a:r>
            <a:r>
              <a:rPr lang="kk-KZ" sz="2400" baseline="-25000" dirty="0">
                <a:latin typeface="Times New Roman"/>
                <a:ea typeface="Arial"/>
              </a:rPr>
              <a:t>1 </a:t>
            </a:r>
            <a:r>
              <a:rPr lang="kk-KZ" sz="2400" dirty="0">
                <a:latin typeface="Times New Roman"/>
                <a:ea typeface="Arial"/>
              </a:rPr>
              <a:t>осі – сол 4</a:t>
            </a:r>
            <a:r>
              <a:rPr lang="kk-KZ" sz="2400" baseline="-25000" dirty="0">
                <a:latin typeface="Times New Roman"/>
                <a:ea typeface="Arial"/>
              </a:rPr>
              <a:t>2 </a:t>
            </a:r>
            <a:r>
              <a:rPr lang="kk-KZ" sz="2400" dirty="0">
                <a:latin typeface="Times New Roman"/>
                <a:ea typeface="Arial"/>
              </a:rPr>
              <a:t>осіне  эквивалентті, сәйкесінше сол 4</a:t>
            </a:r>
            <a:r>
              <a:rPr lang="kk-KZ" sz="2400" baseline="-25000" dirty="0">
                <a:latin typeface="Times New Roman"/>
                <a:ea typeface="Arial"/>
              </a:rPr>
              <a:t>1</a:t>
            </a:r>
            <a:r>
              <a:rPr lang="kk-KZ" sz="2400" dirty="0">
                <a:latin typeface="Times New Roman"/>
                <a:ea typeface="Arial"/>
              </a:rPr>
              <a:t> осі – оң 4</a:t>
            </a:r>
            <a:r>
              <a:rPr lang="kk-KZ" sz="2400" baseline="-25000" dirty="0">
                <a:latin typeface="Times New Roman"/>
                <a:ea typeface="Arial"/>
              </a:rPr>
              <a:t>3</a:t>
            </a:r>
            <a:r>
              <a:rPr lang="kk-KZ" sz="2400" dirty="0">
                <a:latin typeface="Times New Roman"/>
                <a:ea typeface="Arial"/>
              </a:rPr>
              <a:t> осіне эквивалентті болады, ал 4</a:t>
            </a:r>
            <a:r>
              <a:rPr lang="kk-KZ" sz="2400" baseline="-25000" dirty="0">
                <a:latin typeface="Times New Roman"/>
                <a:ea typeface="Arial"/>
              </a:rPr>
              <a:t>2</a:t>
            </a:r>
            <a:r>
              <a:rPr lang="kk-KZ" sz="2400" dirty="0">
                <a:latin typeface="Times New Roman"/>
                <a:ea typeface="Arial"/>
              </a:rPr>
              <a:t> винттік осі – нейтралды. 4</a:t>
            </a:r>
            <a:r>
              <a:rPr lang="kk-KZ" sz="2400" baseline="-25000" dirty="0">
                <a:latin typeface="Times New Roman"/>
                <a:ea typeface="Arial"/>
              </a:rPr>
              <a:t>2</a:t>
            </a:r>
            <a:r>
              <a:rPr lang="kk-KZ" sz="2400" dirty="0">
                <a:latin typeface="Times New Roman"/>
                <a:ea typeface="Arial"/>
              </a:rPr>
              <a:t> осі сонымен қатар қарапайым 2-ретті ось болып табылады (бірақ керісінше емес). </a:t>
            </a:r>
            <a:endParaRPr lang="ru-RU" sz="2400" dirty="0">
              <a:latin typeface="Times New Roman"/>
              <a:ea typeface="Arial"/>
            </a:endParaRP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60525" y="1374774"/>
            <a:ext cx="3425190" cy="3941445"/>
          </a:xfrm>
          <a:prstGeom prst="rect">
            <a:avLst/>
          </a:prstGeom>
        </p:spPr>
      </p:pic>
      <p:pic>
        <p:nvPicPr>
          <p:cNvPr id="5" name="Рисунок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593841" y="1214755"/>
            <a:ext cx="2934652" cy="4261484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325120" y="5686475"/>
            <a:ext cx="11480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dirty="0">
                <a:latin typeface="Times New Roman"/>
                <a:ea typeface="Arial"/>
              </a:rPr>
              <a:t>Симметрияның бұру осі 4 және 4</a:t>
            </a:r>
            <a:r>
              <a:rPr lang="kk-KZ" sz="2400" baseline="-25000" dirty="0">
                <a:latin typeface="Times New Roman"/>
                <a:ea typeface="Arial"/>
              </a:rPr>
              <a:t>1</a:t>
            </a:r>
            <a:r>
              <a:rPr lang="kk-KZ" sz="2400" dirty="0">
                <a:latin typeface="Times New Roman"/>
                <a:ea typeface="Arial"/>
              </a:rPr>
              <a:t>, 4</a:t>
            </a:r>
            <a:r>
              <a:rPr lang="kk-KZ" sz="2400" baseline="-25000" dirty="0">
                <a:latin typeface="Times New Roman"/>
                <a:ea typeface="Arial"/>
              </a:rPr>
              <a:t>2</a:t>
            </a:r>
            <a:r>
              <a:rPr lang="kk-KZ" sz="2400" dirty="0">
                <a:latin typeface="Times New Roman"/>
                <a:ea typeface="Arial"/>
              </a:rPr>
              <a:t>, 4</a:t>
            </a:r>
            <a:r>
              <a:rPr lang="kk-KZ" sz="2400" baseline="-25000" dirty="0">
                <a:latin typeface="Times New Roman"/>
                <a:ea typeface="Arial"/>
              </a:rPr>
              <a:t>3</a:t>
            </a:r>
            <a:r>
              <a:rPr lang="kk-KZ" sz="2400" dirty="0">
                <a:latin typeface="Times New Roman"/>
                <a:ea typeface="Arial"/>
              </a:rPr>
              <a:t> винттік осьтерінің әрекеті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602418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indent="449580" algn="just">
              <a:spcAft>
                <a:spcPts val="0"/>
              </a:spcAft>
            </a:pPr>
            <a:r>
              <a:rPr lang="kk-KZ" sz="2400" b="1" dirty="0">
                <a:latin typeface="Times New Roman"/>
                <a:ea typeface="Arial"/>
              </a:rPr>
              <a:t>Алтыншылық винттік осьтердің </a:t>
            </a:r>
            <a:r>
              <a:rPr lang="kk-KZ" sz="2400" dirty="0">
                <a:latin typeface="Times New Roman"/>
                <a:ea typeface="Arial"/>
              </a:rPr>
              <a:t>трансляциялары t/6, 2t/6, 3t/6, 4t/6, 5t/6</a:t>
            </a:r>
            <a:r>
              <a:rPr lang="kk-KZ" sz="2400" b="1" i="1" dirty="0">
                <a:latin typeface="Times New Roman"/>
                <a:ea typeface="Arial"/>
              </a:rPr>
              <a:t> </a:t>
            </a:r>
            <a:r>
              <a:rPr lang="kk-KZ" sz="2400" dirty="0">
                <a:latin typeface="Times New Roman"/>
                <a:ea typeface="Arial"/>
              </a:rPr>
              <a:t>және сәйкесінше</a:t>
            </a:r>
            <a:r>
              <a:rPr lang="kk-KZ" sz="2400" b="1" i="1" dirty="0">
                <a:latin typeface="Times New Roman"/>
                <a:ea typeface="Arial"/>
              </a:rPr>
              <a:t> </a:t>
            </a:r>
            <a:r>
              <a:rPr lang="kk-KZ" sz="2400" dirty="0">
                <a:latin typeface="Times New Roman"/>
                <a:ea typeface="Arial"/>
              </a:rPr>
              <a:t>оң және сол </a:t>
            </a:r>
            <a:r>
              <a:rPr lang="kk-KZ" sz="2400" dirty="0" smtClean="0">
                <a:latin typeface="Times New Roman"/>
                <a:ea typeface="Arial"/>
              </a:rPr>
              <a:t>болады </a:t>
            </a:r>
            <a:r>
              <a:rPr lang="kk-KZ" sz="2400" dirty="0">
                <a:latin typeface="Times New Roman"/>
                <a:ea typeface="Arial"/>
              </a:rPr>
              <a:t>оське. Сол ось 6</a:t>
            </a:r>
            <a:r>
              <a:rPr lang="kk-KZ" sz="2400" baseline="-25000" dirty="0">
                <a:latin typeface="Times New Roman"/>
                <a:ea typeface="Arial"/>
              </a:rPr>
              <a:t>1</a:t>
            </a:r>
            <a:r>
              <a:rPr lang="kk-KZ" sz="2400" dirty="0">
                <a:latin typeface="Times New Roman"/>
                <a:ea typeface="Arial"/>
              </a:rPr>
              <a:t> оң ось 6</a:t>
            </a:r>
            <a:r>
              <a:rPr lang="kk-KZ" sz="2400" baseline="-25000" dirty="0">
                <a:latin typeface="Times New Roman"/>
                <a:ea typeface="Arial"/>
              </a:rPr>
              <a:t>5</a:t>
            </a:r>
            <a:r>
              <a:rPr lang="kk-KZ" sz="2400" dirty="0">
                <a:latin typeface="Times New Roman"/>
                <a:ea typeface="Arial"/>
              </a:rPr>
              <a:t>-ке тең және керісінше орындалады, сәйкесінше сол 6</a:t>
            </a:r>
            <a:r>
              <a:rPr lang="kk-KZ" sz="2400" baseline="-25000" dirty="0">
                <a:latin typeface="Times New Roman"/>
                <a:ea typeface="Arial"/>
              </a:rPr>
              <a:t>2</a:t>
            </a:r>
            <a:r>
              <a:rPr lang="kk-KZ" sz="2400" dirty="0">
                <a:latin typeface="Times New Roman"/>
                <a:ea typeface="Arial"/>
              </a:rPr>
              <a:t> осі оң 6</a:t>
            </a:r>
            <a:r>
              <a:rPr lang="kk-KZ" sz="2400" baseline="-25000" dirty="0">
                <a:latin typeface="Times New Roman"/>
                <a:ea typeface="Arial"/>
              </a:rPr>
              <a:t>4</a:t>
            </a:r>
            <a:r>
              <a:rPr lang="kk-KZ" sz="2400" dirty="0">
                <a:latin typeface="Times New Roman"/>
                <a:ea typeface="Arial"/>
              </a:rPr>
              <a:t> оське тең және керсініше болады. 6</a:t>
            </a:r>
            <a:r>
              <a:rPr lang="kk-KZ" sz="2400" baseline="-25000" dirty="0">
                <a:latin typeface="Times New Roman"/>
                <a:ea typeface="Arial"/>
              </a:rPr>
              <a:t>3</a:t>
            </a:r>
            <a:r>
              <a:rPr lang="kk-KZ" sz="2400" dirty="0">
                <a:latin typeface="Times New Roman"/>
                <a:ea typeface="Arial"/>
              </a:rPr>
              <a:t> осі нейтралды болады, себебі оң және сол бұрулар бір нәтижеге алып келеді. 6</a:t>
            </a:r>
            <a:r>
              <a:rPr lang="kk-KZ" sz="2400" baseline="-25000" dirty="0">
                <a:latin typeface="Times New Roman"/>
                <a:ea typeface="Arial"/>
              </a:rPr>
              <a:t>2</a:t>
            </a:r>
            <a:r>
              <a:rPr lang="kk-KZ" sz="2400" dirty="0">
                <a:latin typeface="Times New Roman"/>
                <a:ea typeface="Arial"/>
              </a:rPr>
              <a:t> және 6</a:t>
            </a:r>
            <a:r>
              <a:rPr lang="kk-KZ" sz="2400" baseline="-25000" dirty="0">
                <a:latin typeface="Times New Roman"/>
                <a:ea typeface="Arial"/>
              </a:rPr>
              <a:t>4</a:t>
            </a:r>
            <a:r>
              <a:rPr lang="kk-KZ" sz="2400" dirty="0">
                <a:latin typeface="Times New Roman"/>
                <a:ea typeface="Arial"/>
              </a:rPr>
              <a:t> осьтері сонымен қатар 2-ретті ось болып табылады, ал 6</a:t>
            </a:r>
            <a:r>
              <a:rPr lang="kk-KZ" sz="2400" baseline="-25000" dirty="0">
                <a:latin typeface="Times New Roman"/>
                <a:ea typeface="Arial"/>
              </a:rPr>
              <a:t>3</a:t>
            </a:r>
            <a:r>
              <a:rPr lang="kk-KZ" sz="2400" dirty="0">
                <a:latin typeface="Times New Roman"/>
                <a:ea typeface="Arial"/>
              </a:rPr>
              <a:t> осі – қарапайым ось 3 (бірақ керісінше бола алмайды</a:t>
            </a:r>
            <a:r>
              <a:rPr lang="kk-KZ" sz="2400" dirty="0" smtClean="0">
                <a:latin typeface="Times New Roman"/>
                <a:ea typeface="Arial"/>
              </a:rPr>
              <a:t>!).</a:t>
            </a:r>
          </a:p>
          <a:p>
            <a:pPr indent="449580" algn="just">
              <a:spcAft>
                <a:spcPts val="0"/>
              </a:spcAft>
            </a:pPr>
            <a:endParaRPr lang="kk-KZ" sz="2400" dirty="0">
              <a:latin typeface="Times New Roman"/>
              <a:ea typeface="Arial"/>
            </a:endParaRPr>
          </a:p>
          <a:p>
            <a:pPr indent="449580" algn="just">
              <a:spcAft>
                <a:spcPts val="0"/>
              </a:spcAft>
            </a:pPr>
            <a:endParaRPr lang="kk-KZ" sz="2400" dirty="0" smtClean="0">
              <a:latin typeface="Times New Roman"/>
              <a:ea typeface="Arial"/>
            </a:endParaRPr>
          </a:p>
          <a:p>
            <a:pPr indent="449580" algn="just">
              <a:spcAft>
                <a:spcPts val="0"/>
              </a:spcAft>
            </a:pPr>
            <a:endParaRPr lang="kk-KZ" sz="2400" dirty="0">
              <a:latin typeface="Times New Roman"/>
              <a:ea typeface="Arial"/>
            </a:endParaRPr>
          </a:p>
          <a:p>
            <a:pPr indent="449580" algn="just">
              <a:spcAft>
                <a:spcPts val="0"/>
              </a:spcAft>
            </a:pPr>
            <a:endParaRPr lang="kk-KZ" sz="2400" dirty="0" smtClean="0">
              <a:latin typeface="Times New Roman"/>
              <a:ea typeface="Arial"/>
            </a:endParaRPr>
          </a:p>
          <a:p>
            <a:pPr indent="0" algn="just">
              <a:spcAft>
                <a:spcPts val="0"/>
              </a:spcAft>
              <a:buNone/>
            </a:pPr>
            <a:endParaRPr lang="ru-RU" sz="2400" dirty="0">
              <a:latin typeface="Times New Roman"/>
              <a:ea typeface="Arial"/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54120" y="1717040"/>
            <a:ext cx="7198360" cy="4690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593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21516"/>
            <a:ext cx="11942618" cy="6736484"/>
          </a:xfrm>
        </p:spPr>
        <p:txBody>
          <a:bodyPr>
            <a:normAutofit fontScale="92500" lnSpcReduction="10000"/>
          </a:bodyPr>
          <a:lstStyle/>
          <a:p>
            <a:pPr indent="449580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Arial" panose="020B0604020202020204" pitchFamily="34" charset="0"/>
              </a:rPr>
              <a:t>Кристалдық заттардағы сфералық материалдық бөлшектің масса орталықтарының периодты орналасуы идеясынан, </a:t>
            </a:r>
            <a:r>
              <a:rPr lang="kk-KZ" b="1" dirty="0">
                <a:latin typeface="Times New Roman" panose="02020603050405020304" pitchFamily="18" charset="0"/>
                <a:ea typeface="Arial" panose="020B0604020202020204" pitchFamily="34" charset="0"/>
              </a:rPr>
              <a:t>О. Браве </a:t>
            </a:r>
            <a:r>
              <a:rPr lang="kk-KZ" b="1" i="1" dirty="0">
                <a:latin typeface="Times New Roman" panose="02020603050405020304" pitchFamily="18" charset="0"/>
                <a:ea typeface="Arial" panose="020B0604020202020204" pitchFamily="34" charset="0"/>
              </a:rPr>
              <a:t>1848 жылы </a:t>
            </a:r>
            <a:r>
              <a:rPr lang="kk-KZ" dirty="0">
                <a:latin typeface="Times New Roman" panose="02020603050405020304" pitchFamily="18" charset="0"/>
                <a:ea typeface="Arial" panose="020B0604020202020204" pitchFamily="34" charset="0"/>
              </a:rPr>
              <a:t>элементарлы ұяшық формасымен және симметриясымен ерекшеленетін және </a:t>
            </a:r>
            <a:r>
              <a:rPr lang="kk-KZ" b="1" dirty="0">
                <a:latin typeface="Times New Roman" panose="02020603050405020304" pitchFamily="18" charset="0"/>
                <a:ea typeface="Arial" panose="020B0604020202020204" pitchFamily="34" charset="0"/>
              </a:rPr>
              <a:t>7</a:t>
            </a:r>
            <a:r>
              <a:rPr lang="kk-KZ" dirty="0">
                <a:latin typeface="Times New Roman" panose="02020603050405020304" pitchFamily="18" charset="0"/>
                <a:ea typeface="Arial" panose="020B0604020202020204" pitchFamily="34" charset="0"/>
              </a:rPr>
              <a:t> кристаллографиялық сингонияға бөлінетін тордың </a:t>
            </a:r>
            <a:r>
              <a:rPr lang="kk-KZ" b="1" dirty="0">
                <a:latin typeface="Times New Roman" panose="02020603050405020304" pitchFamily="18" charset="0"/>
                <a:ea typeface="Arial" panose="020B0604020202020204" pitchFamily="34" charset="0"/>
              </a:rPr>
              <a:t>14 типі </a:t>
            </a:r>
            <a:r>
              <a:rPr lang="kk-KZ" dirty="0">
                <a:latin typeface="Times New Roman" panose="02020603050405020304" pitchFamily="18" charset="0"/>
                <a:ea typeface="Arial" panose="020B0604020202020204" pitchFamily="34" charset="0"/>
              </a:rPr>
              <a:t>көмегімен кристалды құрылымның әртүрлілігін толық сипаттауға болатындығын көрсетті. </a:t>
            </a:r>
            <a:endParaRPr lang="ru-RU" sz="1600" dirty="0" smtClean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just"/>
            <a:r>
              <a:rPr lang="kk-KZ" b="1" i="1" dirty="0">
                <a:latin typeface="Times New Roman" panose="02020603050405020304" pitchFamily="18" charset="0"/>
                <a:ea typeface="Arial" panose="020B0604020202020204" pitchFamily="34" charset="0"/>
              </a:rPr>
              <a:t>Браве торлары </a:t>
            </a:r>
            <a:r>
              <a:rPr lang="kk-KZ" dirty="0">
                <a:latin typeface="Times New Roman" panose="02020603050405020304" pitchFamily="18" charset="0"/>
                <a:ea typeface="Arial" panose="020B0604020202020204" pitchFamily="34" charset="0"/>
              </a:rPr>
              <a:t>– бұл кеңістіктегі материалды бөлшектердің орналасуын сипаттайтын трансляциялар </a:t>
            </a:r>
            <a:r>
              <a:rPr lang="kk-KZ" dirty="0" smtClean="0">
                <a:latin typeface="Times New Roman" panose="02020603050405020304" pitchFamily="18" charset="0"/>
                <a:ea typeface="Arial" panose="020B0604020202020204" pitchFamily="34" charset="0"/>
              </a:rPr>
              <a:t>тобы.</a:t>
            </a:r>
          </a:p>
          <a:p>
            <a:pPr indent="449580" algn="just">
              <a:spcAft>
                <a:spcPts val="0"/>
              </a:spcAft>
            </a:pPr>
            <a:r>
              <a:rPr lang="kk-KZ" b="1" i="1" dirty="0">
                <a:latin typeface="Times New Roman" panose="02020603050405020304" pitchFamily="18" charset="0"/>
                <a:ea typeface="Arial" panose="020B0604020202020204" pitchFamily="34" charset="0"/>
              </a:rPr>
              <a:t>Браве ұяшықтарын </a:t>
            </a:r>
            <a:r>
              <a:rPr lang="kk-KZ" b="1" i="1" dirty="0" smtClean="0">
                <a:latin typeface="Times New Roman" panose="02020603050405020304" pitchFamily="18" charset="0"/>
                <a:ea typeface="Arial" panose="020B0604020202020204" pitchFamily="34" charset="0"/>
              </a:rPr>
              <a:t>таңдауда </a:t>
            </a:r>
            <a:r>
              <a:rPr lang="kk-KZ" b="1" i="1" dirty="0">
                <a:latin typeface="Times New Roman" panose="02020603050405020304" pitchFamily="18" charset="0"/>
                <a:ea typeface="Arial" panose="020B0604020202020204" pitchFamily="34" charset="0"/>
              </a:rPr>
              <a:t>үш шарт қолданылады</a:t>
            </a:r>
            <a:r>
              <a:rPr lang="kk-KZ" dirty="0">
                <a:latin typeface="Times New Roman" panose="02020603050405020304" pitchFamily="18" charset="0"/>
                <a:ea typeface="Arial" panose="020B0604020202020204" pitchFamily="34" charset="0"/>
              </a:rPr>
              <a:t>:</a:t>
            </a:r>
            <a:endParaRPr lang="ru-RU" sz="1600" dirty="0" smtClean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marL="342900" lvl="0" indent="-342900" algn="just">
              <a:buSzPts val="1400"/>
              <a:buFont typeface="+mj-lt"/>
              <a:buAutoNum type="arabicParenR"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Элементар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ұяшықтың симметриясы кристалл симметриясына,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дәлірек айтқанда,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кристалл сәйкес келетін сингонияның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ең жоғарңы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симметриясына сәйкес болуы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қажет. Элементар ұяшықтың қабырғалары тордың трансляциялары болады;</a:t>
            </a:r>
            <a:endParaRPr lang="ru-RU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400"/>
              <a:buFont typeface="+mj-lt"/>
              <a:buAutoNum type="arabicParenR"/>
            </a:pPr>
            <a:r>
              <a:rPr lang="kk-KZ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Элементар 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ұяшықта тік бұрыштың немесе тең </a:t>
            </a:r>
            <a:r>
              <a:rPr lang="kk-KZ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бұрыштардың 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және тең қабырғалардың мүмкіндігінше максималды саны болуы қажет;</a:t>
            </a:r>
            <a:endParaRPr lang="ru-RU" sz="2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400"/>
              <a:buFont typeface="+mj-lt"/>
              <a:buAutoNum type="arabicParenR"/>
            </a:pPr>
            <a:r>
              <a:rPr lang="kk-KZ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Элементар 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ұяшықтың минимальды көлемі болуы қажет.</a:t>
            </a:r>
            <a:endParaRPr lang="ru-RU" sz="2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Arial" panose="020B0604020202020204" pitchFamily="34" charset="0"/>
              </a:rPr>
              <a:t>Бұл шарттар сатылы орындалуы қажет, яғни ұяшық таңдауда бірінші шарт екінші шарттан маңыздырақ, ал екінші шарт үшіншіден маңыздырақ.</a:t>
            </a:r>
            <a:endParaRPr lang="ru-RU" sz="1600" dirty="0" smtClean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35906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0" y="0"/>
                <a:ext cx="12192000" cy="6776720"/>
              </a:xfrm>
            </p:spPr>
            <p:txBody>
              <a:bodyPr>
                <a:normAutofit/>
              </a:bodyPr>
              <a:lstStyle/>
              <a:p>
                <a:pPr algn="just"/>
                <a:r>
                  <a:rPr lang="kk-KZ" dirty="0" smtClean="0">
                    <a:solidFill>
                      <a:prstClr val="black"/>
                    </a:solidFill>
                    <a:latin typeface="Times New Roman"/>
                    <a:ea typeface="Arial"/>
                  </a:rPr>
                  <a:t>   Сәйкес </a:t>
                </a:r>
                <a:r>
                  <a:rPr lang="kk-KZ" dirty="0">
                    <a:solidFill>
                      <a:prstClr val="black"/>
                    </a:solidFill>
                    <a:latin typeface="Times New Roman"/>
                    <a:ea typeface="Arial"/>
                  </a:rPr>
                  <a:t>келетін сол және оң винттік осьтердің эквиваленттілігі </a:t>
                </a:r>
                <a:r>
                  <a:rPr lang="kk-KZ" dirty="0" smtClean="0">
                    <a:solidFill>
                      <a:prstClr val="black"/>
                    </a:solidFill>
                    <a:latin typeface="Times New Roman"/>
                    <a:ea typeface="Arial"/>
                  </a:rPr>
                  <a:t>    </a:t>
                </a:r>
              </a:p>
              <a:p>
                <a:pPr marL="0" indent="0" algn="just">
                  <a:buNone/>
                </a:pPr>
                <a:r>
                  <a:rPr lang="kk-KZ" dirty="0">
                    <a:solidFill>
                      <a:prstClr val="black"/>
                    </a:solidFill>
                    <a:latin typeface="Times New Roman"/>
                    <a:ea typeface="Arial"/>
                  </a:rPr>
                  <a:t> </a:t>
                </a:r>
                <a:r>
                  <a:rPr lang="kk-KZ" dirty="0" smtClean="0">
                    <a:solidFill>
                      <a:prstClr val="black"/>
                    </a:solidFill>
                    <a:latin typeface="Times New Roman"/>
                    <a:ea typeface="Arial"/>
                  </a:rPr>
                  <a:t>    құрылымдардың </a:t>
                </a:r>
                <a:r>
                  <a:rPr lang="kk-KZ" dirty="0">
                    <a:solidFill>
                      <a:prstClr val="black"/>
                    </a:solidFill>
                    <a:latin typeface="Times New Roman"/>
                    <a:ea typeface="Arial"/>
                  </a:rPr>
                  <a:t>симметриясын бейнелегенде тек қана оң немесе тек сол </a:t>
                </a:r>
                <a:r>
                  <a:rPr lang="kk-KZ" dirty="0" smtClean="0">
                    <a:solidFill>
                      <a:prstClr val="black"/>
                    </a:solidFill>
                    <a:latin typeface="Times New Roman"/>
                    <a:ea typeface="Arial"/>
                  </a:rPr>
                  <a:t>  </a:t>
                </a:r>
              </a:p>
              <a:p>
                <a:pPr marL="0" indent="0" algn="just">
                  <a:buNone/>
                </a:pPr>
                <a:r>
                  <a:rPr lang="kk-KZ" dirty="0">
                    <a:solidFill>
                      <a:prstClr val="black"/>
                    </a:solidFill>
                    <a:latin typeface="Times New Roman"/>
                    <a:ea typeface="Arial"/>
                  </a:rPr>
                  <a:t> </a:t>
                </a:r>
                <a:r>
                  <a:rPr lang="kk-KZ" dirty="0" smtClean="0">
                    <a:solidFill>
                      <a:prstClr val="black"/>
                    </a:solidFill>
                    <a:latin typeface="Times New Roman"/>
                    <a:ea typeface="Arial"/>
                  </a:rPr>
                  <a:t>     осьтерді </a:t>
                </a:r>
                <a:r>
                  <a:rPr lang="kk-KZ" dirty="0">
                    <a:solidFill>
                      <a:prstClr val="black"/>
                    </a:solidFill>
                    <a:latin typeface="Times New Roman"/>
                    <a:ea typeface="Arial"/>
                  </a:rPr>
                  <a:t>қолдануға мүмкіндік береді. </a:t>
                </a:r>
                <a:endParaRPr lang="ru-RU" dirty="0">
                  <a:solidFill>
                    <a:prstClr val="black"/>
                  </a:solidFill>
                </a:endParaRPr>
              </a:p>
              <a:p>
                <a:pPr marL="571500" indent="-342900" algn="just"/>
                <a:r>
                  <a:rPr lang="kk-KZ" dirty="0">
                    <a:latin typeface="Times New Roman"/>
                    <a:ea typeface="Arial"/>
                  </a:rPr>
                  <a:t>Сонымен кристалдық құрылымдарда симметрияның келесі осьтері болуы мүмкін</a:t>
                </a:r>
                <a:r>
                  <a:rPr lang="kk-KZ" dirty="0" smtClean="0">
                    <a:latin typeface="Times New Roman"/>
                    <a:ea typeface="Arial"/>
                  </a:rPr>
                  <a:t>:</a:t>
                </a:r>
              </a:p>
              <a:p>
                <a:pPr marL="571500" indent="-342900" algn="just"/>
                <a:endParaRPr lang="kk-KZ" dirty="0">
                  <a:effectLst/>
                  <a:latin typeface="Times New Roman"/>
                  <a:ea typeface="Arial"/>
                </a:endParaRPr>
              </a:p>
              <a:p>
                <a:pPr marL="571500" indent="-342900" algn="just"/>
                <a:endParaRPr lang="kk-KZ" dirty="0" smtClean="0">
                  <a:latin typeface="Times New Roman"/>
                  <a:ea typeface="Arial"/>
                </a:endParaRPr>
              </a:p>
              <a:p>
                <a:pPr indent="0" algn="just">
                  <a:buNone/>
                </a:pPr>
                <a:endParaRPr lang="ru-RU" dirty="0">
                  <a:effectLst/>
                  <a:latin typeface="Times New Roman"/>
                  <a:ea typeface="Arial"/>
                </a:endParaRPr>
              </a:p>
              <a:p>
                <a:pPr indent="449580" algn="just">
                  <a:spcAft>
                    <a:spcPts val="0"/>
                  </a:spcAft>
                </a:pPr>
                <a:endParaRPr lang="kk-KZ" dirty="0" smtClean="0">
                  <a:effectLst/>
                  <a:latin typeface="Times New Roman"/>
                  <a:ea typeface="Arial"/>
                </a:endParaRPr>
              </a:p>
              <a:p>
                <a:pPr indent="449580" algn="just">
                  <a:spcAft>
                    <a:spcPts val="0"/>
                  </a:spcAft>
                </a:pPr>
                <a:endParaRPr lang="kk-KZ" dirty="0">
                  <a:latin typeface="Times New Roman"/>
                  <a:ea typeface="Arial"/>
                </a:endParaRPr>
              </a:p>
              <a:p>
                <a:pPr indent="449580" algn="just">
                  <a:spcAft>
                    <a:spcPts val="0"/>
                  </a:spcAft>
                </a:pPr>
                <a:r>
                  <a:rPr lang="kk-KZ" dirty="0" smtClean="0">
                    <a:effectLst/>
                    <a:latin typeface="Times New Roman"/>
                    <a:ea typeface="Arial"/>
                  </a:rPr>
                  <a:t>Винттік </a:t>
                </a:r>
                <a:r>
                  <a:rPr lang="kk-KZ" dirty="0">
                    <a:effectLst/>
                    <a:latin typeface="Times New Roman"/>
                    <a:ea typeface="Arial"/>
                  </a:rPr>
                  <a:t>ось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ru-RU" i="1">
                            <a:effectLst/>
                            <a:latin typeface="Cambria Math"/>
                            <a:ea typeface="Arial"/>
                          </a:rPr>
                        </m:ctrlPr>
                      </m:accPr>
                      <m:e>
                        <m:r>
                          <a:rPr lang="kk-KZ" i="1">
                            <a:effectLst/>
                            <a:latin typeface="Cambria Math"/>
                            <a:ea typeface="Arial"/>
                          </a:rPr>
                          <m:t>1</m:t>
                        </m:r>
                      </m:e>
                    </m:acc>
                  </m:oMath>
                </a14:m>
                <a:r>
                  <a:rPr lang="kk-KZ" dirty="0">
                    <a:effectLst/>
                    <a:latin typeface="Times New Roman"/>
                    <a:ea typeface="Arial"/>
                  </a:rPr>
                  <a:t> трансляцияға эквивалентті болады.</a:t>
                </a:r>
                <a:endParaRPr lang="ru-RU" dirty="0">
                  <a:effectLst/>
                  <a:latin typeface="Times New Roman"/>
                  <a:ea typeface="Arial"/>
                </a:endParaRPr>
              </a:p>
              <a:p>
                <a:endParaRPr lang="ru-RU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0"/>
                <a:ext cx="12192000" cy="6776720"/>
              </a:xfrm>
              <a:blipFill rotWithShape="1">
                <a:blip r:embed="rId2"/>
                <a:stretch>
                  <a:fillRect l="-850" t="-1529" r="-1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Рисунок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169921" y="2287904"/>
            <a:ext cx="4546282" cy="2121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4507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Жазық торда Бравэның элементар ұяшығын таңдау. </a:t>
            </a:r>
            <a:r>
              <a:rPr lang="ru-RU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Элементар трансляциялар </a:t>
            </a:r>
            <a:r>
              <a:rPr lang="kk-KZ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а,b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төменде оң жақта көрсетілген</a:t>
            </a:r>
            <a:r>
              <a:rPr lang="ru-RU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715492" y="1825624"/>
            <a:ext cx="6613476" cy="4422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784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0836" y="124690"/>
            <a:ext cx="11928764" cy="6539345"/>
          </a:xfrm>
        </p:spPr>
        <p:txBody>
          <a:bodyPr/>
          <a:lstStyle/>
          <a:p>
            <a:pPr algn="just"/>
            <a:r>
              <a:rPr lang="kk-KZ" dirty="0">
                <a:latin typeface="Times New Roman" panose="02020603050405020304" pitchFamily="18" charset="0"/>
                <a:ea typeface="Arial" panose="020B0604020202020204" pitchFamily="34" charset="0"/>
              </a:rPr>
              <a:t>Кез келген жазық торлар үшін барлық мүмкін болатын Бравэ ұяшықтарының типін </a:t>
            </a:r>
            <a:r>
              <a:rPr lang="kk-KZ" dirty="0" smtClean="0">
                <a:latin typeface="Times New Roman" panose="02020603050405020304" pitchFamily="18" charset="0"/>
                <a:ea typeface="Arial" panose="020B0604020202020204" pitchFamily="34" charset="0"/>
              </a:rPr>
              <a:t>қарастырайық. </a:t>
            </a:r>
            <a:r>
              <a:rPr lang="kk-KZ" dirty="0">
                <a:latin typeface="Times New Roman" panose="02020603050405020304" pitchFamily="18" charset="0"/>
                <a:ea typeface="Arial" panose="020B0604020202020204" pitchFamily="34" charset="0"/>
              </a:rPr>
              <a:t>Жазық тор трансляцияның </a:t>
            </a:r>
            <a:r>
              <a:rPr lang="kk-KZ" b="1" i="1" dirty="0">
                <a:latin typeface="Times New Roman" panose="02020603050405020304" pitchFamily="18" charset="0"/>
                <a:ea typeface="Arial" panose="020B0604020202020204" pitchFamily="34" charset="0"/>
              </a:rPr>
              <a:t>a, b</a:t>
            </a:r>
            <a:r>
              <a:rPr lang="kk-KZ" dirty="0">
                <a:latin typeface="Times New Roman" panose="02020603050405020304" pitchFamily="18" charset="0"/>
                <a:ea typeface="Arial" panose="020B0604020202020204" pitchFamily="34" charset="0"/>
              </a:rPr>
              <a:t> жұбымен анықталады. Жазық торлардың ұяшықтары жазық бетті аралықсыз толтыруы қажет</a:t>
            </a:r>
            <a:r>
              <a:rPr lang="kk-KZ" dirty="0" smtClean="0"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</a:p>
          <a:p>
            <a:pPr indent="449580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Arial" panose="020B0604020202020204" pitchFamily="34" charset="0"/>
              </a:rPr>
              <a:t>1, 2, 3, 4, 6 </a:t>
            </a:r>
            <a:r>
              <a:rPr lang="kk-KZ" dirty="0" smtClean="0">
                <a:latin typeface="Times New Roman" panose="02020603050405020304" pitchFamily="18" charset="0"/>
                <a:ea typeface="Arial" panose="020B0604020202020204" pitchFamily="34" charset="0"/>
              </a:rPr>
              <a:t>осьтері </a:t>
            </a:r>
            <a:r>
              <a:rPr lang="kk-KZ" dirty="0">
                <a:latin typeface="Times New Roman" panose="02020603050405020304" pitchFamily="18" charset="0"/>
                <a:ea typeface="Arial" panose="020B0604020202020204" pitchFamily="34" charset="0"/>
              </a:rPr>
              <a:t>жазық торда ғана </a:t>
            </a:r>
            <a:r>
              <a:rPr lang="kk-KZ" dirty="0" smtClean="0">
                <a:latin typeface="Times New Roman" panose="02020603050405020304" pitchFamily="18" charset="0"/>
                <a:ea typeface="Arial" panose="020B0604020202020204" pitchFamily="34" charset="0"/>
              </a:rPr>
              <a:t>болады </a:t>
            </a:r>
            <a:r>
              <a:rPr lang="kk-KZ" dirty="0">
                <a:latin typeface="Times New Roman" panose="02020603050405020304" pitchFamily="18" charset="0"/>
                <a:ea typeface="Arial" panose="020B0604020202020204" pitchFamily="34" charset="0"/>
              </a:rPr>
              <a:t>және симметрия жазықтығындағы кескін де тордың жазықтығына перпендикуляр </a:t>
            </a:r>
            <a:r>
              <a:rPr lang="kk-KZ" dirty="0" smtClean="0">
                <a:latin typeface="Times New Roman" panose="02020603050405020304" pitchFamily="18" charset="0"/>
                <a:ea typeface="Arial" panose="020B0604020202020204" pitchFamily="34" charset="0"/>
              </a:rPr>
              <a:t>орналасады.  </a:t>
            </a:r>
            <a:r>
              <a:rPr lang="kk-KZ" dirty="0">
                <a:latin typeface="Times New Roman" panose="02020603050405020304" pitchFamily="18" charset="0"/>
                <a:ea typeface="Arial" panose="020B0604020202020204" pitchFamily="34" charset="0"/>
              </a:rPr>
              <a:t>Симметрияның басқа өзгерістері торды оның жазықтығынан шығарып жіберер еді.  </a:t>
            </a:r>
            <a:endParaRPr lang="ru-RU" sz="1600" dirty="0" smtClean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just"/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2306" y="3257047"/>
            <a:ext cx="3258005" cy="3600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30089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6982"/>
            <a:ext cx="12192000" cy="6650182"/>
          </a:xfrm>
        </p:spPr>
        <p:txBody>
          <a:bodyPr/>
          <a:lstStyle/>
          <a:p>
            <a:pPr algn="just"/>
            <a:r>
              <a:rPr lang="kk-KZ" dirty="0" smtClean="0">
                <a:latin typeface="Times New Roman" panose="02020603050405020304" pitchFamily="18" charset="0"/>
                <a:ea typeface="Arial" panose="020B0604020202020204" pitchFamily="34" charset="0"/>
              </a:rPr>
              <a:t>Жазық </a:t>
            </a:r>
            <a:r>
              <a:rPr lang="kk-KZ" dirty="0">
                <a:latin typeface="Times New Roman" panose="02020603050405020304" pitchFamily="18" charset="0"/>
                <a:ea typeface="Arial" panose="020B0604020202020204" pitchFamily="34" charset="0"/>
              </a:rPr>
              <a:t>жүйелердің симметриясы он - </a:t>
            </a:r>
            <a:r>
              <a:rPr lang="kk-KZ" i="1" dirty="0">
                <a:latin typeface="Times New Roman" panose="02020603050405020304" pitchFamily="18" charset="0"/>
                <a:ea typeface="Arial" panose="020B0604020202020204" pitchFamily="34" charset="0"/>
              </a:rPr>
              <a:t>1, 2, 3, 4, 6  m,  mm2, 3m, 4mm, 6mm - екі өлшемді кристаллографиялық нүктелі топтармен</a:t>
            </a:r>
            <a:r>
              <a:rPr lang="kk-KZ" dirty="0">
                <a:latin typeface="Times New Roman" panose="02020603050405020304" pitchFamily="18" charset="0"/>
                <a:ea typeface="Arial" panose="020B0604020202020204" pitchFamily="34" charset="0"/>
              </a:rPr>
              <a:t> сипатталады.  Барлық екі өлшемді нүктелі топтарда симметрияның негізгі осі қарастырылып отырған жазықтыққа перпендикулярлы, ал симметрияның жазықтығы осы ось бойымен </a:t>
            </a:r>
            <a:r>
              <a:rPr lang="kk-KZ" dirty="0" smtClean="0">
                <a:latin typeface="Times New Roman" panose="02020603050405020304" pitchFamily="18" charset="0"/>
                <a:ea typeface="Arial" panose="020B0604020202020204" pitchFamily="34" charset="0"/>
              </a:rPr>
              <a:t>өтеді. </a:t>
            </a:r>
          </a:p>
          <a:p>
            <a:pPr algn="just"/>
            <a:endParaRPr lang="kk-KZ" dirty="0">
              <a:latin typeface="Times New Roman" panose="02020603050405020304" pitchFamily="18" charset="0"/>
            </a:endParaRPr>
          </a:p>
          <a:p>
            <a:pPr algn="just"/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49027" y="1693949"/>
            <a:ext cx="2844138" cy="4890655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7091680" y="2965855"/>
            <a:ext cx="45821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dirty="0">
                <a:latin typeface="Times New Roman"/>
                <a:ea typeface="Arial"/>
              </a:rPr>
              <a:t>10 жазық кристаллографиялық симметриялар тобы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9194245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731520" y="80446"/>
            <a:ext cx="1086104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i="1" dirty="0">
                <a:latin typeface="Times New Roman"/>
                <a:ea typeface="Arial"/>
              </a:rPr>
              <a:t>a, b</a:t>
            </a:r>
            <a:r>
              <a:rPr lang="kk-KZ" sz="2400" dirty="0">
                <a:latin typeface="Times New Roman"/>
                <a:ea typeface="Arial"/>
              </a:rPr>
              <a:t> трансляциясының және олардың арасындағы </a:t>
            </a:r>
            <a:r>
              <a:rPr lang="kk-KZ" sz="2400" b="1" i="1" dirty="0">
                <a:latin typeface="Times New Roman"/>
                <a:ea typeface="Arial"/>
              </a:rPr>
              <a:t>γ</a:t>
            </a:r>
            <a:r>
              <a:rPr lang="kk-KZ" sz="2400" dirty="0">
                <a:latin typeface="Times New Roman"/>
                <a:ea typeface="Arial"/>
              </a:rPr>
              <a:t> бұрышының барлық мүмкін мәндері, яғни жазық тордағы мүмкін болатын барлық элементарлы ұяшықтың типтері</a:t>
            </a: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93040" y="4696751"/>
            <a:ext cx="11785600" cy="1771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 algn="just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kk-KZ" sz="2800" dirty="0">
                <a:solidFill>
                  <a:prstClr val="black"/>
                </a:solidFill>
                <a:latin typeface="Times New Roman"/>
                <a:ea typeface="Arial"/>
              </a:rPr>
              <a:t>Жақтары әркелкі ұяшықты қисықбұрышты тор (</a:t>
            </a:r>
            <a:r>
              <a:rPr lang="kk-KZ" sz="2800" i="1" dirty="0">
                <a:solidFill>
                  <a:prstClr val="black"/>
                </a:solidFill>
                <a:latin typeface="Times New Roman"/>
                <a:ea typeface="Arial"/>
              </a:rPr>
              <a:t>a≠b</a:t>
            </a:r>
            <a:r>
              <a:rPr lang="kk-KZ" sz="2800" dirty="0">
                <a:solidFill>
                  <a:prstClr val="black"/>
                </a:solidFill>
                <a:latin typeface="Times New Roman"/>
                <a:ea typeface="Arial"/>
              </a:rPr>
              <a:t>, γ≠90°) 1 және 2 нүктелі топтарға жауап </a:t>
            </a:r>
            <a:r>
              <a:rPr lang="kk-KZ" sz="2800" dirty="0" smtClean="0">
                <a:solidFill>
                  <a:prstClr val="black"/>
                </a:solidFill>
                <a:latin typeface="Times New Roman"/>
                <a:ea typeface="Arial"/>
              </a:rPr>
              <a:t>береді (а суреті);</a:t>
            </a:r>
          </a:p>
          <a:p>
            <a:pPr marL="228600" lvl="0" indent="-228600" algn="just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kk-KZ" sz="2800" dirty="0">
                <a:latin typeface="Times New Roman"/>
                <a:ea typeface="Arial"/>
              </a:rPr>
              <a:t>4-ші ретті осьтің болуы 4 және 4</a:t>
            </a:r>
            <a:r>
              <a:rPr lang="kk-KZ" sz="2800" i="1" dirty="0">
                <a:latin typeface="Times New Roman"/>
                <a:ea typeface="Arial"/>
              </a:rPr>
              <a:t>mm</a:t>
            </a:r>
            <a:r>
              <a:rPr lang="kk-KZ" sz="2800" dirty="0">
                <a:latin typeface="Times New Roman"/>
                <a:ea typeface="Arial"/>
              </a:rPr>
              <a:t> нүктелі тобында тордың шаршы, яғни </a:t>
            </a:r>
            <a:r>
              <a:rPr lang="kk-KZ" sz="2800" i="1" dirty="0">
                <a:latin typeface="Times New Roman"/>
                <a:ea typeface="Arial"/>
              </a:rPr>
              <a:t>a</a:t>
            </a:r>
            <a:r>
              <a:rPr lang="kk-KZ" sz="2800" dirty="0">
                <a:latin typeface="Times New Roman"/>
                <a:ea typeface="Arial"/>
              </a:rPr>
              <a:t>=b, γ=90° болуын талап етеді </a:t>
            </a:r>
            <a:r>
              <a:rPr lang="kk-KZ" sz="2800" dirty="0" smtClean="0">
                <a:latin typeface="Times New Roman"/>
                <a:ea typeface="Arial"/>
              </a:rPr>
              <a:t>(б </a:t>
            </a:r>
            <a:r>
              <a:rPr lang="kk-KZ" sz="2800" dirty="0">
                <a:latin typeface="Times New Roman"/>
                <a:ea typeface="Arial"/>
              </a:rPr>
              <a:t>суреті</a:t>
            </a:r>
            <a:r>
              <a:rPr lang="kk-KZ" sz="2800" dirty="0" smtClean="0">
                <a:latin typeface="Times New Roman"/>
                <a:ea typeface="Arial"/>
              </a:rPr>
              <a:t>);</a:t>
            </a:r>
            <a:endParaRPr lang="ru-RU" sz="2800" dirty="0">
              <a:solidFill>
                <a:prstClr val="black"/>
              </a:solidFill>
            </a:endParaRPr>
          </a:p>
        </p:txBody>
      </p:sp>
      <p:pic>
        <p:nvPicPr>
          <p:cNvPr id="9" name="Рисунок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42160" y="1968513"/>
            <a:ext cx="7203440" cy="236728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454400" y="4335793"/>
            <a:ext cx="4273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/>
              <a:t>а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8036560" y="4314732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 smtClean="0"/>
              <a:t>б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77520" y="1271997"/>
            <a:ext cx="9906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dirty="0" smtClean="0">
                <a:latin typeface="Times New Roman"/>
                <a:ea typeface="Arial"/>
              </a:rPr>
              <a:t>Жазық </a:t>
            </a:r>
            <a:r>
              <a:rPr lang="kk-KZ" sz="2400" dirty="0">
                <a:latin typeface="Times New Roman"/>
                <a:ea typeface="Arial"/>
              </a:rPr>
              <a:t>торлар үшін барлығы бес жазық Бравэ ұяшықтары болады.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5736971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09320" y="249462"/>
            <a:ext cx="10515600" cy="108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400" b="1" i="1" dirty="0">
                <a:latin typeface="Times New Roman"/>
                <a:ea typeface="Arial"/>
              </a:rPr>
              <a:t>a, b</a:t>
            </a:r>
            <a:r>
              <a:rPr lang="kk-KZ" sz="2400" dirty="0">
                <a:latin typeface="Times New Roman"/>
                <a:ea typeface="Arial"/>
              </a:rPr>
              <a:t> трансляциясының және олардың арасындағы </a:t>
            </a:r>
            <a:r>
              <a:rPr lang="kk-KZ" sz="2400" b="1" i="1" dirty="0">
                <a:latin typeface="Times New Roman"/>
                <a:ea typeface="Arial"/>
              </a:rPr>
              <a:t>γ</a:t>
            </a:r>
            <a:r>
              <a:rPr lang="kk-KZ" sz="2400" dirty="0">
                <a:latin typeface="Times New Roman"/>
                <a:ea typeface="Arial"/>
              </a:rPr>
              <a:t> бұрышының барлық мүмкін мәндері, яғни жазық тордағы мүмкін болатын барлық элементарлы ұяшықтың типтері</a:t>
            </a:r>
            <a:endParaRPr lang="ru-RU" sz="2400" dirty="0"/>
          </a:p>
        </p:txBody>
      </p:sp>
      <p:pic>
        <p:nvPicPr>
          <p:cNvPr id="5" name="Объект 4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07289" y="1264762"/>
            <a:ext cx="3357563" cy="2357119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4409440" y="1321415"/>
            <a:ext cx="760984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kk-KZ" sz="2200" dirty="0">
                <a:latin typeface="Times New Roman"/>
                <a:ea typeface="Arial"/>
              </a:rPr>
              <a:t>Ромб пішінді элементарлы ұяшықтың гексагональды торы (</a:t>
            </a:r>
            <a:r>
              <a:rPr lang="kk-KZ" sz="2200" i="1" dirty="0">
                <a:latin typeface="Times New Roman"/>
                <a:ea typeface="Arial"/>
              </a:rPr>
              <a:t>a=b</a:t>
            </a:r>
            <a:r>
              <a:rPr lang="kk-KZ" sz="2200" dirty="0">
                <a:latin typeface="Times New Roman"/>
                <a:ea typeface="Arial"/>
              </a:rPr>
              <a:t>, γ=120°) 3, 3</a:t>
            </a:r>
            <a:r>
              <a:rPr lang="kk-KZ" sz="2200" i="1" dirty="0">
                <a:latin typeface="Times New Roman"/>
                <a:ea typeface="Arial"/>
              </a:rPr>
              <a:t>m</a:t>
            </a:r>
            <a:r>
              <a:rPr lang="kk-KZ" sz="2200" dirty="0">
                <a:latin typeface="Times New Roman"/>
                <a:ea typeface="Arial"/>
              </a:rPr>
              <a:t>, 6 және 6</a:t>
            </a:r>
            <a:r>
              <a:rPr lang="kk-KZ" sz="2200" i="1" dirty="0">
                <a:latin typeface="Times New Roman"/>
                <a:ea typeface="Arial"/>
              </a:rPr>
              <a:t>m</a:t>
            </a:r>
            <a:r>
              <a:rPr lang="kk-KZ" sz="2200" dirty="0">
                <a:latin typeface="Times New Roman"/>
                <a:ea typeface="Arial"/>
              </a:rPr>
              <a:t> жазық нүктелі топтарына жауап береді </a:t>
            </a:r>
            <a:r>
              <a:rPr lang="kk-KZ" sz="2200" dirty="0" smtClean="0">
                <a:latin typeface="Times New Roman"/>
                <a:ea typeface="Arial"/>
              </a:rPr>
              <a:t>(в </a:t>
            </a:r>
            <a:r>
              <a:rPr lang="kk-KZ" sz="2200" dirty="0">
                <a:latin typeface="Times New Roman"/>
                <a:ea typeface="Arial"/>
              </a:rPr>
              <a:t>суреті</a:t>
            </a:r>
            <a:r>
              <a:rPr lang="kk-KZ" sz="2200" dirty="0" smtClean="0">
                <a:latin typeface="Times New Roman"/>
                <a:ea typeface="Arial"/>
              </a:rPr>
              <a:t>);</a:t>
            </a:r>
            <a:endParaRPr lang="ru-RU" sz="2000" dirty="0"/>
          </a:p>
        </p:txBody>
      </p:sp>
      <p:pic>
        <p:nvPicPr>
          <p:cNvPr id="7" name="Рисунок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3590052"/>
            <a:ext cx="4450715" cy="2479040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4480560" y="2536547"/>
            <a:ext cx="7467600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0"/>
              </a:spcAft>
              <a:buFont typeface="Arial" pitchFamily="34" charset="0"/>
              <a:buChar char="•"/>
            </a:pPr>
            <a:r>
              <a:rPr lang="kk-KZ" sz="2200" dirty="0">
                <a:latin typeface="Times New Roman"/>
                <a:ea typeface="Arial"/>
              </a:rPr>
              <a:t>Тікбұрышты ұяшықты тікбұрышты тор (</a:t>
            </a:r>
            <a:r>
              <a:rPr lang="kk-KZ" sz="2200" i="1" dirty="0">
                <a:latin typeface="Times New Roman"/>
                <a:ea typeface="Arial"/>
              </a:rPr>
              <a:t>a≠b</a:t>
            </a:r>
            <a:r>
              <a:rPr lang="kk-KZ" sz="2200" dirty="0">
                <a:latin typeface="Times New Roman"/>
                <a:ea typeface="Arial"/>
              </a:rPr>
              <a:t>, γ=90°) </a:t>
            </a:r>
            <a:r>
              <a:rPr lang="kk-KZ" sz="2200" i="1" dirty="0">
                <a:latin typeface="Times New Roman"/>
                <a:ea typeface="Arial"/>
              </a:rPr>
              <a:t>m </a:t>
            </a:r>
            <a:r>
              <a:rPr lang="kk-KZ" sz="2200" dirty="0">
                <a:latin typeface="Times New Roman"/>
                <a:ea typeface="Arial"/>
              </a:rPr>
              <a:t>және </a:t>
            </a:r>
            <a:r>
              <a:rPr lang="kk-KZ" sz="2200" i="1" dirty="0">
                <a:latin typeface="Times New Roman"/>
                <a:ea typeface="Arial"/>
              </a:rPr>
              <a:t>mm</a:t>
            </a:r>
            <a:r>
              <a:rPr lang="kk-KZ" sz="2200" dirty="0">
                <a:latin typeface="Times New Roman"/>
                <a:ea typeface="Arial"/>
              </a:rPr>
              <a:t>2 жазық </a:t>
            </a:r>
            <a:r>
              <a:rPr lang="kk-KZ" sz="2200" dirty="0" smtClean="0">
                <a:latin typeface="Times New Roman"/>
                <a:ea typeface="Arial"/>
              </a:rPr>
              <a:t>нүктелі </a:t>
            </a:r>
            <a:r>
              <a:rPr lang="kk-KZ" sz="2200" dirty="0">
                <a:latin typeface="Times New Roman"/>
                <a:ea typeface="Arial"/>
              </a:rPr>
              <a:t>топтарға сәйкес </a:t>
            </a:r>
            <a:r>
              <a:rPr lang="kk-KZ" sz="2200" dirty="0" smtClean="0">
                <a:latin typeface="Times New Roman"/>
                <a:ea typeface="Arial"/>
              </a:rPr>
              <a:t>(г </a:t>
            </a:r>
            <a:r>
              <a:rPr lang="kk-KZ" sz="2200" dirty="0">
                <a:latin typeface="Times New Roman"/>
                <a:ea typeface="Arial"/>
              </a:rPr>
              <a:t>суреті</a:t>
            </a:r>
            <a:r>
              <a:rPr lang="kk-KZ" sz="2200" dirty="0" smtClean="0">
                <a:latin typeface="Times New Roman"/>
                <a:ea typeface="Arial"/>
              </a:rPr>
              <a:t>);</a:t>
            </a:r>
          </a:p>
          <a:p>
            <a:pPr marL="285750" indent="-285750" algn="just">
              <a:spcAft>
                <a:spcPts val="0"/>
              </a:spcAft>
              <a:buFont typeface="Arial" pitchFamily="34" charset="0"/>
              <a:buChar char="•"/>
            </a:pPr>
            <a:r>
              <a:rPr lang="kk-KZ" sz="2200" dirty="0" smtClean="0">
                <a:latin typeface="Times New Roman"/>
                <a:ea typeface="Arial"/>
              </a:rPr>
              <a:t> Дәл </a:t>
            </a:r>
            <a:r>
              <a:rPr lang="kk-KZ" sz="2200" dirty="0">
                <a:latin typeface="Times New Roman"/>
                <a:ea typeface="Arial"/>
              </a:rPr>
              <a:t>осы топтарға </a:t>
            </a:r>
            <a:r>
              <a:rPr lang="kk-KZ" sz="2200" i="1" dirty="0">
                <a:latin typeface="Times New Roman"/>
                <a:ea typeface="Arial"/>
              </a:rPr>
              <a:t>a≠b</a:t>
            </a:r>
            <a:r>
              <a:rPr lang="kk-KZ" sz="2200" dirty="0">
                <a:latin typeface="Times New Roman"/>
                <a:ea typeface="Arial"/>
              </a:rPr>
              <a:t>, γ=90° болып келетін тағы бір  тікбұрышты тор жауап береді, бірақ элементарлы ұяшық примитивті емес, центрленген </a:t>
            </a:r>
            <a:r>
              <a:rPr lang="kk-KZ" sz="2200" dirty="0" smtClean="0">
                <a:latin typeface="Times New Roman"/>
                <a:ea typeface="Arial"/>
              </a:rPr>
              <a:t>(д </a:t>
            </a:r>
            <a:r>
              <a:rPr lang="kk-KZ" sz="2200" dirty="0">
                <a:latin typeface="Times New Roman"/>
                <a:ea typeface="Arial"/>
              </a:rPr>
              <a:t>суреті</a:t>
            </a:r>
            <a:r>
              <a:rPr lang="kk-KZ" sz="2200" dirty="0" smtClean="0">
                <a:latin typeface="Times New Roman"/>
                <a:ea typeface="Arial"/>
              </a:rPr>
              <a:t>): элементар </a:t>
            </a:r>
            <a:r>
              <a:rPr lang="kk-KZ" sz="2200" dirty="0">
                <a:latin typeface="Times New Roman"/>
                <a:ea typeface="Arial"/>
              </a:rPr>
              <a:t>ұяшықтың центрінде (</a:t>
            </a:r>
            <a:r>
              <a:rPr lang="kk-KZ" sz="2200" i="1" dirty="0">
                <a:latin typeface="Times New Roman"/>
                <a:ea typeface="Arial"/>
              </a:rPr>
              <a:t>a+b</a:t>
            </a:r>
            <a:r>
              <a:rPr lang="kk-KZ" sz="2200" dirty="0">
                <a:latin typeface="Times New Roman"/>
                <a:ea typeface="Arial"/>
              </a:rPr>
              <a:t>)/2 трансляциясымен анықталатын түйін бар. Мұндай торлар үшін ромб пішінді </a:t>
            </a:r>
            <a:r>
              <a:rPr lang="kk-KZ" sz="2200" dirty="0" smtClean="0">
                <a:latin typeface="Times New Roman"/>
                <a:ea typeface="Arial"/>
              </a:rPr>
              <a:t>элементар </a:t>
            </a:r>
            <a:r>
              <a:rPr lang="kk-KZ" sz="2200" dirty="0">
                <a:latin typeface="Times New Roman"/>
                <a:ea typeface="Arial"/>
              </a:rPr>
              <a:t>ұяшықты таңдауға болар еді, бірақ центрленген ұяшықтың таңдалуы бірінші екі шартты қанағаттандырады, ал примитивті ұяшық - тек үшінші шартты қанағаттандырады. </a:t>
            </a:r>
            <a:endParaRPr lang="ru-RU" sz="2200" dirty="0">
              <a:effectLst/>
              <a:latin typeface="Times New Roman"/>
              <a:ea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92496" y="2443322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 smtClean="0"/>
              <a:t>в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955040" y="6069092"/>
            <a:ext cx="264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 smtClean="0"/>
              <a:t>г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71519" y="606909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 smtClean="0"/>
              <a:t>д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790833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</TotalTime>
  <Words>3210</Words>
  <Application>Microsoft Office PowerPoint</Application>
  <PresentationFormat>Произвольный</PresentationFormat>
  <Paragraphs>173</Paragraphs>
  <Slides>40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40</vt:i4>
      </vt:variant>
    </vt:vector>
  </HeadingPairs>
  <TitlesOfParts>
    <vt:vector size="41" baseType="lpstr">
      <vt:lpstr>Тема Office</vt:lpstr>
      <vt:lpstr>БРАВЕ ТОРЛАРЫ</vt:lpstr>
      <vt:lpstr>Презентация PowerPoint</vt:lpstr>
      <vt:lpstr>Презентация PowerPoint</vt:lpstr>
      <vt:lpstr>Презентация PowerPoint</vt:lpstr>
      <vt:lpstr>Жазық торда Бравэның элементар ұяшығын таңдау.  Элементар трансляциялар а,b төменде оң жақта көрсетілген </vt:lpstr>
      <vt:lpstr>Презентация PowerPoint</vt:lpstr>
      <vt:lpstr>Презентация PowerPoint</vt:lpstr>
      <vt:lpstr>Презентация PowerPoint</vt:lpstr>
      <vt:lpstr>a, b трансляциясының және олардың арасындағы γ бұрышының барлық мүмкін мәндері, яғни жазық тордағы мүмкін болатын барлық элементарлы ұяшықтың типтері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Браве ұяшықтарының сипаттамасы </vt:lpstr>
      <vt:lpstr>Тас тұзының құрылымы</vt:lpstr>
      <vt:lpstr>Презентация PowerPoint</vt:lpstr>
      <vt:lpstr>Презентация PowerPoint</vt:lpstr>
      <vt:lpstr>Презентация PowerPoint</vt:lpstr>
      <vt:lpstr>КРИСТАЛДЫҚ  ҚҰРЫЛЫМДАРДЫҢ  СИММЕТРИЯ  ЭЛЕМЕНТТЕРІ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Жылжымалы шағылу жазықтықтарынының мысалдары</vt:lpstr>
      <vt:lpstr>Презентация PowerPoint</vt:lpstr>
      <vt:lpstr>Презентация PowerPoint</vt:lpstr>
      <vt:lpstr>Презентация PowerPoint</vt:lpstr>
      <vt:lpstr>Презентация PowerPoint</vt:lpstr>
      <vt:lpstr>Симметрияның винттік (бұрандалық) осі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БРАВЕ ТОРЛАРЫ</dc:title>
  <dc:creator>TOGZHAN</dc:creator>
  <cp:lastModifiedBy>Пользователь Windows</cp:lastModifiedBy>
  <cp:revision>86</cp:revision>
  <dcterms:created xsi:type="dcterms:W3CDTF">2022-11-09T11:39:05Z</dcterms:created>
  <dcterms:modified xsi:type="dcterms:W3CDTF">2022-11-16T16:45:45Z</dcterms:modified>
</cp:coreProperties>
</file>