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6"/>
  </p:notesMasterIdLst>
  <p:handoutMasterIdLst>
    <p:handoutMasterId r:id="rId17"/>
  </p:handoutMasterIdLst>
  <p:sldIdLst>
    <p:sldId id="267" r:id="rId5"/>
    <p:sldId id="278" r:id="rId6"/>
    <p:sldId id="283" r:id="rId7"/>
    <p:sldId id="292" r:id="rId8"/>
    <p:sldId id="293" r:id="rId9"/>
    <p:sldId id="298" r:id="rId10"/>
    <p:sldId id="294" r:id="rId11"/>
    <p:sldId id="295" r:id="rId12"/>
    <p:sldId id="296" r:id="rId13"/>
    <p:sldId id="297" r:id="rId14"/>
    <p:sldId id="291" r:id="rId15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9" autoAdjust="0"/>
  </p:normalViewPr>
  <p:slideViewPr>
    <p:cSldViewPr>
      <p:cViewPr varScale="1">
        <p:scale>
          <a:sx n="79" d="100"/>
          <a:sy n="79" d="100"/>
        </p:scale>
        <p:origin x="-342" y="-9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CCEA7-2D58-434D-AE38-ABBE55DE3CE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kk-KZ"/>
        </a:p>
      </dgm:t>
    </dgm:pt>
    <dgm:pt modelId="{BAC91CF4-09D9-4305-88E3-E3727A1B41B4}">
      <dgm:prSet phldrT="[Текст]"/>
      <dgm:spPr/>
      <dgm:t>
        <a:bodyPr/>
        <a:lstStyle/>
        <a:p>
          <a:r>
            <a:rPr lang="ru-RU" dirty="0" err="1" smtClean="0"/>
            <a:t>қарапайым</a:t>
          </a:r>
          <a:r>
            <a:rPr lang="ru-RU" dirty="0" smtClean="0"/>
            <a:t> </a:t>
          </a:r>
          <a:r>
            <a:rPr lang="ru-RU" dirty="0" err="1" smtClean="0"/>
            <a:t>рекурсивті</a:t>
          </a:r>
          <a:r>
            <a:rPr lang="ru-RU" dirty="0" smtClean="0"/>
            <a:t> </a:t>
          </a:r>
          <a:r>
            <a:rPr lang="ru-RU" dirty="0" err="1" smtClean="0"/>
            <a:t>функциялар</a:t>
          </a:r>
          <a:endParaRPr lang="kk-KZ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B64733-DCE6-4F74-B6AF-B0299A1CA3CC}" type="parTrans" cxnId="{654C079E-8249-4533-9554-B31845069399}">
      <dgm:prSet/>
      <dgm:spPr/>
      <dgm:t>
        <a:bodyPr/>
        <a:lstStyle/>
        <a:p>
          <a:endParaRPr lang="kk-KZ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F233E-6642-4AEC-8C8E-B5DBE52D89EF}" type="sibTrans" cxnId="{654C079E-8249-4533-9554-B31845069399}">
      <dgm:prSet/>
      <dgm:spPr/>
      <dgm:t>
        <a:bodyPr/>
        <a:lstStyle/>
        <a:p>
          <a:endParaRPr lang="kk-KZ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E3E9D-B461-47E0-9570-4782D1E82C7A}">
      <dgm:prSet phldrT="[Текст]"/>
      <dgm:spPr/>
      <dgm:t>
        <a:bodyPr/>
        <a:lstStyle/>
        <a:p>
          <a:r>
            <a:rPr lang="ru-RU" dirty="0" err="1" smtClean="0"/>
            <a:t>жалпы</a:t>
          </a:r>
          <a:r>
            <a:rPr lang="ru-RU" dirty="0" smtClean="0"/>
            <a:t> </a:t>
          </a:r>
          <a:r>
            <a:rPr lang="ru-RU" dirty="0" err="1" smtClean="0"/>
            <a:t>рекурсивті</a:t>
          </a:r>
          <a:r>
            <a:rPr lang="ru-RU" dirty="0" smtClean="0"/>
            <a:t> </a:t>
          </a:r>
          <a:r>
            <a:rPr lang="ru-RU" dirty="0" err="1" smtClean="0"/>
            <a:t>функциялар</a:t>
          </a:r>
          <a:endParaRPr lang="kk-KZ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3ED4A-B51E-45CE-8CE8-9D64E9FD106A}" type="parTrans" cxnId="{299746F2-04A8-4432-AC44-D6C5CE55BBFD}">
      <dgm:prSet/>
      <dgm:spPr/>
      <dgm:t>
        <a:bodyPr/>
        <a:lstStyle/>
        <a:p>
          <a:endParaRPr lang="kk-KZ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56444-4648-4695-9E24-39DCFF9523EF}" type="sibTrans" cxnId="{299746F2-04A8-4432-AC44-D6C5CE55BBFD}">
      <dgm:prSet/>
      <dgm:spPr/>
      <dgm:t>
        <a:bodyPr/>
        <a:lstStyle/>
        <a:p>
          <a:endParaRPr lang="kk-KZ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5630A-6246-4501-9769-39DB6C6FA456}">
      <dgm:prSet phldrT="[Текст]"/>
      <dgm:spPr/>
      <dgm:t>
        <a:bodyPr/>
        <a:lstStyle/>
        <a:p>
          <a:r>
            <a:rPr lang="ru-RU" dirty="0" err="1" smtClean="0"/>
            <a:t>жартылай</a:t>
          </a:r>
          <a:r>
            <a:rPr lang="ru-RU" dirty="0" smtClean="0"/>
            <a:t> </a:t>
          </a:r>
          <a:r>
            <a:rPr lang="ru-RU" dirty="0" err="1" smtClean="0"/>
            <a:t>рекурсивті</a:t>
          </a:r>
          <a:r>
            <a:rPr lang="ru-RU" dirty="0" smtClean="0"/>
            <a:t> </a:t>
          </a:r>
          <a:r>
            <a:rPr lang="ru-RU" dirty="0" err="1" smtClean="0"/>
            <a:t>функциялар</a:t>
          </a:r>
          <a:endParaRPr lang="kk-KZ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1F285F-DD3E-4E5A-81C3-15B065861134}" type="parTrans" cxnId="{8E4543A0-74EE-4149-ADC7-18BFA0460F6E}">
      <dgm:prSet/>
      <dgm:spPr/>
      <dgm:t>
        <a:bodyPr/>
        <a:lstStyle/>
        <a:p>
          <a:endParaRPr lang="kk-KZ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550852-CF0B-440E-A00A-52A46DD0653E}" type="sibTrans" cxnId="{8E4543A0-74EE-4149-ADC7-18BFA0460F6E}">
      <dgm:prSet/>
      <dgm:spPr/>
      <dgm:t>
        <a:bodyPr/>
        <a:lstStyle/>
        <a:p>
          <a:endParaRPr lang="kk-KZ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3E8DC3-1C65-4794-B63D-CF4E492ED4EA}" type="pres">
      <dgm:prSet presAssocID="{F08CCEA7-2D58-434D-AE38-ABBE55DE3C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A0F5AF-A80D-4F44-9E99-E9C7FAE660F9}" type="pres">
      <dgm:prSet presAssocID="{BAC91CF4-09D9-4305-88E3-E3727A1B41B4}" presName="parentLin" presStyleCnt="0"/>
      <dgm:spPr/>
      <dgm:t>
        <a:bodyPr/>
        <a:lstStyle/>
        <a:p>
          <a:endParaRPr lang="ru-RU"/>
        </a:p>
      </dgm:t>
    </dgm:pt>
    <dgm:pt modelId="{8B40EF8F-204A-4776-A7E0-D541B0D5EABD}" type="pres">
      <dgm:prSet presAssocID="{BAC91CF4-09D9-4305-88E3-E3727A1B41B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7151565-7E0D-4FAF-B7E6-CE70B6CEE86B}" type="pres">
      <dgm:prSet presAssocID="{BAC91CF4-09D9-4305-88E3-E3727A1B41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63330929-D7A9-44F2-BA47-C3E2541E31B7}" type="pres">
      <dgm:prSet presAssocID="{BAC91CF4-09D9-4305-88E3-E3727A1B41B4}" presName="negativeSpace" presStyleCnt="0"/>
      <dgm:spPr/>
      <dgm:t>
        <a:bodyPr/>
        <a:lstStyle/>
        <a:p>
          <a:endParaRPr lang="ru-RU"/>
        </a:p>
      </dgm:t>
    </dgm:pt>
    <dgm:pt modelId="{3A43092B-C01F-4819-8EA5-1ABB2ACAF012}" type="pres">
      <dgm:prSet presAssocID="{BAC91CF4-09D9-4305-88E3-E3727A1B41B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4E595-CEB4-4713-A1B5-103CB9632C13}" type="pres">
      <dgm:prSet presAssocID="{67FF233E-6642-4AEC-8C8E-B5DBE52D89EF}" presName="spaceBetweenRectangles" presStyleCnt="0"/>
      <dgm:spPr/>
      <dgm:t>
        <a:bodyPr/>
        <a:lstStyle/>
        <a:p>
          <a:endParaRPr lang="ru-RU"/>
        </a:p>
      </dgm:t>
    </dgm:pt>
    <dgm:pt modelId="{D3C13F76-0048-4548-860F-956E999DE9BE}" type="pres">
      <dgm:prSet presAssocID="{320E3E9D-B461-47E0-9570-4782D1E82C7A}" presName="parentLin" presStyleCnt="0"/>
      <dgm:spPr/>
      <dgm:t>
        <a:bodyPr/>
        <a:lstStyle/>
        <a:p>
          <a:endParaRPr lang="ru-RU"/>
        </a:p>
      </dgm:t>
    </dgm:pt>
    <dgm:pt modelId="{877286B3-5B0E-42C3-B28E-12D7C64C1222}" type="pres">
      <dgm:prSet presAssocID="{320E3E9D-B461-47E0-9570-4782D1E82C7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0B7C745-2CD7-49D8-B2F1-464A65E32C48}" type="pres">
      <dgm:prSet presAssocID="{320E3E9D-B461-47E0-9570-4782D1E82C7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880E29E8-9D4A-4362-9F9D-1D9483D131C4}" type="pres">
      <dgm:prSet presAssocID="{320E3E9D-B461-47E0-9570-4782D1E82C7A}" presName="negativeSpace" presStyleCnt="0"/>
      <dgm:spPr/>
      <dgm:t>
        <a:bodyPr/>
        <a:lstStyle/>
        <a:p>
          <a:endParaRPr lang="ru-RU"/>
        </a:p>
      </dgm:t>
    </dgm:pt>
    <dgm:pt modelId="{F51B0980-E84D-44F0-811A-F0DF5918111A}" type="pres">
      <dgm:prSet presAssocID="{320E3E9D-B461-47E0-9570-4782D1E82C7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6E666-F54F-4612-B941-749399F64850}" type="pres">
      <dgm:prSet presAssocID="{FB856444-4648-4695-9E24-39DCFF9523EF}" presName="spaceBetweenRectangles" presStyleCnt="0"/>
      <dgm:spPr/>
      <dgm:t>
        <a:bodyPr/>
        <a:lstStyle/>
        <a:p>
          <a:endParaRPr lang="ru-RU"/>
        </a:p>
      </dgm:t>
    </dgm:pt>
    <dgm:pt modelId="{AD8C1878-1417-44F9-B903-6FBD4976B823}" type="pres">
      <dgm:prSet presAssocID="{54A5630A-6246-4501-9769-39DB6C6FA456}" presName="parentLin" presStyleCnt="0"/>
      <dgm:spPr/>
      <dgm:t>
        <a:bodyPr/>
        <a:lstStyle/>
        <a:p>
          <a:endParaRPr lang="ru-RU"/>
        </a:p>
      </dgm:t>
    </dgm:pt>
    <dgm:pt modelId="{A0A52BA5-C3CD-4F47-B1DD-A65F615C5313}" type="pres">
      <dgm:prSet presAssocID="{54A5630A-6246-4501-9769-39DB6C6FA45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E891EBB-BA9D-42F7-9026-C1071071E28E}" type="pres">
      <dgm:prSet presAssocID="{54A5630A-6246-4501-9769-39DB6C6FA45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F0944232-4A8B-45AD-91D0-292A5781E3A6}" type="pres">
      <dgm:prSet presAssocID="{54A5630A-6246-4501-9769-39DB6C6FA456}" presName="negativeSpace" presStyleCnt="0"/>
      <dgm:spPr/>
      <dgm:t>
        <a:bodyPr/>
        <a:lstStyle/>
        <a:p>
          <a:endParaRPr lang="ru-RU"/>
        </a:p>
      </dgm:t>
    </dgm:pt>
    <dgm:pt modelId="{EEC3067D-CEA6-4A43-98EC-CCE8E7DA50AB}" type="pres">
      <dgm:prSet presAssocID="{54A5630A-6246-4501-9769-39DB6C6FA45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4543A0-74EE-4149-ADC7-18BFA0460F6E}" srcId="{F08CCEA7-2D58-434D-AE38-ABBE55DE3CEF}" destId="{54A5630A-6246-4501-9769-39DB6C6FA456}" srcOrd="2" destOrd="0" parTransId="{FE1F285F-DD3E-4E5A-81C3-15B065861134}" sibTransId="{9C550852-CF0B-440E-A00A-52A46DD0653E}"/>
    <dgm:cxn modelId="{7C2ECA8B-776D-4C43-AA9C-501FDFFE3E19}" type="presOf" srcId="{320E3E9D-B461-47E0-9570-4782D1E82C7A}" destId="{877286B3-5B0E-42C3-B28E-12D7C64C1222}" srcOrd="0" destOrd="0" presId="urn:microsoft.com/office/officeart/2005/8/layout/list1"/>
    <dgm:cxn modelId="{1594A364-04C0-4938-A4AD-D27C1A0ECD70}" type="presOf" srcId="{F08CCEA7-2D58-434D-AE38-ABBE55DE3CEF}" destId="{073E8DC3-1C65-4794-B63D-CF4E492ED4EA}" srcOrd="0" destOrd="0" presId="urn:microsoft.com/office/officeart/2005/8/layout/list1"/>
    <dgm:cxn modelId="{0FA48A3A-B02B-4F5F-9E79-8ED3E6FF1968}" type="presOf" srcId="{BAC91CF4-09D9-4305-88E3-E3727A1B41B4}" destId="{D7151565-7E0D-4FAF-B7E6-CE70B6CEE86B}" srcOrd="1" destOrd="0" presId="urn:microsoft.com/office/officeart/2005/8/layout/list1"/>
    <dgm:cxn modelId="{412EAF8D-7BDD-4C0D-AB16-8BB11B3A1398}" type="presOf" srcId="{54A5630A-6246-4501-9769-39DB6C6FA456}" destId="{1E891EBB-BA9D-42F7-9026-C1071071E28E}" srcOrd="1" destOrd="0" presId="urn:microsoft.com/office/officeart/2005/8/layout/list1"/>
    <dgm:cxn modelId="{654C079E-8249-4533-9554-B31845069399}" srcId="{F08CCEA7-2D58-434D-AE38-ABBE55DE3CEF}" destId="{BAC91CF4-09D9-4305-88E3-E3727A1B41B4}" srcOrd="0" destOrd="0" parTransId="{F7B64733-DCE6-4F74-B6AF-B0299A1CA3CC}" sibTransId="{67FF233E-6642-4AEC-8C8E-B5DBE52D89EF}"/>
    <dgm:cxn modelId="{D347C575-2298-45E8-A6CD-99164BBF7261}" type="presOf" srcId="{320E3E9D-B461-47E0-9570-4782D1E82C7A}" destId="{70B7C745-2CD7-49D8-B2F1-464A65E32C48}" srcOrd="1" destOrd="0" presId="urn:microsoft.com/office/officeart/2005/8/layout/list1"/>
    <dgm:cxn modelId="{299746F2-04A8-4432-AC44-D6C5CE55BBFD}" srcId="{F08CCEA7-2D58-434D-AE38-ABBE55DE3CEF}" destId="{320E3E9D-B461-47E0-9570-4782D1E82C7A}" srcOrd="1" destOrd="0" parTransId="{D303ED4A-B51E-45CE-8CE8-9D64E9FD106A}" sibTransId="{FB856444-4648-4695-9E24-39DCFF9523EF}"/>
    <dgm:cxn modelId="{D85261CA-BE64-4CE6-9DC2-F1A3A88B7A08}" type="presOf" srcId="{54A5630A-6246-4501-9769-39DB6C6FA456}" destId="{A0A52BA5-C3CD-4F47-B1DD-A65F615C5313}" srcOrd="0" destOrd="0" presId="urn:microsoft.com/office/officeart/2005/8/layout/list1"/>
    <dgm:cxn modelId="{3F22475A-3A67-4FF6-94B2-16B75EB1F743}" type="presOf" srcId="{BAC91CF4-09D9-4305-88E3-E3727A1B41B4}" destId="{8B40EF8F-204A-4776-A7E0-D541B0D5EABD}" srcOrd="0" destOrd="0" presId="urn:microsoft.com/office/officeart/2005/8/layout/list1"/>
    <dgm:cxn modelId="{72CC5505-C0F2-471F-9993-35EC6E218C24}" type="presParOf" srcId="{073E8DC3-1C65-4794-B63D-CF4E492ED4EA}" destId="{1BA0F5AF-A80D-4F44-9E99-E9C7FAE660F9}" srcOrd="0" destOrd="0" presId="urn:microsoft.com/office/officeart/2005/8/layout/list1"/>
    <dgm:cxn modelId="{42A9FA16-B97D-4CC3-B4DE-5052EA734311}" type="presParOf" srcId="{1BA0F5AF-A80D-4F44-9E99-E9C7FAE660F9}" destId="{8B40EF8F-204A-4776-A7E0-D541B0D5EABD}" srcOrd="0" destOrd="0" presId="urn:microsoft.com/office/officeart/2005/8/layout/list1"/>
    <dgm:cxn modelId="{A966AC8C-7BD4-4C40-AB00-D1A95C24A7C1}" type="presParOf" srcId="{1BA0F5AF-A80D-4F44-9E99-E9C7FAE660F9}" destId="{D7151565-7E0D-4FAF-B7E6-CE70B6CEE86B}" srcOrd="1" destOrd="0" presId="urn:microsoft.com/office/officeart/2005/8/layout/list1"/>
    <dgm:cxn modelId="{7A4DD429-15D8-4075-B8B9-728D1C8EB409}" type="presParOf" srcId="{073E8DC3-1C65-4794-B63D-CF4E492ED4EA}" destId="{63330929-D7A9-44F2-BA47-C3E2541E31B7}" srcOrd="1" destOrd="0" presId="urn:microsoft.com/office/officeart/2005/8/layout/list1"/>
    <dgm:cxn modelId="{C89C9F7A-15A8-445A-8DAD-577BFE7599AB}" type="presParOf" srcId="{073E8DC3-1C65-4794-B63D-CF4E492ED4EA}" destId="{3A43092B-C01F-4819-8EA5-1ABB2ACAF012}" srcOrd="2" destOrd="0" presId="urn:microsoft.com/office/officeart/2005/8/layout/list1"/>
    <dgm:cxn modelId="{B641FD2B-C29A-4D86-87C6-64D057DFED94}" type="presParOf" srcId="{073E8DC3-1C65-4794-B63D-CF4E492ED4EA}" destId="{43E4E595-CEB4-4713-A1B5-103CB9632C13}" srcOrd="3" destOrd="0" presId="urn:microsoft.com/office/officeart/2005/8/layout/list1"/>
    <dgm:cxn modelId="{28795E69-835E-45CE-AD42-FBA91DA87364}" type="presParOf" srcId="{073E8DC3-1C65-4794-B63D-CF4E492ED4EA}" destId="{D3C13F76-0048-4548-860F-956E999DE9BE}" srcOrd="4" destOrd="0" presId="urn:microsoft.com/office/officeart/2005/8/layout/list1"/>
    <dgm:cxn modelId="{4507CEB7-5F8D-40A4-AF00-E457EE958534}" type="presParOf" srcId="{D3C13F76-0048-4548-860F-956E999DE9BE}" destId="{877286B3-5B0E-42C3-B28E-12D7C64C1222}" srcOrd="0" destOrd="0" presId="urn:microsoft.com/office/officeart/2005/8/layout/list1"/>
    <dgm:cxn modelId="{6F92AABF-BF21-4930-88C1-3ADAD02A8AD1}" type="presParOf" srcId="{D3C13F76-0048-4548-860F-956E999DE9BE}" destId="{70B7C745-2CD7-49D8-B2F1-464A65E32C48}" srcOrd="1" destOrd="0" presId="urn:microsoft.com/office/officeart/2005/8/layout/list1"/>
    <dgm:cxn modelId="{311C3511-1FD5-40F8-B555-43B4024316FA}" type="presParOf" srcId="{073E8DC3-1C65-4794-B63D-CF4E492ED4EA}" destId="{880E29E8-9D4A-4362-9F9D-1D9483D131C4}" srcOrd="5" destOrd="0" presId="urn:microsoft.com/office/officeart/2005/8/layout/list1"/>
    <dgm:cxn modelId="{CA46BB03-2B3A-40F7-98F7-282DD45CAF75}" type="presParOf" srcId="{073E8DC3-1C65-4794-B63D-CF4E492ED4EA}" destId="{F51B0980-E84D-44F0-811A-F0DF5918111A}" srcOrd="6" destOrd="0" presId="urn:microsoft.com/office/officeart/2005/8/layout/list1"/>
    <dgm:cxn modelId="{C0B31FFF-9D17-43F5-9276-EE935D9847C7}" type="presParOf" srcId="{073E8DC3-1C65-4794-B63D-CF4E492ED4EA}" destId="{9216E666-F54F-4612-B941-749399F64850}" srcOrd="7" destOrd="0" presId="urn:microsoft.com/office/officeart/2005/8/layout/list1"/>
    <dgm:cxn modelId="{8BCFACE4-3619-406A-8682-90697662BE14}" type="presParOf" srcId="{073E8DC3-1C65-4794-B63D-CF4E492ED4EA}" destId="{AD8C1878-1417-44F9-B903-6FBD4976B823}" srcOrd="8" destOrd="0" presId="urn:microsoft.com/office/officeart/2005/8/layout/list1"/>
    <dgm:cxn modelId="{ECD8B7CE-1DF5-4EA2-BB60-860A1FB8AF9C}" type="presParOf" srcId="{AD8C1878-1417-44F9-B903-6FBD4976B823}" destId="{A0A52BA5-C3CD-4F47-B1DD-A65F615C5313}" srcOrd="0" destOrd="0" presId="urn:microsoft.com/office/officeart/2005/8/layout/list1"/>
    <dgm:cxn modelId="{466739AB-8613-4137-849F-8AE48EA137F3}" type="presParOf" srcId="{AD8C1878-1417-44F9-B903-6FBD4976B823}" destId="{1E891EBB-BA9D-42F7-9026-C1071071E28E}" srcOrd="1" destOrd="0" presId="urn:microsoft.com/office/officeart/2005/8/layout/list1"/>
    <dgm:cxn modelId="{A158C93B-C196-4923-A47A-D2EFB03CEB34}" type="presParOf" srcId="{073E8DC3-1C65-4794-B63D-CF4E492ED4EA}" destId="{F0944232-4A8B-45AD-91D0-292A5781E3A6}" srcOrd="9" destOrd="0" presId="urn:microsoft.com/office/officeart/2005/8/layout/list1"/>
    <dgm:cxn modelId="{31130EC9-0770-431C-84FB-D129A421882D}" type="presParOf" srcId="{073E8DC3-1C65-4794-B63D-CF4E492ED4EA}" destId="{EEC3067D-CEA6-4A43-98EC-CCE8E7DA50A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3092B-C01F-4819-8EA5-1ABB2ACAF012}">
      <dsp:nvSpPr>
        <dsp:cNvPr id="0" name=""/>
        <dsp:cNvSpPr/>
      </dsp:nvSpPr>
      <dsp:spPr>
        <a:xfrm>
          <a:off x="0" y="616199"/>
          <a:ext cx="975042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51565-7E0D-4FAF-B7E6-CE70B6CEE86B}">
      <dsp:nvSpPr>
        <dsp:cNvPr id="0" name=""/>
        <dsp:cNvSpPr/>
      </dsp:nvSpPr>
      <dsp:spPr>
        <a:xfrm>
          <a:off x="487521" y="173399"/>
          <a:ext cx="6825297" cy="88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980" tIns="0" rIns="25798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қарапайым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рекурсивті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функциялар</a:t>
          </a:r>
          <a:endParaRPr lang="kk-KZ" sz="3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752" y="216630"/>
        <a:ext cx="6738835" cy="799138"/>
      </dsp:txXfrm>
    </dsp:sp>
    <dsp:sp modelId="{F51B0980-E84D-44F0-811A-F0DF5918111A}">
      <dsp:nvSpPr>
        <dsp:cNvPr id="0" name=""/>
        <dsp:cNvSpPr/>
      </dsp:nvSpPr>
      <dsp:spPr>
        <a:xfrm>
          <a:off x="0" y="1977000"/>
          <a:ext cx="975042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7C745-2CD7-49D8-B2F1-464A65E32C48}">
      <dsp:nvSpPr>
        <dsp:cNvPr id="0" name=""/>
        <dsp:cNvSpPr/>
      </dsp:nvSpPr>
      <dsp:spPr>
        <a:xfrm>
          <a:off x="487521" y="1534199"/>
          <a:ext cx="6825297" cy="88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980" tIns="0" rIns="25798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жалпы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рекурсивті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функциялар</a:t>
          </a:r>
          <a:endParaRPr lang="kk-KZ" sz="3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752" y="1577430"/>
        <a:ext cx="6738835" cy="799138"/>
      </dsp:txXfrm>
    </dsp:sp>
    <dsp:sp modelId="{EEC3067D-CEA6-4A43-98EC-CCE8E7DA50AB}">
      <dsp:nvSpPr>
        <dsp:cNvPr id="0" name=""/>
        <dsp:cNvSpPr/>
      </dsp:nvSpPr>
      <dsp:spPr>
        <a:xfrm>
          <a:off x="0" y="3337800"/>
          <a:ext cx="9750425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91EBB-BA9D-42F7-9026-C1071071E28E}">
      <dsp:nvSpPr>
        <dsp:cNvPr id="0" name=""/>
        <dsp:cNvSpPr/>
      </dsp:nvSpPr>
      <dsp:spPr>
        <a:xfrm>
          <a:off x="487521" y="2894999"/>
          <a:ext cx="6825297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980" tIns="0" rIns="257980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 smtClean="0"/>
            <a:t>жартылай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рекурсивті</a:t>
          </a:r>
          <a:r>
            <a:rPr lang="ru-RU" sz="3000" kern="1200" dirty="0" smtClean="0"/>
            <a:t> </a:t>
          </a:r>
          <a:r>
            <a:rPr lang="ru-RU" sz="3000" kern="1200" dirty="0" err="1" smtClean="0"/>
            <a:t>функциялар</a:t>
          </a:r>
          <a:endParaRPr lang="kk-KZ" sz="30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0752" y="2938230"/>
        <a:ext cx="6738835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E%D1%80%D0%BC%D0%B0%D0%BB%D0%B8%D0%B7%D0%B0%D1%86%D0%B8%D1%8F" TargetMode="External"/><Relationship Id="rId7" Type="http://schemas.openxmlformats.org/officeDocument/2006/relationships/hyperlink" Target="http://ru.wikipedia.org/wiki/%D0%9B%D0%B8%D1%81%D0%BF-%D0%BC%D0%B0%D1%88%D0%B8%D0%BD%D0%B0" TargetMode="External"/><Relationship Id="rId2" Type="http://schemas.openxmlformats.org/officeDocument/2006/relationships/hyperlink" Target="http://ru.wikipedia.org/wiki/%D0%A4%D0%BE%D1%80%D0%BC%D0%B0%D0%BB%D1%8C%D0%BD%D0%B0%D1%8F_%D1%81%D0%B8%D1%81%D1%82%D0%B5%D0%BC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B%D0%B8%D1%81%D0%BF" TargetMode="External"/><Relationship Id="rId5" Type="http://schemas.openxmlformats.org/officeDocument/2006/relationships/hyperlink" Target="http://ru.wikipedia.org/wiki/%D0%94%D0%B6%D0%BE%D0%BD_%D0%9C%D0%B0%D0%BA%D0%BA%D0%B0%D1%80%D1%82%D0%B8" TargetMode="External"/><Relationship Id="rId4" Type="http://schemas.openxmlformats.org/officeDocument/2006/relationships/hyperlink" Target="http://ru.wikipedia.org/wiki/%D0%9F%D1%80%D0%BE%D1%82%D0%BE%D1%82%D0%B8%D0%BF%D0%BD%D0%BE%D0%B5_%D0%BF%D1%80%D0%BE%D0%B3%D1%80%D0%B0%D0%BC%D0%BC%D0%B8%D1%80%D0%BE%D0%B2%D0%B0%D0%BD%D0%B8%D0%B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" dirty="0">
                <a:latin typeface="Calibri" panose="020F0502020204030204" pitchFamily="34" charset="0"/>
                <a:cs typeface="Calibri" panose="020F0502020204030204" pitchFamily="34" charset="0"/>
              </a:rPr>
              <a:t>ЛЕКЦИЯ </a:t>
            </a:r>
            <a:r>
              <a:rPr lang="ru" dirty="0" smtClean="0">
                <a:latin typeface="Calibri" panose="020F0502020204030204" pitchFamily="34" charset="0"/>
                <a:cs typeface="Calibri" panose="020F0502020204030204" pitchFamily="34" charset="0"/>
              </a:rPr>
              <a:t>№5</a:t>
            </a:r>
            <a:endParaRPr lang="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kk-KZ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«Есептеу моделдері» </a:t>
            </a:r>
            <a:r>
              <a:rPr lang="kk-KZ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пәні </a:t>
            </a:r>
            <a:endParaRPr lang="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Рекурсивті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функцияның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комбинаторлық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анықталуы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f(x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)=x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фун­кциясының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комбинарторлық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анықталуын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көрсетейік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Фун­кция f(x ) m-опе­ра­то­р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фун­кциядан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 h(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x,y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)=x-y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алынды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тер­ммен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H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f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фун­кциясын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анықтайық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G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термін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алайық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теңдеуді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қанағаттандырады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ru-RU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Zero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ru-RU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ru-RU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2000" baseline="30000" dirty="0" err="1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ru-RU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Ендеше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f 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терммен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F=[x].Gx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ru-RU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Тексерейік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 !f(k)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болсын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f(k)=k. h(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k,i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анықтамасы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0£i£k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!h(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k,i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)=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ru-RU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мұндағы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l</a:t>
            </a:r>
            <a:r>
              <a:rPr lang="ru-RU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¹0, i&lt;k и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ru-RU" sz="2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=0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болсын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ru-RU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ru-RU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s+k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болғандықтан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 k , 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и 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–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ну­ме­ра­лдар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Ендеше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ru-RU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=([x].Gx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ru-RU" sz="20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0+k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f(k)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4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ҚОРЫТЫНДЫ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Алгоритм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ұғымын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формальдау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алғаш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шыққан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әдіс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000" smtClean="0">
                <a:latin typeface="Calibri" panose="020F0502020204030204" pitchFamily="34" charset="0"/>
                <a:cs typeface="Calibri" panose="020F0502020204030204" pitchFamily="34" charset="0"/>
              </a:rPr>
              <a:t>реккурентті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теңдеулер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таралған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Курт Гендель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енгізген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Рекуррентті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теңдеулердің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үлкен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класының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теориясында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қолданылуы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кез-келген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алфавиттегі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сөздерді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натурал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тізбегімен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нөмірлеуге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негізделген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Сондықтан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кез-келген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бүтін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аргументі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бүтін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мәнін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келтіруге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Рекуррентті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теңдеулердің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үлкен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класының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рекурсияға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байланысты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Лекция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№5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Рекурсиялық  функциялар. </a:t>
            </a:r>
            <a:endParaRPr lang="en-US" spc="-5" dirty="0" smtClean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kk-KZ" spc="-5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Примитивті-рекурсиялық </a:t>
            </a:r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функциялар. </a:t>
            </a:r>
            <a:endParaRPr lang="en-US" spc="-5" dirty="0" smtClean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kk-KZ" spc="-5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Мен </a:t>
            </a:r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предикаттар. Жартылай- рекурсиялық функциялар. </a:t>
            </a:r>
            <a:endParaRPr lang="en-US" spc="-5" dirty="0" smtClean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kk-KZ" spc="-5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Жалпырекурсиялық  </a:t>
            </a:r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функциялар. </a:t>
            </a:r>
            <a:endParaRPr lang="en-US" spc="-5" dirty="0" smtClean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kk-KZ" spc="-5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Эрбран-Гёдель </a:t>
            </a:r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рекурсиялық функциялардың формалды жүйелері. </a:t>
            </a:r>
            <a:endParaRPr lang="en-US" spc="-5" dirty="0" smtClean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kk-KZ" spc="-5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Черч </a:t>
            </a:r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тезисі. </a:t>
            </a:r>
            <a:endParaRPr lang="en-US" spc="-5" dirty="0" smtClean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kk-KZ" spc="-5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Лямбда-есептеу </a:t>
            </a:r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Рекурсивті  функциялардың комбинаторлық анықталуы.</a:t>
            </a:r>
            <a:endParaRPr lang="kk-KZ" spc="-5" dirty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Рекурсиялық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функциялар</a:t>
            </a:r>
            <a:endParaRPr lang="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53852" y="1803400"/>
            <a:ext cx="9916091" cy="4267200"/>
          </a:xfrm>
        </p:spPr>
        <p:txBody>
          <a:bodyPr rtlCol="0">
            <a:normAutofit/>
          </a:bodyPr>
          <a:lstStyle/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Алгоритм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ұғымын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формальдау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алғаш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шыққан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әдіс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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реккурентті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теңдеулер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таралған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Курт Гендель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енгізген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Рекуррентті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теңдеулердің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үлкен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класының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теориясында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қолданылуы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кез-келген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алфавиттегі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сөздерді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натурал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тізбегімен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нөмірлеуге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негізделген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Сондықтан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кез-келген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бүтін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аргументі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бүтін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мәнін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келтіруге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Рекуррентті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теңдеулердің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үлкен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класының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рекурсияға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байланысты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Рекурсия -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берілу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тәсілі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мұнда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мәні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берілген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аргументтерде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беріліп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қойылған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аргументтердің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мәнінде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функция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мәнімен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80976"/>
          </a:xfrm>
        </p:spPr>
        <p:txBody>
          <a:bodyPr>
            <a:normAutofit/>
          </a:bodyPr>
          <a:lstStyle/>
          <a:p>
            <a:r>
              <a:rPr lang="ru-RU" b="1" dirty="0" err="1"/>
              <a:t>Рекурсивті</a:t>
            </a:r>
            <a:r>
              <a:rPr lang="ru-RU" b="1" dirty="0"/>
              <a:t> </a:t>
            </a:r>
            <a:r>
              <a:rPr lang="ru-RU" b="1" dirty="0" err="1"/>
              <a:t>функциялар</a:t>
            </a:r>
            <a:r>
              <a:rPr lang="ru-RU" dirty="0"/>
              <a:t> </a:t>
            </a:r>
            <a:r>
              <a:rPr lang="ru-RU" dirty="0" err="1"/>
              <a:t>үш</a:t>
            </a:r>
            <a:r>
              <a:rPr lang="ru-RU" dirty="0"/>
              <a:t> </a:t>
            </a:r>
            <a:r>
              <a:rPr lang="ru-RU" dirty="0" err="1"/>
              <a:t>топқа</a:t>
            </a:r>
            <a:r>
              <a:rPr lang="ru-RU" dirty="0"/>
              <a:t> </a:t>
            </a:r>
            <a:r>
              <a:rPr lang="ru-RU" dirty="0" err="1"/>
              <a:t>бөлінеді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69002"/>
              </p:ext>
            </p:extLst>
          </p:nvPr>
        </p:nvGraphicFramePr>
        <p:xfrm>
          <a:off x="1219200" y="1803400"/>
          <a:ext cx="9750425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06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052984"/>
          </a:xfrm>
        </p:spPr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Рекурсиялық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функциялар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Мұндағы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жартылай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ұғым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анықталу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облысына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байланысты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яғни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жартылай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рекурсивті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функция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барлық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жерде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рекурсивті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функция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мағынаны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білдіреді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partial recursive function - «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рекурсивные функции, определенные на части множества возможных аргументов» ,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total recursive function - «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рекурсивные функции, определенные на всём множестве возможных аргументов»).</a:t>
            </a:r>
          </a:p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ұғымдары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жиын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бар.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X-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Y-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жекелей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жартылай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частичная)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бейнеленуі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жұпты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айтады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&lt;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D(f),f&gt;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Мұндағы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D(f) -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Х-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ішкі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жиыны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оны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 –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анықталу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облысы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атайды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f: D(f) -&gt;Y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бейнелеуі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атайды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Қарапайым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примитивті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рекурсивті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функция.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Оны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қарапайым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рекурсивті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базалық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класын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операторды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орнына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қою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қарапайым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рекурсия)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көрсетуден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тұрады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операторлар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бұрынғы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жаңа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қарапайым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рекурсивті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функцияны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құруға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береді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Қарапайым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рекурсивті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базалық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түрлері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Нольдік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 функция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аргументі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жоқ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функция,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әрқашан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нольді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қайтарады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Ілесу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(следование) – S,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натурал х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сәйкес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айнымалыдан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тұрады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нәтижесі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саннан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кейінгі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сан (x+1). 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;  ;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n – а	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нымалыдан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тұратын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функция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натурал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реттелген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тізбегіне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осы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жиынның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ішіндегі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сәйкес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келтіретін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функция.</a:t>
            </a: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908" y="4941168"/>
            <a:ext cx="13239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14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Жартылай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функция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D(f) бос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болса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онда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f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еш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жерде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анықталмайды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Еш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жерде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анықталмаған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жартылай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функция бар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санаймыз.N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натурал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сандар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жиыны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берілсін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(N) </a:t>
            </a:r>
            <a:r>
              <a:rPr lang="ru-RU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мұндағы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n&gt;1, N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өз-өзіне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декарттық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көбейтіндісін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белгілейміз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Нәтижесінде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мынандый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жиын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аламыз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xi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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(x1, x2,...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xn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Жартылай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функцияны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осы (N)</a:t>
            </a:r>
            <a:r>
              <a:rPr lang="ru-RU" baseline="30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-&gt;(N)</a:t>
            </a:r>
            <a:r>
              <a:rPr lang="ru-RU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әртүрлі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m мен n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құраймыз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(N)</a:t>
            </a:r>
            <a:r>
              <a:rPr lang="ru-RU" baseline="300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-&gt;(N)</a:t>
            </a:r>
            <a:r>
              <a:rPr lang="ru-RU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бейнеленетін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жартылай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функция f 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есептелетін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функция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аталады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оған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xi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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(N)m 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кірістік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жиынтық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шығысында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f(x)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беретін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программаны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көрсете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алсақ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Мұндағы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х D(f) –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тиісілі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xi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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D(f) 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жағдайда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f(x)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функциясын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береді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Егер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х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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D(f)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емес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болса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онда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х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кірістік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деректер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нәтижесінде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0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аламыз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Осы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анықтама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бойынша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алгоритмнің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программаның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формальды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емес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түсінігі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есептелінетін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функция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ұғымымен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байланысты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Олай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болса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алгоритмнің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орнына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есептелінетін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функция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қасиеттерін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зерттеуге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Есептелетін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функцияның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орнына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функцияның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кең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класын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қажет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яғни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жартылай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есептелетін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функция.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6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836960"/>
          </a:xfrm>
        </p:spPr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рекурсивті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функция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796" y="1484784"/>
            <a:ext cx="11233248" cy="4968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err="1" smtClean="0"/>
              <a:t>Аргументтердің</a:t>
            </a:r>
            <a:r>
              <a:rPr lang="ru-RU" sz="2000" dirty="0" smtClean="0"/>
              <a:t> </a:t>
            </a:r>
            <a:r>
              <a:rPr lang="ru-RU" sz="2000" dirty="0" err="1"/>
              <a:t>барлық</a:t>
            </a:r>
            <a:r>
              <a:rPr lang="ru-RU" sz="2000" dirty="0"/>
              <a:t> </a:t>
            </a:r>
            <a:r>
              <a:rPr lang="ru-RU" sz="2000" dirty="0" err="1"/>
              <a:t>мәндерін</a:t>
            </a:r>
            <a:r>
              <a:rPr lang="ru-RU" sz="2000" dirty="0"/>
              <a:t>   </a:t>
            </a:r>
            <a:r>
              <a:rPr lang="ru-RU" sz="2000" dirty="0" err="1"/>
              <a:t>анықтайтын</a:t>
            </a:r>
            <a:r>
              <a:rPr lang="ru-RU" sz="2000" dirty="0"/>
              <a:t> </a:t>
            </a:r>
            <a:r>
              <a:rPr lang="ru-RU" sz="2000" dirty="0" err="1"/>
              <a:t>жартылай</a:t>
            </a:r>
            <a:r>
              <a:rPr lang="ru-RU" sz="2000" dirty="0"/>
              <a:t> </a:t>
            </a:r>
            <a:r>
              <a:rPr lang="ru-RU" sz="2000" dirty="0" err="1"/>
              <a:t>рекурсивті</a:t>
            </a:r>
            <a:r>
              <a:rPr lang="ru-RU" sz="2000" dirty="0"/>
              <a:t> </a:t>
            </a:r>
            <a:r>
              <a:rPr lang="ru-RU" sz="2000" dirty="0" err="1"/>
              <a:t>функцияның</a:t>
            </a:r>
            <a:r>
              <a:rPr lang="ru-RU" sz="2000" dirty="0"/>
              <a:t> </a:t>
            </a:r>
            <a:r>
              <a:rPr lang="ru-RU" sz="2000" dirty="0" err="1"/>
              <a:t>ішкі</a:t>
            </a:r>
            <a:r>
              <a:rPr lang="ru-RU" sz="2000" dirty="0"/>
              <a:t> </a:t>
            </a:r>
            <a:r>
              <a:rPr lang="ru-RU" sz="2000" dirty="0" err="1"/>
              <a:t>жиыны</a:t>
            </a:r>
            <a:r>
              <a:rPr lang="ru-RU" sz="2000" dirty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i="1" dirty="0" err="1"/>
              <a:t>Орнына</a:t>
            </a:r>
            <a:r>
              <a:rPr lang="ru-RU" sz="2000" i="1" dirty="0"/>
              <a:t> </a:t>
            </a:r>
            <a:r>
              <a:rPr lang="ru-RU" sz="2000" i="1" dirty="0" err="1"/>
              <a:t>қою</a:t>
            </a:r>
            <a:r>
              <a:rPr lang="ru-RU" sz="2000" i="1" dirty="0"/>
              <a:t> операторы.</a:t>
            </a:r>
            <a:r>
              <a:rPr lang="ru-RU" sz="2000" dirty="0"/>
              <a:t> </a:t>
            </a:r>
            <a:r>
              <a:rPr lang="ru-RU" sz="2000" dirty="0" err="1"/>
              <a:t>Бұл</a:t>
            </a:r>
            <a:r>
              <a:rPr lang="ru-RU" sz="2000" dirty="0"/>
              <a:t> </a:t>
            </a:r>
            <a:r>
              <a:rPr lang="ru-RU" sz="2000" dirty="0" err="1"/>
              <a:t>қарапайым</a:t>
            </a:r>
            <a:r>
              <a:rPr lang="ru-RU" sz="2000" dirty="0"/>
              <a:t> </a:t>
            </a:r>
            <a:r>
              <a:rPr lang="ru-RU" sz="2000" dirty="0" err="1"/>
              <a:t>рекурсивті</a:t>
            </a:r>
            <a:r>
              <a:rPr lang="ru-RU" sz="2000" dirty="0"/>
              <a:t> функция </a:t>
            </a:r>
            <a:r>
              <a:rPr lang="ru-RU" sz="2000" dirty="0" err="1"/>
              <a:t>және</a:t>
            </a:r>
            <a:r>
              <a:rPr lang="ru-RU" sz="2000" dirty="0"/>
              <a:t> </a:t>
            </a:r>
            <a:r>
              <a:rPr lang="ru-RU" sz="2000" dirty="0" err="1"/>
              <a:t>жартылай</a:t>
            </a:r>
            <a:r>
              <a:rPr lang="ru-RU" sz="2000" dirty="0"/>
              <a:t> РФ </a:t>
            </a:r>
            <a:r>
              <a:rPr lang="ru-RU" sz="2000" dirty="0" err="1"/>
              <a:t>қолданылады</a:t>
            </a:r>
            <a:r>
              <a:rPr lang="ru-RU" sz="2000" dirty="0"/>
              <a:t>. f  m </a:t>
            </a:r>
            <a:r>
              <a:rPr lang="ru-RU" sz="2000" dirty="0" err="1"/>
              <a:t>айнымалының</a:t>
            </a:r>
            <a:r>
              <a:rPr lang="ru-RU" sz="2000" dirty="0"/>
              <a:t> </a:t>
            </a:r>
            <a:r>
              <a:rPr lang="ru-RU" sz="2000" dirty="0" err="1"/>
              <a:t>функциясы</a:t>
            </a:r>
            <a:r>
              <a:rPr lang="ru-RU" sz="2000" dirty="0"/>
              <a:t> </a:t>
            </a:r>
            <a:r>
              <a:rPr lang="ru-RU" sz="2000" dirty="0" err="1"/>
              <a:t>болсын</a:t>
            </a:r>
            <a:r>
              <a:rPr lang="ru-RU" sz="2000" dirty="0"/>
              <a:t>, ал g</a:t>
            </a:r>
            <a:r>
              <a:rPr lang="ru-RU" sz="2000" baseline="-25000" dirty="0"/>
              <a:t>1</a:t>
            </a:r>
            <a:r>
              <a:rPr lang="ru-RU" sz="2000" dirty="0"/>
              <a:t>…</a:t>
            </a:r>
            <a:r>
              <a:rPr lang="ru-RU" sz="2000" dirty="0" err="1"/>
              <a:t>g</a:t>
            </a:r>
            <a:r>
              <a:rPr lang="ru-RU" sz="2000" baseline="-25000" dirty="0" err="1"/>
              <a:t>m</a:t>
            </a:r>
            <a:r>
              <a:rPr lang="ru-RU" sz="2000" dirty="0"/>
              <a:t> </a:t>
            </a:r>
            <a:r>
              <a:rPr lang="ru-RU" sz="2000" dirty="0" err="1"/>
              <a:t>әрқайсысы</a:t>
            </a:r>
            <a:r>
              <a:rPr lang="ru-RU" sz="2000" dirty="0"/>
              <a:t>  n  </a:t>
            </a:r>
            <a:r>
              <a:rPr lang="ru-RU" sz="2000" dirty="0" err="1"/>
              <a:t>айнымалысының</a:t>
            </a:r>
            <a:r>
              <a:rPr lang="ru-RU" sz="2000" dirty="0"/>
              <a:t> </a:t>
            </a:r>
            <a:r>
              <a:rPr lang="ru-RU" sz="2000" dirty="0" err="1"/>
              <a:t>реттелген</a:t>
            </a:r>
            <a:r>
              <a:rPr lang="ru-RU" sz="2000" dirty="0"/>
              <a:t> </a:t>
            </a:r>
            <a:r>
              <a:rPr lang="ru-RU" sz="2000" dirty="0" err="1"/>
              <a:t>функциясы</a:t>
            </a:r>
            <a:r>
              <a:rPr lang="ru-RU" sz="2000" dirty="0"/>
              <a:t>. </a:t>
            </a:r>
            <a:r>
              <a:rPr lang="ru-RU" sz="2000" dirty="0" err="1"/>
              <a:t>Онда</a:t>
            </a:r>
            <a:r>
              <a:rPr lang="ru-RU" sz="2000" dirty="0"/>
              <a:t> f </a:t>
            </a:r>
            <a:r>
              <a:rPr lang="ru-RU" sz="2000" dirty="0" err="1"/>
              <a:t>функциясының</a:t>
            </a:r>
            <a:r>
              <a:rPr lang="ru-RU" sz="2000" dirty="0"/>
              <a:t> </a:t>
            </a:r>
            <a:r>
              <a:rPr lang="ru-RU" sz="2000" dirty="0" err="1"/>
              <a:t>орнына</a:t>
            </a:r>
            <a:r>
              <a:rPr lang="ru-RU" sz="2000" dirty="0"/>
              <a:t> </a:t>
            </a:r>
            <a:r>
              <a:rPr lang="ru-RU" sz="2000" dirty="0" err="1"/>
              <a:t>қойылған</a:t>
            </a:r>
            <a:r>
              <a:rPr lang="ru-RU" sz="2000" dirty="0"/>
              <a:t>  </a:t>
            </a:r>
            <a:r>
              <a:rPr lang="ru-RU" sz="2000" dirty="0" err="1"/>
              <a:t>g</a:t>
            </a:r>
            <a:r>
              <a:rPr lang="ru-RU" sz="2000" baseline="-25000" dirty="0" err="1"/>
              <a:t>k</a:t>
            </a:r>
            <a:r>
              <a:rPr lang="ru-RU" sz="2000" baseline="-25000" dirty="0"/>
              <a:t> </a:t>
            </a:r>
            <a:r>
              <a:rPr lang="ru-RU" sz="2000" dirty="0" err="1"/>
              <a:t>функциясының</a:t>
            </a:r>
            <a:r>
              <a:rPr lang="ru-RU" sz="2000" dirty="0"/>
              <a:t> </a:t>
            </a:r>
            <a:r>
              <a:rPr lang="ru-RU" sz="2000" dirty="0" err="1"/>
              <a:t>нәтижесі</a:t>
            </a:r>
            <a:r>
              <a:rPr lang="ru-RU" sz="2000" dirty="0"/>
              <a:t>:</a:t>
            </a:r>
            <a:r>
              <a:rPr lang="ru-RU" sz="2000" baseline="-25000" dirty="0"/>
              <a:t>   </a:t>
            </a:r>
            <a:r>
              <a:rPr lang="ru-RU" sz="2000" dirty="0"/>
              <a:t>n </a:t>
            </a:r>
            <a:r>
              <a:rPr lang="ru-RU" sz="2000" dirty="0" err="1"/>
              <a:t>айнымалының</a:t>
            </a:r>
            <a:r>
              <a:rPr lang="ru-RU" sz="2000" dirty="0"/>
              <a:t>  h </a:t>
            </a:r>
            <a:r>
              <a:rPr lang="ru-RU" sz="2000" dirty="0" err="1"/>
              <a:t>функциясы</a:t>
            </a:r>
            <a:r>
              <a:rPr lang="ru-RU" sz="2000" dirty="0"/>
              <a:t> </a:t>
            </a:r>
            <a:r>
              <a:rPr lang="ru-RU" sz="2000" dirty="0" err="1"/>
              <a:t>болады</a:t>
            </a:r>
            <a:r>
              <a:rPr lang="ru-RU" sz="2000" dirty="0"/>
              <a:t>. </a:t>
            </a:r>
            <a:r>
              <a:rPr lang="ru-RU" sz="2000" dirty="0" err="1"/>
              <a:t>Ол</a:t>
            </a:r>
            <a:r>
              <a:rPr lang="ru-RU" sz="2000" dirty="0"/>
              <a:t>  x</a:t>
            </a:r>
            <a:r>
              <a:rPr lang="ru-RU" sz="2000" baseline="-25000" dirty="0"/>
              <a:t>1</a:t>
            </a:r>
            <a:r>
              <a:rPr lang="ru-RU" sz="2000" dirty="0"/>
              <a:t>...</a:t>
            </a:r>
            <a:r>
              <a:rPr lang="ru-RU" sz="2000" dirty="0" err="1"/>
              <a:t>x</a:t>
            </a:r>
            <a:r>
              <a:rPr lang="ru-RU" sz="2000" baseline="-25000" dirty="0" err="1"/>
              <a:t>n</a:t>
            </a:r>
            <a:r>
              <a:rPr lang="ru-RU" sz="2000" dirty="0"/>
              <a:t>  натурал </a:t>
            </a:r>
            <a:r>
              <a:rPr lang="ru-RU" sz="2000" dirty="0" err="1"/>
              <a:t>сандар</a:t>
            </a:r>
            <a:r>
              <a:rPr lang="ru-RU" sz="2000" dirty="0"/>
              <a:t> </a:t>
            </a:r>
            <a:r>
              <a:rPr lang="ru-RU" sz="2000" dirty="0" err="1"/>
              <a:t>жиынына</a:t>
            </a:r>
            <a:r>
              <a:rPr lang="ru-RU" sz="2000" dirty="0"/>
              <a:t> осы </a:t>
            </a:r>
            <a:r>
              <a:rPr lang="ru-RU" sz="2000" dirty="0" err="1"/>
              <a:t>жиынтыққа</a:t>
            </a:r>
            <a:r>
              <a:rPr lang="ru-RU" sz="2000" dirty="0"/>
              <a:t> </a:t>
            </a:r>
            <a:r>
              <a:rPr lang="ru-RU" sz="2000" dirty="0" err="1"/>
              <a:t>жататын</a:t>
            </a:r>
            <a:r>
              <a:rPr lang="ru-RU" sz="2000" dirty="0"/>
              <a:t> һ(x</a:t>
            </a:r>
            <a:r>
              <a:rPr lang="ru-RU" sz="2000" baseline="-25000" dirty="0"/>
              <a:t>1</a:t>
            </a:r>
            <a:r>
              <a:rPr lang="ru-RU" sz="2000" dirty="0"/>
              <a:t>...</a:t>
            </a:r>
            <a:r>
              <a:rPr lang="ru-RU" sz="2000" dirty="0" err="1"/>
              <a:t>x</a:t>
            </a:r>
            <a:r>
              <a:rPr lang="ru-RU" sz="2000" baseline="-25000" dirty="0" err="1"/>
              <a:t>n</a:t>
            </a:r>
            <a:r>
              <a:rPr lang="ru-RU" sz="2000" dirty="0"/>
              <a:t>  )=f(g</a:t>
            </a:r>
            <a:r>
              <a:rPr lang="ru-RU" sz="2000" baseline="-25000" dirty="0"/>
              <a:t>1</a:t>
            </a:r>
            <a:r>
              <a:rPr lang="ru-RU" sz="2000" dirty="0"/>
              <a:t> (x</a:t>
            </a:r>
            <a:r>
              <a:rPr lang="ru-RU" sz="2000" baseline="-25000" dirty="0"/>
              <a:t>1</a:t>
            </a:r>
            <a:r>
              <a:rPr lang="ru-RU" sz="2000" dirty="0"/>
              <a:t>...</a:t>
            </a:r>
            <a:r>
              <a:rPr lang="ru-RU" sz="2000" dirty="0" err="1"/>
              <a:t>x</a:t>
            </a:r>
            <a:r>
              <a:rPr lang="ru-RU" sz="2000" baseline="-25000" dirty="0" err="1"/>
              <a:t>n</a:t>
            </a:r>
            <a:r>
              <a:rPr lang="ru-RU" sz="2000" dirty="0"/>
              <a:t>)… </a:t>
            </a:r>
            <a:r>
              <a:rPr lang="ru-RU" sz="2000" dirty="0" err="1"/>
              <a:t>g</a:t>
            </a:r>
            <a:r>
              <a:rPr lang="ru-RU" sz="2000" baseline="-25000" dirty="0" err="1"/>
              <a:t>m</a:t>
            </a:r>
            <a:r>
              <a:rPr lang="ru-RU" sz="2000" dirty="0"/>
              <a:t> (x</a:t>
            </a:r>
            <a:r>
              <a:rPr lang="ru-RU" sz="2000" baseline="-25000" dirty="0"/>
              <a:t>1</a:t>
            </a:r>
            <a:r>
              <a:rPr lang="ru-RU" sz="2000" dirty="0"/>
              <a:t>...</a:t>
            </a:r>
            <a:r>
              <a:rPr lang="ru-RU" sz="2000" dirty="0" err="1"/>
              <a:t>x</a:t>
            </a:r>
            <a:r>
              <a:rPr lang="ru-RU" sz="2000" baseline="-25000" dirty="0" err="1"/>
              <a:t>n</a:t>
            </a:r>
            <a:r>
              <a:rPr lang="ru-RU" sz="2000" dirty="0"/>
              <a:t>))  </a:t>
            </a:r>
            <a:r>
              <a:rPr lang="ru-RU" sz="2000" dirty="0" err="1"/>
              <a:t>сәйкес</a:t>
            </a:r>
            <a:r>
              <a:rPr lang="ru-RU" sz="2000" dirty="0"/>
              <a:t> </a:t>
            </a:r>
            <a:r>
              <a:rPr lang="ru-RU" sz="2000" dirty="0" err="1"/>
              <a:t>келтіреді</a:t>
            </a:r>
            <a:r>
              <a:rPr lang="ru-RU" sz="20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i="1" dirty="0" err="1"/>
              <a:t>Қарапайым</a:t>
            </a:r>
            <a:r>
              <a:rPr lang="ru-RU" sz="2000" i="1" dirty="0"/>
              <a:t> рекурсия операторы.</a:t>
            </a:r>
            <a:r>
              <a:rPr lang="ru-RU" sz="2000" dirty="0"/>
              <a:t> f  n </a:t>
            </a:r>
            <a:r>
              <a:rPr lang="ru-RU" sz="2000" dirty="0" err="1"/>
              <a:t>айнымалының</a:t>
            </a:r>
            <a:r>
              <a:rPr lang="ru-RU" sz="2000" dirty="0"/>
              <a:t> </a:t>
            </a:r>
            <a:r>
              <a:rPr lang="ru-RU" sz="2000" dirty="0" err="1"/>
              <a:t>функциясы</a:t>
            </a:r>
            <a:r>
              <a:rPr lang="ru-RU" sz="2000" dirty="0"/>
              <a:t>, g  n+2 </a:t>
            </a:r>
            <a:r>
              <a:rPr lang="ru-RU" sz="2000" dirty="0" err="1"/>
              <a:t>айнымалысының</a:t>
            </a:r>
            <a:r>
              <a:rPr lang="ru-RU" sz="2000" dirty="0"/>
              <a:t> </a:t>
            </a:r>
            <a:r>
              <a:rPr lang="ru-RU" sz="2000" dirty="0" err="1"/>
              <a:t>функциясы</a:t>
            </a:r>
            <a:r>
              <a:rPr lang="ru-RU" sz="2000" dirty="0"/>
              <a:t>, </a:t>
            </a:r>
            <a:r>
              <a:rPr lang="ru-RU" sz="2000" dirty="0" err="1"/>
              <a:t>онда</a:t>
            </a:r>
            <a:r>
              <a:rPr lang="ru-RU" sz="2000" dirty="0"/>
              <a:t>  f </a:t>
            </a:r>
            <a:r>
              <a:rPr lang="ru-RU" sz="2000" dirty="0" err="1"/>
              <a:t>және</a:t>
            </a:r>
            <a:r>
              <a:rPr lang="ru-RU" sz="2000" dirty="0"/>
              <a:t> g </a:t>
            </a:r>
            <a:r>
              <a:rPr lang="ru-RU" sz="2000" dirty="0" err="1"/>
              <a:t>функцияларының</a:t>
            </a:r>
            <a:r>
              <a:rPr lang="ru-RU" sz="2000" dirty="0"/>
              <a:t> </a:t>
            </a:r>
            <a:r>
              <a:rPr lang="ru-RU" sz="2000" dirty="0" err="1"/>
              <a:t>жұбына</a:t>
            </a:r>
            <a:r>
              <a:rPr lang="ru-RU" sz="2000" dirty="0"/>
              <a:t> </a:t>
            </a:r>
            <a:r>
              <a:rPr lang="ru-RU" sz="2000" dirty="0" err="1"/>
              <a:t>орындалатын</a:t>
            </a:r>
            <a:r>
              <a:rPr lang="ru-RU" sz="2000" dirty="0"/>
              <a:t> </a:t>
            </a:r>
            <a:r>
              <a:rPr lang="ru-RU" sz="2000" dirty="0" err="1"/>
              <a:t>қарапайым</a:t>
            </a:r>
            <a:r>
              <a:rPr lang="ru-RU" sz="2000" dirty="0"/>
              <a:t> рекурсия </a:t>
            </a:r>
            <a:r>
              <a:rPr lang="ru-RU" sz="2000" dirty="0" err="1"/>
              <a:t>операциялардың</a:t>
            </a:r>
            <a:r>
              <a:rPr lang="ru-RU" sz="2000" dirty="0"/>
              <a:t> </a:t>
            </a:r>
            <a:r>
              <a:rPr lang="ru-RU" sz="2000" dirty="0" err="1"/>
              <a:t>нәтижесі</a:t>
            </a:r>
            <a:r>
              <a:rPr lang="ru-RU" sz="2000" dirty="0"/>
              <a:t>:  n+1 </a:t>
            </a:r>
            <a:r>
              <a:rPr lang="ru-RU" sz="2000" dirty="0" err="1"/>
              <a:t>айнымалысының</a:t>
            </a:r>
            <a:r>
              <a:rPr lang="ru-RU" sz="2000" dirty="0"/>
              <a:t>  h </a:t>
            </a:r>
            <a:r>
              <a:rPr lang="ru-RU" sz="2000" dirty="0" err="1"/>
              <a:t>функциясы</a:t>
            </a:r>
            <a:r>
              <a:rPr lang="ru-RU" sz="20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һ(x</a:t>
            </a:r>
            <a:r>
              <a:rPr lang="ru-RU" sz="2000" baseline="-25000" dirty="0"/>
              <a:t>1</a:t>
            </a:r>
            <a:r>
              <a:rPr lang="ru-RU" sz="2000" dirty="0"/>
              <a:t>...</a:t>
            </a:r>
            <a:r>
              <a:rPr lang="ru-RU" sz="2000" dirty="0" err="1"/>
              <a:t>x</a:t>
            </a:r>
            <a:r>
              <a:rPr lang="ru-RU" sz="2000" baseline="-25000" dirty="0" err="1"/>
              <a:t>n</a:t>
            </a:r>
            <a:r>
              <a:rPr lang="ru-RU" sz="2000" dirty="0"/>
              <a:t> , 0 )= f(x</a:t>
            </a:r>
            <a:r>
              <a:rPr lang="ru-RU" sz="2000" baseline="-25000" dirty="0"/>
              <a:t>1</a:t>
            </a:r>
            <a:r>
              <a:rPr lang="ru-RU" sz="2000" dirty="0"/>
              <a:t>...</a:t>
            </a:r>
            <a:r>
              <a:rPr lang="ru-RU" sz="2000" dirty="0" err="1"/>
              <a:t>x</a:t>
            </a:r>
            <a:r>
              <a:rPr lang="ru-RU" sz="2000" baseline="-25000" dirty="0" err="1"/>
              <a:t>n</a:t>
            </a:r>
            <a:r>
              <a:rPr lang="ru-RU" sz="2000" dirty="0"/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/>
              <a:t>һ(x</a:t>
            </a:r>
            <a:r>
              <a:rPr lang="ru-RU" sz="2000" baseline="-25000" dirty="0"/>
              <a:t>1</a:t>
            </a:r>
            <a:r>
              <a:rPr lang="ru-RU" sz="2000" dirty="0"/>
              <a:t>...</a:t>
            </a:r>
            <a:r>
              <a:rPr lang="ru-RU" sz="2000" dirty="0" err="1"/>
              <a:t>x</a:t>
            </a:r>
            <a:r>
              <a:rPr lang="ru-RU" sz="2000" baseline="-25000" dirty="0" err="1"/>
              <a:t>n</a:t>
            </a:r>
            <a:r>
              <a:rPr lang="ru-RU" sz="2000" dirty="0"/>
              <a:t> , y+1 )= g(x</a:t>
            </a:r>
            <a:r>
              <a:rPr lang="ru-RU" sz="2000" baseline="-25000" dirty="0"/>
              <a:t>1</a:t>
            </a:r>
            <a:r>
              <a:rPr lang="ru-RU" sz="2000" dirty="0"/>
              <a:t>...</a:t>
            </a:r>
            <a:r>
              <a:rPr lang="ru-RU" sz="2000" dirty="0" err="1"/>
              <a:t>x</a:t>
            </a:r>
            <a:r>
              <a:rPr lang="ru-RU" sz="2000" baseline="-25000" dirty="0" err="1"/>
              <a:t>n</a:t>
            </a:r>
            <a:r>
              <a:rPr lang="ru-RU" sz="2000" dirty="0"/>
              <a:t> , y, һ(x</a:t>
            </a:r>
            <a:r>
              <a:rPr lang="ru-RU" sz="2000" baseline="-25000" dirty="0"/>
              <a:t>1</a:t>
            </a:r>
            <a:r>
              <a:rPr lang="ru-RU" sz="2000" dirty="0"/>
              <a:t>...</a:t>
            </a:r>
            <a:r>
              <a:rPr lang="ru-RU" sz="2000" dirty="0" err="1"/>
              <a:t>x</a:t>
            </a:r>
            <a:r>
              <a:rPr lang="ru-RU" sz="2000" baseline="-25000" dirty="0" err="1"/>
              <a:t>n</a:t>
            </a:r>
            <a:r>
              <a:rPr lang="ru-RU" sz="2000" dirty="0"/>
              <a:t> , y ))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err="1"/>
              <a:t>Мысалдар</a:t>
            </a:r>
            <a:r>
              <a:rPr lang="ru-RU" sz="2000" dirty="0"/>
              <a:t>. </a:t>
            </a:r>
            <a:r>
              <a:rPr lang="ru-RU" sz="2000" dirty="0" err="1"/>
              <a:t>Қарапайым</a:t>
            </a:r>
            <a:r>
              <a:rPr lang="ru-RU" sz="2000" dirty="0"/>
              <a:t> </a:t>
            </a:r>
            <a:r>
              <a:rPr lang="ru-RU" sz="2000" dirty="0" err="1"/>
              <a:t>рекурсивті</a:t>
            </a:r>
            <a:r>
              <a:rPr lang="ru-RU" sz="2000" dirty="0"/>
              <a:t> </a:t>
            </a:r>
            <a:r>
              <a:rPr lang="ru-RU" sz="2000" dirty="0" err="1"/>
              <a:t>функцияларға</a:t>
            </a:r>
            <a:r>
              <a:rPr lang="ru-RU" sz="2000" dirty="0"/>
              <a:t> </a:t>
            </a:r>
            <a:r>
              <a:rPr lang="ru-RU" sz="2000" dirty="0" err="1"/>
              <a:t>жататын</a:t>
            </a:r>
            <a:r>
              <a:rPr lang="ru-RU" sz="2000" dirty="0"/>
              <a:t> </a:t>
            </a:r>
            <a:r>
              <a:rPr lang="ru-RU" sz="2000" dirty="0" err="1"/>
              <a:t>арифметикалық</a:t>
            </a:r>
            <a:r>
              <a:rPr lang="ru-RU" sz="2000" dirty="0"/>
              <a:t> </a:t>
            </a:r>
            <a:r>
              <a:rPr lang="ru-RU" sz="2000" dirty="0" err="1"/>
              <a:t>функциялар</a:t>
            </a:r>
            <a:r>
              <a:rPr lang="ru-RU" sz="20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err="1"/>
              <a:t>Екі</a:t>
            </a:r>
            <a:r>
              <a:rPr lang="ru-RU" sz="2000" dirty="0"/>
              <a:t> натурал </a:t>
            </a:r>
            <a:r>
              <a:rPr lang="ru-RU" sz="2000" dirty="0" err="1"/>
              <a:t>санның</a:t>
            </a:r>
            <a:r>
              <a:rPr lang="ru-RU" sz="2000" dirty="0"/>
              <a:t> </a:t>
            </a:r>
            <a:r>
              <a:rPr lang="ru-RU" sz="2000" dirty="0" err="1"/>
              <a:t>қосындысы</a:t>
            </a:r>
            <a:r>
              <a:rPr lang="ru-RU" sz="2000" dirty="0"/>
              <a:t> </a:t>
            </a:r>
            <a:r>
              <a:rPr lang="ru-RU" sz="2000" dirty="0" err="1"/>
              <a:t>sum</a:t>
            </a:r>
            <a:r>
              <a:rPr lang="ru-RU" sz="2000" dirty="0"/>
              <a:t>(</a:t>
            </a:r>
            <a:r>
              <a:rPr lang="ru-RU" sz="2000" dirty="0" err="1"/>
              <a:t>a,b</a:t>
            </a:r>
            <a:r>
              <a:rPr lang="ru-RU" sz="2000" dirty="0"/>
              <a:t>)=</a:t>
            </a:r>
            <a:r>
              <a:rPr lang="ru-RU" sz="2000" dirty="0" err="1"/>
              <a:t>a+b</a:t>
            </a:r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dirty="0" err="1"/>
              <a:t>Екі</a:t>
            </a:r>
            <a:r>
              <a:rPr lang="ru-RU" sz="2000" dirty="0"/>
              <a:t> натурал </a:t>
            </a:r>
            <a:r>
              <a:rPr lang="ru-RU" sz="2000" dirty="0" err="1"/>
              <a:t>санның</a:t>
            </a:r>
            <a:r>
              <a:rPr lang="ru-RU" sz="2000" dirty="0"/>
              <a:t> </a:t>
            </a:r>
            <a:r>
              <a:rPr lang="ru-RU" sz="2000" dirty="0" err="1"/>
              <a:t>көбейтіндісі</a:t>
            </a:r>
            <a:r>
              <a:rPr lang="ru-RU" sz="2000" dirty="0"/>
              <a:t> </a:t>
            </a:r>
            <a:r>
              <a:rPr lang="ru-RU" sz="2000" dirty="0" err="1"/>
              <a:t>mul</a:t>
            </a:r>
            <a:r>
              <a:rPr lang="ru-RU" sz="2000" dirty="0"/>
              <a:t>(</a:t>
            </a:r>
            <a:r>
              <a:rPr lang="ru-RU" sz="2000" dirty="0" err="1"/>
              <a:t>a,b</a:t>
            </a:r>
            <a:r>
              <a:rPr lang="ru-RU" sz="2000" dirty="0"/>
              <a:t>)=a*b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9195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Ля́мбда-есептеу 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Ля́мбда-есептеу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(</a:t>
            </a:r>
            <a:r>
              <a:rPr lang="ru-RU" i="1" dirty="0">
                <a:latin typeface="Calibri" panose="020F0502020204030204" pitchFamily="34" charset="0"/>
                <a:cs typeface="Calibri" panose="020F0502020204030204" pitchFamily="34" charset="0"/>
              </a:rPr>
              <a:t>λ-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i="1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) — 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  <a:hlinkClick r:id="rId2" tooltip="Формальная система"/>
              </a:rPr>
              <a:t>формалды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2" tooltip="Формальная система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жүйе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американдық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математик 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Алонзо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Черч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енгізді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есептелу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ұғымын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  <a:hlinkClick r:id="rId3" tooltip="Формализация"/>
              </a:rPr>
              <a:t>формалдау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 tooltip="Формализация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  <a:hlinkClick r:id="rId3" tooltip="Формализация"/>
              </a:rPr>
              <a:t>және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 tooltip="Формализация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  <a:hlinkClick r:id="rId3" tooltip="Формализация"/>
              </a:rPr>
              <a:t>талдау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 tooltip="Формализация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  <a:hlinkClick r:id="rId3" tooltip="Формализация"/>
              </a:rPr>
              <a:t>үшін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3" tooltip="Формализация"/>
              </a:rPr>
              <a:t>.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λ-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может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  <a:hlinkClick r:id="rId4" tooltip="Прототипное программирование"/>
              </a:rPr>
              <a:t>прототипті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4" tooltip="Прототипное программирование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  <a:hlinkClick r:id="rId4" tooltip="Прототипное программирование"/>
              </a:rPr>
              <a:t>программалау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4" tooltip="Прототипное программирование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  <a:hlinkClick r:id="rId4" tooltip="Прототипное программирование"/>
              </a:rPr>
              <a:t>тілдері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4" tooltip="Прототипное программирование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  <a:hlinkClick r:id="rId4" tooltip="Прототипное программирование"/>
              </a:rPr>
              <a:t>тобы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4" tooltip="Прототипное программирование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  <a:hlinkClick r:id="rId4" tooltip="Прототипное программирование"/>
              </a:rPr>
              <a:t>ретінде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4" tooltip="Прототипное программирование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қарастыруға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Басты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ерекшелігі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олар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жоғарлы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деңгейлі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тілдерге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жатады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Сол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аргументері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мәндері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операторлар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табылатын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операторларды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зерттеуге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мүмкіндік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болды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топтың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тілдері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функционалды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., функция 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оператор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ұғымына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негізделген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Негізгі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операциялары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функциональды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аппликация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и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функциональды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абстракция.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λ-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есептеуді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5" tooltip="Джон Маккарти"/>
              </a:rPr>
              <a:t>Джон Маккарти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6" tooltip="Лисп"/>
              </a:rPr>
              <a:t>Лисп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тілінде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жүзеге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асырды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Лисп-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технологияда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аппараттық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түрде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  <a:hlinkClick r:id="rId7" tooltip="Лисп-машина"/>
              </a:rPr>
              <a:t>Лисп-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  <a:hlinkClick r:id="rId7" tooltip="Лисп-машина"/>
              </a:rPr>
              <a:t>машина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нақты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жүзеге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асты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3599_TF02801059" id="{4B3E191D-B3C9-4DCD-B491-B38D7FE3D852}" vid="{95EF1F8E-C174-455E-A76C-C3640C6B91A7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Книга (широкоэкранный формат)</Template>
  <TotalTime>44</TotalTime>
  <Words>769</Words>
  <Application>Microsoft Office PowerPoint</Application>
  <PresentationFormat>Произвольный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Книга 16 х 9</vt:lpstr>
      <vt:lpstr>ЛЕКЦИЯ №5</vt:lpstr>
      <vt:lpstr>Лекция №5.</vt:lpstr>
      <vt:lpstr>Рекурсиялық  функциялар</vt:lpstr>
      <vt:lpstr>Рекурсивті функциялар үш топқа бөлінеді:</vt:lpstr>
      <vt:lpstr>Рекурсиялық  функциялар</vt:lpstr>
      <vt:lpstr>Қарапайым (примитивті) рекурсивті функция. </vt:lpstr>
      <vt:lpstr>Жартылай функция</vt:lpstr>
      <vt:lpstr>Жалпы рекурсивті функция</vt:lpstr>
      <vt:lpstr>Ля́мбда-есептеу </vt:lpstr>
      <vt:lpstr>Рекурсивті функцияның комбинаторлық анықталуы</vt:lpstr>
      <vt:lpstr>ҚОРЫТЫНДЫ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</dc:title>
  <dc:creator>Пірмаханбет Жақсылық Маханбетұлы</dc:creator>
  <cp:lastModifiedBy>Batyrzhan Zh</cp:lastModifiedBy>
  <cp:revision>5</cp:revision>
  <dcterms:created xsi:type="dcterms:W3CDTF">2022-11-05T06:31:34Z</dcterms:created>
  <dcterms:modified xsi:type="dcterms:W3CDTF">2022-11-05T09:54:09Z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