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9" r:id="rId1"/>
  </p:sldMasterIdLst>
  <p:sldIdLst>
    <p:sldId id="256" r:id="rId2"/>
    <p:sldId id="257" r:id="rId3"/>
    <p:sldId id="258" r:id="rId4"/>
    <p:sldId id="259" r:id="rId5"/>
    <p:sldId id="260" r:id="rId6"/>
    <p:sldId id="261" r:id="rId7"/>
    <p:sldId id="266" r:id="rId8"/>
    <p:sldId id="262" r:id="rId9"/>
    <p:sldId id="263" r:id="rId10"/>
    <p:sldId id="264" r:id="rId11"/>
    <p:sldId id="265"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81"/>
  </p:normalViewPr>
  <p:slideViewPr>
    <p:cSldViewPr snapToGrid="0">
      <p:cViewPr varScale="1">
        <p:scale>
          <a:sx n="116" d="100"/>
          <a:sy n="116"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6D8A191-2B7C-2E40-AF60-A5299D5EB8F5}" type="datetimeFigureOut">
              <a:rPr lang="ru-KZ" smtClean="0"/>
              <a:t>19.11.2023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1773564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6D8A191-2B7C-2E40-AF60-A5299D5EB8F5}" type="datetimeFigureOut">
              <a:rPr lang="ru-KZ" smtClean="0"/>
              <a:t>19.11.2023</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651964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6D8A191-2B7C-2E40-AF60-A5299D5EB8F5}" type="datetimeFigureOut">
              <a:rPr lang="ru-KZ" smtClean="0"/>
              <a:t>19.11.2023</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184886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6D8A191-2B7C-2E40-AF60-A5299D5EB8F5}" type="datetimeFigureOut">
              <a:rPr lang="ru-KZ" smtClean="0"/>
              <a:t>19.11.2023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3786640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6D8A191-2B7C-2E40-AF60-A5299D5EB8F5}" type="datetimeFigureOut">
              <a:rPr lang="ru-KZ" smtClean="0"/>
              <a:t>19.11.2023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1919975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16D8A191-2B7C-2E40-AF60-A5299D5EB8F5}" type="datetimeFigureOut">
              <a:rPr lang="ru-KZ" smtClean="0"/>
              <a:t>19.11.2023</a:t>
            </a:fld>
            <a:endParaRPr lang="ru-KZ"/>
          </a:p>
        </p:txBody>
      </p:sp>
      <p:sp>
        <p:nvSpPr>
          <p:cNvPr id="9" name="Footer Placeholder 8"/>
          <p:cNvSpPr>
            <a:spLocks noGrp="1"/>
          </p:cNvSpPr>
          <p:nvPr>
            <p:ph type="ftr" sz="quarter" idx="11"/>
          </p:nvPr>
        </p:nvSpPr>
        <p:spPr/>
        <p:txBody>
          <a:bodyPr/>
          <a:lstStyle/>
          <a:p>
            <a:endParaRPr lang="ru-KZ"/>
          </a:p>
        </p:txBody>
      </p:sp>
      <p:sp>
        <p:nvSpPr>
          <p:cNvPr id="10" name="Slide Number Placeholder 9"/>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2232970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1"/>
          <p:cNvSpPr>
            <a:spLocks noGrp="1"/>
          </p:cNvSpPr>
          <p:nvPr>
            <p:ph type="dt" sz="half" idx="10"/>
          </p:nvPr>
        </p:nvSpPr>
        <p:spPr/>
        <p:txBody>
          <a:bodyPr/>
          <a:lstStyle/>
          <a:p>
            <a:fld id="{16D8A191-2B7C-2E40-AF60-A5299D5EB8F5}" type="datetimeFigureOut">
              <a:rPr lang="ru-KZ" smtClean="0"/>
              <a:t>19.11.2023</a:t>
            </a:fld>
            <a:endParaRPr lang="ru-KZ"/>
          </a:p>
        </p:txBody>
      </p:sp>
      <p:sp>
        <p:nvSpPr>
          <p:cNvPr id="11" name="Footer Placeholder 10"/>
          <p:cNvSpPr>
            <a:spLocks noGrp="1"/>
          </p:cNvSpPr>
          <p:nvPr>
            <p:ph type="ftr" sz="quarter" idx="11"/>
          </p:nvPr>
        </p:nvSpPr>
        <p:spPr/>
        <p:txBody>
          <a:bodyPr/>
          <a:lstStyle/>
          <a:p>
            <a:endParaRPr lang="ru-KZ"/>
          </a:p>
        </p:txBody>
      </p:sp>
      <p:sp>
        <p:nvSpPr>
          <p:cNvPr id="12" name="Slide Number Placeholder 11"/>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151349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Date Placeholder 1"/>
          <p:cNvSpPr>
            <a:spLocks noGrp="1"/>
          </p:cNvSpPr>
          <p:nvPr>
            <p:ph type="dt" sz="half" idx="10"/>
          </p:nvPr>
        </p:nvSpPr>
        <p:spPr/>
        <p:txBody>
          <a:bodyPr/>
          <a:lstStyle/>
          <a:p>
            <a:fld id="{16D8A191-2B7C-2E40-AF60-A5299D5EB8F5}" type="datetimeFigureOut">
              <a:rPr lang="ru-KZ" smtClean="0"/>
              <a:t>19.11.2023</a:t>
            </a:fld>
            <a:endParaRPr lang="ru-KZ"/>
          </a:p>
        </p:txBody>
      </p:sp>
      <p:sp>
        <p:nvSpPr>
          <p:cNvPr id="7" name="Footer Placeholder 6"/>
          <p:cNvSpPr>
            <a:spLocks noGrp="1"/>
          </p:cNvSpPr>
          <p:nvPr>
            <p:ph type="ftr" sz="quarter" idx="11"/>
          </p:nvPr>
        </p:nvSpPr>
        <p:spPr/>
        <p:txBody>
          <a:bodyPr/>
          <a:lstStyle/>
          <a:p>
            <a:endParaRPr lang="ru-KZ"/>
          </a:p>
        </p:txBody>
      </p:sp>
      <p:sp>
        <p:nvSpPr>
          <p:cNvPr id="8" name="Slide Number Placeholder 7"/>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2157902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6D8A191-2B7C-2E40-AF60-A5299D5EB8F5}" type="datetimeFigureOut">
              <a:rPr lang="ru-KZ" smtClean="0"/>
              <a:t>19.11.2023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3096571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16D8A191-2B7C-2E40-AF60-A5299D5EB8F5}" type="datetimeFigureOut">
              <a:rPr lang="ru-KZ" smtClean="0"/>
              <a:t>19.11.2023</a:t>
            </a:fld>
            <a:endParaRPr lang="ru-KZ"/>
          </a:p>
        </p:txBody>
      </p:sp>
      <p:sp>
        <p:nvSpPr>
          <p:cNvPr id="9" name="Footer Placeholder 8"/>
          <p:cNvSpPr>
            <a:spLocks noGrp="1"/>
          </p:cNvSpPr>
          <p:nvPr>
            <p:ph type="ftr" sz="quarter" idx="11"/>
          </p:nvPr>
        </p:nvSpPr>
        <p:spPr/>
        <p:txBody>
          <a:bodyPr/>
          <a:lstStyle/>
          <a:p>
            <a:endParaRPr lang="ru-KZ"/>
          </a:p>
        </p:txBody>
      </p:sp>
      <p:sp>
        <p:nvSpPr>
          <p:cNvPr id="10" name="Slide Number Placeholder 9"/>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4164103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16D8A191-2B7C-2E40-AF60-A5299D5EB8F5}" type="datetimeFigureOut">
              <a:rPr lang="ru-KZ" smtClean="0"/>
              <a:t>19.11.2023</a:t>
            </a:fld>
            <a:endParaRPr lang="ru-KZ"/>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9697C148-AB8F-DB4D-98CE-C168DEC14611}" type="slidenum">
              <a:rPr lang="ru-KZ" smtClean="0"/>
              <a:t>‹#›</a:t>
            </a:fld>
            <a:endParaRPr lang="ru-KZ"/>
          </a:p>
        </p:txBody>
      </p:sp>
    </p:spTree>
    <p:extLst>
      <p:ext uri="{BB962C8B-B14F-4D97-AF65-F5344CB8AC3E}">
        <p14:creationId xmlns:p14="http://schemas.microsoft.com/office/powerpoint/2010/main" val="2574848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16D8A191-2B7C-2E40-AF60-A5299D5EB8F5}" type="datetimeFigureOut">
              <a:rPr lang="ru-KZ" smtClean="0"/>
              <a:t>19.11.2023</a:t>
            </a:fld>
            <a:endParaRPr lang="ru-KZ"/>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ru-KZ"/>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9697C148-AB8F-DB4D-98CE-C168DEC14611}" type="slidenum">
              <a:rPr lang="ru-KZ" smtClean="0"/>
              <a:t>‹#›</a:t>
            </a:fld>
            <a:endParaRPr lang="ru-KZ"/>
          </a:p>
        </p:txBody>
      </p:sp>
    </p:spTree>
    <p:extLst>
      <p:ext uri="{BB962C8B-B14F-4D97-AF65-F5344CB8AC3E}">
        <p14:creationId xmlns:p14="http://schemas.microsoft.com/office/powerpoint/2010/main" val="285868725"/>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F51FB7-96AA-83C4-B1C6-C2F2A2BF9D19}"/>
              </a:ext>
            </a:extLst>
          </p:cNvPr>
          <p:cNvSpPr>
            <a:spLocks noGrp="1"/>
          </p:cNvSpPr>
          <p:nvPr>
            <p:ph type="ctrTitle"/>
          </p:nvPr>
        </p:nvSpPr>
        <p:spPr/>
        <p:txBody>
          <a:bodyPr/>
          <a:lstStyle/>
          <a:p>
            <a:r>
              <a:rPr lang="en-GB" sz="1800" dirty="0">
                <a:effectLst/>
                <a:latin typeface="Times New Roman" panose="02020603050405020304" pitchFamily="18" charset="0"/>
                <a:ea typeface="Calibri" panose="020F0502020204030204" pitchFamily="34" charset="0"/>
              </a:rPr>
              <a:t>International experience in performance auditing. </a:t>
            </a:r>
            <a:br>
              <a:rPr lang="en-GB" sz="1800" dirty="0">
                <a:effectLst/>
                <a:latin typeface="Times New Roman" panose="02020603050405020304" pitchFamily="18" charset="0"/>
                <a:ea typeface="Calibri" panose="020F0502020204030204" pitchFamily="34" charset="0"/>
              </a:rPr>
            </a:br>
            <a:r>
              <a:rPr lang="en-GB" sz="1800" dirty="0">
                <a:effectLst/>
                <a:latin typeface="Times New Roman" panose="02020603050405020304" pitchFamily="18" charset="0"/>
                <a:ea typeface="Calibri" panose="020F0502020204030204" pitchFamily="34" charset="0"/>
              </a:rPr>
              <a:t>State performance audit versus performance audit in private sector</a:t>
            </a:r>
            <a:r>
              <a:rPr lang="ru-KZ" dirty="0">
                <a:effectLst/>
              </a:rPr>
              <a:t> </a:t>
            </a:r>
            <a:endParaRPr lang="ru-KZ" dirty="0"/>
          </a:p>
        </p:txBody>
      </p:sp>
      <p:sp>
        <p:nvSpPr>
          <p:cNvPr id="3" name="Подзаголовок 2">
            <a:extLst>
              <a:ext uri="{FF2B5EF4-FFF2-40B4-BE49-F238E27FC236}">
                <a16:creationId xmlns:a16="http://schemas.microsoft.com/office/drawing/2014/main" id="{FD27CED4-9F29-BB51-C2D4-08A287C0DEC5}"/>
              </a:ext>
            </a:extLst>
          </p:cNvPr>
          <p:cNvSpPr>
            <a:spLocks noGrp="1"/>
          </p:cNvSpPr>
          <p:nvPr>
            <p:ph type="subTitle" idx="1"/>
          </p:nvPr>
        </p:nvSpPr>
        <p:spPr/>
        <p:txBody>
          <a:bodyPr/>
          <a:lstStyle/>
          <a:p>
            <a:endParaRPr lang="ru-KZ"/>
          </a:p>
        </p:txBody>
      </p:sp>
    </p:spTree>
    <p:extLst>
      <p:ext uri="{BB962C8B-B14F-4D97-AF65-F5344CB8AC3E}">
        <p14:creationId xmlns:p14="http://schemas.microsoft.com/office/powerpoint/2010/main" val="227969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95B97AB-D2D1-5DFF-33C3-D98482AD9AD8}"/>
              </a:ext>
            </a:extLst>
          </p:cNvPr>
          <p:cNvSpPr>
            <a:spLocks noGrp="1"/>
          </p:cNvSpPr>
          <p:nvPr>
            <p:ph type="title"/>
          </p:nvPr>
        </p:nvSpPr>
        <p:spPr/>
        <p:txBody>
          <a:bodyPr/>
          <a:lstStyle/>
          <a:p>
            <a:r>
              <a:rPr lang="en" b="1" i="0" dirty="0">
                <a:effectLst/>
                <a:latin typeface="Söhne"/>
              </a:rPr>
              <a:t>United States:</a:t>
            </a:r>
            <a:br>
              <a:rPr lang="en" b="1" i="0" dirty="0">
                <a:effectLst/>
                <a:latin typeface="Söhne"/>
              </a:rPr>
            </a:br>
            <a:endParaRPr lang="ru-KZ" dirty="0"/>
          </a:p>
        </p:txBody>
      </p:sp>
      <p:sp>
        <p:nvSpPr>
          <p:cNvPr id="3" name="Объект 2">
            <a:extLst>
              <a:ext uri="{FF2B5EF4-FFF2-40B4-BE49-F238E27FC236}">
                <a16:creationId xmlns:a16="http://schemas.microsoft.com/office/drawing/2014/main" id="{79650017-D443-F18D-E109-FBED0208183B}"/>
              </a:ext>
            </a:extLst>
          </p:cNvPr>
          <p:cNvSpPr>
            <a:spLocks noGrp="1"/>
          </p:cNvSpPr>
          <p:nvPr>
            <p:ph idx="1"/>
          </p:nvPr>
        </p:nvSpPr>
        <p:spPr>
          <a:xfrm>
            <a:off x="3869268" y="716096"/>
            <a:ext cx="7315200" cy="5268652"/>
          </a:xfrm>
        </p:spPr>
        <p:txBody>
          <a:bodyPr>
            <a:normAutofit fontScale="92500" lnSpcReduction="20000"/>
          </a:bodyPr>
          <a:lstStyle/>
          <a:p>
            <a:pPr algn="l">
              <a:buFont typeface="+mj-lt"/>
              <a:buAutoNum type="arabicPeriod"/>
            </a:pPr>
            <a:r>
              <a:rPr lang="en" b="1" i="0" dirty="0">
                <a:effectLst/>
                <a:latin typeface="Söhne"/>
              </a:rPr>
              <a:t>Decentralized System:</a:t>
            </a:r>
            <a:endParaRPr lang="en" b="0" i="0" dirty="0">
              <a:effectLst/>
              <a:latin typeface="Söhne"/>
            </a:endParaRPr>
          </a:p>
          <a:p>
            <a:pPr marL="742950" lvl="1" indent="-285750" algn="l">
              <a:buFont typeface="+mj-lt"/>
              <a:buAutoNum type="arabicPeriod"/>
            </a:pPr>
            <a:r>
              <a:rPr lang="en" b="0" i="0" dirty="0">
                <a:effectLst/>
                <a:latin typeface="Söhne"/>
              </a:rPr>
              <a:t>The United States has a decentralized system of auditing, with multiple federal and state audit institutions. The Government Accountability Office (GAO) is the supreme audit institution at the federal level.</a:t>
            </a:r>
          </a:p>
          <a:p>
            <a:pPr algn="l">
              <a:buFont typeface="+mj-lt"/>
              <a:buAutoNum type="arabicPeriod"/>
            </a:pPr>
            <a:r>
              <a:rPr lang="en" b="1" i="0" dirty="0">
                <a:effectLst/>
                <a:latin typeface="Söhne"/>
              </a:rPr>
              <a:t>Specialized Audits:</a:t>
            </a:r>
            <a:endParaRPr lang="en" b="0" i="0" dirty="0">
              <a:effectLst/>
              <a:latin typeface="Söhne"/>
            </a:endParaRPr>
          </a:p>
          <a:p>
            <a:pPr marL="742950" lvl="1" indent="-285750" algn="l">
              <a:buFont typeface="+mj-lt"/>
              <a:buAutoNum type="arabicPeriod"/>
            </a:pPr>
            <a:r>
              <a:rPr lang="en" b="0" i="0" dirty="0">
                <a:effectLst/>
                <a:latin typeface="Söhne"/>
              </a:rPr>
              <a:t>Performance audits in the U.S. focus on specific areas of government operations, such as healthcare, education, defense, and environmental protection. These audits assess program effectiveness, efficiency, and compliance.</a:t>
            </a:r>
          </a:p>
          <a:p>
            <a:pPr algn="l">
              <a:buFont typeface="+mj-lt"/>
              <a:buAutoNum type="arabicPeriod"/>
            </a:pPr>
            <a:r>
              <a:rPr lang="en" b="1" i="0" dirty="0">
                <a:effectLst/>
                <a:latin typeface="Söhne"/>
              </a:rPr>
              <a:t>Oversight by Congress:</a:t>
            </a:r>
            <a:endParaRPr lang="en" b="0" i="0" dirty="0">
              <a:effectLst/>
              <a:latin typeface="Söhne"/>
            </a:endParaRPr>
          </a:p>
          <a:p>
            <a:pPr marL="742950" lvl="1" indent="-285750" algn="l">
              <a:buFont typeface="+mj-lt"/>
              <a:buAutoNum type="arabicPeriod"/>
            </a:pPr>
            <a:r>
              <a:rPr lang="en" b="0" i="0" dirty="0">
                <a:effectLst/>
                <a:latin typeface="Söhne"/>
              </a:rPr>
              <a:t>The GAO reports directly to the U.S. Congress, providing independent and non-partisan analysis. The audit reports contribute to congressional oversight and decision-making.</a:t>
            </a:r>
          </a:p>
          <a:p>
            <a:pPr algn="l">
              <a:buFont typeface="+mj-lt"/>
              <a:buAutoNum type="arabicPeriod"/>
            </a:pPr>
            <a:r>
              <a:rPr lang="en" b="1" i="0" dirty="0">
                <a:effectLst/>
                <a:latin typeface="Söhne"/>
              </a:rPr>
              <a:t>GAO's High-Risk List:</a:t>
            </a:r>
            <a:endParaRPr lang="en" b="0" i="0" dirty="0">
              <a:effectLst/>
              <a:latin typeface="Söhne"/>
            </a:endParaRPr>
          </a:p>
          <a:p>
            <a:pPr marL="742950" lvl="1" indent="-285750" algn="l">
              <a:buFont typeface="+mj-lt"/>
              <a:buAutoNum type="arabicPeriod"/>
            </a:pPr>
            <a:r>
              <a:rPr lang="en" b="0" i="0" dirty="0">
                <a:effectLst/>
                <a:latin typeface="Söhne"/>
              </a:rPr>
              <a:t>The GAO maintains a High-Risk List that identifies programs and operations vulnerable to fraud, waste, abuse, and mismanagement. This list guides the focus of performance audits.</a:t>
            </a:r>
          </a:p>
          <a:p>
            <a:pPr algn="l">
              <a:buFont typeface="+mj-lt"/>
              <a:buAutoNum type="arabicPeriod"/>
            </a:pPr>
            <a:r>
              <a:rPr lang="en" b="1" i="0" dirty="0">
                <a:effectLst/>
                <a:latin typeface="Söhne"/>
              </a:rPr>
              <a:t>Performance Improvement:</a:t>
            </a:r>
            <a:endParaRPr lang="en" b="0" i="0" dirty="0">
              <a:effectLst/>
              <a:latin typeface="Söhne"/>
            </a:endParaRPr>
          </a:p>
          <a:p>
            <a:pPr marL="742950" lvl="1" indent="-285750" algn="l">
              <a:buFont typeface="+mj-lt"/>
              <a:buAutoNum type="arabicPeriod"/>
            </a:pPr>
            <a:r>
              <a:rPr lang="en" b="0" i="0" dirty="0">
                <a:effectLst/>
                <a:latin typeface="Söhne"/>
              </a:rPr>
              <a:t>Performance audits in the U.S. often aim to identify opportunities for improvement in government programs and operations, emphasizing accountability, transparency, and efficiency.</a:t>
            </a:r>
          </a:p>
          <a:p>
            <a:endParaRPr lang="ru-KZ" dirty="0"/>
          </a:p>
        </p:txBody>
      </p:sp>
    </p:spTree>
    <p:extLst>
      <p:ext uri="{BB962C8B-B14F-4D97-AF65-F5344CB8AC3E}">
        <p14:creationId xmlns:p14="http://schemas.microsoft.com/office/powerpoint/2010/main" val="2239539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E9DC1-6061-C9B0-FBAA-B2C502EFA026}"/>
              </a:ext>
            </a:extLst>
          </p:cNvPr>
          <p:cNvSpPr>
            <a:spLocks noGrp="1"/>
          </p:cNvSpPr>
          <p:nvPr>
            <p:ph type="title"/>
          </p:nvPr>
        </p:nvSpPr>
        <p:spPr/>
        <p:txBody>
          <a:bodyPr>
            <a:normAutofit/>
          </a:bodyPr>
          <a:lstStyle/>
          <a:p>
            <a:pPr algn="just"/>
            <a:r>
              <a:rPr lang="en" sz="1800" b="0" i="0" dirty="0">
                <a:solidFill>
                  <a:srgbClr val="0F0F0F"/>
                </a:solidFill>
                <a:effectLst/>
                <a:latin typeface="Söhne"/>
              </a:rPr>
              <a:t>Independent audit and consulting companies play a crucial role in the realm of state performance audits. These companies are often engaged by government entities to provide external expertise, independent assessments, and advisory services. Their impact on state performance audits can be significant in several ways:</a:t>
            </a:r>
            <a:endParaRPr lang="ru-KZ" sz="1800" dirty="0"/>
          </a:p>
        </p:txBody>
      </p:sp>
      <p:sp>
        <p:nvSpPr>
          <p:cNvPr id="3" name="Объект 2">
            <a:extLst>
              <a:ext uri="{FF2B5EF4-FFF2-40B4-BE49-F238E27FC236}">
                <a16:creationId xmlns:a16="http://schemas.microsoft.com/office/drawing/2014/main" id="{C2B48E94-6C97-907F-99CD-CEE1EED551DA}"/>
              </a:ext>
            </a:extLst>
          </p:cNvPr>
          <p:cNvSpPr>
            <a:spLocks noGrp="1"/>
          </p:cNvSpPr>
          <p:nvPr>
            <p:ph idx="1"/>
          </p:nvPr>
        </p:nvSpPr>
        <p:spPr>
          <a:xfrm>
            <a:off x="3869268" y="572877"/>
            <a:ext cx="7315200" cy="5411871"/>
          </a:xfrm>
        </p:spPr>
        <p:txBody>
          <a:bodyPr>
            <a:normAutofit lnSpcReduction="10000"/>
          </a:bodyPr>
          <a:lstStyle/>
          <a:p>
            <a:pPr algn="l">
              <a:buFont typeface="+mj-lt"/>
              <a:buAutoNum type="arabicPeriod"/>
            </a:pPr>
            <a:r>
              <a:rPr lang="en" b="1" i="0" dirty="0">
                <a:effectLst/>
                <a:latin typeface="Söhne"/>
              </a:rPr>
              <a:t>Expertise and Specialization:</a:t>
            </a:r>
            <a:endParaRPr lang="en" b="0" i="0" dirty="0">
              <a:effectLst/>
              <a:latin typeface="Söhne"/>
            </a:endParaRPr>
          </a:p>
          <a:p>
            <a:pPr marL="742950" lvl="1" indent="-285750" algn="l">
              <a:buFont typeface="+mj-lt"/>
              <a:buAutoNum type="arabicPeriod"/>
            </a:pPr>
            <a:r>
              <a:rPr lang="en" b="0" i="0" dirty="0">
                <a:effectLst/>
                <a:latin typeface="Söhne"/>
              </a:rPr>
              <a:t>Independent audit and consulting firms bring specialized skills and expertise to the performance audit process. They often have professionals with diverse backgrounds in auditing, finance, law, technology, and other relevant fields.</a:t>
            </a:r>
          </a:p>
          <a:p>
            <a:pPr algn="l">
              <a:buFont typeface="+mj-lt"/>
              <a:buAutoNum type="arabicPeriod"/>
            </a:pPr>
            <a:r>
              <a:rPr lang="en" b="1" i="0" dirty="0">
                <a:effectLst/>
                <a:latin typeface="Söhne"/>
              </a:rPr>
              <a:t>Supplementing Internal Resources:</a:t>
            </a:r>
            <a:endParaRPr lang="en" b="0" i="0" dirty="0">
              <a:effectLst/>
              <a:latin typeface="Söhne"/>
            </a:endParaRPr>
          </a:p>
          <a:p>
            <a:pPr marL="742950" lvl="1" indent="-285750" algn="l">
              <a:buFont typeface="+mj-lt"/>
              <a:buAutoNum type="arabicPeriod"/>
            </a:pPr>
            <a:r>
              <a:rPr lang="en" b="0" i="0" dirty="0">
                <a:effectLst/>
                <a:latin typeface="Söhne"/>
              </a:rPr>
              <a:t>Government audit offices may face resource constraints, and independent firms can supplement internal audit resources, providing additional manpower and capabilities.</a:t>
            </a:r>
          </a:p>
          <a:p>
            <a:pPr algn="l">
              <a:buFont typeface="+mj-lt"/>
              <a:buAutoNum type="arabicPeriod"/>
            </a:pPr>
            <a:r>
              <a:rPr lang="en" b="1" i="0" dirty="0">
                <a:effectLst/>
                <a:latin typeface="Söhne"/>
              </a:rPr>
              <a:t>Objective and Independent Perspective:</a:t>
            </a:r>
            <a:endParaRPr lang="en" b="0" i="0" dirty="0">
              <a:effectLst/>
              <a:latin typeface="Söhne"/>
            </a:endParaRPr>
          </a:p>
          <a:p>
            <a:pPr marL="742950" lvl="1" indent="-285750" algn="l">
              <a:buFont typeface="+mj-lt"/>
              <a:buAutoNum type="arabicPeriod"/>
            </a:pPr>
            <a:r>
              <a:rPr lang="en" b="0" i="0" dirty="0">
                <a:effectLst/>
                <a:latin typeface="Söhne"/>
              </a:rPr>
              <a:t>External firms offer an objective and independent perspective on government operations. This independence is crucial for maintaining credibility and ensuring that audit findings are free from bias or undue influence.</a:t>
            </a:r>
          </a:p>
          <a:p>
            <a:pPr algn="l">
              <a:buFont typeface="+mj-lt"/>
              <a:buAutoNum type="arabicPeriod"/>
            </a:pPr>
            <a:r>
              <a:rPr lang="en" b="1" i="0" dirty="0">
                <a:effectLst/>
                <a:latin typeface="Söhne"/>
              </a:rPr>
              <a:t>Efficiency and Timeliness:</a:t>
            </a:r>
            <a:endParaRPr lang="en" b="0" i="0" dirty="0">
              <a:effectLst/>
              <a:latin typeface="Söhne"/>
            </a:endParaRPr>
          </a:p>
          <a:p>
            <a:pPr marL="742950" lvl="1" indent="-285750" algn="l">
              <a:buFont typeface="+mj-lt"/>
              <a:buAutoNum type="arabicPeriod"/>
            </a:pPr>
            <a:r>
              <a:rPr lang="en" b="0" i="0" dirty="0">
                <a:effectLst/>
                <a:latin typeface="Söhne"/>
              </a:rPr>
              <a:t>Independent firms can enhance the efficiency of the audit process by leveraging their experience, methodologies, and technologies. They often work under specific timelines, contributing to timely audit completion.</a:t>
            </a:r>
          </a:p>
        </p:txBody>
      </p:sp>
    </p:spTree>
    <p:extLst>
      <p:ext uri="{BB962C8B-B14F-4D97-AF65-F5344CB8AC3E}">
        <p14:creationId xmlns:p14="http://schemas.microsoft.com/office/powerpoint/2010/main" val="2487823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639CF5-1B64-EF86-A2CA-BCCA9D224C57}"/>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4865C5D1-F2BC-F6C1-DAAE-3700033D9C5A}"/>
              </a:ext>
            </a:extLst>
          </p:cNvPr>
          <p:cNvSpPr>
            <a:spLocks noGrp="1"/>
          </p:cNvSpPr>
          <p:nvPr>
            <p:ph idx="1"/>
          </p:nvPr>
        </p:nvSpPr>
        <p:spPr/>
        <p:txBody>
          <a:bodyPr/>
          <a:lstStyle/>
          <a:p>
            <a:pPr algn="l">
              <a:buFont typeface="+mj-lt"/>
              <a:buAutoNum type="arabicPeriod"/>
            </a:pPr>
            <a:r>
              <a:rPr lang="en" b="1" i="0" dirty="0">
                <a:effectLst/>
                <a:latin typeface="Söhne"/>
              </a:rPr>
              <a:t>Objective and Purpose:</a:t>
            </a:r>
            <a:endParaRPr lang="en" b="0" i="0" dirty="0">
              <a:effectLst/>
              <a:latin typeface="Söhne"/>
            </a:endParaRPr>
          </a:p>
          <a:p>
            <a:pPr marL="742950" lvl="1" indent="-285750" algn="l">
              <a:buFont typeface="+mj-lt"/>
              <a:buAutoNum type="arabicPeriod"/>
            </a:pPr>
            <a:r>
              <a:rPr lang="en" b="0" i="0" dirty="0">
                <a:effectLst/>
                <a:latin typeface="Söhne"/>
              </a:rPr>
              <a:t>Both state and private performance audits aim to assess the efficiency, effectiveness, and economy of an organization's operations. The primary goal is to provide an independent evaluation of performance against established criteria.</a:t>
            </a:r>
          </a:p>
          <a:p>
            <a:pPr algn="l">
              <a:buFont typeface="+mj-lt"/>
              <a:buAutoNum type="arabicPeriod"/>
            </a:pPr>
            <a:r>
              <a:rPr lang="en" b="1" i="0" dirty="0">
                <a:effectLst/>
                <a:latin typeface="Söhne"/>
              </a:rPr>
              <a:t>Use of Standards:</a:t>
            </a:r>
            <a:endParaRPr lang="en" b="0" i="0" dirty="0">
              <a:effectLst/>
              <a:latin typeface="Söhne"/>
            </a:endParaRPr>
          </a:p>
          <a:p>
            <a:pPr marL="742950" lvl="1" indent="-285750" algn="l">
              <a:buFont typeface="+mj-lt"/>
              <a:buAutoNum type="arabicPeriod"/>
            </a:pPr>
            <a:r>
              <a:rPr lang="en" b="0" i="0" dirty="0">
                <a:effectLst/>
                <a:latin typeface="Söhne"/>
              </a:rPr>
              <a:t>Both types of audits often adhere to established auditing standards. For state audits, this might involve compliance with government auditing standards such as those set by INTOSAI or other national standards. Private audits typically follow standards like Generally Accepted Auditing Standards (GAAS) or International Standards on Auditing (ISA).</a:t>
            </a:r>
          </a:p>
          <a:p>
            <a:pPr algn="l">
              <a:buFont typeface="+mj-lt"/>
              <a:buAutoNum type="arabicPeriod"/>
            </a:pPr>
            <a:r>
              <a:rPr lang="en" b="1" i="0" dirty="0">
                <a:effectLst/>
                <a:latin typeface="Söhne"/>
              </a:rPr>
              <a:t>Risk-Based Approach:</a:t>
            </a:r>
            <a:endParaRPr lang="en" b="0" i="0" dirty="0">
              <a:effectLst/>
              <a:latin typeface="Söhne"/>
            </a:endParaRPr>
          </a:p>
          <a:p>
            <a:pPr marL="742950" lvl="1" indent="-285750" algn="l">
              <a:buFont typeface="+mj-lt"/>
              <a:buAutoNum type="arabicPeriod"/>
            </a:pPr>
            <a:r>
              <a:rPr lang="en" b="0" i="0" dirty="0">
                <a:effectLst/>
                <a:latin typeface="Söhne"/>
              </a:rPr>
              <a:t>State and private audits commonly adopt a risk-based approach, focusing on areas with the highest potential for impact or risk to the organization. This involves identifying and assessing risks before planning the audit.</a:t>
            </a:r>
          </a:p>
          <a:p>
            <a:endParaRPr lang="ru-KZ" dirty="0"/>
          </a:p>
        </p:txBody>
      </p:sp>
    </p:spTree>
    <p:extLst>
      <p:ext uri="{BB962C8B-B14F-4D97-AF65-F5344CB8AC3E}">
        <p14:creationId xmlns:p14="http://schemas.microsoft.com/office/powerpoint/2010/main" val="11777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885EBD-0E23-A609-2CFF-D6C99B692F85}"/>
              </a:ext>
            </a:extLst>
          </p:cNvPr>
          <p:cNvSpPr>
            <a:spLocks noGrp="1"/>
          </p:cNvSpPr>
          <p:nvPr>
            <p:ph type="title"/>
          </p:nvPr>
        </p:nvSpPr>
        <p:spPr/>
        <p:txBody>
          <a:bodyPr/>
          <a:lstStyle/>
          <a:p>
            <a:r>
              <a:rPr lang="ru-KZ" dirty="0"/>
              <a:t>P</a:t>
            </a:r>
            <a:r>
              <a:rPr lang="en-US" dirty="0" err="1"/>
              <a:t>lan</a:t>
            </a:r>
            <a:r>
              <a:rPr lang="en-US" dirty="0"/>
              <a:t> </a:t>
            </a:r>
            <a:endParaRPr lang="ru-KZ" dirty="0"/>
          </a:p>
        </p:txBody>
      </p:sp>
      <p:sp>
        <p:nvSpPr>
          <p:cNvPr id="3" name="Объект 2">
            <a:extLst>
              <a:ext uri="{FF2B5EF4-FFF2-40B4-BE49-F238E27FC236}">
                <a16:creationId xmlns:a16="http://schemas.microsoft.com/office/drawing/2014/main" id="{1F777373-5DDB-9B86-7900-9AD86B69B8DD}"/>
              </a:ext>
            </a:extLst>
          </p:cNvPr>
          <p:cNvSpPr>
            <a:spLocks noGrp="1"/>
          </p:cNvSpPr>
          <p:nvPr>
            <p:ph idx="1"/>
          </p:nvPr>
        </p:nvSpPr>
        <p:spPr/>
        <p:txBody>
          <a:bodyPr>
            <a:normAutofit/>
          </a:bodyPr>
          <a:lstStyle/>
          <a:p>
            <a:pPr marL="342900" lvl="0" indent="-342900" algn="just">
              <a:spcAft>
                <a:spcPts val="600"/>
              </a:spcAft>
              <a:buFont typeface="+mj-lt"/>
              <a:buAutoNum type="arabicPeriod"/>
              <a:tabLst>
                <a:tab pos="180340" algn="l"/>
              </a:tabLst>
            </a:pPr>
            <a:r>
              <a:rPr lang="en-GB" sz="1800" dirty="0">
                <a:effectLst/>
                <a:latin typeface="Times New Roman" panose="02020603050405020304" pitchFamily="18" charset="0"/>
                <a:ea typeface="Times New Roman" panose="02020603050405020304" pitchFamily="18" charset="0"/>
              </a:rPr>
              <a:t>Canadian example of effective performance audit </a:t>
            </a:r>
            <a:endParaRPr lang="ru-KZ" sz="1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mj-lt"/>
              <a:buAutoNum type="arabicPeriod"/>
              <a:tabLst>
                <a:tab pos="180340" algn="l"/>
              </a:tabLst>
            </a:pPr>
            <a:r>
              <a:rPr lang="en-GB" sz="1800" dirty="0">
                <a:effectLst/>
                <a:latin typeface="Times New Roman" panose="02020603050405020304" pitchFamily="18" charset="0"/>
                <a:ea typeface="Times New Roman" panose="02020603050405020304" pitchFamily="18" charset="0"/>
              </a:rPr>
              <a:t>European best practices of stat performance audit</a:t>
            </a:r>
            <a:endParaRPr lang="ru-KZ" sz="1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mj-lt"/>
              <a:buAutoNum type="arabicPeriod"/>
              <a:tabLst>
                <a:tab pos="180340" algn="l"/>
              </a:tabLst>
            </a:pPr>
            <a:r>
              <a:rPr lang="en-GB" sz="1800" dirty="0">
                <a:effectLst/>
                <a:latin typeface="Times New Roman" panose="02020603050405020304" pitchFamily="18" charset="0"/>
                <a:ea typeface="Times New Roman" panose="02020603050405020304" pitchFamily="18" charset="0"/>
              </a:rPr>
              <a:t>AFROSAI and Russian model of performance audit </a:t>
            </a:r>
            <a:endParaRPr lang="ru-KZ" sz="1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mj-lt"/>
              <a:buAutoNum type="arabicPeriod"/>
              <a:tabLst>
                <a:tab pos="180340" algn="l"/>
              </a:tabLst>
            </a:pPr>
            <a:r>
              <a:rPr lang="en-GB" sz="1800" dirty="0">
                <a:effectLst/>
                <a:latin typeface="Times New Roman" panose="02020603050405020304" pitchFamily="18" charset="0"/>
                <a:ea typeface="Times New Roman" panose="02020603050405020304" pitchFamily="18" charset="0"/>
              </a:rPr>
              <a:t>China VS USA on performance auditing </a:t>
            </a:r>
            <a:endParaRPr lang="ru-KZ" sz="1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mj-lt"/>
              <a:buAutoNum type="arabicPeriod"/>
              <a:tabLst>
                <a:tab pos="180340" algn="l"/>
              </a:tabLst>
            </a:pPr>
            <a:r>
              <a:rPr lang="en-GB" sz="1800" dirty="0">
                <a:effectLst/>
                <a:latin typeface="Times New Roman" panose="02020603050405020304" pitchFamily="18" charset="0"/>
                <a:ea typeface="Times New Roman" panose="02020603050405020304" pitchFamily="18" charset="0"/>
              </a:rPr>
              <a:t>Independent audit and consulting companies and their impact to state performance audit </a:t>
            </a:r>
            <a:endParaRPr lang="ru-KZ" sz="1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mj-lt"/>
              <a:buAutoNum type="arabicPeriod"/>
              <a:tabLst>
                <a:tab pos="180340" algn="l"/>
              </a:tabLst>
            </a:pPr>
            <a:r>
              <a:rPr lang="en-GB" sz="1800" dirty="0">
                <a:effectLst/>
                <a:latin typeface="Times New Roman" panose="02020603050405020304" pitchFamily="18" charset="0"/>
                <a:ea typeface="Times New Roman" panose="02020603050405020304" pitchFamily="18" charset="0"/>
              </a:rPr>
              <a:t>Main differences and similarities of state and private performance audit process </a:t>
            </a:r>
            <a:endParaRPr lang="ru-KZ" sz="1800" dirty="0">
              <a:effectLst/>
              <a:latin typeface="Times New Roman" panose="02020603050405020304" pitchFamily="18" charset="0"/>
              <a:ea typeface="Times New Roman" panose="02020603050405020304" pitchFamily="18" charset="0"/>
            </a:endParaRPr>
          </a:p>
          <a:p>
            <a:endParaRPr lang="ru-KZ" dirty="0"/>
          </a:p>
        </p:txBody>
      </p:sp>
    </p:spTree>
    <p:extLst>
      <p:ext uri="{BB962C8B-B14F-4D97-AF65-F5344CB8AC3E}">
        <p14:creationId xmlns:p14="http://schemas.microsoft.com/office/powerpoint/2010/main" val="1977041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FECD46-D868-EF80-BBC1-E5DB215BC3A6}"/>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CA13521E-495F-CD53-F163-945C0B294D39}"/>
              </a:ext>
            </a:extLst>
          </p:cNvPr>
          <p:cNvSpPr>
            <a:spLocks noGrp="1"/>
          </p:cNvSpPr>
          <p:nvPr>
            <p:ph idx="1"/>
          </p:nvPr>
        </p:nvSpPr>
        <p:spPr/>
        <p:txBody>
          <a:bodyPr>
            <a:normAutofit fontScale="92500" lnSpcReduction="20000"/>
          </a:bodyPr>
          <a:lstStyle/>
          <a:p>
            <a:pPr algn="just"/>
            <a:endParaRPr lang="en" b="0" i="0" dirty="0">
              <a:solidFill>
                <a:srgbClr val="333333"/>
              </a:solidFill>
              <a:effectLst/>
              <a:latin typeface="Helvetica" pitchFamily="2" charset="0"/>
            </a:endParaRPr>
          </a:p>
          <a:p>
            <a:pPr algn="just"/>
            <a:r>
              <a:rPr lang="en" b="0" i="0" dirty="0">
                <a:solidFill>
                  <a:srgbClr val="333333"/>
                </a:solidFill>
                <a:effectLst/>
                <a:latin typeface="Helvetica" pitchFamily="2" charset="0"/>
              </a:rPr>
              <a:t>A performance audit is an independent, objective, and systematic assessment of how well the government is managing its activities, responsibilities, and resources. Performance audits are planned, performed, and reported according to professional standards for assurance engagements (i.e. Canadian Standard on Assurance Engagements (CSAE) 3001 for direct engagements) and OAG policies. It is carried out by qualified and independent practitioners. In particular, practitioners should</a:t>
            </a:r>
          </a:p>
          <a:p>
            <a:pPr algn="l">
              <a:buFont typeface="Arial" panose="020B0604020202020204" pitchFamily="34" charset="0"/>
              <a:buChar char="•"/>
            </a:pPr>
            <a:r>
              <a:rPr lang="en" b="0" i="0" dirty="0">
                <a:solidFill>
                  <a:srgbClr val="333333"/>
                </a:solidFill>
                <a:effectLst/>
                <a:latin typeface="Helvetica" pitchFamily="2" charset="0"/>
              </a:rPr>
              <a:t>establish audit objectives and identify suitable criteria for the assessment of management performance in the areas of government activities to be audited;</a:t>
            </a:r>
          </a:p>
          <a:p>
            <a:pPr algn="l">
              <a:buFont typeface="Arial" panose="020B0604020202020204" pitchFamily="34" charset="0"/>
              <a:buChar char="•"/>
            </a:pPr>
            <a:r>
              <a:rPr lang="en" b="0" i="0" dirty="0">
                <a:solidFill>
                  <a:srgbClr val="333333"/>
                </a:solidFill>
                <a:effectLst/>
                <a:latin typeface="Helvetica" pitchFamily="2" charset="0"/>
              </a:rPr>
              <a:t>gather the evidence necessary to assess the performance of management against those criteria;</a:t>
            </a:r>
          </a:p>
          <a:p>
            <a:pPr algn="l">
              <a:buFont typeface="Arial" panose="020B0604020202020204" pitchFamily="34" charset="0"/>
              <a:buChar char="•"/>
            </a:pPr>
            <a:r>
              <a:rPr lang="en" b="0" i="0" dirty="0">
                <a:solidFill>
                  <a:srgbClr val="333333"/>
                </a:solidFill>
                <a:effectLst/>
                <a:latin typeface="Helvetica" pitchFamily="2" charset="0"/>
              </a:rPr>
              <a:t>conclude against established audit objectives;</a:t>
            </a:r>
          </a:p>
          <a:p>
            <a:pPr algn="l">
              <a:buFont typeface="Arial" panose="020B0604020202020204" pitchFamily="34" charset="0"/>
              <a:buChar char="•"/>
            </a:pPr>
            <a:r>
              <a:rPr lang="en" b="0" i="0" dirty="0">
                <a:solidFill>
                  <a:srgbClr val="333333"/>
                </a:solidFill>
                <a:effectLst/>
                <a:latin typeface="Helvetica" pitchFamily="2" charset="0"/>
              </a:rPr>
              <a:t>make recommendations to management, when appropriate, to deal with significant variances between a criterion (or criteria) and performance; and</a:t>
            </a:r>
          </a:p>
          <a:p>
            <a:pPr algn="l">
              <a:buFont typeface="Arial" panose="020B0604020202020204" pitchFamily="34" charset="0"/>
              <a:buChar char="•"/>
            </a:pPr>
            <a:r>
              <a:rPr lang="en" b="0" i="0" dirty="0">
                <a:solidFill>
                  <a:srgbClr val="333333"/>
                </a:solidFill>
                <a:effectLst/>
                <a:latin typeface="Helvetica" pitchFamily="2" charset="0"/>
              </a:rPr>
              <a:t>follow up on the recommendations.</a:t>
            </a:r>
          </a:p>
          <a:p>
            <a:endParaRPr lang="ru-KZ" dirty="0"/>
          </a:p>
        </p:txBody>
      </p:sp>
    </p:spTree>
    <p:extLst>
      <p:ext uri="{BB962C8B-B14F-4D97-AF65-F5344CB8AC3E}">
        <p14:creationId xmlns:p14="http://schemas.microsoft.com/office/powerpoint/2010/main" val="3453437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D93BD4-A797-3E87-FF82-C705746E4385}"/>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09F158F4-1B0A-5AA6-ECFE-DB311CF12FD1}"/>
              </a:ext>
            </a:extLst>
          </p:cNvPr>
          <p:cNvSpPr>
            <a:spLocks noGrp="1"/>
          </p:cNvSpPr>
          <p:nvPr>
            <p:ph idx="1"/>
          </p:nvPr>
        </p:nvSpPr>
        <p:spPr/>
        <p:txBody>
          <a:bodyPr>
            <a:normAutofit/>
          </a:bodyPr>
          <a:lstStyle/>
          <a:p>
            <a:pPr algn="just"/>
            <a:r>
              <a:rPr lang="en" b="0" i="0" dirty="0">
                <a:solidFill>
                  <a:srgbClr val="333333"/>
                </a:solidFill>
                <a:effectLst/>
                <a:latin typeface="Helvetica" pitchFamily="2" charset="0"/>
              </a:rPr>
              <a:t>Performance audits examine the federal and territorial governments’ programs and/or activities. The “client” for performance audits is Parliament and the legislative assemblies of the territories.</a:t>
            </a:r>
          </a:p>
          <a:p>
            <a:pPr algn="just"/>
            <a:r>
              <a:rPr lang="en" b="0" i="0" dirty="0">
                <a:solidFill>
                  <a:srgbClr val="333333"/>
                </a:solidFill>
                <a:effectLst/>
                <a:latin typeface="Helvetica" pitchFamily="2" charset="0"/>
              </a:rPr>
              <a:t>Performance audits seek to determine whether public sector entities are delivering programs or carrying out activities and processes with due regard to one or more of the principles of economy, efficiency, and effectiveness. Performance audits may also focus on the principle of environment and sustainable development.</a:t>
            </a:r>
          </a:p>
          <a:p>
            <a:pPr algn="just"/>
            <a:endParaRPr lang="ru-KZ" dirty="0"/>
          </a:p>
        </p:txBody>
      </p:sp>
    </p:spTree>
    <p:extLst>
      <p:ext uri="{BB962C8B-B14F-4D97-AF65-F5344CB8AC3E}">
        <p14:creationId xmlns:p14="http://schemas.microsoft.com/office/powerpoint/2010/main" val="3842964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6C3664-40EE-18C3-BE3F-3E14F63A257F}"/>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F4DA5282-0EA0-3140-4EEC-54819A625C3C}"/>
              </a:ext>
            </a:extLst>
          </p:cNvPr>
          <p:cNvSpPr>
            <a:spLocks noGrp="1"/>
          </p:cNvSpPr>
          <p:nvPr>
            <p:ph idx="1"/>
          </p:nvPr>
        </p:nvSpPr>
        <p:spPr/>
        <p:txBody>
          <a:bodyPr/>
          <a:lstStyle/>
          <a:p>
            <a:pPr algn="just"/>
            <a:r>
              <a:rPr lang="en" b="0" i="0" dirty="0">
                <a:solidFill>
                  <a:srgbClr val="0F0F0F"/>
                </a:solidFill>
                <a:effectLst/>
                <a:latin typeface="Söhne"/>
              </a:rPr>
              <a:t>Performance auditing is an essential aspect of ensuring accountability, transparency, and efficiency in public administration. European countries often follow certain best practices when conducting performance audits. While practices may vary slightly from country to country, here are some general European best practices for performance audits:</a:t>
            </a:r>
          </a:p>
          <a:p>
            <a:pPr algn="just"/>
            <a:endParaRPr lang="en" dirty="0">
              <a:solidFill>
                <a:srgbClr val="0F0F0F"/>
              </a:solidFill>
              <a:latin typeface="Söhne"/>
            </a:endParaRPr>
          </a:p>
          <a:p>
            <a:pPr algn="just"/>
            <a:endParaRPr lang="en" dirty="0">
              <a:solidFill>
                <a:srgbClr val="0F0F0F"/>
              </a:solidFill>
              <a:latin typeface="Söhne"/>
            </a:endParaRPr>
          </a:p>
          <a:p>
            <a:pPr algn="just"/>
            <a:endParaRPr lang="en" dirty="0">
              <a:solidFill>
                <a:srgbClr val="0F0F0F"/>
              </a:solidFill>
              <a:latin typeface="Söhne"/>
            </a:endParaRPr>
          </a:p>
          <a:p>
            <a:pPr algn="just"/>
            <a:endParaRPr lang="en" dirty="0">
              <a:solidFill>
                <a:srgbClr val="0F0F0F"/>
              </a:solidFill>
              <a:latin typeface="Söhne"/>
            </a:endParaRPr>
          </a:p>
          <a:p>
            <a:pPr algn="just"/>
            <a:endParaRPr lang="en" dirty="0">
              <a:solidFill>
                <a:srgbClr val="0F0F0F"/>
              </a:solidFill>
              <a:latin typeface="Söhne"/>
            </a:endParaRPr>
          </a:p>
          <a:p>
            <a:pPr algn="just"/>
            <a:endParaRPr lang="en" dirty="0">
              <a:solidFill>
                <a:srgbClr val="0F0F0F"/>
              </a:solidFill>
              <a:latin typeface="Söhne"/>
            </a:endParaRPr>
          </a:p>
          <a:p>
            <a:pPr algn="just"/>
            <a:endParaRPr lang="ru-KZ" dirty="0"/>
          </a:p>
        </p:txBody>
      </p:sp>
    </p:spTree>
    <p:extLst>
      <p:ext uri="{BB962C8B-B14F-4D97-AF65-F5344CB8AC3E}">
        <p14:creationId xmlns:p14="http://schemas.microsoft.com/office/powerpoint/2010/main" val="2141804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BFC3F0-D0CE-DE5B-91D5-8B13AD526BB8}"/>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47219F5F-224C-6BF1-FED0-8AFF09CB6D9D}"/>
              </a:ext>
            </a:extLst>
          </p:cNvPr>
          <p:cNvSpPr>
            <a:spLocks noGrp="1"/>
          </p:cNvSpPr>
          <p:nvPr>
            <p:ph idx="1"/>
          </p:nvPr>
        </p:nvSpPr>
        <p:spPr/>
        <p:txBody>
          <a:bodyPr/>
          <a:lstStyle/>
          <a:p>
            <a:pPr algn="l">
              <a:buFont typeface="+mj-lt"/>
              <a:buAutoNum type="arabicPeriod"/>
            </a:pPr>
            <a:r>
              <a:rPr lang="en" b="1" i="0" dirty="0">
                <a:effectLst/>
                <a:latin typeface="Söhne"/>
              </a:rPr>
              <a:t>Independence and Objectivity:</a:t>
            </a:r>
            <a:endParaRPr lang="en" b="0" i="0" dirty="0">
              <a:effectLst/>
              <a:latin typeface="Söhne"/>
            </a:endParaRPr>
          </a:p>
          <a:p>
            <a:pPr marL="742950" lvl="1" indent="-285750" algn="l">
              <a:buFont typeface="+mj-lt"/>
              <a:buAutoNum type="arabicPeriod"/>
            </a:pPr>
            <a:r>
              <a:rPr lang="en" b="0" i="0" dirty="0">
                <a:effectLst/>
                <a:latin typeface="Söhne"/>
              </a:rPr>
              <a:t>Ensure the independence of the audit institution from the audited entity to maintain objectivity.</a:t>
            </a:r>
          </a:p>
          <a:p>
            <a:pPr marL="742950" lvl="1" indent="-285750" algn="l">
              <a:buFont typeface="+mj-lt"/>
              <a:buAutoNum type="arabicPeriod"/>
            </a:pPr>
            <a:r>
              <a:rPr lang="en" b="0" i="0" dirty="0">
                <a:effectLst/>
                <a:latin typeface="Söhne"/>
              </a:rPr>
              <a:t>Clearly define the audit scope and objectives to avoid conflicts of interest.</a:t>
            </a:r>
          </a:p>
          <a:p>
            <a:pPr algn="l">
              <a:buFont typeface="+mj-lt"/>
              <a:buAutoNum type="arabicPeriod"/>
            </a:pPr>
            <a:r>
              <a:rPr lang="en" b="1" i="0" dirty="0">
                <a:effectLst/>
                <a:latin typeface="Söhne"/>
              </a:rPr>
              <a:t>Legal Framework:</a:t>
            </a:r>
            <a:endParaRPr lang="en" b="0" i="0" dirty="0">
              <a:effectLst/>
              <a:latin typeface="Söhne"/>
            </a:endParaRPr>
          </a:p>
          <a:p>
            <a:pPr marL="742950" lvl="1" indent="-285750" algn="l">
              <a:buFont typeface="+mj-lt"/>
              <a:buAutoNum type="arabicPeriod"/>
            </a:pPr>
            <a:r>
              <a:rPr lang="en" b="0" i="0" dirty="0">
                <a:effectLst/>
                <a:latin typeface="Söhne"/>
              </a:rPr>
              <a:t>Adhere to a well-defined legal framework that outlines the authority, scope, and responsibilities of the audit institution.</a:t>
            </a:r>
          </a:p>
          <a:p>
            <a:pPr marL="742950" lvl="1" indent="-285750" algn="l">
              <a:buFont typeface="+mj-lt"/>
              <a:buAutoNum type="arabicPeriod"/>
            </a:pPr>
            <a:r>
              <a:rPr lang="en" b="0" i="0" dirty="0">
                <a:effectLst/>
                <a:latin typeface="Söhne"/>
              </a:rPr>
              <a:t>Ensure compliance with international audit standards, such as the International Standards of Supreme Audit Institutions (ISSAI).</a:t>
            </a:r>
          </a:p>
          <a:p>
            <a:endParaRPr lang="ru-KZ" dirty="0"/>
          </a:p>
        </p:txBody>
      </p:sp>
    </p:spTree>
    <p:extLst>
      <p:ext uri="{BB962C8B-B14F-4D97-AF65-F5344CB8AC3E}">
        <p14:creationId xmlns:p14="http://schemas.microsoft.com/office/powerpoint/2010/main" val="3882665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B7BFB5-D3A4-79CF-BA5D-DC1C3628C0C2}"/>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9F2B306E-763F-AF97-E3C4-353AB605363F}"/>
              </a:ext>
            </a:extLst>
          </p:cNvPr>
          <p:cNvSpPr>
            <a:spLocks noGrp="1"/>
          </p:cNvSpPr>
          <p:nvPr>
            <p:ph idx="1"/>
          </p:nvPr>
        </p:nvSpPr>
        <p:spPr/>
        <p:txBody>
          <a:bodyPr/>
          <a:lstStyle/>
          <a:p>
            <a:pPr algn="l">
              <a:buFont typeface="+mj-lt"/>
              <a:buAutoNum type="arabicPeriod"/>
            </a:pPr>
            <a:r>
              <a:rPr lang="en" b="1" i="0" dirty="0">
                <a:effectLst/>
                <a:latin typeface="Söhne"/>
              </a:rPr>
              <a:t>Risk-Based Approach:</a:t>
            </a:r>
            <a:endParaRPr lang="en" b="0" i="0" dirty="0">
              <a:effectLst/>
              <a:latin typeface="Söhne"/>
            </a:endParaRPr>
          </a:p>
          <a:p>
            <a:pPr marL="742950" lvl="1" indent="-285750" algn="l">
              <a:buFont typeface="+mj-lt"/>
              <a:buAutoNum type="arabicPeriod"/>
            </a:pPr>
            <a:r>
              <a:rPr lang="en" b="0" i="0" dirty="0">
                <a:effectLst/>
                <a:latin typeface="Söhne"/>
              </a:rPr>
              <a:t>Use a risk-based approach to identify and prioritize areas for performance audit, focusing on high-risk and high-impact areas.</a:t>
            </a:r>
          </a:p>
          <a:p>
            <a:pPr marL="742950" lvl="1" indent="-285750" algn="l">
              <a:buFont typeface="+mj-lt"/>
              <a:buAutoNum type="arabicPeriod"/>
            </a:pPr>
            <a:r>
              <a:rPr lang="en" b="0" i="0" dirty="0">
                <a:effectLst/>
                <a:latin typeface="Söhne"/>
              </a:rPr>
              <a:t>Assess the reliability of the audited entity's performance data.</a:t>
            </a:r>
          </a:p>
          <a:p>
            <a:pPr algn="l">
              <a:buFont typeface="+mj-lt"/>
              <a:buAutoNum type="arabicPeriod"/>
            </a:pPr>
            <a:r>
              <a:rPr lang="en" b="1" i="0" dirty="0">
                <a:effectLst/>
                <a:latin typeface="Söhne"/>
              </a:rPr>
              <a:t>Stakeholder Involvement:</a:t>
            </a:r>
            <a:endParaRPr lang="en" b="0" i="0" dirty="0">
              <a:effectLst/>
              <a:latin typeface="Söhne"/>
            </a:endParaRPr>
          </a:p>
          <a:p>
            <a:pPr marL="742950" lvl="1" indent="-285750" algn="l">
              <a:buFont typeface="+mj-lt"/>
              <a:buAutoNum type="arabicPeriod"/>
            </a:pPr>
            <a:r>
              <a:rPr lang="en" b="0" i="0" dirty="0">
                <a:effectLst/>
                <a:latin typeface="Söhne"/>
              </a:rPr>
              <a:t>Involve key stakeholders, such as relevant government bodies, in the planning and scoping of performance audits.</a:t>
            </a:r>
          </a:p>
          <a:p>
            <a:pPr marL="742950" lvl="1" indent="-285750" algn="l">
              <a:buFont typeface="+mj-lt"/>
              <a:buAutoNum type="arabicPeriod"/>
            </a:pPr>
            <a:r>
              <a:rPr lang="en" b="0" i="0" dirty="0">
                <a:effectLst/>
                <a:latin typeface="Söhne"/>
              </a:rPr>
              <a:t>Seek input from the public and other interested parties to gather diverse perspectives.</a:t>
            </a:r>
          </a:p>
          <a:p>
            <a:endParaRPr lang="ru-KZ" dirty="0"/>
          </a:p>
        </p:txBody>
      </p:sp>
    </p:spTree>
    <p:extLst>
      <p:ext uri="{BB962C8B-B14F-4D97-AF65-F5344CB8AC3E}">
        <p14:creationId xmlns:p14="http://schemas.microsoft.com/office/powerpoint/2010/main" val="2017685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6733F3-3BD0-AD6C-FA19-540CA43D31A6}"/>
              </a:ext>
            </a:extLst>
          </p:cNvPr>
          <p:cNvSpPr>
            <a:spLocks noGrp="1"/>
          </p:cNvSpPr>
          <p:nvPr>
            <p:ph type="title"/>
          </p:nvPr>
        </p:nvSpPr>
        <p:spPr/>
        <p:txBody>
          <a:bodyPr>
            <a:normAutofit/>
          </a:bodyPr>
          <a:lstStyle/>
          <a:p>
            <a:pPr algn="just"/>
            <a:r>
              <a:rPr lang="en" sz="2000" b="0" i="0" dirty="0">
                <a:solidFill>
                  <a:srgbClr val="0F0F0F"/>
                </a:solidFill>
                <a:effectLst/>
                <a:latin typeface="Söhne"/>
              </a:rPr>
              <a:t>AFROSAI is an organization that focuses on enhancing the capacity and effectiveness of Supreme Audit Institutions (SAIs) in Africa. The AFROSAI model of performance audit shares similarities with international best practices but also takes into account the unique challenges and contexts of African countries. Some key features of the AFROSAI model include:</a:t>
            </a:r>
            <a:endParaRPr lang="ru-KZ" sz="2000" dirty="0"/>
          </a:p>
        </p:txBody>
      </p:sp>
      <p:sp>
        <p:nvSpPr>
          <p:cNvPr id="3" name="Объект 2">
            <a:extLst>
              <a:ext uri="{FF2B5EF4-FFF2-40B4-BE49-F238E27FC236}">
                <a16:creationId xmlns:a16="http://schemas.microsoft.com/office/drawing/2014/main" id="{A2A03221-9E42-4614-F1F6-255CCD95D54C}"/>
              </a:ext>
            </a:extLst>
          </p:cNvPr>
          <p:cNvSpPr>
            <a:spLocks noGrp="1"/>
          </p:cNvSpPr>
          <p:nvPr>
            <p:ph idx="1"/>
          </p:nvPr>
        </p:nvSpPr>
        <p:spPr/>
        <p:txBody>
          <a:bodyPr/>
          <a:lstStyle/>
          <a:p>
            <a:pPr algn="l">
              <a:buFont typeface="+mj-lt"/>
              <a:buAutoNum type="arabicPeriod"/>
            </a:pPr>
            <a:r>
              <a:rPr lang="en" b="1" i="0" dirty="0">
                <a:effectLst/>
                <a:latin typeface="Söhne"/>
              </a:rPr>
              <a:t>Contextual Considerations:</a:t>
            </a:r>
            <a:endParaRPr lang="en" b="0" i="0" dirty="0">
              <a:effectLst/>
              <a:latin typeface="Söhne"/>
            </a:endParaRPr>
          </a:p>
          <a:p>
            <a:pPr marL="742950" lvl="1" indent="-285750" algn="l">
              <a:buFont typeface="+mj-lt"/>
              <a:buAutoNum type="arabicPeriod"/>
            </a:pPr>
            <a:r>
              <a:rPr lang="en" b="0" i="0" dirty="0">
                <a:effectLst/>
                <a:latin typeface="Söhne"/>
              </a:rPr>
              <a:t>Recognizes the diverse socio-economic and political contexts of African countries.</a:t>
            </a:r>
          </a:p>
          <a:p>
            <a:pPr marL="742950" lvl="1" indent="-285750" algn="l">
              <a:buFont typeface="+mj-lt"/>
              <a:buAutoNum type="arabicPeriod"/>
            </a:pPr>
            <a:r>
              <a:rPr lang="en" b="0" i="0" dirty="0">
                <a:effectLst/>
                <a:latin typeface="Söhne"/>
              </a:rPr>
              <a:t>Tailors performance audit methodologies to address specific challenges faced by SAIs in the region.</a:t>
            </a:r>
          </a:p>
          <a:p>
            <a:pPr algn="l">
              <a:buFont typeface="+mj-lt"/>
              <a:buAutoNum type="arabicPeriod"/>
            </a:pPr>
            <a:r>
              <a:rPr lang="en" b="1" i="0" dirty="0">
                <a:effectLst/>
                <a:latin typeface="Söhne"/>
              </a:rPr>
              <a:t>Capacity Building:</a:t>
            </a:r>
            <a:endParaRPr lang="en" b="0" i="0" dirty="0">
              <a:effectLst/>
              <a:latin typeface="Söhne"/>
            </a:endParaRPr>
          </a:p>
          <a:p>
            <a:pPr marL="742950" lvl="1" indent="-285750" algn="l">
              <a:buFont typeface="+mj-lt"/>
              <a:buAutoNum type="arabicPeriod"/>
            </a:pPr>
            <a:r>
              <a:rPr lang="en" b="0" i="0" dirty="0">
                <a:effectLst/>
                <a:latin typeface="Söhne"/>
              </a:rPr>
              <a:t>Emphasizes capacity building and professional development for audit staff in African SAIs.</a:t>
            </a:r>
          </a:p>
          <a:p>
            <a:pPr marL="742950" lvl="1" indent="-285750" algn="l">
              <a:buFont typeface="+mj-lt"/>
              <a:buAutoNum type="arabicPeriod"/>
            </a:pPr>
            <a:r>
              <a:rPr lang="en" b="0" i="0" dirty="0">
                <a:effectLst/>
                <a:latin typeface="Söhne"/>
              </a:rPr>
              <a:t>Provides training and support to enhance the skills of auditors and ensure the effective conduct of performance audits.</a:t>
            </a:r>
          </a:p>
          <a:p>
            <a:pPr algn="l">
              <a:buFont typeface="+mj-lt"/>
              <a:buAutoNum type="arabicPeriod"/>
            </a:pPr>
            <a:r>
              <a:rPr lang="en" b="1" i="0" dirty="0">
                <a:effectLst/>
                <a:latin typeface="Söhne"/>
              </a:rPr>
              <a:t>Collaboration and Knowledge Sharing:</a:t>
            </a:r>
            <a:endParaRPr lang="en" b="0" i="0" dirty="0">
              <a:effectLst/>
              <a:latin typeface="Söhne"/>
            </a:endParaRPr>
          </a:p>
          <a:p>
            <a:pPr marL="742950" lvl="1" indent="-285750" algn="l">
              <a:buFont typeface="+mj-lt"/>
              <a:buAutoNum type="arabicPeriod"/>
            </a:pPr>
            <a:r>
              <a:rPr lang="en" b="0" i="0" dirty="0">
                <a:effectLst/>
                <a:latin typeface="Söhne"/>
              </a:rPr>
              <a:t>Encourages collaboration and knowledge sharing among African SAIs to leverage collective expertise.</a:t>
            </a:r>
          </a:p>
          <a:p>
            <a:pPr marL="742950" lvl="1" indent="-285750" algn="l">
              <a:buFont typeface="+mj-lt"/>
              <a:buAutoNum type="arabicPeriod"/>
            </a:pPr>
            <a:r>
              <a:rPr lang="en" b="0" i="0" dirty="0">
                <a:effectLst/>
                <a:latin typeface="Söhne"/>
              </a:rPr>
              <a:t>Facilitates regional workshops, conferences, and forums for SAIs to exchange best practices and experiences.</a:t>
            </a:r>
          </a:p>
          <a:p>
            <a:endParaRPr lang="ru-KZ" dirty="0"/>
          </a:p>
        </p:txBody>
      </p:sp>
    </p:spTree>
    <p:extLst>
      <p:ext uri="{BB962C8B-B14F-4D97-AF65-F5344CB8AC3E}">
        <p14:creationId xmlns:p14="http://schemas.microsoft.com/office/powerpoint/2010/main" val="3555340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C6AE82-4A7A-9E1B-18F8-5418465B1694}"/>
              </a:ext>
            </a:extLst>
          </p:cNvPr>
          <p:cNvSpPr>
            <a:spLocks noGrp="1"/>
          </p:cNvSpPr>
          <p:nvPr>
            <p:ph type="title"/>
          </p:nvPr>
        </p:nvSpPr>
        <p:spPr/>
        <p:txBody>
          <a:bodyPr>
            <a:normAutofit/>
          </a:bodyPr>
          <a:lstStyle/>
          <a:p>
            <a:pPr algn="just"/>
            <a:r>
              <a:rPr lang="en" sz="2000" b="0" i="0" dirty="0">
                <a:solidFill>
                  <a:srgbClr val="0F0F0F"/>
                </a:solidFill>
                <a:effectLst/>
                <a:latin typeface="Söhne"/>
              </a:rPr>
              <a:t>Both China and the United States have well-established systems for financial and performance auditing, but there are differences in their approaches, practices, and institutional frameworks. Here are some points of comparison</a:t>
            </a:r>
            <a:endParaRPr lang="ru-KZ" sz="2000" dirty="0"/>
          </a:p>
        </p:txBody>
      </p:sp>
      <p:sp>
        <p:nvSpPr>
          <p:cNvPr id="3" name="Объект 2">
            <a:extLst>
              <a:ext uri="{FF2B5EF4-FFF2-40B4-BE49-F238E27FC236}">
                <a16:creationId xmlns:a16="http://schemas.microsoft.com/office/drawing/2014/main" id="{802D1FD9-30DD-7DB4-698D-208FAD686C74}"/>
              </a:ext>
            </a:extLst>
          </p:cNvPr>
          <p:cNvSpPr>
            <a:spLocks noGrp="1"/>
          </p:cNvSpPr>
          <p:nvPr>
            <p:ph idx="1"/>
          </p:nvPr>
        </p:nvSpPr>
        <p:spPr>
          <a:xfrm>
            <a:off x="3869268" y="683046"/>
            <a:ext cx="7315200" cy="5301702"/>
          </a:xfrm>
        </p:spPr>
        <p:txBody>
          <a:bodyPr>
            <a:normAutofit fontScale="92500" lnSpcReduction="20000"/>
          </a:bodyPr>
          <a:lstStyle/>
          <a:p>
            <a:pPr algn="l">
              <a:buFont typeface="+mj-lt"/>
              <a:buAutoNum type="arabicPeriod"/>
            </a:pPr>
            <a:r>
              <a:rPr lang="en" b="1" i="0" dirty="0">
                <a:effectLst/>
                <a:latin typeface="Söhne"/>
              </a:rPr>
              <a:t>Centralized Audit System:</a:t>
            </a:r>
            <a:endParaRPr lang="en" b="0" i="0" dirty="0">
              <a:effectLst/>
              <a:latin typeface="Söhne"/>
            </a:endParaRPr>
          </a:p>
          <a:p>
            <a:pPr marL="742950" lvl="1" indent="-285750" algn="l">
              <a:buFont typeface="+mj-lt"/>
              <a:buAutoNum type="arabicPeriod"/>
            </a:pPr>
            <a:r>
              <a:rPr lang="en" b="0" i="0" dirty="0">
                <a:effectLst/>
                <a:latin typeface="Söhne"/>
              </a:rPr>
              <a:t>China has a centralized audit system led by the National Audit Office (CNAO). The CNAO is responsible for auditing government agencies, state-owned enterprises, and public institutions.</a:t>
            </a:r>
          </a:p>
          <a:p>
            <a:pPr algn="l">
              <a:buFont typeface="+mj-lt"/>
              <a:buAutoNum type="arabicPeriod"/>
            </a:pPr>
            <a:r>
              <a:rPr lang="en" b="1" i="0" dirty="0">
                <a:effectLst/>
                <a:latin typeface="Söhne"/>
              </a:rPr>
              <a:t>Comprehensive Audits:</a:t>
            </a:r>
            <a:endParaRPr lang="en" b="0" i="0" dirty="0">
              <a:effectLst/>
              <a:latin typeface="Söhne"/>
            </a:endParaRPr>
          </a:p>
          <a:p>
            <a:pPr marL="742950" lvl="1" indent="-285750" algn="l">
              <a:buFont typeface="+mj-lt"/>
              <a:buAutoNum type="arabicPeriod"/>
            </a:pPr>
            <a:r>
              <a:rPr lang="en" b="0" i="0" dirty="0">
                <a:effectLst/>
                <a:latin typeface="Söhne"/>
              </a:rPr>
              <a:t>Chinese audits often cover a broad range of areas, including financial management, compliance with laws and regulations, and the efficiency and effectiveness of government programs.</a:t>
            </a:r>
          </a:p>
          <a:p>
            <a:pPr algn="l">
              <a:buFont typeface="+mj-lt"/>
              <a:buAutoNum type="arabicPeriod"/>
            </a:pPr>
            <a:r>
              <a:rPr lang="en" b="1" i="0" dirty="0">
                <a:effectLst/>
                <a:latin typeface="Söhne"/>
              </a:rPr>
              <a:t>Focus on State-Owned Enterprises:</a:t>
            </a:r>
            <a:endParaRPr lang="en" b="0" i="0" dirty="0">
              <a:effectLst/>
              <a:latin typeface="Söhne"/>
            </a:endParaRPr>
          </a:p>
          <a:p>
            <a:pPr marL="742950" lvl="1" indent="-285750" algn="l">
              <a:buFont typeface="+mj-lt"/>
              <a:buAutoNum type="arabicPeriod"/>
            </a:pPr>
            <a:r>
              <a:rPr lang="en" b="0" i="0" dirty="0">
                <a:effectLst/>
                <a:latin typeface="Söhne"/>
              </a:rPr>
              <a:t>Given the significant role of state-owned enterprises in China's economy, performance audits often include assessments of these entities' operations, financial management, and adherence to government policies.</a:t>
            </a:r>
          </a:p>
          <a:p>
            <a:pPr algn="l">
              <a:buFont typeface="+mj-lt"/>
              <a:buAutoNum type="arabicPeriod"/>
            </a:pPr>
            <a:r>
              <a:rPr lang="en" b="1" i="0" dirty="0">
                <a:effectLst/>
                <a:latin typeface="Söhne"/>
              </a:rPr>
              <a:t>Political Context:</a:t>
            </a:r>
            <a:endParaRPr lang="en" b="0" i="0" dirty="0">
              <a:effectLst/>
              <a:latin typeface="Söhne"/>
            </a:endParaRPr>
          </a:p>
          <a:p>
            <a:pPr marL="742950" lvl="1" indent="-285750" algn="l">
              <a:buFont typeface="+mj-lt"/>
              <a:buAutoNum type="arabicPeriod"/>
            </a:pPr>
            <a:r>
              <a:rPr lang="en" b="0" i="0" dirty="0">
                <a:effectLst/>
                <a:latin typeface="Söhne"/>
              </a:rPr>
              <a:t>Audits in China operate within the political context of a one-party system, and audit reports may be used as tools for the central government to enforce policy compliance and accountability.</a:t>
            </a:r>
          </a:p>
          <a:p>
            <a:pPr algn="l">
              <a:buFont typeface="+mj-lt"/>
              <a:buAutoNum type="arabicPeriod"/>
            </a:pPr>
            <a:r>
              <a:rPr lang="en" b="1" i="0" dirty="0">
                <a:effectLst/>
                <a:latin typeface="Söhne"/>
              </a:rPr>
              <a:t>Implementation Monitoring:</a:t>
            </a:r>
            <a:endParaRPr lang="en" b="0" i="0" dirty="0">
              <a:effectLst/>
              <a:latin typeface="Söhne"/>
            </a:endParaRPr>
          </a:p>
          <a:p>
            <a:pPr marL="742950" lvl="1" indent="-285750" algn="l">
              <a:buFont typeface="+mj-lt"/>
              <a:buAutoNum type="arabicPeriod"/>
            </a:pPr>
            <a:r>
              <a:rPr lang="en" b="0" i="0" dirty="0">
                <a:effectLst/>
                <a:latin typeface="Söhne"/>
              </a:rPr>
              <a:t>The CNAO monitors the implementation of audit recommendations and reports its findings to the National People's Congress (NPC) and the State Council.</a:t>
            </a:r>
          </a:p>
          <a:p>
            <a:endParaRPr lang="ru-KZ" dirty="0"/>
          </a:p>
        </p:txBody>
      </p:sp>
    </p:spTree>
    <p:extLst>
      <p:ext uri="{BB962C8B-B14F-4D97-AF65-F5344CB8AC3E}">
        <p14:creationId xmlns:p14="http://schemas.microsoft.com/office/powerpoint/2010/main" val="3180625696"/>
      </p:ext>
    </p:extLst>
  </p:cSld>
  <p:clrMapOvr>
    <a:masterClrMapping/>
  </p:clrMapOvr>
</p:sld>
</file>

<file path=ppt/theme/theme1.xml><?xml version="1.0" encoding="utf-8"?>
<a:theme xmlns:a="http://schemas.openxmlformats.org/drawingml/2006/main" name="Рамка">
  <a:themeElements>
    <a:clrScheme name="Рамка">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Рамка">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Рамка">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{799CB237-16FB-0842-A308-3DF1B287E746}tf10001124</Template>
  <TotalTime>47</TotalTime>
  <Words>1366</Words>
  <Application>Microsoft Macintosh PowerPoint</Application>
  <PresentationFormat>Широкоэкранный</PresentationFormat>
  <Paragraphs>82</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Corbel</vt:lpstr>
      <vt:lpstr>Helvetica</vt:lpstr>
      <vt:lpstr>Söhne</vt:lpstr>
      <vt:lpstr>Times New Roman</vt:lpstr>
      <vt:lpstr>Wingdings 2</vt:lpstr>
      <vt:lpstr>Рамка</vt:lpstr>
      <vt:lpstr>International experience in performance auditing.  State performance audit versus performance audit in private sector </vt:lpstr>
      <vt:lpstr>Plan </vt:lpstr>
      <vt:lpstr>Презентация PowerPoint</vt:lpstr>
      <vt:lpstr>Презентация PowerPoint</vt:lpstr>
      <vt:lpstr>Презентация PowerPoint</vt:lpstr>
      <vt:lpstr>Презентация PowerPoint</vt:lpstr>
      <vt:lpstr>Презентация PowerPoint</vt:lpstr>
      <vt:lpstr>AFROSAI is an organization that focuses on enhancing the capacity and effectiveness of Supreme Audit Institutions (SAIs) in Africa. The AFROSAI model of performance audit shares similarities with international best practices but also takes into account the unique challenges and contexts of African countries. Some key features of the AFROSAI model include:</vt:lpstr>
      <vt:lpstr>Both China and the United States have well-established systems for financial and performance auditing, but there are differences in their approaches, practices, and institutional frameworks. Here are some points of comparison</vt:lpstr>
      <vt:lpstr>United States: </vt:lpstr>
      <vt:lpstr>Independent audit and consulting companies play a crucial role in the realm of state performance audits. These companies are often engaged by government entities to provide external expertise, independent assessments, and advisory services. Their impact on state performance audits can be significant in several ways:</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experience in performance auditing.  State performance audit versus performance audit in private sector </dc:title>
  <dc:creator>Microsoft Office User</dc:creator>
  <cp:lastModifiedBy>Microsoft Office User</cp:lastModifiedBy>
  <cp:revision>15</cp:revision>
  <dcterms:created xsi:type="dcterms:W3CDTF">2023-11-19T10:30:29Z</dcterms:created>
  <dcterms:modified xsi:type="dcterms:W3CDTF">2023-11-19T11:18:03Z</dcterms:modified>
</cp:coreProperties>
</file>