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72"/>
    <p:restoredTop sz="94675"/>
  </p:normalViewPr>
  <p:slideViewPr>
    <p:cSldViewPr snapToGrid="0" snapToObjects="1">
      <p:cViewPr varScale="1">
        <p:scale>
          <a:sx n="112" d="100"/>
          <a:sy n="112" d="100"/>
        </p:scale>
        <p:origin x="23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0BD8DC-9CCC-7B43-8BC3-3BD0A9BC0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38E6C8-321A-5A49-A32C-BC1FEA86E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709512-BAF3-CE46-8CFF-E42A34969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07CEE8-0835-FF4B-B76B-82BD8144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F03F6-1FAF-FD4A-95C9-1B3ADA89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89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2EAB-3800-6940-A2A1-514A7E2E2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B83C68-8198-D448-9577-1C1E64972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C94BDF-4CD1-9043-8E6C-F8706BCC2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409BA8-18B8-C04E-A52C-C69F9893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61E4BF-27CF-AD4F-85B6-FABE2BE0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98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C969698-1178-5A44-A33F-1F1DE798C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97555B-CAF2-E146-8662-EAA7337F1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04ECB8-84AB-3E4D-99A4-8AA2FF7BD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62AD7C-9632-EC49-9900-29E23F392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17CC7C-2DDC-A743-B98A-2486B5238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95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454B74-DA27-DB45-BB81-649A63196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852A70-DA2D-C845-84AF-A68EBA017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1E52D7-3F59-6343-BA22-744198421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D7C2D3-2211-EB49-914D-A8856057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332353-09CF-E847-B0EA-F6CF1708A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86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6A43C5-79C3-824F-B196-8B143A5D2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8F250E-F864-5F47-99DD-508DA6190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BC974-3BC6-8D47-9D09-667DAA1EE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FD961F-1923-9A46-96E1-D976A071C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710865-BA81-4C4F-B6DF-E69455462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52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37E70-38A1-004B-BF53-CF1EA24D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7458E-57DC-1841-BB4A-396FB30F6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F52046-5DCD-8E49-8098-3669BA4BA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984D54-E229-1848-97D4-E41275E7C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DA44F-254D-7A44-987B-F4D85009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26BCEA-79F5-A242-94BE-A02C53DB6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75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BB26C-916A-264C-A431-DA61A86A7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B38EDE-A9BD-AB46-A01C-853B6AC02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FCA90F-744F-8F42-9FF4-161131272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E2EB1E-C2CD-1D4F-AC2D-4733C8659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0A7501-5874-0449-95F1-229F2AF5B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68AF55E-D06D-DC4D-A3E1-DD841C7F1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480BDFE-D394-2945-B87B-2A48B5FD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15C4500-F6C3-3A4C-A23F-B0B009F78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25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9E48F7-5DF5-6F4A-88D6-DE9AAA64F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9B96F5-831C-1C4B-BDDB-1498A540E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15C2E4-DD5E-F547-B1DF-2D2F77379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3BD15E8-1B14-954D-9129-41420B5BA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02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E60397-654C-2A4B-99E9-76CFB35F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C1E76D3-D44B-BA41-8216-E4151693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68C148-88F5-584B-A0F2-42E144FD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6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888C0-F221-4940-A43D-6CD0CFDD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F2F6A8-5D49-0F4B-9B9F-647B6D799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8B042BA-14C0-514C-82EA-F39FA1C91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1FCC6B8-649C-AE49-9761-8CD4AA5B8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6DAA7D-D43B-E248-A179-52DF16235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D53D04-B96A-C546-A9F2-E6FE0611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11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C8373-A4E0-1A4D-915C-2B513D571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BD2FFE-328A-404E-83EF-E724B07D4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7E792-4B75-4B4D-8491-86FF690E6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D7812-B353-0043-8278-FECB5039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7CE226-1D68-8543-8EF9-C9D399D63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2CFDA1-8CC2-DC4C-A439-BC128C2C1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58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5767BE-8C7D-8847-8A5D-F96986472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5B72E4-7DE7-2F4A-BDBA-74FC5DCF9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3603E-C389-C148-BE95-00F64FF40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050D-FA52-0746-952E-D04B1D272F6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FC651C-0E07-1D42-AE3C-6CAC439D4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BA3782-6630-DC45-90E5-13D5ABE92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2061D-21D5-C041-978F-7C1A4EFFC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45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D30C3-95C7-6A48-BFAC-C69DDC0A4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Лекция 4. </a:t>
            </a:r>
            <a:r>
              <a:rPr lang="bg-BG" sz="2400" dirty="0"/>
              <a:t>Психология мотивации </a:t>
            </a:r>
            <a:r>
              <a:rPr lang="bg-BG" sz="2400" dirty="0" err="1"/>
              <a:t>террористической</a:t>
            </a:r>
            <a:r>
              <a:rPr lang="bg-BG" sz="2400" dirty="0"/>
              <a:t> </a:t>
            </a:r>
            <a:r>
              <a:rPr lang="bg-BG" sz="2400" dirty="0" err="1"/>
              <a:t>деятельности</a:t>
            </a:r>
            <a:r>
              <a:rPr lang="ru-RU" sz="2400" dirty="0"/>
              <a:t>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8F30EC-5F5F-4442-B02A-4AFF856E7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О мотивах террористической деятельности.</a:t>
            </a:r>
          </a:p>
          <a:p>
            <a:pPr marL="514350" indent="-514350">
              <a:buAutoNum type="arabicPeriod"/>
            </a:pPr>
            <a:r>
              <a:rPr lang="ru-RU" dirty="0"/>
              <a:t>Мотивация преступного поведения.</a:t>
            </a:r>
          </a:p>
          <a:p>
            <a:pPr marL="514350" indent="-514350">
              <a:buAutoNum type="arabicPeriod"/>
            </a:pPr>
            <a:r>
              <a:rPr lang="ru-RU" dirty="0"/>
              <a:t>Классификация мотивов террористической деятельности.</a:t>
            </a:r>
          </a:p>
          <a:p>
            <a:pPr marL="514350" indent="-514350">
              <a:buAutoNum type="arabicPeriod"/>
            </a:pPr>
            <a:r>
              <a:rPr lang="ru-RU" dirty="0"/>
              <a:t>О неосознаваемых мотивах </a:t>
            </a:r>
            <a:r>
              <a:rPr lang="ru-RU"/>
              <a:t>террористической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1015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DFCA39-E8B3-004F-AB4D-41B132979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352926"/>
            <a:ext cx="11129211" cy="58240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В основе принятия личного решения, по их мнению,  лежат следующие  мотивы как обретение (переживание):</a:t>
            </a:r>
          </a:p>
          <a:p>
            <a:pPr marL="0" indent="0">
              <a:buNone/>
            </a:pPr>
            <a:r>
              <a:rPr lang="ru-RU" dirty="0"/>
              <a:t>- Силы, мощи.</a:t>
            </a:r>
          </a:p>
          <a:p>
            <a:pPr marL="0" indent="0">
              <a:buNone/>
            </a:pPr>
            <a:r>
              <a:rPr lang="ru-RU" dirty="0"/>
              <a:t>- Высокого статуса.</a:t>
            </a:r>
          </a:p>
          <a:p>
            <a:pPr marL="0" indent="0">
              <a:buNone/>
            </a:pPr>
            <a:r>
              <a:rPr lang="ru-RU" dirty="0"/>
              <a:t>- Чувства товарищества и надежной самоидентификации.</a:t>
            </a:r>
          </a:p>
          <a:p>
            <a:pPr marL="0" indent="0">
              <a:buNone/>
            </a:pPr>
            <a:r>
              <a:rPr lang="ru-RU" dirty="0"/>
              <a:t>- Наслаждения, почти наркотического «кайфа», сопровождающий</a:t>
            </a:r>
          </a:p>
          <a:p>
            <a:pPr marL="0" indent="0">
              <a:buNone/>
            </a:pPr>
            <a:r>
              <a:rPr lang="ru-RU" dirty="0"/>
              <a:t>- радостное возбуждение от принятия новой роли и новой жизни.</a:t>
            </a:r>
          </a:p>
          <a:p>
            <a:pPr marL="0" indent="0">
              <a:buNone/>
            </a:pPr>
            <a:r>
              <a:rPr lang="ru-RU" dirty="0"/>
              <a:t>- Субъективного упрощения: бинарное расчленение мира: на врагов, не заслуживающих сочувствия и соратников, которым приписываются идеализированные свойства, придающего человеку чувство уверенности в правильности выбора жизненных целей. Обожания и благоговения (инфантильного всемогущества) более широкого, чем до вступления в движение поддерживающего сообщества.</a:t>
            </a:r>
          </a:p>
          <a:p>
            <a:pPr marL="0" indent="0">
              <a:buNone/>
            </a:pPr>
            <a:r>
              <a:rPr lang="ru-RU" dirty="0"/>
              <a:t>- Прекращение забот о личном финансовом благополучии.</a:t>
            </a:r>
          </a:p>
          <a:p>
            <a:pPr marL="0" indent="0">
              <a:buNone/>
            </a:pPr>
            <a:r>
              <a:rPr lang="ru-RU" dirty="0"/>
              <a:t>	Мотивы террористической деятельности могут проявляться так же, как влечения определенных категорий людей к совершению истязаний, убийств, причинения мучений жертве или иным глумлением над ней (чеченские боевики, полевые командиры), актов вандализма, учинению взрывов и пожаров и т.д. Специалисты относят импульсивно возникающее неопределимое влечение к совершению определенного общественно опасного деяния к психической болезни – патологии влечений. Однако этот тип психических аномалий вряд ли можно рассматривать как полностью исключающий вменяемость, поскольку террорист, побуждаемый влечением, способен воздерживаться от совершения подобный действий, если ситуация явно неблагоприятна и чревата опасными для него последствиями. Психологически терроризм – это, прежде всего, технология или комплекс технологий, позволяющих специфическим способом удовлетворить любое из присущих человеческому существу </a:t>
            </a:r>
            <a:r>
              <a:rPr lang="ru-RU" dirty="0" err="1"/>
              <a:t>потребностных</a:t>
            </a:r>
            <a:r>
              <a:rPr lang="ru-RU" dirty="0"/>
              <a:t>  состояний.  Это могут быть потребности самого разного уровня: от базовых – влечение к смерти, агрессия, физиологические потребности, потребность в безопасности, защите, в </a:t>
            </a:r>
            <a:r>
              <a:rPr lang="ru-RU" dirty="0" err="1"/>
              <a:t>аффилиации</a:t>
            </a:r>
            <a:r>
              <a:rPr lang="ru-RU" dirty="0"/>
              <a:t>, в новых и сильных впечатлениях -  до высших ( потребность в общении, в самореализации, власти, любви, обретении смысла жизни или плана вечного спасения).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711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C1FDAA-9774-A54A-B44D-245914D4C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128337"/>
            <a:ext cx="11113168" cy="604862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С иррациональной составляющей в поведении террористов соглашаются все психологи. Например, </a:t>
            </a:r>
            <a:r>
              <a:rPr lang="ru-RU" dirty="0" err="1"/>
              <a:t>М.М.Решетников</a:t>
            </a:r>
            <a:r>
              <a:rPr lang="ru-RU" dirty="0"/>
              <a:t> подчеркивает огромную разницу между человеком, который решил покончить с собой из-за непереносимых психических страданий, и террористом-смертником, который любит жизнь, полон сил, внутренней энергии и уверен в своей особой миссии. Уже поэтому «поведение, деятельность и заявления террориста не поддаются рациональному анализу и требуют специальных подходов с позиций иррационального» [28].  </a:t>
            </a:r>
          </a:p>
          <a:p>
            <a:pPr marL="0" indent="0">
              <a:buNone/>
            </a:pPr>
            <a:r>
              <a:rPr lang="ru-RU" dirty="0"/>
              <a:t>Рациональность, по </a:t>
            </a:r>
            <a:r>
              <a:rPr lang="ru-RU" dirty="0" err="1"/>
              <a:t>Ю.М.Антоняну</a:t>
            </a:r>
            <a:r>
              <a:rPr lang="ru-RU" dirty="0"/>
              <a:t>, заключается в том, чтобы с помощью чрезвычайного насильственного акта, заставляющего Систему идти на уступки террористам, достигнуть конкретной цели (признания требуемых свобод, освобождения товарищей, дестабилизации в обществе и т.д.). Иррациональный аспект терроризма включает в себя экзистенциальный опыт, переживаемый его участником. Этот опыт проживается в той уникальной психологической ситуации, возникающей в процессе совершения теракта, когда люди начинают действовать по совершенно иным законам, нежели в обычной жизни, в системе принятых связей. Так, в ситуации </a:t>
            </a:r>
            <a:r>
              <a:rPr lang="ru-RU" dirty="0" err="1"/>
              <a:t>заложничества</a:t>
            </a:r>
            <a:r>
              <a:rPr lang="ru-RU" dirty="0"/>
              <a:t> -  перед лицом реальной смерти - психологически драма приобретает глубинный, почти онтологический смысл. Террорист балансирует на грани смерти, вызывая на себя несоизмеримую мощь Системы, и в то же время переживает острое чувство власти над жизнью жертв.  Здесь, указывает </a:t>
            </a:r>
            <a:r>
              <a:rPr lang="ru-RU" dirty="0" err="1"/>
              <a:t>Н.Мелентьева</a:t>
            </a:r>
            <a:r>
              <a:rPr lang="ru-RU" dirty="0"/>
              <a:t>, есть и граничащий с религиозным мученичеством мазохизм, есть и садизм. Психологический опыт террора возвращает участников к неким реальным, но глубинным и базовым уровням существования. В обычной нормальной жизни они  не осознаются большинством людей, тем не менее, влияют на человеческую жизнь [58].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332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A58C51-C8F4-834B-8755-DF0362E24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Устойчивость интереса специалистов различного профиля и психологов к личности террористов удерживается необходимостью выявления тех ее  особенностей, которые предрасполагают и побуждают к террористической деятельности. Как показывает анализ состояния психологии экстремизма и терроризма в СНГ, сегодня нет единого типичного портрета личности террориста, следовательно, не существует единства по поводу мотивации. А между тем, деятельность, в том числе террористическая, не может быть немотивированной. Так называемая «немотивированная» деятельность (психологический термин) – это не лишенная мотива деятельность, а деятельность с объективно или субъективно скрытым мотивом.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20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7AF59C-C7DE-844F-ABDD-1FA593662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5" y="545432"/>
            <a:ext cx="11967410" cy="614412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Согласно </a:t>
            </a:r>
            <a:r>
              <a:rPr lang="ru-RU" dirty="0" err="1"/>
              <a:t>А.Н.Леонтьеву</a:t>
            </a:r>
            <a:r>
              <a:rPr lang="ru-RU" dirty="0"/>
              <a:t>, деятельность любого вида имеет психологическую структуру. Обязательным компонентом деятельности являются мотивы - </a:t>
            </a:r>
            <a:r>
              <a:rPr lang="ru-RU" dirty="0" err="1"/>
              <a:t>опредмеченные</a:t>
            </a:r>
            <a:r>
              <a:rPr lang="ru-RU" dirty="0"/>
              <a:t> потребности человека, на удовлетворение которых и направлена деятельность. В.Г. Василин, Н.Я. Лепешкин, А.И. </a:t>
            </a:r>
            <a:r>
              <a:rPr lang="ru-RU" dirty="0" err="1"/>
              <a:t>Обирин</a:t>
            </a:r>
            <a:r>
              <a:rPr lang="ru-RU" dirty="0"/>
              <a:t>, В.Е. </a:t>
            </a:r>
            <a:r>
              <a:rPr lang="ru-RU" dirty="0" err="1"/>
              <a:t>Талынев</a:t>
            </a:r>
            <a:r>
              <a:rPr lang="ru-RU" dirty="0"/>
              <a:t> и И.Ф. </a:t>
            </a:r>
            <a:r>
              <a:rPr lang="ru-RU" dirty="0" err="1"/>
              <a:t>Ярулин</a:t>
            </a:r>
            <a:r>
              <a:rPr lang="ru-RU" dirty="0"/>
              <a:t> подчеркивают: «Мотив – это не то, что лежит на поверхности и что может объяснить сам террорист, и, конечно не то, что указано в приговоре. Под мотивами террористической деятельности в большинстве случаев понимаются пристрастно отраженные ее субъектами предметы их актуальных потребностей, удовлетворение которых они связывают с этой деятельностью. Кризисные     социально-экономические процессы, явления, препятствующие удовлетворению потребностей, рассматриваются как мотивационные факторы  [52]. Мотив – это внутренний психологический источник деятельности. Он побуждает человека к деятельности и одновременно придает ей осознанный  личностный смысл. Без мотива деятельность просто невозможна, даже если он ее не осознает. Мотив является конституирующим элементом деятельности. Мотивы выполняют побудительную  и смыслообразующую функции деятельности и, таким образом, придают ей энергию и личностный смысл. Достижение цели обеспечивается конкретными действиями, складывающимися из операций [53]. Террор, несмотря на его специфичность, является видом деятельности. Ряд исследователей считают, что его главным мотивом выступает устрашение людей,  для достижения которого террористы совершают различные действия: определяют целевую аудиторию, выбирают жертву, поражающий фактор, решают финансовые и организационные вопросы. С нашей точки зрения, устрашение служит скорее механизмом (инструментом), чем мотивом.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36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513066-E5F7-8B4A-AF34-94944E2A4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385011"/>
            <a:ext cx="11710737" cy="6096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 широко принятому определению, под мотивацией преступного поведения понимаются осознанные побуждения к совершению противоправного поступка. Как и всякое внутреннее побуждение, мотив формируется под влиянием социальной среды и жизненного опыта личности. </a:t>
            </a:r>
          </a:p>
          <a:p>
            <a:r>
              <a:rPr lang="ru-RU" dirty="0"/>
              <a:t>Некоторые исследователи в качестве источников мотивов поведения участников террористической деятельности называют совокупность внутренних и внешних факторов.  Г.И. </a:t>
            </a:r>
            <a:r>
              <a:rPr lang="ru-RU" dirty="0" err="1"/>
              <a:t>Белокуров</a:t>
            </a:r>
            <a:r>
              <a:rPr lang="ru-RU" dirty="0"/>
              <a:t> указывает на следующие «источники»:</a:t>
            </a:r>
          </a:p>
          <a:p>
            <a:r>
              <a:rPr lang="ru-RU" dirty="0"/>
              <a:t>1) внутренние источники – это потребности и притязания, личностные ценности, требующие защиты или обеспечения какого-либо блага, жизненные планы, привычные атрибуты жизнедеятельности и т.д.;</a:t>
            </a:r>
          </a:p>
          <a:p>
            <a:r>
              <a:rPr lang="ru-RU" dirty="0"/>
              <a:t>2) внешние источники – это условия жизнедеятельности или конкретные обстоятельства, в которых возникает проблемная ситуация, угрожающая некоторым личностным ценностям, затрагивающая личные интересы, требующая непременного разрешения, и пр. [54].  Потребности, интересы и чувства, приобретая значение побуждения к конкретным действиям, становятся мотивами совершения преступления [19].</a:t>
            </a:r>
          </a:p>
        </p:txBody>
      </p:sp>
    </p:spTree>
    <p:extLst>
      <p:ext uri="{BB962C8B-B14F-4D97-AF65-F5344CB8AC3E}">
        <p14:creationId xmlns:p14="http://schemas.microsoft.com/office/powerpoint/2010/main" val="70956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A81B83-E9A7-C940-86B3-6B303DA3E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417094"/>
            <a:ext cx="11935326" cy="625642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Обобщая большой теоретический и экспериментальный материал, Д. В. Ольшанский считает актуальными семь типов мотивов: </a:t>
            </a:r>
          </a:p>
          <a:p>
            <a:pPr marL="0" indent="0">
              <a:buNone/>
            </a:pPr>
            <a:r>
              <a:rPr lang="ru-RU" dirty="0"/>
              <a:t>- Меркантильные мотивы. Для определенного круга людей занятие террором служит способом зарабатывания денег. </a:t>
            </a:r>
          </a:p>
          <a:p>
            <a:pPr marL="0" indent="0">
              <a:buNone/>
            </a:pPr>
            <a:r>
              <a:rPr lang="ru-RU" dirty="0"/>
              <a:t>- Идеологические мотивы возникают как результат вступления человека в некую общность, имеющую идейно-политическую направленность. </a:t>
            </a:r>
          </a:p>
          <a:p>
            <a:pPr marL="0" indent="0">
              <a:buNone/>
            </a:pPr>
            <a:r>
              <a:rPr lang="ru-RU" dirty="0"/>
              <a:t>- Мотивы преобразования и активного изменения мира. Они связаны с переживанием социальной несправедливости в существующем миропорядке и стремлением его преобразования на основе субъективного понимания справедливости. </a:t>
            </a:r>
          </a:p>
          <a:p>
            <a:pPr marL="0" indent="0">
              <a:buNone/>
            </a:pPr>
            <a:r>
              <a:rPr lang="ru-RU" dirty="0"/>
              <a:t>- Мотив власти над людьми отражает стремление к самоутверждению через насилие, в котором страх жертв создает ощущение власти над ними. </a:t>
            </a:r>
          </a:p>
          <a:p>
            <a:pPr marL="0" indent="0">
              <a:buNone/>
            </a:pPr>
            <a:r>
              <a:rPr lang="ru-RU" dirty="0"/>
              <a:t>- Мотив интереса и привлекательности террора как сферы экстремальной деятельности. Террористов привлекает связанный с осуществлением террористических актов риск, свойственный «адреналиновой» личности. </a:t>
            </a:r>
          </a:p>
          <a:p>
            <a:pPr marL="0" indent="0">
              <a:buNone/>
            </a:pPr>
            <a:r>
              <a:rPr lang="ru-RU" dirty="0"/>
              <a:t>- Товарищеские мотивы эмоциональной привязанности в террористической группе. В их основе чаще находятся потребности мести за погибших товарищей и родственников </a:t>
            </a:r>
          </a:p>
          <a:p>
            <a:pPr marL="0" indent="0">
              <a:buNone/>
            </a:pPr>
            <a:r>
              <a:rPr lang="ru-RU" dirty="0"/>
              <a:t>- Мотив самореализации. Его парадоксальность проявляется в том, что, будучи уделом сильных людей, самореализация через терроризм является следствием ограниченности возможностей. Это констатация несостоятельности человека, не находящего иных способов воздействия на мир, кроме насилия. Терроризм представляет собой извращенные представления о справедливости в мире, но всегда является неадекватным ответом слабой стороны на действия сильного [13].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25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3A63D3-A65C-9246-9832-34BF7ABEB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558" y="786063"/>
            <a:ext cx="10760242" cy="53909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классификациях других исследователей эти же  мотивы представлены с различной степенью конкретизации. Например, С.А. Эфиров приводит следующие мотивы: самоутверждение, самоидентификация, молодежная романтика и героизм, придание своей деятельности особой значимости, а также преодоление отчуждения, конформизма, обезлички, стандартизации, </a:t>
            </a:r>
            <a:r>
              <a:rPr lang="ru-RU" dirty="0" err="1"/>
              <a:t>маргинальности</a:t>
            </a:r>
            <a:r>
              <a:rPr lang="ru-RU" dirty="0"/>
              <a:t>, пресыщения и т.п. Возможны корыстные мотивы, которые могут вытеснять идейные или переплетаться с ними. Кроме того, кого-то нанимают для совершения террористических актов [33].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940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B48211-45D3-8542-B51D-451724AEF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336"/>
            <a:ext cx="12192000" cy="67296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М.Ю.Антонян</a:t>
            </a:r>
            <a:r>
              <a:rPr lang="ru-RU" dirty="0"/>
              <a:t>   в результате изучения причастных к терроризму лиц пришел к выводу о том, что 68% из них побуждались корыстными мотивами, а 24% - товарищескими мотивами (освобождение арестованных и осужденных соучастников и иных лиц, связанных с тер­рористами). Кроме отме­ченных, по большей части корыстных побуждений, выявлены также немногочисленные мотивы истерической </a:t>
            </a:r>
            <a:r>
              <a:rPr lang="ru-RU" dirty="0" err="1"/>
              <a:t>самоактуализации</a:t>
            </a:r>
            <a:r>
              <a:rPr lang="ru-RU" dirty="0"/>
              <a:t>, «наведения страха», получения политических выгод, достижения конкретных целей, установления «справедливости», уничтожения политических и иных противников, обеспечения торжества своей религии или нации  [55].  Трудно не согласиться с его заключением о неприемлемости грубого деления мотивов террористического поведения на корыстные и бескорыстные. Для участия в террористической деятельности характерна </a:t>
            </a:r>
            <a:r>
              <a:rPr lang="ru-RU" dirty="0" err="1"/>
              <a:t>полимотивированность</a:t>
            </a:r>
            <a:r>
              <a:rPr lang="ru-RU" dirty="0"/>
              <a:t>: не­которые мотивы на глубинном, смысловом уровне могут носить бес­сознательный характер и поэтому не выявляются при недостаточно квалифи­цированном личностном анализе. Наконец, понятность и ясность мотивов террористических актов является кажущейся уже потому, что не объясняет противоречивости «светлых идеалов» и нечеловеческую жестокость террористов, высоту их помыслов и примитивность взглядов и знаний, готовность к самопожертвованию ради людей и уверенность в допустимости уничтожения многих из них ради торжества своих замыслов» [55].  Подобно другим человеческим поступкам, мотивация терроризма носит сложный, многоуровневый, неоднозначный характер, сами мотивы в значительной мере бессознательны и их необходимо различать в зависимости от видовой принадлежности конкретного преступного акта. Таким образом, сложность обнаружения подлинных мотивов терроризма обусловлена наличием у него рационального и иррационального аспектов.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971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A72D27-9C2A-1A4B-A46C-987E5C504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60421"/>
            <a:ext cx="11694695" cy="64168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 неосознаваемым мотивам В.Г. Василин, Н.Я. Лепешкин, А.И. </a:t>
            </a:r>
            <a:r>
              <a:rPr lang="ru-RU" dirty="0" err="1"/>
              <a:t>Обирин</a:t>
            </a:r>
            <a:r>
              <a:rPr lang="ru-RU" dirty="0"/>
              <a:t>, В.Е. </a:t>
            </a:r>
            <a:r>
              <a:rPr lang="ru-RU" dirty="0" err="1"/>
              <a:t>Талынев</a:t>
            </a:r>
            <a:r>
              <a:rPr lang="ru-RU" dirty="0"/>
              <a:t> и И.Ф. </a:t>
            </a:r>
            <a:r>
              <a:rPr lang="ru-RU" dirty="0" err="1"/>
              <a:t>Ярулин</a:t>
            </a:r>
            <a:r>
              <a:rPr lang="ru-RU" dirty="0"/>
              <a:t> относят следующие. </a:t>
            </a:r>
          </a:p>
          <a:p>
            <a:pPr marL="0" indent="0">
              <a:buNone/>
            </a:pPr>
            <a:r>
              <a:rPr lang="ru-RU" dirty="0"/>
              <a:t>- Мотивы, связанные с травматическим опытом в прошлом, – это проигрывание пережитых травматических ситуаций, но с обязательной сменой ролей. Как показал психолог и психоаналитик З. Фрейд, для человека, который пережил унижение или жестокое обращение, в некоторых случаях характерна «идентификация с агрессором» – принятие поведения другого человека, который когда-то причинил моральную или физическую боль. Другими словами, принимая такое поведение, человек пытается справиться с травмой, преодолеть ее последствия, но использует для этого не самый эффективный способ. </a:t>
            </a:r>
          </a:p>
          <a:p>
            <a:pPr marL="0" indent="0">
              <a:buNone/>
            </a:pPr>
            <a:r>
              <a:rPr lang="ru-RU" dirty="0"/>
              <a:t>- Мотив замещения, который имеет место в том случае, когда достижение первоначальной цели по каким-то причинам оказывается невозможным, а потому человек стремится реализовать ее в других обстоятельствах. </a:t>
            </a:r>
          </a:p>
          <a:p>
            <a:pPr marL="0" indent="0">
              <a:buNone/>
            </a:pPr>
            <a:r>
              <a:rPr lang="ru-RU" dirty="0"/>
              <a:t>- Компенсаторные мотивы – мотивы, которые связаны со стремлением преодолеть чувство собственной неполноценности. Человек, который убежден в собственной неполноценности и ущербности, обычно стремится к компенсации своих недостатков, что может выражаться в усиленном стремлении занять высокое положение в обществе, приобрести исключительные умения и знания, быть успешным и т.д. В подобных случаях мы имеем дело с социально одобряемыми или допускаемыми формами компенсации. Однако в некоторых случаях чувство неполноценности приводит к неоправданному «геройству», к совершению необдуманных поступков, в том числе террористического характера [52].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76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D75DCE-6542-A248-A5EE-0304ACEFF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320842"/>
            <a:ext cx="11983453" cy="61922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А. Ш. </a:t>
            </a:r>
            <a:r>
              <a:rPr lang="ru-RU" dirty="0" err="1"/>
              <a:t>Тхостов</a:t>
            </a:r>
            <a:r>
              <a:rPr lang="ru-RU" dirty="0"/>
              <a:t> и К. Г. </a:t>
            </a:r>
            <a:r>
              <a:rPr lang="ru-RU" dirty="0" err="1"/>
              <a:t>Сурнов</a:t>
            </a:r>
            <a:r>
              <a:rPr lang="ru-RU" dirty="0"/>
              <a:t>  солидарны с </a:t>
            </a:r>
            <a:r>
              <a:rPr lang="ru-RU" dirty="0" err="1"/>
              <a:t>Ю.М.Антоняном</a:t>
            </a:r>
            <a:r>
              <a:rPr lang="ru-RU" dirty="0"/>
              <a:t> в том, что не­которые мотивы являются бес­сознательными, глубинный характер которых не выявляется из-за применения неадекватных методов исследования. Эти авторы считают преувеличенной роль мотивов внешних сил и внешних обстоятельств, насильственно вовлекающих в терроризм. Во всяком случае внешняя мотивация не является статистически значимой или имеет тенденцию к снижению значимости при применении более тонких, чем прямой опрос, методов психологического исследования. Приоритетность мотивов «непреодолимых внешних сил», «отсутствия выбора», считают они,  возникает как результат работы механизмов психологической самозащиты у подавляющего большинства членов террористических организаций. А между тем исследователи глубинной мотивации террористов указывают на большую привлекательность чувства принадлежности к тайной и могущественной организации для самоидентификации и поддержки самооценки. Мощность влияния этой мотивации </a:t>
            </a:r>
            <a:r>
              <a:rPr lang="ru-RU" dirty="0" err="1"/>
              <a:t>Ю.П.Зинченко</a:t>
            </a:r>
            <a:r>
              <a:rPr lang="ru-RU" dirty="0"/>
              <a:t>. А. Ш. </a:t>
            </a:r>
            <a:r>
              <a:rPr lang="ru-RU" dirty="0" err="1"/>
              <a:t>Тхостов</a:t>
            </a:r>
            <a:r>
              <a:rPr lang="ru-RU" dirty="0"/>
              <a:t>, К. Г. </a:t>
            </a:r>
            <a:r>
              <a:rPr lang="ru-RU" dirty="0" err="1"/>
              <a:t>Сурнов</a:t>
            </a:r>
            <a:r>
              <a:rPr lang="ru-RU" dirty="0"/>
              <a:t> связывают с ее отношением к глубинному бессознательному инстинкту искушения соблазном:  «Именно соблазны следует рассматривать как основные источники субъективной привлекательности терроризма. Они могут быть многочисленными и в какой-то степени индивидуализированными, но имеют единую психологическую сущность - </a:t>
            </a:r>
            <a:r>
              <a:rPr lang="ru-RU" dirty="0" err="1"/>
              <a:t>когнитивно</a:t>
            </a:r>
            <a:r>
              <a:rPr lang="ru-RU" dirty="0"/>
              <a:t> простое, быстрое и эффективное решение (зачастую иллюзорно-компенсаторное) обычно </a:t>
            </a:r>
            <a:r>
              <a:rPr lang="ru-RU" dirty="0" err="1"/>
              <a:t>труднорешаемых</a:t>
            </a:r>
            <a:r>
              <a:rPr lang="ru-RU" dirty="0"/>
              <a:t> жизненных задач» [56,с. 189; 58].</a:t>
            </a:r>
          </a:p>
        </p:txBody>
      </p:sp>
    </p:spTree>
    <p:extLst>
      <p:ext uri="{BB962C8B-B14F-4D97-AF65-F5344CB8AC3E}">
        <p14:creationId xmlns:p14="http://schemas.microsoft.com/office/powerpoint/2010/main" val="3397067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2137</Words>
  <Application>Microsoft Macintosh PowerPoint</Application>
  <PresentationFormat>Широкоэкранный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Лекция 4. Психология мотивации террористической деятельности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3</cp:revision>
  <dcterms:created xsi:type="dcterms:W3CDTF">2023-11-02T03:22:51Z</dcterms:created>
  <dcterms:modified xsi:type="dcterms:W3CDTF">2023-11-03T16:17:22Z</dcterms:modified>
</cp:coreProperties>
</file>