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80" r:id="rId2"/>
    <p:sldId id="256" r:id="rId3"/>
    <p:sldId id="258" r:id="rId4"/>
    <p:sldId id="269" r:id="rId5"/>
    <p:sldId id="270" r:id="rId6"/>
    <p:sldId id="271" r:id="rId7"/>
    <p:sldId id="274" r:id="rId8"/>
    <p:sldId id="272" r:id="rId9"/>
    <p:sldId id="275" r:id="rId10"/>
    <p:sldId id="273" r:id="rId11"/>
    <p:sldId id="276" r:id="rId12"/>
    <p:sldId id="277" r:id="rId13"/>
    <p:sldId id="278"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89388" autoAdjust="0"/>
  </p:normalViewPr>
  <p:slideViewPr>
    <p:cSldViewPr snapToGrid="0">
      <p:cViewPr varScale="1">
        <p:scale>
          <a:sx n="98" d="100"/>
          <a:sy n="98" d="100"/>
        </p:scale>
        <p:origin x="19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5CD26-1F04-4573-A863-8A81846F2AF3}" type="datetimeFigureOut">
              <a:rPr lang="ru-KZ" smtClean="0"/>
              <a:t>03/02/2022</a:t>
            </a:fld>
            <a:endParaRPr lang="ru-K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8CE1F1-F8B4-4565-ABD4-06829A3A2384}" type="slidenum">
              <a:rPr lang="ru-KZ" smtClean="0"/>
              <a:t>‹#›</a:t>
            </a:fld>
            <a:endParaRPr lang="ru-KZ"/>
          </a:p>
        </p:txBody>
      </p:sp>
    </p:spTree>
    <p:extLst>
      <p:ext uri="{BB962C8B-B14F-4D97-AF65-F5344CB8AC3E}">
        <p14:creationId xmlns:p14="http://schemas.microsoft.com/office/powerpoint/2010/main" val="3074745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To build the real world applications, connecting with the databases is the necessity for the programming languages. However, python allows us to connect our application to the databases like MySQL, SQLite, MongoDB, and many others. </a:t>
            </a:r>
          </a:p>
          <a:p>
            <a:pPr marL="171450" indent="-171450">
              <a:buFont typeface="Arial" panose="020B0604020202020204" pitchFamily="34" charset="0"/>
              <a:buChar char="•"/>
            </a:pPr>
            <a:r>
              <a:rPr lang="en-US" dirty="0"/>
              <a:t>MySQL is a fast, easy to use relational database. It is currently the most popular open-source database</a:t>
            </a:r>
          </a:p>
          <a:p>
            <a:pPr marL="171450" indent="-171450">
              <a:buFont typeface="Arial" panose="020B0604020202020204" pitchFamily="34" charset="0"/>
              <a:buChar char="•"/>
            </a:pPr>
            <a:r>
              <a:rPr lang="en-US" dirty="0"/>
              <a:t>MySQL is used for many small and big businesses. It is developed, marketed and supported by MySQL AB, a Swedish company. It is written in C and C++.</a:t>
            </a:r>
          </a:p>
          <a:p>
            <a:pPr marL="171450" indent="-171450">
              <a:buFont typeface="Arial" panose="020B0604020202020204" pitchFamily="34" charset="0"/>
              <a:buChar char="•"/>
            </a:pPr>
            <a:r>
              <a:rPr lang="en-US" dirty="0"/>
              <a:t>MySQL is an open-source database, so you don’t have to pay a single penny to use it.</a:t>
            </a:r>
          </a:p>
          <a:p>
            <a:pPr marL="0" indent="0">
              <a:buFont typeface="Arial" panose="020B0604020202020204" pitchFamily="34" charset="0"/>
              <a:buNone/>
            </a:pPr>
            <a:r>
              <a:rPr lang="en-US" dirty="0"/>
              <a:t>MySQL Features:</a:t>
            </a:r>
          </a:p>
          <a:p>
            <a:pPr marL="171450" indent="-171450">
              <a:buFont typeface="Arial" panose="020B0604020202020204" pitchFamily="34" charset="0"/>
              <a:buChar char="•"/>
            </a:pPr>
            <a:r>
              <a:rPr lang="en-US" dirty="0"/>
              <a:t>MySQL is a fast, easy to use relational database.</a:t>
            </a:r>
          </a:p>
          <a:p>
            <a:pPr marL="171450" indent="-171450">
              <a:buFont typeface="Arial" panose="020B0604020202020204" pitchFamily="34" charset="0"/>
              <a:buChar char="•"/>
            </a:pPr>
            <a:r>
              <a:rPr lang="en-US" dirty="0"/>
              <a:t>MySQL is used for many small and big businesses.</a:t>
            </a:r>
          </a:p>
          <a:p>
            <a:pPr marL="171450" indent="-171450">
              <a:buFont typeface="Arial" panose="020B0604020202020204" pitchFamily="34" charset="0"/>
              <a:buChar char="•"/>
            </a:pPr>
            <a:r>
              <a:rPr lang="en-US" dirty="0"/>
              <a:t>MySQL is an open-source database, so you don’t have to pay for it.</a:t>
            </a:r>
          </a:p>
          <a:p>
            <a:endParaRPr lang="en-US" dirty="0"/>
          </a:p>
        </p:txBody>
      </p:sp>
      <p:sp>
        <p:nvSpPr>
          <p:cNvPr id="4" name="Номер слайда 3"/>
          <p:cNvSpPr>
            <a:spLocks noGrp="1"/>
          </p:cNvSpPr>
          <p:nvPr>
            <p:ph type="sldNum" sz="quarter" idx="5"/>
          </p:nvPr>
        </p:nvSpPr>
        <p:spPr/>
        <p:txBody>
          <a:bodyPr/>
          <a:lstStyle/>
          <a:p>
            <a:fld id="{A78CE1F1-F8B4-4565-ABD4-06829A3A2384}" type="slidenum">
              <a:rPr lang="ru-KZ" smtClean="0"/>
              <a:t>3</a:t>
            </a:fld>
            <a:endParaRPr lang="ru-KZ"/>
          </a:p>
        </p:txBody>
      </p:sp>
    </p:spTree>
    <p:extLst>
      <p:ext uri="{BB962C8B-B14F-4D97-AF65-F5344CB8AC3E}">
        <p14:creationId xmlns:p14="http://schemas.microsoft.com/office/powerpoint/2010/main" val="172843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You can delete records from an existing table by using the "</a:t>
            </a:r>
            <a:r>
              <a:rPr lang="en-US" b="1" dirty="0"/>
              <a:t>DELETE FROM</a:t>
            </a:r>
            <a:r>
              <a:rPr lang="en-US" dirty="0"/>
              <a:t>" statement.</a:t>
            </a:r>
          </a:p>
          <a:p>
            <a:r>
              <a:rPr lang="en-US" dirty="0"/>
              <a:t>Important!: Notice the statement: </a:t>
            </a:r>
            <a:r>
              <a:rPr lang="en-US" b="1" dirty="0" err="1">
                <a:solidFill>
                  <a:srgbClr val="FFFF00"/>
                </a:solidFill>
              </a:rPr>
              <a:t>mydb.commit</a:t>
            </a:r>
            <a:r>
              <a:rPr lang="en-US" b="1" dirty="0">
                <a:solidFill>
                  <a:srgbClr val="FFFF00"/>
                </a:solidFill>
              </a:rPr>
              <a:t>()</a:t>
            </a:r>
            <a:r>
              <a:rPr lang="en-US" dirty="0"/>
              <a:t>. It is required to make the changes, otherwise no changes are made to the table.</a:t>
            </a:r>
          </a:p>
          <a:p>
            <a:r>
              <a:rPr lang="en-US" dirty="0"/>
              <a:t>Notice the </a:t>
            </a:r>
            <a:r>
              <a:rPr lang="en-US" b="1" dirty="0"/>
              <a:t>WHERE</a:t>
            </a:r>
            <a:r>
              <a:rPr lang="en-US" dirty="0"/>
              <a:t> clause in the DELETE syntax: The </a:t>
            </a:r>
            <a:r>
              <a:rPr lang="en-US" b="1" dirty="0"/>
              <a:t>WHERE</a:t>
            </a:r>
            <a:r>
              <a:rPr lang="en-US" dirty="0"/>
              <a:t> clause specifies which record(s) that should be deleted. If you omit the WHERE clause, all records will be deleted!</a:t>
            </a:r>
            <a:endParaRPr lang="ru-KZ" dirty="0"/>
          </a:p>
        </p:txBody>
      </p:sp>
      <p:sp>
        <p:nvSpPr>
          <p:cNvPr id="4" name="Номер слайда 3"/>
          <p:cNvSpPr>
            <a:spLocks noGrp="1"/>
          </p:cNvSpPr>
          <p:nvPr>
            <p:ph type="sldNum" sz="quarter" idx="5"/>
          </p:nvPr>
        </p:nvSpPr>
        <p:spPr/>
        <p:txBody>
          <a:bodyPr/>
          <a:lstStyle/>
          <a:p>
            <a:fld id="{A78CE1F1-F8B4-4565-ABD4-06829A3A2384}" type="slidenum">
              <a:rPr lang="ru-KZ" smtClean="0"/>
              <a:t>12</a:t>
            </a:fld>
            <a:endParaRPr lang="ru-KZ"/>
          </a:p>
        </p:txBody>
      </p:sp>
    </p:spTree>
    <p:extLst>
      <p:ext uri="{BB962C8B-B14F-4D97-AF65-F5344CB8AC3E}">
        <p14:creationId xmlns:p14="http://schemas.microsoft.com/office/powerpoint/2010/main" val="3000125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You can delete an existing table by using the "</a:t>
            </a:r>
            <a:r>
              <a:rPr lang="en-US" b="1" dirty="0"/>
              <a:t>DROP TABLE</a:t>
            </a:r>
            <a:r>
              <a:rPr lang="en-US" dirty="0"/>
              <a:t>" statement.</a:t>
            </a:r>
            <a:endParaRPr lang="ru-KZ" dirty="0"/>
          </a:p>
        </p:txBody>
      </p:sp>
      <p:sp>
        <p:nvSpPr>
          <p:cNvPr id="4" name="Номер слайда 3"/>
          <p:cNvSpPr>
            <a:spLocks noGrp="1"/>
          </p:cNvSpPr>
          <p:nvPr>
            <p:ph type="sldNum" sz="quarter" idx="5"/>
          </p:nvPr>
        </p:nvSpPr>
        <p:spPr/>
        <p:txBody>
          <a:bodyPr/>
          <a:lstStyle/>
          <a:p>
            <a:fld id="{A78CE1F1-F8B4-4565-ABD4-06829A3A2384}" type="slidenum">
              <a:rPr lang="ru-KZ" smtClean="0"/>
              <a:t>13</a:t>
            </a:fld>
            <a:endParaRPr lang="ru-KZ"/>
          </a:p>
        </p:txBody>
      </p:sp>
    </p:spTree>
    <p:extLst>
      <p:ext uri="{BB962C8B-B14F-4D97-AF65-F5344CB8AC3E}">
        <p14:creationId xmlns:p14="http://schemas.microsoft.com/office/powerpoint/2010/main" val="315696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Python needs a MySQL driver to access the MySQL database. We will use the driver "MySQL Connector". We recommend that you use PIP to install "MySQL Connector". PIP is most likely already installed in your Python environment.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test if the installation was successful, or if you already have "MySQL Connector" installed, create a Python page with the content: </a:t>
            </a:r>
            <a:r>
              <a:rPr lang="en-US" sz="1200" b="1" dirty="0">
                <a:latin typeface="Arial" panose="020B0604020202020204" pitchFamily="34" charset="0"/>
                <a:cs typeface="Arial" panose="020B0604020202020204" pitchFamily="34" charset="0"/>
              </a:rPr>
              <a:t>import </a:t>
            </a:r>
            <a:r>
              <a:rPr lang="en-US" sz="1200" b="1" dirty="0" err="1">
                <a:latin typeface="Arial" panose="020B0604020202020204" pitchFamily="34" charset="0"/>
                <a:cs typeface="Arial" panose="020B0604020202020204" pitchFamily="34" charset="0"/>
              </a:rPr>
              <a:t>mysql.connector</a:t>
            </a:r>
            <a:r>
              <a:rPr lang="en-US" sz="120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Creating Connection to the database. You should use the username and password from your MySQL database. After that you can start querying the database using SQL statements.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KZ" sz="1200" dirty="0">
              <a:latin typeface="Arial" panose="020B0604020202020204" pitchFamily="34" charset="0"/>
              <a:cs typeface="Arial" panose="020B0604020202020204" pitchFamily="34" charset="0"/>
            </a:endParaRPr>
          </a:p>
          <a:p>
            <a:endParaRPr lang="ru-KZ" dirty="0"/>
          </a:p>
        </p:txBody>
      </p:sp>
      <p:sp>
        <p:nvSpPr>
          <p:cNvPr id="4" name="Номер слайда 3"/>
          <p:cNvSpPr>
            <a:spLocks noGrp="1"/>
          </p:cNvSpPr>
          <p:nvPr>
            <p:ph type="sldNum" sz="quarter" idx="5"/>
          </p:nvPr>
        </p:nvSpPr>
        <p:spPr/>
        <p:txBody>
          <a:bodyPr/>
          <a:lstStyle/>
          <a:p>
            <a:fld id="{A78CE1F1-F8B4-4565-ABD4-06829A3A2384}" type="slidenum">
              <a:rPr lang="ru-KZ" smtClean="0"/>
              <a:t>4</a:t>
            </a:fld>
            <a:endParaRPr lang="ru-KZ"/>
          </a:p>
        </p:txBody>
      </p:sp>
    </p:spTree>
    <p:extLst>
      <p:ext uri="{BB962C8B-B14F-4D97-AF65-F5344CB8AC3E}">
        <p14:creationId xmlns:p14="http://schemas.microsoft.com/office/powerpoint/2010/main" val="317178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After establishing connection with MySQL, to manipulate data in it you need to connect to a database. You can connect to an existing database or, create your own.</a:t>
            </a:r>
          </a:p>
          <a:p>
            <a:r>
              <a:rPr lang="en-US" dirty="0"/>
              <a:t>You would need special privileges to create or to delete a MySQL database. So if you have access to the root user, you can create any database.</a:t>
            </a:r>
          </a:p>
          <a:p>
            <a:endParaRPr lang="en-US" dirty="0"/>
          </a:p>
          <a:p>
            <a:r>
              <a:rPr lang="en-US" dirty="0"/>
              <a:t>To create a database in MySQL, use the </a:t>
            </a:r>
            <a:r>
              <a:rPr lang="en-US" b="1" dirty="0"/>
              <a:t>"CREATE DATABASE"</a:t>
            </a:r>
            <a:r>
              <a:rPr lang="en-US" dirty="0"/>
              <a:t> statement.</a:t>
            </a:r>
          </a:p>
          <a:p>
            <a:r>
              <a:rPr lang="en-US" sz="1200" b="0" i="0" kern="1200" dirty="0">
                <a:solidFill>
                  <a:schemeClr val="tx1"/>
                </a:solidFill>
                <a:effectLst/>
                <a:latin typeface="+mn-lt"/>
                <a:ea typeface="+mn-ea"/>
                <a:cs typeface="+mn-cs"/>
              </a:rPr>
              <a:t>Let’s create a database named "</a:t>
            </a:r>
            <a:r>
              <a:rPr lang="en-US" sz="1200" b="0" i="0" kern="1200" dirty="0" err="1">
                <a:solidFill>
                  <a:schemeClr val="tx1"/>
                </a:solidFill>
                <a:effectLst/>
                <a:latin typeface="+mn-lt"/>
                <a:ea typeface="+mn-ea"/>
                <a:cs typeface="+mn-cs"/>
              </a:rPr>
              <a:t>mydatabase</a:t>
            </a:r>
            <a:r>
              <a:rPr lang="en-US" sz="1200" b="0" i="0" kern="1200" dirty="0">
                <a:solidFill>
                  <a:schemeClr val="tx1"/>
                </a:solidFill>
                <a:effectLst/>
                <a:latin typeface="+mn-lt"/>
                <a:ea typeface="+mn-ea"/>
                <a:cs typeface="+mn-cs"/>
              </a:rPr>
              <a:t>“ as in the picture.</a:t>
            </a:r>
          </a:p>
          <a:p>
            <a:endParaRPr lang="en-US" sz="1200" b="0" i="0" kern="1200" dirty="0">
              <a:solidFill>
                <a:schemeClr val="tx1"/>
              </a:solidFill>
              <a:effectLst/>
              <a:latin typeface="+mn-lt"/>
              <a:ea typeface="+mn-ea"/>
              <a:cs typeface="+mn-cs"/>
            </a:endParaRPr>
          </a:p>
          <a:p>
            <a:r>
              <a:rPr lang="en-US" dirty="0"/>
              <a:t>You can check if a database exist by listing all databases in your system by using the </a:t>
            </a:r>
            <a:r>
              <a:rPr lang="en-US" b="1" dirty="0"/>
              <a:t>"SHOW DATABASES"</a:t>
            </a:r>
            <a:r>
              <a:rPr lang="en-US" dirty="0"/>
              <a:t> statement.</a:t>
            </a:r>
          </a:p>
          <a:p>
            <a:r>
              <a:rPr lang="en-US" dirty="0"/>
              <a:t>Or you can try to access the database when making the connection</a:t>
            </a:r>
          </a:p>
        </p:txBody>
      </p:sp>
      <p:sp>
        <p:nvSpPr>
          <p:cNvPr id="4" name="Номер слайда 3"/>
          <p:cNvSpPr>
            <a:spLocks noGrp="1"/>
          </p:cNvSpPr>
          <p:nvPr>
            <p:ph type="sldNum" sz="quarter" idx="5"/>
          </p:nvPr>
        </p:nvSpPr>
        <p:spPr/>
        <p:txBody>
          <a:bodyPr/>
          <a:lstStyle/>
          <a:p>
            <a:fld id="{A78CE1F1-F8B4-4565-ABD4-06829A3A2384}" type="slidenum">
              <a:rPr lang="ru-KZ" smtClean="0"/>
              <a:t>5</a:t>
            </a:fld>
            <a:endParaRPr lang="ru-KZ"/>
          </a:p>
        </p:txBody>
      </p:sp>
    </p:spTree>
    <p:extLst>
      <p:ext uri="{BB962C8B-B14F-4D97-AF65-F5344CB8AC3E}">
        <p14:creationId xmlns:p14="http://schemas.microsoft.com/office/powerpoint/2010/main" val="352585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To create a table in MySQL, use the </a:t>
            </a:r>
            <a:r>
              <a:rPr lang="en-US" b="1" dirty="0"/>
              <a:t>"CREATE TABLE"</a:t>
            </a:r>
            <a:r>
              <a:rPr lang="en-US" dirty="0"/>
              <a:t> statement. Make sure you define the name of the database when you create the connection.</a:t>
            </a:r>
          </a:p>
          <a:p>
            <a:r>
              <a:rPr lang="en-US" dirty="0"/>
              <a:t>Create a table named "customers“.</a:t>
            </a:r>
          </a:p>
          <a:p>
            <a:endParaRPr lang="en-US" dirty="0"/>
          </a:p>
          <a:p>
            <a:r>
              <a:rPr lang="en-US" dirty="0"/>
              <a:t>You can check if a table exist by listing all tables in your database with the "SHOW TABLES" statement.</a:t>
            </a:r>
          </a:p>
          <a:p>
            <a:endParaRPr lang="ru-KZ" dirty="0"/>
          </a:p>
        </p:txBody>
      </p:sp>
      <p:sp>
        <p:nvSpPr>
          <p:cNvPr id="4" name="Номер слайда 3"/>
          <p:cNvSpPr>
            <a:spLocks noGrp="1"/>
          </p:cNvSpPr>
          <p:nvPr>
            <p:ph type="sldNum" sz="quarter" idx="5"/>
          </p:nvPr>
        </p:nvSpPr>
        <p:spPr/>
        <p:txBody>
          <a:bodyPr/>
          <a:lstStyle/>
          <a:p>
            <a:fld id="{A78CE1F1-F8B4-4565-ABD4-06829A3A2384}" type="slidenum">
              <a:rPr lang="ru-KZ" smtClean="0"/>
              <a:t>6</a:t>
            </a:fld>
            <a:endParaRPr lang="ru-KZ"/>
          </a:p>
        </p:txBody>
      </p:sp>
    </p:spTree>
    <p:extLst>
      <p:ext uri="{BB962C8B-B14F-4D97-AF65-F5344CB8AC3E}">
        <p14:creationId xmlns:p14="http://schemas.microsoft.com/office/powerpoint/2010/main" val="206326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When creating a table, you should also create a column with a unique key for each record. This can be done by defining a </a:t>
            </a:r>
            <a:r>
              <a:rPr lang="en-US" b="1" dirty="0"/>
              <a:t>PRIMARY KEY</a:t>
            </a:r>
            <a:r>
              <a:rPr lang="en-US" dirty="0"/>
              <a:t>. We use the statement "</a:t>
            </a:r>
            <a:r>
              <a:rPr lang="en-US" b="1" dirty="0"/>
              <a:t>INT AUTO_INCREMENT PRIMARY KEY</a:t>
            </a:r>
            <a:r>
              <a:rPr lang="en-US" dirty="0"/>
              <a:t>" which will insert a unique number for each record. Starting at 1, and increased by one for each record.</a:t>
            </a:r>
          </a:p>
          <a:p>
            <a:endParaRPr lang="en-US" dirty="0"/>
          </a:p>
          <a:p>
            <a:r>
              <a:rPr lang="en-US" dirty="0"/>
              <a:t>If the table already exists, use the </a:t>
            </a:r>
            <a:r>
              <a:rPr lang="en-US" b="1" dirty="0"/>
              <a:t>ALTER TABLE </a:t>
            </a:r>
            <a:r>
              <a:rPr lang="en-US" dirty="0"/>
              <a:t>keyword:</a:t>
            </a:r>
            <a:endParaRPr lang="ru-KZ"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8CE1F1-F8B4-4565-ABD4-06829A3A2384}" type="slidenum">
              <a:rPr kumimoji="0" lang="ru-K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u-K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86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To fill a table in MySQL, use the "INSERT INTO" statement.</a:t>
            </a:r>
            <a:endParaRPr lang="ru-KZ" dirty="0"/>
          </a:p>
        </p:txBody>
      </p:sp>
      <p:sp>
        <p:nvSpPr>
          <p:cNvPr id="4" name="Номер слайда 3"/>
          <p:cNvSpPr>
            <a:spLocks noGrp="1"/>
          </p:cNvSpPr>
          <p:nvPr>
            <p:ph type="sldNum" sz="quarter" idx="5"/>
          </p:nvPr>
        </p:nvSpPr>
        <p:spPr/>
        <p:txBody>
          <a:bodyPr/>
          <a:lstStyle/>
          <a:p>
            <a:fld id="{A78CE1F1-F8B4-4565-ABD4-06829A3A2384}" type="slidenum">
              <a:rPr lang="ru-KZ" smtClean="0"/>
              <a:t>8</a:t>
            </a:fld>
            <a:endParaRPr lang="ru-KZ"/>
          </a:p>
        </p:txBody>
      </p:sp>
    </p:spTree>
    <p:extLst>
      <p:ext uri="{BB962C8B-B14F-4D97-AF65-F5344CB8AC3E}">
        <p14:creationId xmlns:p14="http://schemas.microsoft.com/office/powerpoint/2010/main" val="401552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To insert multiple rows into a table, use the </a:t>
            </a:r>
            <a:r>
              <a:rPr lang="en-US" b="1" dirty="0" err="1"/>
              <a:t>executemany</a:t>
            </a:r>
            <a:r>
              <a:rPr lang="en-US" b="1" dirty="0"/>
              <a:t>()</a:t>
            </a:r>
            <a:r>
              <a:rPr lang="en-US" dirty="0"/>
              <a:t> method.</a:t>
            </a:r>
          </a:p>
          <a:p>
            <a:r>
              <a:rPr lang="en-US" dirty="0"/>
              <a:t>The second parameter of the </a:t>
            </a:r>
            <a:r>
              <a:rPr lang="en-US" b="1" dirty="0" err="1"/>
              <a:t>executemany</a:t>
            </a:r>
            <a:r>
              <a:rPr lang="en-US" b="1" dirty="0"/>
              <a:t>()</a:t>
            </a:r>
            <a:r>
              <a:rPr lang="en-US" dirty="0"/>
              <a:t> method is a list of tuples, containing the data you want to insert.</a:t>
            </a:r>
          </a:p>
          <a:p>
            <a:endParaRPr lang="en-US" dirty="0"/>
          </a:p>
          <a:p>
            <a:r>
              <a:rPr lang="en-US" sz="1200" b="0" i="0" kern="1200" dirty="0">
                <a:solidFill>
                  <a:schemeClr val="tx1"/>
                </a:solidFill>
                <a:effectLst/>
                <a:latin typeface="+mn-lt"/>
                <a:ea typeface="+mn-ea"/>
                <a:cs typeface="+mn-cs"/>
              </a:rPr>
              <a:t>You can get the id of the row you just inserted by asking the cursor object. </a:t>
            </a:r>
            <a:r>
              <a:rPr lang="en-US" sz="1200" b="1" i="0" kern="1200" dirty="0">
                <a:solidFill>
                  <a:schemeClr val="tx1"/>
                </a:solidFill>
                <a:effectLst/>
                <a:latin typeface="+mn-lt"/>
                <a:ea typeface="+mn-ea"/>
                <a:cs typeface="+mn-cs"/>
              </a:rPr>
              <a:t>Note:</a:t>
            </a:r>
            <a:r>
              <a:rPr lang="en-US" sz="1200" b="0" i="0" kern="1200" dirty="0">
                <a:solidFill>
                  <a:schemeClr val="tx1"/>
                </a:solidFill>
                <a:effectLst/>
                <a:latin typeface="+mn-lt"/>
                <a:ea typeface="+mn-ea"/>
                <a:cs typeface="+mn-cs"/>
              </a:rPr>
              <a:t> If you insert more than one row, the id of the last inserted row is returned.</a:t>
            </a:r>
          </a:p>
          <a:p>
            <a:endParaRPr lang="ru-KZ"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8CE1F1-F8B4-4565-ABD4-06829A3A2384}" type="slidenum">
              <a:rPr kumimoji="0" lang="ru-K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ru-K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04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To select from a table in MySQL, use the "SELECT" statement. </a:t>
            </a:r>
          </a:p>
          <a:p>
            <a:r>
              <a:rPr lang="en-US" dirty="0"/>
              <a:t>Note: We use the </a:t>
            </a:r>
            <a:r>
              <a:rPr lang="en-US" b="1" dirty="0" err="1"/>
              <a:t>fetchall</a:t>
            </a:r>
            <a:r>
              <a:rPr lang="en-US" b="1" dirty="0"/>
              <a:t>()</a:t>
            </a:r>
            <a:r>
              <a:rPr lang="en-US" dirty="0"/>
              <a:t> method, which fetches all rows from the last executed statement.</a:t>
            </a:r>
          </a:p>
          <a:p>
            <a:endParaRPr lang="en-US" dirty="0"/>
          </a:p>
          <a:p>
            <a:r>
              <a:rPr lang="en-US" dirty="0"/>
              <a:t>To select only some of the columns in a table, use the "SELECT" statement followed by the column name(s).</a:t>
            </a:r>
            <a:endParaRPr lang="ru-KZ" dirty="0"/>
          </a:p>
        </p:txBody>
      </p:sp>
      <p:sp>
        <p:nvSpPr>
          <p:cNvPr id="4" name="Номер слайда 3"/>
          <p:cNvSpPr>
            <a:spLocks noGrp="1"/>
          </p:cNvSpPr>
          <p:nvPr>
            <p:ph type="sldNum" sz="quarter" idx="5"/>
          </p:nvPr>
        </p:nvSpPr>
        <p:spPr/>
        <p:txBody>
          <a:bodyPr/>
          <a:lstStyle/>
          <a:p>
            <a:fld id="{A78CE1F1-F8B4-4565-ABD4-06829A3A2384}" type="slidenum">
              <a:rPr lang="ru-KZ" smtClean="0"/>
              <a:t>10</a:t>
            </a:fld>
            <a:endParaRPr lang="ru-KZ"/>
          </a:p>
        </p:txBody>
      </p:sp>
    </p:spTree>
    <p:extLst>
      <p:ext uri="{BB962C8B-B14F-4D97-AF65-F5344CB8AC3E}">
        <p14:creationId xmlns:p14="http://schemas.microsoft.com/office/powerpoint/2010/main" val="3668676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371600" y="1143000"/>
            <a:ext cx="4114800" cy="3086100"/>
          </a:xfrm>
        </p:spPr>
      </p:sp>
      <p:sp>
        <p:nvSpPr>
          <p:cNvPr id="3" name="Заметки 2"/>
          <p:cNvSpPr>
            <a:spLocks noGrp="1"/>
          </p:cNvSpPr>
          <p:nvPr>
            <p:ph type="body" idx="1"/>
          </p:nvPr>
        </p:nvSpPr>
        <p:spPr/>
        <p:txBody>
          <a:bodyPr/>
          <a:lstStyle/>
          <a:p>
            <a:r>
              <a:rPr lang="en-US" dirty="0"/>
              <a:t>Use the ORDER BY statement to sort the result in ascending or descending order.</a:t>
            </a:r>
          </a:p>
          <a:p>
            <a:r>
              <a:rPr lang="en-US" dirty="0"/>
              <a:t>The ORDER BY keyword sorts the result ascending by default. To sort the result in descending order, use the DESC keyword. </a:t>
            </a:r>
          </a:p>
          <a:p>
            <a:endParaRPr lang="ru-KZ" dirty="0"/>
          </a:p>
        </p:txBody>
      </p:sp>
      <p:sp>
        <p:nvSpPr>
          <p:cNvPr id="4" name="Номер слайда 3"/>
          <p:cNvSpPr>
            <a:spLocks noGrp="1"/>
          </p:cNvSpPr>
          <p:nvPr>
            <p:ph type="sldNum" sz="quarter" idx="5"/>
          </p:nvPr>
        </p:nvSpPr>
        <p:spPr/>
        <p:txBody>
          <a:bodyPr/>
          <a:lstStyle/>
          <a:p>
            <a:fld id="{A78CE1F1-F8B4-4565-ABD4-06829A3A2384}" type="slidenum">
              <a:rPr lang="ru-KZ" smtClean="0"/>
              <a:t>11</a:t>
            </a:fld>
            <a:endParaRPr lang="ru-KZ"/>
          </a:p>
        </p:txBody>
      </p:sp>
    </p:spTree>
    <p:extLst>
      <p:ext uri="{BB962C8B-B14F-4D97-AF65-F5344CB8AC3E}">
        <p14:creationId xmlns:p14="http://schemas.microsoft.com/office/powerpoint/2010/main" val="180967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525DB85-4864-4783-A438-4B0D7EC70742}"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250841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525DB85-4864-4783-A438-4B0D7EC70742}"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217657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525DB85-4864-4783-A438-4B0D7EC70742}"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386601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525DB85-4864-4783-A438-4B0D7EC70742}"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5880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525DB85-4864-4783-A438-4B0D7EC70742}" type="datetimeFigureOut">
              <a:rPr lang="ru-KZ" smtClean="0"/>
              <a:t>03/02/2022</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1494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525DB85-4864-4783-A438-4B0D7EC70742}"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155096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525DB85-4864-4783-A438-4B0D7EC70742}" type="datetimeFigureOut">
              <a:rPr lang="ru-KZ" smtClean="0"/>
              <a:t>03/02/2022</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200952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525DB85-4864-4783-A438-4B0D7EC70742}" type="datetimeFigureOut">
              <a:rPr lang="ru-KZ" smtClean="0"/>
              <a:t>03/02/2022</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144323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5DB85-4864-4783-A438-4B0D7EC70742}" type="datetimeFigureOut">
              <a:rPr lang="ru-KZ" smtClean="0"/>
              <a:t>03/02/2022</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542337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525DB85-4864-4783-A438-4B0D7EC70742}"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2321829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C525DB85-4864-4783-A438-4B0D7EC70742}" type="datetimeFigureOut">
              <a:rPr lang="ru-KZ" smtClean="0"/>
              <a:t>03/02/2022</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ABD60E93-A25A-40B0-AA5E-EB0F83EB1E64}" type="slidenum">
              <a:rPr lang="ru-KZ" smtClean="0"/>
              <a:t>‹#›</a:t>
            </a:fld>
            <a:endParaRPr lang="ru-KZ"/>
          </a:p>
        </p:txBody>
      </p:sp>
    </p:spTree>
    <p:extLst>
      <p:ext uri="{BB962C8B-B14F-4D97-AF65-F5344CB8AC3E}">
        <p14:creationId xmlns:p14="http://schemas.microsoft.com/office/powerpoint/2010/main" val="1299108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5DB85-4864-4783-A438-4B0D7EC70742}" type="datetimeFigureOut">
              <a:rPr lang="ru-KZ" smtClean="0"/>
              <a:t>03/02/2022</a:t>
            </a:fld>
            <a:endParaRPr lang="ru-K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60E93-A25A-40B0-AA5E-EB0F83EB1E64}" type="slidenum">
              <a:rPr lang="ru-KZ" smtClean="0"/>
              <a:t>‹#›</a:t>
            </a:fld>
            <a:endParaRPr lang="ru-KZ"/>
          </a:p>
        </p:txBody>
      </p:sp>
    </p:spTree>
    <p:extLst>
      <p:ext uri="{BB962C8B-B14F-4D97-AF65-F5344CB8AC3E}">
        <p14:creationId xmlns:p14="http://schemas.microsoft.com/office/powerpoint/2010/main" val="2047163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9A9220-6642-4333-BD3E-9C1774A6E0F6}"/>
              </a:ext>
            </a:extLst>
          </p:cNvPr>
          <p:cNvSpPr>
            <a:spLocks noGrp="1"/>
          </p:cNvSpPr>
          <p:nvPr>
            <p:ph type="ctrTitle" idx="4294967295"/>
          </p:nvPr>
        </p:nvSpPr>
        <p:spPr>
          <a:xfrm>
            <a:off x="0" y="698820"/>
            <a:ext cx="9144000" cy="638202"/>
          </a:xfrm>
        </p:spPr>
        <p:txBody>
          <a:bodyPr>
            <a:normAutofit/>
          </a:bodyPr>
          <a:lstStyle/>
          <a:p>
            <a:pPr algn="ctr"/>
            <a:r>
              <a:rPr lang="en-US" sz="3200" b="1" dirty="0">
                <a:solidFill>
                  <a:schemeClr val="bg1"/>
                </a:solidFill>
                <a:latin typeface="Cambria" panose="02040503050406030204" pitchFamily="18" charset="0"/>
                <a:ea typeface="Cambria" panose="02040503050406030204" pitchFamily="18" charset="0"/>
                <a:cs typeface="Arial" panose="020B0604020202020204" pitchFamily="34" charset="0"/>
              </a:rPr>
              <a:t>Python programming application</a:t>
            </a:r>
            <a:endParaRPr lang="ru-KZ" sz="32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19479759-3A73-48C1-A459-0619178EDF89}"/>
              </a:ext>
            </a:extLst>
          </p:cNvPr>
          <p:cNvSpPr txBox="1"/>
          <p:nvPr/>
        </p:nvSpPr>
        <p:spPr>
          <a:xfrm>
            <a:off x="0" y="6279703"/>
            <a:ext cx="9144000" cy="55399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This document has been produced with the support of the EUROPEAN COMMISSION under the ERASMUS+ </a:t>
            </a:r>
            <a:r>
              <a:rPr kumimoji="0" lang="en-US" sz="1000" b="0" i="0" u="none" strike="noStrike" kern="120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mn-cs"/>
              </a:rPr>
              <a:t>Programme</a:t>
            </a: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KA2 – Capacity Building in the Field of Higher Education: 598092-EPP-1-2018-1-BG-EPPKA2-CBHE-SP.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mn-cs"/>
              </a:rPr>
              <a:t>It reflects the views only of the authors, and the Commission cannot be held responsible for any use which may be made of the information contained therein.</a:t>
            </a:r>
            <a:endParaRPr kumimoji="0" lang="en-US"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5" name="Заголовок 1">
            <a:extLst>
              <a:ext uri="{FF2B5EF4-FFF2-40B4-BE49-F238E27FC236}">
                <a16:creationId xmlns:a16="http://schemas.microsoft.com/office/drawing/2014/main" id="{0B2D959F-E313-422C-9A99-098218ACF874}"/>
              </a:ext>
            </a:extLst>
          </p:cNvPr>
          <p:cNvSpPr txBox="1">
            <a:spLocks/>
          </p:cNvSpPr>
          <p:nvPr/>
        </p:nvSpPr>
        <p:spPr>
          <a:xfrm>
            <a:off x="0" y="5327672"/>
            <a:ext cx="9144000" cy="6382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Anara Karymsakova</a:t>
            </a:r>
          </a:p>
        </p:txBody>
      </p:sp>
      <p:pic>
        <p:nvPicPr>
          <p:cNvPr id="7" name="Рисунок 6">
            <a:extLst>
              <a:ext uri="{FF2B5EF4-FFF2-40B4-BE49-F238E27FC236}">
                <a16:creationId xmlns:a16="http://schemas.microsoft.com/office/drawing/2014/main" id="{6341DC1C-2FF9-4816-B752-7457FEF4C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7957" y="1627089"/>
            <a:ext cx="2528086" cy="3603822"/>
          </a:xfrm>
          <a:prstGeom prst="rect">
            <a:avLst/>
          </a:prstGeom>
        </p:spPr>
      </p:pic>
      <p:pic>
        <p:nvPicPr>
          <p:cNvPr id="6" name="Рисунок 5" descr="Изображение выглядит как человек, занавеска, внутренний&#10;&#10;Автоматически созданное описание">
            <a:extLst>
              <a:ext uri="{FF2B5EF4-FFF2-40B4-BE49-F238E27FC236}">
                <a16:creationId xmlns:a16="http://schemas.microsoft.com/office/drawing/2014/main" id="{57825C47-EB8C-413E-90FF-5AF4009AC3F3}"/>
              </a:ext>
            </a:extLst>
          </p:cNvPr>
          <p:cNvPicPr>
            <a:picLocks noChangeAspect="1"/>
          </p:cNvPicPr>
          <p:nvPr/>
        </p:nvPicPr>
        <p:blipFill rotWithShape="1">
          <a:blip r:embed="rId3">
            <a:extLst>
              <a:ext uri="{28A0092B-C50C-407E-A947-70E740481C1C}">
                <a14:useLocalDpi xmlns:a14="http://schemas.microsoft.com/office/drawing/2010/main" val="0"/>
              </a:ext>
            </a:extLst>
          </a:blip>
          <a:srcRect l="7850" r="8193"/>
          <a:stretch/>
        </p:blipFill>
        <p:spPr>
          <a:xfrm>
            <a:off x="3205975" y="1627089"/>
            <a:ext cx="2732050" cy="3603822"/>
          </a:xfrm>
          <a:prstGeom prst="rect">
            <a:avLst/>
          </a:prstGeom>
        </p:spPr>
      </p:pic>
      <p:sp>
        <p:nvSpPr>
          <p:cNvPr id="8" name="Заголовок 1">
            <a:extLst>
              <a:ext uri="{FF2B5EF4-FFF2-40B4-BE49-F238E27FC236}">
                <a16:creationId xmlns:a16="http://schemas.microsoft.com/office/drawing/2014/main" id="{5CDBD931-D13D-469E-903C-8681D965CCC6}"/>
              </a:ext>
            </a:extLst>
          </p:cNvPr>
          <p:cNvSpPr txBox="1">
            <a:spLocks/>
          </p:cNvSpPr>
          <p:nvPr/>
        </p:nvSpPr>
        <p:spPr>
          <a:xfrm>
            <a:off x="0" y="5903139"/>
            <a:ext cx="9144000" cy="2915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E-mail:</a:t>
            </a:r>
            <a:r>
              <a:rPr kumimoji="0" lang="kk-KZ"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rPr>
              <a:t>hatae@mail.ru</a:t>
            </a:r>
          </a:p>
        </p:txBody>
      </p:sp>
    </p:spTree>
    <p:extLst>
      <p:ext uri="{BB962C8B-B14F-4D97-AF65-F5344CB8AC3E}">
        <p14:creationId xmlns:p14="http://schemas.microsoft.com/office/powerpoint/2010/main" val="90339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34C812F-23DD-4AE5-B357-3CD1751749CD}"/>
              </a:ext>
            </a:extLst>
          </p:cNvPr>
          <p:cNvSpPr/>
          <p:nvPr/>
        </p:nvSpPr>
        <p:spPr>
          <a:xfrm>
            <a:off x="1" y="682425"/>
            <a:ext cx="9144000" cy="461665"/>
          </a:xfrm>
          <a:prstGeom prst="rect">
            <a:avLst/>
          </a:prstGeom>
        </p:spPr>
        <p:txBody>
          <a:bodyPr wrap="square">
            <a:spAutoFit/>
          </a:bodyPr>
          <a:lstStyle/>
          <a:p>
            <a:pPr algn="ctr"/>
            <a:r>
              <a:rPr lang="en-US" sz="2400" b="1" dirty="0">
                <a:solidFill>
                  <a:srgbClr val="FFFF00"/>
                </a:solidFill>
                <a:latin typeface="Arial" panose="020B0604020202020204" pitchFamily="34" charset="0"/>
                <a:cs typeface="Arial" panose="020B0604020202020204" pitchFamily="34" charset="0"/>
              </a:rPr>
              <a:t>Python MySQL Select From</a:t>
            </a:r>
            <a:endParaRPr lang="ru-KZ" sz="2400" b="1" dirty="0">
              <a:solidFill>
                <a:srgbClr val="FFFF00"/>
              </a:solidFill>
              <a:latin typeface="Arial" panose="020B0604020202020204" pitchFamily="34" charset="0"/>
              <a:cs typeface="Arial" panose="020B0604020202020204" pitchFamily="34" charset="0"/>
            </a:endParaRPr>
          </a:p>
        </p:txBody>
      </p:sp>
      <p:sp>
        <p:nvSpPr>
          <p:cNvPr id="3" name="Прямоугольник 2">
            <a:extLst>
              <a:ext uri="{FF2B5EF4-FFF2-40B4-BE49-F238E27FC236}">
                <a16:creationId xmlns:a16="http://schemas.microsoft.com/office/drawing/2014/main" id="{FB6121DE-F1F2-4AD0-AC03-7BAB479CBC2C}"/>
              </a:ext>
            </a:extLst>
          </p:cNvPr>
          <p:cNvSpPr/>
          <p:nvPr/>
        </p:nvSpPr>
        <p:spPr>
          <a:xfrm>
            <a:off x="149240" y="1148800"/>
            <a:ext cx="4217688" cy="36933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Select From a Table</a:t>
            </a:r>
            <a:endParaRPr lang="ru-KZ"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CC3F197A-F78D-4B44-A391-26F5E73CD45F}"/>
              </a:ext>
            </a:extLst>
          </p:cNvPr>
          <p:cNvSpPr/>
          <p:nvPr/>
        </p:nvSpPr>
        <p:spPr>
          <a:xfrm>
            <a:off x="149240" y="1631167"/>
            <a:ext cx="4217689" cy="5078313"/>
          </a:xfrm>
          <a:prstGeom prst="rect">
            <a:avLst/>
          </a:prstGeom>
          <a:ln w="38100">
            <a:solidFill>
              <a:srgbClr val="FFFF00"/>
            </a:solidFill>
          </a:ln>
        </p:spPr>
        <p:txBody>
          <a:bodyPr wrap="square">
            <a:spAutoFit/>
          </a:bodyPr>
          <a:lstStyle/>
          <a:p>
            <a:r>
              <a:rPr lang="en-US" dirty="0">
                <a:solidFill>
                  <a:schemeClr val="bg1"/>
                </a:solidFill>
                <a:latin typeface="Arial" panose="020B0604020202020204" pitchFamily="34" charset="0"/>
                <a:cs typeface="Arial" panose="020B0604020202020204" pitchFamily="34" charset="0"/>
              </a:rPr>
              <a:t>import </a:t>
            </a:r>
            <a:r>
              <a:rPr lang="en-US" dirty="0" err="1">
                <a:solidFill>
                  <a:schemeClr val="bg1"/>
                </a:solidFill>
                <a:latin typeface="Arial" panose="020B0604020202020204" pitchFamily="34" charset="0"/>
                <a:cs typeface="Arial" panose="020B0604020202020204" pitchFamily="34" charset="0"/>
              </a:rPr>
              <a:t>mysql.connector</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mydb</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mysql.connector.connect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host="localhost",</a:t>
            </a:r>
          </a:p>
          <a:p>
            <a:r>
              <a:rPr lang="en-US" dirty="0">
                <a:solidFill>
                  <a:schemeClr val="bg1"/>
                </a:solidFill>
                <a:latin typeface="Arial" panose="020B0604020202020204" pitchFamily="34" charset="0"/>
                <a:cs typeface="Arial" panose="020B0604020202020204" pitchFamily="34" charset="0"/>
              </a:rPr>
              <a:t>  user="</a:t>
            </a:r>
            <a:r>
              <a:rPr lang="en-US" dirty="0" err="1">
                <a:solidFill>
                  <a:schemeClr val="bg1"/>
                </a:solidFill>
                <a:latin typeface="Arial" panose="020B0604020202020204" pitchFamily="34" charset="0"/>
                <a:cs typeface="Arial" panose="020B0604020202020204" pitchFamily="34" charset="0"/>
              </a:rPr>
              <a:t>yourusername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password="</a:t>
            </a:r>
            <a:r>
              <a:rPr lang="en-US" dirty="0" err="1">
                <a:solidFill>
                  <a:schemeClr val="bg1"/>
                </a:solidFill>
                <a:latin typeface="Arial" panose="020B0604020202020204" pitchFamily="34" charset="0"/>
                <a:cs typeface="Arial" panose="020B0604020202020204" pitchFamily="34" charset="0"/>
              </a:rPr>
              <a:t>yourpassword</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database="</a:t>
            </a:r>
            <a:r>
              <a:rPr lang="en-US" dirty="0" err="1">
                <a:solidFill>
                  <a:schemeClr val="bg1"/>
                </a:solidFill>
                <a:latin typeface="Arial" panose="020B0604020202020204" pitchFamily="34" charset="0"/>
                <a:cs typeface="Arial" panose="020B0604020202020204" pitchFamily="34" charset="0"/>
              </a:rPr>
              <a:t>mydatabase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mydb.cursor</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mycursor.execute</a:t>
            </a:r>
            <a:r>
              <a:rPr lang="en-US" dirty="0">
                <a:solidFill>
                  <a:schemeClr val="bg1"/>
                </a:solidFill>
                <a:latin typeface="Arial" panose="020B0604020202020204" pitchFamily="34" charset="0"/>
                <a:cs typeface="Arial" panose="020B0604020202020204" pitchFamily="34" charset="0"/>
              </a:rPr>
              <a:t>("</a:t>
            </a:r>
            <a:r>
              <a:rPr lang="en-US" b="1" dirty="0">
                <a:solidFill>
                  <a:schemeClr val="bg1"/>
                </a:solidFill>
                <a:latin typeface="Arial" panose="020B0604020202020204" pitchFamily="34" charset="0"/>
                <a:cs typeface="Arial" panose="020B0604020202020204" pitchFamily="34" charset="0"/>
              </a:rPr>
              <a:t>SELECT</a:t>
            </a:r>
            <a:r>
              <a:rPr lang="en-US" dirty="0">
                <a:solidFill>
                  <a:schemeClr val="bg1"/>
                </a:solidFill>
                <a:latin typeface="Arial" panose="020B0604020202020204" pitchFamily="34" charset="0"/>
                <a:cs typeface="Arial" panose="020B0604020202020204" pitchFamily="34" charset="0"/>
              </a:rPr>
              <a:t> * FROM customers")</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myresult</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mycursor.fetchall</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for x in </a:t>
            </a:r>
            <a:r>
              <a:rPr lang="en-US" dirty="0" err="1">
                <a:solidFill>
                  <a:schemeClr val="bg1"/>
                </a:solidFill>
                <a:latin typeface="Arial" panose="020B0604020202020204" pitchFamily="34" charset="0"/>
                <a:cs typeface="Arial" panose="020B0604020202020204" pitchFamily="34" charset="0"/>
              </a:rPr>
              <a:t>myresult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print(x)</a:t>
            </a:r>
            <a:endParaRPr lang="ru-KZ"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4BA0409E-2817-4CF9-A118-598E3C51AF8A}"/>
              </a:ext>
            </a:extLst>
          </p:cNvPr>
          <p:cNvSpPr/>
          <p:nvPr/>
        </p:nvSpPr>
        <p:spPr>
          <a:xfrm>
            <a:off x="4366928" y="1132495"/>
            <a:ext cx="4534214" cy="36933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Selecting Columns</a:t>
            </a:r>
            <a:endParaRPr lang="ru-KZ"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34A8F3A2-A9DC-44B6-80C7-AABABF664887}"/>
              </a:ext>
            </a:extLst>
          </p:cNvPr>
          <p:cNvSpPr/>
          <p:nvPr/>
        </p:nvSpPr>
        <p:spPr>
          <a:xfrm>
            <a:off x="4460546" y="1631167"/>
            <a:ext cx="4534214" cy="5078313"/>
          </a:xfrm>
          <a:prstGeom prst="rect">
            <a:avLst/>
          </a:prstGeom>
          <a:ln w="38100">
            <a:solidFill>
              <a:srgbClr val="FFFF00"/>
            </a:solidFill>
          </a:ln>
        </p:spPr>
        <p:txBody>
          <a:bodyPr wrap="square">
            <a:spAutoFit/>
          </a:bodyPr>
          <a:lstStyle/>
          <a:p>
            <a:r>
              <a:rPr lang="en-US" dirty="0">
                <a:solidFill>
                  <a:schemeClr val="bg1"/>
                </a:solidFill>
                <a:latin typeface="Arial" panose="020B0604020202020204" pitchFamily="34" charset="0"/>
                <a:cs typeface="Arial" panose="020B0604020202020204" pitchFamily="34" charset="0"/>
              </a:rPr>
              <a:t>import </a:t>
            </a:r>
            <a:r>
              <a:rPr lang="en-US" dirty="0" err="1">
                <a:solidFill>
                  <a:schemeClr val="bg1"/>
                </a:solidFill>
                <a:latin typeface="Arial" panose="020B0604020202020204" pitchFamily="34" charset="0"/>
                <a:cs typeface="Arial" panose="020B0604020202020204" pitchFamily="34" charset="0"/>
              </a:rPr>
              <a:t>mysql.connector</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mydb</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mysql.connector.connect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host="localhost",</a:t>
            </a:r>
          </a:p>
          <a:p>
            <a:r>
              <a:rPr lang="en-US" dirty="0">
                <a:solidFill>
                  <a:schemeClr val="bg1"/>
                </a:solidFill>
                <a:latin typeface="Arial" panose="020B0604020202020204" pitchFamily="34" charset="0"/>
                <a:cs typeface="Arial" panose="020B0604020202020204" pitchFamily="34" charset="0"/>
              </a:rPr>
              <a:t>  user="</a:t>
            </a:r>
            <a:r>
              <a:rPr lang="en-US" dirty="0" err="1">
                <a:solidFill>
                  <a:schemeClr val="bg1"/>
                </a:solidFill>
                <a:latin typeface="Arial" panose="020B0604020202020204" pitchFamily="34" charset="0"/>
                <a:cs typeface="Arial" panose="020B0604020202020204" pitchFamily="34" charset="0"/>
              </a:rPr>
              <a:t>yourusername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password="</a:t>
            </a:r>
            <a:r>
              <a:rPr lang="en-US" dirty="0" err="1">
                <a:solidFill>
                  <a:schemeClr val="bg1"/>
                </a:solidFill>
                <a:latin typeface="Arial" panose="020B0604020202020204" pitchFamily="34" charset="0"/>
                <a:cs typeface="Arial" panose="020B0604020202020204" pitchFamily="34" charset="0"/>
              </a:rPr>
              <a:t>yourpassword</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database="</a:t>
            </a:r>
            <a:r>
              <a:rPr lang="en-US" dirty="0" err="1">
                <a:solidFill>
                  <a:schemeClr val="bg1"/>
                </a:solidFill>
                <a:latin typeface="Arial" panose="020B0604020202020204" pitchFamily="34" charset="0"/>
                <a:cs typeface="Arial" panose="020B0604020202020204" pitchFamily="34" charset="0"/>
              </a:rPr>
              <a:t>mydatabase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mydb.cursor</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mycursor.execute</a:t>
            </a:r>
            <a:r>
              <a:rPr lang="en-US" dirty="0">
                <a:solidFill>
                  <a:schemeClr val="bg1"/>
                </a:solidFill>
                <a:latin typeface="Arial" panose="020B0604020202020204" pitchFamily="34" charset="0"/>
                <a:cs typeface="Arial" panose="020B0604020202020204" pitchFamily="34" charset="0"/>
              </a:rPr>
              <a:t>("SELECT name, address FROM customers")</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myresult</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mycursor.fetchall</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for x in </a:t>
            </a:r>
            <a:r>
              <a:rPr lang="en-US" dirty="0" err="1">
                <a:solidFill>
                  <a:schemeClr val="bg1"/>
                </a:solidFill>
                <a:latin typeface="Arial" panose="020B0604020202020204" pitchFamily="34" charset="0"/>
                <a:cs typeface="Arial" panose="020B0604020202020204" pitchFamily="34" charset="0"/>
              </a:rPr>
              <a:t>myresult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print(x)</a:t>
            </a:r>
            <a:endParaRPr lang="ru-K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99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026C7D27-D584-42EE-8CA7-AD229DB46A27}"/>
              </a:ext>
            </a:extLst>
          </p:cNvPr>
          <p:cNvSpPr/>
          <p:nvPr/>
        </p:nvSpPr>
        <p:spPr>
          <a:xfrm>
            <a:off x="0" y="690118"/>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Python MySQL Order By</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192242DB-06AB-4BE3-A782-5A107D7A16F3}"/>
              </a:ext>
            </a:extLst>
          </p:cNvPr>
          <p:cNvSpPr/>
          <p:nvPr/>
        </p:nvSpPr>
        <p:spPr>
          <a:xfrm>
            <a:off x="81629" y="1982121"/>
            <a:ext cx="4282027" cy="4401205"/>
          </a:xfrm>
          <a:prstGeom prst="rect">
            <a:avLst/>
          </a:prstGeom>
          <a:ln w="38100">
            <a:solidFill>
              <a:srgbClr val="FFFF00"/>
            </a:solidFill>
          </a:ln>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import </a:t>
            </a:r>
            <a:r>
              <a:rPr lang="en-US" sz="1400" dirty="0" err="1">
                <a:solidFill>
                  <a:schemeClr val="bg1"/>
                </a:solidFill>
                <a:latin typeface="Arial" panose="020B0604020202020204" pitchFamily="34" charset="0"/>
                <a:cs typeface="Arial" panose="020B0604020202020204" pitchFamily="34" charset="0"/>
              </a:rPr>
              <a:t>mysql.connector</a:t>
            </a:r>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mydb</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mysql.connector.connect</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host="localhost",</a:t>
            </a:r>
          </a:p>
          <a:p>
            <a:r>
              <a:rPr lang="en-US" sz="1400" dirty="0">
                <a:solidFill>
                  <a:schemeClr val="bg1"/>
                </a:solidFill>
                <a:latin typeface="Arial" panose="020B0604020202020204" pitchFamily="34" charset="0"/>
                <a:cs typeface="Arial" panose="020B0604020202020204" pitchFamily="34" charset="0"/>
              </a:rPr>
              <a:t>  user="</a:t>
            </a:r>
            <a:r>
              <a:rPr lang="en-US" sz="1400" dirty="0" err="1">
                <a:solidFill>
                  <a:schemeClr val="bg1"/>
                </a:solidFill>
                <a:latin typeface="Arial" panose="020B0604020202020204" pitchFamily="34" charset="0"/>
                <a:cs typeface="Arial" panose="020B0604020202020204" pitchFamily="34" charset="0"/>
              </a:rPr>
              <a:t>yourusername</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password="</a:t>
            </a:r>
            <a:r>
              <a:rPr lang="en-US" sz="1400" dirty="0" err="1">
                <a:solidFill>
                  <a:schemeClr val="bg1"/>
                </a:solidFill>
                <a:latin typeface="Arial" panose="020B0604020202020204" pitchFamily="34" charset="0"/>
                <a:cs typeface="Arial" panose="020B0604020202020204" pitchFamily="34" charset="0"/>
              </a:rPr>
              <a:t>yourpassword</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database="</a:t>
            </a:r>
            <a:r>
              <a:rPr lang="en-US" sz="1400" dirty="0" err="1">
                <a:solidFill>
                  <a:schemeClr val="bg1"/>
                </a:solidFill>
                <a:latin typeface="Arial" panose="020B0604020202020204" pitchFamily="34" charset="0"/>
                <a:cs typeface="Arial" panose="020B0604020202020204" pitchFamily="34" charset="0"/>
              </a:rPr>
              <a:t>mydatabase</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mycursor</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mydb.cursor</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sql</a:t>
            </a:r>
            <a:r>
              <a:rPr lang="en-US" sz="1400" dirty="0">
                <a:solidFill>
                  <a:schemeClr val="bg1"/>
                </a:solidFill>
                <a:latin typeface="Arial" panose="020B0604020202020204" pitchFamily="34" charset="0"/>
                <a:cs typeface="Arial" panose="020B0604020202020204" pitchFamily="34" charset="0"/>
              </a:rPr>
              <a:t> = "SELECT * FROM customers </a:t>
            </a:r>
            <a:r>
              <a:rPr lang="en-US" sz="1400" b="1" dirty="0">
                <a:solidFill>
                  <a:schemeClr val="bg1"/>
                </a:solidFill>
                <a:latin typeface="Arial" panose="020B0604020202020204" pitchFamily="34" charset="0"/>
                <a:cs typeface="Arial" panose="020B0604020202020204" pitchFamily="34" charset="0"/>
              </a:rPr>
              <a:t>ORDER BY</a:t>
            </a:r>
            <a:r>
              <a:rPr lang="en-US" sz="1400" dirty="0">
                <a:solidFill>
                  <a:schemeClr val="bg1"/>
                </a:solidFill>
                <a:latin typeface="Arial" panose="020B0604020202020204" pitchFamily="34" charset="0"/>
                <a:cs typeface="Arial" panose="020B0604020202020204" pitchFamily="34" charset="0"/>
              </a:rPr>
              <a:t> name"</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mycursor.execute</a:t>
            </a:r>
            <a:r>
              <a:rPr lang="en-US" sz="1400" dirty="0">
                <a:solidFill>
                  <a:schemeClr val="bg1"/>
                </a:solidFill>
                <a:latin typeface="Arial" panose="020B0604020202020204" pitchFamily="34" charset="0"/>
                <a:cs typeface="Arial" panose="020B0604020202020204" pitchFamily="34" charset="0"/>
              </a:rPr>
              <a:t>(</a:t>
            </a:r>
            <a:r>
              <a:rPr lang="en-US" sz="1400" dirty="0" err="1">
                <a:solidFill>
                  <a:schemeClr val="bg1"/>
                </a:solidFill>
                <a:latin typeface="Arial" panose="020B0604020202020204" pitchFamily="34" charset="0"/>
                <a:cs typeface="Arial" panose="020B0604020202020204" pitchFamily="34" charset="0"/>
              </a:rPr>
              <a:t>sql</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myresult</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mycursor.fetchall</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for x in </a:t>
            </a:r>
            <a:r>
              <a:rPr lang="en-US" sz="1400" dirty="0" err="1">
                <a:solidFill>
                  <a:schemeClr val="bg1"/>
                </a:solidFill>
                <a:latin typeface="Arial" panose="020B0604020202020204" pitchFamily="34" charset="0"/>
                <a:cs typeface="Arial" panose="020B0604020202020204" pitchFamily="34" charset="0"/>
              </a:rPr>
              <a:t>myresult</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print(x)</a:t>
            </a:r>
            <a:endParaRPr lang="ru-KZ" sz="1400"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A50B06ED-DBD0-4FC5-AB8F-7031165330E0}"/>
              </a:ext>
            </a:extLst>
          </p:cNvPr>
          <p:cNvSpPr/>
          <p:nvPr/>
        </p:nvSpPr>
        <p:spPr>
          <a:xfrm>
            <a:off x="81627" y="1352238"/>
            <a:ext cx="4282027" cy="36933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Sort the Result</a:t>
            </a:r>
            <a:endParaRPr lang="ru-KZ"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1DB6454C-80A6-4C74-A00C-625CC9DC3DA2}"/>
              </a:ext>
            </a:extLst>
          </p:cNvPr>
          <p:cNvSpPr/>
          <p:nvPr/>
        </p:nvSpPr>
        <p:spPr>
          <a:xfrm>
            <a:off x="4780347" y="1352238"/>
            <a:ext cx="4166883" cy="36933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ORDER BY DESC</a:t>
            </a:r>
            <a:endParaRPr lang="ru-KZ"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4A21D890-FC89-4C0A-A8FA-826D55155D46}"/>
              </a:ext>
            </a:extLst>
          </p:cNvPr>
          <p:cNvSpPr/>
          <p:nvPr/>
        </p:nvSpPr>
        <p:spPr>
          <a:xfrm>
            <a:off x="4780347" y="1980614"/>
            <a:ext cx="4166884" cy="4401205"/>
          </a:xfrm>
          <a:prstGeom prst="rect">
            <a:avLst/>
          </a:prstGeom>
          <a:ln w="38100">
            <a:solidFill>
              <a:srgbClr val="FFFF00"/>
            </a:solidFill>
          </a:ln>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import </a:t>
            </a:r>
            <a:r>
              <a:rPr lang="en-US" sz="1400" dirty="0" err="1">
                <a:solidFill>
                  <a:schemeClr val="bg1"/>
                </a:solidFill>
                <a:latin typeface="Arial" panose="020B0604020202020204" pitchFamily="34" charset="0"/>
                <a:cs typeface="Arial" panose="020B0604020202020204" pitchFamily="34" charset="0"/>
              </a:rPr>
              <a:t>mysql.connector</a:t>
            </a:r>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mydb</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mysql.connector.connect</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host="localhost",</a:t>
            </a:r>
          </a:p>
          <a:p>
            <a:r>
              <a:rPr lang="en-US" sz="1400" dirty="0">
                <a:solidFill>
                  <a:schemeClr val="bg1"/>
                </a:solidFill>
                <a:latin typeface="Arial" panose="020B0604020202020204" pitchFamily="34" charset="0"/>
                <a:cs typeface="Arial" panose="020B0604020202020204" pitchFamily="34" charset="0"/>
              </a:rPr>
              <a:t>  user="</a:t>
            </a:r>
            <a:r>
              <a:rPr lang="en-US" sz="1400" dirty="0" err="1">
                <a:solidFill>
                  <a:schemeClr val="bg1"/>
                </a:solidFill>
                <a:latin typeface="Arial" panose="020B0604020202020204" pitchFamily="34" charset="0"/>
                <a:cs typeface="Arial" panose="020B0604020202020204" pitchFamily="34" charset="0"/>
              </a:rPr>
              <a:t>yourusername</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password="</a:t>
            </a:r>
            <a:r>
              <a:rPr lang="en-US" sz="1400" dirty="0" err="1">
                <a:solidFill>
                  <a:schemeClr val="bg1"/>
                </a:solidFill>
                <a:latin typeface="Arial" panose="020B0604020202020204" pitchFamily="34" charset="0"/>
                <a:cs typeface="Arial" panose="020B0604020202020204" pitchFamily="34" charset="0"/>
              </a:rPr>
              <a:t>yourpassword</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database="</a:t>
            </a:r>
            <a:r>
              <a:rPr lang="en-US" sz="1400" dirty="0" err="1">
                <a:solidFill>
                  <a:schemeClr val="bg1"/>
                </a:solidFill>
                <a:latin typeface="Arial" panose="020B0604020202020204" pitchFamily="34" charset="0"/>
                <a:cs typeface="Arial" panose="020B0604020202020204" pitchFamily="34" charset="0"/>
              </a:rPr>
              <a:t>mydatabase</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mycursor</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mydb.cursor</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sql</a:t>
            </a:r>
            <a:r>
              <a:rPr lang="en-US" sz="1400" dirty="0">
                <a:solidFill>
                  <a:schemeClr val="bg1"/>
                </a:solidFill>
                <a:latin typeface="Arial" panose="020B0604020202020204" pitchFamily="34" charset="0"/>
                <a:cs typeface="Arial" panose="020B0604020202020204" pitchFamily="34" charset="0"/>
              </a:rPr>
              <a:t> = "SELECT * FROM customers </a:t>
            </a:r>
            <a:r>
              <a:rPr lang="en-US" sz="1400" b="1" dirty="0">
                <a:solidFill>
                  <a:schemeClr val="bg1"/>
                </a:solidFill>
                <a:latin typeface="Arial" panose="020B0604020202020204" pitchFamily="34" charset="0"/>
                <a:cs typeface="Arial" panose="020B0604020202020204" pitchFamily="34" charset="0"/>
              </a:rPr>
              <a:t>ORDER BY</a:t>
            </a:r>
            <a:r>
              <a:rPr lang="en-US" sz="1400" dirty="0">
                <a:solidFill>
                  <a:schemeClr val="bg1"/>
                </a:solidFill>
                <a:latin typeface="Arial" panose="020B0604020202020204" pitchFamily="34" charset="0"/>
                <a:cs typeface="Arial" panose="020B0604020202020204" pitchFamily="34" charset="0"/>
              </a:rPr>
              <a:t> name </a:t>
            </a:r>
            <a:r>
              <a:rPr lang="en-US" sz="1400" b="1" dirty="0">
                <a:solidFill>
                  <a:schemeClr val="bg1"/>
                </a:solidFill>
                <a:latin typeface="Arial" panose="020B0604020202020204" pitchFamily="34" charset="0"/>
                <a:cs typeface="Arial" panose="020B0604020202020204" pitchFamily="34" charset="0"/>
              </a:rPr>
              <a:t>DESC</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mycursor.execute</a:t>
            </a:r>
            <a:r>
              <a:rPr lang="en-US" sz="1400" dirty="0">
                <a:solidFill>
                  <a:schemeClr val="bg1"/>
                </a:solidFill>
                <a:latin typeface="Arial" panose="020B0604020202020204" pitchFamily="34" charset="0"/>
                <a:cs typeface="Arial" panose="020B0604020202020204" pitchFamily="34" charset="0"/>
              </a:rPr>
              <a:t>(</a:t>
            </a:r>
            <a:r>
              <a:rPr lang="en-US" sz="1400" dirty="0" err="1">
                <a:solidFill>
                  <a:schemeClr val="bg1"/>
                </a:solidFill>
                <a:latin typeface="Arial" panose="020B0604020202020204" pitchFamily="34" charset="0"/>
                <a:cs typeface="Arial" panose="020B0604020202020204" pitchFamily="34" charset="0"/>
              </a:rPr>
              <a:t>sql</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myresult</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mycursor.fetchall</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for x in </a:t>
            </a:r>
            <a:r>
              <a:rPr lang="en-US" sz="1400" dirty="0" err="1">
                <a:solidFill>
                  <a:schemeClr val="bg1"/>
                </a:solidFill>
                <a:latin typeface="Arial" panose="020B0604020202020204" pitchFamily="34" charset="0"/>
                <a:cs typeface="Arial" panose="020B0604020202020204" pitchFamily="34" charset="0"/>
              </a:rPr>
              <a:t>myresult</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print(x)</a:t>
            </a:r>
            <a:endParaRPr lang="ru-KZ"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28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6A5DC54F-ACAD-4CB2-9437-50CDDEFD645A}"/>
              </a:ext>
            </a:extLst>
          </p:cNvPr>
          <p:cNvSpPr/>
          <p:nvPr/>
        </p:nvSpPr>
        <p:spPr>
          <a:xfrm>
            <a:off x="0" y="680043"/>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Python MySQL Delete From By</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8F5466D9-F997-4509-9E97-F435CFBD87A7}"/>
              </a:ext>
            </a:extLst>
          </p:cNvPr>
          <p:cNvSpPr/>
          <p:nvPr/>
        </p:nvSpPr>
        <p:spPr>
          <a:xfrm>
            <a:off x="1466945" y="1332705"/>
            <a:ext cx="6096000" cy="36933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Delete any record where the address is "Mountain 21"</a:t>
            </a:r>
            <a:endParaRPr lang="ru-KZ"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DF6C8A20-9AAC-4637-9402-37187F83ABD3}"/>
              </a:ext>
            </a:extLst>
          </p:cNvPr>
          <p:cNvSpPr/>
          <p:nvPr/>
        </p:nvSpPr>
        <p:spPr>
          <a:xfrm>
            <a:off x="1466945" y="1893559"/>
            <a:ext cx="6096000" cy="4770537"/>
          </a:xfrm>
          <a:prstGeom prst="rect">
            <a:avLst/>
          </a:prstGeom>
          <a:ln w="38100">
            <a:solidFill>
              <a:srgbClr val="FFFF00"/>
            </a:solidFill>
          </a:ln>
        </p:spPr>
        <p:txBody>
          <a:bodyPr>
            <a:spAutoFit/>
          </a:bodyPr>
          <a:lstStyle/>
          <a:p>
            <a:r>
              <a:rPr lang="en-US" sz="1600" dirty="0">
                <a:solidFill>
                  <a:schemeClr val="bg1"/>
                </a:solidFill>
                <a:latin typeface="Arial" panose="020B0604020202020204" pitchFamily="34" charset="0"/>
                <a:cs typeface="Arial" panose="020B0604020202020204" pitchFamily="34" charset="0"/>
              </a:rPr>
              <a:t>import </a:t>
            </a:r>
            <a:r>
              <a:rPr lang="en-US" sz="1600" dirty="0" err="1">
                <a:solidFill>
                  <a:schemeClr val="bg1"/>
                </a:solidFill>
                <a:latin typeface="Arial" panose="020B0604020202020204" pitchFamily="34" charset="0"/>
                <a:cs typeface="Arial" panose="020B0604020202020204" pitchFamily="34" charset="0"/>
              </a:rPr>
              <a:t>mysql.connector</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mydb</a:t>
            </a:r>
            <a:r>
              <a:rPr lang="en-US" sz="1600" dirty="0">
                <a:solidFill>
                  <a:schemeClr val="bg1"/>
                </a:solidFill>
                <a:latin typeface="Arial" panose="020B0604020202020204" pitchFamily="34" charset="0"/>
                <a:cs typeface="Arial" panose="020B0604020202020204" pitchFamily="34" charset="0"/>
              </a:rPr>
              <a:t> = </a:t>
            </a:r>
            <a:r>
              <a:rPr lang="en-US" sz="1600" dirty="0" err="1">
                <a:solidFill>
                  <a:schemeClr val="bg1"/>
                </a:solidFill>
                <a:latin typeface="Arial" panose="020B0604020202020204" pitchFamily="34" charset="0"/>
                <a:cs typeface="Arial" panose="020B0604020202020204" pitchFamily="34" charset="0"/>
              </a:rPr>
              <a:t>mysql.connector.connect</a:t>
            </a:r>
            <a:r>
              <a:rPr lang="en-US" sz="1600" dirty="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  host="localhost",</a:t>
            </a:r>
          </a:p>
          <a:p>
            <a:r>
              <a:rPr lang="en-US" sz="1600" dirty="0">
                <a:solidFill>
                  <a:schemeClr val="bg1"/>
                </a:solidFill>
                <a:latin typeface="Arial" panose="020B0604020202020204" pitchFamily="34" charset="0"/>
                <a:cs typeface="Arial" panose="020B0604020202020204" pitchFamily="34" charset="0"/>
              </a:rPr>
              <a:t>  user="</a:t>
            </a:r>
            <a:r>
              <a:rPr lang="en-US" sz="1600" dirty="0" err="1">
                <a:solidFill>
                  <a:schemeClr val="bg1"/>
                </a:solidFill>
                <a:latin typeface="Arial" panose="020B0604020202020204" pitchFamily="34" charset="0"/>
                <a:cs typeface="Arial" panose="020B0604020202020204" pitchFamily="34" charset="0"/>
              </a:rPr>
              <a:t>yourusername</a:t>
            </a:r>
            <a:r>
              <a:rPr lang="en-US" sz="1600" dirty="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  password="</a:t>
            </a:r>
            <a:r>
              <a:rPr lang="en-US" sz="1600" dirty="0" err="1">
                <a:solidFill>
                  <a:schemeClr val="bg1"/>
                </a:solidFill>
                <a:latin typeface="Arial" panose="020B0604020202020204" pitchFamily="34" charset="0"/>
                <a:cs typeface="Arial" panose="020B0604020202020204" pitchFamily="34" charset="0"/>
              </a:rPr>
              <a:t>yourpassword</a:t>
            </a:r>
            <a:r>
              <a:rPr lang="en-US" sz="1600" dirty="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  database="</a:t>
            </a:r>
            <a:r>
              <a:rPr lang="en-US" sz="1600" dirty="0" err="1">
                <a:solidFill>
                  <a:schemeClr val="bg1"/>
                </a:solidFill>
                <a:latin typeface="Arial" panose="020B0604020202020204" pitchFamily="34" charset="0"/>
                <a:cs typeface="Arial" panose="020B0604020202020204" pitchFamily="34" charset="0"/>
              </a:rPr>
              <a:t>mydatabase</a:t>
            </a:r>
            <a:r>
              <a:rPr lang="en-US" sz="1600" dirty="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a:t>
            </a:r>
          </a:p>
          <a:p>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mycursor</a:t>
            </a:r>
            <a:r>
              <a:rPr lang="en-US" sz="1600" dirty="0">
                <a:solidFill>
                  <a:schemeClr val="bg1"/>
                </a:solidFill>
                <a:latin typeface="Arial" panose="020B0604020202020204" pitchFamily="34" charset="0"/>
                <a:cs typeface="Arial" panose="020B0604020202020204" pitchFamily="34" charset="0"/>
              </a:rPr>
              <a:t> = </a:t>
            </a:r>
            <a:r>
              <a:rPr lang="en-US" sz="1600" dirty="0" err="1">
                <a:solidFill>
                  <a:schemeClr val="bg1"/>
                </a:solidFill>
                <a:latin typeface="Arial" panose="020B0604020202020204" pitchFamily="34" charset="0"/>
                <a:cs typeface="Arial" panose="020B0604020202020204" pitchFamily="34" charset="0"/>
              </a:rPr>
              <a:t>mydb.cursor</a:t>
            </a:r>
            <a:r>
              <a:rPr lang="en-US" sz="1600" dirty="0">
                <a:solidFill>
                  <a:schemeClr val="bg1"/>
                </a:solidFill>
                <a:latin typeface="Arial" panose="020B0604020202020204" pitchFamily="34" charset="0"/>
                <a:cs typeface="Arial" panose="020B0604020202020204" pitchFamily="34" charset="0"/>
              </a:rPr>
              <a:t>()</a:t>
            </a:r>
          </a:p>
          <a:p>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sql</a:t>
            </a:r>
            <a:r>
              <a:rPr lang="en-US" sz="1600" dirty="0">
                <a:solidFill>
                  <a:schemeClr val="bg1"/>
                </a:solidFill>
                <a:latin typeface="Arial" panose="020B0604020202020204" pitchFamily="34" charset="0"/>
                <a:cs typeface="Arial" panose="020B0604020202020204" pitchFamily="34" charset="0"/>
              </a:rPr>
              <a:t> = "</a:t>
            </a:r>
            <a:r>
              <a:rPr lang="en-US" sz="1600" b="1" dirty="0">
                <a:solidFill>
                  <a:schemeClr val="bg1"/>
                </a:solidFill>
                <a:latin typeface="Arial" panose="020B0604020202020204" pitchFamily="34" charset="0"/>
                <a:cs typeface="Arial" panose="020B0604020202020204" pitchFamily="34" charset="0"/>
              </a:rPr>
              <a:t>DELETE FROM </a:t>
            </a:r>
            <a:r>
              <a:rPr lang="en-US" sz="1600" dirty="0">
                <a:solidFill>
                  <a:schemeClr val="bg1"/>
                </a:solidFill>
                <a:latin typeface="Arial" panose="020B0604020202020204" pitchFamily="34" charset="0"/>
                <a:cs typeface="Arial" panose="020B0604020202020204" pitchFamily="34" charset="0"/>
              </a:rPr>
              <a:t>customers WHERE address = 'Mountain 21'"</a:t>
            </a:r>
          </a:p>
          <a:p>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mycursor.execute</a:t>
            </a:r>
            <a:r>
              <a:rPr lang="en-US" sz="1600" dirty="0">
                <a:solidFill>
                  <a:schemeClr val="bg1"/>
                </a:solidFill>
                <a:latin typeface="Arial" panose="020B0604020202020204" pitchFamily="34" charset="0"/>
                <a:cs typeface="Arial" panose="020B0604020202020204" pitchFamily="34" charset="0"/>
              </a:rPr>
              <a:t>(</a:t>
            </a:r>
            <a:r>
              <a:rPr lang="en-US" sz="1600" dirty="0" err="1">
                <a:solidFill>
                  <a:schemeClr val="bg1"/>
                </a:solidFill>
                <a:latin typeface="Arial" panose="020B0604020202020204" pitchFamily="34" charset="0"/>
                <a:cs typeface="Arial" panose="020B0604020202020204" pitchFamily="34" charset="0"/>
              </a:rPr>
              <a:t>sql</a:t>
            </a:r>
            <a:r>
              <a:rPr lang="en-US" sz="1600" dirty="0">
                <a:solidFill>
                  <a:schemeClr val="bg1"/>
                </a:solidFill>
                <a:latin typeface="Arial" panose="020B0604020202020204" pitchFamily="34" charset="0"/>
                <a:cs typeface="Arial" panose="020B0604020202020204" pitchFamily="34" charset="0"/>
              </a:rPr>
              <a:t>)</a:t>
            </a:r>
          </a:p>
          <a:p>
            <a:endParaRPr lang="en-US" sz="1600" dirty="0">
              <a:solidFill>
                <a:schemeClr val="bg1"/>
              </a:solidFill>
              <a:latin typeface="Arial" panose="020B0604020202020204" pitchFamily="34" charset="0"/>
              <a:cs typeface="Arial" panose="020B0604020202020204" pitchFamily="34" charset="0"/>
            </a:endParaRPr>
          </a:p>
          <a:p>
            <a:r>
              <a:rPr lang="en-US" sz="1600" b="1" i="1" dirty="0" err="1">
                <a:solidFill>
                  <a:schemeClr val="bg1"/>
                </a:solidFill>
                <a:latin typeface="Arial" panose="020B0604020202020204" pitchFamily="34" charset="0"/>
                <a:cs typeface="Arial" panose="020B0604020202020204" pitchFamily="34" charset="0"/>
              </a:rPr>
              <a:t>mydb.commit</a:t>
            </a:r>
            <a:r>
              <a:rPr lang="en-US" sz="1600" b="1" i="1" dirty="0">
                <a:solidFill>
                  <a:schemeClr val="bg1"/>
                </a:solidFill>
                <a:latin typeface="Arial" panose="020B0604020202020204" pitchFamily="34" charset="0"/>
                <a:cs typeface="Arial" panose="020B0604020202020204" pitchFamily="34" charset="0"/>
              </a:rPr>
              <a:t>()</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print(</a:t>
            </a:r>
            <a:r>
              <a:rPr lang="en-US" sz="1600" dirty="0" err="1">
                <a:solidFill>
                  <a:schemeClr val="bg1"/>
                </a:solidFill>
                <a:latin typeface="Arial" panose="020B0604020202020204" pitchFamily="34" charset="0"/>
                <a:cs typeface="Arial" panose="020B0604020202020204" pitchFamily="34" charset="0"/>
              </a:rPr>
              <a:t>mycursor.rowcount</a:t>
            </a:r>
            <a:r>
              <a:rPr lang="en-US" sz="1600" dirty="0">
                <a:solidFill>
                  <a:schemeClr val="bg1"/>
                </a:solidFill>
                <a:latin typeface="Arial" panose="020B0604020202020204" pitchFamily="34" charset="0"/>
                <a:cs typeface="Arial" panose="020B0604020202020204" pitchFamily="34" charset="0"/>
              </a:rPr>
              <a:t>, "record(s) deleted")</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52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B27B44C-F02D-4658-BFA3-F606E7EC256D}"/>
              </a:ext>
            </a:extLst>
          </p:cNvPr>
          <p:cNvSpPr/>
          <p:nvPr/>
        </p:nvSpPr>
        <p:spPr>
          <a:xfrm>
            <a:off x="0" y="677596"/>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Python MySQL Drop Table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5A389D66-1AFB-4229-BC4C-462F1E87B2E6}"/>
              </a:ext>
            </a:extLst>
          </p:cNvPr>
          <p:cNvSpPr/>
          <p:nvPr/>
        </p:nvSpPr>
        <p:spPr>
          <a:xfrm>
            <a:off x="2073728" y="2175361"/>
            <a:ext cx="4966065" cy="3970318"/>
          </a:xfrm>
          <a:prstGeom prst="rect">
            <a:avLst/>
          </a:prstGeom>
          <a:ln w="38100">
            <a:solidFill>
              <a:srgbClr val="FFFF00"/>
            </a:solidFill>
          </a:ln>
        </p:spPr>
        <p:txBody>
          <a:bodyPr wrap="square">
            <a:spAutoFit/>
          </a:bodyPr>
          <a:lstStyle/>
          <a:p>
            <a:r>
              <a:rPr lang="en-US" dirty="0">
                <a:solidFill>
                  <a:schemeClr val="bg1"/>
                </a:solidFill>
                <a:latin typeface="Arial" panose="020B0604020202020204" pitchFamily="34" charset="0"/>
                <a:cs typeface="Arial" panose="020B0604020202020204" pitchFamily="34" charset="0"/>
              </a:rPr>
              <a:t>import </a:t>
            </a:r>
            <a:r>
              <a:rPr lang="en-US" dirty="0" err="1">
                <a:solidFill>
                  <a:schemeClr val="bg1"/>
                </a:solidFill>
                <a:latin typeface="Arial" panose="020B0604020202020204" pitchFamily="34" charset="0"/>
                <a:cs typeface="Arial" panose="020B0604020202020204" pitchFamily="34" charset="0"/>
              </a:rPr>
              <a:t>mysql.connector</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mydb</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mysql.connector.connect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host="localhost",</a:t>
            </a:r>
          </a:p>
          <a:p>
            <a:r>
              <a:rPr lang="en-US" dirty="0">
                <a:solidFill>
                  <a:schemeClr val="bg1"/>
                </a:solidFill>
                <a:latin typeface="Arial" panose="020B0604020202020204" pitchFamily="34" charset="0"/>
                <a:cs typeface="Arial" panose="020B0604020202020204" pitchFamily="34" charset="0"/>
              </a:rPr>
              <a:t>  user="</a:t>
            </a:r>
            <a:r>
              <a:rPr lang="en-US" dirty="0" err="1">
                <a:solidFill>
                  <a:schemeClr val="bg1"/>
                </a:solidFill>
                <a:latin typeface="Arial" panose="020B0604020202020204" pitchFamily="34" charset="0"/>
                <a:cs typeface="Arial" panose="020B0604020202020204" pitchFamily="34" charset="0"/>
              </a:rPr>
              <a:t>yourusername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password="</a:t>
            </a:r>
            <a:r>
              <a:rPr lang="en-US" dirty="0" err="1">
                <a:solidFill>
                  <a:schemeClr val="bg1"/>
                </a:solidFill>
                <a:latin typeface="Arial" panose="020B0604020202020204" pitchFamily="34" charset="0"/>
                <a:cs typeface="Arial" panose="020B0604020202020204" pitchFamily="34" charset="0"/>
              </a:rPr>
              <a:t>yourpassword</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database="</a:t>
            </a:r>
            <a:r>
              <a:rPr lang="en-US" dirty="0" err="1">
                <a:solidFill>
                  <a:schemeClr val="bg1"/>
                </a:solidFill>
                <a:latin typeface="Arial" panose="020B0604020202020204" pitchFamily="34" charset="0"/>
                <a:cs typeface="Arial" panose="020B0604020202020204" pitchFamily="34" charset="0"/>
              </a:rPr>
              <a:t>mydatabase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mydb.cursor</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sql</a:t>
            </a:r>
            <a:r>
              <a:rPr lang="en-US" dirty="0">
                <a:solidFill>
                  <a:schemeClr val="bg1"/>
                </a:solidFill>
                <a:latin typeface="Arial" panose="020B0604020202020204" pitchFamily="34" charset="0"/>
                <a:cs typeface="Arial" panose="020B0604020202020204" pitchFamily="34" charset="0"/>
              </a:rPr>
              <a:t> = "</a:t>
            </a:r>
            <a:r>
              <a:rPr lang="en-US" b="1" dirty="0">
                <a:solidFill>
                  <a:schemeClr val="bg1"/>
                </a:solidFill>
                <a:latin typeface="Arial" panose="020B0604020202020204" pitchFamily="34" charset="0"/>
                <a:cs typeface="Arial" panose="020B0604020202020204" pitchFamily="34" charset="0"/>
              </a:rPr>
              <a:t>DROP TABLE </a:t>
            </a:r>
            <a:r>
              <a:rPr lang="en-US" dirty="0">
                <a:solidFill>
                  <a:schemeClr val="bg1"/>
                </a:solidFill>
                <a:latin typeface="Arial" panose="020B0604020202020204" pitchFamily="34" charset="0"/>
                <a:cs typeface="Arial" panose="020B0604020202020204" pitchFamily="34" charset="0"/>
              </a:rPr>
              <a:t>customers"</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mycursor.execute</a:t>
            </a:r>
            <a:r>
              <a:rPr lang="en-US" dirty="0">
                <a:solidFill>
                  <a:schemeClr val="bg1"/>
                </a:solidFill>
                <a:latin typeface="Arial" panose="020B0604020202020204" pitchFamily="34" charset="0"/>
                <a:cs typeface="Arial" panose="020B0604020202020204" pitchFamily="34" charset="0"/>
              </a:rPr>
              <a:t>(</a:t>
            </a:r>
            <a:r>
              <a:rPr lang="en-US" dirty="0" err="1">
                <a:solidFill>
                  <a:schemeClr val="bg1"/>
                </a:solidFill>
                <a:latin typeface="Arial" panose="020B0604020202020204" pitchFamily="34" charset="0"/>
                <a:cs typeface="Arial" panose="020B0604020202020204" pitchFamily="34" charset="0"/>
              </a:rPr>
              <a:t>sql</a:t>
            </a:r>
            <a:r>
              <a:rPr lang="en-US" dirty="0">
                <a:solidFill>
                  <a:schemeClr val="bg1"/>
                </a:solidFill>
                <a:latin typeface="Arial" panose="020B0604020202020204" pitchFamily="34" charset="0"/>
                <a:cs typeface="Arial" panose="020B0604020202020204" pitchFamily="34" charset="0"/>
              </a:rPr>
              <a:t>)</a:t>
            </a:r>
            <a:endParaRPr lang="ru-KZ"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642DDD05-CE68-4040-9B39-7FCD1025B4A2}"/>
              </a:ext>
            </a:extLst>
          </p:cNvPr>
          <p:cNvSpPr/>
          <p:nvPr/>
        </p:nvSpPr>
        <p:spPr>
          <a:xfrm>
            <a:off x="2993684" y="1528999"/>
            <a:ext cx="3156633"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Delete the table "customers":</a:t>
            </a:r>
            <a:endParaRPr lang="ru-K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8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3823231-44E2-42A4-937D-4C82F9ACFF4A}"/>
              </a:ext>
            </a:extLst>
          </p:cNvPr>
          <p:cNvSpPr>
            <a:spLocks noGrp="1"/>
          </p:cNvSpPr>
          <p:nvPr>
            <p:ph type="title" idx="4294967295"/>
          </p:nvPr>
        </p:nvSpPr>
        <p:spPr>
          <a:xfrm>
            <a:off x="0" y="692773"/>
            <a:ext cx="9144000" cy="814387"/>
          </a:xfrm>
        </p:spPr>
        <p:txBody>
          <a:bodyPr>
            <a:normAutofit/>
          </a:bodyPr>
          <a:lstStyle/>
          <a:p>
            <a:pPr algn="ctr"/>
            <a:r>
              <a:rPr lang="en-US" sz="2800" b="1" dirty="0">
                <a:solidFill>
                  <a:srgbClr val="FFFF00"/>
                </a:solidFill>
                <a:latin typeface="Arial" panose="020B0604020202020204" pitchFamily="34" charset="0"/>
                <a:cs typeface="Arial" panose="020B0604020202020204" pitchFamily="34" charset="0"/>
              </a:rPr>
              <a:t>REFERENCES</a:t>
            </a:r>
            <a:endParaRPr lang="ru-KZ" sz="2800" b="1" dirty="0">
              <a:solidFill>
                <a:srgbClr val="FFFF00"/>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9417852-C28D-420B-9E98-70B43C94B12B}"/>
              </a:ext>
            </a:extLst>
          </p:cNvPr>
          <p:cNvSpPr/>
          <p:nvPr/>
        </p:nvSpPr>
        <p:spPr>
          <a:xfrm>
            <a:off x="422273" y="1990511"/>
            <a:ext cx="8299454" cy="646331"/>
          </a:xfrm>
          <a:prstGeom prst="rect">
            <a:avLst/>
          </a:prstGeom>
        </p:spPr>
        <p:txBody>
          <a:bodyPr wrap="square">
            <a:spAutoFit/>
          </a:bodyPr>
          <a:lstStyle/>
          <a:p>
            <a:pPr marL="342900" indent="-342900">
              <a:buFont typeface="+mj-lt"/>
              <a:buAutoNum type="arabicPeriod"/>
              <a:defRPr/>
            </a:pPr>
            <a:r>
              <a:rPr lang="en-US" dirty="0">
                <a:solidFill>
                  <a:srgbClr val="FFFFFF"/>
                </a:solidFill>
                <a:latin typeface="Arial" panose="020B0604020202020204" pitchFamily="34" charset="0"/>
                <a:cs typeface="Arial" panose="020B0604020202020204" pitchFamily="34" charset="0"/>
              </a:rPr>
              <a:t>Link : [Copyright @ 2019 </a:t>
            </a:r>
            <a:r>
              <a:rPr lang="en-US" dirty="0" err="1">
                <a:solidFill>
                  <a:srgbClr val="FFFFFF"/>
                </a:solidFill>
                <a:latin typeface="Arial" panose="020B0604020202020204" pitchFamily="34" charset="0"/>
                <a:cs typeface="Arial" panose="020B0604020202020204" pitchFamily="34" charset="0"/>
              </a:rPr>
              <a:t>Learntek</a:t>
            </a:r>
            <a:r>
              <a:rPr lang="en-US" dirty="0">
                <a:solidFill>
                  <a:srgbClr val="FFFFFF"/>
                </a:solidFill>
                <a:latin typeface="Arial" panose="020B0604020202020204" pitchFamily="34" charset="0"/>
                <a:cs typeface="Arial" panose="020B0604020202020204" pitchFamily="34" charset="0"/>
              </a:rPr>
              <a:t>. All Rights Reserved]</a:t>
            </a:r>
          </a:p>
          <a:p>
            <a:pPr marL="342900" indent="-342900">
              <a:buFont typeface="+mj-lt"/>
              <a:buAutoNum type="arabicPeriod"/>
              <a:defRPr/>
            </a:pPr>
            <a:r>
              <a:rPr lang="en-US" dirty="0">
                <a:solidFill>
                  <a:srgbClr val="FFFFFF"/>
                </a:solidFill>
                <a:latin typeface="Arial" panose="020B0604020202020204" pitchFamily="34" charset="0"/>
                <a:cs typeface="Arial" panose="020B0604020202020204" pitchFamily="34" charset="0"/>
              </a:rPr>
              <a:t>Link: [https://www.w3schools.com/python/python_mysql_create_db.asp]</a:t>
            </a:r>
          </a:p>
        </p:txBody>
      </p:sp>
    </p:spTree>
    <p:extLst>
      <p:ext uri="{BB962C8B-B14F-4D97-AF65-F5344CB8AC3E}">
        <p14:creationId xmlns:p14="http://schemas.microsoft.com/office/powerpoint/2010/main" val="136281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A9AC9C-DED0-4081-AACD-998347E5DD50}"/>
              </a:ext>
            </a:extLst>
          </p:cNvPr>
          <p:cNvSpPr>
            <a:spLocks noGrp="1"/>
          </p:cNvSpPr>
          <p:nvPr>
            <p:ph type="ctrTitle"/>
          </p:nvPr>
        </p:nvSpPr>
        <p:spPr>
          <a:xfrm>
            <a:off x="0" y="2998168"/>
            <a:ext cx="9144000" cy="861664"/>
          </a:xfrm>
        </p:spPr>
        <p:txBody>
          <a:bodyPr>
            <a:normAutofit/>
          </a:bodyPr>
          <a:lstStyle/>
          <a:p>
            <a:r>
              <a:rPr lang="en-US" sz="4800" b="1" dirty="0">
                <a:solidFill>
                  <a:schemeClr val="bg1"/>
                </a:solidFill>
                <a:latin typeface="Cambria" panose="02040503050406030204" pitchFamily="18" charset="0"/>
                <a:ea typeface="Cambria" panose="02040503050406030204" pitchFamily="18" charset="0"/>
                <a:cs typeface="Arial" panose="020B0604020202020204" pitchFamily="34" charset="0"/>
              </a:rPr>
              <a:t>Python MySQL</a:t>
            </a:r>
            <a:endParaRPr lang="ru-KZ" sz="4800" b="1" dirty="0">
              <a:solidFill>
                <a:schemeClr val="bg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583651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51660912-C80B-4E3C-B980-4CE8FB396FFC}"/>
              </a:ext>
            </a:extLst>
          </p:cNvPr>
          <p:cNvSpPr/>
          <p:nvPr/>
        </p:nvSpPr>
        <p:spPr>
          <a:xfrm>
            <a:off x="0" y="681608"/>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MySQL</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pic>
        <p:nvPicPr>
          <p:cNvPr id="1026" name="Picture 2" descr="https://pngimg.com/uploads/mysql/mysql_PNG6.png">
            <a:extLst>
              <a:ext uri="{FF2B5EF4-FFF2-40B4-BE49-F238E27FC236}">
                <a16:creationId xmlns:a16="http://schemas.microsoft.com/office/drawing/2014/main" id="{ACF91D41-3FAF-43FD-9906-890FB1091F3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38742" y="2488841"/>
            <a:ext cx="3639444" cy="18803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f/f8/Python_logo_and_wordmark.svg/1024px-Python_logo_and_wordmark.svg.png">
            <a:extLst>
              <a:ext uri="{FF2B5EF4-FFF2-40B4-BE49-F238E27FC236}">
                <a16:creationId xmlns:a16="http://schemas.microsoft.com/office/drawing/2014/main" id="{0FEEC0D3-7658-4256-A75B-CE045D9F224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572000" y="2790177"/>
            <a:ext cx="4317854" cy="127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560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FBD82BA-8483-48F5-B7A6-9A51043FF923}"/>
              </a:ext>
            </a:extLst>
          </p:cNvPr>
          <p:cNvSpPr/>
          <p:nvPr/>
        </p:nvSpPr>
        <p:spPr>
          <a:xfrm>
            <a:off x="0" y="679587"/>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Install MySQL</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A6C80570-921C-4FAB-8D56-DE5331364BB4}"/>
              </a:ext>
            </a:extLst>
          </p:cNvPr>
          <p:cNvSpPr/>
          <p:nvPr/>
        </p:nvSpPr>
        <p:spPr>
          <a:xfrm>
            <a:off x="2466005" y="1316858"/>
            <a:ext cx="4494564"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Download and install "MySQL Connector":</a:t>
            </a:r>
            <a:endParaRPr lang="ru-KZ"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8077935A-08AF-4171-94D7-8E475EADA78A}"/>
              </a:ext>
            </a:extLst>
          </p:cNvPr>
          <p:cNvSpPr/>
          <p:nvPr/>
        </p:nvSpPr>
        <p:spPr>
          <a:xfrm>
            <a:off x="0" y="1765698"/>
            <a:ext cx="9144000" cy="584775"/>
          </a:xfrm>
          <a:prstGeom prst="rect">
            <a:avLst/>
          </a:prstGeom>
          <a:ln w="38100">
            <a:solidFill>
              <a:srgbClr val="FFFF00"/>
            </a:solidFill>
          </a:ln>
        </p:spPr>
        <p:txBody>
          <a:bodyPr wrap="square">
            <a:spAutoFit/>
          </a:bodyPr>
          <a:lstStyle/>
          <a:p>
            <a:pPr algn="ctr"/>
            <a:r>
              <a:rPr lang="en-US" sz="1600" i="1" dirty="0">
                <a:solidFill>
                  <a:schemeClr val="bg1"/>
                </a:solidFill>
                <a:latin typeface="Arial" panose="020B0604020202020204" pitchFamily="34" charset="0"/>
                <a:cs typeface="Arial" panose="020B0604020202020204" pitchFamily="34" charset="0"/>
              </a:rPr>
              <a:t>C:\Users\Your Name\</a:t>
            </a:r>
            <a:r>
              <a:rPr lang="en-US" sz="1600" i="1" dirty="0" err="1">
                <a:solidFill>
                  <a:schemeClr val="bg1"/>
                </a:solidFill>
                <a:latin typeface="Arial" panose="020B0604020202020204" pitchFamily="34" charset="0"/>
                <a:cs typeface="Arial" panose="020B0604020202020204" pitchFamily="34" charset="0"/>
              </a:rPr>
              <a:t>AppData</a:t>
            </a:r>
            <a:r>
              <a:rPr lang="en-US" sz="1600" i="1" dirty="0">
                <a:solidFill>
                  <a:schemeClr val="bg1"/>
                </a:solidFill>
                <a:latin typeface="Arial" panose="020B0604020202020204" pitchFamily="34" charset="0"/>
                <a:cs typeface="Arial" panose="020B0604020202020204" pitchFamily="34" charset="0"/>
              </a:rPr>
              <a:t>\Local\Programs\Python\Python36-32\Scripts&gt;python -m pip install </a:t>
            </a:r>
            <a:r>
              <a:rPr lang="en-US" sz="1600" i="1" dirty="0" err="1">
                <a:solidFill>
                  <a:schemeClr val="bg1"/>
                </a:solidFill>
                <a:latin typeface="Arial" panose="020B0604020202020204" pitchFamily="34" charset="0"/>
                <a:cs typeface="Arial" panose="020B0604020202020204" pitchFamily="34" charset="0"/>
              </a:rPr>
              <a:t>mysql</a:t>
            </a:r>
            <a:r>
              <a:rPr lang="en-US" sz="1600" i="1" dirty="0">
                <a:solidFill>
                  <a:schemeClr val="bg1"/>
                </a:solidFill>
                <a:latin typeface="Arial" panose="020B0604020202020204" pitchFamily="34" charset="0"/>
                <a:cs typeface="Arial" panose="020B0604020202020204" pitchFamily="34" charset="0"/>
              </a:rPr>
              <a:t>-connector-python</a:t>
            </a:r>
            <a:endParaRPr lang="ru-KZ" sz="1600" i="1"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175B1895-653D-42C3-A320-C86DA0F704F6}"/>
              </a:ext>
            </a:extLst>
          </p:cNvPr>
          <p:cNvSpPr/>
          <p:nvPr/>
        </p:nvSpPr>
        <p:spPr>
          <a:xfrm>
            <a:off x="4332522" y="3286705"/>
            <a:ext cx="2832827" cy="400110"/>
          </a:xfrm>
          <a:prstGeom prst="rect">
            <a:avLst/>
          </a:prstGeom>
          <a:ln w="38100">
            <a:solidFill>
              <a:srgbClr val="FFFF00"/>
            </a:solidFill>
          </a:ln>
        </p:spPr>
        <p:txBody>
          <a:bodyPr wrap="none">
            <a:spAutoFit/>
          </a:bodyPr>
          <a:lstStyle/>
          <a:p>
            <a:r>
              <a:rPr lang="en-US" sz="2000" dirty="0">
                <a:solidFill>
                  <a:schemeClr val="bg1"/>
                </a:solidFill>
                <a:latin typeface="Arial" panose="020B0604020202020204" pitchFamily="34" charset="0"/>
                <a:cs typeface="Arial" panose="020B0604020202020204" pitchFamily="34" charset="0"/>
              </a:rPr>
              <a:t>import </a:t>
            </a:r>
            <a:r>
              <a:rPr lang="en-US" sz="2000" dirty="0" err="1">
                <a:solidFill>
                  <a:schemeClr val="bg1"/>
                </a:solidFill>
                <a:latin typeface="Arial" panose="020B0604020202020204" pitchFamily="34" charset="0"/>
                <a:cs typeface="Arial" panose="020B0604020202020204" pitchFamily="34" charset="0"/>
              </a:rPr>
              <a:t>mysql.connector</a:t>
            </a:r>
            <a:endParaRPr lang="ru-KZ" sz="2000"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BE24278C-1098-4A83-BE91-3B2650078595}"/>
              </a:ext>
            </a:extLst>
          </p:cNvPr>
          <p:cNvSpPr/>
          <p:nvPr/>
        </p:nvSpPr>
        <p:spPr>
          <a:xfrm>
            <a:off x="1627588" y="3286705"/>
            <a:ext cx="2605200" cy="400110"/>
          </a:xfrm>
          <a:prstGeom prst="rect">
            <a:avLst/>
          </a:prstGeom>
        </p:spPr>
        <p:txBody>
          <a:bodyPr wrap="none">
            <a:spAutoFit/>
          </a:bodyPr>
          <a:lstStyle/>
          <a:p>
            <a:r>
              <a:rPr lang="en-US" sz="2000" dirty="0">
                <a:solidFill>
                  <a:schemeClr val="bg1"/>
                </a:solidFill>
                <a:latin typeface="Arial" panose="020B0604020202020204" pitchFamily="34" charset="0"/>
                <a:cs typeface="Arial" panose="020B0604020202020204" pitchFamily="34" charset="0"/>
              </a:rPr>
              <a:t>demo_mysql_test.py:</a:t>
            </a:r>
            <a:endParaRPr lang="ru-KZ" sz="2000" dirty="0">
              <a:solidFill>
                <a:schemeClr val="bg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714AA1A4-AAEA-46A0-9DC7-06DA770AF32B}"/>
              </a:ext>
            </a:extLst>
          </p:cNvPr>
          <p:cNvSpPr/>
          <p:nvPr/>
        </p:nvSpPr>
        <p:spPr>
          <a:xfrm>
            <a:off x="0" y="2483636"/>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Test MySQL Connector</a:t>
            </a:r>
            <a:endParaRPr lang="ru-KZ" sz="2800" b="1" dirty="0">
              <a:solidFill>
                <a:srgbClr val="FFFF00"/>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7D93ED65-124F-49B7-B4A3-F1A600D8341A}"/>
              </a:ext>
            </a:extLst>
          </p:cNvPr>
          <p:cNvSpPr/>
          <p:nvPr/>
        </p:nvSpPr>
        <p:spPr>
          <a:xfrm>
            <a:off x="1" y="3899419"/>
            <a:ext cx="9144000" cy="523220"/>
          </a:xfrm>
          <a:prstGeom prst="rect">
            <a:avLst/>
          </a:prstGeom>
        </p:spPr>
        <p:txBody>
          <a:bodyPr wrap="square">
            <a:spAutoFit/>
          </a:bodyPr>
          <a:lstStyle/>
          <a:p>
            <a:pPr algn="ctr"/>
            <a:r>
              <a:rPr lang="en-US" sz="2800" b="1" dirty="0">
                <a:solidFill>
                  <a:srgbClr val="FFFF00"/>
                </a:solidFill>
                <a:latin typeface="Arial" panose="020B0604020202020204" pitchFamily="34" charset="0"/>
                <a:cs typeface="Arial" panose="020B0604020202020204" pitchFamily="34" charset="0"/>
              </a:rPr>
              <a:t>Create Connection</a:t>
            </a:r>
            <a:endParaRPr lang="ru-KZ" sz="2800" b="1" dirty="0">
              <a:solidFill>
                <a:srgbClr val="FFFF00"/>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8F9EFC2A-A74A-4D23-AD29-918F16E446F6}"/>
              </a:ext>
            </a:extLst>
          </p:cNvPr>
          <p:cNvSpPr/>
          <p:nvPr/>
        </p:nvSpPr>
        <p:spPr>
          <a:xfrm>
            <a:off x="574911" y="5315202"/>
            <a:ext cx="3108543"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demo_mysql_connection.py:</a:t>
            </a:r>
            <a:endParaRPr lang="ru-KZ" dirty="0">
              <a:solidFill>
                <a:schemeClr val="bg1"/>
              </a:solidFill>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867A708A-9B7B-4D1B-95D9-E71FD1D52D06}"/>
              </a:ext>
            </a:extLst>
          </p:cNvPr>
          <p:cNvSpPr/>
          <p:nvPr/>
        </p:nvSpPr>
        <p:spPr>
          <a:xfrm>
            <a:off x="5222243" y="4586756"/>
            <a:ext cx="3476652" cy="2031325"/>
          </a:xfrm>
          <a:prstGeom prst="rect">
            <a:avLst/>
          </a:prstGeom>
          <a:ln w="38100">
            <a:solidFill>
              <a:srgbClr val="FFFF00"/>
            </a:solidFill>
          </a:ln>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import </a:t>
            </a:r>
            <a:r>
              <a:rPr lang="en-US" sz="1400" dirty="0" err="1">
                <a:solidFill>
                  <a:schemeClr val="bg1"/>
                </a:solidFill>
                <a:latin typeface="Arial" panose="020B0604020202020204" pitchFamily="34" charset="0"/>
                <a:cs typeface="Arial" panose="020B0604020202020204" pitchFamily="34" charset="0"/>
              </a:rPr>
              <a:t>mysql.connector</a:t>
            </a:r>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mydb</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mysql.connector.connect</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host="localhost",</a:t>
            </a:r>
          </a:p>
          <a:p>
            <a:r>
              <a:rPr lang="en-US" sz="1400" dirty="0">
                <a:solidFill>
                  <a:schemeClr val="bg1"/>
                </a:solidFill>
                <a:latin typeface="Arial" panose="020B0604020202020204" pitchFamily="34" charset="0"/>
                <a:cs typeface="Arial" panose="020B0604020202020204" pitchFamily="34" charset="0"/>
              </a:rPr>
              <a:t>  user="</a:t>
            </a:r>
            <a:r>
              <a:rPr lang="en-US" sz="1400" dirty="0" err="1">
                <a:solidFill>
                  <a:schemeClr val="bg1"/>
                </a:solidFill>
                <a:latin typeface="Arial" panose="020B0604020202020204" pitchFamily="34" charset="0"/>
                <a:cs typeface="Arial" panose="020B0604020202020204" pitchFamily="34" charset="0"/>
              </a:rPr>
              <a:t>yourusername</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password="</a:t>
            </a:r>
            <a:r>
              <a:rPr lang="en-US" sz="1400" dirty="0" err="1">
                <a:solidFill>
                  <a:schemeClr val="bg1"/>
                </a:solidFill>
                <a:latin typeface="Arial" panose="020B0604020202020204" pitchFamily="34" charset="0"/>
                <a:cs typeface="Arial" panose="020B0604020202020204" pitchFamily="34" charset="0"/>
              </a:rPr>
              <a:t>yourpassword</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print(</a:t>
            </a:r>
            <a:r>
              <a:rPr lang="en-US" sz="1400" dirty="0" err="1">
                <a:solidFill>
                  <a:schemeClr val="bg1"/>
                </a:solidFill>
                <a:latin typeface="Arial" panose="020B0604020202020204" pitchFamily="34" charset="0"/>
                <a:cs typeface="Arial" panose="020B0604020202020204" pitchFamily="34" charset="0"/>
              </a:rPr>
              <a:t>mydb</a:t>
            </a:r>
            <a:r>
              <a:rPr lang="en-US" sz="1400" dirty="0">
                <a:solidFill>
                  <a:schemeClr val="bg1"/>
                </a:solidFill>
                <a:latin typeface="Arial" panose="020B0604020202020204" pitchFamily="34" charset="0"/>
                <a:cs typeface="Arial" panose="020B0604020202020204" pitchFamily="34" charset="0"/>
              </a:rPr>
              <a:t>)</a:t>
            </a:r>
            <a:endParaRPr lang="ru-KZ"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9203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31E2287-C298-44CE-8606-0F1987D535CC}"/>
              </a:ext>
            </a:extLst>
          </p:cNvPr>
          <p:cNvSpPr/>
          <p:nvPr/>
        </p:nvSpPr>
        <p:spPr>
          <a:xfrm>
            <a:off x="0" y="679046"/>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Python MySQL Create Database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02F317BB-5543-4023-B970-0C49AAE1F4BE}"/>
              </a:ext>
            </a:extLst>
          </p:cNvPr>
          <p:cNvSpPr/>
          <p:nvPr/>
        </p:nvSpPr>
        <p:spPr>
          <a:xfrm>
            <a:off x="94361" y="1991267"/>
            <a:ext cx="4477640" cy="3416320"/>
          </a:xfrm>
          <a:prstGeom prst="rect">
            <a:avLst/>
          </a:prstGeom>
          <a:ln w="38100">
            <a:solidFill>
              <a:srgbClr val="FFFF00"/>
            </a:solidFill>
          </a:ln>
        </p:spPr>
        <p:txBody>
          <a:bodyPr wrap="square">
            <a:spAutoFit/>
          </a:bodyPr>
          <a:lstStyle/>
          <a:p>
            <a:r>
              <a:rPr lang="en-US" dirty="0">
                <a:solidFill>
                  <a:schemeClr val="bg1"/>
                </a:solidFill>
                <a:latin typeface="Arial" panose="020B0604020202020204" pitchFamily="34" charset="0"/>
                <a:cs typeface="Arial" panose="020B0604020202020204" pitchFamily="34" charset="0"/>
              </a:rPr>
              <a:t>import </a:t>
            </a:r>
            <a:r>
              <a:rPr lang="en-US" dirty="0" err="1">
                <a:solidFill>
                  <a:schemeClr val="bg1"/>
                </a:solidFill>
                <a:latin typeface="Arial" panose="020B0604020202020204" pitchFamily="34" charset="0"/>
                <a:cs typeface="Arial" panose="020B0604020202020204" pitchFamily="34" charset="0"/>
              </a:rPr>
              <a:t>mysql.connector</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mydb</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mysql.connector.connect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host="localhost",</a:t>
            </a:r>
          </a:p>
          <a:p>
            <a:r>
              <a:rPr lang="en-US" dirty="0">
                <a:solidFill>
                  <a:schemeClr val="bg1"/>
                </a:solidFill>
                <a:latin typeface="Arial" panose="020B0604020202020204" pitchFamily="34" charset="0"/>
                <a:cs typeface="Arial" panose="020B0604020202020204" pitchFamily="34" charset="0"/>
              </a:rPr>
              <a:t>  user="</a:t>
            </a:r>
            <a:r>
              <a:rPr lang="en-US" dirty="0" err="1">
                <a:solidFill>
                  <a:schemeClr val="bg1"/>
                </a:solidFill>
                <a:latin typeface="Arial" panose="020B0604020202020204" pitchFamily="34" charset="0"/>
                <a:cs typeface="Arial" panose="020B0604020202020204" pitchFamily="34" charset="0"/>
              </a:rPr>
              <a:t>yourusername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password="</a:t>
            </a:r>
            <a:r>
              <a:rPr lang="en-US" dirty="0" err="1">
                <a:solidFill>
                  <a:schemeClr val="bg1"/>
                </a:solidFill>
                <a:latin typeface="Arial" panose="020B0604020202020204" pitchFamily="34" charset="0"/>
                <a:cs typeface="Arial" panose="020B0604020202020204" pitchFamily="34" charset="0"/>
              </a:rPr>
              <a:t>yourpassword</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mydb.cursor</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mycursor.execute</a:t>
            </a:r>
            <a:r>
              <a:rPr lang="en-US" dirty="0">
                <a:solidFill>
                  <a:schemeClr val="bg1"/>
                </a:solidFill>
                <a:latin typeface="Arial" panose="020B0604020202020204" pitchFamily="34" charset="0"/>
                <a:cs typeface="Arial" panose="020B0604020202020204" pitchFamily="34" charset="0"/>
              </a:rPr>
              <a:t>("</a:t>
            </a:r>
            <a:r>
              <a:rPr lang="en-US" b="1" dirty="0">
                <a:solidFill>
                  <a:schemeClr val="bg1"/>
                </a:solidFill>
                <a:latin typeface="Arial" panose="020B0604020202020204" pitchFamily="34" charset="0"/>
                <a:cs typeface="Arial" panose="020B0604020202020204" pitchFamily="34" charset="0"/>
              </a:rPr>
              <a:t>CREATE DATABASE </a:t>
            </a:r>
            <a:r>
              <a:rPr lang="en-US" i="1" dirty="0" err="1">
                <a:solidFill>
                  <a:schemeClr val="bg1"/>
                </a:solidFill>
                <a:latin typeface="Arial" panose="020B0604020202020204" pitchFamily="34" charset="0"/>
                <a:cs typeface="Arial" panose="020B0604020202020204" pitchFamily="34" charset="0"/>
              </a:rPr>
              <a:t>mydatabase</a:t>
            </a:r>
            <a:r>
              <a:rPr lang="en-US" dirty="0">
                <a:solidFill>
                  <a:schemeClr val="bg1"/>
                </a:solidFill>
                <a:latin typeface="Arial" panose="020B0604020202020204" pitchFamily="34" charset="0"/>
                <a:cs typeface="Arial" panose="020B0604020202020204" pitchFamily="34" charset="0"/>
              </a:rPr>
              <a:t>")</a:t>
            </a:r>
            <a:endParaRPr lang="ru-KZ"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36631E6A-8126-45BA-B522-7AA8340033A6}"/>
              </a:ext>
            </a:extLst>
          </p:cNvPr>
          <p:cNvSpPr/>
          <p:nvPr/>
        </p:nvSpPr>
        <p:spPr>
          <a:xfrm>
            <a:off x="1678027" y="1450413"/>
            <a:ext cx="2119491" cy="369332"/>
          </a:xfrm>
          <a:prstGeom prst="rect">
            <a:avLst/>
          </a:prstGeom>
        </p:spPr>
        <p:txBody>
          <a:bodyPr wrap="none">
            <a:spAutoFit/>
          </a:bodyPr>
          <a:lstStyle/>
          <a:p>
            <a:r>
              <a:rPr lang="en-US" dirty="0">
                <a:solidFill>
                  <a:schemeClr val="bg1"/>
                </a:solidFill>
              </a:rPr>
              <a:t>Creating a Database</a:t>
            </a:r>
            <a:endParaRPr lang="ru-KZ" dirty="0">
              <a:solidFill>
                <a:schemeClr val="bg1"/>
              </a:solidFill>
            </a:endParaRPr>
          </a:p>
        </p:txBody>
      </p:sp>
      <p:sp>
        <p:nvSpPr>
          <p:cNvPr id="5" name="Прямоугольник 4">
            <a:extLst>
              <a:ext uri="{FF2B5EF4-FFF2-40B4-BE49-F238E27FC236}">
                <a16:creationId xmlns:a16="http://schemas.microsoft.com/office/drawing/2014/main" id="{503E6025-C490-46C0-97D3-7AB543524DEB}"/>
              </a:ext>
            </a:extLst>
          </p:cNvPr>
          <p:cNvSpPr/>
          <p:nvPr/>
        </p:nvSpPr>
        <p:spPr>
          <a:xfrm>
            <a:off x="5644339" y="1090285"/>
            <a:ext cx="2499402" cy="369332"/>
          </a:xfrm>
          <a:prstGeom prst="rect">
            <a:avLst/>
          </a:prstGeom>
        </p:spPr>
        <p:txBody>
          <a:bodyPr wrap="none">
            <a:spAutoFit/>
          </a:bodyPr>
          <a:lstStyle/>
          <a:p>
            <a:r>
              <a:rPr lang="en-US" dirty="0">
                <a:solidFill>
                  <a:schemeClr val="bg1"/>
                </a:solidFill>
              </a:rPr>
              <a:t>Check if Database Exists</a:t>
            </a:r>
            <a:endParaRPr lang="ru-KZ" dirty="0">
              <a:solidFill>
                <a:schemeClr val="bg1"/>
              </a:solidFill>
            </a:endParaRPr>
          </a:p>
        </p:txBody>
      </p:sp>
      <p:sp>
        <p:nvSpPr>
          <p:cNvPr id="6" name="Прямоугольник 5">
            <a:extLst>
              <a:ext uri="{FF2B5EF4-FFF2-40B4-BE49-F238E27FC236}">
                <a16:creationId xmlns:a16="http://schemas.microsoft.com/office/drawing/2014/main" id="{76F47F51-E22D-474D-9720-C73D66CFA331}"/>
              </a:ext>
            </a:extLst>
          </p:cNvPr>
          <p:cNvSpPr/>
          <p:nvPr/>
        </p:nvSpPr>
        <p:spPr>
          <a:xfrm>
            <a:off x="4872943" y="1496856"/>
            <a:ext cx="4042194" cy="3108543"/>
          </a:xfrm>
          <a:prstGeom prst="rect">
            <a:avLst/>
          </a:prstGeom>
          <a:ln w="38100">
            <a:solidFill>
              <a:srgbClr val="FFFF00"/>
            </a:solidFill>
          </a:ln>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import </a:t>
            </a:r>
            <a:r>
              <a:rPr lang="en-US" sz="1400" dirty="0" err="1">
                <a:solidFill>
                  <a:schemeClr val="bg1"/>
                </a:solidFill>
                <a:latin typeface="Arial" panose="020B0604020202020204" pitchFamily="34" charset="0"/>
                <a:cs typeface="Arial" panose="020B0604020202020204" pitchFamily="34" charset="0"/>
              </a:rPr>
              <a:t>mysql.connector</a:t>
            </a:r>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mydb</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mysql.connector.connect</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host="localhost",</a:t>
            </a:r>
          </a:p>
          <a:p>
            <a:r>
              <a:rPr lang="en-US" sz="1400" dirty="0">
                <a:solidFill>
                  <a:schemeClr val="bg1"/>
                </a:solidFill>
                <a:latin typeface="Arial" panose="020B0604020202020204" pitchFamily="34" charset="0"/>
                <a:cs typeface="Arial" panose="020B0604020202020204" pitchFamily="34" charset="0"/>
              </a:rPr>
              <a:t>  user="</a:t>
            </a:r>
            <a:r>
              <a:rPr lang="en-US" sz="1400" dirty="0" err="1">
                <a:solidFill>
                  <a:schemeClr val="bg1"/>
                </a:solidFill>
                <a:latin typeface="Arial" panose="020B0604020202020204" pitchFamily="34" charset="0"/>
                <a:cs typeface="Arial" panose="020B0604020202020204" pitchFamily="34" charset="0"/>
              </a:rPr>
              <a:t>yourusername</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password="</a:t>
            </a:r>
            <a:r>
              <a:rPr lang="en-US" sz="1400" dirty="0" err="1">
                <a:solidFill>
                  <a:schemeClr val="bg1"/>
                </a:solidFill>
                <a:latin typeface="Arial" panose="020B0604020202020204" pitchFamily="34" charset="0"/>
                <a:cs typeface="Arial" panose="020B0604020202020204" pitchFamily="34" charset="0"/>
              </a:rPr>
              <a:t>yourpassword</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mycursor</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mydb.cursor</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mycursor.execute</a:t>
            </a:r>
            <a:r>
              <a:rPr lang="en-US" sz="1400" dirty="0">
                <a:solidFill>
                  <a:schemeClr val="bg1"/>
                </a:solidFill>
                <a:latin typeface="Arial" panose="020B0604020202020204" pitchFamily="34" charset="0"/>
                <a:cs typeface="Arial" panose="020B0604020202020204" pitchFamily="34" charset="0"/>
              </a:rPr>
              <a:t>("SHOW DATABASES")</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for x in </a:t>
            </a:r>
            <a:r>
              <a:rPr lang="en-US" sz="1400" dirty="0" err="1">
                <a:solidFill>
                  <a:schemeClr val="bg1"/>
                </a:solidFill>
                <a:latin typeface="Arial" panose="020B0604020202020204" pitchFamily="34" charset="0"/>
                <a:cs typeface="Arial" panose="020B0604020202020204" pitchFamily="34" charset="0"/>
              </a:rPr>
              <a:t>mycursor</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print(x)</a:t>
            </a:r>
            <a:endParaRPr lang="ru-KZ" sz="1400" dirty="0">
              <a:solidFill>
                <a:schemeClr val="bg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EDA0F1FA-1344-4D89-BBC0-9602059003DE}"/>
              </a:ext>
            </a:extLst>
          </p:cNvPr>
          <p:cNvSpPr/>
          <p:nvPr/>
        </p:nvSpPr>
        <p:spPr>
          <a:xfrm>
            <a:off x="4872943" y="4894721"/>
            <a:ext cx="4042194" cy="1815882"/>
          </a:xfrm>
          <a:prstGeom prst="rect">
            <a:avLst/>
          </a:prstGeom>
          <a:ln w="38100">
            <a:solidFill>
              <a:srgbClr val="FFFF00"/>
            </a:solidFill>
          </a:ln>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import </a:t>
            </a:r>
            <a:r>
              <a:rPr lang="en-US" sz="1400" dirty="0" err="1">
                <a:solidFill>
                  <a:schemeClr val="bg1"/>
                </a:solidFill>
                <a:latin typeface="Arial" panose="020B0604020202020204" pitchFamily="34" charset="0"/>
                <a:cs typeface="Arial" panose="020B0604020202020204" pitchFamily="34" charset="0"/>
              </a:rPr>
              <a:t>mysql.connector</a:t>
            </a:r>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mydb</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mysql.connector.connect</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host="localhost",</a:t>
            </a:r>
          </a:p>
          <a:p>
            <a:r>
              <a:rPr lang="en-US" sz="1400" dirty="0">
                <a:solidFill>
                  <a:schemeClr val="bg1"/>
                </a:solidFill>
                <a:latin typeface="Arial" panose="020B0604020202020204" pitchFamily="34" charset="0"/>
                <a:cs typeface="Arial" panose="020B0604020202020204" pitchFamily="34" charset="0"/>
              </a:rPr>
              <a:t>  user="</a:t>
            </a:r>
            <a:r>
              <a:rPr lang="en-US" sz="1400" dirty="0" err="1">
                <a:solidFill>
                  <a:schemeClr val="bg1"/>
                </a:solidFill>
                <a:latin typeface="Arial" panose="020B0604020202020204" pitchFamily="34" charset="0"/>
                <a:cs typeface="Arial" panose="020B0604020202020204" pitchFamily="34" charset="0"/>
              </a:rPr>
              <a:t>yourusername</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password="</a:t>
            </a:r>
            <a:r>
              <a:rPr lang="en-US" sz="1400" dirty="0" err="1">
                <a:solidFill>
                  <a:schemeClr val="bg1"/>
                </a:solidFill>
                <a:latin typeface="Arial" panose="020B0604020202020204" pitchFamily="34" charset="0"/>
                <a:cs typeface="Arial" panose="020B0604020202020204" pitchFamily="34" charset="0"/>
              </a:rPr>
              <a:t>yourpassword</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database="</a:t>
            </a:r>
            <a:r>
              <a:rPr lang="en-US" sz="1400" dirty="0" err="1">
                <a:solidFill>
                  <a:schemeClr val="bg1"/>
                </a:solidFill>
                <a:latin typeface="Arial" panose="020B0604020202020204" pitchFamily="34" charset="0"/>
                <a:cs typeface="Arial" panose="020B0604020202020204" pitchFamily="34" charset="0"/>
              </a:rPr>
              <a:t>mydatabase</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a:t>
            </a:r>
            <a:endParaRPr lang="ru-KZ" sz="1400" dirty="0">
              <a:solidFill>
                <a:schemeClr val="bg1"/>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9D08A47D-BA96-4E2B-B73B-A4C2F5DCF347}"/>
              </a:ext>
            </a:extLst>
          </p:cNvPr>
          <p:cNvSpPr/>
          <p:nvPr/>
        </p:nvSpPr>
        <p:spPr>
          <a:xfrm>
            <a:off x="6721247" y="4579129"/>
            <a:ext cx="498855" cy="369332"/>
          </a:xfrm>
          <a:prstGeom prst="rect">
            <a:avLst/>
          </a:prstGeom>
        </p:spPr>
        <p:txBody>
          <a:bodyPr wrap="square">
            <a:spAutoFit/>
          </a:bodyPr>
          <a:lstStyle/>
          <a:p>
            <a:r>
              <a:rPr lang="en-US" b="1" dirty="0">
                <a:solidFill>
                  <a:schemeClr val="bg1"/>
                </a:solidFill>
              </a:rPr>
              <a:t>OR</a:t>
            </a:r>
            <a:endParaRPr lang="ru-KZ" b="1" dirty="0">
              <a:solidFill>
                <a:schemeClr val="bg1"/>
              </a:solidFill>
            </a:endParaRPr>
          </a:p>
        </p:txBody>
      </p:sp>
      <p:pic>
        <p:nvPicPr>
          <p:cNvPr id="2050" name="Picture 2" descr="https://images.squarespace-cdn.com/content/v1/58b5b13d3a04113854725522/1500108984619-WDEN9TBX9LS63FI3PSWF/ke17ZwdGBToddI8pDm48kNiEM88mrzHRsd1mQ3bxVct7gQa3H78H3Y0txjaiv_0fDoOvxcdMmMKkDsyUqMSsMWxHk725yiiHCCLfrh8O1z4YTzHvnKhyp6Da-NYroOW3ZGjoBKy3azqku80C789l0topjEaZcWjtmMYdCWL4dkGbxs35J-ZjFa9s1e3LsxrX8g4qcOj2k2AL08mW_Htcgg/MINDSEYE_database.jpg">
            <a:extLst>
              <a:ext uri="{FF2B5EF4-FFF2-40B4-BE49-F238E27FC236}">
                <a16:creationId xmlns:a16="http://schemas.microsoft.com/office/drawing/2014/main" id="{B3FC14E3-30AD-4A41-81FD-52D4BFAF7F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60" y="5656969"/>
            <a:ext cx="975297" cy="9752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https://images.squarespace-cdn.com/content/v1/58b5b13d3a04113854725522/1500108984619-WDEN9TBX9LS63FI3PSWF/ke17ZwdGBToddI8pDm48kNiEM88mrzHRsd1mQ3bxVct7gQa3H78H3Y0txjaiv_0fDoOvxcdMmMKkDsyUqMSsMWxHk725yiiHCCLfrh8O1z4YTzHvnKhyp6Da-NYroOW3ZGjoBKy3azqku80C789l0topjEaZcWjtmMYdCWL4dkGbxs35J-ZjFa9s1e3LsxrX8g4qcOj2k2AL08mW_Htcgg/MINDSEYE_database.jpg">
            <a:extLst>
              <a:ext uri="{FF2B5EF4-FFF2-40B4-BE49-F238E27FC236}">
                <a16:creationId xmlns:a16="http://schemas.microsoft.com/office/drawing/2014/main" id="{0CCFD44E-7A98-4EE0-9D6A-B6E281DFE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730" y="5655887"/>
            <a:ext cx="975297" cy="9752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https://images.squarespace-cdn.com/content/v1/58b5b13d3a04113854725522/1500108984619-WDEN9TBX9LS63FI3PSWF/ke17ZwdGBToddI8pDm48kNiEM88mrzHRsd1mQ3bxVct7gQa3H78H3Y0txjaiv_0fDoOvxcdMmMKkDsyUqMSsMWxHk725yiiHCCLfrh8O1z4YTzHvnKhyp6Da-NYroOW3ZGjoBKy3azqku80C789l0topjEaZcWjtmMYdCWL4dkGbxs35J-ZjFa9s1e3LsxrX8g4qcOj2k2AL08mW_Htcgg/MINDSEYE_database.jpg">
            <a:extLst>
              <a:ext uri="{FF2B5EF4-FFF2-40B4-BE49-F238E27FC236}">
                <a16:creationId xmlns:a16="http://schemas.microsoft.com/office/drawing/2014/main" id="{C87C3D8E-AD57-495F-BE38-DD4DF877E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545" y="5655887"/>
            <a:ext cx="975297" cy="9752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https://images.squarespace-cdn.com/content/v1/58b5b13d3a04113854725522/1500108984619-WDEN9TBX9LS63FI3PSWF/ke17ZwdGBToddI8pDm48kNiEM88mrzHRsd1mQ3bxVct7gQa3H78H3Y0txjaiv_0fDoOvxcdMmMKkDsyUqMSsMWxHk725yiiHCCLfrh8O1z4YTzHvnKhyp6Da-NYroOW3ZGjoBKy3azqku80C789l0topjEaZcWjtmMYdCWL4dkGbxs35J-ZjFa9s1e3LsxrX8g4qcOj2k2AL08mW_Htcgg/MINDSEYE_database.jpg">
            <a:extLst>
              <a:ext uri="{FF2B5EF4-FFF2-40B4-BE49-F238E27FC236}">
                <a16:creationId xmlns:a16="http://schemas.microsoft.com/office/drawing/2014/main" id="{07F06811-CB83-4633-88EF-1C2DBBDB3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9915" y="5655887"/>
            <a:ext cx="975297" cy="9752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31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133BFF8-D88C-47FE-94DF-FA7EF7D2C6C6}"/>
              </a:ext>
            </a:extLst>
          </p:cNvPr>
          <p:cNvSpPr/>
          <p:nvPr/>
        </p:nvSpPr>
        <p:spPr>
          <a:xfrm>
            <a:off x="0" y="704694"/>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Python MySQL Create Table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F9F53246-60D7-4152-960F-116BEAC26C4E}"/>
              </a:ext>
            </a:extLst>
          </p:cNvPr>
          <p:cNvSpPr/>
          <p:nvPr/>
        </p:nvSpPr>
        <p:spPr>
          <a:xfrm>
            <a:off x="286114" y="2292216"/>
            <a:ext cx="4228012" cy="3970318"/>
          </a:xfrm>
          <a:prstGeom prst="rect">
            <a:avLst/>
          </a:prstGeom>
          <a:ln w="38100">
            <a:solidFill>
              <a:srgbClr val="FFFF00"/>
            </a:solidFill>
          </a:ln>
        </p:spPr>
        <p:txBody>
          <a:bodyPr wrap="square">
            <a:spAutoFit/>
          </a:bodyPr>
          <a:lstStyle/>
          <a:p>
            <a:r>
              <a:rPr lang="en-US" dirty="0">
                <a:solidFill>
                  <a:schemeClr val="bg1"/>
                </a:solidFill>
                <a:latin typeface="Arial" panose="020B0604020202020204" pitchFamily="34" charset="0"/>
                <a:cs typeface="Arial" panose="020B0604020202020204" pitchFamily="34" charset="0"/>
              </a:rPr>
              <a:t>import </a:t>
            </a:r>
            <a:r>
              <a:rPr lang="en-US" dirty="0" err="1">
                <a:solidFill>
                  <a:schemeClr val="bg1"/>
                </a:solidFill>
                <a:latin typeface="Arial" panose="020B0604020202020204" pitchFamily="34" charset="0"/>
                <a:cs typeface="Arial" panose="020B0604020202020204" pitchFamily="34" charset="0"/>
              </a:rPr>
              <a:t>mysql.connector</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mydb</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mysql.connector.connect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host="localhost",</a:t>
            </a:r>
          </a:p>
          <a:p>
            <a:r>
              <a:rPr lang="en-US" dirty="0">
                <a:solidFill>
                  <a:schemeClr val="bg1"/>
                </a:solidFill>
                <a:latin typeface="Arial" panose="020B0604020202020204" pitchFamily="34" charset="0"/>
                <a:cs typeface="Arial" panose="020B0604020202020204" pitchFamily="34" charset="0"/>
              </a:rPr>
              <a:t>  user="</a:t>
            </a:r>
            <a:r>
              <a:rPr lang="en-US" dirty="0" err="1">
                <a:solidFill>
                  <a:schemeClr val="bg1"/>
                </a:solidFill>
                <a:latin typeface="Arial" panose="020B0604020202020204" pitchFamily="34" charset="0"/>
                <a:cs typeface="Arial" panose="020B0604020202020204" pitchFamily="34" charset="0"/>
              </a:rPr>
              <a:t>yourusername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password="</a:t>
            </a:r>
            <a:r>
              <a:rPr lang="en-US" dirty="0" err="1">
                <a:solidFill>
                  <a:schemeClr val="bg1"/>
                </a:solidFill>
                <a:latin typeface="Arial" panose="020B0604020202020204" pitchFamily="34" charset="0"/>
                <a:cs typeface="Arial" panose="020B0604020202020204" pitchFamily="34" charset="0"/>
              </a:rPr>
              <a:t>yourpassword</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database="</a:t>
            </a:r>
            <a:r>
              <a:rPr lang="en-US" dirty="0" err="1">
                <a:solidFill>
                  <a:schemeClr val="bg1"/>
                </a:solidFill>
                <a:latin typeface="Arial" panose="020B0604020202020204" pitchFamily="34" charset="0"/>
                <a:cs typeface="Arial" panose="020B0604020202020204" pitchFamily="34" charset="0"/>
              </a:rPr>
              <a:t>mydatabase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mydb.cursor</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mycursor.execute</a:t>
            </a:r>
            <a:r>
              <a:rPr lang="en-US" dirty="0">
                <a:solidFill>
                  <a:schemeClr val="bg1"/>
                </a:solidFill>
                <a:latin typeface="Arial" panose="020B0604020202020204" pitchFamily="34" charset="0"/>
                <a:cs typeface="Arial" panose="020B0604020202020204" pitchFamily="34" charset="0"/>
              </a:rPr>
              <a:t>("</a:t>
            </a:r>
            <a:r>
              <a:rPr lang="en-US" b="1" dirty="0">
                <a:solidFill>
                  <a:schemeClr val="bg1"/>
                </a:solidFill>
                <a:latin typeface="Arial" panose="020B0604020202020204" pitchFamily="34" charset="0"/>
                <a:cs typeface="Arial" panose="020B0604020202020204" pitchFamily="34" charset="0"/>
              </a:rPr>
              <a:t>CREATE TABLE</a:t>
            </a:r>
            <a:r>
              <a:rPr lang="en-US" dirty="0">
                <a:solidFill>
                  <a:schemeClr val="bg1"/>
                </a:solidFill>
                <a:latin typeface="Arial" panose="020B0604020202020204" pitchFamily="34" charset="0"/>
                <a:cs typeface="Arial" panose="020B0604020202020204" pitchFamily="34" charset="0"/>
              </a:rPr>
              <a:t> customers (name VARCHAR(255), address VARCHAR(255))")</a:t>
            </a:r>
            <a:endParaRPr lang="ru-KZ"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E88AA39D-9DD8-45D9-A8E9-51D06F4B5033}"/>
              </a:ext>
            </a:extLst>
          </p:cNvPr>
          <p:cNvSpPr/>
          <p:nvPr/>
        </p:nvSpPr>
        <p:spPr>
          <a:xfrm>
            <a:off x="5538542" y="1660254"/>
            <a:ext cx="2309350"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Check if Table Exists</a:t>
            </a:r>
            <a:endParaRPr lang="ru-KZ" dirty="0">
              <a:solidFill>
                <a:schemeClr val="bg1"/>
              </a:solidFill>
              <a:latin typeface="Arial" panose="020B0604020202020204" pitchFamily="34" charset="0"/>
              <a:cs typeface="Arial" panose="020B0604020202020204" pitchFamily="34" charset="0"/>
            </a:endParaRPr>
          </a:p>
        </p:txBody>
      </p:sp>
      <p:sp>
        <p:nvSpPr>
          <p:cNvPr id="5" name="Прямоугольник 4">
            <a:extLst>
              <a:ext uri="{FF2B5EF4-FFF2-40B4-BE49-F238E27FC236}">
                <a16:creationId xmlns:a16="http://schemas.microsoft.com/office/drawing/2014/main" id="{220122B5-9C2E-4F75-A5B2-3D763EBEAF28}"/>
              </a:ext>
            </a:extLst>
          </p:cNvPr>
          <p:cNvSpPr/>
          <p:nvPr/>
        </p:nvSpPr>
        <p:spPr>
          <a:xfrm>
            <a:off x="4711999" y="2292216"/>
            <a:ext cx="4228012" cy="4247317"/>
          </a:xfrm>
          <a:prstGeom prst="rect">
            <a:avLst/>
          </a:prstGeom>
          <a:ln w="38100">
            <a:solidFill>
              <a:srgbClr val="FFFF00"/>
            </a:solidFill>
          </a:ln>
        </p:spPr>
        <p:txBody>
          <a:bodyPr wrap="square">
            <a:spAutoFit/>
          </a:bodyPr>
          <a:lstStyle/>
          <a:p>
            <a:r>
              <a:rPr lang="en-US" dirty="0">
                <a:solidFill>
                  <a:schemeClr val="bg1"/>
                </a:solidFill>
                <a:latin typeface="Arial" panose="020B0604020202020204" pitchFamily="34" charset="0"/>
                <a:cs typeface="Arial" panose="020B0604020202020204" pitchFamily="34" charset="0"/>
              </a:rPr>
              <a:t>import </a:t>
            </a:r>
            <a:r>
              <a:rPr lang="en-US" dirty="0" err="1">
                <a:solidFill>
                  <a:schemeClr val="bg1"/>
                </a:solidFill>
                <a:latin typeface="Arial" panose="020B0604020202020204" pitchFamily="34" charset="0"/>
                <a:cs typeface="Arial" panose="020B0604020202020204" pitchFamily="34" charset="0"/>
              </a:rPr>
              <a:t>mysql.connector</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mydb</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mysql.connector.connect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host="localhost",</a:t>
            </a:r>
          </a:p>
          <a:p>
            <a:r>
              <a:rPr lang="en-US" dirty="0">
                <a:solidFill>
                  <a:schemeClr val="bg1"/>
                </a:solidFill>
                <a:latin typeface="Arial" panose="020B0604020202020204" pitchFamily="34" charset="0"/>
                <a:cs typeface="Arial" panose="020B0604020202020204" pitchFamily="34" charset="0"/>
              </a:rPr>
              <a:t>  user="</a:t>
            </a:r>
            <a:r>
              <a:rPr lang="en-US" dirty="0" err="1">
                <a:solidFill>
                  <a:schemeClr val="bg1"/>
                </a:solidFill>
                <a:latin typeface="Arial" panose="020B0604020202020204" pitchFamily="34" charset="0"/>
                <a:cs typeface="Arial" panose="020B0604020202020204" pitchFamily="34" charset="0"/>
              </a:rPr>
              <a:t>yourusername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password="</a:t>
            </a:r>
            <a:r>
              <a:rPr lang="en-US" dirty="0" err="1">
                <a:solidFill>
                  <a:schemeClr val="bg1"/>
                </a:solidFill>
                <a:latin typeface="Arial" panose="020B0604020202020204" pitchFamily="34" charset="0"/>
                <a:cs typeface="Arial" panose="020B0604020202020204" pitchFamily="34" charset="0"/>
              </a:rPr>
              <a:t>yourpassword</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database="</a:t>
            </a:r>
            <a:r>
              <a:rPr lang="en-US" dirty="0" err="1">
                <a:solidFill>
                  <a:schemeClr val="bg1"/>
                </a:solidFill>
                <a:latin typeface="Arial" panose="020B0604020202020204" pitchFamily="34" charset="0"/>
                <a:cs typeface="Arial" panose="020B0604020202020204" pitchFamily="34" charset="0"/>
              </a:rPr>
              <a:t>mydatabase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mydb.cursor</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mycursor.execute</a:t>
            </a:r>
            <a:r>
              <a:rPr lang="en-US" dirty="0">
                <a:solidFill>
                  <a:schemeClr val="bg1"/>
                </a:solidFill>
                <a:latin typeface="Arial" panose="020B0604020202020204" pitchFamily="34" charset="0"/>
                <a:cs typeface="Arial" panose="020B0604020202020204" pitchFamily="34" charset="0"/>
              </a:rPr>
              <a:t>("</a:t>
            </a:r>
            <a:r>
              <a:rPr lang="en-US" b="1" dirty="0">
                <a:solidFill>
                  <a:schemeClr val="bg1"/>
                </a:solidFill>
                <a:latin typeface="Arial" panose="020B0604020202020204" pitchFamily="34" charset="0"/>
                <a:cs typeface="Arial" panose="020B0604020202020204" pitchFamily="34" charset="0"/>
              </a:rPr>
              <a:t>SHOW TABLES</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for x in </a:t>
            </a:r>
            <a:r>
              <a:rPr lang="en-US" dirty="0" err="1">
                <a:solidFill>
                  <a:schemeClr val="bg1"/>
                </a:solidFill>
                <a:latin typeface="Arial" panose="020B0604020202020204" pitchFamily="34" charset="0"/>
                <a:cs typeface="Arial" panose="020B0604020202020204" pitchFamily="34" charset="0"/>
              </a:rPr>
              <a:t>mycursor</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print(x)</a:t>
            </a:r>
            <a:endParaRPr lang="ru-KZ"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4DEEC4F6-8054-4235-A7EB-FD45280CEEC6}"/>
              </a:ext>
            </a:extLst>
          </p:cNvPr>
          <p:cNvSpPr/>
          <p:nvPr/>
        </p:nvSpPr>
        <p:spPr>
          <a:xfrm>
            <a:off x="1341802" y="1660255"/>
            <a:ext cx="1860509"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Creating a Table</a:t>
            </a:r>
            <a:endParaRPr lang="ru-K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4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133BFF8-D88C-47FE-94DF-FA7EF7D2C6C6}"/>
              </a:ext>
            </a:extLst>
          </p:cNvPr>
          <p:cNvSpPr/>
          <p:nvPr/>
        </p:nvSpPr>
        <p:spPr>
          <a:xfrm>
            <a:off x="0" y="696486"/>
            <a:ext cx="9144000" cy="523220"/>
          </a:xfrm>
          <a:prstGeom prst="rect">
            <a:avLst/>
          </a:prstGeom>
        </p:spPr>
        <p:txBody>
          <a:bodyPr wrap="square">
            <a:spAutoFit/>
          </a:bodyPr>
          <a:lstStyle/>
          <a:p>
            <a:pPr algn="ctr" defTabSz="457200">
              <a:defRPr/>
            </a:pP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Python MySQL Create Table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7" name="Прямоугольник 6">
            <a:extLst>
              <a:ext uri="{FF2B5EF4-FFF2-40B4-BE49-F238E27FC236}">
                <a16:creationId xmlns:a16="http://schemas.microsoft.com/office/drawing/2014/main" id="{DDFE7E0D-7FBB-4919-A190-B90423A3FCBA}"/>
              </a:ext>
            </a:extLst>
          </p:cNvPr>
          <p:cNvSpPr/>
          <p:nvPr/>
        </p:nvSpPr>
        <p:spPr>
          <a:xfrm>
            <a:off x="110347" y="1922320"/>
            <a:ext cx="4635273" cy="4708981"/>
          </a:xfrm>
          <a:prstGeom prst="rect">
            <a:avLst/>
          </a:prstGeom>
          <a:ln w="38100">
            <a:solidFill>
              <a:srgbClr val="FFFF00"/>
            </a:solidFill>
          </a:ln>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import </a:t>
            </a:r>
            <a:r>
              <a:rPr lang="en-US" sz="2000" dirty="0" err="1">
                <a:solidFill>
                  <a:schemeClr val="bg1"/>
                </a:solidFill>
                <a:latin typeface="Arial" panose="020B0604020202020204" pitchFamily="34" charset="0"/>
                <a:cs typeface="Arial" panose="020B0604020202020204" pitchFamily="34" charset="0"/>
              </a:rPr>
              <a:t>mysql.connector</a:t>
            </a:r>
            <a:endParaRPr lang="en-US" sz="20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US" sz="2000" dirty="0" err="1">
                <a:solidFill>
                  <a:schemeClr val="bg1"/>
                </a:solidFill>
                <a:latin typeface="Arial" panose="020B0604020202020204" pitchFamily="34" charset="0"/>
                <a:cs typeface="Arial" panose="020B0604020202020204" pitchFamily="34" charset="0"/>
              </a:rPr>
              <a:t>mydb</a:t>
            </a:r>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mysql.connector.connect</a:t>
            </a:r>
            <a:r>
              <a:rPr lang="en-US" sz="2000" dirty="0">
                <a:solidFill>
                  <a:schemeClr val="bg1"/>
                </a:solidFill>
                <a:latin typeface="Arial" panose="020B0604020202020204" pitchFamily="34" charset="0"/>
                <a:cs typeface="Arial" panose="020B0604020202020204" pitchFamily="34" charset="0"/>
              </a:rPr>
              <a:t>(</a:t>
            </a:r>
          </a:p>
          <a:p>
            <a:r>
              <a:rPr lang="en-US" sz="2000" dirty="0">
                <a:solidFill>
                  <a:schemeClr val="bg1"/>
                </a:solidFill>
                <a:latin typeface="Arial" panose="020B0604020202020204" pitchFamily="34" charset="0"/>
                <a:cs typeface="Arial" panose="020B0604020202020204" pitchFamily="34" charset="0"/>
              </a:rPr>
              <a:t>  host="localhost",</a:t>
            </a:r>
          </a:p>
          <a:p>
            <a:r>
              <a:rPr lang="en-US" sz="2000" dirty="0">
                <a:solidFill>
                  <a:schemeClr val="bg1"/>
                </a:solidFill>
                <a:latin typeface="Arial" panose="020B0604020202020204" pitchFamily="34" charset="0"/>
                <a:cs typeface="Arial" panose="020B0604020202020204" pitchFamily="34" charset="0"/>
              </a:rPr>
              <a:t>  user="</a:t>
            </a:r>
            <a:r>
              <a:rPr lang="en-US" sz="2000" dirty="0" err="1">
                <a:solidFill>
                  <a:schemeClr val="bg1"/>
                </a:solidFill>
                <a:latin typeface="Arial" panose="020B0604020202020204" pitchFamily="34" charset="0"/>
                <a:cs typeface="Arial" panose="020B0604020202020204" pitchFamily="34" charset="0"/>
              </a:rPr>
              <a:t>yourusername</a:t>
            </a:r>
            <a:r>
              <a:rPr lang="en-US" sz="2000" dirty="0">
                <a:solidFill>
                  <a:schemeClr val="bg1"/>
                </a:solidFill>
                <a:latin typeface="Arial" panose="020B0604020202020204" pitchFamily="34" charset="0"/>
                <a:cs typeface="Arial" panose="020B0604020202020204" pitchFamily="34" charset="0"/>
              </a:rPr>
              <a:t>",</a:t>
            </a:r>
          </a:p>
          <a:p>
            <a:r>
              <a:rPr lang="en-US" sz="2000" dirty="0">
                <a:solidFill>
                  <a:schemeClr val="bg1"/>
                </a:solidFill>
                <a:latin typeface="Arial" panose="020B0604020202020204" pitchFamily="34" charset="0"/>
                <a:cs typeface="Arial" panose="020B0604020202020204" pitchFamily="34" charset="0"/>
              </a:rPr>
              <a:t>  password="</a:t>
            </a:r>
            <a:r>
              <a:rPr lang="en-US" sz="2000" dirty="0" err="1">
                <a:solidFill>
                  <a:schemeClr val="bg1"/>
                </a:solidFill>
                <a:latin typeface="Arial" panose="020B0604020202020204" pitchFamily="34" charset="0"/>
                <a:cs typeface="Arial" panose="020B0604020202020204" pitchFamily="34" charset="0"/>
              </a:rPr>
              <a:t>yourpassword</a:t>
            </a:r>
            <a:r>
              <a:rPr lang="en-US" sz="2000" dirty="0">
                <a:solidFill>
                  <a:schemeClr val="bg1"/>
                </a:solidFill>
                <a:latin typeface="Arial" panose="020B0604020202020204" pitchFamily="34" charset="0"/>
                <a:cs typeface="Arial" panose="020B0604020202020204" pitchFamily="34" charset="0"/>
              </a:rPr>
              <a:t>",</a:t>
            </a:r>
          </a:p>
          <a:p>
            <a:r>
              <a:rPr lang="en-US" sz="2000" dirty="0">
                <a:solidFill>
                  <a:schemeClr val="bg1"/>
                </a:solidFill>
                <a:latin typeface="Arial" panose="020B0604020202020204" pitchFamily="34" charset="0"/>
                <a:cs typeface="Arial" panose="020B0604020202020204" pitchFamily="34" charset="0"/>
              </a:rPr>
              <a:t>  database="</a:t>
            </a:r>
            <a:r>
              <a:rPr lang="en-US" sz="2000" dirty="0" err="1">
                <a:solidFill>
                  <a:schemeClr val="bg1"/>
                </a:solidFill>
                <a:latin typeface="Arial" panose="020B0604020202020204" pitchFamily="34" charset="0"/>
                <a:cs typeface="Arial" panose="020B0604020202020204" pitchFamily="34" charset="0"/>
              </a:rPr>
              <a:t>mydatabase</a:t>
            </a:r>
            <a:r>
              <a:rPr lang="en-US" sz="2000" dirty="0">
                <a:solidFill>
                  <a:schemeClr val="bg1"/>
                </a:solidFill>
                <a:latin typeface="Arial" panose="020B0604020202020204" pitchFamily="34" charset="0"/>
                <a:cs typeface="Arial" panose="020B0604020202020204" pitchFamily="34" charset="0"/>
              </a:rPr>
              <a:t>"</a:t>
            </a:r>
          </a:p>
          <a:p>
            <a:r>
              <a:rPr lang="en-US" sz="2000" dirty="0">
                <a:solidFill>
                  <a:schemeClr val="bg1"/>
                </a:solidFill>
                <a:latin typeface="Arial" panose="020B0604020202020204" pitchFamily="34" charset="0"/>
                <a:cs typeface="Arial" panose="020B0604020202020204" pitchFamily="34" charset="0"/>
              </a:rPr>
              <a:t>)</a:t>
            </a:r>
          </a:p>
          <a:p>
            <a:endParaRPr lang="en-US" sz="2000" dirty="0">
              <a:solidFill>
                <a:schemeClr val="bg1"/>
              </a:solidFill>
              <a:latin typeface="Arial" panose="020B0604020202020204" pitchFamily="34" charset="0"/>
              <a:cs typeface="Arial" panose="020B0604020202020204" pitchFamily="34" charset="0"/>
            </a:endParaRPr>
          </a:p>
          <a:p>
            <a:r>
              <a:rPr lang="en-US" sz="2000" dirty="0" err="1">
                <a:solidFill>
                  <a:schemeClr val="bg1"/>
                </a:solidFill>
                <a:latin typeface="Arial" panose="020B0604020202020204" pitchFamily="34" charset="0"/>
                <a:cs typeface="Arial" panose="020B0604020202020204" pitchFamily="34" charset="0"/>
              </a:rPr>
              <a:t>mycursor</a:t>
            </a:r>
            <a:r>
              <a:rPr lang="en-US" sz="2000" dirty="0">
                <a:solidFill>
                  <a:schemeClr val="bg1"/>
                </a:solidFill>
                <a:latin typeface="Arial" panose="020B0604020202020204" pitchFamily="34" charset="0"/>
                <a:cs typeface="Arial" panose="020B0604020202020204" pitchFamily="34" charset="0"/>
              </a:rPr>
              <a:t> = </a:t>
            </a:r>
            <a:r>
              <a:rPr lang="en-US" sz="2000" dirty="0" err="1">
                <a:solidFill>
                  <a:schemeClr val="bg1"/>
                </a:solidFill>
                <a:latin typeface="Arial" panose="020B0604020202020204" pitchFamily="34" charset="0"/>
                <a:cs typeface="Arial" panose="020B0604020202020204" pitchFamily="34" charset="0"/>
              </a:rPr>
              <a:t>mydb.cursor</a:t>
            </a:r>
            <a:r>
              <a:rPr lang="en-US" sz="2000" dirty="0">
                <a:solidFill>
                  <a:schemeClr val="bg1"/>
                </a:solidFill>
                <a:latin typeface="Arial" panose="020B0604020202020204" pitchFamily="34" charset="0"/>
                <a:cs typeface="Arial" panose="020B0604020202020204" pitchFamily="34" charset="0"/>
              </a:rPr>
              <a:t>()</a:t>
            </a:r>
          </a:p>
          <a:p>
            <a:endParaRPr lang="en-US" sz="2000" dirty="0">
              <a:solidFill>
                <a:schemeClr val="bg1"/>
              </a:solidFill>
              <a:latin typeface="Arial" panose="020B0604020202020204" pitchFamily="34" charset="0"/>
              <a:cs typeface="Arial" panose="020B0604020202020204" pitchFamily="34" charset="0"/>
            </a:endParaRPr>
          </a:p>
          <a:p>
            <a:r>
              <a:rPr lang="en-US" sz="2000" dirty="0" err="1">
                <a:solidFill>
                  <a:schemeClr val="bg1"/>
                </a:solidFill>
                <a:latin typeface="Arial" panose="020B0604020202020204" pitchFamily="34" charset="0"/>
                <a:cs typeface="Arial" panose="020B0604020202020204" pitchFamily="34" charset="0"/>
              </a:rPr>
              <a:t>mycursor.execute</a:t>
            </a:r>
            <a:r>
              <a:rPr lang="en-US" sz="2000" dirty="0">
                <a:solidFill>
                  <a:schemeClr val="bg1"/>
                </a:solidFill>
                <a:latin typeface="Arial" panose="020B0604020202020204" pitchFamily="34" charset="0"/>
                <a:cs typeface="Arial" panose="020B0604020202020204" pitchFamily="34" charset="0"/>
              </a:rPr>
              <a:t>("</a:t>
            </a:r>
            <a:r>
              <a:rPr lang="en-US" sz="2000" b="1" dirty="0">
                <a:solidFill>
                  <a:schemeClr val="bg1"/>
                </a:solidFill>
                <a:latin typeface="Arial" panose="020B0604020202020204" pitchFamily="34" charset="0"/>
                <a:cs typeface="Arial" panose="020B0604020202020204" pitchFamily="34" charset="0"/>
              </a:rPr>
              <a:t>CREATE TABLE </a:t>
            </a:r>
            <a:r>
              <a:rPr lang="en-US" sz="2000" dirty="0">
                <a:solidFill>
                  <a:schemeClr val="bg1"/>
                </a:solidFill>
                <a:latin typeface="Arial" panose="020B0604020202020204" pitchFamily="34" charset="0"/>
                <a:cs typeface="Arial" panose="020B0604020202020204" pitchFamily="34" charset="0"/>
              </a:rPr>
              <a:t>customers (id INT AUTO_INCREMENT PRIMARY KEY, name VARCHAR(255), address VARCHAR(255))")</a:t>
            </a:r>
            <a:endParaRPr lang="ru-KZ" sz="2000" dirty="0">
              <a:solidFill>
                <a:schemeClr val="bg1"/>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1C7E26AC-B346-43E4-B818-EF1CA2623C1F}"/>
              </a:ext>
            </a:extLst>
          </p:cNvPr>
          <p:cNvSpPr/>
          <p:nvPr/>
        </p:nvSpPr>
        <p:spPr>
          <a:xfrm>
            <a:off x="110346" y="1370181"/>
            <a:ext cx="4663825" cy="36933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Primary Key</a:t>
            </a:r>
            <a:endParaRPr lang="ru-KZ" dirty="0">
              <a:solidFill>
                <a:schemeClr val="bg1"/>
              </a:solidFill>
              <a:latin typeface="Arial" panose="020B0604020202020204" pitchFamily="34" charset="0"/>
              <a:cs typeface="Arial" panose="020B0604020202020204" pitchFamily="34" charset="0"/>
            </a:endParaRPr>
          </a:p>
        </p:txBody>
      </p:sp>
      <p:sp>
        <p:nvSpPr>
          <p:cNvPr id="9" name="Прямоугольник 8">
            <a:extLst>
              <a:ext uri="{FF2B5EF4-FFF2-40B4-BE49-F238E27FC236}">
                <a16:creationId xmlns:a16="http://schemas.microsoft.com/office/drawing/2014/main" id="{9C374A2A-0079-4D29-A856-4FE0B1DBFBD1}"/>
              </a:ext>
            </a:extLst>
          </p:cNvPr>
          <p:cNvSpPr/>
          <p:nvPr/>
        </p:nvSpPr>
        <p:spPr>
          <a:xfrm>
            <a:off x="4896092" y="2339004"/>
            <a:ext cx="4114412" cy="3970318"/>
          </a:xfrm>
          <a:prstGeom prst="rect">
            <a:avLst/>
          </a:prstGeom>
          <a:ln w="38100">
            <a:solidFill>
              <a:srgbClr val="FFFF00"/>
            </a:solidFill>
          </a:ln>
        </p:spPr>
        <p:txBody>
          <a:bodyPr wrap="square">
            <a:spAutoFit/>
          </a:bodyPr>
          <a:lstStyle/>
          <a:p>
            <a:r>
              <a:rPr lang="en-US" dirty="0">
                <a:solidFill>
                  <a:schemeClr val="bg1"/>
                </a:solidFill>
                <a:latin typeface="Arial" panose="020B0604020202020204" pitchFamily="34" charset="0"/>
                <a:cs typeface="Arial" panose="020B0604020202020204" pitchFamily="34" charset="0"/>
              </a:rPr>
              <a:t>import </a:t>
            </a:r>
            <a:r>
              <a:rPr lang="en-US" dirty="0" err="1">
                <a:solidFill>
                  <a:schemeClr val="bg1"/>
                </a:solidFill>
                <a:latin typeface="Arial" panose="020B0604020202020204" pitchFamily="34" charset="0"/>
                <a:cs typeface="Arial" panose="020B0604020202020204" pitchFamily="34" charset="0"/>
              </a:rPr>
              <a:t>mysql.connector</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mydb</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mysql.connector.connect</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host="localhost",</a:t>
            </a:r>
          </a:p>
          <a:p>
            <a:r>
              <a:rPr lang="en-US" dirty="0">
                <a:solidFill>
                  <a:schemeClr val="bg1"/>
                </a:solidFill>
                <a:latin typeface="Arial" panose="020B0604020202020204" pitchFamily="34" charset="0"/>
                <a:cs typeface="Arial" panose="020B0604020202020204" pitchFamily="34" charset="0"/>
              </a:rPr>
              <a:t>  user="</a:t>
            </a:r>
            <a:r>
              <a:rPr lang="en-US" dirty="0" err="1">
                <a:solidFill>
                  <a:schemeClr val="bg1"/>
                </a:solidFill>
                <a:latin typeface="Arial" panose="020B0604020202020204" pitchFamily="34" charset="0"/>
                <a:cs typeface="Arial" panose="020B0604020202020204" pitchFamily="34" charset="0"/>
              </a:rPr>
              <a:t>yourusername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password="</a:t>
            </a:r>
            <a:r>
              <a:rPr lang="en-US" dirty="0" err="1">
                <a:solidFill>
                  <a:schemeClr val="bg1"/>
                </a:solidFill>
                <a:latin typeface="Arial" panose="020B0604020202020204" pitchFamily="34" charset="0"/>
                <a:cs typeface="Arial" panose="020B0604020202020204" pitchFamily="34" charset="0"/>
              </a:rPr>
              <a:t>yourpassword</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  database="</a:t>
            </a:r>
            <a:r>
              <a:rPr lang="en-US" dirty="0" err="1">
                <a:solidFill>
                  <a:schemeClr val="bg1"/>
                </a:solidFill>
                <a:latin typeface="Arial" panose="020B0604020202020204" pitchFamily="34" charset="0"/>
                <a:cs typeface="Arial" panose="020B0604020202020204" pitchFamily="34" charset="0"/>
              </a:rPr>
              <a:t>mydatabase</a:t>
            </a:r>
            <a:r>
              <a:rPr lang="en-US" dirty="0">
                <a:solidFill>
                  <a:schemeClr val="bg1"/>
                </a:solidFill>
                <a:latin typeface="Arial" panose="020B0604020202020204" pitchFamily="34" charset="0"/>
                <a:cs typeface="Arial" panose="020B0604020202020204" pitchFamily="34" charset="0"/>
              </a:rPr>
              <a:t>"</a:t>
            </a:r>
          </a:p>
          <a:p>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a:t>
            </a:r>
            <a:r>
              <a:rPr lang="en-US" dirty="0">
                <a:solidFill>
                  <a:schemeClr val="bg1"/>
                </a:solidFill>
                <a:latin typeface="Arial" panose="020B0604020202020204" pitchFamily="34" charset="0"/>
                <a:cs typeface="Arial" panose="020B0604020202020204" pitchFamily="34" charset="0"/>
              </a:rPr>
              <a:t> = </a:t>
            </a:r>
            <a:r>
              <a:rPr lang="en-US" dirty="0" err="1">
                <a:solidFill>
                  <a:schemeClr val="bg1"/>
                </a:solidFill>
                <a:latin typeface="Arial" panose="020B0604020202020204" pitchFamily="34" charset="0"/>
                <a:cs typeface="Arial" panose="020B0604020202020204" pitchFamily="34" charset="0"/>
              </a:rPr>
              <a:t>mydb.cursor</a:t>
            </a:r>
            <a:r>
              <a:rPr lang="en-US" dirty="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mycursor.execute</a:t>
            </a:r>
            <a:r>
              <a:rPr lang="en-US" dirty="0">
                <a:solidFill>
                  <a:schemeClr val="bg1"/>
                </a:solidFill>
                <a:latin typeface="Arial" panose="020B0604020202020204" pitchFamily="34" charset="0"/>
                <a:cs typeface="Arial" panose="020B0604020202020204" pitchFamily="34" charset="0"/>
              </a:rPr>
              <a:t>("</a:t>
            </a:r>
            <a:r>
              <a:rPr lang="en-US" b="1" dirty="0">
                <a:solidFill>
                  <a:schemeClr val="bg1"/>
                </a:solidFill>
                <a:latin typeface="Arial" panose="020B0604020202020204" pitchFamily="34" charset="0"/>
                <a:cs typeface="Arial" panose="020B0604020202020204" pitchFamily="34" charset="0"/>
              </a:rPr>
              <a:t>ALTER TABLE </a:t>
            </a:r>
            <a:r>
              <a:rPr lang="en-US" dirty="0">
                <a:solidFill>
                  <a:schemeClr val="bg1"/>
                </a:solidFill>
                <a:latin typeface="Arial" panose="020B0604020202020204" pitchFamily="34" charset="0"/>
                <a:cs typeface="Arial" panose="020B0604020202020204" pitchFamily="34" charset="0"/>
              </a:rPr>
              <a:t>customers ADD COLUMN id INT AUTO_INCREMENT PRIMARY KEY")</a:t>
            </a:r>
            <a:endParaRPr lang="ru-KZ" dirty="0">
              <a:solidFill>
                <a:schemeClr val="bg1"/>
              </a:solidFill>
              <a:latin typeface="Arial" panose="020B0604020202020204" pitchFamily="34" charset="0"/>
              <a:cs typeface="Arial" panose="020B0604020202020204" pitchFamily="34" charset="0"/>
            </a:endParaRPr>
          </a:p>
        </p:txBody>
      </p:sp>
      <p:sp>
        <p:nvSpPr>
          <p:cNvPr id="10" name="Прямоугольник 9">
            <a:extLst>
              <a:ext uri="{FF2B5EF4-FFF2-40B4-BE49-F238E27FC236}">
                <a16:creationId xmlns:a16="http://schemas.microsoft.com/office/drawing/2014/main" id="{4C504AEF-25D7-4A52-8894-B21E8E56927D}"/>
              </a:ext>
            </a:extLst>
          </p:cNvPr>
          <p:cNvSpPr/>
          <p:nvPr/>
        </p:nvSpPr>
        <p:spPr>
          <a:xfrm>
            <a:off x="4896092" y="1370181"/>
            <a:ext cx="4114412" cy="646331"/>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Create primary key on an existing table</a:t>
            </a:r>
            <a:endParaRPr lang="ru-KZ"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32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99EAD0A-E42C-47D7-B728-9754BA327B75}"/>
              </a:ext>
            </a:extLst>
          </p:cNvPr>
          <p:cNvSpPr/>
          <p:nvPr/>
        </p:nvSpPr>
        <p:spPr>
          <a:xfrm>
            <a:off x="1" y="678559"/>
            <a:ext cx="9144000" cy="523220"/>
          </a:xfrm>
          <a:prstGeom prst="rect">
            <a:avLst/>
          </a:prstGeom>
        </p:spPr>
        <p:txBody>
          <a:bodyPr wrap="square">
            <a:spAutoFit/>
          </a:bodyPr>
          <a:lstStyle/>
          <a:p>
            <a:pPr algn="ct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Python MySQL Insert Into Table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3" name="Прямоугольник 2">
            <a:extLst>
              <a:ext uri="{FF2B5EF4-FFF2-40B4-BE49-F238E27FC236}">
                <a16:creationId xmlns:a16="http://schemas.microsoft.com/office/drawing/2014/main" id="{151AE47F-4B9C-4C56-9463-237A6684ED7B}"/>
              </a:ext>
            </a:extLst>
          </p:cNvPr>
          <p:cNvSpPr/>
          <p:nvPr/>
        </p:nvSpPr>
        <p:spPr>
          <a:xfrm>
            <a:off x="2672013" y="1359090"/>
            <a:ext cx="4221027"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Insert a record in the "customers" table:</a:t>
            </a:r>
            <a:endParaRPr lang="ru-KZ" dirty="0">
              <a:solidFill>
                <a:schemeClr val="bg1"/>
              </a:solidFill>
              <a:latin typeface="Arial" panose="020B0604020202020204" pitchFamily="34" charset="0"/>
              <a:cs typeface="Arial" panose="020B0604020202020204" pitchFamily="34" charset="0"/>
            </a:endParaRPr>
          </a:p>
        </p:txBody>
      </p:sp>
      <p:sp>
        <p:nvSpPr>
          <p:cNvPr id="4" name="Прямоугольник 3">
            <a:extLst>
              <a:ext uri="{FF2B5EF4-FFF2-40B4-BE49-F238E27FC236}">
                <a16:creationId xmlns:a16="http://schemas.microsoft.com/office/drawing/2014/main" id="{D5465407-7B9F-4CC3-AC81-3248647EB6E4}"/>
              </a:ext>
            </a:extLst>
          </p:cNvPr>
          <p:cNvSpPr/>
          <p:nvPr/>
        </p:nvSpPr>
        <p:spPr>
          <a:xfrm>
            <a:off x="1878218" y="1885733"/>
            <a:ext cx="5387564" cy="4770537"/>
          </a:xfrm>
          <a:prstGeom prst="rect">
            <a:avLst/>
          </a:prstGeom>
          <a:ln w="38100">
            <a:solidFill>
              <a:srgbClr val="FFFF00"/>
            </a:solidFill>
          </a:ln>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import </a:t>
            </a:r>
            <a:r>
              <a:rPr lang="en-US" sz="1600" dirty="0" err="1">
                <a:solidFill>
                  <a:schemeClr val="bg1"/>
                </a:solidFill>
                <a:latin typeface="Arial" panose="020B0604020202020204" pitchFamily="34" charset="0"/>
                <a:cs typeface="Arial" panose="020B0604020202020204" pitchFamily="34" charset="0"/>
              </a:rPr>
              <a:t>mysql.connector</a:t>
            </a:r>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mydb</a:t>
            </a:r>
            <a:r>
              <a:rPr lang="en-US" sz="1600" dirty="0">
                <a:solidFill>
                  <a:schemeClr val="bg1"/>
                </a:solidFill>
                <a:latin typeface="Arial" panose="020B0604020202020204" pitchFamily="34" charset="0"/>
                <a:cs typeface="Arial" panose="020B0604020202020204" pitchFamily="34" charset="0"/>
              </a:rPr>
              <a:t> = </a:t>
            </a:r>
            <a:r>
              <a:rPr lang="en-US" sz="1600" dirty="0" err="1">
                <a:solidFill>
                  <a:schemeClr val="bg1"/>
                </a:solidFill>
                <a:latin typeface="Arial" panose="020B0604020202020204" pitchFamily="34" charset="0"/>
                <a:cs typeface="Arial" panose="020B0604020202020204" pitchFamily="34" charset="0"/>
              </a:rPr>
              <a:t>mysql.connector.connect</a:t>
            </a:r>
            <a:r>
              <a:rPr lang="en-US" sz="1600" dirty="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  host="localhost",</a:t>
            </a:r>
          </a:p>
          <a:p>
            <a:r>
              <a:rPr lang="en-US" sz="1600" dirty="0">
                <a:solidFill>
                  <a:schemeClr val="bg1"/>
                </a:solidFill>
                <a:latin typeface="Arial" panose="020B0604020202020204" pitchFamily="34" charset="0"/>
                <a:cs typeface="Arial" panose="020B0604020202020204" pitchFamily="34" charset="0"/>
              </a:rPr>
              <a:t>  user="</a:t>
            </a:r>
            <a:r>
              <a:rPr lang="en-US" sz="1600" dirty="0" err="1">
                <a:solidFill>
                  <a:schemeClr val="bg1"/>
                </a:solidFill>
                <a:latin typeface="Arial" panose="020B0604020202020204" pitchFamily="34" charset="0"/>
                <a:cs typeface="Arial" panose="020B0604020202020204" pitchFamily="34" charset="0"/>
              </a:rPr>
              <a:t>yourusername</a:t>
            </a:r>
            <a:r>
              <a:rPr lang="en-US" sz="1600" dirty="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  password="</a:t>
            </a:r>
            <a:r>
              <a:rPr lang="en-US" sz="1600" dirty="0" err="1">
                <a:solidFill>
                  <a:schemeClr val="bg1"/>
                </a:solidFill>
                <a:latin typeface="Arial" panose="020B0604020202020204" pitchFamily="34" charset="0"/>
                <a:cs typeface="Arial" panose="020B0604020202020204" pitchFamily="34" charset="0"/>
              </a:rPr>
              <a:t>yourpassword</a:t>
            </a:r>
            <a:r>
              <a:rPr lang="en-US" sz="1600" dirty="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  database="</a:t>
            </a:r>
            <a:r>
              <a:rPr lang="en-US" sz="1600" dirty="0" err="1">
                <a:solidFill>
                  <a:schemeClr val="bg1"/>
                </a:solidFill>
                <a:latin typeface="Arial" panose="020B0604020202020204" pitchFamily="34" charset="0"/>
                <a:cs typeface="Arial" panose="020B0604020202020204" pitchFamily="34" charset="0"/>
              </a:rPr>
              <a:t>mydatabase</a:t>
            </a:r>
            <a:r>
              <a:rPr lang="en-US" sz="1600" dirty="0">
                <a:solidFill>
                  <a:schemeClr val="bg1"/>
                </a:solidFill>
                <a:latin typeface="Arial" panose="020B0604020202020204" pitchFamily="34" charset="0"/>
                <a:cs typeface="Arial" panose="020B0604020202020204" pitchFamily="34" charset="0"/>
              </a:rPr>
              <a:t>"</a:t>
            </a:r>
          </a:p>
          <a:p>
            <a:r>
              <a:rPr lang="en-US" sz="1600" dirty="0">
                <a:solidFill>
                  <a:schemeClr val="bg1"/>
                </a:solidFill>
                <a:latin typeface="Arial" panose="020B0604020202020204" pitchFamily="34" charset="0"/>
                <a:cs typeface="Arial" panose="020B0604020202020204" pitchFamily="34" charset="0"/>
              </a:rPr>
              <a:t>)</a:t>
            </a:r>
          </a:p>
          <a:p>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mycursor</a:t>
            </a:r>
            <a:r>
              <a:rPr lang="en-US" sz="1600" dirty="0">
                <a:solidFill>
                  <a:schemeClr val="bg1"/>
                </a:solidFill>
                <a:latin typeface="Arial" panose="020B0604020202020204" pitchFamily="34" charset="0"/>
                <a:cs typeface="Arial" panose="020B0604020202020204" pitchFamily="34" charset="0"/>
              </a:rPr>
              <a:t> = </a:t>
            </a:r>
            <a:r>
              <a:rPr lang="en-US" sz="1600" dirty="0" err="1">
                <a:solidFill>
                  <a:schemeClr val="bg1"/>
                </a:solidFill>
                <a:latin typeface="Arial" panose="020B0604020202020204" pitchFamily="34" charset="0"/>
                <a:cs typeface="Arial" panose="020B0604020202020204" pitchFamily="34" charset="0"/>
              </a:rPr>
              <a:t>mydb.cursor</a:t>
            </a:r>
            <a:r>
              <a:rPr lang="en-US" sz="1600" dirty="0">
                <a:solidFill>
                  <a:schemeClr val="bg1"/>
                </a:solidFill>
                <a:latin typeface="Arial" panose="020B0604020202020204" pitchFamily="34" charset="0"/>
                <a:cs typeface="Arial" panose="020B0604020202020204" pitchFamily="34" charset="0"/>
              </a:rPr>
              <a:t>()</a:t>
            </a:r>
          </a:p>
          <a:p>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sql</a:t>
            </a:r>
            <a:r>
              <a:rPr lang="en-US" sz="1600" dirty="0">
                <a:solidFill>
                  <a:schemeClr val="bg1"/>
                </a:solidFill>
                <a:latin typeface="Arial" panose="020B0604020202020204" pitchFamily="34" charset="0"/>
                <a:cs typeface="Arial" panose="020B0604020202020204" pitchFamily="34" charset="0"/>
              </a:rPr>
              <a:t> = "</a:t>
            </a:r>
            <a:r>
              <a:rPr lang="en-US" sz="1600" b="1" dirty="0">
                <a:solidFill>
                  <a:schemeClr val="bg1"/>
                </a:solidFill>
                <a:latin typeface="Arial" panose="020B0604020202020204" pitchFamily="34" charset="0"/>
                <a:cs typeface="Arial" panose="020B0604020202020204" pitchFamily="34" charset="0"/>
              </a:rPr>
              <a:t>INSERT</a:t>
            </a:r>
            <a:r>
              <a:rPr lang="en-US" sz="1600" dirty="0">
                <a:solidFill>
                  <a:schemeClr val="bg1"/>
                </a:solidFill>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INTO</a:t>
            </a:r>
            <a:r>
              <a:rPr lang="en-US" sz="1600" dirty="0">
                <a:solidFill>
                  <a:schemeClr val="bg1"/>
                </a:solidFill>
                <a:latin typeface="Arial" panose="020B0604020202020204" pitchFamily="34" charset="0"/>
                <a:cs typeface="Arial" panose="020B0604020202020204" pitchFamily="34" charset="0"/>
              </a:rPr>
              <a:t> customers (name, address) VALUES (%s, %s)"</a:t>
            </a:r>
          </a:p>
          <a:p>
            <a:r>
              <a:rPr lang="en-US" sz="1600" dirty="0" err="1">
                <a:solidFill>
                  <a:schemeClr val="bg1"/>
                </a:solidFill>
                <a:latin typeface="Arial" panose="020B0604020202020204" pitchFamily="34" charset="0"/>
                <a:cs typeface="Arial" panose="020B0604020202020204" pitchFamily="34" charset="0"/>
              </a:rPr>
              <a:t>val</a:t>
            </a:r>
            <a:r>
              <a:rPr lang="en-US" sz="1600" dirty="0">
                <a:solidFill>
                  <a:schemeClr val="bg1"/>
                </a:solidFill>
                <a:latin typeface="Arial" panose="020B0604020202020204" pitchFamily="34" charset="0"/>
                <a:cs typeface="Arial" panose="020B0604020202020204" pitchFamily="34" charset="0"/>
              </a:rPr>
              <a:t> = ("John", "Highway 21")</a:t>
            </a:r>
          </a:p>
          <a:p>
            <a:r>
              <a:rPr lang="en-US" sz="1600" dirty="0" err="1">
                <a:solidFill>
                  <a:schemeClr val="bg1"/>
                </a:solidFill>
                <a:latin typeface="Arial" panose="020B0604020202020204" pitchFamily="34" charset="0"/>
                <a:cs typeface="Arial" panose="020B0604020202020204" pitchFamily="34" charset="0"/>
              </a:rPr>
              <a:t>mycursor.execute</a:t>
            </a:r>
            <a:r>
              <a:rPr lang="en-US" sz="1600" dirty="0">
                <a:solidFill>
                  <a:schemeClr val="bg1"/>
                </a:solidFill>
                <a:latin typeface="Arial" panose="020B0604020202020204" pitchFamily="34" charset="0"/>
                <a:cs typeface="Arial" panose="020B0604020202020204" pitchFamily="34" charset="0"/>
              </a:rPr>
              <a:t>(</a:t>
            </a:r>
            <a:r>
              <a:rPr lang="en-US" sz="1600" dirty="0" err="1">
                <a:solidFill>
                  <a:schemeClr val="bg1"/>
                </a:solidFill>
                <a:latin typeface="Arial" panose="020B0604020202020204" pitchFamily="34" charset="0"/>
                <a:cs typeface="Arial" panose="020B0604020202020204" pitchFamily="34" charset="0"/>
              </a:rPr>
              <a:t>sql</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val</a:t>
            </a:r>
            <a:r>
              <a:rPr lang="en-US" sz="1600" dirty="0">
                <a:solidFill>
                  <a:schemeClr val="bg1"/>
                </a:solidFill>
                <a:latin typeface="Arial" panose="020B0604020202020204" pitchFamily="34" charset="0"/>
                <a:cs typeface="Arial" panose="020B0604020202020204" pitchFamily="34" charset="0"/>
              </a:rPr>
              <a:t>)</a:t>
            </a:r>
          </a:p>
          <a:p>
            <a:endParaRPr lang="en-US" sz="1600" dirty="0">
              <a:solidFill>
                <a:schemeClr val="bg1"/>
              </a:solidFill>
              <a:latin typeface="Arial" panose="020B0604020202020204" pitchFamily="34" charset="0"/>
              <a:cs typeface="Arial" panose="020B0604020202020204" pitchFamily="34" charset="0"/>
            </a:endParaRPr>
          </a:p>
          <a:p>
            <a:r>
              <a:rPr lang="en-US" sz="1600" dirty="0" err="1">
                <a:solidFill>
                  <a:schemeClr val="bg1"/>
                </a:solidFill>
                <a:latin typeface="Arial" panose="020B0604020202020204" pitchFamily="34" charset="0"/>
                <a:cs typeface="Arial" panose="020B0604020202020204" pitchFamily="34" charset="0"/>
              </a:rPr>
              <a:t>mydb.commit</a:t>
            </a:r>
            <a:r>
              <a:rPr lang="en-US" sz="1600" dirty="0">
                <a:solidFill>
                  <a:schemeClr val="bg1"/>
                </a:solidFill>
                <a:latin typeface="Arial" panose="020B0604020202020204" pitchFamily="34" charset="0"/>
                <a:cs typeface="Arial" panose="020B0604020202020204" pitchFamily="34" charset="0"/>
              </a:rPr>
              <a:t>()</a:t>
            </a: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print(</a:t>
            </a:r>
            <a:r>
              <a:rPr lang="en-US" sz="1600" dirty="0" err="1">
                <a:solidFill>
                  <a:schemeClr val="bg1"/>
                </a:solidFill>
                <a:latin typeface="Arial" panose="020B0604020202020204" pitchFamily="34" charset="0"/>
                <a:cs typeface="Arial" panose="020B0604020202020204" pitchFamily="34" charset="0"/>
              </a:rPr>
              <a:t>mycursor.rowcount</a:t>
            </a:r>
            <a:r>
              <a:rPr lang="en-US" sz="1600" dirty="0">
                <a:solidFill>
                  <a:schemeClr val="bg1"/>
                </a:solidFill>
                <a:latin typeface="Arial" panose="020B0604020202020204" pitchFamily="34" charset="0"/>
                <a:cs typeface="Arial" panose="020B0604020202020204" pitchFamily="34" charset="0"/>
              </a:rPr>
              <a:t>, "record inserted.")</a:t>
            </a:r>
            <a:endParaRPr lang="ru-KZ"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020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99EAD0A-E42C-47D7-B728-9754BA327B75}"/>
              </a:ext>
            </a:extLst>
          </p:cNvPr>
          <p:cNvSpPr/>
          <p:nvPr/>
        </p:nvSpPr>
        <p:spPr>
          <a:xfrm>
            <a:off x="-5130" y="681181"/>
            <a:ext cx="9144000" cy="523220"/>
          </a:xfrm>
          <a:prstGeom prst="rect">
            <a:avLst/>
          </a:prstGeom>
        </p:spPr>
        <p:txBody>
          <a:bodyPr wrap="square">
            <a:spAutoFit/>
          </a:bodyPr>
          <a:lstStyle/>
          <a:p>
            <a:pPr algn="ctr" defTabSz="457200">
              <a:defRPr/>
            </a:pPr>
            <a:r>
              <a:rPr lang="en-US" sz="2800" b="1" dirty="0">
                <a:solidFill>
                  <a:srgbClr val="FFFF00"/>
                </a:solidFill>
                <a:latin typeface="Cambria" panose="02040503050406030204" pitchFamily="18" charset="0"/>
                <a:ea typeface="Cambria" panose="02040503050406030204" pitchFamily="18" charset="0"/>
                <a:cs typeface="Arial" panose="020B0604020202020204" pitchFamily="34" charset="0"/>
              </a:rPr>
              <a:t>Python MySQL Insert Into Table</a:t>
            </a:r>
            <a:endParaRPr lang="ru-KZ" sz="2800" b="1"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sp>
        <p:nvSpPr>
          <p:cNvPr id="5" name="Прямоугольник 4">
            <a:extLst>
              <a:ext uri="{FF2B5EF4-FFF2-40B4-BE49-F238E27FC236}">
                <a16:creationId xmlns:a16="http://schemas.microsoft.com/office/drawing/2014/main" id="{6075AD08-13F7-4E60-91A7-92EA757A4475}"/>
              </a:ext>
            </a:extLst>
          </p:cNvPr>
          <p:cNvSpPr/>
          <p:nvPr/>
        </p:nvSpPr>
        <p:spPr>
          <a:xfrm>
            <a:off x="133768" y="1187454"/>
            <a:ext cx="4438232" cy="36933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Insert Multiple Rows</a:t>
            </a:r>
            <a:endParaRPr lang="ru-KZ" dirty="0">
              <a:solidFill>
                <a:schemeClr val="bg1"/>
              </a:solidFill>
              <a:latin typeface="Arial" panose="020B0604020202020204" pitchFamily="34" charset="0"/>
              <a:cs typeface="Arial" panose="020B0604020202020204" pitchFamily="34" charset="0"/>
            </a:endParaRPr>
          </a:p>
        </p:txBody>
      </p:sp>
      <p:sp>
        <p:nvSpPr>
          <p:cNvPr id="6" name="Прямоугольник 5">
            <a:extLst>
              <a:ext uri="{FF2B5EF4-FFF2-40B4-BE49-F238E27FC236}">
                <a16:creationId xmlns:a16="http://schemas.microsoft.com/office/drawing/2014/main" id="{52CA66FE-9881-44A3-AFE9-BF0AF952FD7D}"/>
              </a:ext>
            </a:extLst>
          </p:cNvPr>
          <p:cNvSpPr/>
          <p:nvPr/>
        </p:nvSpPr>
        <p:spPr>
          <a:xfrm>
            <a:off x="133767" y="1650843"/>
            <a:ext cx="4438233" cy="5078313"/>
          </a:xfrm>
          <a:prstGeom prst="rect">
            <a:avLst/>
          </a:prstGeom>
          <a:ln w="38100">
            <a:solidFill>
              <a:srgbClr val="FFFF00"/>
            </a:solidFill>
          </a:ln>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a:t>
            </a:r>
          </a:p>
          <a:p>
            <a:endParaRPr lang="en-US" sz="1200" dirty="0">
              <a:solidFill>
                <a:schemeClr val="bg1"/>
              </a:solidFill>
              <a:latin typeface="Arial" panose="020B0604020202020204" pitchFamily="34" charset="0"/>
              <a:cs typeface="Arial" panose="020B0604020202020204" pitchFamily="34" charset="0"/>
            </a:endParaRPr>
          </a:p>
          <a:p>
            <a:r>
              <a:rPr lang="en-US" sz="1200" dirty="0" err="1">
                <a:solidFill>
                  <a:schemeClr val="bg1"/>
                </a:solidFill>
                <a:latin typeface="Arial" panose="020B0604020202020204" pitchFamily="34" charset="0"/>
                <a:cs typeface="Arial" panose="020B0604020202020204" pitchFamily="34" charset="0"/>
              </a:rPr>
              <a:t>mycursor</a:t>
            </a:r>
            <a:r>
              <a:rPr lang="en-US" sz="1200" dirty="0">
                <a:solidFill>
                  <a:schemeClr val="bg1"/>
                </a:solidFill>
                <a:latin typeface="Arial" panose="020B0604020202020204" pitchFamily="34" charset="0"/>
                <a:cs typeface="Arial" panose="020B0604020202020204" pitchFamily="34" charset="0"/>
              </a:rPr>
              <a:t> = </a:t>
            </a:r>
            <a:r>
              <a:rPr lang="en-US" sz="1200" dirty="0" err="1">
                <a:solidFill>
                  <a:schemeClr val="bg1"/>
                </a:solidFill>
                <a:latin typeface="Arial" panose="020B0604020202020204" pitchFamily="34" charset="0"/>
                <a:cs typeface="Arial" panose="020B0604020202020204" pitchFamily="34" charset="0"/>
              </a:rPr>
              <a:t>mydb.cursor</a:t>
            </a:r>
            <a:r>
              <a:rPr lang="en-US" sz="1200" dirty="0">
                <a:solidFill>
                  <a:schemeClr val="bg1"/>
                </a:solidFill>
                <a:latin typeface="Arial" panose="020B0604020202020204" pitchFamily="34" charset="0"/>
                <a:cs typeface="Arial" panose="020B0604020202020204" pitchFamily="34" charset="0"/>
              </a:rPr>
              <a:t>()</a:t>
            </a:r>
          </a:p>
          <a:p>
            <a:endParaRPr lang="en-US" sz="1200" dirty="0">
              <a:solidFill>
                <a:schemeClr val="bg1"/>
              </a:solidFill>
              <a:latin typeface="Arial" panose="020B0604020202020204" pitchFamily="34" charset="0"/>
              <a:cs typeface="Arial" panose="020B0604020202020204" pitchFamily="34" charset="0"/>
            </a:endParaRPr>
          </a:p>
          <a:p>
            <a:r>
              <a:rPr lang="en-US" sz="1200" dirty="0" err="1">
                <a:solidFill>
                  <a:schemeClr val="bg1"/>
                </a:solidFill>
                <a:latin typeface="Arial" panose="020B0604020202020204" pitchFamily="34" charset="0"/>
                <a:cs typeface="Arial" panose="020B0604020202020204" pitchFamily="34" charset="0"/>
              </a:rPr>
              <a:t>sql</a:t>
            </a:r>
            <a:r>
              <a:rPr lang="en-US" sz="1200" dirty="0">
                <a:solidFill>
                  <a:schemeClr val="bg1"/>
                </a:solidFill>
                <a:latin typeface="Arial" panose="020B0604020202020204" pitchFamily="34" charset="0"/>
                <a:cs typeface="Arial" panose="020B0604020202020204" pitchFamily="34" charset="0"/>
              </a:rPr>
              <a:t> = "INSERT INTO customers (name, address) VALUES (%s, %s)"</a:t>
            </a:r>
          </a:p>
          <a:p>
            <a:r>
              <a:rPr lang="en-US" sz="1200" dirty="0" err="1">
                <a:solidFill>
                  <a:schemeClr val="bg1"/>
                </a:solidFill>
                <a:latin typeface="Arial" panose="020B0604020202020204" pitchFamily="34" charset="0"/>
                <a:cs typeface="Arial" panose="020B0604020202020204" pitchFamily="34" charset="0"/>
              </a:rPr>
              <a:t>val</a:t>
            </a:r>
            <a:r>
              <a:rPr lang="en-US" sz="1200" dirty="0">
                <a:solidFill>
                  <a:schemeClr val="bg1"/>
                </a:solidFill>
                <a:latin typeface="Arial" panose="020B0604020202020204" pitchFamily="34" charset="0"/>
                <a:cs typeface="Arial" panose="020B0604020202020204" pitchFamily="34" charset="0"/>
              </a:rPr>
              <a:t> = [</a:t>
            </a:r>
          </a:p>
          <a:p>
            <a:r>
              <a:rPr lang="en-US" sz="1200" dirty="0">
                <a:solidFill>
                  <a:schemeClr val="bg1"/>
                </a:solidFill>
                <a:latin typeface="Arial" panose="020B0604020202020204" pitchFamily="34" charset="0"/>
                <a:cs typeface="Arial" panose="020B0604020202020204" pitchFamily="34" charset="0"/>
              </a:rPr>
              <a:t>  ('Peter', '</a:t>
            </a:r>
            <a:r>
              <a:rPr lang="en-US" sz="1200" dirty="0" err="1">
                <a:solidFill>
                  <a:schemeClr val="bg1"/>
                </a:solidFill>
                <a:latin typeface="Arial" panose="020B0604020202020204" pitchFamily="34" charset="0"/>
                <a:cs typeface="Arial" panose="020B0604020202020204" pitchFamily="34" charset="0"/>
              </a:rPr>
              <a:t>Lowstreet</a:t>
            </a:r>
            <a:r>
              <a:rPr lang="en-US" sz="1200" dirty="0">
                <a:solidFill>
                  <a:schemeClr val="bg1"/>
                </a:solidFill>
                <a:latin typeface="Arial" panose="020B0604020202020204" pitchFamily="34" charset="0"/>
                <a:cs typeface="Arial" panose="020B0604020202020204" pitchFamily="34" charset="0"/>
              </a:rPr>
              <a:t> 4'),</a:t>
            </a:r>
          </a:p>
          <a:p>
            <a:r>
              <a:rPr lang="en-US" sz="1200" dirty="0">
                <a:solidFill>
                  <a:schemeClr val="bg1"/>
                </a:solidFill>
                <a:latin typeface="Arial" panose="020B0604020202020204" pitchFamily="34" charset="0"/>
                <a:cs typeface="Arial" panose="020B0604020202020204" pitchFamily="34" charset="0"/>
              </a:rPr>
              <a:t>  ('Amy', 'Apple </a:t>
            </a:r>
            <a:r>
              <a:rPr lang="en-US" sz="1200" dirty="0" err="1">
                <a:solidFill>
                  <a:schemeClr val="bg1"/>
                </a:solidFill>
                <a:latin typeface="Arial" panose="020B0604020202020204" pitchFamily="34" charset="0"/>
                <a:cs typeface="Arial" panose="020B0604020202020204" pitchFamily="34" charset="0"/>
              </a:rPr>
              <a:t>st</a:t>
            </a:r>
            <a:r>
              <a:rPr lang="en-US" sz="1200" dirty="0">
                <a:solidFill>
                  <a:schemeClr val="bg1"/>
                </a:solidFill>
                <a:latin typeface="Arial" panose="020B0604020202020204" pitchFamily="34" charset="0"/>
                <a:cs typeface="Arial" panose="020B0604020202020204" pitchFamily="34" charset="0"/>
              </a:rPr>
              <a:t> 652'),</a:t>
            </a:r>
          </a:p>
          <a:p>
            <a:r>
              <a:rPr lang="en-US" sz="1200" dirty="0">
                <a:solidFill>
                  <a:schemeClr val="bg1"/>
                </a:solidFill>
                <a:latin typeface="Arial" panose="020B0604020202020204" pitchFamily="34" charset="0"/>
                <a:cs typeface="Arial" panose="020B0604020202020204" pitchFamily="34" charset="0"/>
              </a:rPr>
              <a:t>  ('Hannah', 'Mountain 21'),</a:t>
            </a:r>
          </a:p>
          <a:p>
            <a:r>
              <a:rPr lang="en-US" sz="1200" dirty="0">
                <a:solidFill>
                  <a:schemeClr val="bg1"/>
                </a:solidFill>
                <a:latin typeface="Arial" panose="020B0604020202020204" pitchFamily="34" charset="0"/>
                <a:cs typeface="Arial" panose="020B0604020202020204" pitchFamily="34" charset="0"/>
              </a:rPr>
              <a:t>  ('Michael', 'Valley 345'),</a:t>
            </a:r>
          </a:p>
          <a:p>
            <a:r>
              <a:rPr lang="en-US" sz="1200" dirty="0">
                <a:solidFill>
                  <a:schemeClr val="bg1"/>
                </a:solidFill>
                <a:latin typeface="Arial" panose="020B0604020202020204" pitchFamily="34" charset="0"/>
                <a:cs typeface="Arial" panose="020B0604020202020204" pitchFamily="34" charset="0"/>
              </a:rPr>
              <a:t>  ('Sandy', 'Ocean </a:t>
            </a:r>
            <a:r>
              <a:rPr lang="en-US" sz="1200" dirty="0" err="1">
                <a:solidFill>
                  <a:schemeClr val="bg1"/>
                </a:solidFill>
                <a:latin typeface="Arial" panose="020B0604020202020204" pitchFamily="34" charset="0"/>
                <a:cs typeface="Arial" panose="020B0604020202020204" pitchFamily="34" charset="0"/>
              </a:rPr>
              <a:t>blvd</a:t>
            </a:r>
            <a:r>
              <a:rPr lang="en-US" sz="1200" dirty="0">
                <a:solidFill>
                  <a:schemeClr val="bg1"/>
                </a:solidFill>
                <a:latin typeface="Arial" panose="020B0604020202020204" pitchFamily="34" charset="0"/>
                <a:cs typeface="Arial" panose="020B0604020202020204" pitchFamily="34" charset="0"/>
              </a:rPr>
              <a:t> 2'),</a:t>
            </a:r>
          </a:p>
          <a:p>
            <a:r>
              <a:rPr lang="en-US" sz="1200" dirty="0">
                <a:solidFill>
                  <a:schemeClr val="bg1"/>
                </a:solidFill>
                <a:latin typeface="Arial" panose="020B0604020202020204" pitchFamily="34" charset="0"/>
                <a:cs typeface="Arial" panose="020B0604020202020204" pitchFamily="34" charset="0"/>
              </a:rPr>
              <a:t>  ('Betty', 'Green Grass 1'),</a:t>
            </a:r>
          </a:p>
          <a:p>
            <a:r>
              <a:rPr lang="en-US" sz="1200" dirty="0">
                <a:solidFill>
                  <a:schemeClr val="bg1"/>
                </a:solidFill>
                <a:latin typeface="Arial" panose="020B0604020202020204" pitchFamily="34" charset="0"/>
                <a:cs typeface="Arial" panose="020B0604020202020204" pitchFamily="34" charset="0"/>
              </a:rPr>
              <a:t>  ('Richard', 'Sky </a:t>
            </a:r>
            <a:r>
              <a:rPr lang="en-US" sz="1200" dirty="0" err="1">
                <a:solidFill>
                  <a:schemeClr val="bg1"/>
                </a:solidFill>
                <a:latin typeface="Arial" panose="020B0604020202020204" pitchFamily="34" charset="0"/>
                <a:cs typeface="Arial" panose="020B0604020202020204" pitchFamily="34" charset="0"/>
              </a:rPr>
              <a:t>st</a:t>
            </a:r>
            <a:r>
              <a:rPr lang="en-US" sz="1200" dirty="0">
                <a:solidFill>
                  <a:schemeClr val="bg1"/>
                </a:solidFill>
                <a:latin typeface="Arial" panose="020B0604020202020204" pitchFamily="34" charset="0"/>
                <a:cs typeface="Arial" panose="020B0604020202020204" pitchFamily="34" charset="0"/>
              </a:rPr>
              <a:t> 331'),</a:t>
            </a:r>
          </a:p>
          <a:p>
            <a:r>
              <a:rPr lang="en-US" sz="1200" dirty="0">
                <a:solidFill>
                  <a:schemeClr val="bg1"/>
                </a:solidFill>
                <a:latin typeface="Arial" panose="020B0604020202020204" pitchFamily="34" charset="0"/>
                <a:cs typeface="Arial" panose="020B0604020202020204" pitchFamily="34" charset="0"/>
              </a:rPr>
              <a:t>  ('Susan', 'One way 98'),</a:t>
            </a:r>
          </a:p>
          <a:p>
            <a:r>
              <a:rPr lang="en-US" sz="1200" dirty="0">
                <a:solidFill>
                  <a:schemeClr val="bg1"/>
                </a:solidFill>
                <a:latin typeface="Arial" panose="020B0604020202020204" pitchFamily="34" charset="0"/>
                <a:cs typeface="Arial" panose="020B0604020202020204" pitchFamily="34" charset="0"/>
              </a:rPr>
              <a:t>  ('Vicky', 'Yellow Garden 2'),</a:t>
            </a:r>
          </a:p>
          <a:p>
            <a:r>
              <a:rPr lang="en-US" sz="1200" dirty="0">
                <a:solidFill>
                  <a:schemeClr val="bg1"/>
                </a:solidFill>
                <a:latin typeface="Arial" panose="020B0604020202020204" pitchFamily="34" charset="0"/>
                <a:cs typeface="Arial" panose="020B0604020202020204" pitchFamily="34" charset="0"/>
              </a:rPr>
              <a:t>  ('Ben', 'Park Lane 38'),</a:t>
            </a:r>
          </a:p>
          <a:p>
            <a:r>
              <a:rPr lang="en-US" sz="1200" dirty="0">
                <a:solidFill>
                  <a:schemeClr val="bg1"/>
                </a:solidFill>
                <a:latin typeface="Arial" panose="020B0604020202020204" pitchFamily="34" charset="0"/>
                <a:cs typeface="Arial" panose="020B0604020202020204" pitchFamily="34" charset="0"/>
              </a:rPr>
              <a:t>  ('William', 'Central </a:t>
            </a:r>
            <a:r>
              <a:rPr lang="en-US" sz="1200" dirty="0" err="1">
                <a:solidFill>
                  <a:schemeClr val="bg1"/>
                </a:solidFill>
                <a:latin typeface="Arial" panose="020B0604020202020204" pitchFamily="34" charset="0"/>
                <a:cs typeface="Arial" panose="020B0604020202020204" pitchFamily="34" charset="0"/>
              </a:rPr>
              <a:t>st</a:t>
            </a:r>
            <a:r>
              <a:rPr lang="en-US" sz="1200" dirty="0">
                <a:solidFill>
                  <a:schemeClr val="bg1"/>
                </a:solidFill>
                <a:latin typeface="Arial" panose="020B0604020202020204" pitchFamily="34" charset="0"/>
                <a:cs typeface="Arial" panose="020B0604020202020204" pitchFamily="34" charset="0"/>
              </a:rPr>
              <a:t> 954'),</a:t>
            </a:r>
          </a:p>
          <a:p>
            <a:r>
              <a:rPr lang="en-US" sz="1200" dirty="0">
                <a:solidFill>
                  <a:schemeClr val="bg1"/>
                </a:solidFill>
                <a:latin typeface="Arial" panose="020B0604020202020204" pitchFamily="34" charset="0"/>
                <a:cs typeface="Arial" panose="020B0604020202020204" pitchFamily="34" charset="0"/>
              </a:rPr>
              <a:t>  ('Chuck', 'Main Road 989'),</a:t>
            </a:r>
          </a:p>
          <a:p>
            <a:r>
              <a:rPr lang="en-US" sz="1200" dirty="0">
                <a:solidFill>
                  <a:schemeClr val="bg1"/>
                </a:solidFill>
                <a:latin typeface="Arial" panose="020B0604020202020204" pitchFamily="34" charset="0"/>
                <a:cs typeface="Arial" panose="020B0604020202020204" pitchFamily="34" charset="0"/>
              </a:rPr>
              <a:t>  ('Viola', 'Sideway 1633')</a:t>
            </a:r>
          </a:p>
          <a:p>
            <a:r>
              <a:rPr lang="en-US" sz="1200" dirty="0">
                <a:solidFill>
                  <a:schemeClr val="bg1"/>
                </a:solidFill>
                <a:latin typeface="Arial" panose="020B0604020202020204" pitchFamily="34" charset="0"/>
                <a:cs typeface="Arial" panose="020B0604020202020204" pitchFamily="34" charset="0"/>
              </a:rPr>
              <a:t>]</a:t>
            </a:r>
          </a:p>
          <a:p>
            <a:endParaRPr lang="en-US" sz="1200" dirty="0">
              <a:solidFill>
                <a:schemeClr val="bg1"/>
              </a:solidFill>
              <a:latin typeface="Arial" panose="020B0604020202020204" pitchFamily="34" charset="0"/>
              <a:cs typeface="Arial" panose="020B0604020202020204" pitchFamily="34" charset="0"/>
            </a:endParaRPr>
          </a:p>
          <a:p>
            <a:r>
              <a:rPr lang="en-US" sz="1200" dirty="0" err="1">
                <a:solidFill>
                  <a:schemeClr val="bg1"/>
                </a:solidFill>
                <a:latin typeface="Arial" panose="020B0604020202020204" pitchFamily="34" charset="0"/>
                <a:cs typeface="Arial" panose="020B0604020202020204" pitchFamily="34" charset="0"/>
              </a:rPr>
              <a:t>mycursor.</a:t>
            </a:r>
            <a:r>
              <a:rPr lang="en-US" sz="1200" b="1" dirty="0" err="1">
                <a:solidFill>
                  <a:schemeClr val="bg1"/>
                </a:solidFill>
                <a:latin typeface="Arial" panose="020B0604020202020204" pitchFamily="34" charset="0"/>
                <a:cs typeface="Arial" panose="020B0604020202020204" pitchFamily="34" charset="0"/>
              </a:rPr>
              <a:t>executemany</a:t>
            </a:r>
            <a:r>
              <a:rPr lang="en-US" sz="1200" dirty="0">
                <a:solidFill>
                  <a:schemeClr val="bg1"/>
                </a:solidFill>
                <a:latin typeface="Arial" panose="020B0604020202020204" pitchFamily="34" charset="0"/>
                <a:cs typeface="Arial" panose="020B0604020202020204" pitchFamily="34" charset="0"/>
              </a:rPr>
              <a:t>(</a:t>
            </a:r>
            <a:r>
              <a:rPr lang="en-US" sz="1200" dirty="0" err="1">
                <a:solidFill>
                  <a:schemeClr val="bg1"/>
                </a:solidFill>
                <a:latin typeface="Arial" panose="020B0604020202020204" pitchFamily="34" charset="0"/>
                <a:cs typeface="Arial" panose="020B0604020202020204" pitchFamily="34" charset="0"/>
              </a:rPr>
              <a:t>sql</a:t>
            </a:r>
            <a:r>
              <a:rPr lang="en-US" sz="1200" dirty="0">
                <a:solidFill>
                  <a:schemeClr val="bg1"/>
                </a:solidFill>
                <a:latin typeface="Arial" panose="020B0604020202020204" pitchFamily="34" charset="0"/>
                <a:cs typeface="Arial" panose="020B0604020202020204" pitchFamily="34" charset="0"/>
              </a:rPr>
              <a:t>, </a:t>
            </a:r>
            <a:r>
              <a:rPr lang="en-US" sz="1200" dirty="0" err="1">
                <a:solidFill>
                  <a:schemeClr val="bg1"/>
                </a:solidFill>
                <a:latin typeface="Arial" panose="020B0604020202020204" pitchFamily="34" charset="0"/>
                <a:cs typeface="Arial" panose="020B0604020202020204" pitchFamily="34" charset="0"/>
              </a:rPr>
              <a:t>val</a:t>
            </a:r>
            <a:r>
              <a:rPr lang="en-US" sz="1200" dirty="0">
                <a:solidFill>
                  <a:schemeClr val="bg1"/>
                </a:solidFill>
                <a:latin typeface="Arial" panose="020B0604020202020204" pitchFamily="34" charset="0"/>
                <a:cs typeface="Arial" panose="020B0604020202020204" pitchFamily="34" charset="0"/>
              </a:rPr>
              <a:t>)</a:t>
            </a:r>
          </a:p>
          <a:p>
            <a:endParaRPr lang="en-US" sz="1200" dirty="0">
              <a:solidFill>
                <a:schemeClr val="bg1"/>
              </a:solidFill>
              <a:latin typeface="Arial" panose="020B0604020202020204" pitchFamily="34" charset="0"/>
              <a:cs typeface="Arial" panose="020B0604020202020204" pitchFamily="34" charset="0"/>
            </a:endParaRPr>
          </a:p>
          <a:p>
            <a:r>
              <a:rPr lang="en-US" sz="1200" dirty="0" err="1">
                <a:solidFill>
                  <a:schemeClr val="bg1"/>
                </a:solidFill>
                <a:latin typeface="Arial" panose="020B0604020202020204" pitchFamily="34" charset="0"/>
                <a:cs typeface="Arial" panose="020B0604020202020204" pitchFamily="34" charset="0"/>
              </a:rPr>
              <a:t>mydb.commit</a:t>
            </a:r>
            <a:r>
              <a:rPr lang="en-US" sz="1200" dirty="0">
                <a:solidFill>
                  <a:schemeClr val="bg1"/>
                </a:solidFill>
                <a:latin typeface="Arial" panose="020B0604020202020204" pitchFamily="34" charset="0"/>
                <a:cs typeface="Arial" panose="020B0604020202020204" pitchFamily="34" charset="0"/>
              </a:rPr>
              <a:t>()</a:t>
            </a:r>
          </a:p>
          <a:p>
            <a:endParaRPr lang="en-US" sz="1200" dirty="0">
              <a:solidFill>
                <a:schemeClr val="bg1"/>
              </a:solidFill>
              <a:latin typeface="Arial" panose="020B0604020202020204" pitchFamily="34" charset="0"/>
              <a:cs typeface="Arial" panose="020B0604020202020204" pitchFamily="34" charset="0"/>
            </a:endParaRPr>
          </a:p>
          <a:p>
            <a:r>
              <a:rPr lang="en-US" sz="1200" dirty="0">
                <a:solidFill>
                  <a:schemeClr val="bg1"/>
                </a:solidFill>
                <a:latin typeface="Arial" panose="020B0604020202020204" pitchFamily="34" charset="0"/>
                <a:cs typeface="Arial" panose="020B0604020202020204" pitchFamily="34" charset="0"/>
              </a:rPr>
              <a:t>print(</a:t>
            </a:r>
            <a:r>
              <a:rPr lang="en-US" sz="1200" dirty="0" err="1">
                <a:solidFill>
                  <a:schemeClr val="bg1"/>
                </a:solidFill>
                <a:latin typeface="Arial" panose="020B0604020202020204" pitchFamily="34" charset="0"/>
                <a:cs typeface="Arial" panose="020B0604020202020204" pitchFamily="34" charset="0"/>
              </a:rPr>
              <a:t>mycursor.rowcount</a:t>
            </a:r>
            <a:r>
              <a:rPr lang="en-US" sz="1200" dirty="0">
                <a:solidFill>
                  <a:schemeClr val="bg1"/>
                </a:solidFill>
                <a:latin typeface="Arial" panose="020B0604020202020204" pitchFamily="34" charset="0"/>
                <a:cs typeface="Arial" panose="020B0604020202020204" pitchFamily="34" charset="0"/>
              </a:rPr>
              <a:t>, "was inserted.")</a:t>
            </a:r>
            <a:endParaRPr lang="ru-KZ" sz="1200" dirty="0">
              <a:solidFill>
                <a:schemeClr val="bg1"/>
              </a:solidFill>
              <a:latin typeface="Arial" panose="020B0604020202020204" pitchFamily="34" charset="0"/>
              <a:cs typeface="Arial" panose="020B0604020202020204" pitchFamily="34" charset="0"/>
            </a:endParaRPr>
          </a:p>
        </p:txBody>
      </p:sp>
      <p:sp>
        <p:nvSpPr>
          <p:cNvPr id="7" name="Прямоугольник 6">
            <a:extLst>
              <a:ext uri="{FF2B5EF4-FFF2-40B4-BE49-F238E27FC236}">
                <a16:creationId xmlns:a16="http://schemas.microsoft.com/office/drawing/2014/main" id="{FDA0DCC2-A0D3-46BD-B56D-0FAA3034E843}"/>
              </a:ext>
            </a:extLst>
          </p:cNvPr>
          <p:cNvSpPr/>
          <p:nvPr/>
        </p:nvSpPr>
        <p:spPr>
          <a:xfrm>
            <a:off x="4815069" y="1210604"/>
            <a:ext cx="4195164" cy="369332"/>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Get Inserted ID</a:t>
            </a:r>
            <a:endParaRPr lang="ru-KZ" dirty="0">
              <a:solidFill>
                <a:schemeClr val="bg1"/>
              </a:solidFill>
              <a:latin typeface="Arial" panose="020B0604020202020204" pitchFamily="34" charset="0"/>
              <a:cs typeface="Arial" panose="020B0604020202020204" pitchFamily="34" charset="0"/>
            </a:endParaRPr>
          </a:p>
        </p:txBody>
      </p:sp>
      <p:sp>
        <p:nvSpPr>
          <p:cNvPr id="8" name="Прямоугольник 7">
            <a:extLst>
              <a:ext uri="{FF2B5EF4-FFF2-40B4-BE49-F238E27FC236}">
                <a16:creationId xmlns:a16="http://schemas.microsoft.com/office/drawing/2014/main" id="{4E520156-C4EA-42C7-B6BF-AC5E339B88ED}"/>
              </a:ext>
            </a:extLst>
          </p:cNvPr>
          <p:cNvSpPr/>
          <p:nvPr/>
        </p:nvSpPr>
        <p:spPr>
          <a:xfrm>
            <a:off x="4815068" y="1650843"/>
            <a:ext cx="4195165" cy="4185761"/>
          </a:xfrm>
          <a:prstGeom prst="rect">
            <a:avLst/>
          </a:prstGeom>
          <a:ln w="38100">
            <a:solidFill>
              <a:srgbClr val="FFFF00"/>
            </a:solidFill>
          </a:ln>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import </a:t>
            </a:r>
            <a:r>
              <a:rPr lang="en-US" sz="1400" dirty="0" err="1">
                <a:solidFill>
                  <a:schemeClr val="bg1"/>
                </a:solidFill>
                <a:latin typeface="Arial" panose="020B0604020202020204" pitchFamily="34" charset="0"/>
                <a:cs typeface="Arial" panose="020B0604020202020204" pitchFamily="34" charset="0"/>
              </a:rPr>
              <a:t>mysql.connector</a:t>
            </a:r>
            <a:endParaRPr lang="en-US" sz="1400" dirty="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mydb</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mysql.connector.connect</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host="localhost",</a:t>
            </a:r>
          </a:p>
          <a:p>
            <a:r>
              <a:rPr lang="en-US" sz="1400" dirty="0">
                <a:solidFill>
                  <a:schemeClr val="bg1"/>
                </a:solidFill>
                <a:latin typeface="Arial" panose="020B0604020202020204" pitchFamily="34" charset="0"/>
                <a:cs typeface="Arial" panose="020B0604020202020204" pitchFamily="34" charset="0"/>
              </a:rPr>
              <a:t>  user="</a:t>
            </a:r>
            <a:r>
              <a:rPr lang="en-US" sz="1400" dirty="0" err="1">
                <a:solidFill>
                  <a:schemeClr val="bg1"/>
                </a:solidFill>
                <a:latin typeface="Arial" panose="020B0604020202020204" pitchFamily="34" charset="0"/>
                <a:cs typeface="Arial" panose="020B0604020202020204" pitchFamily="34" charset="0"/>
              </a:rPr>
              <a:t>yourusername</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password="</a:t>
            </a:r>
            <a:r>
              <a:rPr lang="en-US" sz="1400" dirty="0" err="1">
                <a:solidFill>
                  <a:schemeClr val="bg1"/>
                </a:solidFill>
                <a:latin typeface="Arial" panose="020B0604020202020204" pitchFamily="34" charset="0"/>
                <a:cs typeface="Arial" panose="020B0604020202020204" pitchFamily="34" charset="0"/>
              </a:rPr>
              <a:t>yourpassword</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  database="</a:t>
            </a:r>
            <a:r>
              <a:rPr lang="en-US" sz="1400" dirty="0" err="1">
                <a:solidFill>
                  <a:schemeClr val="bg1"/>
                </a:solidFill>
                <a:latin typeface="Arial" panose="020B0604020202020204" pitchFamily="34" charset="0"/>
                <a:cs typeface="Arial" panose="020B0604020202020204" pitchFamily="34" charset="0"/>
              </a:rPr>
              <a:t>mydatabase</a:t>
            </a:r>
            <a:r>
              <a:rPr lang="en-US" sz="1400" dirty="0">
                <a:solidFill>
                  <a:schemeClr val="bg1"/>
                </a:solidFill>
                <a:latin typeface="Arial" panose="020B0604020202020204" pitchFamily="34" charset="0"/>
                <a:cs typeface="Arial" panose="020B0604020202020204" pitchFamily="34" charset="0"/>
              </a:rPr>
              <a:t>"</a:t>
            </a:r>
          </a:p>
          <a:p>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mycursor</a:t>
            </a:r>
            <a:r>
              <a:rPr lang="en-US" sz="1400" dirty="0">
                <a:solidFill>
                  <a:schemeClr val="bg1"/>
                </a:solidFill>
                <a:latin typeface="Arial" panose="020B0604020202020204" pitchFamily="34" charset="0"/>
                <a:cs typeface="Arial" panose="020B0604020202020204" pitchFamily="34" charset="0"/>
              </a:rPr>
              <a:t> = </a:t>
            </a:r>
            <a:r>
              <a:rPr lang="en-US" sz="1400" dirty="0" err="1">
                <a:solidFill>
                  <a:schemeClr val="bg1"/>
                </a:solidFill>
                <a:latin typeface="Arial" panose="020B0604020202020204" pitchFamily="34" charset="0"/>
                <a:cs typeface="Arial" panose="020B0604020202020204" pitchFamily="34" charset="0"/>
              </a:rPr>
              <a:t>mydb.cursor</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sql</a:t>
            </a:r>
            <a:r>
              <a:rPr lang="en-US" sz="1400" dirty="0">
                <a:solidFill>
                  <a:schemeClr val="bg1"/>
                </a:solidFill>
                <a:latin typeface="Arial" panose="020B0604020202020204" pitchFamily="34" charset="0"/>
                <a:cs typeface="Arial" panose="020B0604020202020204" pitchFamily="34" charset="0"/>
              </a:rPr>
              <a:t> = "INSERT INTO customers (name, address) VALUES (%s, %s)"</a:t>
            </a:r>
          </a:p>
          <a:p>
            <a:r>
              <a:rPr lang="en-US" sz="1400" dirty="0" err="1">
                <a:solidFill>
                  <a:schemeClr val="bg1"/>
                </a:solidFill>
                <a:latin typeface="Arial" panose="020B0604020202020204" pitchFamily="34" charset="0"/>
                <a:cs typeface="Arial" panose="020B0604020202020204" pitchFamily="34" charset="0"/>
              </a:rPr>
              <a:t>val</a:t>
            </a:r>
            <a:r>
              <a:rPr lang="en-US" sz="1400" dirty="0">
                <a:solidFill>
                  <a:schemeClr val="bg1"/>
                </a:solidFill>
                <a:latin typeface="Arial" panose="020B0604020202020204" pitchFamily="34" charset="0"/>
                <a:cs typeface="Arial" panose="020B0604020202020204" pitchFamily="34" charset="0"/>
              </a:rPr>
              <a:t> = ("Michelle", "Blue Village")</a:t>
            </a:r>
          </a:p>
          <a:p>
            <a:r>
              <a:rPr lang="en-US" sz="1400" dirty="0" err="1">
                <a:solidFill>
                  <a:schemeClr val="bg1"/>
                </a:solidFill>
                <a:latin typeface="Arial" panose="020B0604020202020204" pitchFamily="34" charset="0"/>
                <a:cs typeface="Arial" panose="020B0604020202020204" pitchFamily="34" charset="0"/>
              </a:rPr>
              <a:t>mycursor.execute</a:t>
            </a:r>
            <a:r>
              <a:rPr lang="en-US" sz="1400" dirty="0">
                <a:solidFill>
                  <a:schemeClr val="bg1"/>
                </a:solidFill>
                <a:latin typeface="Arial" panose="020B0604020202020204" pitchFamily="34" charset="0"/>
                <a:cs typeface="Arial" panose="020B0604020202020204" pitchFamily="34" charset="0"/>
              </a:rPr>
              <a:t>(</a:t>
            </a:r>
            <a:r>
              <a:rPr lang="en-US" sz="1400" dirty="0" err="1">
                <a:solidFill>
                  <a:schemeClr val="bg1"/>
                </a:solidFill>
                <a:latin typeface="Arial" panose="020B0604020202020204" pitchFamily="34" charset="0"/>
                <a:cs typeface="Arial" panose="020B0604020202020204" pitchFamily="34" charset="0"/>
              </a:rPr>
              <a:t>sql</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val</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err="1">
                <a:solidFill>
                  <a:schemeClr val="bg1"/>
                </a:solidFill>
                <a:latin typeface="Arial" panose="020B0604020202020204" pitchFamily="34" charset="0"/>
                <a:cs typeface="Arial" panose="020B0604020202020204" pitchFamily="34" charset="0"/>
              </a:rPr>
              <a:t>mydb.commit</a:t>
            </a:r>
            <a:r>
              <a:rPr lang="en-US" sz="1400" dirty="0">
                <a:solidFill>
                  <a:schemeClr val="bg1"/>
                </a:solidFill>
                <a:latin typeface="Arial" panose="020B0604020202020204" pitchFamily="34" charset="0"/>
                <a:cs typeface="Arial" panose="020B0604020202020204" pitchFamily="34" charset="0"/>
              </a:rPr>
              <a:t>()</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print("1 record inserted, ID:", </a:t>
            </a:r>
            <a:r>
              <a:rPr lang="en-US" sz="1400" dirty="0" err="1">
                <a:solidFill>
                  <a:schemeClr val="bg1"/>
                </a:solidFill>
                <a:latin typeface="Arial" panose="020B0604020202020204" pitchFamily="34" charset="0"/>
                <a:cs typeface="Arial" panose="020B0604020202020204" pitchFamily="34" charset="0"/>
              </a:rPr>
              <a:t>mycursor.lastrowid</a:t>
            </a:r>
            <a:r>
              <a:rPr lang="en-US" sz="1400" dirty="0">
                <a:solidFill>
                  <a:schemeClr val="bg1"/>
                </a:solidFill>
                <a:latin typeface="Arial" panose="020B0604020202020204" pitchFamily="34" charset="0"/>
                <a:cs typeface="Arial" panose="020B0604020202020204" pitchFamily="34" charset="0"/>
              </a:rPr>
              <a:t>)</a:t>
            </a:r>
            <a:endParaRPr lang="ru-KZ"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46873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TotalTime>
  <Words>2208</Words>
  <Application>Microsoft Office PowerPoint</Application>
  <PresentationFormat>Экран (4:3)</PresentationFormat>
  <Paragraphs>357</Paragraphs>
  <Slides>14</Slides>
  <Notes>11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Cambria</vt:lpstr>
      <vt:lpstr>Тема Office</vt:lpstr>
      <vt:lpstr>Python programming application</vt:lpstr>
      <vt:lpstr>Python MySQL</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Extending Python</dc:title>
  <dc:creator>Talgat</dc:creator>
  <cp:lastModifiedBy>Пользователь</cp:lastModifiedBy>
  <cp:revision>45</cp:revision>
  <dcterms:created xsi:type="dcterms:W3CDTF">2020-09-10T06:23:30Z</dcterms:created>
  <dcterms:modified xsi:type="dcterms:W3CDTF">2022-03-02T03:45:43Z</dcterms:modified>
</cp:coreProperties>
</file>