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342" r:id="rId4"/>
    <p:sldId id="323" r:id="rId5"/>
    <p:sldId id="311" r:id="rId6"/>
    <p:sldId id="327" r:id="rId7"/>
    <p:sldId id="343" r:id="rId8"/>
    <p:sldId id="324" r:id="rId9"/>
    <p:sldId id="328" r:id="rId10"/>
    <p:sldId id="329" r:id="rId11"/>
    <p:sldId id="344" r:id="rId12"/>
    <p:sldId id="331" r:id="rId13"/>
    <p:sldId id="333" r:id="rId14"/>
    <p:sldId id="334" r:id="rId15"/>
    <p:sldId id="335" r:id="rId16"/>
    <p:sldId id="336" r:id="rId17"/>
    <p:sldId id="337" r:id="rId18"/>
    <p:sldId id="338" r:id="rId19"/>
    <p:sldId id="339" r:id="rId20"/>
    <p:sldId id="345" r:id="rId21"/>
    <p:sldId id="340" r:id="rId22"/>
    <p:sldId id="308" r:id="rId23"/>
    <p:sldId id="257"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206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60"/>
  </p:normalViewPr>
  <p:slideViewPr>
    <p:cSldViewPr snapToGrid="0">
      <p:cViewPr>
        <p:scale>
          <a:sx n="70" d="100"/>
          <a:sy n="70" d="100"/>
        </p:scale>
        <p:origin x="1356"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3D272-DE9F-4721-B672-F1994C487D49}" type="doc">
      <dgm:prSet loTypeId="urn:microsoft.com/office/officeart/2005/8/layout/cycle3" loCatId="cycle" qsTypeId="urn:microsoft.com/office/officeart/2005/8/quickstyle/simple2" qsCatId="simple" csTypeId="urn:microsoft.com/office/officeart/2005/8/colors/accent1_2" csCatId="accent1" phldr="1"/>
      <dgm:spPr/>
      <dgm:t>
        <a:bodyPr/>
        <a:lstStyle/>
        <a:p>
          <a:endParaRPr lang="ru-KZ"/>
        </a:p>
      </dgm:t>
    </dgm:pt>
    <dgm:pt modelId="{A0EFFEE9-7BD9-4E2A-9A04-E294DF4C0CC9}">
      <dgm:prSet phldrT="[Текст]" custT="1"/>
      <dgm:spPr/>
      <dgm:t>
        <a:bodyPr/>
        <a:lstStyle/>
        <a:p>
          <a:r>
            <a:rPr lang="kk-KZ" sz="2200" b="1" dirty="0">
              <a:solidFill>
                <a:schemeClr val="tx1"/>
              </a:solidFill>
              <a:latin typeface="Times New Roman" panose="02020603050405020304" pitchFamily="18" charset="0"/>
              <a:cs typeface="Times New Roman" panose="02020603050405020304" pitchFamily="18" charset="0"/>
            </a:rPr>
            <a:t>Вакуумдық техниканың негізгі түрлері</a:t>
          </a:r>
          <a:endParaRPr lang="ru-KZ" sz="2200" b="1" dirty="0">
            <a:solidFill>
              <a:schemeClr val="tx1"/>
            </a:solidFill>
            <a:latin typeface="Times New Roman" panose="02020603050405020304" pitchFamily="18" charset="0"/>
            <a:cs typeface="Times New Roman" panose="02020603050405020304" pitchFamily="18" charset="0"/>
          </a:endParaRPr>
        </a:p>
      </dgm:t>
    </dgm:pt>
    <dgm:pt modelId="{D6D736A7-0D64-4B06-8491-089DBA3EBFF8}" type="parTrans" cxnId="{B1269DAF-4B5A-470A-B170-DF381F456D3D}">
      <dgm:prSet/>
      <dgm:spPr/>
      <dgm:t>
        <a:bodyPr/>
        <a:lstStyle/>
        <a:p>
          <a:endParaRPr lang="ru-KZ"/>
        </a:p>
      </dgm:t>
    </dgm:pt>
    <dgm:pt modelId="{A65E86E4-9B8B-410A-A171-16AD5E5B7C34}" type="sibTrans" cxnId="{B1269DAF-4B5A-470A-B170-DF381F456D3D}">
      <dgm:prSet/>
      <dgm:spPr/>
      <dgm:t>
        <a:bodyPr/>
        <a:lstStyle/>
        <a:p>
          <a:endParaRPr lang="ru-KZ"/>
        </a:p>
      </dgm:t>
    </dgm:pt>
    <dgm:pt modelId="{96D7CD6A-9D19-4A5A-BE07-E203DC3E99A6}">
      <dgm:prSet phldrT="[Текст]" custT="1"/>
      <dgm:spPr>
        <a:solidFill>
          <a:schemeClr val="accent4">
            <a:lumMod val="60000"/>
            <a:lumOff val="40000"/>
          </a:schemeClr>
        </a:solidFill>
      </dgm:spPr>
      <dgm:t>
        <a:bodyPr/>
        <a:lstStyle/>
        <a:p>
          <a:r>
            <a:rPr lang="kk-KZ" sz="2000" dirty="0">
              <a:solidFill>
                <a:schemeClr val="tx1"/>
              </a:solidFill>
              <a:latin typeface="Times New Roman" panose="02020603050405020304" pitchFamily="18" charset="0"/>
              <a:cs typeface="Times New Roman" panose="02020603050405020304" pitchFamily="18" charset="0"/>
            </a:rPr>
            <a:t>Вакуумдық жүйелер</a:t>
          </a:r>
          <a:endParaRPr lang="ru-KZ" sz="2000" dirty="0"/>
        </a:p>
      </dgm:t>
    </dgm:pt>
    <dgm:pt modelId="{890A0A9C-477B-40F7-B136-84605D858554}" type="parTrans" cxnId="{D1512917-C192-4681-8D33-4862D4E45B62}">
      <dgm:prSet/>
      <dgm:spPr/>
      <dgm:t>
        <a:bodyPr/>
        <a:lstStyle/>
        <a:p>
          <a:endParaRPr lang="ru-KZ"/>
        </a:p>
      </dgm:t>
    </dgm:pt>
    <dgm:pt modelId="{1B0BE80D-10A9-4E62-8400-E2E9FEB311F2}" type="sibTrans" cxnId="{D1512917-C192-4681-8D33-4862D4E45B62}">
      <dgm:prSet/>
      <dgm:spPr/>
      <dgm:t>
        <a:bodyPr/>
        <a:lstStyle/>
        <a:p>
          <a:endParaRPr lang="ru-KZ"/>
        </a:p>
      </dgm:t>
    </dgm:pt>
    <dgm:pt modelId="{9B2BE6B9-79A5-4BD1-9680-AAA041FA366B}">
      <dgm:prSet phldrT="[Текст]" custT="1"/>
      <dgm:spPr>
        <a:solidFill>
          <a:schemeClr val="accent6">
            <a:lumMod val="75000"/>
          </a:schemeClr>
        </a:solidFill>
      </dgm:spPr>
      <dgm:t>
        <a:bodyPr/>
        <a:lstStyle/>
        <a:p>
          <a:r>
            <a:rPr lang="kk-KZ" sz="2000" dirty="0">
              <a:solidFill>
                <a:schemeClr val="tx1"/>
              </a:solidFill>
              <a:latin typeface="Times New Roman" panose="02020603050405020304" pitchFamily="18" charset="0"/>
              <a:cs typeface="Times New Roman" panose="02020603050405020304" pitchFamily="18" charset="0"/>
            </a:rPr>
            <a:t>Ағып кету детекторлары</a:t>
          </a:r>
          <a:endParaRPr lang="ru-KZ" sz="2000" dirty="0"/>
        </a:p>
      </dgm:t>
    </dgm:pt>
    <dgm:pt modelId="{6F821BD4-665B-4A69-B8B3-8DB9FC1178A5}" type="parTrans" cxnId="{2CEC2C31-6B32-445E-AF95-6EB7D741AEA3}">
      <dgm:prSet/>
      <dgm:spPr/>
      <dgm:t>
        <a:bodyPr/>
        <a:lstStyle/>
        <a:p>
          <a:endParaRPr lang="ru-KZ"/>
        </a:p>
      </dgm:t>
    </dgm:pt>
    <dgm:pt modelId="{A141A02A-8A61-4189-ADD7-CC084A88B6C9}" type="sibTrans" cxnId="{2CEC2C31-6B32-445E-AF95-6EB7D741AEA3}">
      <dgm:prSet/>
      <dgm:spPr/>
      <dgm:t>
        <a:bodyPr/>
        <a:lstStyle/>
        <a:p>
          <a:endParaRPr lang="ru-KZ"/>
        </a:p>
      </dgm:t>
    </dgm:pt>
    <dgm:pt modelId="{A663B8B8-DB93-4D4A-96FB-CA116ED219D3}">
      <dgm:prSet phldrT="[Текст]" custT="1"/>
      <dgm:spPr>
        <a:solidFill>
          <a:schemeClr val="accent2">
            <a:lumMod val="75000"/>
          </a:schemeClr>
        </a:solidFill>
      </dgm:spPr>
      <dgm:t>
        <a:bodyPr/>
        <a:lstStyle/>
        <a:p>
          <a:r>
            <a:rPr lang="kk-KZ" sz="2000" dirty="0">
              <a:solidFill>
                <a:schemeClr val="tx1"/>
              </a:solidFill>
              <a:latin typeface="Times New Roman" panose="02020603050405020304" pitchFamily="18" charset="0"/>
              <a:cs typeface="Times New Roman" panose="02020603050405020304" pitchFamily="18" charset="0"/>
            </a:rPr>
            <a:t>Сорғылар</a:t>
          </a:r>
          <a:endParaRPr lang="ru-KZ" sz="2000" dirty="0"/>
        </a:p>
      </dgm:t>
    </dgm:pt>
    <dgm:pt modelId="{F6F55073-D912-4210-A64B-B13ECE9E9E91}" type="parTrans" cxnId="{C8B27F86-BAC0-438B-A332-3C3DEC1773D3}">
      <dgm:prSet/>
      <dgm:spPr/>
      <dgm:t>
        <a:bodyPr/>
        <a:lstStyle/>
        <a:p>
          <a:endParaRPr lang="ru-KZ"/>
        </a:p>
      </dgm:t>
    </dgm:pt>
    <dgm:pt modelId="{94C0BD9C-FEF8-4063-B632-CD2D609220ED}" type="sibTrans" cxnId="{C8B27F86-BAC0-438B-A332-3C3DEC1773D3}">
      <dgm:prSet/>
      <dgm:spPr/>
      <dgm:t>
        <a:bodyPr/>
        <a:lstStyle/>
        <a:p>
          <a:endParaRPr lang="ru-KZ"/>
        </a:p>
      </dgm:t>
    </dgm:pt>
    <dgm:pt modelId="{20B6DC27-24DF-4817-B597-A4DF112EDF06}">
      <dgm:prSet phldrT="[Текст]" custT="1"/>
      <dgm:spPr>
        <a:solidFill>
          <a:schemeClr val="accent5">
            <a:lumMod val="60000"/>
            <a:lumOff val="40000"/>
          </a:schemeClr>
        </a:solidFill>
      </dgm:spPr>
      <dgm:t>
        <a:bodyPr/>
        <a:lstStyle/>
        <a:p>
          <a:r>
            <a:rPr lang="kk-KZ" sz="2000" dirty="0">
              <a:solidFill>
                <a:schemeClr val="tx1"/>
              </a:solidFill>
              <a:latin typeface="Times New Roman" panose="02020603050405020304" pitchFamily="18" charset="0"/>
              <a:cs typeface="Times New Roman" panose="02020603050405020304" pitchFamily="18" charset="0"/>
            </a:rPr>
            <a:t>Датчиктер мен вакуумметрлер</a:t>
          </a:r>
          <a:endParaRPr lang="ru-KZ" sz="2000" dirty="0"/>
        </a:p>
      </dgm:t>
    </dgm:pt>
    <dgm:pt modelId="{2DEEA69F-919C-4ACE-ABA3-E154DFE67B32}" type="parTrans" cxnId="{D60D3288-423B-4F04-9E8F-749BE618799A}">
      <dgm:prSet/>
      <dgm:spPr/>
      <dgm:t>
        <a:bodyPr/>
        <a:lstStyle/>
        <a:p>
          <a:endParaRPr lang="ru-KZ"/>
        </a:p>
      </dgm:t>
    </dgm:pt>
    <dgm:pt modelId="{75D422BB-9AEA-4174-8650-3C44DB2BFEA8}" type="sibTrans" cxnId="{D60D3288-423B-4F04-9E8F-749BE618799A}">
      <dgm:prSet/>
      <dgm:spPr/>
      <dgm:t>
        <a:bodyPr/>
        <a:lstStyle/>
        <a:p>
          <a:endParaRPr lang="ru-KZ"/>
        </a:p>
      </dgm:t>
    </dgm:pt>
    <dgm:pt modelId="{00A33A8A-E683-424F-A16D-936EA01DB98F}" type="pres">
      <dgm:prSet presAssocID="{52C3D272-DE9F-4721-B672-F1994C487D49}" presName="Name0" presStyleCnt="0">
        <dgm:presLayoutVars>
          <dgm:dir/>
          <dgm:resizeHandles val="exact"/>
        </dgm:presLayoutVars>
      </dgm:prSet>
      <dgm:spPr/>
    </dgm:pt>
    <dgm:pt modelId="{C697D8A1-068E-48F4-8CB8-9041BE77E72A}" type="pres">
      <dgm:prSet presAssocID="{52C3D272-DE9F-4721-B672-F1994C487D49}" presName="cycle" presStyleCnt="0"/>
      <dgm:spPr/>
    </dgm:pt>
    <dgm:pt modelId="{01B80854-80D5-4B0C-AA42-135202AEED30}" type="pres">
      <dgm:prSet presAssocID="{A0EFFEE9-7BD9-4E2A-9A04-E294DF4C0CC9}" presName="nodeFirstNode" presStyleLbl="node1" presStyleIdx="0" presStyleCnt="5">
        <dgm:presLayoutVars>
          <dgm:bulletEnabled val="1"/>
        </dgm:presLayoutVars>
      </dgm:prSet>
      <dgm:spPr/>
    </dgm:pt>
    <dgm:pt modelId="{F266000B-6AEE-4A51-8EE8-1CF2D38B1636}" type="pres">
      <dgm:prSet presAssocID="{A65E86E4-9B8B-410A-A171-16AD5E5B7C34}" presName="sibTransFirstNode" presStyleLbl="bgShp" presStyleIdx="0" presStyleCnt="1"/>
      <dgm:spPr/>
    </dgm:pt>
    <dgm:pt modelId="{F0183EF6-BC7E-48AA-B89D-894D24626B73}" type="pres">
      <dgm:prSet presAssocID="{96D7CD6A-9D19-4A5A-BE07-E203DC3E99A6}" presName="nodeFollowingNodes" presStyleLbl="node1" presStyleIdx="1" presStyleCnt="5">
        <dgm:presLayoutVars>
          <dgm:bulletEnabled val="1"/>
        </dgm:presLayoutVars>
      </dgm:prSet>
      <dgm:spPr/>
    </dgm:pt>
    <dgm:pt modelId="{3BA7E308-906E-4D52-B614-D4E020E651DE}" type="pres">
      <dgm:prSet presAssocID="{9B2BE6B9-79A5-4BD1-9680-AAA041FA366B}" presName="nodeFollowingNodes" presStyleLbl="node1" presStyleIdx="2" presStyleCnt="5">
        <dgm:presLayoutVars>
          <dgm:bulletEnabled val="1"/>
        </dgm:presLayoutVars>
      </dgm:prSet>
      <dgm:spPr/>
    </dgm:pt>
    <dgm:pt modelId="{40B33C97-F5D3-40B5-B94E-4C7C16BA98EE}" type="pres">
      <dgm:prSet presAssocID="{A663B8B8-DB93-4D4A-96FB-CA116ED219D3}" presName="nodeFollowingNodes" presStyleLbl="node1" presStyleIdx="3" presStyleCnt="5">
        <dgm:presLayoutVars>
          <dgm:bulletEnabled val="1"/>
        </dgm:presLayoutVars>
      </dgm:prSet>
      <dgm:spPr/>
    </dgm:pt>
    <dgm:pt modelId="{A1E56FB9-E1EB-4E19-926B-5884D057A3BD}" type="pres">
      <dgm:prSet presAssocID="{20B6DC27-24DF-4817-B597-A4DF112EDF06}" presName="nodeFollowingNodes" presStyleLbl="node1" presStyleIdx="4" presStyleCnt="5">
        <dgm:presLayoutVars>
          <dgm:bulletEnabled val="1"/>
        </dgm:presLayoutVars>
      </dgm:prSet>
      <dgm:spPr/>
    </dgm:pt>
  </dgm:ptLst>
  <dgm:cxnLst>
    <dgm:cxn modelId="{3FF02A00-ABE3-440C-851E-96C9A8811F96}" type="presOf" srcId="{A0EFFEE9-7BD9-4E2A-9A04-E294DF4C0CC9}" destId="{01B80854-80D5-4B0C-AA42-135202AEED30}" srcOrd="0" destOrd="0" presId="urn:microsoft.com/office/officeart/2005/8/layout/cycle3"/>
    <dgm:cxn modelId="{D1512917-C192-4681-8D33-4862D4E45B62}" srcId="{52C3D272-DE9F-4721-B672-F1994C487D49}" destId="{96D7CD6A-9D19-4A5A-BE07-E203DC3E99A6}" srcOrd="1" destOrd="0" parTransId="{890A0A9C-477B-40F7-B136-84605D858554}" sibTransId="{1B0BE80D-10A9-4E62-8400-E2E9FEB311F2}"/>
    <dgm:cxn modelId="{B5F0F320-85B3-4DAD-A812-DC65B25A22A5}" type="presOf" srcId="{52C3D272-DE9F-4721-B672-F1994C487D49}" destId="{00A33A8A-E683-424F-A16D-936EA01DB98F}" srcOrd="0" destOrd="0" presId="urn:microsoft.com/office/officeart/2005/8/layout/cycle3"/>
    <dgm:cxn modelId="{2CEC2C31-6B32-445E-AF95-6EB7D741AEA3}" srcId="{52C3D272-DE9F-4721-B672-F1994C487D49}" destId="{9B2BE6B9-79A5-4BD1-9680-AAA041FA366B}" srcOrd="2" destOrd="0" parTransId="{6F821BD4-665B-4A69-B8B3-8DB9FC1178A5}" sibTransId="{A141A02A-8A61-4189-ADD7-CC084A88B6C9}"/>
    <dgm:cxn modelId="{C103635B-FACB-4BE5-9D38-69AF82CAF1F3}" type="presOf" srcId="{96D7CD6A-9D19-4A5A-BE07-E203DC3E99A6}" destId="{F0183EF6-BC7E-48AA-B89D-894D24626B73}" srcOrd="0" destOrd="0" presId="urn:microsoft.com/office/officeart/2005/8/layout/cycle3"/>
    <dgm:cxn modelId="{F93B0054-D1D7-4302-BAC7-45EB0599617A}" type="presOf" srcId="{A65E86E4-9B8B-410A-A171-16AD5E5B7C34}" destId="{F266000B-6AEE-4A51-8EE8-1CF2D38B1636}" srcOrd="0" destOrd="0" presId="urn:microsoft.com/office/officeart/2005/8/layout/cycle3"/>
    <dgm:cxn modelId="{C8B27F86-BAC0-438B-A332-3C3DEC1773D3}" srcId="{52C3D272-DE9F-4721-B672-F1994C487D49}" destId="{A663B8B8-DB93-4D4A-96FB-CA116ED219D3}" srcOrd="3" destOrd="0" parTransId="{F6F55073-D912-4210-A64B-B13ECE9E9E91}" sibTransId="{94C0BD9C-FEF8-4063-B632-CD2D609220ED}"/>
    <dgm:cxn modelId="{D60D3288-423B-4F04-9E8F-749BE618799A}" srcId="{52C3D272-DE9F-4721-B672-F1994C487D49}" destId="{20B6DC27-24DF-4817-B597-A4DF112EDF06}" srcOrd="4" destOrd="0" parTransId="{2DEEA69F-919C-4ACE-ABA3-E154DFE67B32}" sibTransId="{75D422BB-9AEA-4174-8650-3C44DB2BFEA8}"/>
    <dgm:cxn modelId="{63D4029C-2978-403D-A130-942232787489}" type="presOf" srcId="{9B2BE6B9-79A5-4BD1-9680-AAA041FA366B}" destId="{3BA7E308-906E-4D52-B614-D4E020E651DE}" srcOrd="0" destOrd="0" presId="urn:microsoft.com/office/officeart/2005/8/layout/cycle3"/>
    <dgm:cxn modelId="{58C8F5A0-19D0-4895-9A1C-85838A0A7165}" type="presOf" srcId="{A663B8B8-DB93-4D4A-96FB-CA116ED219D3}" destId="{40B33C97-F5D3-40B5-B94E-4C7C16BA98EE}" srcOrd="0" destOrd="0" presId="urn:microsoft.com/office/officeart/2005/8/layout/cycle3"/>
    <dgm:cxn modelId="{273355A6-79EB-4CD5-B001-646FDCCDCA87}" type="presOf" srcId="{20B6DC27-24DF-4817-B597-A4DF112EDF06}" destId="{A1E56FB9-E1EB-4E19-926B-5884D057A3BD}" srcOrd="0" destOrd="0" presId="urn:microsoft.com/office/officeart/2005/8/layout/cycle3"/>
    <dgm:cxn modelId="{B1269DAF-4B5A-470A-B170-DF381F456D3D}" srcId="{52C3D272-DE9F-4721-B672-F1994C487D49}" destId="{A0EFFEE9-7BD9-4E2A-9A04-E294DF4C0CC9}" srcOrd="0" destOrd="0" parTransId="{D6D736A7-0D64-4B06-8491-089DBA3EBFF8}" sibTransId="{A65E86E4-9B8B-410A-A171-16AD5E5B7C34}"/>
    <dgm:cxn modelId="{63984AB8-11B4-4F85-B94F-4D8B80F417A5}" type="presParOf" srcId="{00A33A8A-E683-424F-A16D-936EA01DB98F}" destId="{C697D8A1-068E-48F4-8CB8-9041BE77E72A}" srcOrd="0" destOrd="0" presId="urn:microsoft.com/office/officeart/2005/8/layout/cycle3"/>
    <dgm:cxn modelId="{91791F01-BE01-44A0-8C05-4B381C8182E2}" type="presParOf" srcId="{C697D8A1-068E-48F4-8CB8-9041BE77E72A}" destId="{01B80854-80D5-4B0C-AA42-135202AEED30}" srcOrd="0" destOrd="0" presId="urn:microsoft.com/office/officeart/2005/8/layout/cycle3"/>
    <dgm:cxn modelId="{274934F0-8D73-4B12-A170-71272706B19D}" type="presParOf" srcId="{C697D8A1-068E-48F4-8CB8-9041BE77E72A}" destId="{F266000B-6AEE-4A51-8EE8-1CF2D38B1636}" srcOrd="1" destOrd="0" presId="urn:microsoft.com/office/officeart/2005/8/layout/cycle3"/>
    <dgm:cxn modelId="{B89549AC-F0C9-4BCF-8833-6A068AC4DD42}" type="presParOf" srcId="{C697D8A1-068E-48F4-8CB8-9041BE77E72A}" destId="{F0183EF6-BC7E-48AA-B89D-894D24626B73}" srcOrd="2" destOrd="0" presId="urn:microsoft.com/office/officeart/2005/8/layout/cycle3"/>
    <dgm:cxn modelId="{3000FF0D-1B42-4DFD-A4E0-20F4D87CBB7D}" type="presParOf" srcId="{C697D8A1-068E-48F4-8CB8-9041BE77E72A}" destId="{3BA7E308-906E-4D52-B614-D4E020E651DE}" srcOrd="3" destOrd="0" presId="urn:microsoft.com/office/officeart/2005/8/layout/cycle3"/>
    <dgm:cxn modelId="{8254E2CC-42F4-48ED-BC6B-94CB38F0A690}" type="presParOf" srcId="{C697D8A1-068E-48F4-8CB8-9041BE77E72A}" destId="{40B33C97-F5D3-40B5-B94E-4C7C16BA98EE}" srcOrd="4" destOrd="0" presId="urn:microsoft.com/office/officeart/2005/8/layout/cycle3"/>
    <dgm:cxn modelId="{1924834B-A7F3-4799-AA5E-DCE67B7A0A01}" type="presParOf" srcId="{C697D8A1-068E-48F4-8CB8-9041BE77E72A}" destId="{A1E56FB9-E1EB-4E19-926B-5884D057A3BD}"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6000B-6AEE-4A51-8EE8-1CF2D38B1636}">
      <dsp:nvSpPr>
        <dsp:cNvPr id="0" name=""/>
        <dsp:cNvSpPr/>
      </dsp:nvSpPr>
      <dsp:spPr>
        <a:xfrm>
          <a:off x="1374164" y="-32039"/>
          <a:ext cx="5379671" cy="5379671"/>
        </a:xfrm>
        <a:prstGeom prst="circularArrow">
          <a:avLst>
            <a:gd name="adj1" fmla="val 5544"/>
            <a:gd name="adj2" fmla="val 330680"/>
            <a:gd name="adj3" fmla="val 13767645"/>
            <a:gd name="adj4" fmla="val 1739100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80854-80D5-4B0C-AA42-135202AEED30}">
      <dsp:nvSpPr>
        <dsp:cNvPr id="0" name=""/>
        <dsp:cNvSpPr/>
      </dsp:nvSpPr>
      <dsp:spPr>
        <a:xfrm>
          <a:off x="2799953" y="2274"/>
          <a:ext cx="2528093" cy="12640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b="1" kern="1200" dirty="0">
              <a:solidFill>
                <a:schemeClr val="tx1"/>
              </a:solidFill>
              <a:latin typeface="Times New Roman" panose="02020603050405020304" pitchFamily="18" charset="0"/>
              <a:cs typeface="Times New Roman" panose="02020603050405020304" pitchFamily="18" charset="0"/>
            </a:rPr>
            <a:t>Вакуумдық техниканың негізгі түрлері</a:t>
          </a:r>
          <a:endParaRPr lang="ru-KZ" sz="2200" b="1" kern="1200" dirty="0">
            <a:solidFill>
              <a:schemeClr val="tx1"/>
            </a:solidFill>
            <a:latin typeface="Times New Roman" panose="02020603050405020304" pitchFamily="18" charset="0"/>
            <a:cs typeface="Times New Roman" panose="02020603050405020304" pitchFamily="18" charset="0"/>
          </a:endParaRPr>
        </a:p>
      </dsp:txBody>
      <dsp:txXfrm>
        <a:off x="2861659" y="63980"/>
        <a:ext cx="2404681" cy="1140634"/>
      </dsp:txXfrm>
    </dsp:sp>
    <dsp:sp modelId="{F0183EF6-BC7E-48AA-B89D-894D24626B73}">
      <dsp:nvSpPr>
        <dsp:cNvPr id="0" name=""/>
        <dsp:cNvSpPr/>
      </dsp:nvSpPr>
      <dsp:spPr>
        <a:xfrm>
          <a:off x="4981774" y="1587460"/>
          <a:ext cx="2528093" cy="1264046"/>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dirty="0">
              <a:solidFill>
                <a:schemeClr val="tx1"/>
              </a:solidFill>
              <a:latin typeface="Times New Roman" panose="02020603050405020304" pitchFamily="18" charset="0"/>
              <a:cs typeface="Times New Roman" panose="02020603050405020304" pitchFamily="18" charset="0"/>
            </a:rPr>
            <a:t>Вакуумдық жүйелер</a:t>
          </a:r>
          <a:endParaRPr lang="ru-KZ" sz="2000" kern="1200" dirty="0"/>
        </a:p>
      </dsp:txBody>
      <dsp:txXfrm>
        <a:off x="5043480" y="1649166"/>
        <a:ext cx="2404681" cy="1140634"/>
      </dsp:txXfrm>
    </dsp:sp>
    <dsp:sp modelId="{3BA7E308-906E-4D52-B614-D4E020E651DE}">
      <dsp:nvSpPr>
        <dsp:cNvPr id="0" name=""/>
        <dsp:cNvSpPr/>
      </dsp:nvSpPr>
      <dsp:spPr>
        <a:xfrm>
          <a:off x="4148393" y="4152345"/>
          <a:ext cx="2528093" cy="1264046"/>
        </a:xfrm>
        <a:prstGeom prst="round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dirty="0">
              <a:solidFill>
                <a:schemeClr val="tx1"/>
              </a:solidFill>
              <a:latin typeface="Times New Roman" panose="02020603050405020304" pitchFamily="18" charset="0"/>
              <a:cs typeface="Times New Roman" panose="02020603050405020304" pitchFamily="18" charset="0"/>
            </a:rPr>
            <a:t>Ағып кету детекторлары</a:t>
          </a:r>
          <a:endParaRPr lang="ru-KZ" sz="2000" kern="1200" dirty="0"/>
        </a:p>
      </dsp:txBody>
      <dsp:txXfrm>
        <a:off x="4210099" y="4214051"/>
        <a:ext cx="2404681" cy="1140634"/>
      </dsp:txXfrm>
    </dsp:sp>
    <dsp:sp modelId="{40B33C97-F5D3-40B5-B94E-4C7C16BA98EE}">
      <dsp:nvSpPr>
        <dsp:cNvPr id="0" name=""/>
        <dsp:cNvSpPr/>
      </dsp:nvSpPr>
      <dsp:spPr>
        <a:xfrm>
          <a:off x="1451513" y="4152345"/>
          <a:ext cx="2528093" cy="1264046"/>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dirty="0">
              <a:solidFill>
                <a:schemeClr val="tx1"/>
              </a:solidFill>
              <a:latin typeface="Times New Roman" panose="02020603050405020304" pitchFamily="18" charset="0"/>
              <a:cs typeface="Times New Roman" panose="02020603050405020304" pitchFamily="18" charset="0"/>
            </a:rPr>
            <a:t>Сорғылар</a:t>
          </a:r>
          <a:endParaRPr lang="ru-KZ" sz="2000" kern="1200" dirty="0"/>
        </a:p>
      </dsp:txBody>
      <dsp:txXfrm>
        <a:off x="1513219" y="4214051"/>
        <a:ext cx="2404681" cy="1140634"/>
      </dsp:txXfrm>
    </dsp:sp>
    <dsp:sp modelId="{A1E56FB9-E1EB-4E19-926B-5884D057A3BD}">
      <dsp:nvSpPr>
        <dsp:cNvPr id="0" name=""/>
        <dsp:cNvSpPr/>
      </dsp:nvSpPr>
      <dsp:spPr>
        <a:xfrm>
          <a:off x="618131" y="1587460"/>
          <a:ext cx="2528093" cy="1264046"/>
        </a:xfrm>
        <a:prstGeom prst="roundRect">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dirty="0">
              <a:solidFill>
                <a:schemeClr val="tx1"/>
              </a:solidFill>
              <a:latin typeface="Times New Roman" panose="02020603050405020304" pitchFamily="18" charset="0"/>
              <a:cs typeface="Times New Roman" panose="02020603050405020304" pitchFamily="18" charset="0"/>
            </a:rPr>
            <a:t>Датчиктер мен вакуумметрлер</a:t>
          </a:r>
          <a:endParaRPr lang="ru-KZ" sz="2000" kern="1200" dirty="0"/>
        </a:p>
      </dsp:txBody>
      <dsp:txXfrm>
        <a:off x="679837" y="1649166"/>
        <a:ext cx="2404681" cy="114063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01.05.2024</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01.05.2024</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01.05.2024</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01.05.2024</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01.05.2024</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01.05.2024</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01.05.2024</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01.05.2024</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01.05.2024</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01.05.2024</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01.05.2024</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01.05.2024</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29669355-73FD-40E2-9E44-DC03FBA9C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9ECB0561-E50E-4875-8B82-4405160774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32EDEC5-1B46-4575-8975-3286C4743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DFBD4DE-5B85-4C02-876E-4364399C8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964221E-D757-45C1-B24B-967DE6319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2854498-7E09-404F-8D8B-4022EB1C9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D82220A-E645-4062-A26A-DF19F2E11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66B8029-4DAB-439E-B861-E11E5AA3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69215D8-066B-481E-A2FB-9D6DB4EB6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7A2094-FE71-4F84-8589-31B213FEC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2C000FC-4146-4B1A-8CFF-26FFF1C7E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347D002-C822-4662-BECD-704DDCA78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AFA2F2E-EFC8-4E70-87F4-4269B96E7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BB7EABB-8135-4B8E-BF0C-A7C891E3A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6B100CF-968D-4856-95C0-C72FD2DC5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75765D6-C293-4ACF-BD5E-BB66EF757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CFF6D54-51B6-4120-A74E-41A729458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2EE344F-8E78-473F-8CD3-E6D1B66AA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E173FC-1DF7-4951-906C-1390F27C2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709EA9D-08FD-4F76-A336-772250C78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C5FFEDC-1BC0-4CB0-9FD4-EDE7AF4C3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D6A72BC6-FA35-4F45-A7BA-0BEB7B20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19B69A1-EBB1-45F8-8791-016BCF7BD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0B530BD1-86A8-414D-A004-D9954B038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FAE5BC0C-0D05-49E2-9DB9-54049A23EC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5CE98A12-A684-4846-B6C3-F2A43AC2A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A5BB04-DD41-49FE-8387-318BCC75B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3EE3B3CB-71BA-44FD-B0E4-D9A61B573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B1C7399A-7B9C-42BB-A79E-51653F21C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413FA7F4-41B4-4942-83F6-8B7A99306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A781A10B-D948-4231-B95B-3717ABD5D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ED823F90-3595-4102-9F05-3F640079C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072EE8BA-C999-40B7-8E23-682F60AE2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09B345B3-4E84-41B3-B95F-6C9DA8084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8C487E2F-6F42-4A25-966B-9B02CF4C0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6D86BDF0-16A6-4CE2-98EB-8C2C5D382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27929C7D-FFA5-4CF1-BF99-B4694DFC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2622FE45-29EC-40C6-8756-57127608B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3DBACFBF-2B6F-42DE-A4C1-24F9CB77B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7E00D7AA-B9A3-43BE-A9C7-2DEF2F8F8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AD9C42ED-BB25-42B5-A22D-938ED1719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56D4244-BB50-4726-8F99-AF9734E04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56A6F39E-0EBB-4392-90BB-2590C81F4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45B09FF7-8FBE-4F42-8275-8E56C32C2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FC78768D-9FA0-45A3-9686-473894D87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03C6263C-2F04-4160-BAB3-93F16603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7D54F6C2-0EC0-4D1C-A121-563C1B3ED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E35A171E-850C-4714-A0A4-6CD183059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2">
              <a:extLst>
                <a:ext uri="{FF2B5EF4-FFF2-40B4-BE49-F238E27FC236}">
                  <a16:creationId xmlns:a16="http://schemas.microsoft.com/office/drawing/2014/main" id="{745EB765-69E1-4FB7-BEA0-AF2F04919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83F43793-41FE-49A7-9F05-3D49899A4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0A53DAF-BC4D-4849-800D-538D2220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D1A1C417-39D0-4ED4-B74E-9F19F25DE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8826C125-5D9A-4D06-A2C9-389A73700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F5596270-3998-4D23-86B6-85A6B62BF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021CC68A-939D-4235-B3EA-88498DC23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394C50BF-C63F-475F-9198-B637A832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F74B5CFE-DE1E-470F-82D6-6BCDE5C4D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DDA4EA2-B7AB-46E9-9246-FC23E722B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A2DE2AF5-13E8-4174-9EC4-724DEB88D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360555BC-5949-427F-B107-D944CA221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F6C67CEF-7906-4D52-B541-B06109BE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13551754-DE8E-4F60-B17A-3592B8E79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D7B0D877-545F-4CA5-BB7B-A21E413CD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D25743C3-6C94-4F58-83A5-5F610DA5D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3CD412E9-0E9C-460C-9FC6-C765F5BCC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B26AB043-5417-4498-90CE-3A7C36B09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400663" y="2606811"/>
            <a:ext cx="9123263" cy="24896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3200" b="1" dirty="0">
              <a:latin typeface="Arial" panose="020B0604020202020204" pitchFamily="34" charset="0"/>
              <a:cs typeface="Arial" panose="020B0604020202020204" pitchFamily="34" charset="0"/>
            </a:endParaRPr>
          </a:p>
          <a:p>
            <a:endParaRPr lang="ru-RU" sz="3200" b="1" dirty="0">
              <a:latin typeface="Arial" panose="020B0604020202020204" pitchFamily="34" charset="0"/>
              <a:cs typeface="Arial" panose="020B0604020202020204" pitchFamily="34" charset="0"/>
            </a:endParaRPr>
          </a:p>
          <a:p>
            <a:endParaRPr lang="ru-RU" sz="3200" b="1" dirty="0">
              <a:latin typeface="Arial" panose="020B0604020202020204" pitchFamily="34" charset="0"/>
              <a:cs typeface="Arial" panose="020B0604020202020204" pitchFamily="34" charset="0"/>
            </a:endParaRPr>
          </a:p>
          <a:p>
            <a:r>
              <a:rPr lang="ru-RU" sz="3200" b="1" dirty="0">
                <a:latin typeface="Arial" panose="020B0604020202020204" pitchFamily="34" charset="0"/>
                <a:cs typeface="Arial" panose="020B0604020202020204" pitchFamily="34" charset="0"/>
              </a:rPr>
              <a:t>1-Д</a:t>
            </a:r>
            <a:r>
              <a:rPr lang="kk-KZ" sz="3200" b="1" dirty="0">
                <a:latin typeface="Arial" panose="020B0604020202020204" pitchFamily="34" charset="0"/>
                <a:cs typeface="Arial" panose="020B0604020202020204" pitchFamily="34" charset="0"/>
              </a:rPr>
              <a:t>ӘРІС</a:t>
            </a:r>
            <a:endParaRPr lang="ru-KZ" sz="3200" b="1" dirty="0">
              <a:latin typeface="Arial" panose="020B0604020202020204" pitchFamily="34" charset="0"/>
              <a:cs typeface="Arial" panose="020B0604020202020204" pitchFamily="34" charset="0"/>
            </a:endParaRPr>
          </a:p>
          <a:p>
            <a:endParaRPr lang="kk-KZ" sz="3200" b="1" dirty="0">
              <a:solidFill>
                <a:schemeClr val="bg1"/>
              </a:solidFill>
              <a:latin typeface="Arial" panose="020B0604020202020204" pitchFamily="34" charset="0"/>
              <a:cs typeface="Arial" panose="020B0604020202020204" pitchFamily="34" charset="0"/>
            </a:endParaRPr>
          </a:p>
          <a:p>
            <a:endParaRPr lang="kk-KZ" sz="3200" b="1" dirty="0">
              <a:solidFill>
                <a:schemeClr val="bg1"/>
              </a:solidFill>
              <a:latin typeface="Arial" panose="020B0604020202020204" pitchFamily="34" charset="0"/>
              <a:cs typeface="Arial" panose="020B0604020202020204" pitchFamily="34" charset="0"/>
            </a:endParaRPr>
          </a:p>
          <a:p>
            <a:r>
              <a:rPr lang="kk-KZ" sz="3200" b="1" dirty="0">
                <a:solidFill>
                  <a:schemeClr val="bg1"/>
                </a:solidFill>
                <a:latin typeface="Times New Roman" panose="02020603050405020304" pitchFamily="18" charset="0"/>
                <a:cs typeface="Times New Roman" panose="02020603050405020304" pitchFamily="18" charset="0"/>
              </a:rPr>
              <a:t>КІРІСПЕ</a:t>
            </a:r>
            <a:br>
              <a:rPr lang="ru-RU" sz="4800" dirty="0">
                <a:solidFill>
                  <a:schemeClr val="bg1"/>
                </a:solidFill>
                <a:latin typeface="Arial" panose="020B0604020202020204" pitchFamily="34" charset="0"/>
                <a:cs typeface="Arial" panose="020B0604020202020204" pitchFamily="34" charset="0"/>
              </a:rPr>
            </a:br>
            <a:br>
              <a:rPr lang="ru-RU"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280321" y="13914"/>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1400" b="1">
                <a:latin typeface="Arial" panose="020B0604020202020204" pitchFamily="34" charset="0"/>
                <a:cs typeface="Arial" panose="020B0604020202020204" pitchFamily="34" charset="0"/>
              </a:rPr>
              <a:t>Л.Н. ГУМИЛЕВ АТЫНДАҒЫ ЕУРАЗИЯ ҰЛТТЫҚ УНИВЕРСИТЕТІ</a:t>
            </a: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A46187-C298-E78A-4AD7-8CCA14BF0FE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88F604-0C3A-4F5A-0AA4-F937034C6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4285EA-5DE1-140B-DAE6-46976FC5C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DAD815-90C9-F3AF-EA12-3524E21B0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A58E470-D019-3D2D-BCDC-215AF3D5EE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C234BE4A-8785-0AA5-C89D-EA29BA71D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0DE71A6-A108-73B6-6A32-90DBDA4C7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7DFDF658-90D9-5639-1182-337C74D3E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A627B768-BAD5-83AC-6320-29D43A77D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E0FE3DDC-101C-46E6-53E8-72A7B707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47591BD1-BBEA-C6C7-CEDD-CC776E94F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476E98B-087F-600E-9196-55CE6CD79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CC41CBC7-A95B-6B6E-F0B9-02371822B8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309F0154-BA4F-E2DD-1851-4731838B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38FBB581-1157-6F48-98D7-B8894B01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4B56DFEF-ACB4-7F82-A324-7BAE459816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191D0C7-CE28-E89D-1732-B7DEC4E69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A138972D-CD75-B5AE-7E55-453EE009B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12540003-9245-1102-C034-88F759A8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25950B57-0136-3FE1-7668-21CBC88CF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2E74406-678E-4627-2779-F792610A8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1C2A0F4-113D-2C96-ADB6-332FFD32F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6702088-9274-EEA4-AA43-0C5C9F2A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90F44E10-471F-144C-27EE-6FFA827BA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6D71B6D-4410-8087-FC8F-340B9D191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5810FC93-771F-AD9C-2A66-2CB9193C6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FF9B804-672E-47E4-9DFC-D1A712B05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BA84C9C-8D5B-C9CF-2A06-0966993B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F5D3D16-1380-E8E7-3592-5660B2F4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0198BBF4-EAA8-ED81-9E11-F066D5781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911432E9-D71A-1247-ADD4-98F2DECEE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3EFBF75A-F062-DA4E-94A6-4BB026958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623530C0-3CF8-40CA-7926-1E5B10B25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9D8DF327-9568-4252-0B23-03CCEAF36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7815B1D5-40B7-2C41-FE37-D25651EF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ECF85E9-5522-EA61-2C0C-7D9607635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E7FD430F-316D-3ABB-39B3-1EB7198E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F8914D9-1783-BED2-9D1C-21DC1D406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D296D303-790F-D861-1D63-49E6108DC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D67286FF-B773-45D2-2489-792CF9F83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C42AB3C6-3877-A337-FB28-2ED03B5E8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FA7B419-A051-B11A-6A8D-74305EE05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09E8ADA4-694D-1464-253B-6D5F53959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52247159-BDF0-493E-2762-F2215E0D65C5}"/>
              </a:ext>
            </a:extLst>
          </p:cNvPr>
          <p:cNvSpPr>
            <a:spLocks noGrp="1"/>
          </p:cNvSpPr>
          <p:nvPr>
            <p:ph idx="1"/>
          </p:nvPr>
        </p:nvSpPr>
        <p:spPr>
          <a:xfrm>
            <a:off x="898392" y="1198237"/>
            <a:ext cx="10706100" cy="5112567"/>
          </a:xfrm>
        </p:spPr>
        <p:txBody>
          <a:bodyPr>
            <a:normAutofit lnSpcReduction="10000"/>
          </a:bodyPr>
          <a:lstStyle/>
          <a:p>
            <a:pPr indent="0">
              <a:lnSpc>
                <a:spcPct val="100000"/>
              </a:lnSpc>
              <a:spcBef>
                <a:spcPts val="0"/>
              </a:spcBef>
              <a:buNone/>
            </a:pP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Вакуумдық жүйелерді сенімді құрастыру және жұмыс істеуі жаңа құрылғылардың - ағып кету детекторларының пайда болуымен қамтамасыз етіледі. 60-жылдары вакуумдық жүйелердегі ағып кетуді анықтаудың сезімтал әдістері әзірленді</a:t>
            </a:r>
            <a:r>
              <a:rPr lang="ru-RU" sz="2000" b="1">
                <a:solidFill>
                  <a:srgbClr val="C00000"/>
                </a:solidFill>
                <a:effectLst/>
                <a:latin typeface="Arial" panose="020B0604020202020204" pitchFamily="34" charset="0"/>
                <a:ea typeface="Calibri" panose="020F0502020204030204" pitchFamily="34" charset="0"/>
                <a:cs typeface="Arial" panose="020B0604020202020204" pitchFamily="34" charset="0"/>
              </a:rPr>
              <a:t>: масс-спектрометрлік, галогендік, катарометриялық, радиоизотоптық және т.б.</a:t>
            </a:r>
          </a:p>
          <a:p>
            <a:pPr indent="0">
              <a:lnSpc>
                <a:spcPct val="100000"/>
              </a:lnSpc>
              <a:spcBef>
                <a:spcPts val="0"/>
              </a:spcBef>
              <a:buNone/>
            </a:pPr>
            <a:endPar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60-шы жылдардан бастап вакуумдық жүйелерді есептеудің жаңа әдістері жетілдірілді және жасалды. Компьютерлерді пайдаланатын сандық әдістер кең тарады. Вакуумдық жүйелерді есептеу кезіндегі </a:t>
            </a:r>
            <a:r>
              <a:rPr lang="ru-RU"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статикалық сынақтар </a:t>
            </a: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әдісін алғаш рет Дэвис /1960/ вакуумдық жүйелердің күрделі элементтерінің өткізгіштігін есептеу үшін қолданған. Ғарыштық зерттеулерге байланысты бос және шектелген кеңістіктердегі сирек кездесетін газдардың динамикасы бойынша көп жұмыстар атқарылды.</a:t>
            </a:r>
          </a:p>
          <a:p>
            <a:pPr indent="0">
              <a:lnSpc>
                <a:spcPct val="100000"/>
              </a:lnSpc>
              <a:spcBef>
                <a:spcPts val="0"/>
              </a:spcBef>
              <a:buNone/>
            </a:pPr>
            <a:endPar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Вакуумдық технологияның дамуы қолданыстағы құрылғылардың тиімділігін арттыру төменгі қысымды алу және өлшеудің жаңа әдістерін әзірлеу арқылы жалғасуда.</a:t>
            </a:r>
            <a:endPar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EC628677-5823-5C31-DE9F-7DBE470C87BF}"/>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B554B38-693B-8EA5-9243-FE9DEFDAE9D8}"/>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Вакуумдық технологияның даму тарихы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299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A46187-C298-E78A-4AD7-8CCA14BF0FE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88F604-0C3A-4F5A-0AA4-F937034C6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4285EA-5DE1-140B-DAE6-46976FC5C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DAD815-90C9-F3AF-EA12-3524E21B0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A58E470-D019-3D2D-BCDC-215AF3D5EE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C234BE4A-8785-0AA5-C89D-EA29BA71D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0DE71A6-A108-73B6-6A32-90DBDA4C7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7DFDF658-90D9-5639-1182-337C74D3E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A627B768-BAD5-83AC-6320-29D43A77D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E0FE3DDC-101C-46E6-53E8-72A7B707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47591BD1-BBEA-C6C7-CEDD-CC776E94F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476E98B-087F-600E-9196-55CE6CD79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CC41CBC7-A95B-6B6E-F0B9-02371822B8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309F0154-BA4F-E2DD-1851-4731838B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38FBB581-1157-6F48-98D7-B8894B01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4B56DFEF-ACB4-7F82-A324-7BAE459816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191D0C7-CE28-E89D-1732-B7DEC4E69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A138972D-CD75-B5AE-7E55-453EE009B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12540003-9245-1102-C034-88F759A8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25950B57-0136-3FE1-7668-21CBC88CF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2E74406-678E-4627-2779-F792610A8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1C2A0F4-113D-2C96-ADB6-332FFD32F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6702088-9274-EEA4-AA43-0C5C9F2A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90F44E10-471F-144C-27EE-6FFA827BA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6D71B6D-4410-8087-FC8F-340B9D191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5810FC93-771F-AD9C-2A66-2CB9193C6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FF9B804-672E-47E4-9DFC-D1A712B05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BA84C9C-8D5B-C9CF-2A06-0966993B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F5D3D16-1380-E8E7-3592-5660B2F4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0198BBF4-EAA8-ED81-9E11-F066D5781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911432E9-D71A-1247-ADD4-98F2DECEE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3EFBF75A-F062-DA4E-94A6-4BB026958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623530C0-3CF8-40CA-7926-1E5B10B25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9D8DF327-9568-4252-0B23-03CCEAF36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7815B1D5-40B7-2C41-FE37-D25651EF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ECF85E9-5522-EA61-2C0C-7D9607635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E7FD430F-316D-3ABB-39B3-1EB7198E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F8914D9-1783-BED2-9D1C-21DC1D406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D296D303-790F-D861-1D63-49E6108DC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D67286FF-B773-45D2-2489-792CF9F83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C42AB3C6-3877-A337-FB28-2ED03B5E8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FA7B419-A051-B11A-6A8D-74305EE05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09E8ADA4-694D-1464-253B-6D5F53959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52247159-BDF0-493E-2762-F2215E0D65C5}"/>
              </a:ext>
            </a:extLst>
          </p:cNvPr>
          <p:cNvSpPr>
            <a:spLocks noGrp="1"/>
          </p:cNvSpPr>
          <p:nvPr>
            <p:ph idx="1"/>
          </p:nvPr>
        </p:nvSpPr>
        <p:spPr>
          <a:xfrm>
            <a:off x="898392" y="1198238"/>
            <a:ext cx="5822448" cy="4652896"/>
          </a:xfrm>
        </p:spPr>
        <p:txBody>
          <a:bodyPr anchor="ctr">
            <a:normAutofit/>
          </a:bodyPr>
          <a:lstStyle/>
          <a:p>
            <a:pPr marL="457200" indent="-457200">
              <a:lnSpc>
                <a:spcPct val="100000"/>
              </a:lnSpc>
              <a:spcBef>
                <a:spcPts val="0"/>
              </a:spcBef>
              <a:buAutoNum type="arabicPeriod"/>
            </a:pPr>
            <a:r>
              <a:rPr lang="kk-KZ" sz="2000" b="1" i="1">
                <a:solidFill>
                  <a:srgbClr val="002060"/>
                </a:solidFill>
                <a:latin typeface="Arial" panose="020B0604020202020204" pitchFamily="34" charset="0"/>
                <a:cs typeface="Arial" panose="020B0604020202020204" pitchFamily="34" charset="0"/>
              </a:rPr>
              <a:t>Вакуумдық технологияның ғылым ретінде дамуы қандай тәжірибеден басталады?</a:t>
            </a:r>
          </a:p>
          <a:p>
            <a:pPr marL="457200" indent="-457200">
              <a:lnSpc>
                <a:spcPct val="100000"/>
              </a:lnSpc>
              <a:spcBef>
                <a:spcPts val="0"/>
              </a:spcBef>
              <a:buAutoNum type="arabicPeriod"/>
            </a:pPr>
            <a:r>
              <a:rPr lang="ru-RU"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Қазіргі кезде кеңінен қолданылатын вакуумдық сорғылар </a:t>
            </a:r>
            <a:r>
              <a:rPr lang="ru-RU" sz="2000" b="1" i="1">
                <a:solidFill>
                  <a:srgbClr val="002060"/>
                </a:solidFill>
                <a:latin typeface="Arial" panose="020B0604020202020204" pitchFamily="34" charset="0"/>
                <a:ea typeface="Calibri" panose="020F0502020204030204" pitchFamily="34" charset="0"/>
                <a:cs typeface="Arial" panose="020B0604020202020204" pitchFamily="34" charset="0"/>
              </a:rPr>
              <a:t>атап өтіндер?</a:t>
            </a:r>
          </a:p>
          <a:p>
            <a:pPr marL="457200" indent="-457200">
              <a:lnSpc>
                <a:spcPct val="100000"/>
              </a:lnSpc>
              <a:spcBef>
                <a:spcPts val="0"/>
              </a:spcBef>
              <a:buFont typeface="Arial" panose="020B0604020202020204" pitchFamily="34" charset="0"/>
              <a:buAutoNum type="arabicPeriod"/>
            </a:pPr>
            <a:r>
              <a:rPr lang="ru-RU" sz="2000" b="1" i="1">
                <a:solidFill>
                  <a:srgbClr val="002060"/>
                </a:solidFill>
                <a:latin typeface="Arial" panose="020B0604020202020204" pitchFamily="34" charset="0"/>
                <a:ea typeface="Calibri" panose="020F0502020204030204" pitchFamily="34" charset="0"/>
                <a:cs typeface="Arial" panose="020B0604020202020204" pitchFamily="34" charset="0"/>
              </a:rPr>
              <a:t>С</a:t>
            </a:r>
            <a:r>
              <a:rPr lang="ru-RU"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татикалық сынақтар </a:t>
            </a:r>
            <a:r>
              <a:rPr lang="kk-KZ" sz="2000" b="1" i="1">
                <a:solidFill>
                  <a:srgbClr val="002060"/>
                </a:solidFill>
                <a:effectLst/>
                <a:latin typeface="Arial" panose="020B0604020202020204" pitchFamily="34" charset="0"/>
                <a:ea typeface="Calibri" panose="020F0502020204030204" pitchFamily="34" charset="0"/>
                <a:cs typeface="Arial" panose="020B0604020202020204" pitchFamily="34" charset="0"/>
              </a:rPr>
              <a:t>әдісін не үшін қолданылады</a:t>
            </a:r>
            <a:r>
              <a:rPr lang="kk-KZ" sz="2000" b="1">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kk-KZ" sz="1400">
              <a:solidFill>
                <a:srgbClr val="002060"/>
              </a:solidFill>
            </a:endParaRPr>
          </a:p>
        </p:txBody>
      </p:sp>
      <p:sp>
        <p:nvSpPr>
          <p:cNvPr id="2" name="Скругленный прямоугольник 4">
            <a:extLst>
              <a:ext uri="{FF2B5EF4-FFF2-40B4-BE49-F238E27FC236}">
                <a16:creationId xmlns:a16="http://schemas.microsoft.com/office/drawing/2014/main" id="{EC628677-5823-5C31-DE9F-7DBE470C87BF}"/>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B554B38-693B-8EA5-9243-FE9DEFDAE9D8}"/>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Вакуумдық технологияның даму тарихы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2FF00F18-E379-EA72-5E22-C02C1F4A0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790" y="1637298"/>
            <a:ext cx="3105150" cy="3881438"/>
          </a:xfrm>
          <a:prstGeom prst="rect">
            <a:avLst/>
          </a:prstGeom>
        </p:spPr>
      </p:pic>
    </p:spTree>
    <p:extLst>
      <p:ext uri="{BB962C8B-B14F-4D97-AF65-F5344CB8AC3E}">
        <p14:creationId xmlns:p14="http://schemas.microsoft.com/office/powerpoint/2010/main" val="207999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9891A3-2852-CE29-B38C-21AE636E3EF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BED8F9-57B5-FA48-A236-C3AA7ECD8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77E214-5597-6003-7DA3-3649BFA24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23312A-FE63-7BE9-691B-E125851D3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8A348F0-5A79-E183-41A4-E7AC69263A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5F7EBAF9-7B35-D67B-43AF-B07E55455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B7C34964-D2A0-DBAD-C374-895B81B1F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125C9488-D8FF-BB95-8409-15C668398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0EEA30C1-4BC5-0F53-E08C-5D47729E4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AA21E49-8AB0-1F7B-4D65-F3E1E0C18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BD08630-1F70-9A77-B79F-639A68425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88609CB-6331-AC8C-B5CF-4A74F552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016B1FF-0527-3E07-4ED8-0DDC22904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482C50E1-B386-701D-1B70-D382BD41A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C375F40F-6D4D-65F3-97FE-3A339C302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12A04D39-BCDE-7E87-679B-502F0E7DF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FEE879ED-7FB7-EF7D-769D-706081C1D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36854C3-8901-3963-A822-75FC0BA407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98226546-662C-719F-EF9A-3B1BC5243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82E143EB-2DD5-D5EF-7BF6-F6DE7C42A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91D7735B-D72C-787F-967E-E676C15E3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940BF87E-6EDA-98B8-8645-65171F2D7C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39528E4-8618-EBAA-5F37-983F60F97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01A2AC50-8B45-50E4-DAB4-EDDB7ED5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7BA1E293-C5AA-B14D-B745-DFC98C468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2942C25-97A6-3D33-3E1B-554A3DCB2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8AD05D8C-358C-83E1-B230-3E5E0CD0C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66A4B10E-84A7-0D48-5349-2FBA4D722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9D69FDF7-9063-2A81-C6CE-A37A51AB3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2154E6F1-1C4E-F113-7EB8-EFEF0314A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8963C4AE-1F62-2816-F767-4225819C0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4D0E128D-1467-3A3C-9E5A-1EADB04B3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6E29D54A-9D46-8CB2-9479-02B9F117E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57C2E4A9-7FCC-3791-818E-F9EEE8969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C9235D22-CCE3-1206-27F5-ABE773563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20E694E0-4A96-8DF5-C4B2-843D0E41E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F546AFE-8133-DF74-38AB-2718AF2A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A90B29E-48AF-E4E7-C557-0B030CFA42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9562625E-5A4B-538C-C254-342CA177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2963EF59-0719-1F03-2B98-59413FE4E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7ABB1D4E-CC48-A0B4-E2D6-FECB437F5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8753C310-D0F1-55FA-0754-F53CC648D8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70BF8450-8FA6-1080-DF8B-FDAA93379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F5B964C7-A79E-1A59-24EB-8D7873F2F141}"/>
              </a:ext>
            </a:extLst>
          </p:cNvPr>
          <p:cNvSpPr>
            <a:spLocks noGrp="1"/>
          </p:cNvSpPr>
          <p:nvPr>
            <p:ph idx="1"/>
          </p:nvPr>
        </p:nvSpPr>
        <p:spPr>
          <a:xfrm>
            <a:off x="5540829" y="1105765"/>
            <a:ext cx="5541283" cy="4671428"/>
          </a:xfrm>
        </p:spPr>
        <p:txBody>
          <a:bodyPr anchor="ctr">
            <a:normAutofit fontScale="85000" lnSpcReduction="20000"/>
          </a:bodyPr>
          <a:lstStyle/>
          <a:p>
            <a:pPr indent="0">
              <a:lnSpc>
                <a:spcPct val="100000"/>
              </a:lnSpc>
              <a:spcBef>
                <a:spcPts val="0"/>
              </a:spcBef>
              <a:buNone/>
            </a:pPr>
            <a:endPar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Вакуумды</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қолдану</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оның</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барлық</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қасиеттерін</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түсінуден</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ерте</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жылдардан</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басталды</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Бірнеше</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мың</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жыл</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бұрын</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вакуум су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көтергіш</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және</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пневматикалық</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құрылғыларда</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қолданылған</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Вакуумды</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бірінші</a:t>
            </a:r>
            <a:r>
              <a:rPr lang="ru-RU" sz="2000"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рет</a:t>
            </a:r>
            <a:r>
              <a:rPr lang="ru-RU" sz="2000"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қолдану</a:t>
            </a:r>
            <a:r>
              <a:rPr lang="ru-RU" sz="2000"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оның</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күшін</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ұңғымалардан</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суды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көтеру</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үшін</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пайдаланды</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indent="0">
              <a:lnSpc>
                <a:spcPct val="100000"/>
              </a:lnSpc>
              <a:spcBef>
                <a:spcPts val="0"/>
              </a:spcBef>
              <a:buNone/>
            </a:pP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Вакуумдық</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техника </a:t>
            </a:r>
            <a:r>
              <a:rPr lang="ru-RU"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rPr>
              <a:t>физика, химия, биология </a:t>
            </a:r>
            <a:r>
              <a:rPr lang="ru-RU" sz="2000" b="1"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және</a:t>
            </a:r>
            <a:r>
              <a:rPr lang="ru-RU"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ru-RU" sz="2000" b="1"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т.б</a:t>
            </a:r>
            <a:r>
              <a:rPr lang="ru-RU"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ru-RU" sz="2000" b="1"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сияқты</a:t>
            </a:r>
            <a:r>
              <a:rPr lang="ru-RU"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ru-RU" sz="2000" b="1"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ғылыми</a:t>
            </a:r>
            <a:r>
              <a:rPr lang="ru-RU"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ru-RU" sz="2000" b="1"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зерттеулерде</a:t>
            </a:r>
            <a:r>
              <a:rPr lang="ru-RU"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де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қолданылады</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Ол</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материалдардың</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қасиеттерін</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зерттеуге</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химиялық</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реакцияларды</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жүргізуге</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электронды</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құрылғыларды</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жасауға</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және</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т.б</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мүмкіндік</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береді</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indent="0">
              <a:lnSpc>
                <a:spcPct val="100000"/>
              </a:lnSpc>
              <a:spcBef>
                <a:spcPts val="0"/>
              </a:spcBef>
              <a:buNone/>
            </a:pPr>
            <a:endPar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Жалпы</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алғанда</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вакуумдық</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технология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ғылым</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мен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техниканың</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дамуының</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маңызды</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құралы</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вакуум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жағдайында</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ғылыми-зерттеу</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және</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технологиялық</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процестерді</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жүргізу</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мүмкіндігін</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қамтамасыз</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0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етеді</a:t>
            </a:r>
            <a:r>
              <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2" name="Скругленный прямоугольник 4">
            <a:extLst>
              <a:ext uri="{FF2B5EF4-FFF2-40B4-BE49-F238E27FC236}">
                <a16:creationId xmlns:a16="http://schemas.microsoft.com/office/drawing/2014/main" id="{1CE00305-8192-54CE-9C6E-115CDD2E0BB6}"/>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EC62699C-EA82-E64E-CAC8-BAD81A63B125}"/>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Вакуумдық техниканың қолданылуы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146" name="Picture 2" descr="Picture background">
            <a:extLst>
              <a:ext uri="{FF2B5EF4-FFF2-40B4-BE49-F238E27FC236}">
                <a16:creationId xmlns:a16="http://schemas.microsoft.com/office/drawing/2014/main" id="{2C035072-DAA6-20C8-C6DE-7D7D4CE3C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48497">
            <a:off x="1018252" y="1357945"/>
            <a:ext cx="2113294" cy="179642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icture background">
            <a:extLst>
              <a:ext uri="{FF2B5EF4-FFF2-40B4-BE49-F238E27FC236}">
                <a16:creationId xmlns:a16="http://schemas.microsoft.com/office/drawing/2014/main" id="{B9248DDD-647A-BF79-E74C-7A391672A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8015">
            <a:off x="3070917" y="2347621"/>
            <a:ext cx="2111100" cy="2170914"/>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58EA58A-02AB-5958-96C9-A6BF41B139F9}"/>
              </a:ext>
            </a:extLst>
          </p:cNvPr>
          <p:cNvPicPr>
            <a:picLocks noChangeAspect="1"/>
          </p:cNvPicPr>
          <p:nvPr/>
        </p:nvPicPr>
        <p:blipFill>
          <a:blip r:embed="rId4"/>
          <a:stretch>
            <a:fillRect/>
          </a:stretch>
        </p:blipFill>
        <p:spPr>
          <a:xfrm rot="21045632">
            <a:off x="921075" y="3871785"/>
            <a:ext cx="2257949" cy="1932370"/>
          </a:xfrm>
          <a:prstGeom prst="rect">
            <a:avLst/>
          </a:prstGeom>
        </p:spPr>
      </p:pic>
    </p:spTree>
    <p:extLst>
      <p:ext uri="{BB962C8B-B14F-4D97-AF65-F5344CB8AC3E}">
        <p14:creationId xmlns:p14="http://schemas.microsoft.com/office/powerpoint/2010/main" val="97062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20C1AA-1BA1-7FF1-B5FC-BC2D9F1BCB4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832C47-3823-1673-F87F-038311F5D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298994-CF14-15D2-87A8-0493B0BA6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A73B21-E6F8-E84F-8905-17BD1050E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DF40A17-8255-C272-B192-65ACBE4EB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19A63E64-F470-8C3C-73E7-C83E7D41EB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D946BA3-0511-4F3B-BF80-6CB7F7CC5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FC0484BD-1F7F-4FBC-0F7B-539C3718B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EAED5CA-A0B9-3C87-EC88-A4B5EC1EE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1E15875-3F5C-D30D-0F17-C0F548F3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0A8F592-FBAE-72EF-1C32-3DC117D28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270A23F-D526-A979-BCFA-E1DCBF867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F926A2A-DAE1-3E14-35BF-1668D232B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99329EFA-0FE7-B889-91E6-A434A6092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08B62D15-132C-8017-584F-F19A76B0D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FC600F3-79AC-44C5-590E-B2D4AE529F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DF7C2A4-EF51-8D1A-009E-AC5DE1566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F780F42-C0CD-5D3D-7540-14FEEAB818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186DC636-A890-ABD8-8CDC-64F157020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2E2577E4-0B96-BF92-3766-3378F7D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8C468116-578E-6B89-8ED9-7F4662683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B1647EF-1AC3-FFFF-339E-E3C41542A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382A8BD-8083-9C20-EC8E-B07C74809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96DBE66A-A403-0A1E-1614-4EC52708A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60A7E237-12EA-F0DF-D6D6-D5FBB5390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E7F6501E-4076-DB62-5A52-68CE83519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7ED73F98-C9E6-F853-9467-B6144D0EC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66D9240C-5C55-43F7-CCF6-083CEA09C6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4D1863D4-AD26-BA80-76F2-142F6605B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912160B2-3AE7-B384-0B73-07EADF15A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CCBEC90A-4FDE-E5E5-A924-687E5CA08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7E4900FA-0AD9-C246-00CC-9FB57544C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23785E78-029F-D74E-903B-53EB63BCD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192E58D9-AAD0-062D-D36E-7186DCBFB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BAC53241-E1D8-6125-D7F5-EDD9298F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BF6E057-72D3-B3DB-7926-55E67BF7D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EBD844A2-8448-C663-D627-EC353D56E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21224739-1E71-2CFB-08A3-ECB5AF993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4A8BCCB-394D-0985-4217-D6B74D2EE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D59E40DC-A99C-0369-7CD5-CA8AAC3763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E8D7B999-36C9-C137-3548-9DB609AB3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5DF6F4D-63B3-D5F3-2B14-4FB1B6DDE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857C32AB-09FF-DDA7-CA3B-EFBFF175EB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4A5AF236-04C9-DD42-A51F-C4FD77772173}"/>
              </a:ext>
            </a:extLst>
          </p:cNvPr>
          <p:cNvSpPr>
            <a:spLocks noGrp="1"/>
          </p:cNvSpPr>
          <p:nvPr>
            <p:ph idx="1"/>
          </p:nvPr>
        </p:nvSpPr>
        <p:spPr>
          <a:xfrm>
            <a:off x="898392" y="1198237"/>
            <a:ext cx="10706100" cy="5112567"/>
          </a:xfrm>
        </p:spPr>
        <p:txBody>
          <a:bodyPr>
            <a:normAutofit/>
          </a:bodyPr>
          <a:lstStyle/>
          <a:p>
            <a:pPr indent="0" algn="ctr">
              <a:lnSpc>
                <a:spcPct val="100000"/>
              </a:lnSpc>
              <a:spcBef>
                <a:spcPts val="0"/>
              </a:spcBef>
              <a:buNone/>
            </a:pPr>
            <a:r>
              <a:rPr lang="kk-KZ" sz="2400" b="1">
                <a:solidFill>
                  <a:srgbClr val="C00000"/>
                </a:solidFill>
                <a:latin typeface="Arial" panose="020B0604020202020204" pitchFamily="34" charset="0"/>
                <a:ea typeface="Calibri" panose="020F0502020204030204" pitchFamily="34" charset="0"/>
                <a:cs typeface="Arial" panose="020B0604020202020204" pitchFamily="34" charset="0"/>
              </a:rPr>
              <a:t>В</a:t>
            </a:r>
            <a:r>
              <a:rPr lang="ru-RU" sz="2400" b="1">
                <a:solidFill>
                  <a:srgbClr val="C00000"/>
                </a:solidFill>
                <a:latin typeface="Arial" panose="020B0604020202020204" pitchFamily="34" charset="0"/>
                <a:ea typeface="Calibri" panose="020F0502020204030204" pitchFamily="34" charset="0"/>
                <a:cs typeface="Arial" panose="020B0604020202020204" pitchFamily="34" charset="0"/>
              </a:rPr>
              <a:t>акуумдық технологияны қолдану салалары:</a:t>
            </a:r>
          </a:p>
        </p:txBody>
      </p:sp>
      <p:sp>
        <p:nvSpPr>
          <p:cNvPr id="2" name="Скругленный прямоугольник 4">
            <a:extLst>
              <a:ext uri="{FF2B5EF4-FFF2-40B4-BE49-F238E27FC236}">
                <a16:creationId xmlns:a16="http://schemas.microsoft.com/office/drawing/2014/main" id="{B41FAFD0-A8AC-1803-4D6A-78B01ECECB43}"/>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C922A4B1-3A6C-D5EC-6F7C-C666403B43A4}"/>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Вакуумдық техниканың қолданылуы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id="{F770E718-06DD-E7DF-B4A9-739792173B45}"/>
              </a:ext>
            </a:extLst>
          </p:cNvPr>
          <p:cNvSpPr/>
          <p:nvPr/>
        </p:nvSpPr>
        <p:spPr>
          <a:xfrm>
            <a:off x="1402470" y="2120327"/>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5" name="矩形 3">
            <a:extLst>
              <a:ext uri="{FF2B5EF4-FFF2-40B4-BE49-F238E27FC236}">
                <a16:creationId xmlns:a16="http://schemas.microsoft.com/office/drawing/2014/main" id="{E3784B99-DED6-BFA7-8015-A694F9D5ECE6}"/>
              </a:ext>
            </a:extLst>
          </p:cNvPr>
          <p:cNvSpPr/>
          <p:nvPr/>
        </p:nvSpPr>
        <p:spPr>
          <a:xfrm>
            <a:off x="2401834" y="2120326"/>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Прямоугольник 5">
            <a:extLst>
              <a:ext uri="{FF2B5EF4-FFF2-40B4-BE49-F238E27FC236}">
                <a16:creationId xmlns:a16="http://schemas.microsoft.com/office/drawing/2014/main" id="{C6C753CD-3428-0A48-505E-2D7B7786AA56}"/>
              </a:ext>
            </a:extLst>
          </p:cNvPr>
          <p:cNvSpPr/>
          <p:nvPr/>
        </p:nvSpPr>
        <p:spPr>
          <a:xfrm>
            <a:off x="2409767" y="2190953"/>
            <a:ext cx="3431370" cy="369332"/>
          </a:xfrm>
          <a:prstGeom prst="rect">
            <a:avLst/>
          </a:prstGeom>
        </p:spPr>
        <p:txBody>
          <a:bodyPr wrap="square" anchor="ctr">
            <a:spAutoFit/>
          </a:bodyPr>
          <a:lstStyle/>
          <a:p>
            <a:pPr algn="ctr"/>
            <a:r>
              <a:rPr lang="ru-RU" sz="18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Металлургия</a:t>
            </a:r>
            <a:endParaRPr lang="en-US" dirty="0">
              <a:solidFill>
                <a:schemeClr val="accent1">
                  <a:lumMod val="75000"/>
                </a:schemeClr>
              </a:solidFill>
            </a:endParaRPr>
          </a:p>
        </p:txBody>
      </p:sp>
      <p:sp>
        <p:nvSpPr>
          <p:cNvPr id="9" name="Freeform 5">
            <a:extLst>
              <a:ext uri="{FF2B5EF4-FFF2-40B4-BE49-F238E27FC236}">
                <a16:creationId xmlns:a16="http://schemas.microsoft.com/office/drawing/2014/main" id="{F965454E-DE71-BFEB-0A09-39FBD09CEBB0}"/>
              </a:ext>
            </a:extLst>
          </p:cNvPr>
          <p:cNvSpPr/>
          <p:nvPr/>
        </p:nvSpPr>
        <p:spPr>
          <a:xfrm>
            <a:off x="969381" y="3377248"/>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55" name="Freeform 5">
            <a:extLst>
              <a:ext uri="{FF2B5EF4-FFF2-40B4-BE49-F238E27FC236}">
                <a16:creationId xmlns:a16="http://schemas.microsoft.com/office/drawing/2014/main" id="{429AACF4-7F48-57AB-52C8-EBAAAEA9FEB2}"/>
              </a:ext>
            </a:extLst>
          </p:cNvPr>
          <p:cNvSpPr/>
          <p:nvPr/>
        </p:nvSpPr>
        <p:spPr>
          <a:xfrm>
            <a:off x="1384833" y="4656052"/>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56" name="矩形 3">
            <a:extLst>
              <a:ext uri="{FF2B5EF4-FFF2-40B4-BE49-F238E27FC236}">
                <a16:creationId xmlns:a16="http://schemas.microsoft.com/office/drawing/2014/main" id="{EBD20A39-0C71-408A-6F3C-B6785953D2A4}"/>
              </a:ext>
            </a:extLst>
          </p:cNvPr>
          <p:cNvSpPr/>
          <p:nvPr/>
        </p:nvSpPr>
        <p:spPr>
          <a:xfrm>
            <a:off x="1975495" y="3376217"/>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3">
            <a:extLst>
              <a:ext uri="{FF2B5EF4-FFF2-40B4-BE49-F238E27FC236}">
                <a16:creationId xmlns:a16="http://schemas.microsoft.com/office/drawing/2014/main" id="{6858A87C-8059-F3EA-A648-9C15DED9E6AF}"/>
              </a:ext>
            </a:extLst>
          </p:cNvPr>
          <p:cNvSpPr/>
          <p:nvPr/>
        </p:nvSpPr>
        <p:spPr>
          <a:xfrm>
            <a:off x="2409767" y="4668866"/>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Прямоугольник 57">
            <a:extLst>
              <a:ext uri="{FF2B5EF4-FFF2-40B4-BE49-F238E27FC236}">
                <a16:creationId xmlns:a16="http://schemas.microsoft.com/office/drawing/2014/main" id="{6E3FF4D6-8D15-F406-1BCF-C82B8909F1F3}"/>
              </a:ext>
            </a:extLst>
          </p:cNvPr>
          <p:cNvSpPr/>
          <p:nvPr/>
        </p:nvSpPr>
        <p:spPr>
          <a:xfrm>
            <a:off x="1975495" y="3446844"/>
            <a:ext cx="3431370" cy="369332"/>
          </a:xfrm>
          <a:prstGeom prst="rect">
            <a:avLst/>
          </a:prstGeom>
        </p:spPr>
        <p:txBody>
          <a:bodyPr wrap="square" anchor="ctr">
            <a:spAutoFit/>
          </a:bodyPr>
          <a:lstStyle/>
          <a:p>
            <a:pPr algn="ctr"/>
            <a:r>
              <a:rPr lang="ru-RU" sz="18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Машина жасау</a:t>
            </a:r>
          </a:p>
        </p:txBody>
      </p:sp>
      <p:sp>
        <p:nvSpPr>
          <p:cNvPr id="59" name="Прямоугольник 58">
            <a:extLst>
              <a:ext uri="{FF2B5EF4-FFF2-40B4-BE49-F238E27FC236}">
                <a16:creationId xmlns:a16="http://schemas.microsoft.com/office/drawing/2014/main" id="{1F5AB288-5929-6798-D00E-183DE865D9D1}"/>
              </a:ext>
            </a:extLst>
          </p:cNvPr>
          <p:cNvSpPr/>
          <p:nvPr/>
        </p:nvSpPr>
        <p:spPr>
          <a:xfrm>
            <a:off x="2384199" y="4734039"/>
            <a:ext cx="3431370" cy="369332"/>
          </a:xfrm>
          <a:prstGeom prst="rect">
            <a:avLst/>
          </a:prstGeom>
        </p:spPr>
        <p:txBody>
          <a:bodyPr wrap="square" anchor="ctr">
            <a:spAutoFit/>
          </a:bodyPr>
          <a:lstStyle/>
          <a:p>
            <a:pPr algn="ctr"/>
            <a:r>
              <a:rPr lang="ru-RU" sz="18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Химиялық өндіріс</a:t>
            </a:r>
          </a:p>
        </p:txBody>
      </p:sp>
      <p:sp>
        <p:nvSpPr>
          <p:cNvPr id="61" name="Freeform 5">
            <a:extLst>
              <a:ext uri="{FF2B5EF4-FFF2-40B4-BE49-F238E27FC236}">
                <a16:creationId xmlns:a16="http://schemas.microsoft.com/office/drawing/2014/main" id="{3A04FBD1-97FA-4DB5-C3DA-AE30ECAD2793}"/>
              </a:ext>
            </a:extLst>
          </p:cNvPr>
          <p:cNvSpPr/>
          <p:nvPr/>
        </p:nvSpPr>
        <p:spPr>
          <a:xfrm>
            <a:off x="6094475" y="2747784"/>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62" name="Freeform 5">
            <a:extLst>
              <a:ext uri="{FF2B5EF4-FFF2-40B4-BE49-F238E27FC236}">
                <a16:creationId xmlns:a16="http://schemas.microsoft.com/office/drawing/2014/main" id="{AC242188-C2ED-2A6E-22A9-A4B15562C928}"/>
              </a:ext>
            </a:extLst>
          </p:cNvPr>
          <p:cNvSpPr/>
          <p:nvPr/>
        </p:nvSpPr>
        <p:spPr>
          <a:xfrm>
            <a:off x="6669458" y="4142490"/>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63" name="Freeform 5">
            <a:extLst>
              <a:ext uri="{FF2B5EF4-FFF2-40B4-BE49-F238E27FC236}">
                <a16:creationId xmlns:a16="http://schemas.microsoft.com/office/drawing/2014/main" id="{872225F1-754C-9FC8-9309-F44001334998}"/>
              </a:ext>
            </a:extLst>
          </p:cNvPr>
          <p:cNvSpPr/>
          <p:nvPr/>
        </p:nvSpPr>
        <p:spPr>
          <a:xfrm>
            <a:off x="6094475" y="5529392"/>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64" name="矩形 3">
            <a:extLst>
              <a:ext uri="{FF2B5EF4-FFF2-40B4-BE49-F238E27FC236}">
                <a16:creationId xmlns:a16="http://schemas.microsoft.com/office/drawing/2014/main" id="{E90881D8-C1F6-A49C-2F56-A3A25B3B7D44}"/>
              </a:ext>
            </a:extLst>
          </p:cNvPr>
          <p:cNvSpPr/>
          <p:nvPr/>
        </p:nvSpPr>
        <p:spPr>
          <a:xfrm>
            <a:off x="7139551" y="2732502"/>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3">
            <a:extLst>
              <a:ext uri="{FF2B5EF4-FFF2-40B4-BE49-F238E27FC236}">
                <a16:creationId xmlns:a16="http://schemas.microsoft.com/office/drawing/2014/main" id="{702E7C06-8547-9356-BEE7-587B82058189}"/>
              </a:ext>
            </a:extLst>
          </p:cNvPr>
          <p:cNvSpPr/>
          <p:nvPr/>
        </p:nvSpPr>
        <p:spPr>
          <a:xfrm>
            <a:off x="7139551" y="5529391"/>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3">
            <a:extLst>
              <a:ext uri="{FF2B5EF4-FFF2-40B4-BE49-F238E27FC236}">
                <a16:creationId xmlns:a16="http://schemas.microsoft.com/office/drawing/2014/main" id="{E03DA465-2769-9162-B449-DBA134A09802}"/>
              </a:ext>
            </a:extLst>
          </p:cNvPr>
          <p:cNvSpPr/>
          <p:nvPr/>
        </p:nvSpPr>
        <p:spPr>
          <a:xfrm>
            <a:off x="7730115" y="4142489"/>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Прямоугольник 66">
            <a:extLst>
              <a:ext uri="{FF2B5EF4-FFF2-40B4-BE49-F238E27FC236}">
                <a16:creationId xmlns:a16="http://schemas.microsoft.com/office/drawing/2014/main" id="{07036F91-A56E-3A8B-1E49-03221011DD8F}"/>
              </a:ext>
            </a:extLst>
          </p:cNvPr>
          <p:cNvSpPr/>
          <p:nvPr/>
        </p:nvSpPr>
        <p:spPr>
          <a:xfrm>
            <a:off x="7148517" y="2803129"/>
            <a:ext cx="3431370" cy="369332"/>
          </a:xfrm>
          <a:prstGeom prst="rect">
            <a:avLst/>
          </a:prstGeom>
        </p:spPr>
        <p:txBody>
          <a:bodyPr wrap="square" anchor="ctr">
            <a:spAutoFit/>
          </a:bodyPr>
          <a:lstStyle/>
          <a:p>
            <a:pPr algn="ctr"/>
            <a:r>
              <a:rPr lang="ru-RU" sz="18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Электр өнеркәсібі</a:t>
            </a:r>
          </a:p>
        </p:txBody>
      </p:sp>
      <p:sp>
        <p:nvSpPr>
          <p:cNvPr id="68" name="Прямоугольник 67">
            <a:extLst>
              <a:ext uri="{FF2B5EF4-FFF2-40B4-BE49-F238E27FC236}">
                <a16:creationId xmlns:a16="http://schemas.microsoft.com/office/drawing/2014/main" id="{6EAD3194-D961-446C-A299-6598899F7DF8}"/>
              </a:ext>
            </a:extLst>
          </p:cNvPr>
          <p:cNvSpPr/>
          <p:nvPr/>
        </p:nvSpPr>
        <p:spPr>
          <a:xfrm>
            <a:off x="7118803" y="5611802"/>
            <a:ext cx="3431370" cy="369332"/>
          </a:xfrm>
          <a:prstGeom prst="rect">
            <a:avLst/>
          </a:prstGeom>
        </p:spPr>
        <p:txBody>
          <a:bodyPr wrap="square" anchor="ctr">
            <a:spAutoFit/>
          </a:bodyPr>
          <a:lstStyle/>
          <a:p>
            <a:pPr algn="ctr"/>
            <a:r>
              <a:rPr lang="ru-RU" sz="18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Тағам өнеркәсібі</a:t>
            </a:r>
          </a:p>
        </p:txBody>
      </p:sp>
      <p:sp>
        <p:nvSpPr>
          <p:cNvPr id="69" name="Прямоугольник 68">
            <a:extLst>
              <a:ext uri="{FF2B5EF4-FFF2-40B4-BE49-F238E27FC236}">
                <a16:creationId xmlns:a16="http://schemas.microsoft.com/office/drawing/2014/main" id="{B1F21D99-1C26-4A30-DA8B-4F6BB2D579DF}"/>
              </a:ext>
            </a:extLst>
          </p:cNvPr>
          <p:cNvSpPr/>
          <p:nvPr/>
        </p:nvSpPr>
        <p:spPr>
          <a:xfrm>
            <a:off x="7614661" y="4218615"/>
            <a:ext cx="3431370" cy="369332"/>
          </a:xfrm>
          <a:prstGeom prst="rect">
            <a:avLst/>
          </a:prstGeom>
        </p:spPr>
        <p:txBody>
          <a:bodyPr wrap="square" anchor="ctr">
            <a:spAutoFit/>
          </a:bodyPr>
          <a:lstStyle/>
          <a:p>
            <a:pPr marL="228600" algn="ctr">
              <a:lnSpc>
                <a:spcPct val="100000"/>
              </a:lnSpc>
              <a:spcBef>
                <a:spcPts val="0"/>
              </a:spcBef>
            </a:pPr>
            <a:r>
              <a:rPr lang="ru-RU" sz="18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Оптикалық өнеркәсібі</a:t>
            </a:r>
          </a:p>
        </p:txBody>
      </p:sp>
    </p:spTree>
    <p:extLst>
      <p:ext uri="{BB962C8B-B14F-4D97-AF65-F5344CB8AC3E}">
        <p14:creationId xmlns:p14="http://schemas.microsoft.com/office/powerpoint/2010/main" val="16038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2F0F81-6A74-F2FC-FEBA-C97B39AB72B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2DD40D-F511-7AE0-C95F-14FD7B471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251874-BDDC-3F75-CCE1-375A5211E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1565B0-6887-D618-C8C3-AA1B1B5A8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7D77F58-D2ED-1737-B20A-BFC43ECB7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6478709B-C6F4-8580-BAD6-808C4520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9635EAC-36DF-C475-FFE2-FB7A23A07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D6D4A998-8A6D-77E2-E079-13426A535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27E416B4-E017-7207-9EE1-C435C3AA2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E8365075-5D06-F013-D5EC-E574BA76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9D25AF2-032F-A2B0-5DDA-9E3B6227A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82E27CD9-055B-F0AF-6CB5-E02B4D653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65640321-F517-4E21-C5E0-6A2520CFE7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CC4E38B1-FF86-DC07-F7D9-26CA11459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B62646E-AB81-6E0E-2975-8EAE5FDA4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9E7BA69-5DB2-B0B8-42CF-96DBE4AEF1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6B7D932A-146D-7BF4-A805-5E5AD9E393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C31C9B03-BB9A-01AA-9752-4323844FF9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88D78DC0-D209-B33E-D0BE-A1A174358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BD706E86-C2B3-2494-FDDA-111FA78A8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2981933-D8B7-EC21-FF43-395071E73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8817AA60-4BA0-FF15-2E3C-FA3B84FDD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54AAABD8-4593-712F-C04D-0C7306F0D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68DABACF-7DB3-AF66-FF74-F2A017B26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6286B2E4-7FCA-E89E-E1CD-623AAAA12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8EAECECB-5E87-A0FD-B1D8-C44773295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B7F82331-FA1B-3C5B-4B7B-A07246438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06CDDE1-36B3-2D79-C20F-871D42C03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FD6DE1E-E31D-849B-12E2-E91192357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B61CAE5-DE1E-1005-DF29-EFFB136F4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FA0A6E08-52CD-55A8-5485-C60CFCF23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C6C7393F-888E-5DA6-ACD8-6A3C599FC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F989DCAE-4282-0564-C699-A4EDC45A4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43DE821-D991-3F9D-AE74-6528225534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E9EDCACB-C29D-0859-1BFA-5AE40169C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75A2DD07-A3F7-2BF9-867D-50830A668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535FF26-CE2A-ADBA-A52F-0C0A2588B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DD571562-2111-0362-B57B-9D67DD9D6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704DA5E-B5AE-B886-C88D-E71C1F5A3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24A0DAEC-707E-6738-DE95-7950240E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697DA3CC-49EB-C5E2-27CE-F3894DC00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7BCC8EBB-F135-BAA5-6B74-4652320A99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76585A3C-0CEC-DB51-04C6-8984DA5E6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FC398CDE-1DDC-F414-912D-118D00B2390F}"/>
              </a:ext>
            </a:extLst>
          </p:cNvPr>
          <p:cNvSpPr>
            <a:spLocks noGrp="1"/>
          </p:cNvSpPr>
          <p:nvPr>
            <p:ph idx="1"/>
          </p:nvPr>
        </p:nvSpPr>
        <p:spPr>
          <a:xfrm>
            <a:off x="898393" y="1198237"/>
            <a:ext cx="5801156" cy="5112567"/>
          </a:xfrm>
        </p:spPr>
        <p:txBody>
          <a:bodyPr>
            <a:normAutofit fontScale="92500" lnSpcReduction="20000"/>
          </a:bodyPr>
          <a:lstStyle/>
          <a:p>
            <a:pPr indent="0" algn="ctr">
              <a:lnSpc>
                <a:spcPct val="100000"/>
              </a:lnSpc>
              <a:spcBef>
                <a:spcPts val="0"/>
              </a:spcBef>
              <a:buNone/>
            </a:pPr>
            <a:r>
              <a:rPr lang="kk-KZ" sz="2400" b="1">
                <a:solidFill>
                  <a:srgbClr val="C00000"/>
                </a:solidFill>
                <a:latin typeface="Arial" panose="020B0604020202020204" pitchFamily="34" charset="0"/>
                <a:ea typeface="Calibri" panose="020F0502020204030204" pitchFamily="34" charset="0"/>
                <a:cs typeface="Arial" panose="020B0604020202020204" pitchFamily="34" charset="0"/>
              </a:rPr>
              <a:t>В</a:t>
            </a:r>
            <a:r>
              <a:rPr lang="ru-RU" sz="2400" b="1">
                <a:solidFill>
                  <a:srgbClr val="C00000"/>
                </a:solidFill>
                <a:latin typeface="Arial" panose="020B0604020202020204" pitchFamily="34" charset="0"/>
                <a:ea typeface="Calibri" panose="020F0502020204030204" pitchFamily="34" charset="0"/>
                <a:cs typeface="Arial" panose="020B0604020202020204" pitchFamily="34" charset="0"/>
              </a:rPr>
              <a:t>акуумдық технологияны қолдану салалары:</a:t>
            </a:r>
            <a:endParaRPr lang="ru-RU" sz="24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a:solidFill>
                  <a:srgbClr val="002060"/>
                </a:solidFill>
                <a:latin typeface="Arial" panose="020B0604020202020204" pitchFamily="34" charset="0"/>
                <a:ea typeface="Calibri" panose="020F0502020204030204" pitchFamily="34" charset="0"/>
                <a:cs typeface="Arial" panose="020B0604020202020204" pitchFamily="34" charset="0"/>
              </a:rPr>
              <a:t>Металлургияда металдарды вакуумда балқыту және қайта балқыту оларды еріген газдардан босатады, соның арқасында олар жоғары механикалық беріктікке, иілгіштікке және тұтқырлыққа ие болады. </a:t>
            </a: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a:solidFill>
                  <a:srgbClr val="002060"/>
                </a:solidFill>
                <a:latin typeface="Arial" panose="020B0604020202020204" pitchFamily="34" charset="0"/>
                <a:ea typeface="Calibri" panose="020F0502020204030204" pitchFamily="34" charset="0"/>
                <a:cs typeface="Arial" panose="020B0604020202020204" pitchFamily="34" charset="0"/>
              </a:rPr>
              <a:t>Вакуумда балқыту нәтижесінде электр қозғалтқыштары үшін көміртегі жоқ темір түрлері, жоғары электр өткізгіш мыс, магний, кальций, тантал, платина, титан, цирконий, бериллий, сирек металдар мен қорытпалар алынады. Вакуумдау жоғары сапалы болаттарды өндіруде кеңінен қолданылады.</a:t>
            </a:r>
          </a:p>
        </p:txBody>
      </p:sp>
      <p:sp>
        <p:nvSpPr>
          <p:cNvPr id="2" name="Скругленный прямоугольник 4">
            <a:extLst>
              <a:ext uri="{FF2B5EF4-FFF2-40B4-BE49-F238E27FC236}">
                <a16:creationId xmlns:a16="http://schemas.microsoft.com/office/drawing/2014/main" id="{1233DD61-22DD-7D7F-BCB4-74790466E97C}"/>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7CA4B390-5646-2019-FF18-01BDC57C92DD}"/>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Вакуумдық техниканың қолданылуы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id="{1C396F0F-E126-C7D1-6F65-35207425CDBC}"/>
              </a:ext>
            </a:extLst>
          </p:cNvPr>
          <p:cNvSpPr/>
          <p:nvPr/>
        </p:nvSpPr>
        <p:spPr>
          <a:xfrm>
            <a:off x="1402470" y="2120327"/>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5" name="矩形 3">
            <a:extLst>
              <a:ext uri="{FF2B5EF4-FFF2-40B4-BE49-F238E27FC236}">
                <a16:creationId xmlns:a16="http://schemas.microsoft.com/office/drawing/2014/main" id="{B311C720-4067-3BF3-E5D2-3917B7523472}"/>
              </a:ext>
            </a:extLst>
          </p:cNvPr>
          <p:cNvSpPr/>
          <p:nvPr/>
        </p:nvSpPr>
        <p:spPr>
          <a:xfrm>
            <a:off x="2401834" y="2120326"/>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Прямоугольник 5">
            <a:extLst>
              <a:ext uri="{FF2B5EF4-FFF2-40B4-BE49-F238E27FC236}">
                <a16:creationId xmlns:a16="http://schemas.microsoft.com/office/drawing/2014/main" id="{721B8F69-41C8-047D-B129-0A8897DD6B3A}"/>
              </a:ext>
            </a:extLst>
          </p:cNvPr>
          <p:cNvSpPr/>
          <p:nvPr/>
        </p:nvSpPr>
        <p:spPr>
          <a:xfrm>
            <a:off x="2409767" y="2175564"/>
            <a:ext cx="3431370" cy="400110"/>
          </a:xfrm>
          <a:prstGeom prst="rect">
            <a:avLst/>
          </a:prstGeom>
        </p:spPr>
        <p:txBody>
          <a:bodyPr wrap="square" anchor="ctr">
            <a:spAutoFit/>
          </a:bodyPr>
          <a:lstStyle/>
          <a:p>
            <a:pPr algn="ctr"/>
            <a:r>
              <a:rPr lang="ru-RU" sz="20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Металлургия</a:t>
            </a:r>
            <a:endParaRPr lang="en-US" dirty="0">
              <a:solidFill>
                <a:schemeClr val="accent1">
                  <a:lumMod val="75000"/>
                </a:schemeClr>
              </a:solidFill>
            </a:endParaRPr>
          </a:p>
        </p:txBody>
      </p:sp>
      <p:pic>
        <p:nvPicPr>
          <p:cNvPr id="7170" name="Picture 2" descr="Picture background">
            <a:extLst>
              <a:ext uri="{FF2B5EF4-FFF2-40B4-BE49-F238E27FC236}">
                <a16:creationId xmlns:a16="http://schemas.microsoft.com/office/drawing/2014/main" id="{876E9B23-2DDA-AE43-5D0E-00FD25B14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588" y="2231490"/>
            <a:ext cx="4521019" cy="269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87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427090-4110-6894-6BFE-17C5480E48E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ECD0F1-1C2D-012D-521F-57E50F467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F5DEA4-11C5-7A49-CB4E-448F620CC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B06FF1-D2F6-CC59-3EED-F5C18E35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BB8EA99-4B74-FE57-177B-0698DF82FD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3C73295A-3768-B0D3-46BC-2818AAF71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8C14B2E-82EC-75BA-EBBD-02ADE0B8F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E7A911F5-4254-13E9-4FFE-F7ED0CD86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E9D52ACC-8443-D6F3-20D0-4F384C132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2429C72-F883-0DD6-B8E4-66A0A534B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9B7F9753-63D9-7DB0-12CB-E9017BEBD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81A81CB-654B-386F-51D2-93F4001DC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8871C6F-E4EA-456A-D82C-0BE1800B6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45C4FC29-6F7D-5A33-6D80-01429B56E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64FF106-8A1B-F081-EB8B-9FB3682E7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8FA36FF-916F-7AF3-D29B-4F6619E59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3262CA5-1751-C857-4D0E-27B2C9875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89CBFEC-69B4-6D26-27FB-F2D91AA5B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5AE005FB-8F73-6A14-104E-5C3F0FE2F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911EC8FB-9863-A960-ECAD-F638EB1E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492A747D-B0E5-74D0-3EAE-005A58ED4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A7F3303-67D2-8A51-FB1C-CE4AEDB0D9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5CEBB21-121C-FA7E-BBC6-D9AB4226F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81F83D25-A0A1-A2EC-ADDF-89771E193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A2F783EB-5362-2D39-BCDA-7771E04FB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9CDBB6E-E34D-50B1-F98B-67B55F4E9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52FD47BE-BA8F-0615-6315-48AD4086F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4C24155A-2313-B0D6-8238-83F2E43B6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C9ACF22-4592-57F4-3698-EF6B2E5BC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24107EBD-95B8-298B-4B3D-542EDB5FB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F0F379ED-EAE5-E525-D8EC-6AA6ECE3B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FD109E9-1D36-F695-00CB-8B77F4EC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574E359C-26D3-1608-8EF5-1E0626CEB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3C09559-7D9B-5D81-21F4-969E22EE7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8DC2CB95-7974-33B9-7324-BEC6302AC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39451A5A-66A1-0B52-4D67-E0727A666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643F76FB-666F-E173-BCC5-31C7739FA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9A859543-2B98-B20E-0A57-01C6D9098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D724E37-A1F0-DC9B-EB11-F4F4ABFB0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CF76A182-2D5D-1653-0DAE-CF621F4722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565EE26B-56D7-A320-AF2D-2EC07EBF0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4E8AC61-A4B1-F5B1-A32C-AE9922FA4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B660EA12-854E-E6E0-0AD1-61E845708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FC741221-9740-4126-D585-23B16E1EABA3}"/>
              </a:ext>
            </a:extLst>
          </p:cNvPr>
          <p:cNvSpPr>
            <a:spLocks noGrp="1"/>
          </p:cNvSpPr>
          <p:nvPr>
            <p:ph idx="1"/>
          </p:nvPr>
        </p:nvSpPr>
        <p:spPr>
          <a:xfrm>
            <a:off x="898392" y="1198237"/>
            <a:ext cx="5571564" cy="4951103"/>
          </a:xfrm>
        </p:spPr>
        <p:txBody>
          <a:bodyPr>
            <a:normAutofit lnSpcReduction="10000"/>
          </a:bodyPr>
          <a:lstStyle/>
          <a:p>
            <a:pPr indent="0" algn="ctr">
              <a:lnSpc>
                <a:spcPct val="100000"/>
              </a:lnSpc>
              <a:spcBef>
                <a:spcPts val="0"/>
              </a:spcBef>
              <a:buNone/>
            </a:pPr>
            <a:r>
              <a:rPr lang="kk-KZ" sz="2400" b="1">
                <a:solidFill>
                  <a:srgbClr val="C00000"/>
                </a:solidFill>
                <a:latin typeface="Arial" panose="020B0604020202020204" pitchFamily="34" charset="0"/>
                <a:ea typeface="Calibri" panose="020F0502020204030204" pitchFamily="34" charset="0"/>
                <a:cs typeface="Arial" panose="020B0604020202020204" pitchFamily="34" charset="0"/>
              </a:rPr>
              <a:t>В</a:t>
            </a:r>
            <a:r>
              <a:rPr lang="ru-RU" sz="2400" b="1">
                <a:solidFill>
                  <a:srgbClr val="C00000"/>
                </a:solidFill>
                <a:latin typeface="Arial" panose="020B0604020202020204" pitchFamily="34" charset="0"/>
                <a:ea typeface="Calibri" panose="020F0502020204030204" pitchFamily="34" charset="0"/>
                <a:cs typeface="Arial" panose="020B0604020202020204" pitchFamily="34" charset="0"/>
              </a:rPr>
              <a:t>акуумдық технологияны қолдану салалары:</a:t>
            </a:r>
            <a:endParaRPr lang="ru-RU" sz="24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a:solidFill>
                  <a:srgbClr val="002060"/>
                </a:solidFill>
                <a:latin typeface="Arial" panose="020B0604020202020204" pitchFamily="34" charset="0"/>
                <a:ea typeface="Calibri" panose="020F0502020204030204" pitchFamily="34" charset="0"/>
                <a:cs typeface="Arial" panose="020B0604020202020204" pitchFamily="34" charset="0"/>
              </a:rPr>
              <a:t>Машина жасауда вакуумды материалдарды бекіту және құрғақ үйкеліс процестерін зерттеу, кескіш құралдарға қатайтатын жабындарды және машина бөлшектеріне тозуға төзімді жабындарды жағу, автоматтар мен автоматты желілердегі бөлшектерді ұстау және тасымалдау үшін қолданылады.</a:t>
            </a:r>
          </a:p>
        </p:txBody>
      </p:sp>
      <p:sp>
        <p:nvSpPr>
          <p:cNvPr id="2" name="Скругленный прямоугольник 4">
            <a:extLst>
              <a:ext uri="{FF2B5EF4-FFF2-40B4-BE49-F238E27FC236}">
                <a16:creationId xmlns:a16="http://schemas.microsoft.com/office/drawing/2014/main" id="{B567C58C-EDEF-F3CC-F566-B21AF399B1B1}"/>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CE318F5E-BF0A-30B2-E704-92BFE399D068}"/>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Вакуумдық техниканың қолданылуы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id="{6A0943A4-EC60-570A-365E-AF86BD760B8E}"/>
              </a:ext>
            </a:extLst>
          </p:cNvPr>
          <p:cNvSpPr/>
          <p:nvPr/>
        </p:nvSpPr>
        <p:spPr>
          <a:xfrm>
            <a:off x="1402470" y="2606965"/>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5" name="矩形 3">
            <a:extLst>
              <a:ext uri="{FF2B5EF4-FFF2-40B4-BE49-F238E27FC236}">
                <a16:creationId xmlns:a16="http://schemas.microsoft.com/office/drawing/2014/main" id="{2B8BC1DE-45A8-F15D-A3F9-E65AD99C34F3}"/>
              </a:ext>
            </a:extLst>
          </p:cNvPr>
          <p:cNvSpPr/>
          <p:nvPr/>
        </p:nvSpPr>
        <p:spPr>
          <a:xfrm>
            <a:off x="2401836" y="2609930"/>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Прямоугольник 5">
            <a:extLst>
              <a:ext uri="{FF2B5EF4-FFF2-40B4-BE49-F238E27FC236}">
                <a16:creationId xmlns:a16="http://schemas.microsoft.com/office/drawing/2014/main" id="{1DFE4B6F-779E-4A42-0C88-5984BEB4D1EB}"/>
              </a:ext>
            </a:extLst>
          </p:cNvPr>
          <p:cNvSpPr/>
          <p:nvPr/>
        </p:nvSpPr>
        <p:spPr>
          <a:xfrm>
            <a:off x="2401836" y="2662204"/>
            <a:ext cx="3431370" cy="400110"/>
          </a:xfrm>
          <a:prstGeom prst="rect">
            <a:avLst/>
          </a:prstGeom>
        </p:spPr>
        <p:txBody>
          <a:bodyPr wrap="square" anchor="ctr">
            <a:spAutoFit/>
          </a:bodyPr>
          <a:lstStyle/>
          <a:p>
            <a:pPr algn="ctr"/>
            <a:r>
              <a:rPr lang="ru-RU" sz="20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Машина жасау</a:t>
            </a:r>
          </a:p>
        </p:txBody>
      </p:sp>
      <p:pic>
        <p:nvPicPr>
          <p:cNvPr id="8194" name="Picture 2" descr="Picture background">
            <a:extLst>
              <a:ext uri="{FF2B5EF4-FFF2-40B4-BE49-F238E27FC236}">
                <a16:creationId xmlns:a16="http://schemas.microsoft.com/office/drawing/2014/main" id="{A6F27CAC-6662-EBBA-AF72-3E418CDC1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070" y="1707601"/>
            <a:ext cx="4681538" cy="373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30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E5872E-06DB-219B-46BF-7F7853ECD80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34A5D7D-E84B-064D-0F6F-4D288E6F3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073C6F-AB16-917B-5CBD-B69A33D0F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E3D6F5-9804-9A59-906C-E698D0BAE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42F877B-04ED-97E2-C387-B231819600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6C77D23F-908E-F59F-F7ED-DC55F692FC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4A0F37EC-63E6-F715-0AD2-1DB204EC6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0FD86042-FF15-D870-5F9C-500265EBF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BBC909F-9ADB-1B3B-290C-06E6B3630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FD66983-1712-D0F0-27A5-038007CB2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01DE56A-77A5-DAFF-4917-393DFE592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4F1B4E22-5463-F86E-77E0-47A97A404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A3D95E3-8EDD-B92A-A581-189CC7D4D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9D47D3D-2DBA-02C7-087A-573C5478D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4940332-0B4B-4E4F-B1D6-991DCB93EE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5686C5C-798F-1DBD-3027-69E3DE94C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9F5DCDF6-38F7-AD10-6739-3A3DF99D9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DA6641F-57ED-222D-B95A-A11CDA8266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90BD4B54-6445-67B1-2FF8-A61B42A8E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1F176B49-052D-E834-D9BC-A04D2F17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E30EF72-3A87-021B-414E-FCE5ED969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BBFC975-1542-9203-F45C-F82EDD056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BA20DB5-0832-5186-8575-E425323DD4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C6C4A269-42B4-F173-851E-9F810C377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7260949E-6072-5B5A-BD59-8BC50DFE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312CF550-1639-A717-EA99-DD4A0894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BA9559E-AA1E-8756-623A-E2A8BF46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67A933B-0E2E-CD85-3583-6B74EB97E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C3578-4D87-4185-2954-CB4F6B6F5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FE7FA04C-551A-B275-38CA-8DF331917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AE9D0709-3450-5666-28A6-F4BFED3FE1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8B4BEC0-EA99-8BA4-0AB5-53DFA16BA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704BDDE-C97B-0C59-06D6-F7555E257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5E9D8698-80B4-5E6F-8EF3-0D7FE6917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8782B61-511C-0F2F-7C3D-A16274BCF3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02E86753-AE20-0E13-BD0B-FF4E5CC47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D4CD643-2B3B-8932-5FA2-BF5A29C1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DDAF26C-4C72-0628-357D-D4C7DC794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42C7B51-4889-34B2-15F4-3ECCFACE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7EFDD6C-8A59-AFCE-6B4D-B7C39EA8B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EA0AB52C-8403-89A4-81D9-D59141FA8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2D0B8D34-D18C-49A7-57DF-FB3083C39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B3EB999C-4844-4BEE-6D67-79864A24D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976EEF43-87C8-3500-6AEC-EC5AA8BD76E4}"/>
              </a:ext>
            </a:extLst>
          </p:cNvPr>
          <p:cNvSpPr>
            <a:spLocks noGrp="1"/>
          </p:cNvSpPr>
          <p:nvPr>
            <p:ph idx="1"/>
          </p:nvPr>
        </p:nvSpPr>
        <p:spPr>
          <a:xfrm>
            <a:off x="898392" y="1198237"/>
            <a:ext cx="5772044" cy="5112567"/>
          </a:xfrm>
        </p:spPr>
        <p:txBody>
          <a:bodyPr>
            <a:normAutofit fontScale="92500" lnSpcReduction="20000"/>
          </a:bodyPr>
          <a:lstStyle/>
          <a:p>
            <a:pPr indent="0">
              <a:lnSpc>
                <a:spcPct val="100000"/>
              </a:lnSpc>
              <a:spcBef>
                <a:spcPts val="0"/>
              </a:spcBef>
              <a:buNone/>
            </a:pPr>
            <a:endParaRPr lang="kk-KZ" sz="2000" b="1">
              <a:solidFill>
                <a:srgbClr val="C00000"/>
              </a:solidFill>
              <a:latin typeface="Arial" panose="020B0604020202020204" pitchFamily="34" charset="0"/>
              <a:ea typeface="Calibri" panose="020F0502020204030204" pitchFamily="34" charset="0"/>
              <a:cs typeface="Arial" panose="020B0604020202020204" pitchFamily="34" charset="0"/>
            </a:endParaRPr>
          </a:p>
          <a:p>
            <a:pPr indent="0" algn="ctr">
              <a:lnSpc>
                <a:spcPct val="100000"/>
              </a:lnSpc>
              <a:spcBef>
                <a:spcPts val="0"/>
              </a:spcBef>
              <a:buNone/>
            </a:pPr>
            <a:r>
              <a:rPr lang="kk-KZ" sz="2400" b="1">
                <a:solidFill>
                  <a:srgbClr val="C00000"/>
                </a:solidFill>
                <a:latin typeface="Arial" panose="020B0604020202020204" pitchFamily="34" charset="0"/>
                <a:ea typeface="Calibri" panose="020F0502020204030204" pitchFamily="34" charset="0"/>
                <a:cs typeface="Arial" panose="020B0604020202020204" pitchFamily="34" charset="0"/>
              </a:rPr>
              <a:t>В</a:t>
            </a:r>
            <a:r>
              <a:rPr lang="ru-RU" sz="2400" b="1">
                <a:solidFill>
                  <a:srgbClr val="C00000"/>
                </a:solidFill>
                <a:latin typeface="Arial" panose="020B0604020202020204" pitchFamily="34" charset="0"/>
                <a:ea typeface="Calibri" panose="020F0502020204030204" pitchFamily="34" charset="0"/>
                <a:cs typeface="Arial" panose="020B0604020202020204" pitchFamily="34" charset="0"/>
              </a:rPr>
              <a:t>акуумдық технологияны қолдану салалары:</a:t>
            </a:r>
            <a:endParaRPr lang="ru-RU" sz="24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a:solidFill>
                  <a:srgbClr val="002060"/>
                </a:solidFill>
                <a:latin typeface="Arial" panose="020B0604020202020204" pitchFamily="34" charset="0"/>
                <a:ea typeface="Calibri" panose="020F0502020204030204" pitchFamily="34" charset="0"/>
                <a:cs typeface="Arial" panose="020B0604020202020204" pitchFamily="34" charset="0"/>
              </a:rPr>
              <a:t>Химия өнеркәсібінде синтетикалық талшықтар, полиамидтер, аминопластар, полиэтилен және органикалық еріткіштер алу үшін вакуумды кептіргіштер қолданылады. Вакуумдық сүзгілер целлюлоза, қағаз және майлау майларын өндіруде қолданылады. Бояғыштар мен тыңайтқыштар өндірісінде вакуумдық кристаллизация құрылғылары қолданылады.</a:t>
            </a:r>
          </a:p>
        </p:txBody>
      </p:sp>
      <p:sp>
        <p:nvSpPr>
          <p:cNvPr id="2" name="Скругленный прямоугольник 4">
            <a:extLst>
              <a:ext uri="{FF2B5EF4-FFF2-40B4-BE49-F238E27FC236}">
                <a16:creationId xmlns:a16="http://schemas.microsoft.com/office/drawing/2014/main" id="{1DCAE35F-A192-2D26-898D-D1978A0F362D}"/>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5ABCF976-DB5B-ACB2-F0F3-19446372137A}"/>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Вакуумдық техниканың қолданылуы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id="{8931D7F4-B35A-7166-F953-DA7DDAB80F97}"/>
              </a:ext>
            </a:extLst>
          </p:cNvPr>
          <p:cNvSpPr/>
          <p:nvPr/>
        </p:nvSpPr>
        <p:spPr>
          <a:xfrm>
            <a:off x="1402470" y="2606965"/>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5" name="矩形 3">
            <a:extLst>
              <a:ext uri="{FF2B5EF4-FFF2-40B4-BE49-F238E27FC236}">
                <a16:creationId xmlns:a16="http://schemas.microsoft.com/office/drawing/2014/main" id="{7450540A-E86A-F0CC-C6B6-1DEFC1A94CD8}"/>
              </a:ext>
            </a:extLst>
          </p:cNvPr>
          <p:cNvSpPr/>
          <p:nvPr/>
        </p:nvSpPr>
        <p:spPr>
          <a:xfrm>
            <a:off x="2401836" y="2609930"/>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Прямоугольник 5">
            <a:extLst>
              <a:ext uri="{FF2B5EF4-FFF2-40B4-BE49-F238E27FC236}">
                <a16:creationId xmlns:a16="http://schemas.microsoft.com/office/drawing/2014/main" id="{A3FCD8EA-7C82-CBAB-992C-BD9723FB8416}"/>
              </a:ext>
            </a:extLst>
          </p:cNvPr>
          <p:cNvSpPr/>
          <p:nvPr/>
        </p:nvSpPr>
        <p:spPr>
          <a:xfrm>
            <a:off x="2401836" y="2662204"/>
            <a:ext cx="3431370" cy="400110"/>
          </a:xfrm>
          <a:prstGeom prst="rect">
            <a:avLst/>
          </a:prstGeom>
        </p:spPr>
        <p:txBody>
          <a:bodyPr wrap="square" anchor="ctr">
            <a:spAutoFit/>
          </a:bodyPr>
          <a:lstStyle/>
          <a:p>
            <a:pPr algn="ctr"/>
            <a:r>
              <a:rPr lang="ru-RU" sz="20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Химиялық өндіріс</a:t>
            </a:r>
          </a:p>
        </p:txBody>
      </p:sp>
      <p:pic>
        <p:nvPicPr>
          <p:cNvPr id="9218" name="Picture 2" descr="Picture background">
            <a:extLst>
              <a:ext uri="{FF2B5EF4-FFF2-40B4-BE49-F238E27FC236}">
                <a16:creationId xmlns:a16="http://schemas.microsoft.com/office/drawing/2014/main" id="{C1AD7B42-269D-92ED-E7E3-EE9F128FB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321" y="1762659"/>
            <a:ext cx="4914287" cy="327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0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5D87EF-F6FD-6B99-609F-3C462A9F4CF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CCE352-220B-2F35-88EF-CF99B4FA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26914C-7EB1-A3B2-63C4-F139E6584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134FB8-8B01-CAC3-FC56-1D88E0745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7590963-2ADD-BACE-CD20-785681DCF6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113CC9C7-13AF-78DA-22D0-13324ADB0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463F4A8F-82F1-B13B-07A7-E7FB841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D1189624-330D-9092-61E8-02C462425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9670627D-022C-DBFB-ED1B-EF53572F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C494E69-2405-E364-7C12-50C5E6CAC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4610ED0-3B33-FE1F-182E-F519AAF18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B55B3F-FA89-431E-6BA3-477636E09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9D9EEAC-1DEC-6DD3-E8F3-7F26A8BA2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90B92050-20D8-B870-F1D1-7B0A4A0BE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124FC49D-50B8-E1CF-3EF3-38D893A56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9649DD1-6218-585E-A292-18036F5A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FA784F2-B84B-682C-C880-2BEDEF514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EA1956E-2E06-55AA-194F-90E187053E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3BFEB0E3-FC47-D3BD-424F-BBFF737DE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B57DAEC-3976-8C4F-6589-3026AF4B4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3FEB2C93-13AC-9222-E7C4-2BAC02301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0DD2046-3D50-F19C-4004-4937E8AEB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FB6E405-96F6-4067-CEE8-F857D4989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C4E3A01A-E598-A76A-B507-51CD7E6FF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7EE72760-D099-AE1A-BB07-8B39CF8AE3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62F68D5C-F995-EF07-620C-318ED4E2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BD121A4F-8EEE-0AFC-294A-F3503DC07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EC4584AD-BCED-121D-FF6A-C6383B5A4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B1CF2E0E-204E-121E-3DA2-0CC0430D2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2D5C0A24-C2B0-C831-5190-72BF2462E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F91F341B-99C4-2D1D-3E11-3DB537708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2AE5E753-ADE3-A728-F9E9-856ED5979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EC96BEB2-0D5D-0A1A-5122-96A8D214D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BD98E55E-6387-B8A1-BF2F-1AB66CEA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159F837F-E4DD-65F1-2E37-EDDB9CD94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DB7D656-E102-1E2F-F9E4-2013BDD80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1EE546F-6500-BA28-3EDB-F2EDE3417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60DE863-066D-0C55-13DF-2639E1B6C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66BD72C4-7802-25C5-85F8-25FD3E08D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8A4E4CE1-37A5-EB73-AFA0-CE0094713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65CFC5FA-CB2D-00DC-8E34-7622B6049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560A0921-16CD-9559-9DA8-BEF641AF7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2D4417EC-9A8B-FB1D-D965-E09F1C6BA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84B9493A-EAE4-94FD-C0CA-8B7218360C8A}"/>
              </a:ext>
            </a:extLst>
          </p:cNvPr>
          <p:cNvSpPr>
            <a:spLocks noGrp="1"/>
          </p:cNvSpPr>
          <p:nvPr>
            <p:ph idx="1"/>
          </p:nvPr>
        </p:nvSpPr>
        <p:spPr>
          <a:xfrm>
            <a:off x="898392" y="1198237"/>
            <a:ext cx="5680604" cy="5112567"/>
          </a:xfrm>
        </p:spPr>
        <p:txBody>
          <a:bodyPr>
            <a:normAutofit lnSpcReduction="10000"/>
          </a:bodyPr>
          <a:lstStyle/>
          <a:p>
            <a:pPr indent="0" algn="ctr">
              <a:lnSpc>
                <a:spcPct val="100000"/>
              </a:lnSpc>
              <a:spcBef>
                <a:spcPts val="0"/>
              </a:spcBef>
              <a:buNone/>
            </a:pPr>
            <a:r>
              <a:rPr lang="kk-KZ" sz="2400" b="1">
                <a:solidFill>
                  <a:srgbClr val="C00000"/>
                </a:solidFill>
                <a:latin typeface="Arial" panose="020B0604020202020204" pitchFamily="34" charset="0"/>
                <a:ea typeface="Calibri" panose="020F0502020204030204" pitchFamily="34" charset="0"/>
                <a:cs typeface="Arial" panose="020B0604020202020204" pitchFamily="34" charset="0"/>
              </a:rPr>
              <a:t>В</a:t>
            </a:r>
            <a:r>
              <a:rPr lang="ru-RU" sz="2400" b="1">
                <a:solidFill>
                  <a:srgbClr val="C00000"/>
                </a:solidFill>
                <a:latin typeface="Arial" panose="020B0604020202020204" pitchFamily="34" charset="0"/>
                <a:ea typeface="Calibri" panose="020F0502020204030204" pitchFamily="34" charset="0"/>
                <a:cs typeface="Arial" panose="020B0604020202020204" pitchFamily="34" charset="0"/>
              </a:rPr>
              <a:t>акуумдық технологияны қолдану салалары:</a:t>
            </a:r>
            <a:endParaRPr lang="ru-RU" sz="24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a:solidFill>
                  <a:srgbClr val="002060"/>
                </a:solidFill>
                <a:latin typeface="Arial" panose="020B0604020202020204" pitchFamily="34" charset="0"/>
                <a:ea typeface="Calibri" panose="020F0502020204030204" pitchFamily="34" charset="0"/>
                <a:cs typeface="Arial" panose="020B0604020202020204" pitchFamily="34" charset="0"/>
              </a:rPr>
              <a:t>Электр өнеркәсібінде вакуумды сіңдіру ең үнемді әдіс ретінде трансформаторларды, электр қозғалтқыштарын, конденсаторларды және кабельдерді өндіруде кеңінен қолданылады. Вакуумда жұмыс істегенде электр құрылғыларын ауыстырудың қызмет ету мерзімі мен сенімділігі артады.</a:t>
            </a:r>
          </a:p>
        </p:txBody>
      </p:sp>
      <p:sp>
        <p:nvSpPr>
          <p:cNvPr id="2" name="Скругленный прямоугольник 4">
            <a:extLst>
              <a:ext uri="{FF2B5EF4-FFF2-40B4-BE49-F238E27FC236}">
                <a16:creationId xmlns:a16="http://schemas.microsoft.com/office/drawing/2014/main" id="{CB014C0A-A24E-C66D-F0F2-450B81406970}"/>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D1C6C56-E748-EFAA-661E-264144228303}"/>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Вакуумдық техниканың қолданылуы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id="{B9ECEF29-4C70-90AC-E1CA-91685AF947DE}"/>
              </a:ext>
            </a:extLst>
          </p:cNvPr>
          <p:cNvSpPr/>
          <p:nvPr/>
        </p:nvSpPr>
        <p:spPr>
          <a:xfrm>
            <a:off x="1402470" y="2606965"/>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5" name="矩形 3">
            <a:extLst>
              <a:ext uri="{FF2B5EF4-FFF2-40B4-BE49-F238E27FC236}">
                <a16:creationId xmlns:a16="http://schemas.microsoft.com/office/drawing/2014/main" id="{7162908D-7691-8813-E862-301C66C371DD}"/>
              </a:ext>
            </a:extLst>
          </p:cNvPr>
          <p:cNvSpPr/>
          <p:nvPr/>
        </p:nvSpPr>
        <p:spPr>
          <a:xfrm>
            <a:off x="2401836" y="2609930"/>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Прямоугольник 5">
            <a:extLst>
              <a:ext uri="{FF2B5EF4-FFF2-40B4-BE49-F238E27FC236}">
                <a16:creationId xmlns:a16="http://schemas.microsoft.com/office/drawing/2014/main" id="{E6541F78-BFA8-7871-4F13-1320CF9B56EA}"/>
              </a:ext>
            </a:extLst>
          </p:cNvPr>
          <p:cNvSpPr/>
          <p:nvPr/>
        </p:nvSpPr>
        <p:spPr>
          <a:xfrm>
            <a:off x="2401836" y="2662204"/>
            <a:ext cx="3431370" cy="400110"/>
          </a:xfrm>
          <a:prstGeom prst="rect">
            <a:avLst/>
          </a:prstGeom>
        </p:spPr>
        <p:txBody>
          <a:bodyPr wrap="square" anchor="ctr">
            <a:spAutoFit/>
          </a:bodyPr>
          <a:lstStyle/>
          <a:p>
            <a:pPr algn="ctr"/>
            <a:r>
              <a:rPr lang="ru-RU" sz="20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Электр өнеркәсібі</a:t>
            </a:r>
          </a:p>
        </p:txBody>
      </p:sp>
      <p:pic>
        <p:nvPicPr>
          <p:cNvPr id="10242" name="Picture 2" descr="Picture background">
            <a:extLst>
              <a:ext uri="{FF2B5EF4-FFF2-40B4-BE49-F238E27FC236}">
                <a16:creationId xmlns:a16="http://schemas.microsoft.com/office/drawing/2014/main" id="{3964ADA6-AB94-504B-026F-83311BA0D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884" y="1904108"/>
            <a:ext cx="4988083" cy="311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30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A616E2-91E4-7C69-4C25-AB762E78FC9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092D93-1733-DC39-224B-96A7B7F1E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6355EF-634D-08B3-E0BE-40DC8D5A4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CCF8D0-46A7-E179-9771-B4EAAF42D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C2E406C-5956-39AD-3F85-D50E714719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CD5548CB-BFEA-417D-E3B8-0980493CA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0A75CDAA-9A15-F21C-7A70-2EEAF68D12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9E09F2B8-58B0-5C4A-72A3-49DDFF948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7E816E1-AA33-31F9-D4E8-6130CCF38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F84C53B3-5E9F-1565-6935-1EF32E7D3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0C7A9DD-E016-B5D1-DD83-3984E92D8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82211A-7C4C-6FDD-66D8-2AE38E08D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D559D0B-AD04-983F-7F14-90A780A185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54CC65E2-1010-ADD6-2E0E-FDCA786B1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C572228-4307-707D-1DD4-07A18744F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465474A-F960-D262-7FF3-02504FC18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7916554-9A8D-C088-3407-DC32E08F7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879E6A4C-AF33-541D-41C9-CB692798A7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A6777EC-A0E2-3C1E-B98B-573B7C618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0A016359-DA18-5539-7729-3BE54D15D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3EA58D5D-9251-5B1E-648D-877D382B7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F994EABE-A5FA-65C8-34A2-F678F4B2F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2414ADFC-7165-CF15-BD72-F566DCF69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CB67A672-343B-E959-46D1-BC7BF1A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38D15DE0-6A04-6169-FE98-50E74EC60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B15BA8D-4BBF-B805-44A6-D78C012DA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E0FA77EF-86E1-D2C7-0F04-2A94FD801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AFBA94F8-9FDE-823B-1F09-D3B92940E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8B634A73-C161-9ABA-94DF-1DFD7D793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4A10C975-5798-51A2-C1A7-553053514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7E59EDD7-B63F-F64E-D514-0D293BD38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D00F6357-B1F1-433B-54A7-636FA9241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E9503E79-8A75-EBE7-DA4E-973E6BA44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F647C5B2-16B1-1E34-931B-8B77CEAF6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5A158A16-0B55-4AA9-E482-1C610833A3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FD36476C-ACAA-B7D3-11A8-6AD7C65FB5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133C3AB-58B2-96B2-3AC6-B78A2C77E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443D60-DB6F-FB04-D026-7A7CD41BB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11E2850B-FC37-44D3-4532-23C12359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EB37C2EB-C70D-050D-138B-26F906732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8F97DEED-9A6F-E3F3-20D6-0B16CE0D8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52994AC6-B9FB-7B23-AA33-17EB18627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17AD61B6-18F3-AF84-F57B-3DEE7917B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BB1AB4CD-81EB-B8DE-2432-A8780C7316EF}"/>
              </a:ext>
            </a:extLst>
          </p:cNvPr>
          <p:cNvSpPr>
            <a:spLocks noGrp="1"/>
          </p:cNvSpPr>
          <p:nvPr>
            <p:ph idx="1"/>
          </p:nvPr>
        </p:nvSpPr>
        <p:spPr>
          <a:xfrm>
            <a:off x="898392" y="1198237"/>
            <a:ext cx="5703464" cy="5112567"/>
          </a:xfrm>
        </p:spPr>
        <p:txBody>
          <a:bodyPr>
            <a:normAutofit/>
          </a:bodyPr>
          <a:lstStyle/>
          <a:p>
            <a:pPr indent="0">
              <a:lnSpc>
                <a:spcPct val="100000"/>
              </a:lnSpc>
              <a:spcBef>
                <a:spcPts val="0"/>
              </a:spcBef>
              <a:buNone/>
            </a:pPr>
            <a:endParaRPr lang="kk-KZ" sz="2000" b="1">
              <a:solidFill>
                <a:srgbClr val="C00000"/>
              </a:solidFill>
              <a:latin typeface="Arial" panose="020B0604020202020204" pitchFamily="34" charset="0"/>
              <a:ea typeface="Calibri" panose="020F0502020204030204" pitchFamily="34" charset="0"/>
              <a:cs typeface="Arial" panose="020B0604020202020204" pitchFamily="34" charset="0"/>
            </a:endParaRPr>
          </a:p>
          <a:p>
            <a:pPr indent="0" algn="ctr">
              <a:lnSpc>
                <a:spcPct val="100000"/>
              </a:lnSpc>
              <a:spcBef>
                <a:spcPts val="0"/>
              </a:spcBef>
              <a:buNone/>
            </a:pPr>
            <a:r>
              <a:rPr lang="kk-KZ" sz="2400" b="1">
                <a:solidFill>
                  <a:srgbClr val="C00000"/>
                </a:solidFill>
                <a:latin typeface="Arial" panose="020B0604020202020204" pitchFamily="34" charset="0"/>
                <a:ea typeface="Calibri" panose="020F0502020204030204" pitchFamily="34" charset="0"/>
                <a:cs typeface="Arial" panose="020B0604020202020204" pitchFamily="34" charset="0"/>
              </a:rPr>
              <a:t>В</a:t>
            </a:r>
            <a:r>
              <a:rPr lang="ru-RU" sz="2400" b="1">
                <a:solidFill>
                  <a:srgbClr val="C00000"/>
                </a:solidFill>
                <a:latin typeface="Arial" panose="020B0604020202020204" pitchFamily="34" charset="0"/>
                <a:ea typeface="Calibri" panose="020F0502020204030204" pitchFamily="34" charset="0"/>
                <a:cs typeface="Arial" panose="020B0604020202020204" pitchFamily="34" charset="0"/>
              </a:rPr>
              <a:t>акуумдық технологияны қолдану салалары:</a:t>
            </a:r>
            <a:endParaRPr lang="ru-RU" sz="24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a:solidFill>
                  <a:srgbClr val="002060"/>
                </a:solidFill>
                <a:latin typeface="Arial" panose="020B0604020202020204" pitchFamily="34" charset="0"/>
                <a:ea typeface="Calibri" panose="020F0502020204030204" pitchFamily="34" charset="0"/>
                <a:cs typeface="Arial" panose="020B0604020202020204" pitchFamily="34" charset="0"/>
              </a:rPr>
              <a:t>Оптика өнеркәсібі айна өндірісінде химиялық күмістеуден вакуумды алюминизацияға көшті. Шағылыстыруға қарсы және қорғаныс қабаттары, интерференциялық сүзгілер жұқа қабаттарды вакуумда шашырату арқылы алынады.</a:t>
            </a:r>
          </a:p>
        </p:txBody>
      </p:sp>
      <p:sp>
        <p:nvSpPr>
          <p:cNvPr id="2" name="Скругленный прямоугольник 4">
            <a:extLst>
              <a:ext uri="{FF2B5EF4-FFF2-40B4-BE49-F238E27FC236}">
                <a16:creationId xmlns:a16="http://schemas.microsoft.com/office/drawing/2014/main" id="{1F3E9E46-560D-70C7-9DF3-625E4099A514}"/>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B24444DD-C3B6-5614-4889-AFABDE47E3D6}"/>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Вакуумдық техниканың қолданылуы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id="{31512EED-C66C-5DC4-DC1F-6EB35303E946}"/>
              </a:ext>
            </a:extLst>
          </p:cNvPr>
          <p:cNvSpPr/>
          <p:nvPr/>
        </p:nvSpPr>
        <p:spPr>
          <a:xfrm>
            <a:off x="1402470" y="2606965"/>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5" name="矩形 3">
            <a:extLst>
              <a:ext uri="{FF2B5EF4-FFF2-40B4-BE49-F238E27FC236}">
                <a16:creationId xmlns:a16="http://schemas.microsoft.com/office/drawing/2014/main" id="{BF2C6F3A-FC36-B6B5-3DEC-ED620F7C4449}"/>
              </a:ext>
            </a:extLst>
          </p:cNvPr>
          <p:cNvSpPr/>
          <p:nvPr/>
        </p:nvSpPr>
        <p:spPr>
          <a:xfrm>
            <a:off x="2401836" y="2609930"/>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Прямоугольник 5">
            <a:extLst>
              <a:ext uri="{FF2B5EF4-FFF2-40B4-BE49-F238E27FC236}">
                <a16:creationId xmlns:a16="http://schemas.microsoft.com/office/drawing/2014/main" id="{306F191A-9389-5CAC-1FD6-8316BB5BD7F3}"/>
              </a:ext>
            </a:extLst>
          </p:cNvPr>
          <p:cNvSpPr/>
          <p:nvPr/>
        </p:nvSpPr>
        <p:spPr>
          <a:xfrm>
            <a:off x="2401836" y="2662204"/>
            <a:ext cx="3431370" cy="400110"/>
          </a:xfrm>
          <a:prstGeom prst="rect">
            <a:avLst/>
          </a:prstGeom>
        </p:spPr>
        <p:txBody>
          <a:bodyPr wrap="square" anchor="ctr">
            <a:spAutoFit/>
          </a:bodyPr>
          <a:lstStyle/>
          <a:p>
            <a:pPr marL="228600" algn="ctr">
              <a:lnSpc>
                <a:spcPct val="100000"/>
              </a:lnSpc>
              <a:spcBef>
                <a:spcPts val="0"/>
              </a:spcBef>
            </a:pPr>
            <a:r>
              <a:rPr lang="ru-RU" sz="20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Оптикалық өнеркәсібі</a:t>
            </a:r>
          </a:p>
        </p:txBody>
      </p:sp>
      <p:pic>
        <p:nvPicPr>
          <p:cNvPr id="11" name="Рисунок 10">
            <a:extLst>
              <a:ext uri="{FF2B5EF4-FFF2-40B4-BE49-F238E27FC236}">
                <a16:creationId xmlns:a16="http://schemas.microsoft.com/office/drawing/2014/main" id="{D0D7463D-50D9-B29B-AA7B-D9DC4D000832}"/>
              </a:ext>
            </a:extLst>
          </p:cNvPr>
          <p:cNvPicPr>
            <a:picLocks noChangeAspect="1"/>
          </p:cNvPicPr>
          <p:nvPr/>
        </p:nvPicPr>
        <p:blipFill>
          <a:blip r:embed="rId2"/>
          <a:stretch>
            <a:fillRect/>
          </a:stretch>
        </p:blipFill>
        <p:spPr>
          <a:xfrm>
            <a:off x="6601856" y="1928861"/>
            <a:ext cx="4698062" cy="3651318"/>
          </a:xfrm>
          <a:prstGeom prst="rect">
            <a:avLst/>
          </a:prstGeom>
        </p:spPr>
      </p:pic>
    </p:spTree>
    <p:extLst>
      <p:ext uri="{BB962C8B-B14F-4D97-AF65-F5344CB8AC3E}">
        <p14:creationId xmlns:p14="http://schemas.microsoft.com/office/powerpoint/2010/main" val="9797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D1C467-96D7-6384-D8B0-62A78C2CD45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A91A90-647E-CE5A-AB2D-7ABC2E241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935142-C8ED-11FD-4ABB-1A71C5C64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8D69E-E8A5-02CF-213F-47049C667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36D8FAE-CC20-2447-A09D-55D057EF67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5E2AD96F-BD2E-063D-C309-761919B89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38D0A5FA-FEEA-2DDC-FFDA-7A0EB6778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D4E61D78-4409-B9A7-EF33-89A0F3ADA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C611129-FDF1-A622-8985-BAFD2DD91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7FB5E96-9C03-B2FC-816B-931FCEFBA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4526974-B6E8-0938-44D2-355D63682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B714F8FC-FCD2-72CC-B218-91AC0CA0B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E84FE064-AA00-6773-EF28-2FFD2F371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77DB6157-0DA2-57C7-4820-E8B233B8B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D8387C1F-6A5A-455B-FB62-7BDF20F1A4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5CD2759-4D6D-C315-D008-D39AADE62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A2835B1-BEBB-E6F4-4378-42CB6AAD6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0A57C822-4031-6687-9A82-69CA1DC30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39A6AF52-076D-4F21-5175-857F68095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50B23EB5-B1D0-ABF2-1E6B-8A9A322B6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C7F8DA75-BDDB-C268-1FC0-265ABFC3E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C95D2FE-2A34-1E5F-7289-570AC5BCA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528FD81C-B0A1-D781-A198-E0F5ACFB7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A52A5873-EB9F-3A35-CDA2-11F923501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480A0CA-61E0-04F8-DB32-F2DEFAD43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E30EB10A-54FA-5862-6D78-9DC914EF0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51EEB5E0-91A4-DB5D-9C28-040E75E60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77300D1-46CB-B3CF-A32C-6E4890F212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8953A3D-C678-C0BE-768B-146800C2D2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FF96BDEE-231C-9624-FFBE-1D664FBC0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0FB53E66-1BF1-37A2-BE90-3B2151857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C0D985EB-3F54-EE81-01D8-27E37F90A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D850FD8E-6B4B-A977-EF47-D7364D19E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B8C98B93-D272-9E04-E73B-C9E154BB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118D197A-2EEC-C8BF-0F80-FEB761B544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A73797EF-2B5D-B614-D48D-F8155D9F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B81F273-75A9-8E21-38E6-DDF712C10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5766350-5806-535D-9295-B157F87D5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DC36C562-2C43-557E-F91F-818D59288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69C4E7-CC06-9A6F-909C-22C485618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56FBCE11-738B-98E3-E97E-0F5F52D28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76B7EE2-3B98-6FCC-1437-4FD01E1CC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2548337C-FF76-5BF7-D62E-961C652FF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8D84E15F-F2B1-5514-DBCA-81E527D8E2E3}"/>
              </a:ext>
            </a:extLst>
          </p:cNvPr>
          <p:cNvSpPr>
            <a:spLocks noGrp="1"/>
          </p:cNvSpPr>
          <p:nvPr>
            <p:ph idx="1"/>
          </p:nvPr>
        </p:nvSpPr>
        <p:spPr>
          <a:xfrm>
            <a:off x="898392" y="1198237"/>
            <a:ext cx="5811018" cy="5112567"/>
          </a:xfrm>
        </p:spPr>
        <p:txBody>
          <a:bodyPr>
            <a:normAutofit fontScale="92500" lnSpcReduction="20000"/>
          </a:bodyPr>
          <a:lstStyle/>
          <a:p>
            <a:pPr indent="0">
              <a:lnSpc>
                <a:spcPct val="100000"/>
              </a:lnSpc>
              <a:spcBef>
                <a:spcPts val="0"/>
              </a:spcBef>
              <a:buNone/>
            </a:pPr>
            <a:endParaRPr lang="kk-KZ" sz="2000" b="1">
              <a:solidFill>
                <a:srgbClr val="C00000"/>
              </a:solidFill>
              <a:latin typeface="Arial" panose="020B0604020202020204" pitchFamily="34" charset="0"/>
              <a:ea typeface="Calibri" panose="020F0502020204030204" pitchFamily="34" charset="0"/>
              <a:cs typeface="Arial" panose="020B0604020202020204" pitchFamily="34" charset="0"/>
            </a:endParaRPr>
          </a:p>
          <a:p>
            <a:pPr indent="0" algn="ctr">
              <a:lnSpc>
                <a:spcPct val="100000"/>
              </a:lnSpc>
              <a:spcBef>
                <a:spcPts val="0"/>
              </a:spcBef>
              <a:buNone/>
            </a:pPr>
            <a:r>
              <a:rPr lang="kk-KZ" sz="2400" b="1">
                <a:solidFill>
                  <a:srgbClr val="C00000"/>
                </a:solidFill>
                <a:latin typeface="Arial" panose="020B0604020202020204" pitchFamily="34" charset="0"/>
                <a:ea typeface="Calibri" panose="020F0502020204030204" pitchFamily="34" charset="0"/>
                <a:cs typeface="Arial" panose="020B0604020202020204" pitchFamily="34" charset="0"/>
              </a:rPr>
              <a:t>В</a:t>
            </a:r>
            <a:r>
              <a:rPr lang="ru-RU" sz="2400" b="1">
                <a:solidFill>
                  <a:srgbClr val="C00000"/>
                </a:solidFill>
                <a:latin typeface="Arial" panose="020B0604020202020204" pitchFamily="34" charset="0"/>
                <a:ea typeface="Calibri" panose="020F0502020204030204" pitchFamily="34" charset="0"/>
                <a:cs typeface="Arial" panose="020B0604020202020204" pitchFamily="34" charset="0"/>
              </a:rPr>
              <a:t>акуумдық технологияны қолдану салалары:</a:t>
            </a:r>
            <a:endParaRPr lang="ru-RU" sz="24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a:solidFill>
                  <a:srgbClr val="002060"/>
                </a:solidFill>
                <a:latin typeface="Arial" panose="020B0604020202020204" pitchFamily="34" charset="0"/>
                <a:ea typeface="Calibri" panose="020F0502020204030204" pitchFamily="34" charset="0"/>
                <a:cs typeface="Arial" panose="020B0604020202020204" pitchFamily="34" charset="0"/>
              </a:rPr>
              <a:t>Тамақ өнеркәсібінде тамақ өнімдерін ұзақ уақыт сақтау және консервациялау үшін вакуумды мұздату арқылы кептіру қолданылады. Тез бұзылатын өнімдерді вакуумды орау жемістер мен көкөністердің сақтау мерзімін ұзартады. Вакуумды булану қант өндіруде, теңіз суын тұщытуда, тұз өндіруде қолданылады. Вакуумды сауу машиналары ауыл шаруашылығында кеңінен қолданылады. Күнделікті өмірде шаңсорғыш біздің таптырмас көмекшіміз болды.</a:t>
            </a:r>
          </a:p>
        </p:txBody>
      </p:sp>
      <p:sp>
        <p:nvSpPr>
          <p:cNvPr id="2" name="Скругленный прямоугольник 4">
            <a:extLst>
              <a:ext uri="{FF2B5EF4-FFF2-40B4-BE49-F238E27FC236}">
                <a16:creationId xmlns:a16="http://schemas.microsoft.com/office/drawing/2014/main" id="{D989F9F4-08ED-780D-356D-4A2F9769A153}"/>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A1DA32B6-648A-B532-546D-9BC4108E46A8}"/>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Вакуумдық техниканың қолданылуы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id="{AB382474-554B-1F4E-7BED-EBFC3D5EAAB5}"/>
              </a:ext>
            </a:extLst>
          </p:cNvPr>
          <p:cNvSpPr/>
          <p:nvPr/>
        </p:nvSpPr>
        <p:spPr>
          <a:xfrm>
            <a:off x="1402470" y="2606965"/>
            <a:ext cx="573025" cy="5105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pPr defTabSz="866943" fontAlgn="base">
              <a:spcBef>
                <a:spcPct val="0"/>
              </a:spcBef>
              <a:spcAft>
                <a:spcPct val="0"/>
              </a:spcAft>
            </a:pPr>
            <a:endParaRPr lang="zh-CN" altLang="en-US" sz="1707" i="0">
              <a:solidFill>
                <a:prstClr val="black"/>
              </a:solidFill>
              <a:ea typeface="微软雅黑" panose="020B0503020204020204" pitchFamily="34" charset="-122"/>
              <a:sym typeface="Arial" panose="020B0604020202020204" pitchFamily="34" charset="0"/>
            </a:endParaRPr>
          </a:p>
        </p:txBody>
      </p:sp>
      <p:sp>
        <p:nvSpPr>
          <p:cNvPr id="5" name="矩形 3">
            <a:extLst>
              <a:ext uri="{FF2B5EF4-FFF2-40B4-BE49-F238E27FC236}">
                <a16:creationId xmlns:a16="http://schemas.microsoft.com/office/drawing/2014/main" id="{B4271A2E-38F6-4AC4-31B1-12303A19F391}"/>
              </a:ext>
            </a:extLst>
          </p:cNvPr>
          <p:cNvSpPr/>
          <p:nvPr/>
        </p:nvSpPr>
        <p:spPr>
          <a:xfrm>
            <a:off x="2401836" y="2609930"/>
            <a:ext cx="3431370" cy="51058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04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943">
              <a:spcBef>
                <a:spcPct val="0"/>
              </a:spcBef>
              <a:spcAft>
                <a:spcPct val="0"/>
              </a:spcAft>
            </a:pPr>
            <a:endParaRPr lang="zh-CN" altLang="en-US" sz="1707" i="0" noProof="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Прямоугольник 5">
            <a:extLst>
              <a:ext uri="{FF2B5EF4-FFF2-40B4-BE49-F238E27FC236}">
                <a16:creationId xmlns:a16="http://schemas.microsoft.com/office/drawing/2014/main" id="{546DE600-1027-95FF-4312-3552CF6BCAA0}"/>
              </a:ext>
            </a:extLst>
          </p:cNvPr>
          <p:cNvSpPr/>
          <p:nvPr/>
        </p:nvSpPr>
        <p:spPr>
          <a:xfrm>
            <a:off x="2401836" y="2662204"/>
            <a:ext cx="3431370" cy="400110"/>
          </a:xfrm>
          <a:prstGeom prst="rect">
            <a:avLst/>
          </a:prstGeom>
        </p:spPr>
        <p:txBody>
          <a:bodyPr wrap="square" anchor="ctr">
            <a:spAutoFit/>
          </a:bodyPr>
          <a:lstStyle/>
          <a:p>
            <a:pPr algn="ctr"/>
            <a:r>
              <a:rPr lang="ru-RU" sz="20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Тағам өнеркәсібі</a:t>
            </a:r>
          </a:p>
        </p:txBody>
      </p:sp>
      <p:pic>
        <p:nvPicPr>
          <p:cNvPr id="12290" name="Picture 2" descr="Picture background">
            <a:extLst>
              <a:ext uri="{FF2B5EF4-FFF2-40B4-BE49-F238E27FC236}">
                <a16:creationId xmlns:a16="http://schemas.microsoft.com/office/drawing/2014/main" id="{AB531399-E69D-08C9-C3E4-3F74E5B22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55"/>
          <a:stretch/>
        </p:blipFill>
        <p:spPr bwMode="auto">
          <a:xfrm>
            <a:off x="6766693" y="1493454"/>
            <a:ext cx="4526915" cy="387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980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5533089" y="2659107"/>
            <a:ext cx="4640595" cy="2625247"/>
          </a:xfrm>
        </p:spPr>
        <p:txBody>
          <a:bodyPr anchor="ctr">
            <a:normAutofit/>
          </a:bodyPr>
          <a:lstStyle/>
          <a:p>
            <a:pPr marL="514350" indent="-514350">
              <a:spcBef>
                <a:spcPts val="0"/>
              </a:spcBef>
              <a:buFont typeface="+mj-lt"/>
              <a:buAutoNum type="arabicPeriod"/>
            </a:pPr>
            <a:r>
              <a:rPr lang="ru-RU" sz="2400" b="1" dirty="0" err="1">
                <a:solidFill>
                  <a:srgbClr val="FEFFFF"/>
                </a:solidFill>
                <a:latin typeface="Arial" panose="020B0604020202020204" pitchFamily="34" charset="0"/>
                <a:cs typeface="Arial" panose="020B0604020202020204" pitchFamily="34" charset="0"/>
              </a:rPr>
              <a:t>Вакуумдық</a:t>
            </a:r>
            <a:r>
              <a:rPr lang="ru-RU" sz="2400" b="1" dirty="0">
                <a:solidFill>
                  <a:srgbClr val="FEFFFF"/>
                </a:solidFill>
                <a:latin typeface="Arial" panose="020B0604020202020204" pitchFamily="34" charset="0"/>
                <a:cs typeface="Arial" panose="020B0604020202020204" pitchFamily="34" charset="0"/>
              </a:rPr>
              <a:t> техника</a:t>
            </a:r>
            <a:endParaRPr lang="kk-KZ" sz="2400" b="1" dirty="0">
              <a:solidFill>
                <a:srgbClr val="FEFFFF"/>
              </a:solidFill>
              <a:latin typeface="Arial" panose="020B0604020202020204" pitchFamily="34" charset="0"/>
              <a:cs typeface="Arial" panose="020B0604020202020204" pitchFamily="34" charset="0"/>
            </a:endParaRPr>
          </a:p>
          <a:p>
            <a:pPr marL="514350" indent="-514350">
              <a:spcBef>
                <a:spcPts val="0"/>
              </a:spcBef>
              <a:buFont typeface="+mj-lt"/>
              <a:buAutoNum type="arabicPeriod"/>
            </a:pPr>
            <a:r>
              <a:rPr lang="ru-RU" sz="2400" b="1" dirty="0">
                <a:solidFill>
                  <a:srgbClr val="FEFFFF"/>
                </a:solidFill>
                <a:latin typeface="Arial" panose="020B0604020202020204" pitchFamily="34" charset="0"/>
                <a:cs typeface="Arial" panose="020B0604020202020204" pitchFamily="34" charset="0"/>
              </a:rPr>
              <a:t>Вакуум </a:t>
            </a:r>
            <a:r>
              <a:rPr lang="ru-RU" sz="2400" b="1" dirty="0" err="1">
                <a:solidFill>
                  <a:srgbClr val="FEFFFF"/>
                </a:solidFill>
                <a:latin typeface="Arial" panose="020B0604020202020204" pitchFamily="34" charset="0"/>
                <a:cs typeface="Arial" panose="020B0604020202020204" pitchFamily="34" charset="0"/>
              </a:rPr>
              <a:t>техникасының</a:t>
            </a:r>
            <a:r>
              <a:rPr lang="ru-RU" sz="2400" b="1" dirty="0">
                <a:solidFill>
                  <a:srgbClr val="FEFFFF"/>
                </a:solidFill>
                <a:latin typeface="Arial" panose="020B0604020202020204" pitchFamily="34" charset="0"/>
                <a:cs typeface="Arial" panose="020B0604020202020204" pitchFamily="34" charset="0"/>
              </a:rPr>
              <a:t> даму </a:t>
            </a:r>
            <a:r>
              <a:rPr lang="ru-RU" sz="2400" b="1" dirty="0" err="1">
                <a:solidFill>
                  <a:srgbClr val="FEFFFF"/>
                </a:solidFill>
                <a:latin typeface="Arial" panose="020B0604020202020204" pitchFamily="34" charset="0"/>
                <a:cs typeface="Arial" panose="020B0604020202020204" pitchFamily="34" charset="0"/>
              </a:rPr>
              <a:t>тарихы</a:t>
            </a:r>
            <a:endParaRPr lang="en-US" sz="2400" b="1" dirty="0">
              <a:solidFill>
                <a:srgbClr val="FEFFFF"/>
              </a:solidFill>
              <a:latin typeface="Arial" panose="020B0604020202020204" pitchFamily="34" charset="0"/>
              <a:cs typeface="Arial" panose="020B0604020202020204" pitchFamily="34" charset="0"/>
            </a:endParaRPr>
          </a:p>
          <a:p>
            <a:pPr marL="514350" indent="-514350">
              <a:spcBef>
                <a:spcPts val="0"/>
              </a:spcBef>
              <a:buFont typeface="+mj-lt"/>
              <a:buAutoNum type="arabicPeriod"/>
            </a:pPr>
            <a:r>
              <a:rPr lang="ru-RU" sz="2400" b="1" dirty="0" err="1">
                <a:solidFill>
                  <a:srgbClr val="FEFFFF"/>
                </a:solidFill>
                <a:latin typeface="Arial" panose="020B0604020202020204" pitchFamily="34" charset="0"/>
                <a:cs typeface="Arial" panose="020B0604020202020204" pitchFamily="34" charset="0"/>
              </a:rPr>
              <a:t>Вакуумды</a:t>
            </a:r>
            <a:r>
              <a:rPr lang="ru-RU" sz="2400" b="1" dirty="0">
                <a:solidFill>
                  <a:srgbClr val="FEFFFF"/>
                </a:solidFill>
                <a:latin typeface="Arial" panose="020B0604020202020204" pitchFamily="34" charset="0"/>
                <a:cs typeface="Arial" panose="020B0604020202020204" pitchFamily="34" charset="0"/>
              </a:rPr>
              <a:t> </a:t>
            </a:r>
            <a:r>
              <a:rPr lang="ru-RU" sz="2400" b="1" dirty="0" err="1">
                <a:solidFill>
                  <a:srgbClr val="FEFFFF"/>
                </a:solidFill>
                <a:latin typeface="Arial" panose="020B0604020202020204" pitchFamily="34" charset="0"/>
                <a:cs typeface="Arial" panose="020B0604020202020204" pitchFamily="34" charset="0"/>
              </a:rPr>
              <a:t>ғылым</a:t>
            </a:r>
            <a:r>
              <a:rPr lang="ru-RU" sz="2400" b="1" dirty="0">
                <a:solidFill>
                  <a:srgbClr val="FEFFFF"/>
                </a:solidFill>
                <a:latin typeface="Arial" panose="020B0604020202020204" pitchFamily="34" charset="0"/>
                <a:cs typeface="Arial" panose="020B0604020202020204" pitchFamily="34" charset="0"/>
              </a:rPr>
              <a:t> мен </a:t>
            </a:r>
            <a:r>
              <a:rPr lang="ru-RU" sz="2400" b="1" dirty="0" err="1">
                <a:solidFill>
                  <a:srgbClr val="FEFFFF"/>
                </a:solidFill>
                <a:latin typeface="Arial" panose="020B0604020202020204" pitchFamily="34" charset="0"/>
                <a:cs typeface="Arial" panose="020B0604020202020204" pitchFamily="34" charset="0"/>
              </a:rPr>
              <a:t>техникада</a:t>
            </a:r>
            <a:r>
              <a:rPr lang="ru-RU" sz="2400" b="1" dirty="0">
                <a:solidFill>
                  <a:srgbClr val="FEFFFF"/>
                </a:solidFill>
                <a:latin typeface="Arial" panose="020B0604020202020204" pitchFamily="34" charset="0"/>
                <a:cs typeface="Arial" panose="020B0604020202020204" pitchFamily="34" charset="0"/>
              </a:rPr>
              <a:t> </a:t>
            </a:r>
            <a:r>
              <a:rPr lang="ru-RU" sz="2400" b="1" dirty="0" err="1">
                <a:solidFill>
                  <a:srgbClr val="FEFFFF"/>
                </a:solidFill>
                <a:latin typeface="Arial" panose="020B0604020202020204" pitchFamily="34" charset="0"/>
                <a:cs typeface="Arial" panose="020B0604020202020204" pitchFamily="34" charset="0"/>
              </a:rPr>
              <a:t>қолдану</a:t>
            </a:r>
            <a:endParaRPr lang="ru-RU" sz="3600" b="1" dirty="0">
              <a:solidFill>
                <a:srgbClr val="FE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7134B2-3F4C-4032-91C7-EE8B2626C099}"/>
              </a:ext>
            </a:extLst>
          </p:cNvPr>
          <p:cNvSpPr txBox="1"/>
          <p:nvPr/>
        </p:nvSpPr>
        <p:spPr>
          <a:xfrm>
            <a:off x="771746" y="2782669"/>
            <a:ext cx="6097772" cy="646331"/>
          </a:xfrm>
          <a:prstGeom prst="rect">
            <a:avLst/>
          </a:prstGeom>
          <a:noFill/>
        </p:spPr>
        <p:txBody>
          <a:bodyPr wrap="square" anchor="ctr">
            <a:spAutoFit/>
          </a:bodyPr>
          <a:lstStyle/>
          <a:p>
            <a:pPr marL="0" indent="0">
              <a:buNone/>
            </a:pPr>
            <a:r>
              <a:rPr lang="kk-KZ" sz="3600" b="1">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Дәріс жоспары</a:t>
            </a:r>
            <a:r>
              <a:rPr lang="ru-RU" sz="3600" b="1">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3600"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54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A46187-C298-E78A-4AD7-8CCA14BF0FE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88F604-0C3A-4F5A-0AA4-F937034C6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4285EA-5DE1-140B-DAE6-46976FC5C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DAD815-90C9-F3AF-EA12-3524E21B0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A58E470-D019-3D2D-BCDC-215AF3D5EE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C234BE4A-8785-0AA5-C89D-EA29BA71D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0DE71A6-A108-73B6-6A32-90DBDA4C7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7DFDF658-90D9-5639-1182-337C74D3E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A627B768-BAD5-83AC-6320-29D43A77D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E0FE3DDC-101C-46E6-53E8-72A7B707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47591BD1-BBEA-C6C7-CEDD-CC776E94F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476E98B-087F-600E-9196-55CE6CD79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CC41CBC7-A95B-6B6E-F0B9-02371822B8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309F0154-BA4F-E2DD-1851-4731838B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38FBB581-1157-6F48-98D7-B8894B01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4B56DFEF-ACB4-7F82-A324-7BAE459816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191D0C7-CE28-E89D-1732-B7DEC4E69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A138972D-CD75-B5AE-7E55-453EE009B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12540003-9245-1102-C034-88F759A8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25950B57-0136-3FE1-7668-21CBC88CF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2E74406-678E-4627-2779-F792610A8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1C2A0F4-113D-2C96-ADB6-332FFD32F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6702088-9274-EEA4-AA43-0C5C9F2A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90F44E10-471F-144C-27EE-6FFA827BA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6D71B6D-4410-8087-FC8F-340B9D191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5810FC93-771F-AD9C-2A66-2CB9193C6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FF9B804-672E-47E4-9DFC-D1A712B05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BA84C9C-8D5B-C9CF-2A06-0966993B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F5D3D16-1380-E8E7-3592-5660B2F4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0198BBF4-EAA8-ED81-9E11-F066D5781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911432E9-D71A-1247-ADD4-98F2DECEE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3EFBF75A-F062-DA4E-94A6-4BB026958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623530C0-3CF8-40CA-7926-1E5B10B25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9D8DF327-9568-4252-0B23-03CCEAF36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7815B1D5-40B7-2C41-FE37-D25651EF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ECF85E9-5522-EA61-2C0C-7D9607635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E7FD430F-316D-3ABB-39B3-1EB7198E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F8914D9-1783-BED2-9D1C-21DC1D406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D296D303-790F-D861-1D63-49E6108DC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D67286FF-B773-45D2-2489-792CF9F83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C42AB3C6-3877-A337-FB28-2ED03B5E8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FA7B419-A051-B11A-6A8D-74305EE05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09E8ADA4-694D-1464-253B-6D5F53959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52247159-BDF0-493E-2762-F2215E0D65C5}"/>
              </a:ext>
            </a:extLst>
          </p:cNvPr>
          <p:cNvSpPr>
            <a:spLocks noGrp="1"/>
          </p:cNvSpPr>
          <p:nvPr>
            <p:ph idx="1"/>
          </p:nvPr>
        </p:nvSpPr>
        <p:spPr>
          <a:xfrm>
            <a:off x="898392" y="1198238"/>
            <a:ext cx="5822448" cy="4652896"/>
          </a:xfrm>
        </p:spPr>
        <p:txBody>
          <a:bodyPr anchor="ctr">
            <a:normAutofit/>
          </a:bodyPr>
          <a:lstStyle/>
          <a:p>
            <a:pPr marL="457200" indent="-457200">
              <a:lnSpc>
                <a:spcPct val="100000"/>
              </a:lnSpc>
              <a:spcBef>
                <a:spcPts val="0"/>
              </a:spcBef>
              <a:buAutoNum type="arabicPeriod"/>
            </a:pPr>
            <a:r>
              <a:rPr lang="kk-KZ" sz="2000" b="1" i="1">
                <a:solidFill>
                  <a:srgbClr val="002060"/>
                </a:solidFill>
                <a:latin typeface="Arial" panose="020B0604020202020204" pitchFamily="34" charset="0"/>
                <a:cs typeface="Arial" panose="020B0604020202020204" pitchFamily="34" charset="0"/>
              </a:rPr>
              <a:t>Вакуумды қолдану қашан басталды?</a:t>
            </a:r>
          </a:p>
          <a:p>
            <a:pPr marL="457200" indent="-457200">
              <a:lnSpc>
                <a:spcPct val="100000"/>
              </a:lnSpc>
              <a:spcBef>
                <a:spcPts val="0"/>
              </a:spcBef>
              <a:buAutoNum type="arabicPeriod"/>
            </a:pPr>
            <a:r>
              <a:rPr lang="kk-KZ" sz="2000" b="1" i="1">
                <a:solidFill>
                  <a:srgbClr val="002060"/>
                </a:solidFill>
                <a:latin typeface="Arial" panose="020B0604020202020204" pitchFamily="34" charset="0"/>
                <a:cs typeface="Arial" panose="020B0604020202020204" pitchFamily="34" charset="0"/>
              </a:rPr>
              <a:t>Вакуумдық технология ғылым мен техниканың қай салаларында қолданылады?</a:t>
            </a:r>
          </a:p>
          <a:p>
            <a:pPr marL="457200" indent="-457200">
              <a:lnSpc>
                <a:spcPct val="100000"/>
              </a:lnSpc>
              <a:spcBef>
                <a:spcPts val="0"/>
              </a:spcBef>
              <a:buAutoNum type="arabicPeriod"/>
            </a:pPr>
            <a:r>
              <a:rPr lang="kk-KZ" sz="2000" b="1" i="1">
                <a:solidFill>
                  <a:srgbClr val="002060"/>
                </a:solidFill>
                <a:latin typeface="Arial" panose="020B0604020202020204" pitchFamily="34" charset="0"/>
                <a:cs typeface="Arial" panose="020B0604020202020204" pitchFamily="34" charset="0"/>
              </a:rPr>
              <a:t>Неліктен вакуумдық технология қолданылады?</a:t>
            </a:r>
            <a:endParaRPr lang="kk-KZ" sz="1400">
              <a:solidFill>
                <a:srgbClr val="002060"/>
              </a:solidFill>
            </a:endParaRPr>
          </a:p>
        </p:txBody>
      </p:sp>
      <p:sp>
        <p:nvSpPr>
          <p:cNvPr id="2" name="Скругленный прямоугольник 4">
            <a:extLst>
              <a:ext uri="{FF2B5EF4-FFF2-40B4-BE49-F238E27FC236}">
                <a16:creationId xmlns:a16="http://schemas.microsoft.com/office/drawing/2014/main" id="{EC628677-5823-5C31-DE9F-7DBE470C87BF}"/>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B554B38-693B-8EA5-9243-FE9DEFDAE9D8}"/>
              </a:ext>
            </a:extLst>
          </p:cNvPr>
          <p:cNvSpPr>
            <a:spLocks noGrp="1"/>
          </p:cNvSpPr>
          <p:nvPr>
            <p:ph type="title"/>
          </p:nvPr>
        </p:nvSpPr>
        <p:spPr>
          <a:xfrm>
            <a:off x="1975495" y="27679"/>
            <a:ext cx="8241009" cy="979188"/>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Вакуумдық техниканың қолданылуы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2FF00F18-E379-EA72-5E22-C02C1F4A0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790" y="1637298"/>
            <a:ext cx="3105150" cy="3881438"/>
          </a:xfrm>
          <a:prstGeom prst="rect">
            <a:avLst/>
          </a:prstGeom>
        </p:spPr>
      </p:pic>
    </p:spTree>
    <p:extLst>
      <p:ext uri="{BB962C8B-B14F-4D97-AF65-F5344CB8AC3E}">
        <p14:creationId xmlns:p14="http://schemas.microsoft.com/office/powerpoint/2010/main" val="309859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7">
            <a:extLst>
              <a:ext uri="{FF2B5EF4-FFF2-40B4-BE49-F238E27FC236}">
                <a16:creationId xmlns:a16="http://schemas.microsoft.com/office/drawing/2014/main" id="{7608836D-C7CD-485D-A3EE-F45976D92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a:extLst>
              <a:ext uri="{FF2B5EF4-FFF2-40B4-BE49-F238E27FC236}">
                <a16:creationId xmlns:a16="http://schemas.microsoft.com/office/drawing/2014/main" id="{E5829972-04AB-4FA5-807B-D16B84C8F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08825D8A-33EB-4232-B2F4-F9F0A23B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3">
            <a:extLst>
              <a:ext uri="{FF2B5EF4-FFF2-40B4-BE49-F238E27FC236}">
                <a16:creationId xmlns:a16="http://schemas.microsoft.com/office/drawing/2014/main" id="{37ECC478-556B-4732-A558-70E89B6614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8" name="Rectangle 64">
              <a:extLst>
                <a:ext uri="{FF2B5EF4-FFF2-40B4-BE49-F238E27FC236}">
                  <a16:creationId xmlns:a16="http://schemas.microsoft.com/office/drawing/2014/main" id="{2569EEB1-2A6F-46C7-AAEA-CD1B676E4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6">
              <a:extLst>
                <a:ext uri="{FF2B5EF4-FFF2-40B4-BE49-F238E27FC236}">
                  <a16:creationId xmlns:a16="http://schemas.microsoft.com/office/drawing/2014/main" id="{3439FD61-F1F1-466A-9CE6-060722549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4">
              <a:extLst>
                <a:ext uri="{FF2B5EF4-FFF2-40B4-BE49-F238E27FC236}">
                  <a16:creationId xmlns:a16="http://schemas.microsoft.com/office/drawing/2014/main" id="{BB5C3D91-969C-49DE-81A1-EED0E9FAD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6">
              <a:extLst>
                <a:ext uri="{FF2B5EF4-FFF2-40B4-BE49-F238E27FC236}">
                  <a16:creationId xmlns:a16="http://schemas.microsoft.com/office/drawing/2014/main" id="{14FDF799-8DBD-465A-BFCD-B8D2F86443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4">
              <a:extLst>
                <a:ext uri="{FF2B5EF4-FFF2-40B4-BE49-F238E27FC236}">
                  <a16:creationId xmlns:a16="http://schemas.microsoft.com/office/drawing/2014/main" id="{4ED0DC5F-645A-4A94-A3C6-9ABA8BEA8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987528AE-1A5D-4EAD-9B8F-F27DC6D71B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3EC03E9D-7957-42F3-B30E-B17E1BD9C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500EA75-AD80-4038-B7BA-18101069C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A8518B9B-2CF4-499C-8869-53DAF713C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A0105D1-8B0F-48FB-99CE-F317FC01C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CE0072A9-6AA2-4FFD-B286-2F7C4D0B8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41208B1A-BDF4-454C-8F35-5FCB2A815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7">
            <a:extLst>
              <a:ext uri="{FF2B5EF4-FFF2-40B4-BE49-F238E27FC236}">
                <a16:creationId xmlns:a16="http://schemas.microsoft.com/office/drawing/2014/main" id="{DD732156-DC6C-48BB-B708-B6FF339209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1" name="Rectangle 2">
              <a:extLst>
                <a:ext uri="{FF2B5EF4-FFF2-40B4-BE49-F238E27FC236}">
                  <a16:creationId xmlns:a16="http://schemas.microsoft.com/office/drawing/2014/main" id="{D12F30BB-247F-4C07-8FD1-B4A17BED7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D9B72407-7C8E-411C-A298-DAA3D3AE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A8908A40-3CE7-49FC-930D-8343D2C68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163286E-D081-420D-9CFB-F64ABF859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E8A6DD8-B1A0-4844-9E93-5B435CE9F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E544615-AC20-41F2-9486-24FFC303D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E57712DD-706E-4BA7-996F-289DBF017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21F827BF-3A54-4951-B69B-2B7644AE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9AA089BA-3050-459A-9FE4-6BAA2CBEC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86178A2-1581-4172-819F-C39E773D6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1487A9E8-2A20-4ED4-A785-7E71AE0B9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041FDCC3-881A-4FD0-8124-0B552A4CF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0E834240-9B67-4663-9EBD-47272D03A9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F9458DA-D11F-4E18-9157-33692F3731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91081F6-440A-4AA3-9B72-3F5D9CC2B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9EBE463D-7A93-417C-9D3C-97B0A4623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12DD3DC-0710-4F07-A622-FC8E0555A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8784D3F6-706C-4925-A0C5-923284A91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4FDA8F6E-612C-41A5-98E3-7605FA7E7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3D541228-2F26-430A-8962-E1148FB4A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6112C289-AABF-405B-8B79-BDE5E511D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D7447B8D-AE88-4614-93EA-CFF096AA3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B7F02231-97A6-46A8-B388-35730D70E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4F231344-6DAB-48BD-9121-995A1C79A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F7FA72A2-3D92-4B88-A004-95272D49B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Объект 2">
            <a:extLst>
              <a:ext uri="{FF2B5EF4-FFF2-40B4-BE49-F238E27FC236}">
                <a16:creationId xmlns:a16="http://schemas.microsoft.com/office/drawing/2014/main" id="{4FA3C100-DD29-4A09-ABEE-10354C0CCD8B}"/>
              </a:ext>
            </a:extLst>
          </p:cNvPr>
          <p:cNvSpPr>
            <a:spLocks noGrp="1"/>
          </p:cNvSpPr>
          <p:nvPr>
            <p:ph idx="1"/>
          </p:nvPr>
        </p:nvSpPr>
        <p:spPr>
          <a:xfrm>
            <a:off x="1481588" y="2047121"/>
            <a:ext cx="6431806" cy="3053982"/>
          </a:xfrm>
        </p:spPr>
        <p:txBody>
          <a:bodyPr anchor="ctr">
            <a:normAutofit fontScale="92500" lnSpcReduction="20000"/>
          </a:bodyPr>
          <a:lstStyle/>
          <a:p>
            <a:pPr marL="457200" indent="-457200">
              <a:lnSpc>
                <a:spcPct val="100000"/>
              </a:lnSpc>
              <a:spcBef>
                <a:spcPts val="0"/>
              </a:spcBef>
              <a:buAutoNum type="arabicPeriod"/>
            </a:pPr>
            <a:r>
              <a:rPr lang="ru-RU" sz="2400" b="1">
                <a:solidFill>
                  <a:srgbClr val="002060"/>
                </a:solidFill>
                <a:latin typeface="Arial" panose="020B0604020202020204" pitchFamily="34" charset="0"/>
                <a:cs typeface="Arial" panose="020B0604020202020204" pitchFamily="34" charset="0"/>
              </a:rPr>
              <a:t>«Вакуум» сөзі</a:t>
            </a:r>
            <a:r>
              <a:rPr lang="kk-KZ" sz="2400" b="1">
                <a:solidFill>
                  <a:srgbClr val="002060"/>
                </a:solidFill>
                <a:latin typeface="Arial" panose="020B0604020202020204" pitchFamily="34" charset="0"/>
                <a:cs typeface="Arial" panose="020B0604020202020204" pitchFamily="34" charset="0"/>
              </a:rPr>
              <a:t>не анықтама бер?</a:t>
            </a:r>
          </a:p>
          <a:p>
            <a:pPr marL="457200" indent="-457200">
              <a:lnSpc>
                <a:spcPct val="100000"/>
              </a:lnSpc>
              <a:spcBef>
                <a:spcPts val="0"/>
              </a:spcBef>
              <a:buAutoNum type="arabicPeriod"/>
            </a:pPr>
            <a:r>
              <a:rPr lang="kk-KZ" sz="2400" b="1">
                <a:solidFill>
                  <a:srgbClr val="002060"/>
                </a:solidFill>
                <a:latin typeface="Arial" panose="020B0604020202020204" pitchFamily="34" charset="0"/>
                <a:cs typeface="Arial" panose="020B0604020202020204" pitchFamily="34" charset="0"/>
              </a:rPr>
              <a:t>«Вакуумдық техника» сөзіне анықтама бер?</a:t>
            </a:r>
          </a:p>
          <a:p>
            <a:pPr marL="457200" indent="-457200">
              <a:lnSpc>
                <a:spcPct val="100000"/>
              </a:lnSpc>
              <a:spcBef>
                <a:spcPts val="0"/>
              </a:spcBef>
              <a:buAutoNum type="arabicPeriod"/>
            </a:pPr>
            <a:r>
              <a:rPr lang="ru-RU" sz="2400" b="1">
                <a:solidFill>
                  <a:srgbClr val="002060"/>
                </a:solidFill>
                <a:latin typeface="Arial" panose="020B0604020202020204" pitchFamily="34" charset="0"/>
                <a:cs typeface="Arial" panose="020B0604020202020204" pitchFamily="34" charset="0"/>
              </a:rPr>
              <a:t>Вакуумдық техника тарихы қандай?</a:t>
            </a:r>
          </a:p>
          <a:p>
            <a:pPr marL="457200" indent="-457200">
              <a:lnSpc>
                <a:spcPct val="100000"/>
              </a:lnSpc>
              <a:spcBef>
                <a:spcPts val="0"/>
              </a:spcBef>
              <a:buAutoNum type="arabicPeriod"/>
            </a:pPr>
            <a:r>
              <a:rPr lang="ru-RU" sz="2400" b="1">
                <a:solidFill>
                  <a:srgbClr val="002060"/>
                </a:solidFill>
                <a:latin typeface="Arial" panose="020B0604020202020204" pitchFamily="34" charset="0"/>
                <a:cs typeface="Arial" panose="020B0604020202020204" pitchFamily="34" charset="0"/>
              </a:rPr>
              <a:t>Вакуумдық техниканың металургияда қолданылуы қандай?</a:t>
            </a:r>
          </a:p>
          <a:p>
            <a:pPr marL="457200" indent="-457200">
              <a:lnSpc>
                <a:spcPct val="100000"/>
              </a:lnSpc>
              <a:spcBef>
                <a:spcPts val="0"/>
              </a:spcBef>
              <a:buAutoNum type="arabicPeriod"/>
            </a:pPr>
            <a:r>
              <a:rPr lang="ru-RU" sz="2400" b="1">
                <a:solidFill>
                  <a:srgbClr val="002060"/>
                </a:solidFill>
                <a:latin typeface="Arial" panose="020B0604020202020204" pitchFamily="34" charset="0"/>
                <a:cs typeface="Arial" panose="020B0604020202020204" pitchFamily="34" charset="0"/>
              </a:rPr>
              <a:t>Қазіргі кезде қолданылатын жатқан вакуумдық сорғылар?</a:t>
            </a:r>
          </a:p>
          <a:p>
            <a:pPr marL="457200" indent="-457200">
              <a:lnSpc>
                <a:spcPct val="100000"/>
              </a:lnSpc>
              <a:spcBef>
                <a:spcPts val="0"/>
              </a:spcBef>
              <a:buFont typeface="Arial" panose="020B0604020202020204" pitchFamily="34" charset="0"/>
              <a:buAutoNum type="arabicPeriod"/>
            </a:pPr>
            <a:r>
              <a:rPr lang="kk-KZ" sz="2400" b="1" i="1">
                <a:solidFill>
                  <a:srgbClr val="002060"/>
                </a:solidFill>
                <a:latin typeface="Arial" panose="020B0604020202020204" pitchFamily="34" charset="0"/>
                <a:cs typeface="Arial" panose="020B0604020202020204" pitchFamily="34" charset="0"/>
              </a:rPr>
              <a:t>Неліктен вакуумдық технология қолданылады?</a:t>
            </a:r>
            <a:endParaRPr lang="ru-RU" dirty="0">
              <a:solidFill>
                <a:srgbClr val="002060"/>
              </a:solidFill>
              <a:latin typeface="Arial" panose="020B0604020202020204" pitchFamily="34" charset="0"/>
              <a:cs typeface="Arial" panose="020B0604020202020204" pitchFamily="34" charset="0"/>
            </a:endParaRPr>
          </a:p>
        </p:txBody>
      </p:sp>
      <p:sp>
        <p:nvSpPr>
          <p:cNvPr id="48" name="Скругленный прямоугольник 4">
            <a:extLst>
              <a:ext uri="{FF2B5EF4-FFF2-40B4-BE49-F238E27FC236}">
                <a16:creationId xmlns:a16="http://schemas.microsoft.com/office/drawing/2014/main" id="{48BE2435-1AF6-498A-B630-39CE5DCECAFB}"/>
              </a:ext>
            </a:extLst>
          </p:cNvPr>
          <p:cNvSpPr/>
          <p:nvPr/>
        </p:nvSpPr>
        <p:spPr>
          <a:xfrm>
            <a:off x="2003488" y="366533"/>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9" name="Рисунок 48">
            <a:extLst>
              <a:ext uri="{FF2B5EF4-FFF2-40B4-BE49-F238E27FC236}">
                <a16:creationId xmlns:a16="http://schemas.microsoft.com/office/drawing/2014/main" id="{FE353B45-DB49-4261-B4C6-7E974659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736" y="1976610"/>
            <a:ext cx="3105150" cy="3881438"/>
          </a:xfrm>
          <a:prstGeom prst="rect">
            <a:avLst/>
          </a:prstGeom>
        </p:spPr>
      </p:pic>
      <p:sp>
        <p:nvSpPr>
          <p:cNvPr id="51" name="Заголовок 1">
            <a:extLst>
              <a:ext uri="{FF2B5EF4-FFF2-40B4-BE49-F238E27FC236}">
                <a16:creationId xmlns:a16="http://schemas.microsoft.com/office/drawing/2014/main" id="{26782FEF-BB68-46F0-BA44-140034972F53}"/>
              </a:ext>
            </a:extLst>
          </p:cNvPr>
          <p:cNvSpPr>
            <a:spLocks noGrp="1"/>
          </p:cNvSpPr>
          <p:nvPr>
            <p:ph type="title"/>
          </p:nvPr>
        </p:nvSpPr>
        <p:spPr>
          <a:xfrm>
            <a:off x="609600" y="513993"/>
            <a:ext cx="10972800" cy="348648"/>
          </a:xfrm>
        </p:spPr>
        <p:txBody>
          <a:bodyPr>
            <a:normAutofit fontScale="90000"/>
          </a:bodyPr>
          <a:lstStyle/>
          <a:p>
            <a:pPr algn="ctr"/>
            <a:r>
              <a:rPr lang="ru-RU" sz="32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Шолу сұрақтары</a:t>
            </a:r>
            <a:endPar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552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6"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Объект 2">
            <a:extLst>
              <a:ext uri="{FF2B5EF4-FFF2-40B4-BE49-F238E27FC236}">
                <a16:creationId xmlns:a16="http://schemas.microsoft.com/office/drawing/2014/main" id="{E3583ABC-46FC-4852-83A9-ECDF4BEAA8DB}"/>
              </a:ext>
            </a:extLst>
          </p:cNvPr>
          <p:cNvSpPr>
            <a:spLocks noGrp="1"/>
          </p:cNvSpPr>
          <p:nvPr>
            <p:ph idx="1"/>
          </p:nvPr>
        </p:nvSpPr>
        <p:spPr>
          <a:xfrm>
            <a:off x="1073337" y="1608465"/>
            <a:ext cx="10258425" cy="4351338"/>
          </a:xfrm>
        </p:spPr>
        <p:txBody>
          <a:bodyPr>
            <a:normAutofit fontScale="92500" lnSpcReduction="10000"/>
          </a:bodyPr>
          <a:lstStyle/>
          <a:p>
            <a:pPr marL="0" indent="0">
              <a:buNone/>
            </a:pPr>
            <a:r>
              <a:rPr lang="ru-RU" sz="2000">
                <a:latin typeface="Arial" panose="020B0604020202020204" pitchFamily="34" charset="0"/>
                <a:cs typeface="Arial" panose="020B0604020202020204" pitchFamily="34" charset="0"/>
              </a:rPr>
              <a:t>1. Вакуумная техника: Справочник/ Е.С.Фролов, В.Е.Минайчев, А.Т.Александрова и др.- М.;Машиностроение,1992.- 471 с.</a:t>
            </a:r>
          </a:p>
          <a:p>
            <a:pPr marL="0" indent="0">
              <a:buNone/>
            </a:pPr>
            <a:r>
              <a:rPr lang="ru-RU" sz="2000">
                <a:latin typeface="Arial" panose="020B0604020202020204" pitchFamily="34" charset="0"/>
                <a:cs typeface="Arial" panose="020B0604020202020204" pitchFamily="34" charset="0"/>
              </a:rPr>
              <a:t>2. Кузьмин В.В. Вакуумные измерения. - М.,Издательство стандартов,1992.-227 с.</a:t>
            </a:r>
          </a:p>
          <a:p>
            <a:pPr marL="0" indent="0">
              <a:buNone/>
            </a:pPr>
            <a:r>
              <a:rPr lang="ru-RU" sz="2000">
                <a:latin typeface="Arial" panose="020B0604020202020204" pitchFamily="34" charset="0"/>
                <a:cs typeface="Arial" panose="020B0604020202020204" pitchFamily="34" charset="0"/>
              </a:rPr>
              <a:t>3. Данилин Б.С., Минайчев В.Е. Основы конструирования вакуумных систем.- М., Энергия,1971.-392 с.</a:t>
            </a:r>
          </a:p>
          <a:p>
            <a:pPr marL="0" indent="0">
              <a:buNone/>
            </a:pPr>
            <a:r>
              <a:rPr lang="ru-RU" sz="2000">
                <a:latin typeface="Arial" panose="020B0604020202020204" pitchFamily="34" charset="0"/>
                <a:cs typeface="Arial" panose="020B0604020202020204" pitchFamily="34" charset="0"/>
              </a:rPr>
              <a:t>4. Дешман С. Научные основы вакуумной техники.-М.,Мир, 1964.-715 с.</a:t>
            </a:r>
          </a:p>
          <a:p>
            <a:pPr marL="0" indent="0">
              <a:buNone/>
            </a:pPr>
            <a:r>
              <a:rPr lang="ru-RU" sz="2000">
                <a:latin typeface="Arial" panose="020B0604020202020204" pitchFamily="34" charset="0"/>
                <a:cs typeface="Arial" panose="020B0604020202020204" pitchFamily="34" charset="0"/>
              </a:rPr>
              <a:t>5. Пипко А.И.,Плисковский В.Я., Пенчко Е.А. Конструирование и расчет вакуумных систем.-М.,Энергия,1979.-504 с.</a:t>
            </a:r>
          </a:p>
          <a:p>
            <a:pPr marL="0" indent="0">
              <a:buNone/>
            </a:pPr>
            <a:r>
              <a:rPr lang="ru-RU" sz="2000">
                <a:latin typeface="Arial" panose="020B0604020202020204" pitchFamily="34" charset="0"/>
                <a:cs typeface="Arial" panose="020B0604020202020204" pitchFamily="34" charset="0"/>
              </a:rPr>
              <a:t>6. Розанов Л.Н. Вакумные машины и установки. -Л.,Машиностроение, 1975ю-336 с.</a:t>
            </a:r>
          </a:p>
          <a:p>
            <a:pPr marL="0" indent="0">
              <a:buNone/>
            </a:pPr>
            <a:r>
              <a:rPr lang="ru-RU" sz="2000">
                <a:latin typeface="Arial" panose="020B0604020202020204" pitchFamily="34" charset="0"/>
                <a:cs typeface="Arial" panose="020B0604020202020204" pitchFamily="34" charset="0"/>
              </a:rPr>
              <a:t>7. Саксаганский Г.Л. Молекулярные потоки в сложных вакуумных структурах.-М.,Атомиздат,1980.- 216 с.</a:t>
            </a:r>
          </a:p>
          <a:p>
            <a:pPr marL="0" indent="0">
              <a:buNone/>
            </a:pPr>
            <a:r>
              <a:rPr lang="ru-RU" sz="2000">
                <a:latin typeface="Arial" panose="020B0604020202020204" pitchFamily="34" charset="0"/>
                <a:cs typeface="Arial" panose="020B0604020202020204" pitchFamily="34" charset="0"/>
              </a:rPr>
              <a:t>8. Фролов Е.С. Турбомолекулярные вакуум-насосы.- М.,Машиностроение,1980-119 с.</a:t>
            </a:r>
          </a:p>
          <a:p>
            <a:pPr marL="0" indent="0">
              <a:buNone/>
            </a:pPr>
            <a:r>
              <a:rPr lang="ru-RU" sz="2000">
                <a:latin typeface="Arial" panose="020B0604020202020204" pitchFamily="34" charset="0"/>
                <a:cs typeface="Arial" panose="020B0604020202020204" pitchFamily="34" charset="0"/>
              </a:rPr>
              <a:t>9. Цейтлин А.Б. Пароструйные вакуумные насосы.-М-Л,Энергия,1965,- 400 с</a:t>
            </a:r>
            <a:endParaRPr lang="ru-RU" sz="2000" dirty="0">
              <a:latin typeface="Arial" panose="020B0604020202020204" pitchFamily="34" charset="0"/>
              <a:cs typeface="Arial" panose="020B0604020202020204" pitchFamily="34" charset="0"/>
            </a:endParaRPr>
          </a:p>
        </p:txBody>
      </p:sp>
      <p:sp>
        <p:nvSpPr>
          <p:cNvPr id="64" name="Скругленный прямоугольник 4">
            <a:extLst>
              <a:ext uri="{FF2B5EF4-FFF2-40B4-BE49-F238E27FC236}">
                <a16:creationId xmlns:a16="http://schemas.microsoft.com/office/drawing/2014/main" id="{0D509619-83D1-4D50-8E2B-1F85468B7A12}"/>
              </a:ext>
            </a:extLst>
          </p:cNvPr>
          <p:cNvSpPr/>
          <p:nvPr/>
        </p:nvSpPr>
        <p:spPr>
          <a:xfrm>
            <a:off x="2003488" y="322759"/>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2" name="Заголовок 1">
            <a:extLst>
              <a:ext uri="{FF2B5EF4-FFF2-40B4-BE49-F238E27FC236}">
                <a16:creationId xmlns:a16="http://schemas.microsoft.com/office/drawing/2014/main" id="{028D9DAB-6A13-4E4A-B7F3-5A84D35BB295}"/>
              </a:ext>
            </a:extLst>
          </p:cNvPr>
          <p:cNvSpPr>
            <a:spLocks noGrp="1"/>
          </p:cNvSpPr>
          <p:nvPr>
            <p:ph type="title"/>
          </p:nvPr>
        </p:nvSpPr>
        <p:spPr>
          <a:xfrm>
            <a:off x="861654" y="336282"/>
            <a:ext cx="10972800" cy="564672"/>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Пайдаланылған көздер тізімі</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872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19"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33"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a:extLst>
              <a:ext uri="{FF2B5EF4-FFF2-40B4-BE49-F238E27FC236}">
                <a16:creationId xmlns:a16="http://schemas.microsoft.com/office/drawing/2014/main" id="{274D7792-7E79-4D67-987E-3064A69300A4}"/>
              </a:ext>
            </a:extLst>
          </p:cNvPr>
          <p:cNvSpPr>
            <a:spLocks noGrp="1"/>
          </p:cNvSpPr>
          <p:nvPr>
            <p:ph type="title"/>
          </p:nvPr>
        </p:nvSpPr>
        <p:spPr>
          <a:xfrm>
            <a:off x="838200" y="2195716"/>
            <a:ext cx="10515600" cy="1325563"/>
          </a:xfrm>
        </p:spPr>
        <p:txBody>
          <a:bodyPr/>
          <a:lstStyle/>
          <a:p>
            <a:pPr algn="ctr"/>
            <a:r>
              <a:rPr lang="ru-RU"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Назарларыңызға рақмет!</a:t>
            </a:r>
            <a:endPar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10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AF8EA3-8E25-7B4C-0D0D-CCFBE7D4985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F6D40A-C846-9E85-67A3-EF2FF72C4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C0BD4A-BE8D-101A-84DB-7CDF1933E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D14DB2-8E09-039D-2BAB-69C79BD71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0162A6-8BF6-E9D0-21E4-89D58C8F8A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E9011461-5435-4B20-8A51-71648E4D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AF06A663-8D9B-33D7-F35A-1999E85E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2D68906-36E6-37C7-B089-F6B90A824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E0C17298-CFC6-194A-BE43-3950CCB6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821103FF-4322-67B7-38CA-45400F134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51A4B657-D8B8-86C4-2822-93EB5CEF2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F6DDA16-80C5-03AE-C4FA-81183CE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541DD2D-0219-6E82-4DDC-EB65311684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7F44D91F-1222-08D5-E93A-0A0AC6281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43BF34E-099E-6211-1CE1-846059B94A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ADF7D30-68DE-F295-E5FA-FB2B9227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DFCFBF4-138E-B0EF-B3D2-5514071D4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0E2E297-264C-CF80-7C60-95E5C195C1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19628634-51EA-4C41-4E9D-B64FAAEF5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2C3767-4589-9259-01F5-DFF875EA0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3FE47A4-E4B6-67E3-DA12-3CB9EF4D0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270534A-3C77-F8B3-6230-66F659AD2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61629DA-4EE8-236E-D441-0B7CD8D1C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74AE7DDD-B9A4-C987-6378-1A8D7E9FF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7F7DB4AE-1BE4-0534-C581-A7A89A1ACA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D9DC0BA-2FDC-CD7F-A5F9-1F81CD2B7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50B3264-455B-1214-676A-73FE141F3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A68182EC-53BD-E797-8132-FA307825E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98F7CD83-2D89-1C5B-F0E0-0D7F6646D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F15A218A-44FA-E641-62EA-F601AE0AF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E6B35FC-75F4-1B74-FFF6-1386F7B05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50991CF-763B-547D-BB7C-261F9FF3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D69AF991-A1BE-B984-C327-D3E44956E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4CF662E1-D323-81BA-74E1-BEE28D9943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D41F3151-A69E-4F6C-B7B2-9EFFD64D4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3E60053-A71C-59A0-940D-D5E679E08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92F5DDC-7CB8-C319-86F6-8CD9F4472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A4472CD9-9D2D-3D76-2FF5-FD895697D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1A2A78F0-6BEC-97BB-68C8-7C3367937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128BEEF3-84FE-6C52-7245-16C11E109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85D6801A-C2C7-A93F-65F6-0D6D79ECD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F86CA6B-48A0-F010-EB2E-8A912E0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F18CA9C3-9534-D029-FB76-9D9CF3F7E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a:extLst>
              <a:ext uri="{FF2B5EF4-FFF2-40B4-BE49-F238E27FC236}">
                <a16:creationId xmlns:a16="http://schemas.microsoft.com/office/drawing/2014/main" id="{D447837D-C6B7-C434-8DCA-FC8EBFA3BE41}"/>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AFA24B8-CF60-8B4B-23D2-CF6265EA7062}"/>
              </a:ext>
            </a:extLst>
          </p:cNvPr>
          <p:cNvSpPr>
            <a:spLocks noGrp="1"/>
          </p:cNvSpPr>
          <p:nvPr>
            <p:ph type="title"/>
          </p:nvPr>
        </p:nvSpPr>
        <p:spPr>
          <a:xfrm>
            <a:off x="1975495" y="27678"/>
            <a:ext cx="8241009" cy="994123"/>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ru-RU" sz="2800" b="1" dirty="0" err="1">
                <a:solidFill>
                  <a:srgbClr val="C00000"/>
                </a:solidFill>
                <a:latin typeface="Arial" panose="020B0604020202020204" pitchFamily="34" charset="0"/>
                <a:cs typeface="Arial" panose="020B0604020202020204" pitchFamily="34" charset="0"/>
              </a:rPr>
              <a:t>Вакуумдық</a:t>
            </a:r>
            <a:r>
              <a:rPr lang="ru-RU" sz="2800" b="1" dirty="0">
                <a:solidFill>
                  <a:srgbClr val="C00000"/>
                </a:solidFill>
                <a:latin typeface="Arial" panose="020B0604020202020204" pitchFamily="34" charset="0"/>
                <a:cs typeface="Arial" panose="020B0604020202020204" pitchFamily="34" charset="0"/>
              </a:rPr>
              <a:t> техника</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Объект 5">
            <a:extLst>
              <a:ext uri="{FF2B5EF4-FFF2-40B4-BE49-F238E27FC236}">
                <a16:creationId xmlns:a16="http://schemas.microsoft.com/office/drawing/2014/main" id="{1326CFDF-5590-456C-9D22-7F50A0B9A169}"/>
              </a:ext>
            </a:extLst>
          </p:cNvPr>
          <p:cNvSpPr>
            <a:spLocks noGrp="1"/>
          </p:cNvSpPr>
          <p:nvPr>
            <p:ph idx="1"/>
          </p:nvPr>
        </p:nvSpPr>
        <p:spPr>
          <a:xfrm>
            <a:off x="802636" y="1461575"/>
            <a:ext cx="10515600" cy="4351338"/>
          </a:xfrm>
        </p:spPr>
        <p:txBody>
          <a:bodyPr>
            <a:normAutofit lnSpcReduction="10000"/>
          </a:bodyPr>
          <a:lstStyle/>
          <a:p>
            <a:pPr indent="0" algn="just">
              <a:lnSpc>
                <a:spcPct val="100000"/>
              </a:lnSpc>
              <a:spcBef>
                <a:spcPts val="0"/>
              </a:spcBef>
              <a:buNone/>
            </a:pPr>
            <a:r>
              <a:rPr lang="ru-RU" sz="2400" b="1" dirty="0">
                <a:solidFill>
                  <a:srgbClr val="CC3300"/>
                </a:solidFill>
                <a:effectLst/>
                <a:latin typeface="Times New Roman" panose="02020603050405020304" pitchFamily="18" charset="0"/>
                <a:ea typeface="Calibri" panose="020F0502020204030204" pitchFamily="34" charset="0"/>
                <a:cs typeface="Times New Roman" panose="02020603050405020304" pitchFamily="18" charset="0"/>
              </a:rPr>
              <a:t>	Вакуум</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вакуумдық</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техникада</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қолданылатын</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төменгі</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атмосфералық</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қысымы</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бар газ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ортасы</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P&lt;</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Ратм</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00000"/>
              </a:lnSpc>
              <a:spcBef>
                <a:spcPts val="0"/>
              </a:spcBef>
              <a:buNone/>
            </a:pP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CC3300"/>
                </a:solidFill>
                <a:effectLst/>
                <a:latin typeface="Times New Roman" panose="02020603050405020304" pitchFamily="18" charset="0"/>
                <a:ea typeface="Calibri" panose="020F0502020204030204" pitchFamily="34" charset="0"/>
                <a:cs typeface="Times New Roman" panose="02020603050405020304" pitchFamily="18" charset="0"/>
              </a:rPr>
              <a:t>Халықаралық</a:t>
            </a:r>
            <a:r>
              <a:rPr lang="ru-RU" sz="2400" b="1" dirty="0">
                <a:solidFill>
                  <a:srgbClr val="CC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CC3300"/>
                </a:solidFill>
                <a:effectLst/>
                <a:latin typeface="Times New Roman" panose="02020603050405020304" pitchFamily="18" charset="0"/>
                <a:ea typeface="Calibri" panose="020F0502020204030204" pitchFamily="34" charset="0"/>
                <a:cs typeface="Times New Roman" panose="02020603050405020304" pitchFamily="18" charset="0"/>
              </a:rPr>
              <a:t>өлшем</a:t>
            </a:r>
            <a:r>
              <a:rPr lang="ru-RU" sz="2400" b="1" dirty="0">
                <a:solidFill>
                  <a:srgbClr val="CC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CC3300"/>
                </a:solidFill>
                <a:effectLst/>
                <a:latin typeface="Times New Roman" panose="02020603050405020304" pitchFamily="18" charset="0"/>
                <a:ea typeface="Calibri" panose="020F0502020204030204" pitchFamily="34" charset="0"/>
                <a:cs typeface="Times New Roman" panose="02020603050405020304" pitchFamily="18" charset="0"/>
              </a:rPr>
              <a:t>бірлігі</a:t>
            </a:r>
            <a:r>
              <a:rPr lang="ru-RU" sz="2400" b="1" dirty="0">
                <a:solidFill>
                  <a:srgbClr val="CC3300"/>
                </a:solidFill>
                <a:effectLst/>
                <a:latin typeface="Times New Roman" panose="02020603050405020304" pitchFamily="18" charset="0"/>
                <a:ea typeface="Calibri" panose="020F0502020204030204" pitchFamily="34" charset="0"/>
                <a:cs typeface="Times New Roman" panose="02020603050405020304" pitchFamily="18" charset="0"/>
              </a:rPr>
              <a:t> - 1 Па (Паскаль)</a:t>
            </a:r>
          </a:p>
          <a:p>
            <a:pPr indent="0" algn="just">
              <a:lnSpc>
                <a:spcPct val="100000"/>
              </a:lnSpc>
              <a:spcBef>
                <a:spcPts val="0"/>
              </a:spcBef>
              <a:buNone/>
            </a:pP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Па =1 Н * м2 = 1 кг * м * с-2 * м-2</a:t>
            </a:r>
          </a:p>
          <a:p>
            <a:pPr indent="0" algn="just">
              <a:lnSpc>
                <a:spcPct val="100000"/>
              </a:lnSpc>
              <a:spcBef>
                <a:spcPts val="0"/>
              </a:spcBef>
              <a:buNone/>
            </a:pP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Жүйеден</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тыс</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өлшем</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бірлігі</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400" b="1" dirty="0">
                <a:solidFill>
                  <a:srgbClr val="CC3300"/>
                </a:solidFill>
                <a:effectLst/>
                <a:latin typeface="Times New Roman" panose="02020603050405020304" pitchFamily="18" charset="0"/>
                <a:ea typeface="Calibri" panose="020F0502020204030204" pitchFamily="34" charset="0"/>
                <a:cs typeface="Times New Roman" panose="02020603050405020304" pitchFamily="18" charset="0"/>
              </a:rPr>
              <a:t>1 Тор  </a:t>
            </a:r>
          </a:p>
          <a:p>
            <a:pPr indent="0" algn="just">
              <a:lnSpc>
                <a:spcPct val="100000"/>
              </a:lnSpc>
              <a:spcBef>
                <a:spcPts val="0"/>
              </a:spcBef>
              <a:buNone/>
            </a:pP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тор = 1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мм.сын</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бағ</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ст. = 0,001 м 13590 кг * м-3 * 1 м </a:t>
            </a:r>
            <a:r>
              <a:rPr lang="ru-RU"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 9,8 </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 * с -2 1 м-2=133,3 Н * 1М-2     </a:t>
            </a:r>
          </a:p>
          <a:p>
            <a:pPr indent="0" algn="ctr">
              <a:lnSpc>
                <a:spcPct val="100000"/>
              </a:lnSpc>
              <a:spcBef>
                <a:spcPts val="0"/>
              </a:spcBef>
              <a:buNone/>
            </a:pPr>
            <a:r>
              <a:rPr lang="ru-RU" sz="2400" b="1" dirty="0">
                <a:solidFill>
                  <a:srgbClr val="CC3300"/>
                </a:solidFill>
                <a:effectLst/>
                <a:latin typeface="Times New Roman" panose="02020603050405020304" pitchFamily="18" charset="0"/>
                <a:ea typeface="Calibri" panose="020F0502020204030204" pitchFamily="34" charset="0"/>
                <a:cs typeface="Times New Roman" panose="02020603050405020304" pitchFamily="18" charset="0"/>
              </a:rPr>
              <a:t>1 Тор = 133,3 Па</a:t>
            </a:r>
          </a:p>
          <a:p>
            <a:pPr indent="0" algn="ctr">
              <a:lnSpc>
                <a:spcPct val="100000"/>
              </a:lnSpc>
              <a:spcBef>
                <a:spcPts val="0"/>
              </a:spcBef>
              <a:buNone/>
            </a:pPr>
            <a:r>
              <a:rPr lang="ru-RU" sz="2400" b="1" dirty="0">
                <a:solidFill>
                  <a:srgbClr val="CC3300"/>
                </a:solidFill>
                <a:effectLst/>
                <a:latin typeface="Times New Roman" panose="02020603050405020304" pitchFamily="18" charset="0"/>
                <a:ea typeface="Calibri" panose="020F0502020204030204" pitchFamily="34" charset="0"/>
                <a:cs typeface="Times New Roman" panose="02020603050405020304" pitchFamily="18" charset="0"/>
              </a:rPr>
              <a:t>1 Па = 0,0076</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a:solidFill>
                  <a:srgbClr val="CC3300"/>
                </a:solidFill>
                <a:latin typeface="Times New Roman" panose="02020603050405020304" pitchFamily="18" charset="0"/>
                <a:ea typeface="Calibri" panose="020F0502020204030204" pitchFamily="34" charset="0"/>
                <a:cs typeface="Times New Roman" panose="02020603050405020304" pitchFamily="18" charset="0"/>
              </a:rPr>
              <a:t>Тор</a:t>
            </a:r>
          </a:p>
          <a:p>
            <a:pPr indent="0" algn="ctr">
              <a:lnSpc>
                <a:spcPct val="100000"/>
              </a:lnSpc>
              <a:spcBef>
                <a:spcPts val="0"/>
              </a:spcBef>
              <a:buNone/>
            </a:pPr>
            <a:endPar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1Па=1н/м2; 1бар=105па [Н / м2] = 750 мм </a:t>
            </a:r>
            <a:r>
              <a:rPr lang="ru-RU"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сын.бағ</a:t>
            </a:r>
            <a:r>
              <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ст. = 750 тор; 1тор=133,3 Па.</a:t>
            </a:r>
          </a:p>
          <a:p>
            <a:endParaRPr lang="ru-KZ" dirty="0"/>
          </a:p>
        </p:txBody>
      </p:sp>
      <p:sp>
        <p:nvSpPr>
          <p:cNvPr id="7" name="Прямоугольник 6">
            <a:extLst>
              <a:ext uri="{FF2B5EF4-FFF2-40B4-BE49-F238E27FC236}">
                <a16:creationId xmlns:a16="http://schemas.microsoft.com/office/drawing/2014/main" id="{20D47CF1-E0B2-494D-86F3-48777DB48B44}"/>
              </a:ext>
            </a:extLst>
          </p:cNvPr>
          <p:cNvSpPr/>
          <p:nvPr/>
        </p:nvSpPr>
        <p:spPr>
          <a:xfrm>
            <a:off x="4667534" y="3637244"/>
            <a:ext cx="2906973" cy="88903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Tree>
    <p:extLst>
      <p:ext uri="{BB962C8B-B14F-4D97-AF65-F5344CB8AC3E}">
        <p14:creationId xmlns:p14="http://schemas.microsoft.com/office/powerpoint/2010/main" val="168913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CFB95D-8C09-DE24-39F9-8657558EA20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9071C6-44FC-74E8-E08F-60D46180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6B29D-6A3B-5742-FCE4-7AEE447D8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02217F-A08A-BE07-2497-CE5F76501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45D36B2-44CA-041F-F0B7-C5DEAC6ED6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45D4CF0-BCF8-A47F-DDCC-C63EE34C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982BEE1-E9B0-8A08-425F-964F8571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DE3E8A1-1ADD-937A-90E7-C4C26FB49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45B81036-B91D-083D-0276-D8A42542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E8BD86CA-D182-AC56-6F84-D6B6CEA074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E22C35BE-04A1-13CA-F5D0-2D6247B59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99B2EA-6137-B3A4-DD9D-E422A6B867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C02CFA4-7C0A-DB87-78C7-35A0DFE78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8FB3F99-77B5-DF80-1E91-6CAE50959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2CE93A75-1D6A-5601-D3A6-F2657D015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9E7BD88-4B2B-72E0-60CF-ABE67C181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0A3BFE44-3B82-F790-14F7-1D4DAE53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A76A261E-A213-4BC0-0D07-C667094A45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5BE4CCB8-006F-5B6C-061B-E6FFB2DB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23111588-E34A-82DE-3CED-B5CD4487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6BE7E12-219C-E041-DA40-864A1F0D7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F8958868-3911-8400-BC06-9A038CEA4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22FFC618-A344-C1EF-D117-428E04EFC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008F59FA-7C34-1EC2-12C9-D08474ED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1F831F62-6762-364C-3110-20B47A074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9FC084F3-148A-F673-E836-813010269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9CB56FB-8650-1B24-1133-4A600A13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477A1773-04DD-8E92-8E40-22FD35B12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9349DD5-75DD-45E2-2E4F-96BBA996D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B05FF76-519C-1C6E-9F13-F5630F81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81788426-569C-C69A-8045-637A177F4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9D1F248E-979D-7E52-E32E-96633C819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45526868-FEB2-212F-FBD4-C102EF64D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9F00597E-F590-D39B-3E05-B44566553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1C1F8419-7F1B-9D6B-9D7E-89EF5B49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FBDD76FF-706A-2663-41B9-F6491381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30875EC1-A0E5-3D82-2A0A-005D2BC71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EA76ACE7-1776-78EF-7DF5-C3E3F2998F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43350E49-1E78-DCB3-C395-50E9283E3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ABCB87F4-1A90-5318-B5DF-D330CB9ED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C9BF6676-2BD6-02B9-E03A-A53E6C334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C96CB253-22AB-CA28-10AF-FD4AE60C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637720D2-290D-3208-9BDF-D1DCF81AA9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1B5023FE-7A31-8E59-5133-383421B7F96B}"/>
              </a:ext>
            </a:extLst>
          </p:cNvPr>
          <p:cNvSpPr>
            <a:spLocks noGrp="1"/>
          </p:cNvSpPr>
          <p:nvPr>
            <p:ph idx="1"/>
          </p:nvPr>
        </p:nvSpPr>
        <p:spPr>
          <a:xfrm>
            <a:off x="685154" y="1021733"/>
            <a:ext cx="5500858" cy="5112567"/>
          </a:xfrm>
        </p:spPr>
        <p:txBody>
          <a:bodyPr anchor="ctr">
            <a:normAutofit fontScale="92500" lnSpcReduction="10000"/>
          </a:bodyPr>
          <a:lstStyle/>
          <a:p>
            <a:pPr algn="just">
              <a:lnSpc>
                <a:spcPct val="107000"/>
              </a:lnSpc>
              <a:spcAft>
                <a:spcPts val="800"/>
              </a:spcAft>
            </a:pP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Вакуумдық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техника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бұл</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вакуумды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алу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өлшеу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құрылғыларын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құру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жолдарын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зерттейтін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техникалық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ғылым</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Ол</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 мынадай</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іргелі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ғылымдарға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сүйенеді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математика,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молекулалық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физика, химия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беттік</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процестер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физикасы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газ дин</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а</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мик</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асы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термодинамика,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сонымен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қатар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басқа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техникалық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ғылымдардың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дамуын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қолданады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KZ"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Вакуум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атмосфералық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қысым</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кезінде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ауада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жүргілмейтін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ғылыми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зерттеулер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мен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технологиялық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процестерді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жүргізуге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арналған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орта. Электроника, металлургия, машина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жасау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жеңіл</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тамақ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өнеркәсібіндегі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прогрессивті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технологиялық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процестерді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әзірлеу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көбінесе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вакуумдық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техниканы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қолдану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арқылы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жүзеге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асырылады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KZ"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nSpc>
                <a:spcPct val="100000"/>
              </a:lnSpc>
              <a:spcBef>
                <a:spcPts val="0"/>
              </a:spcBef>
              <a:buNone/>
            </a:pPr>
            <a:endParaRPr lang="ru-RU"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6EEDA70C-FC23-966F-0D9D-A86BA7BDAB11}"/>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E7F5239-7AA0-7A52-86A9-A2955A15D5D2}"/>
              </a:ext>
            </a:extLst>
          </p:cNvPr>
          <p:cNvSpPr>
            <a:spLocks noGrp="1"/>
          </p:cNvSpPr>
          <p:nvPr>
            <p:ph type="title"/>
          </p:nvPr>
        </p:nvSpPr>
        <p:spPr>
          <a:xfrm>
            <a:off x="1973970" y="289241"/>
            <a:ext cx="8241009" cy="994123"/>
          </a:xfrm>
        </p:spPr>
        <p:txBody>
          <a:bodyPr>
            <a:normAutofit fontScale="90000"/>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ru-RU" sz="2800" b="1" dirty="0" err="1">
                <a:solidFill>
                  <a:srgbClr val="C00000"/>
                </a:solidFill>
                <a:latin typeface="Arial" panose="020B0604020202020204" pitchFamily="34" charset="0"/>
                <a:cs typeface="Arial" panose="020B0604020202020204" pitchFamily="34" charset="0"/>
              </a:rPr>
              <a:t>Вакуумдық</a:t>
            </a:r>
            <a:r>
              <a:rPr lang="ru-RU" sz="2800" b="1" dirty="0">
                <a:solidFill>
                  <a:srgbClr val="C00000"/>
                </a:solidFill>
                <a:latin typeface="Arial" panose="020B0604020202020204" pitchFamily="34" charset="0"/>
                <a:cs typeface="Arial" panose="020B0604020202020204" pitchFamily="34" charset="0"/>
              </a:rPr>
              <a:t> техника</a:t>
            </a:r>
            <a:br>
              <a:rPr lang="kk-KZ" sz="2800" b="1" dirty="0">
                <a:solidFill>
                  <a:srgbClr val="FEFFFF"/>
                </a:solidFill>
                <a:latin typeface="Arial" panose="020B0604020202020204" pitchFamily="34" charset="0"/>
                <a:cs typeface="Arial" panose="020B0604020202020204" pitchFamily="34" charset="0"/>
              </a:rPr>
            </a:br>
            <a:b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Picture background">
            <a:extLst>
              <a:ext uri="{FF2B5EF4-FFF2-40B4-BE49-F238E27FC236}">
                <a16:creationId xmlns:a16="http://schemas.microsoft.com/office/drawing/2014/main" id="{20526776-74A7-0413-7167-D1D338C13F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8" r="5894"/>
          <a:stretch/>
        </p:blipFill>
        <p:spPr bwMode="auto">
          <a:xfrm>
            <a:off x="6399251" y="1704310"/>
            <a:ext cx="4739547" cy="344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11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a:extLst>
              <a:ext uri="{FF2B5EF4-FFF2-40B4-BE49-F238E27FC236}">
                <a16:creationId xmlns:a16="http://schemas.microsoft.com/office/drawing/2014/main" id="{135B6E74-3AE8-32AC-5792-2A09BF218F71}"/>
              </a:ext>
            </a:extLst>
          </p:cNvPr>
          <p:cNvSpPr/>
          <p:nvPr/>
        </p:nvSpPr>
        <p:spPr>
          <a:xfrm>
            <a:off x="2003488" y="186930"/>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F406DCE6-E53F-DF05-34FA-8C44E5680286}"/>
              </a:ext>
            </a:extLst>
          </p:cNvPr>
          <p:cNvSpPr>
            <a:spLocks noGrp="1"/>
          </p:cNvSpPr>
          <p:nvPr>
            <p:ph type="title"/>
          </p:nvPr>
        </p:nvSpPr>
        <p:spPr>
          <a:xfrm>
            <a:off x="2003488" y="0"/>
            <a:ext cx="8241009" cy="994123"/>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Вакуумдық</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техника </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1" name="Схема 10">
            <a:extLst>
              <a:ext uri="{FF2B5EF4-FFF2-40B4-BE49-F238E27FC236}">
                <a16:creationId xmlns:a16="http://schemas.microsoft.com/office/drawing/2014/main" id="{422F1F77-43F6-4E7F-B5CC-D4277C4FBB9F}"/>
              </a:ext>
            </a:extLst>
          </p:cNvPr>
          <p:cNvGraphicFramePr/>
          <p:nvPr>
            <p:extLst>
              <p:ext uri="{D42A27DB-BD31-4B8C-83A1-F6EECF244321}">
                <p14:modId xmlns:p14="http://schemas.microsoft.com/office/powerpoint/2010/main" val="3006046208"/>
              </p:ext>
            </p:extLst>
          </p:nvPr>
        </p:nvGraphicFramePr>
        <p:xfrm>
          <a:off x="1927551" y="7863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01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68F832-51E5-5FE9-846B-4B97044E8E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55F3E77-07F5-B8A3-C794-0C661B63D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525C04-16E0-E506-DF4F-2A859A713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1479CF-31EE-CB7B-1C39-89B89E99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EB07774-64D7-3775-3C9E-0873CABA1F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7C1325A1-F106-61A1-A481-D78C59427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845F86C6-214A-B4D2-AAD5-55F72A126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C4EC50FA-D260-4E22-49F1-2B0BE9AAA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0C7398C6-ADF5-A900-E27B-06D544796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CA1D69B-7097-1625-A7E0-F45AC4CC1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FCEE69F6-D10F-EC40-274D-3C0EB9CEC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08EAEDD3-7DF6-B8FF-3275-5D6201CD6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B7DA1C37-40B6-D3DF-5207-319980EF9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588E82C-1B26-7A8F-33E4-EB8EFFDCA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3A5C16B3-2D6E-E800-9C1D-B80049495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71EEB1F2-DD8C-7D80-BC85-71710C88B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8A54B56-26D9-8690-3549-A70B6FF46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9603343-5014-86AD-89A5-702100C52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563B8A27-36C1-F0BD-D661-B5788BE96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2882F4DA-BDB3-F749-AAED-B9FB33EED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42929CEC-5104-A86A-0943-FCA3D94EB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28F1CC6-2E69-CD2A-4FC8-9F7DEC6B7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0A226A30-8F2A-77F4-44B5-B45AB31E8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0F6D567C-6321-A5A5-6604-2577B77B2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DB909976-BCAB-2FDB-CD61-FC4D7A18E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1AF6AF61-F56C-EAF0-248A-9BB6AF21E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610FAAD8-2DC5-C988-F2FE-7A0EBCD16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E95B4F7-1C97-5867-8724-2DDAFD1FE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21009AF-16C1-E075-6FEA-0CA235237A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22C32C90-CFD9-DDD5-D934-1A668469B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F32DC55-898E-9CC9-CC62-1188C7FC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C329AA2-06FC-AD69-AAAF-87082DD01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C9DD875E-46B7-750E-E772-813AFB8F2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84A602A4-1617-BBE1-574B-168C57FC9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4E282E14-4EAE-1DE0-903E-83746AAA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D0060D74-A7BC-784C-A1A2-06A5F5EE0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2AD155DD-03E3-4FBE-2919-315C3EEDC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3E92489-9BA1-8FA4-BC86-186BC36AC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5EAD9401-60F7-9A8C-6389-3BA6FF378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9674B-8214-740E-4F4A-E886168B4C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9662E62D-7491-B351-318B-0894DFCA39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693CF7E7-4444-CB5B-4EEE-DE3AB9B4A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6073D6FA-EE51-DA42-0C29-06C3D4313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0" name="Объект 2">
                <a:extLst>
                  <a:ext uri="{FF2B5EF4-FFF2-40B4-BE49-F238E27FC236}">
                    <a16:creationId xmlns:a16="http://schemas.microsoft.com/office/drawing/2014/main" id="{1877B810-193D-7CF3-5715-4D011438B039}"/>
                  </a:ext>
                </a:extLst>
              </p:cNvPr>
              <p:cNvSpPr>
                <a:spLocks noGrp="1"/>
              </p:cNvSpPr>
              <p:nvPr>
                <p:ph idx="1"/>
              </p:nvPr>
            </p:nvSpPr>
            <p:spPr>
              <a:xfrm>
                <a:off x="926642" y="1183641"/>
                <a:ext cx="10335665" cy="1080203"/>
              </a:xfrm>
            </p:spPr>
            <p:txBody>
              <a:bodyPr>
                <a:normAutofit/>
              </a:bodyPr>
              <a:lstStyle/>
              <a:p>
                <a:pPr indent="0" algn="just">
                  <a:lnSpc>
                    <a:spcPct val="100000"/>
                  </a:lnSpc>
                  <a:spcBef>
                    <a:spcPts val="0"/>
                  </a:spcBef>
                  <a:buNone/>
                </a:pPr>
                <a:r>
                  <a:rPr lang="ru-RU" sz="1800" b="1">
                    <a:solidFill>
                      <a:srgbClr val="002060"/>
                    </a:solidFill>
                    <a:latin typeface="Arial" panose="020B0604020202020204" pitchFamily="34" charset="0"/>
                    <a:ea typeface="Calibri" panose="020F0502020204030204" pitchFamily="34" charset="0"/>
                    <a:cs typeface="Arial" panose="020B0604020202020204" pitchFamily="34" charset="0"/>
                  </a:rPr>
                  <a:t>Заманауи вакуумдық технология ғылыми зерттеулер үшін сериялық өнеркәсіптік қондырғыларда </a:t>
                </a:r>
                <a14:m>
                  <m:oMath xmlns:m="http://schemas.openxmlformats.org/officeDocument/2006/math">
                    <m:r>
                      <a:rPr lang="ru-RU"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t>𝟏</m:t>
                    </m:r>
                    <m:sSup>
                      <m:sSupPr>
                        <m:ctrlPr>
                          <a:rPr lang="en-US"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ctrlPr>
                      </m:sSupPr>
                      <m:e>
                        <m:r>
                          <a:rPr lang="ru-RU"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t>𝟎</m:t>
                        </m:r>
                      </m:e>
                      <m:sup>
                        <m:r>
                          <a:rPr lang="ru-RU"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t>−</m:t>
                        </m:r>
                        <m:r>
                          <a:rPr lang="ru-RU"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t>𝟔</m:t>
                        </m:r>
                      </m:sup>
                    </m:sSup>
                    <m:r>
                      <a:rPr lang="ru-RU"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t> Па</m:t>
                    </m:r>
                  </m:oMath>
                </a14:m>
                <a:r>
                  <a:rPr lang="ru-RU" sz="1800" b="1">
                    <a:solidFill>
                      <a:srgbClr val="002060"/>
                    </a:solidFill>
                    <a:latin typeface="Arial" panose="020B0604020202020204" pitchFamily="34" charset="0"/>
                    <a:ea typeface="Calibri" panose="020F0502020204030204" pitchFamily="34" charset="0"/>
                    <a:cs typeface="Arial" panose="020B0604020202020204" pitchFamily="34" charset="0"/>
                  </a:rPr>
                  <a:t> және бірегей қондырғыларда </a:t>
                </a:r>
                <a14:m>
                  <m:oMath xmlns:m="http://schemas.openxmlformats.org/officeDocument/2006/math">
                    <m:r>
                      <a:rPr lang="ru-RU"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t>𝟏</m:t>
                    </m:r>
                    <m:sSup>
                      <m:sSupPr>
                        <m:ctrlPr>
                          <a:rPr lang="en-US"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ctrlPr>
                      </m:sSupPr>
                      <m:e>
                        <m:r>
                          <a:rPr lang="en-US"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t>𝟎</m:t>
                        </m:r>
                      </m:e>
                      <m:sup>
                        <m:r>
                          <a:rPr lang="ru-RU"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t>−</m:t>
                        </m:r>
                        <m:r>
                          <a:rPr lang="ru-RU"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t>𝟏𝟎</m:t>
                        </m:r>
                      </m:sup>
                    </m:sSup>
                    <m:r>
                      <a:rPr lang="ru-RU" sz="1800" b="1" i="1" smtClean="0">
                        <a:solidFill>
                          <a:srgbClr val="002060"/>
                        </a:solidFill>
                        <a:latin typeface="Cambria Math" panose="02040503050406030204" pitchFamily="18" charset="0"/>
                        <a:ea typeface="Calibri" panose="020F0502020204030204" pitchFamily="34" charset="0"/>
                        <a:cs typeface="Arial" panose="020B0604020202020204" pitchFamily="34" charset="0"/>
                      </a:rPr>
                      <m:t> Па </m:t>
                    </m:r>
                  </m:oMath>
                </a14:m>
                <a:r>
                  <a:rPr lang="ru-RU" sz="1800" b="1">
                    <a:solidFill>
                      <a:srgbClr val="002060"/>
                    </a:solidFill>
                    <a:latin typeface="Arial" panose="020B0604020202020204" pitchFamily="34" charset="0"/>
                    <a:ea typeface="Calibri" panose="020F0502020204030204" pitchFamily="34" charset="0"/>
                    <a:cs typeface="Arial" panose="020B0604020202020204" pitchFamily="34" charset="0"/>
                  </a:rPr>
                  <a:t>дейінгі абсолютті қысымды сенімді түрде алу және өлшеу мүмкіндігін қамтамасыз етеді.</a:t>
                </a:r>
                <a:endParaRPr lang="en-US" sz="18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endParaRPr lang="en-US" sz="18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0000"/>
                  </a:lnSpc>
                  <a:spcBef>
                    <a:spcPts val="0"/>
                  </a:spcBef>
                  <a:buFont typeface="+mj-lt"/>
                  <a:buAutoNum type="arabicPeriod"/>
                </a:pPr>
                <a:endParaRPr lang="ru-RU" sz="1600" b="1" dirty="0">
                  <a:solidFill>
                    <a:srgbClr val="002060"/>
                  </a:solidFill>
                  <a:latin typeface="Arial" panose="020B0604020202020204" pitchFamily="34" charset="0"/>
                  <a:cs typeface="Arial" panose="020B0604020202020204" pitchFamily="34" charset="0"/>
                </a:endParaRPr>
              </a:p>
            </p:txBody>
          </p:sp>
        </mc:Choice>
        <mc:Fallback xmlns="">
          <p:sp>
            <p:nvSpPr>
              <p:cNvPr id="60" name="Объект 2">
                <a:extLst>
                  <a:ext uri="{FF2B5EF4-FFF2-40B4-BE49-F238E27FC236}">
                    <a16:creationId xmlns:a16="http://schemas.microsoft.com/office/drawing/2014/main" id="{1877B810-193D-7CF3-5715-4D011438B039}"/>
                  </a:ext>
                </a:extLst>
              </p:cNvPr>
              <p:cNvSpPr>
                <a:spLocks noGrp="1" noRot="1" noChangeAspect="1" noMove="1" noResize="1" noEditPoints="1" noAdjustHandles="1" noChangeArrowheads="1" noChangeShapeType="1" noTextEdit="1"/>
              </p:cNvSpPr>
              <p:nvPr>
                <p:ph idx="1"/>
              </p:nvPr>
            </p:nvSpPr>
            <p:spPr>
              <a:xfrm>
                <a:off x="926642" y="1183641"/>
                <a:ext cx="10335665" cy="1080203"/>
              </a:xfrm>
              <a:blipFill>
                <a:blip r:embed="rId2"/>
                <a:stretch>
                  <a:fillRect t="-2825" r="-531"/>
                </a:stretch>
              </a:blipFill>
            </p:spPr>
            <p:txBody>
              <a:bodyPr/>
              <a:lstStyle/>
              <a:p>
                <a:r>
                  <a:rPr lang="kk-KZ">
                    <a:noFill/>
                  </a:rPr>
                  <a:t> </a:t>
                </a:r>
              </a:p>
            </p:txBody>
          </p:sp>
        </mc:Fallback>
      </mc:AlternateContent>
      <p:sp>
        <p:nvSpPr>
          <p:cNvPr id="2" name="Скругленный прямоугольник 4">
            <a:extLst>
              <a:ext uri="{FF2B5EF4-FFF2-40B4-BE49-F238E27FC236}">
                <a16:creationId xmlns:a16="http://schemas.microsoft.com/office/drawing/2014/main" id="{A2160959-A974-4E73-54FF-AA52B80B2D19}"/>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FDA00F47-52C7-490E-5BBD-802BD716D093}"/>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ru-RU" sz="2800" b="1">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Вакуумдық техника </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4" name="Таблица 3">
                <a:extLst>
                  <a:ext uri="{FF2B5EF4-FFF2-40B4-BE49-F238E27FC236}">
                    <a16:creationId xmlns:a16="http://schemas.microsoft.com/office/drawing/2014/main" id="{84676DB1-B60C-9E4B-183D-40B5DDCD5453}"/>
                  </a:ext>
                </a:extLst>
              </p:cNvPr>
              <p:cNvGraphicFramePr>
                <a:graphicFrameLocks noGrp="1"/>
              </p:cNvGraphicFramePr>
              <p:nvPr>
                <p:extLst>
                  <p:ext uri="{D42A27DB-BD31-4B8C-83A1-F6EECF244321}">
                    <p14:modId xmlns:p14="http://schemas.microsoft.com/office/powerpoint/2010/main" val="3226279516"/>
                  </p:ext>
                </p:extLst>
              </p:nvPr>
            </p:nvGraphicFramePr>
            <p:xfrm>
              <a:off x="2030473" y="2375738"/>
              <a:ext cx="8127999" cy="298539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818491230"/>
                        </a:ext>
                      </a:extLst>
                    </a:gridCol>
                    <a:gridCol w="2709333">
                      <a:extLst>
                        <a:ext uri="{9D8B030D-6E8A-4147-A177-3AD203B41FA5}">
                          <a16:colId xmlns:a16="http://schemas.microsoft.com/office/drawing/2014/main" val="780106985"/>
                        </a:ext>
                      </a:extLst>
                    </a:gridCol>
                    <a:gridCol w="2709333">
                      <a:extLst>
                        <a:ext uri="{9D8B030D-6E8A-4147-A177-3AD203B41FA5}">
                          <a16:colId xmlns:a16="http://schemas.microsoft.com/office/drawing/2014/main" val="1909589224"/>
                        </a:ext>
                      </a:extLst>
                    </a:gridCol>
                  </a:tblGrid>
                  <a:tr h="370840">
                    <a:tc>
                      <a:txBody>
                        <a:bodyPr/>
                        <a:lstStyle/>
                        <a:p>
                          <a:endParaRPr lang="kk-KZ"/>
                        </a:p>
                      </a:txBody>
                      <a:tcPr/>
                    </a:tc>
                    <a:tc>
                      <a:txBody>
                        <a:bodyPr/>
                        <a:lstStyle/>
                        <a:p>
                          <a:r>
                            <a:rPr lang="kk-KZ"/>
                            <a:t>Қысым, мм.сын.бағ.</a:t>
                          </a:r>
                        </a:p>
                      </a:txBody>
                      <a:tcPr/>
                    </a:tc>
                    <a:tc>
                      <a:txBody>
                        <a:bodyPr/>
                        <a:lstStyle/>
                        <a:p>
                          <a:r>
                            <a:rPr lang="kk-KZ"/>
                            <a:t>Қысым, Па</a:t>
                          </a:r>
                        </a:p>
                      </a:txBody>
                      <a:tcPr/>
                    </a:tc>
                    <a:extLst>
                      <a:ext uri="{0D108BD9-81ED-4DB2-BD59-A6C34878D82A}">
                        <a16:rowId xmlns:a16="http://schemas.microsoft.com/office/drawing/2014/main" val="3109343219"/>
                      </a:ext>
                    </a:extLst>
                  </a:tr>
                  <a:tr h="370840">
                    <a:tc>
                      <a:txBody>
                        <a:bodyPr/>
                        <a:lstStyle/>
                        <a:p>
                          <a:r>
                            <a:rPr lang="kk-KZ" b="1"/>
                            <a:t>Атмосфералық қысым</a:t>
                          </a:r>
                        </a:p>
                      </a:txBody>
                      <a:tcPr/>
                    </a:tc>
                    <a:tc>
                      <a:txBody>
                        <a:bodyPr/>
                        <a:lstStyle/>
                        <a:p>
                          <a:pPr/>
                          <a14:m>
                            <m:oMathPara xmlns:m="http://schemas.openxmlformats.org/officeDocument/2006/math">
                              <m:oMathParaPr>
                                <m:jc m:val="centerGroup"/>
                              </m:oMathParaPr>
                              <m:oMath xmlns:m="http://schemas.openxmlformats.org/officeDocument/2006/math">
                                <m:r>
                                  <a:rPr lang="ru-RU" b="1" i="1" smtClean="0">
                                    <a:latin typeface="Cambria Math" panose="02040503050406030204" pitchFamily="18" charset="0"/>
                                  </a:rPr>
                                  <m:t>𝟕𝟔𝟎</m:t>
                                </m:r>
                              </m:oMath>
                            </m:oMathPara>
                          </a14:m>
                          <a:endParaRPr lang="kk-KZ" b="1"/>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𝟎𝟏𝟑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𝟓</m:t>
                                    </m:r>
                                  </m:sup>
                                </m:sSup>
                              </m:oMath>
                            </m:oMathPara>
                          </a14:m>
                          <a:endParaRPr lang="kk-KZ" b="1"/>
                        </a:p>
                      </a:txBody>
                      <a:tcPr/>
                    </a:tc>
                    <a:extLst>
                      <a:ext uri="{0D108BD9-81ED-4DB2-BD59-A6C34878D82A}">
                        <a16:rowId xmlns:a16="http://schemas.microsoft.com/office/drawing/2014/main" val="2435204022"/>
                      </a:ext>
                    </a:extLst>
                  </a:tr>
                  <a:tr h="370840">
                    <a:tc>
                      <a:txBody>
                        <a:bodyPr/>
                        <a:lstStyle/>
                        <a:p>
                          <a:r>
                            <a:rPr lang="kk-KZ" b="1"/>
                            <a:t>Төменгі вакуум</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𝟕𝟔𝟎</m:t>
                                </m:r>
                                <m:r>
                                  <a:rPr lang="en-US" b="1" i="1" smtClean="0">
                                    <a:latin typeface="Cambria Math" panose="02040503050406030204" pitchFamily="18" charset="0"/>
                                  </a:rPr>
                                  <m:t>−</m:t>
                                </m:r>
                                <m:r>
                                  <a:rPr lang="en-US" b="1" i="1" smtClean="0">
                                    <a:latin typeface="Cambria Math" panose="02040503050406030204" pitchFamily="18" charset="0"/>
                                  </a:rPr>
                                  <m:t>𝟐𝟓</m:t>
                                </m:r>
                              </m:oMath>
                            </m:oMathPara>
                          </a14:m>
                          <a:endParaRPr lang="kk-KZ"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𝟎𝟏𝟑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𝟓</m:t>
                                    </m:r>
                                  </m:sup>
                                </m:s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𝟑</m:t>
                                    </m:r>
                                  </m:sup>
                                </m:sSup>
                              </m:oMath>
                            </m:oMathPara>
                          </a14:m>
                          <a:endParaRPr lang="kk-KZ" b="1"/>
                        </a:p>
                      </a:txBody>
                      <a:tcPr/>
                    </a:tc>
                    <a:extLst>
                      <a:ext uri="{0D108BD9-81ED-4DB2-BD59-A6C34878D82A}">
                        <a16:rowId xmlns:a16="http://schemas.microsoft.com/office/drawing/2014/main" val="2082321889"/>
                      </a:ext>
                    </a:extLst>
                  </a:tr>
                  <a:tr h="370840">
                    <a:tc>
                      <a:txBody>
                        <a:bodyPr/>
                        <a:lstStyle/>
                        <a:p>
                          <a:r>
                            <a:rPr lang="kk-KZ" b="1"/>
                            <a:t>Орташа вакуум</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𝟐𝟓</m:t>
                                </m:r>
                                <m:r>
                                  <a:rPr lang="en-US" b="1" i="0" smtClean="0">
                                    <a:latin typeface="Cambria Math" panose="02040503050406030204" pitchFamily="18" charset="0"/>
                                  </a:rPr>
                                  <m:t>−</m:t>
                                </m:r>
                                <m:r>
                                  <a:rPr lang="en-US" b="1" i="0" smtClean="0">
                                    <a:latin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sup>
                                </m:sSup>
                              </m:oMath>
                            </m:oMathPara>
                          </a14:m>
                          <a:endParaRPr lang="kk-KZ"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𝟑𝟑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𝟑</m:t>
                                    </m:r>
                                  </m:sup>
                                </m:s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up>
                                </m:sSup>
                              </m:oMath>
                            </m:oMathPara>
                          </a14:m>
                          <a:endParaRPr lang="kk-KZ" b="1"/>
                        </a:p>
                      </a:txBody>
                      <a:tcPr/>
                    </a:tc>
                    <a:extLst>
                      <a:ext uri="{0D108BD9-81ED-4DB2-BD59-A6C34878D82A}">
                        <a16:rowId xmlns:a16="http://schemas.microsoft.com/office/drawing/2014/main" val="1078716211"/>
                      </a:ext>
                    </a:extLst>
                  </a:tr>
                  <a:tr h="370840">
                    <a:tc>
                      <a:txBody>
                        <a:bodyPr/>
                        <a:lstStyle/>
                        <a:p>
                          <a:r>
                            <a:rPr lang="kk-KZ" b="1"/>
                            <a:t>Жоғарғы вакуум</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sup>
                                </m:s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𝟗</m:t>
                                    </m:r>
                                  </m:sup>
                                </m:sSup>
                              </m:oMath>
                            </m:oMathPara>
                          </a14:m>
                          <a:endParaRPr lang="kk-KZ"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up>
                                </m:s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𝟕</m:t>
                                    </m:r>
                                  </m:sup>
                                </m:sSup>
                              </m:oMath>
                            </m:oMathPara>
                          </a14:m>
                          <a:endParaRPr lang="kk-KZ" b="1"/>
                        </a:p>
                      </a:txBody>
                      <a:tcPr/>
                    </a:tc>
                    <a:extLst>
                      <a:ext uri="{0D108BD9-81ED-4DB2-BD59-A6C34878D82A}">
                        <a16:rowId xmlns:a16="http://schemas.microsoft.com/office/drawing/2014/main" val="1106795760"/>
                      </a:ext>
                    </a:extLst>
                  </a:tr>
                  <a:tr h="370840">
                    <a:tc>
                      <a:txBody>
                        <a:bodyPr/>
                        <a:lstStyle/>
                        <a:p>
                          <a:r>
                            <a:rPr lang="kk-KZ" b="1"/>
                            <a:t>Өте жоғарғы вакуум</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𝟗</m:t>
                                    </m:r>
                                  </m:sup>
                                </m:s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𝟏𝟐</m:t>
                                    </m:r>
                                  </m:sup>
                                </m:sSup>
                              </m:oMath>
                            </m:oMathPara>
                          </a14:m>
                          <a:endParaRPr lang="kk-KZ"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𝟕</m:t>
                                    </m:r>
                                  </m:sup>
                                </m:s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𝟏𝟎</m:t>
                                    </m:r>
                                  </m:sup>
                                </m:sSup>
                              </m:oMath>
                            </m:oMathPara>
                          </a14:m>
                          <a:endParaRPr lang="kk-KZ" b="1"/>
                        </a:p>
                      </a:txBody>
                      <a:tcPr/>
                    </a:tc>
                    <a:extLst>
                      <a:ext uri="{0D108BD9-81ED-4DB2-BD59-A6C34878D82A}">
                        <a16:rowId xmlns:a16="http://schemas.microsoft.com/office/drawing/2014/main" val="2862942897"/>
                      </a:ext>
                    </a:extLst>
                  </a:tr>
                  <a:tr h="370840">
                    <a:tc>
                      <a:txBody>
                        <a:bodyPr/>
                        <a:lstStyle/>
                        <a:p>
                          <a:r>
                            <a:rPr lang="kk-KZ" b="1"/>
                            <a:t>Ғарыш кеңістігі</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𝟔</m:t>
                                    </m:r>
                                  </m:sup>
                                </m:sSup>
                                <m:r>
                                  <a:rPr lang="en-US" b="1" i="1" smtClean="0">
                                    <a:latin typeface="Cambria Math" panose="02040503050406030204" pitchFamily="18" charset="0"/>
                                    <a:ea typeface="Cambria Math" panose="02040503050406030204" pitchFamily="18" charset="0"/>
                                  </a:rPr>
                                  <m:t>&lt;</m:t>
                                </m:r>
                                <m:r>
                                  <a:rPr lang="en-US" b="1" i="1" smtClean="0">
                                    <a:latin typeface="Cambria Math" panose="02040503050406030204" pitchFamily="18" charset="0"/>
                                    <a:ea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𝟏𝟕</m:t>
                                    </m:r>
                                  </m:sup>
                                </m:sSup>
                              </m:oMath>
                            </m:oMathPara>
                          </a14:m>
                          <a:endParaRPr lang="kk-KZ" b="1"/>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𝟒</m:t>
                                    </m:r>
                                  </m:sup>
                                </m:s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𝟎</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𝟏𝟓</m:t>
                                    </m:r>
                                  </m:sup>
                                </m:sSup>
                              </m:oMath>
                            </m:oMathPara>
                          </a14:m>
                          <a:endParaRPr lang="kk-KZ" b="1"/>
                        </a:p>
                      </a:txBody>
                      <a:tcPr/>
                    </a:tc>
                    <a:extLst>
                      <a:ext uri="{0D108BD9-81ED-4DB2-BD59-A6C34878D82A}">
                        <a16:rowId xmlns:a16="http://schemas.microsoft.com/office/drawing/2014/main" val="3552423480"/>
                      </a:ext>
                    </a:extLst>
                  </a:tr>
                  <a:tr h="370840">
                    <a:tc>
                      <a:txBody>
                        <a:bodyPr/>
                        <a:lstStyle/>
                        <a:p>
                          <a:r>
                            <a:rPr lang="kk-KZ" b="1"/>
                            <a:t>Абсолютті вакуум</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kk-KZ" b="1"/>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kk-KZ" b="1"/>
                        </a:p>
                      </a:txBody>
                      <a:tcPr/>
                    </a:tc>
                    <a:extLst>
                      <a:ext uri="{0D108BD9-81ED-4DB2-BD59-A6C34878D82A}">
                        <a16:rowId xmlns:a16="http://schemas.microsoft.com/office/drawing/2014/main" val="3200112596"/>
                      </a:ext>
                    </a:extLst>
                  </a:tr>
                </a:tbl>
              </a:graphicData>
            </a:graphic>
          </p:graphicFrame>
        </mc:Choice>
        <mc:Fallback xmlns="">
          <p:graphicFrame>
            <p:nvGraphicFramePr>
              <p:cNvPr id="4" name="Таблица 3">
                <a:extLst>
                  <a:ext uri="{FF2B5EF4-FFF2-40B4-BE49-F238E27FC236}">
                    <a16:creationId xmlns:a16="http://schemas.microsoft.com/office/drawing/2014/main" id="{84676DB1-B60C-9E4B-183D-40B5DDCD5453}"/>
                  </a:ext>
                </a:extLst>
              </p:cNvPr>
              <p:cNvGraphicFramePr>
                <a:graphicFrameLocks noGrp="1"/>
              </p:cNvGraphicFramePr>
              <p:nvPr>
                <p:extLst>
                  <p:ext uri="{D42A27DB-BD31-4B8C-83A1-F6EECF244321}">
                    <p14:modId xmlns:p14="http://schemas.microsoft.com/office/powerpoint/2010/main" val="3226279516"/>
                  </p:ext>
                </p:extLst>
              </p:nvPr>
            </p:nvGraphicFramePr>
            <p:xfrm>
              <a:off x="2030473" y="2375738"/>
              <a:ext cx="8127999" cy="298539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818491230"/>
                        </a:ext>
                      </a:extLst>
                    </a:gridCol>
                    <a:gridCol w="2709333">
                      <a:extLst>
                        <a:ext uri="{9D8B030D-6E8A-4147-A177-3AD203B41FA5}">
                          <a16:colId xmlns:a16="http://schemas.microsoft.com/office/drawing/2014/main" val="780106985"/>
                        </a:ext>
                      </a:extLst>
                    </a:gridCol>
                    <a:gridCol w="2709333">
                      <a:extLst>
                        <a:ext uri="{9D8B030D-6E8A-4147-A177-3AD203B41FA5}">
                          <a16:colId xmlns:a16="http://schemas.microsoft.com/office/drawing/2014/main" val="1909589224"/>
                        </a:ext>
                      </a:extLst>
                    </a:gridCol>
                  </a:tblGrid>
                  <a:tr h="370840">
                    <a:tc>
                      <a:txBody>
                        <a:bodyPr/>
                        <a:lstStyle/>
                        <a:p>
                          <a:endParaRPr lang="kk-KZ"/>
                        </a:p>
                      </a:txBody>
                      <a:tcPr/>
                    </a:tc>
                    <a:tc>
                      <a:txBody>
                        <a:bodyPr/>
                        <a:lstStyle/>
                        <a:p>
                          <a:r>
                            <a:rPr lang="kk-KZ"/>
                            <a:t>Қысым, мм.сын.бағ.</a:t>
                          </a:r>
                        </a:p>
                      </a:txBody>
                      <a:tcPr/>
                    </a:tc>
                    <a:tc>
                      <a:txBody>
                        <a:bodyPr/>
                        <a:lstStyle/>
                        <a:p>
                          <a:r>
                            <a:rPr lang="kk-KZ"/>
                            <a:t>Қысым, Па</a:t>
                          </a:r>
                        </a:p>
                      </a:txBody>
                      <a:tcPr/>
                    </a:tc>
                    <a:extLst>
                      <a:ext uri="{0D108BD9-81ED-4DB2-BD59-A6C34878D82A}">
                        <a16:rowId xmlns:a16="http://schemas.microsoft.com/office/drawing/2014/main" val="3109343219"/>
                      </a:ext>
                    </a:extLst>
                  </a:tr>
                  <a:tr h="375984">
                    <a:tc>
                      <a:txBody>
                        <a:bodyPr/>
                        <a:lstStyle/>
                        <a:p>
                          <a:r>
                            <a:rPr lang="kk-KZ" b="1"/>
                            <a:t>Атмосфералық қысым</a:t>
                          </a:r>
                        </a:p>
                      </a:txBody>
                      <a:tcPr/>
                    </a:tc>
                    <a:tc>
                      <a:txBody>
                        <a:bodyPr/>
                        <a:lstStyle/>
                        <a:p>
                          <a:endParaRPr lang="ru-RU"/>
                        </a:p>
                      </a:txBody>
                      <a:tcPr>
                        <a:blipFill>
                          <a:blip r:embed="rId3"/>
                          <a:stretch>
                            <a:fillRect l="-100450" t="-106452" r="-101126" b="-617742"/>
                          </a:stretch>
                        </a:blipFill>
                      </a:tcPr>
                    </a:tc>
                    <a:tc>
                      <a:txBody>
                        <a:bodyPr/>
                        <a:lstStyle/>
                        <a:p>
                          <a:endParaRPr lang="ru-RU"/>
                        </a:p>
                      </a:txBody>
                      <a:tcPr>
                        <a:blipFill>
                          <a:blip r:embed="rId3"/>
                          <a:stretch>
                            <a:fillRect l="-200000" t="-106452" r="-899" b="-617742"/>
                          </a:stretch>
                        </a:blipFill>
                      </a:tcPr>
                    </a:tc>
                    <a:extLst>
                      <a:ext uri="{0D108BD9-81ED-4DB2-BD59-A6C34878D82A}">
                        <a16:rowId xmlns:a16="http://schemas.microsoft.com/office/drawing/2014/main" val="2435204022"/>
                      </a:ext>
                    </a:extLst>
                  </a:tr>
                  <a:tr h="375984">
                    <a:tc>
                      <a:txBody>
                        <a:bodyPr/>
                        <a:lstStyle/>
                        <a:p>
                          <a:r>
                            <a:rPr lang="kk-KZ" b="1"/>
                            <a:t>Төменгі вакуум</a:t>
                          </a:r>
                        </a:p>
                      </a:txBody>
                      <a:tcPr/>
                    </a:tc>
                    <a:tc>
                      <a:txBody>
                        <a:bodyPr/>
                        <a:lstStyle/>
                        <a:p>
                          <a:endParaRPr lang="ru-RU"/>
                        </a:p>
                      </a:txBody>
                      <a:tcPr>
                        <a:blipFill>
                          <a:blip r:embed="rId3"/>
                          <a:stretch>
                            <a:fillRect l="-100450" t="-206452" r="-101126" b="-517742"/>
                          </a:stretch>
                        </a:blipFill>
                      </a:tcPr>
                    </a:tc>
                    <a:tc>
                      <a:txBody>
                        <a:bodyPr/>
                        <a:lstStyle/>
                        <a:p>
                          <a:endParaRPr lang="ru-RU"/>
                        </a:p>
                      </a:txBody>
                      <a:tcPr>
                        <a:blipFill>
                          <a:blip r:embed="rId3"/>
                          <a:stretch>
                            <a:fillRect l="-200000" t="-206452" r="-899" b="-517742"/>
                          </a:stretch>
                        </a:blipFill>
                      </a:tcPr>
                    </a:tc>
                    <a:extLst>
                      <a:ext uri="{0D108BD9-81ED-4DB2-BD59-A6C34878D82A}">
                        <a16:rowId xmlns:a16="http://schemas.microsoft.com/office/drawing/2014/main" val="2082321889"/>
                      </a:ext>
                    </a:extLst>
                  </a:tr>
                  <a:tr h="371920">
                    <a:tc>
                      <a:txBody>
                        <a:bodyPr/>
                        <a:lstStyle/>
                        <a:p>
                          <a:r>
                            <a:rPr lang="kk-KZ" b="1"/>
                            <a:t>Орташа вакуум</a:t>
                          </a:r>
                        </a:p>
                      </a:txBody>
                      <a:tcPr/>
                    </a:tc>
                    <a:tc>
                      <a:txBody>
                        <a:bodyPr/>
                        <a:lstStyle/>
                        <a:p>
                          <a:endParaRPr lang="ru-RU"/>
                        </a:p>
                      </a:txBody>
                      <a:tcPr>
                        <a:blipFill>
                          <a:blip r:embed="rId3"/>
                          <a:stretch>
                            <a:fillRect l="-100450" t="-311475" r="-101126" b="-426230"/>
                          </a:stretch>
                        </a:blipFill>
                      </a:tcPr>
                    </a:tc>
                    <a:tc>
                      <a:txBody>
                        <a:bodyPr/>
                        <a:lstStyle/>
                        <a:p>
                          <a:endParaRPr lang="ru-RU"/>
                        </a:p>
                      </a:txBody>
                      <a:tcPr>
                        <a:blipFill>
                          <a:blip r:embed="rId3"/>
                          <a:stretch>
                            <a:fillRect l="-200000" t="-311475" r="-899" b="-426230"/>
                          </a:stretch>
                        </a:blipFill>
                      </a:tcPr>
                    </a:tc>
                    <a:extLst>
                      <a:ext uri="{0D108BD9-81ED-4DB2-BD59-A6C34878D82A}">
                        <a16:rowId xmlns:a16="http://schemas.microsoft.com/office/drawing/2014/main" val="1078716211"/>
                      </a:ext>
                    </a:extLst>
                  </a:tr>
                  <a:tr h="371920">
                    <a:tc>
                      <a:txBody>
                        <a:bodyPr/>
                        <a:lstStyle/>
                        <a:p>
                          <a:r>
                            <a:rPr lang="kk-KZ" b="1"/>
                            <a:t>Жоғарғы вакуум</a:t>
                          </a:r>
                        </a:p>
                      </a:txBody>
                      <a:tcPr/>
                    </a:tc>
                    <a:tc>
                      <a:txBody>
                        <a:bodyPr/>
                        <a:lstStyle/>
                        <a:p>
                          <a:endParaRPr lang="ru-RU"/>
                        </a:p>
                      </a:txBody>
                      <a:tcPr>
                        <a:blipFill>
                          <a:blip r:embed="rId3"/>
                          <a:stretch>
                            <a:fillRect l="-100450" t="-411475" r="-101126" b="-326230"/>
                          </a:stretch>
                        </a:blipFill>
                      </a:tcPr>
                    </a:tc>
                    <a:tc>
                      <a:txBody>
                        <a:bodyPr/>
                        <a:lstStyle/>
                        <a:p>
                          <a:endParaRPr lang="ru-RU"/>
                        </a:p>
                      </a:txBody>
                      <a:tcPr>
                        <a:blipFill>
                          <a:blip r:embed="rId3"/>
                          <a:stretch>
                            <a:fillRect l="-200000" t="-411475" r="-899" b="-326230"/>
                          </a:stretch>
                        </a:blipFill>
                      </a:tcPr>
                    </a:tc>
                    <a:extLst>
                      <a:ext uri="{0D108BD9-81ED-4DB2-BD59-A6C34878D82A}">
                        <a16:rowId xmlns:a16="http://schemas.microsoft.com/office/drawing/2014/main" val="1106795760"/>
                      </a:ext>
                    </a:extLst>
                  </a:tr>
                  <a:tr h="371920">
                    <a:tc>
                      <a:txBody>
                        <a:bodyPr/>
                        <a:lstStyle/>
                        <a:p>
                          <a:r>
                            <a:rPr lang="kk-KZ" b="1"/>
                            <a:t>Өте жоғарғы вакуум</a:t>
                          </a:r>
                        </a:p>
                      </a:txBody>
                      <a:tcPr/>
                    </a:tc>
                    <a:tc>
                      <a:txBody>
                        <a:bodyPr/>
                        <a:lstStyle/>
                        <a:p>
                          <a:endParaRPr lang="ru-RU"/>
                        </a:p>
                      </a:txBody>
                      <a:tcPr>
                        <a:blipFill>
                          <a:blip r:embed="rId3"/>
                          <a:stretch>
                            <a:fillRect l="-100450" t="-511475" r="-101126" b="-226230"/>
                          </a:stretch>
                        </a:blipFill>
                      </a:tcPr>
                    </a:tc>
                    <a:tc>
                      <a:txBody>
                        <a:bodyPr/>
                        <a:lstStyle/>
                        <a:p>
                          <a:endParaRPr lang="ru-RU"/>
                        </a:p>
                      </a:txBody>
                      <a:tcPr>
                        <a:blipFill>
                          <a:blip r:embed="rId3"/>
                          <a:stretch>
                            <a:fillRect l="-200000" t="-511475" r="-899" b="-226230"/>
                          </a:stretch>
                        </a:blipFill>
                      </a:tcPr>
                    </a:tc>
                    <a:extLst>
                      <a:ext uri="{0D108BD9-81ED-4DB2-BD59-A6C34878D82A}">
                        <a16:rowId xmlns:a16="http://schemas.microsoft.com/office/drawing/2014/main" val="2862942897"/>
                      </a:ext>
                    </a:extLst>
                  </a:tr>
                  <a:tr h="375984">
                    <a:tc>
                      <a:txBody>
                        <a:bodyPr/>
                        <a:lstStyle/>
                        <a:p>
                          <a:r>
                            <a:rPr lang="kk-KZ" b="1"/>
                            <a:t>Ғарыш кеңістігі</a:t>
                          </a:r>
                        </a:p>
                      </a:txBody>
                      <a:tcPr/>
                    </a:tc>
                    <a:tc>
                      <a:txBody>
                        <a:bodyPr/>
                        <a:lstStyle/>
                        <a:p>
                          <a:endParaRPr lang="ru-RU"/>
                        </a:p>
                      </a:txBody>
                      <a:tcPr>
                        <a:blipFill>
                          <a:blip r:embed="rId3"/>
                          <a:stretch>
                            <a:fillRect l="-100450" t="-601613" r="-101126" b="-122581"/>
                          </a:stretch>
                        </a:blipFill>
                      </a:tcPr>
                    </a:tc>
                    <a:tc>
                      <a:txBody>
                        <a:bodyPr/>
                        <a:lstStyle/>
                        <a:p>
                          <a:endParaRPr lang="ru-RU"/>
                        </a:p>
                      </a:txBody>
                      <a:tcPr>
                        <a:blipFill>
                          <a:blip r:embed="rId3"/>
                          <a:stretch>
                            <a:fillRect l="-200000" t="-601613" r="-899" b="-122581"/>
                          </a:stretch>
                        </a:blipFill>
                      </a:tcPr>
                    </a:tc>
                    <a:extLst>
                      <a:ext uri="{0D108BD9-81ED-4DB2-BD59-A6C34878D82A}">
                        <a16:rowId xmlns:a16="http://schemas.microsoft.com/office/drawing/2014/main" val="3552423480"/>
                      </a:ext>
                    </a:extLst>
                  </a:tr>
                  <a:tr h="370840">
                    <a:tc>
                      <a:txBody>
                        <a:bodyPr/>
                        <a:lstStyle/>
                        <a:p>
                          <a:r>
                            <a:rPr lang="kk-KZ" b="1"/>
                            <a:t>Абсолютті вакуум</a:t>
                          </a:r>
                        </a:p>
                      </a:txBody>
                      <a:tcPr/>
                    </a:tc>
                    <a:tc>
                      <a:txBody>
                        <a:bodyPr/>
                        <a:lstStyle/>
                        <a:p>
                          <a:endParaRPr lang="ru-RU"/>
                        </a:p>
                      </a:txBody>
                      <a:tcPr>
                        <a:blipFill>
                          <a:blip r:embed="rId3"/>
                          <a:stretch>
                            <a:fillRect l="-100450" t="-713115" r="-101126" b="-24590"/>
                          </a:stretch>
                        </a:blipFill>
                      </a:tcPr>
                    </a:tc>
                    <a:tc>
                      <a:txBody>
                        <a:bodyPr/>
                        <a:lstStyle/>
                        <a:p>
                          <a:endParaRPr lang="ru-RU"/>
                        </a:p>
                      </a:txBody>
                      <a:tcPr>
                        <a:blipFill>
                          <a:blip r:embed="rId3"/>
                          <a:stretch>
                            <a:fillRect l="-200000" t="-713115" r="-899" b="-24590"/>
                          </a:stretch>
                        </a:blipFill>
                      </a:tcPr>
                    </a:tc>
                    <a:extLst>
                      <a:ext uri="{0D108BD9-81ED-4DB2-BD59-A6C34878D82A}">
                        <a16:rowId xmlns:a16="http://schemas.microsoft.com/office/drawing/2014/main" val="3200112596"/>
                      </a:ext>
                    </a:extLst>
                  </a:tr>
                </a:tbl>
              </a:graphicData>
            </a:graphic>
          </p:graphicFrame>
        </mc:Fallback>
      </mc:AlternateContent>
      <p:sp>
        <p:nvSpPr>
          <p:cNvPr id="6" name="TextBox 5">
            <a:extLst>
              <a:ext uri="{FF2B5EF4-FFF2-40B4-BE49-F238E27FC236}">
                <a16:creationId xmlns:a16="http://schemas.microsoft.com/office/drawing/2014/main" id="{18378827-30C0-4568-8368-1617BF06DE6F}"/>
              </a:ext>
            </a:extLst>
          </p:cNvPr>
          <p:cNvSpPr txBox="1"/>
          <p:nvPr/>
        </p:nvSpPr>
        <p:spPr>
          <a:xfrm>
            <a:off x="3046472" y="5502346"/>
            <a:ext cx="6096000" cy="307777"/>
          </a:xfrm>
          <a:prstGeom prst="rect">
            <a:avLst/>
          </a:prstGeom>
          <a:noFill/>
        </p:spPr>
        <p:txBody>
          <a:bodyPr wrap="square">
            <a:spAutoFit/>
          </a:bodyPr>
          <a:lstStyle/>
          <a:p>
            <a:pPr algn="ctr"/>
            <a:r>
              <a:rPr lang="kk-KZ" sz="1400" b="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Вакуумдық техникадағы қысым өлшемдері</a:t>
            </a:r>
            <a:endParaRPr lang="kk-KZ">
              <a:solidFill>
                <a:schemeClr val="tx1">
                  <a:lumMod val="75000"/>
                  <a:lumOff val="25000"/>
                </a:schemeClr>
              </a:solidFill>
            </a:endParaRPr>
          </a:p>
        </p:txBody>
      </p:sp>
    </p:spTree>
    <p:extLst>
      <p:ext uri="{BB962C8B-B14F-4D97-AF65-F5344CB8AC3E}">
        <p14:creationId xmlns:p14="http://schemas.microsoft.com/office/powerpoint/2010/main" val="200219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9F90ABDE-4ED2-47DD-B984-447423ACD002}"/>
              </a:ext>
            </a:extLst>
          </p:cNvPr>
          <p:cNvSpPr>
            <a:spLocks noGrp="1"/>
          </p:cNvSpPr>
          <p:nvPr>
            <p:ph idx="1"/>
          </p:nvPr>
        </p:nvSpPr>
        <p:spPr>
          <a:xfrm>
            <a:off x="1152279" y="1065087"/>
            <a:ext cx="6265791" cy="5085085"/>
          </a:xfrm>
        </p:spPr>
        <p:txBody>
          <a:bodyPr anchor="ctr">
            <a:normAutofit/>
          </a:bodyPr>
          <a:lstStyle/>
          <a:p>
            <a:pPr marL="457200" indent="-457200">
              <a:lnSpc>
                <a:spcPct val="100000"/>
              </a:lnSpc>
              <a:spcBef>
                <a:spcPts val="0"/>
              </a:spcBef>
              <a:buAutoNum type="arabicPeriod"/>
            </a:pPr>
            <a:r>
              <a:rPr lang="ru-RU" sz="1800" b="1" dirty="0">
                <a:solidFill>
                  <a:srgbClr val="002060"/>
                </a:solidFill>
                <a:latin typeface="Arial" panose="020B0604020202020204" pitchFamily="34" charset="0"/>
                <a:cs typeface="Arial" panose="020B0604020202020204" pitchFamily="34" charset="0"/>
              </a:rPr>
              <a:t>«Вакуум» </a:t>
            </a:r>
            <a:r>
              <a:rPr lang="ru-RU" sz="1800" b="1" dirty="0" err="1">
                <a:solidFill>
                  <a:srgbClr val="002060"/>
                </a:solidFill>
                <a:latin typeface="Arial" panose="020B0604020202020204" pitchFamily="34" charset="0"/>
                <a:cs typeface="Arial" panose="020B0604020202020204" pitchFamily="34" charset="0"/>
              </a:rPr>
              <a:t>сөзі</a:t>
            </a:r>
            <a:r>
              <a:rPr lang="kk-KZ" sz="1800" b="1" dirty="0">
                <a:solidFill>
                  <a:srgbClr val="002060"/>
                </a:solidFill>
                <a:latin typeface="Arial" panose="020B0604020202020204" pitchFamily="34" charset="0"/>
                <a:cs typeface="Arial" panose="020B0604020202020204" pitchFamily="34" charset="0"/>
              </a:rPr>
              <a:t>не анықтама бер?</a:t>
            </a:r>
          </a:p>
          <a:p>
            <a:pPr marL="457200" indent="-457200">
              <a:lnSpc>
                <a:spcPct val="100000"/>
              </a:lnSpc>
              <a:spcBef>
                <a:spcPts val="0"/>
              </a:spcBef>
              <a:buFont typeface="Arial" panose="020B0604020202020204" pitchFamily="34" charset="0"/>
              <a:buAutoNum type="arabicPeriod"/>
            </a:pPr>
            <a:r>
              <a:rPr lang="ru-RU" sz="1800" b="1" dirty="0" err="1">
                <a:solidFill>
                  <a:srgbClr val="002060"/>
                </a:solidFill>
                <a:latin typeface="Arial" panose="020B0604020202020204" pitchFamily="34" charset="0"/>
                <a:ea typeface="Calibri" panose="020F0502020204030204" pitchFamily="34" charset="0"/>
                <a:cs typeface="Arial" panose="020B0604020202020204" pitchFamily="34" charset="0"/>
              </a:rPr>
              <a:t>Вакуумдық</a:t>
            </a:r>
            <a:r>
              <a:rPr lang="ru-RU" sz="18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00" b="1" dirty="0" err="1">
                <a:solidFill>
                  <a:srgbClr val="002060"/>
                </a:solidFill>
                <a:latin typeface="Arial" panose="020B0604020202020204" pitchFamily="34" charset="0"/>
                <a:ea typeface="Calibri" panose="020F0502020204030204" pitchFamily="34" charset="0"/>
                <a:cs typeface="Arial" panose="020B0604020202020204" pitchFamily="34" charset="0"/>
              </a:rPr>
              <a:t>технологияда</a:t>
            </a:r>
            <a:r>
              <a:rPr lang="ru-RU" sz="18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00" b="1" dirty="0" err="1">
                <a:solidFill>
                  <a:srgbClr val="002060"/>
                </a:solidFill>
                <a:latin typeface="Arial" panose="020B0604020202020204" pitchFamily="34" charset="0"/>
                <a:ea typeface="Calibri" panose="020F0502020204030204" pitchFamily="34" charset="0"/>
                <a:cs typeface="Arial" panose="020B0604020202020204" pitchFamily="34" charset="0"/>
              </a:rPr>
              <a:t>қысым</a:t>
            </a:r>
            <a:r>
              <a:rPr lang="kk-KZ" sz="1800" b="1" dirty="0">
                <a:solidFill>
                  <a:srgbClr val="002060"/>
                </a:solidFill>
                <a:latin typeface="Arial" panose="020B0604020202020204" pitchFamily="34" charset="0"/>
                <a:ea typeface="Calibri" panose="020F0502020204030204" pitchFamily="34" charset="0"/>
                <a:cs typeface="Arial" panose="020B0604020202020204" pitchFamily="34" charset="0"/>
              </a:rPr>
              <a:t> немен өлшенеді?</a:t>
            </a:r>
            <a:endParaRPr lang="kk-KZ" sz="1800" b="1" dirty="0">
              <a:solidFill>
                <a:srgbClr val="002060"/>
              </a:solidFill>
              <a:latin typeface="Arial" panose="020B0604020202020204" pitchFamily="34" charset="0"/>
              <a:cs typeface="Arial" panose="020B0604020202020204" pitchFamily="34" charset="0"/>
            </a:endParaRPr>
          </a:p>
          <a:p>
            <a:pPr marL="457200" indent="-457200">
              <a:lnSpc>
                <a:spcPct val="100000"/>
              </a:lnSpc>
              <a:spcBef>
                <a:spcPts val="0"/>
              </a:spcBef>
              <a:buAutoNum type="arabicPeriod"/>
            </a:pPr>
            <a:r>
              <a:rPr lang="kk-KZ" sz="1800" b="1" dirty="0">
                <a:solidFill>
                  <a:srgbClr val="002060"/>
                </a:solidFill>
                <a:latin typeface="Arial" panose="020B0604020202020204" pitchFamily="34" charset="0"/>
                <a:ea typeface="Calibri" panose="020F0502020204030204" pitchFamily="34" charset="0"/>
                <a:cs typeface="Arial" panose="020B0604020202020204" pitchFamily="34" charset="0"/>
              </a:rPr>
              <a:t>Манометр дегеніміз?</a:t>
            </a:r>
          </a:p>
          <a:p>
            <a:pPr marL="457200" indent="-457200">
              <a:lnSpc>
                <a:spcPct val="100000"/>
              </a:lnSpc>
              <a:spcBef>
                <a:spcPts val="0"/>
              </a:spcBef>
              <a:buAutoNum type="arabicPeriod"/>
            </a:pPr>
            <a:r>
              <a:rPr lang="kk-KZ" sz="1800" b="1" i="1" dirty="0">
                <a:solidFill>
                  <a:srgbClr val="002060"/>
                </a:solidFill>
                <a:latin typeface="Arial" panose="020B0604020202020204" pitchFamily="34" charset="0"/>
                <a:cs typeface="Arial" panose="020B0604020202020204" pitchFamily="34" charset="0"/>
              </a:rPr>
              <a:t>«Вакуумдық техника» сөзіне анықтама бер?</a:t>
            </a:r>
          </a:p>
          <a:p>
            <a:pPr marL="457200" indent="-457200">
              <a:lnSpc>
                <a:spcPct val="100000"/>
              </a:lnSpc>
              <a:spcBef>
                <a:spcPts val="0"/>
              </a:spcBef>
              <a:buAutoNum type="arabicPeriod"/>
            </a:pPr>
            <a:r>
              <a:rPr lang="ru-RU" sz="1800" b="1" i="1" dirty="0" err="1">
                <a:solidFill>
                  <a:srgbClr val="002060"/>
                </a:solidFill>
                <a:latin typeface="Arial" panose="020B0604020202020204" pitchFamily="34" charset="0"/>
                <a:ea typeface="Calibri" panose="020F0502020204030204" pitchFamily="34" charset="0"/>
                <a:cs typeface="Arial" panose="020B0604020202020204" pitchFamily="34" charset="0"/>
              </a:rPr>
              <a:t>Вакуумдық</a:t>
            </a:r>
            <a:r>
              <a:rPr lang="ru-RU" sz="18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00" b="1" i="1" dirty="0" err="1">
                <a:solidFill>
                  <a:srgbClr val="002060"/>
                </a:solidFill>
                <a:latin typeface="Arial" panose="020B0604020202020204" pitchFamily="34" charset="0"/>
                <a:ea typeface="Calibri" panose="020F0502020204030204" pitchFamily="34" charset="0"/>
                <a:cs typeface="Arial" panose="020B0604020202020204" pitchFamily="34" charset="0"/>
              </a:rPr>
              <a:t>технологияның</a:t>
            </a:r>
            <a:r>
              <a:rPr lang="ru-RU" sz="18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00" b="1" i="1" dirty="0" err="1">
                <a:solidFill>
                  <a:srgbClr val="002060"/>
                </a:solidFill>
                <a:latin typeface="Arial" panose="020B0604020202020204" pitchFamily="34" charset="0"/>
                <a:ea typeface="Calibri" panose="020F0502020204030204" pitchFamily="34" charset="0"/>
                <a:cs typeface="Arial" panose="020B0604020202020204" pitchFamily="34" charset="0"/>
              </a:rPr>
              <a:t>негізгі</a:t>
            </a:r>
            <a:r>
              <a:rPr lang="ru-RU" sz="18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00" b="1" i="1" dirty="0" err="1">
                <a:solidFill>
                  <a:srgbClr val="002060"/>
                </a:solidFill>
                <a:latin typeface="Arial" panose="020B0604020202020204" pitchFamily="34" charset="0"/>
                <a:ea typeface="Calibri" panose="020F0502020204030204" pitchFamily="34" charset="0"/>
                <a:cs typeface="Arial" panose="020B0604020202020204" pitchFamily="34" charset="0"/>
              </a:rPr>
              <a:t>түрлерін</a:t>
            </a:r>
            <a:r>
              <a:rPr lang="ru-RU" sz="18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00" b="1" i="1" dirty="0" err="1">
                <a:solidFill>
                  <a:srgbClr val="002060"/>
                </a:solidFill>
                <a:latin typeface="Arial" panose="020B0604020202020204" pitchFamily="34" charset="0"/>
                <a:ea typeface="Calibri" panose="020F0502020204030204" pitchFamily="34" charset="0"/>
                <a:cs typeface="Arial" panose="020B0604020202020204" pitchFamily="34" charset="0"/>
              </a:rPr>
              <a:t>атап</a:t>
            </a:r>
            <a:r>
              <a:rPr lang="ru-RU" sz="18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800" b="1" i="1" dirty="0" err="1">
                <a:solidFill>
                  <a:srgbClr val="002060"/>
                </a:solidFill>
                <a:latin typeface="Arial" panose="020B0604020202020204" pitchFamily="34" charset="0"/>
                <a:ea typeface="Calibri" panose="020F0502020204030204" pitchFamily="34" charset="0"/>
                <a:cs typeface="Arial" panose="020B0604020202020204" pitchFamily="34" charset="0"/>
              </a:rPr>
              <a:t>өтіндер</a:t>
            </a:r>
            <a:r>
              <a:rPr lang="ru-RU" sz="1800" b="1" i="1" dirty="0">
                <a:solidFill>
                  <a:srgbClr val="002060"/>
                </a:solidFill>
                <a:latin typeface="Arial" panose="020B0604020202020204" pitchFamily="34" charset="0"/>
                <a:ea typeface="Calibri" panose="020F0502020204030204" pitchFamily="34" charset="0"/>
                <a:cs typeface="Arial" panose="020B0604020202020204" pitchFamily="34" charset="0"/>
              </a:rPr>
              <a:t>?</a:t>
            </a:r>
          </a:p>
          <a:p>
            <a:pPr marL="457200" indent="-457200">
              <a:lnSpc>
                <a:spcPct val="100000"/>
              </a:lnSpc>
              <a:spcBef>
                <a:spcPts val="0"/>
              </a:spcBef>
              <a:buFont typeface="Arial" panose="020B0604020202020204" pitchFamily="34" charset="0"/>
              <a:buAutoNum type="arabicPeriod"/>
            </a:pPr>
            <a:r>
              <a:rPr lang="kk-KZ" sz="1800" b="1" i="1" dirty="0">
                <a:solidFill>
                  <a:srgbClr val="002060"/>
                </a:solidFill>
                <a:latin typeface="Arial" panose="020B0604020202020204" pitchFamily="34" charset="0"/>
                <a:ea typeface="Calibri" panose="020F0502020204030204" pitchFamily="34" charset="0"/>
                <a:cs typeface="Arial" panose="020B0604020202020204" pitchFamily="34" charset="0"/>
              </a:rPr>
              <a:t>Вакуумдық техникадағы қандай қысым өлшемдерін білесіндер?</a:t>
            </a:r>
            <a:endParaRPr lang="kk-KZ" sz="1200" i="1" dirty="0">
              <a:solidFill>
                <a:srgbClr val="002060"/>
              </a:solidFill>
            </a:endParaRPr>
          </a:p>
        </p:txBody>
      </p:sp>
      <p:sp>
        <p:nvSpPr>
          <p:cNvPr id="2" name="Скругленный прямоугольник 4">
            <a:extLst>
              <a:ext uri="{FF2B5EF4-FFF2-40B4-BE49-F238E27FC236}">
                <a16:creationId xmlns:a16="http://schemas.microsoft.com/office/drawing/2014/main" id="{135B6E74-3AE8-32AC-5792-2A09BF218F71}"/>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F406DCE6-E53F-DF05-34FA-8C44E5680286}"/>
              </a:ext>
            </a:extLst>
          </p:cNvPr>
          <p:cNvSpPr>
            <a:spLocks noGrp="1"/>
          </p:cNvSpPr>
          <p:nvPr>
            <p:ph type="title"/>
          </p:nvPr>
        </p:nvSpPr>
        <p:spPr>
          <a:xfrm>
            <a:off x="1975495" y="27678"/>
            <a:ext cx="8241009" cy="994123"/>
          </a:xfrm>
        </p:spPr>
        <p:txBody>
          <a:bodyPr>
            <a:normAutofit/>
          </a:bodyPr>
          <a:lstStyle/>
          <a:p>
            <a:pPr algn="ct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ru-RU" sz="2800" b="1">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Вакуумдық техника </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7B05F306-CF2B-B260-6535-088C1842C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790" y="1637298"/>
            <a:ext cx="3105150" cy="3881438"/>
          </a:xfrm>
          <a:prstGeom prst="rect">
            <a:avLst/>
          </a:prstGeom>
        </p:spPr>
      </p:pic>
    </p:spTree>
    <p:extLst>
      <p:ext uri="{BB962C8B-B14F-4D97-AF65-F5344CB8AC3E}">
        <p14:creationId xmlns:p14="http://schemas.microsoft.com/office/powerpoint/2010/main" val="99224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EE982-3382-59A5-A357-2614A5ED2C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DE1F80-AE10-556F-5CFC-17F62DC31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6DA23E-57C0-D47D-EF4B-D52CF732C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16993-E332-B67F-53E5-7771FCB5F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35EA76-ADA1-38EA-D652-35655C71C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48B5C0B-6AA9-5999-387C-5AC431059E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28C3D17-2066-E7A0-4ECA-D4686A44A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690A78E9-BCBF-682E-F7D2-EE5458E2B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6EC09FC-C5FF-0AF0-EC00-18F09B0C9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A931593E-58B6-8198-BEE9-0D2C366A2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7E7E3C-A96F-820E-CF0C-4834C852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D40CA39-90A8-2320-711E-12557445D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4D87F98-EE39-2ADF-3760-BCD3451CC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37CA04-24CF-3DE5-532B-84AF499C4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05012DB-B390-B83E-BA44-F58C33CEE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88721A5-C854-01AB-DD15-A549B45A8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4A24ABC-31EE-03E7-D67C-9266787CD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458E60C-2ADB-1802-43D6-D7581DF54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EE8307AD-9E0B-51D2-5B3D-AEC7DDF6A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1691D6-1E87-6019-FC0C-452962235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31CEFDC-7246-EC1E-32FF-56899770E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0242310-E128-8C67-69E6-C3185D6ED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36B3AE-A9D6-7BC5-DA39-32A80F479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704CAA7-5D65-4E1B-046D-6CB2D74A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5C124EF8-F76F-9AA8-5C1D-EAF512537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8B0CF72-1712-435C-FC84-5887E6E50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1C35B96-AE55-0391-AA88-E1C39D945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BBAA14F-FB91-3F7B-9790-734BCC8EF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27F6B-EA2D-FE42-29B6-D300BB221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9D209C1-CBCF-DB3D-8F8C-FF69AAC8F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5EA81274-1785-B065-AAF5-D037F8C2D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0A100642-2839-E5EB-979F-C48BBEAE5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E733866-B0B2-931B-81E4-068D6BBEE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945BC79-03EA-0D48-422F-4D8FE483C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18EE990-77F2-59D2-0BB0-46CCCA528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FF12AA2-C2FB-DF09-C341-561729302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1006E5A3-63EB-D292-DDFC-A7D65CC0A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7DF500-5121-05F5-0E15-2C512327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8B621A7-CD11-C594-4048-55B1BAD07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8A4284-1C5C-CDF1-3880-455FAC98F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972E26F-A3E3-61D7-D5A9-DDCAC242B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096613-CF33-5548-15C8-B102504F3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DCB4352-0DEF-FAE7-E25C-77B4B48A7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C48C8E44-C9D2-412C-97AA-DDC37D8F5748}"/>
              </a:ext>
            </a:extLst>
          </p:cNvPr>
          <p:cNvSpPr>
            <a:spLocks noGrp="1"/>
          </p:cNvSpPr>
          <p:nvPr>
            <p:ph idx="1"/>
          </p:nvPr>
        </p:nvSpPr>
        <p:spPr>
          <a:xfrm>
            <a:off x="1293194" y="3665536"/>
            <a:ext cx="6892864" cy="2430354"/>
          </a:xfrm>
        </p:spPr>
        <p:txBody>
          <a:bodyPr anchor="ctr">
            <a:normAutofit lnSpcReduction="10000"/>
          </a:bodyPr>
          <a:lstStyle/>
          <a:p>
            <a:pPr indent="0">
              <a:lnSpc>
                <a:spcPct val="100000"/>
              </a:lnSpc>
              <a:spcBef>
                <a:spcPts val="0"/>
              </a:spcBef>
              <a:buNone/>
            </a:pPr>
            <a:r>
              <a:rPr lang="ru-RU" sz="1800" b="1">
                <a:solidFill>
                  <a:srgbClr val="002060"/>
                </a:solidFill>
                <a:effectLst/>
                <a:latin typeface="Arial" panose="020B0604020202020204" pitchFamily="34" charset="0"/>
                <a:ea typeface="Calibri" panose="020F0502020204030204" pitchFamily="34" charset="0"/>
                <a:cs typeface="Arial" panose="020B0604020202020204" pitchFamily="34" charset="0"/>
              </a:rPr>
              <a:t>1654 ж</a:t>
            </a:r>
            <a:r>
              <a:rPr lang="kk-KZ" sz="1800" b="1">
                <a:solidFill>
                  <a:srgbClr val="002060"/>
                </a:solidFill>
                <a:effectLst/>
                <a:latin typeface="Arial" panose="020B0604020202020204" pitchFamily="34" charset="0"/>
                <a:ea typeface="Calibri" panose="020F0502020204030204" pitchFamily="34" charset="0"/>
                <a:cs typeface="Arial" panose="020B0604020202020204" pitchFamily="34" charset="0"/>
              </a:rPr>
              <a:t>ылы</a:t>
            </a:r>
            <a:r>
              <a:rPr lang="ru-RU" sz="1800" b="1">
                <a:solidFill>
                  <a:srgbClr val="002060"/>
                </a:solidFill>
                <a:effectLst/>
                <a:latin typeface="Arial" panose="020B0604020202020204" pitchFamily="34" charset="0"/>
                <a:ea typeface="Calibri" panose="020F0502020204030204" pitchFamily="34" charset="0"/>
                <a:cs typeface="Arial" panose="020B0604020202020204" pitchFamily="34" charset="0"/>
              </a:rPr>
              <a:t> Магдебургте </a:t>
            </a:r>
            <a:r>
              <a:rPr lang="ru-RU" sz="1800" b="1" i="1">
                <a:solidFill>
                  <a:srgbClr val="C00000"/>
                </a:solidFill>
                <a:effectLst/>
                <a:latin typeface="Arial" panose="020B0604020202020204" pitchFamily="34" charset="0"/>
                <a:ea typeface="Calibri" panose="020F0502020204030204" pitchFamily="34" charset="0"/>
                <a:cs typeface="Arial" panose="020B0604020202020204" pitchFamily="34" charset="0"/>
              </a:rPr>
              <a:t>О.Герике </a:t>
            </a:r>
            <a:r>
              <a:rPr lang="ru-RU" sz="1800" b="1">
                <a:solidFill>
                  <a:srgbClr val="002060"/>
                </a:solidFill>
                <a:effectLst/>
                <a:latin typeface="Arial" panose="020B0604020202020204" pitchFamily="34" charset="0"/>
                <a:ea typeface="Calibri" panose="020F0502020204030204" pitchFamily="34" charset="0"/>
                <a:cs typeface="Arial" panose="020B0604020202020204" pitchFamily="34" charset="0"/>
              </a:rPr>
              <a:t>сирек кездесетін газдармен тәжірибелер жүргізіп, су нығыздауы бар поршеньді вакуумдық насостың конструкциясын жасады. Кейіннен вакуумда әртүрлі физикалық және химиялық процестердің заңдылықтарын зерттеу жүргізілді. Вакуумның тірі организмдерге әсері зерттелуде. Вакуумда электр разрядымен жүргізілген тәжірибелер рентгендік сәулеленудің /1895/, содан кейін электронның /1897/ ашылуына әкелді. </a:t>
            </a:r>
          </a:p>
        </p:txBody>
      </p:sp>
      <p:sp>
        <p:nvSpPr>
          <p:cNvPr id="2" name="Скругленный прямоугольник 4">
            <a:extLst>
              <a:ext uri="{FF2B5EF4-FFF2-40B4-BE49-F238E27FC236}">
                <a16:creationId xmlns:a16="http://schemas.microsoft.com/office/drawing/2014/main" id="{164966AF-096E-BD1A-C11F-BB75B68E6EFC}"/>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89DD7B57-C3BC-3A1E-CF70-FBA8F03D9455}"/>
              </a:ext>
            </a:extLst>
          </p:cNvPr>
          <p:cNvSpPr>
            <a:spLocks noGrp="1"/>
          </p:cNvSpPr>
          <p:nvPr>
            <p:ph type="title"/>
          </p:nvPr>
        </p:nvSpPr>
        <p:spPr>
          <a:xfrm>
            <a:off x="1975495" y="27678"/>
            <a:ext cx="8241009" cy="994123"/>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Вакуумдық</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техникасының</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даму </a:t>
            </a: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тарихы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122" name="Picture 2" descr="Picture background">
            <a:extLst>
              <a:ext uri="{FF2B5EF4-FFF2-40B4-BE49-F238E27FC236}">
                <a16:creationId xmlns:a16="http://schemas.microsoft.com/office/drawing/2014/main" id="{828232B7-ECDD-183D-C6C1-C0C3C2DA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555" y="963347"/>
            <a:ext cx="1874550" cy="24245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C66ABE4-6C50-52A6-C96B-4E37243CC5DB}"/>
              </a:ext>
            </a:extLst>
          </p:cNvPr>
          <p:cNvSpPr txBox="1"/>
          <p:nvPr/>
        </p:nvSpPr>
        <p:spPr>
          <a:xfrm>
            <a:off x="3869156" y="1137149"/>
            <a:ext cx="7248670" cy="2031325"/>
          </a:xfrm>
          <a:prstGeom prst="rect">
            <a:avLst/>
          </a:prstGeom>
          <a:noFill/>
        </p:spPr>
        <p:txBody>
          <a:bodyPr wrap="square">
            <a:spAutoFit/>
          </a:bodyPr>
          <a:lstStyle/>
          <a:p>
            <a:pPr indent="0">
              <a:lnSpc>
                <a:spcPct val="100000"/>
              </a:lnSpc>
              <a:spcBef>
                <a:spcPts val="0"/>
              </a:spcBef>
              <a:buNone/>
            </a:pPr>
            <a:r>
              <a:rPr lang="ru-RU" sz="1800" b="1">
                <a:solidFill>
                  <a:srgbClr val="002060"/>
                </a:solidFill>
                <a:effectLst/>
                <a:latin typeface="Arial" panose="020B0604020202020204" pitchFamily="34" charset="0"/>
                <a:ea typeface="Calibri" panose="020F0502020204030204" pitchFamily="34" charset="0"/>
                <a:cs typeface="Arial" panose="020B0604020202020204" pitchFamily="34" charset="0"/>
              </a:rPr>
              <a:t>Вакуумдық технологияның ғылым ретінде дамуы Италияда </a:t>
            </a:r>
            <a:r>
              <a:rPr lang="ru-RU" sz="1800" b="1" i="1">
                <a:solidFill>
                  <a:srgbClr val="C00000"/>
                </a:solidFill>
                <a:effectLst/>
                <a:latin typeface="Arial" panose="020B0604020202020204" pitchFamily="34" charset="0"/>
                <a:ea typeface="Calibri" panose="020F0502020204030204" pitchFamily="34" charset="0"/>
                <a:cs typeface="Arial" panose="020B0604020202020204" pitchFamily="34" charset="0"/>
              </a:rPr>
              <a:t>Г.Галилейдің</a:t>
            </a:r>
            <a:r>
              <a:rPr lang="en-US" sz="1800" b="1" i="1">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ru-RU" sz="1800" b="1">
                <a:solidFill>
                  <a:srgbClr val="002060"/>
                </a:solidFill>
                <a:effectLst/>
                <a:latin typeface="Arial" panose="020B0604020202020204" pitchFamily="34" charset="0"/>
                <a:ea typeface="Calibri" panose="020F0502020204030204" pitchFamily="34" charset="0"/>
                <a:cs typeface="Arial" panose="020B0604020202020204" pitchFamily="34" charset="0"/>
              </a:rPr>
              <a:t>атмосфералық қысымды өлшеу тәжірибесінен басталады. Бұл тәжірибелер терең ұңғымалардан суды көтеру мүмкін болмағандықтан жүргізілді. Оның шәкірті </a:t>
            </a:r>
            <a:r>
              <a:rPr lang="ru-RU" sz="1800" b="1">
                <a:solidFill>
                  <a:srgbClr val="C00000"/>
                </a:solidFill>
                <a:effectLst/>
                <a:latin typeface="Arial" panose="020B0604020202020204" pitchFamily="34" charset="0"/>
                <a:ea typeface="Calibri" panose="020F0502020204030204" pitchFamily="34" charset="0"/>
                <a:cs typeface="Arial" panose="020B0604020202020204" pitchFamily="34" charset="0"/>
              </a:rPr>
              <a:t>Э.Торричелли </a:t>
            </a:r>
            <a:r>
              <a:rPr lang="ru-RU" sz="1800" b="1">
                <a:solidFill>
                  <a:srgbClr val="002060"/>
                </a:solidFill>
                <a:effectLst/>
                <a:latin typeface="Arial" panose="020B0604020202020204" pitchFamily="34" charset="0"/>
                <a:ea typeface="Calibri" panose="020F0502020204030204" pitchFamily="34" charset="0"/>
                <a:cs typeface="Arial" panose="020B0604020202020204" pitchFamily="34" charset="0"/>
              </a:rPr>
              <a:t>сынап манометрін 1643 жылы ойлап тапса, </a:t>
            </a:r>
            <a:r>
              <a:rPr lang="ru-RU" sz="1800" b="1">
                <a:solidFill>
                  <a:srgbClr val="C00000"/>
                </a:solidFill>
                <a:effectLst/>
                <a:latin typeface="Arial" panose="020B0604020202020204" pitchFamily="34" charset="0"/>
                <a:ea typeface="Calibri" panose="020F0502020204030204" pitchFamily="34" charset="0"/>
                <a:cs typeface="Arial" panose="020B0604020202020204" pitchFamily="34" charset="0"/>
              </a:rPr>
              <a:t>Б.Паскаль</a:t>
            </a:r>
            <a:r>
              <a:rPr lang="en-US" sz="1800" b="1">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b="1">
                <a:solidFill>
                  <a:srgbClr val="002060"/>
                </a:solidFill>
                <a:effectLst/>
                <a:latin typeface="Arial" panose="020B0604020202020204" pitchFamily="34" charset="0"/>
                <a:ea typeface="Calibri" panose="020F0502020204030204" pitchFamily="34" charset="0"/>
                <a:cs typeface="Arial" panose="020B0604020202020204" pitchFamily="34" charset="0"/>
              </a:rPr>
              <a:t>атмосфералық қысымның биіктікке тәуелділігін анықтап, мембраналық барометрдің жобасын ұсынды.</a:t>
            </a:r>
            <a:endParaRPr lang="en-US" sz="1800" b="1">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124" name="Picture 4" descr="Picture background">
            <a:extLst>
              <a:ext uri="{FF2B5EF4-FFF2-40B4-BE49-F238E27FC236}">
                <a16:creationId xmlns:a16="http://schemas.microsoft.com/office/drawing/2014/main" id="{C4044DC4-4D72-F7E6-14CA-A88AD6E44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058" y="3283822"/>
            <a:ext cx="2925057" cy="269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6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79013F-CF01-27C1-989F-4F0C2435D5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353096-E667-9B95-FEF1-08290338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1CFF3-9656-4059-C73C-39A374365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9E06C-6A22-5452-CB1E-7BC2DF44A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99DE741-4D88-1F53-8A9D-7894DA063B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61AD6D5-9A55-A804-33A5-47675803A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1F4E442F-8335-E7B9-0B7A-250FD282F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406FF7F5-C4D2-095B-FDC6-5A694BAB9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20CA9B43-E783-7079-08EF-BD3F2CD17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8D15776-8E2A-F8EA-B039-FDAF09097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A53FF41-77A8-51E5-4698-E2A8FB60C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0805503F-E8DE-8976-AFDE-ECFEA83F6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B572325-5904-3B36-0CCB-1CC85B5A6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655B60A-AA7B-9D71-C5EE-D523D893D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5D4B4E0-3700-4407-9C46-79CC577C8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EC618D2C-D405-2E23-8CE7-3F0B507D7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6882A32-9D46-5D28-12F0-25CF6EB95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DE716F1-58E2-4655-9248-EB780D5892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694F88D2-6590-485E-C5BC-CC9AF7C19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4E5DEC01-E115-6418-E50B-32328D426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D43CF4F-A598-837E-0AAB-B81F39EEC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48176C0-98EE-1800-9791-001F2C156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C4B3F52-A045-79AC-AE10-71DAC725F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63C4D5A9-55A0-E1F1-E5D7-98FB90FA8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F8221A1-512B-B661-705E-7C8BB5FE7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22C50A0-E964-50C1-D1D9-EF647681B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BFA3AFE-8332-4A76-86DC-6CE2308BF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D70B509-C8B1-61AB-C7B6-CE44340FD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22A58BD-C203-79EF-623C-0D585DD2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B1A8A0C-0A14-1A55-55B7-55AD51B2C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DC3B908-5754-C452-C87F-99A4AEFF7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3CF5EAB-A7CB-D4A6-64E3-334850F82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78AB45D-4717-18E9-128F-3887FAF9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74A65FA8-864A-7753-A50A-7CB37B847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CFDCF4-1C99-5605-E427-5D011C9C2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C0B5EBC-7E72-5D01-AD9D-C4E12A95C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30DEF06-FB87-DDB8-20EE-4176871BE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E6F95F1-F153-74C7-472B-E57A1B94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8867CF61-AB46-DBFA-C7F1-6A382AE2C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9825B148-BA34-9C2E-C902-0CC315D24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B7D674F7-752F-FDA3-39C9-354496A44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39BF2B2-BD38-E4FF-F4ED-3EB1851FF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6F75C86-A534-2B23-E2CB-0B0531C529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85D437B9-A82D-8A35-CD89-19F045A88D8A}"/>
              </a:ext>
            </a:extLst>
          </p:cNvPr>
          <p:cNvSpPr>
            <a:spLocks noGrp="1"/>
          </p:cNvSpPr>
          <p:nvPr>
            <p:ph idx="1"/>
          </p:nvPr>
        </p:nvSpPr>
        <p:spPr>
          <a:xfrm>
            <a:off x="898392" y="1198237"/>
            <a:ext cx="10706100" cy="5112567"/>
          </a:xfrm>
        </p:spPr>
        <p:txBody>
          <a:bodyPr>
            <a:normAutofit/>
          </a:bodyPr>
          <a:lstStyle/>
          <a:p>
            <a:pPr indent="0">
              <a:lnSpc>
                <a:spcPct val="100000"/>
              </a:lnSpc>
              <a:spcBef>
                <a:spcPts val="0"/>
              </a:spcBef>
              <a:buNone/>
            </a:pPr>
            <a:endPar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Вакуумдық технологияны практикалық қолданудың кеңеюі вакуум алу әдістерінің дамуымен қатар жүрді. ХХ ғасырдың басындағы қысқа мерзімге. Қазіргі кезде кеңінен қолданылатын вакуумдық сорғылар ойлап табылды: </a:t>
            </a:r>
          </a:p>
          <a:p>
            <a:pPr marL="571500" indent="-342900">
              <a:lnSpc>
                <a:spcPct val="100000"/>
              </a:lnSpc>
              <a:spcBef>
                <a:spcPts val="0"/>
              </a:spcBef>
              <a:buFont typeface="Wingdings" panose="05000000000000000000" pitchFamily="2" charset="2"/>
              <a:buChar char="§"/>
            </a:pPr>
            <a:r>
              <a:rPr lang="ru-RU" sz="2000" b="1">
                <a:solidFill>
                  <a:srgbClr val="C00000"/>
                </a:solidFill>
                <a:effectLst/>
                <a:latin typeface="Arial" panose="020B0604020202020204" pitchFamily="34" charset="0"/>
                <a:ea typeface="Calibri" panose="020F0502020204030204" pitchFamily="34" charset="0"/>
                <a:cs typeface="Arial" panose="020B0604020202020204" pitchFamily="34" charset="0"/>
              </a:rPr>
              <a:t>роторлы</a:t>
            </a: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 /Гоэде, 1905/</a:t>
            </a:r>
          </a:p>
          <a:p>
            <a:pPr marL="571500" indent="-342900">
              <a:lnSpc>
                <a:spcPct val="100000"/>
              </a:lnSpc>
              <a:spcBef>
                <a:spcPts val="0"/>
              </a:spcBef>
              <a:buFont typeface="Wingdings" panose="05000000000000000000" pitchFamily="2" charset="2"/>
              <a:buChar char="§"/>
            </a:pPr>
            <a:r>
              <a:rPr lang="ru-RU" sz="2000" b="1">
                <a:solidFill>
                  <a:srgbClr val="C00000"/>
                </a:solidFill>
                <a:effectLst/>
                <a:latin typeface="Arial" panose="020B0604020202020204" pitchFamily="34" charset="0"/>
                <a:ea typeface="Calibri" panose="020F0502020204030204" pitchFamily="34" charset="0"/>
                <a:cs typeface="Arial" panose="020B0604020202020204" pitchFamily="34" charset="0"/>
              </a:rPr>
              <a:t>адсорбция</a:t>
            </a: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 / Д.Дьюар, 1906/</a:t>
            </a:r>
          </a:p>
          <a:p>
            <a:pPr marL="571500" indent="-342900">
              <a:lnSpc>
                <a:spcPct val="100000"/>
              </a:lnSpc>
              <a:spcBef>
                <a:spcPts val="0"/>
              </a:spcBef>
              <a:buFont typeface="Wingdings" panose="05000000000000000000" pitchFamily="2" charset="2"/>
              <a:buChar char="§"/>
            </a:pPr>
            <a:r>
              <a:rPr lang="ru-RU" sz="2000" b="1">
                <a:solidFill>
                  <a:srgbClr val="C00000"/>
                </a:solidFill>
                <a:effectLst/>
                <a:latin typeface="Arial" panose="020B0604020202020204" pitchFamily="34" charset="0"/>
                <a:ea typeface="Calibri" panose="020F0502020204030204" pitchFamily="34" charset="0"/>
                <a:cs typeface="Arial" panose="020B0604020202020204" pitchFamily="34" charset="0"/>
              </a:rPr>
              <a:t>молекулалық</a:t>
            </a: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 /Геде, 1912/</a:t>
            </a:r>
          </a:p>
          <a:p>
            <a:pPr marL="571500" indent="-342900">
              <a:lnSpc>
                <a:spcPct val="100000"/>
              </a:lnSpc>
              <a:spcBef>
                <a:spcPts val="0"/>
              </a:spcBef>
              <a:buFont typeface="Wingdings" panose="05000000000000000000" pitchFamily="2" charset="2"/>
              <a:buChar char="§"/>
            </a:pPr>
            <a:r>
              <a:rPr lang="ru-RU" sz="2000" b="1">
                <a:solidFill>
                  <a:srgbClr val="C00000"/>
                </a:solidFill>
                <a:effectLst/>
                <a:latin typeface="Arial" panose="020B0604020202020204" pitchFamily="34" charset="0"/>
                <a:ea typeface="Calibri" panose="020F0502020204030204" pitchFamily="34" charset="0"/>
                <a:cs typeface="Arial" panose="020B0604020202020204" pitchFamily="34" charset="0"/>
              </a:rPr>
              <a:t>диффузия</a:t>
            </a: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 /Геде, 1913/</a:t>
            </a:r>
          </a:p>
          <a:p>
            <a:pPr marL="571500" indent="-342900">
              <a:lnSpc>
                <a:spcPct val="100000"/>
              </a:lnSpc>
              <a:spcBef>
                <a:spcPts val="0"/>
              </a:spcBef>
            </a:pPr>
            <a:endParaRPr lang="ru-RU" sz="2000" b="1">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Осындай жетістіктерге вакуумды өлшеу әдістерін жасауда қол жеткізілді: </a:t>
            </a:r>
          </a:p>
          <a:p>
            <a:pPr marL="571500" indent="-342900">
              <a:lnSpc>
                <a:spcPct val="100000"/>
              </a:lnSpc>
              <a:spcBef>
                <a:spcPts val="0"/>
              </a:spcBef>
            </a:pPr>
            <a:r>
              <a:rPr lang="ru-RU" sz="2000" b="1">
                <a:solidFill>
                  <a:srgbClr val="C00000"/>
                </a:solidFill>
                <a:effectLst/>
                <a:latin typeface="Arial" panose="020B0604020202020204" pitchFamily="34" charset="0"/>
                <a:ea typeface="Calibri" panose="020F0502020204030204" pitchFamily="34" charset="0"/>
                <a:cs typeface="Arial" panose="020B0604020202020204" pitchFamily="34" charset="0"/>
              </a:rPr>
              <a:t>сынапты сығымдау манометрі </a:t>
            </a: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/Г. Мак Леод, 1874/</a:t>
            </a:r>
          </a:p>
          <a:p>
            <a:pPr marL="571500" indent="-342900">
              <a:lnSpc>
                <a:spcPct val="100000"/>
              </a:lnSpc>
              <a:spcBef>
                <a:spcPts val="0"/>
              </a:spcBef>
            </a:pPr>
            <a:r>
              <a:rPr lang="ru-RU" sz="2000" b="1">
                <a:solidFill>
                  <a:srgbClr val="C00000"/>
                </a:solidFill>
                <a:effectLst/>
                <a:latin typeface="Arial" panose="020B0604020202020204" pitchFamily="34" charset="0"/>
                <a:ea typeface="Calibri" panose="020F0502020204030204" pitchFamily="34" charset="0"/>
                <a:cs typeface="Arial" panose="020B0604020202020204" pitchFamily="34" charset="0"/>
              </a:rPr>
              <a:t>термиялық</a:t>
            </a: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 /М. Пирани, 1909/</a:t>
            </a:r>
          </a:p>
          <a:p>
            <a:pPr marL="571500" indent="-342900">
              <a:lnSpc>
                <a:spcPct val="100000"/>
              </a:lnSpc>
              <a:spcBef>
                <a:spcPts val="0"/>
              </a:spcBef>
            </a:pPr>
            <a:r>
              <a:rPr lang="ru-RU" sz="2000" b="1">
                <a:solidFill>
                  <a:srgbClr val="C00000"/>
                </a:solidFill>
                <a:effectLst/>
                <a:latin typeface="Arial" panose="020B0604020202020204" pitchFamily="34" charset="0"/>
                <a:ea typeface="Calibri" panose="020F0502020204030204" pitchFamily="34" charset="0"/>
                <a:cs typeface="Arial" panose="020B0604020202020204" pitchFamily="34" charset="0"/>
              </a:rPr>
              <a:t>ионизация</a:t>
            </a:r>
            <a:r>
              <a:rPr lang="ru-RU" sz="2000" b="1">
                <a:solidFill>
                  <a:srgbClr val="002060"/>
                </a:solidFill>
                <a:effectLst/>
                <a:latin typeface="Arial" panose="020B0604020202020204" pitchFamily="34" charset="0"/>
                <a:ea typeface="Calibri" panose="020F0502020204030204" pitchFamily="34" charset="0"/>
                <a:cs typeface="Arial" panose="020B0604020202020204" pitchFamily="34" charset="0"/>
              </a:rPr>
              <a:t> /О. Бакли, 1916/</a:t>
            </a:r>
            <a:endPar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92EABBB0-F992-9868-0D1D-96CCD3CB5CEE}"/>
              </a:ext>
            </a:extLst>
          </p:cNvPr>
          <p:cNvSpPr/>
          <p:nvPr/>
        </p:nvSpPr>
        <p:spPr>
          <a:xfrm>
            <a:off x="2003488" y="18951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AD8E2B40-B635-38F1-F3C8-C41AA45BEFE5}"/>
              </a:ext>
            </a:extLst>
          </p:cNvPr>
          <p:cNvSpPr>
            <a:spLocks noGrp="1"/>
          </p:cNvSpPr>
          <p:nvPr>
            <p:ph type="title"/>
          </p:nvPr>
        </p:nvSpPr>
        <p:spPr>
          <a:xfrm>
            <a:off x="1975495" y="27678"/>
            <a:ext cx="8241009" cy="994123"/>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Вакуумдық</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техникасының</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даму </a:t>
            </a:r>
            <a:r>
              <a:rPr lang="ru-RU" sz="2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тарихы</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0609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1588</Words>
  <Application>Microsoft Office PowerPoint</Application>
  <PresentationFormat>Широкоэкранный</PresentationFormat>
  <Paragraphs>189</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Calibri</vt:lpstr>
      <vt:lpstr>Calibri Light</vt:lpstr>
      <vt:lpstr>Cambria Math</vt:lpstr>
      <vt:lpstr>Times New Roman</vt:lpstr>
      <vt:lpstr>Wingdings</vt:lpstr>
      <vt:lpstr>Тема Office</vt:lpstr>
      <vt:lpstr>Презентация PowerPoint</vt:lpstr>
      <vt:lpstr>Презентация PowerPoint</vt:lpstr>
      <vt:lpstr>1. Вакуумдық техника</vt:lpstr>
      <vt:lpstr>1. Вакуумдық техника  </vt:lpstr>
      <vt:lpstr>2. Вакуумдық техника </vt:lpstr>
      <vt:lpstr>2. Вакуумдық техника </vt:lpstr>
      <vt:lpstr>2. Вакуумдық техника </vt:lpstr>
      <vt:lpstr>2. Вакуумдық техникасының даму тарихы</vt:lpstr>
      <vt:lpstr>3. Вакуумдық техникасының даму тарихы</vt:lpstr>
      <vt:lpstr>3. Вакуумдық технологияның даму тарихы</vt:lpstr>
      <vt:lpstr>3. Вакуумдық технологияның даму тарихы</vt:lpstr>
      <vt:lpstr>4. Вакуумдық техниканың қолданылуы</vt:lpstr>
      <vt:lpstr>4. Вакуумдық техниканың қолданылуы</vt:lpstr>
      <vt:lpstr>4. Вакуумдық техниканың қолданылуы</vt:lpstr>
      <vt:lpstr>4. Вакуумдық техниканың қолданылуы</vt:lpstr>
      <vt:lpstr>4. Вакуумдық техниканың қолданылуы</vt:lpstr>
      <vt:lpstr>4. Вакуумдық техниканың қолданылуы</vt:lpstr>
      <vt:lpstr>4. Вакуумдық техниканың қолданылуы</vt:lpstr>
      <vt:lpstr>4. Вакуумдық техниканың қолданылуы</vt:lpstr>
      <vt:lpstr>4. Вакуумдық техниканың қолданылуы</vt:lpstr>
      <vt:lpstr>Шолу сұрақтары</vt:lpstr>
      <vt:lpstr>Пайдаланылған көздер тізімі</vt:lpstr>
      <vt:lpstr>Назарларыңызға рақмет!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Пользователь</cp:lastModifiedBy>
  <cp:revision>41</cp:revision>
  <dcterms:created xsi:type="dcterms:W3CDTF">2021-11-16T03:16:23Z</dcterms:created>
  <dcterms:modified xsi:type="dcterms:W3CDTF">2024-05-01T19:06:39Z</dcterms:modified>
</cp:coreProperties>
</file>