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1" r:id="rId9"/>
    <p:sldId id="270" r:id="rId10"/>
    <p:sldId id="262" r:id="rId11"/>
    <p:sldId id="263" r:id="rId12"/>
    <p:sldId id="264" r:id="rId13"/>
    <p:sldId id="265" r:id="rId14"/>
    <p:sldId id="267" r:id="rId15"/>
    <p:sldId id="266" r:id="rId16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78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50" b="0" i="0">
                <a:solidFill>
                  <a:srgbClr val="1D384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1D384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6A7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955890" y="2534893"/>
            <a:ext cx="323850" cy="7211695"/>
          </a:xfrm>
          <a:custGeom>
            <a:avLst/>
            <a:gdLst/>
            <a:ahLst/>
            <a:cxnLst/>
            <a:rect l="l" t="t" r="r" b="b"/>
            <a:pathLst>
              <a:path w="323850" h="7211695">
                <a:moveTo>
                  <a:pt x="323545" y="6889102"/>
                </a:moveTo>
                <a:lnTo>
                  <a:pt x="184696" y="6889102"/>
                </a:lnTo>
                <a:lnTo>
                  <a:pt x="184696" y="0"/>
                </a:lnTo>
                <a:lnTo>
                  <a:pt x="138849" y="0"/>
                </a:lnTo>
                <a:lnTo>
                  <a:pt x="138849" y="6889102"/>
                </a:lnTo>
                <a:lnTo>
                  <a:pt x="0" y="6889102"/>
                </a:lnTo>
                <a:lnTo>
                  <a:pt x="0" y="7211123"/>
                </a:lnTo>
                <a:lnTo>
                  <a:pt x="138849" y="7211123"/>
                </a:lnTo>
                <a:lnTo>
                  <a:pt x="184696" y="7211123"/>
                </a:lnTo>
                <a:lnTo>
                  <a:pt x="323545" y="7211123"/>
                </a:lnTo>
                <a:lnTo>
                  <a:pt x="323545" y="68891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50" b="0" i="0">
                <a:solidFill>
                  <a:srgbClr val="1D384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7354" y="2602889"/>
            <a:ext cx="7634605" cy="6882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50" b="0" i="0">
                <a:solidFill>
                  <a:srgbClr val="1D384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391592"/>
            <a:ext cx="15485744" cy="1867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50" b="0" i="0">
                <a:solidFill>
                  <a:srgbClr val="1D384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2574" y="2177132"/>
            <a:ext cx="12432665" cy="2527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rgbClr val="1D384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1389360" cy="10287000"/>
            </a:xfrm>
            <a:custGeom>
              <a:avLst/>
              <a:gdLst/>
              <a:ahLst/>
              <a:cxnLst/>
              <a:rect l="l" t="t" r="r" b="b"/>
              <a:pathLst>
                <a:path w="11389360" h="10287000">
                  <a:moveTo>
                    <a:pt x="0" y="10286999"/>
                  </a:moveTo>
                  <a:lnTo>
                    <a:pt x="11389131" y="10286999"/>
                  </a:lnTo>
                  <a:lnTo>
                    <a:pt x="11389131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86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89131" y="0"/>
              <a:ext cx="6898866" cy="10286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7604" y="1699996"/>
            <a:ext cx="10244455" cy="5826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100"/>
              </a:spcBef>
            </a:pPr>
            <a:r>
              <a:rPr sz="10850" spc="-545" dirty="0">
                <a:solidFill>
                  <a:srgbClr val="FFFFFF"/>
                </a:solidFill>
              </a:rPr>
              <a:t>Ньютон</a:t>
            </a:r>
            <a:r>
              <a:rPr sz="10850" spc="90" dirty="0">
                <a:solidFill>
                  <a:srgbClr val="FFFFFF"/>
                </a:solidFill>
              </a:rPr>
              <a:t> </a:t>
            </a:r>
            <a:r>
              <a:rPr sz="10850" spc="-810" dirty="0">
                <a:solidFill>
                  <a:srgbClr val="FFFFFF"/>
                </a:solidFill>
              </a:rPr>
              <a:t>заңдарын </a:t>
            </a:r>
            <a:r>
              <a:rPr sz="10850" spc="-2380" dirty="0">
                <a:solidFill>
                  <a:srgbClr val="FFFFFF"/>
                </a:solidFill>
              </a:rPr>
              <a:t> </a:t>
            </a:r>
            <a:r>
              <a:rPr sz="10850" spc="-685" dirty="0">
                <a:solidFill>
                  <a:srgbClr val="FFFFFF"/>
                </a:solidFill>
              </a:rPr>
              <a:t>оқып-үйрену </a:t>
            </a:r>
            <a:r>
              <a:rPr sz="10850" spc="-680" dirty="0">
                <a:solidFill>
                  <a:srgbClr val="FFFFFF"/>
                </a:solidFill>
              </a:rPr>
              <a:t> </a:t>
            </a:r>
            <a:r>
              <a:rPr sz="10850" spc="-635" dirty="0">
                <a:solidFill>
                  <a:srgbClr val="FFFFFF"/>
                </a:solidFill>
              </a:rPr>
              <a:t>әдістемесі</a:t>
            </a:r>
            <a:endParaRPr sz="1085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9C6622D-EDED-4512-B988-FFAD76A2D57F}"/>
              </a:ext>
            </a:extLst>
          </p:cNvPr>
          <p:cNvSpPr/>
          <p:nvPr/>
        </p:nvSpPr>
        <p:spPr>
          <a:xfrm>
            <a:off x="3975769" y="952500"/>
            <a:ext cx="25458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5400" b="1" dirty="0">
                <a:latin typeface="Times New Roman" panose="02020603050405020304" pitchFamily="18" charset="0"/>
                <a:ea typeface="Calibri" panose="020F0502020204030204" pitchFamily="34" charset="0"/>
              </a:rPr>
              <a:t>9 Дәріс </a:t>
            </a:r>
            <a:endParaRPr lang="ru-RU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19156" y="3566974"/>
            <a:ext cx="4704715" cy="321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3600" spc="-550" dirty="0">
                <a:solidFill>
                  <a:srgbClr val="1D384F"/>
                </a:solidFill>
                <a:latin typeface="Cambria"/>
                <a:cs typeface="Cambria"/>
              </a:rPr>
              <a:t>2</a:t>
            </a:r>
            <a:r>
              <a:rPr sz="3600" spc="-25" dirty="0">
                <a:solidFill>
                  <a:srgbClr val="1D384F"/>
                </a:solidFill>
                <a:latin typeface="Cambria"/>
                <a:cs typeface="Cambria"/>
              </a:rPr>
              <a:t>.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204" dirty="0">
                <a:solidFill>
                  <a:srgbClr val="1D384F"/>
                </a:solidFill>
                <a:latin typeface="Cambria"/>
                <a:cs typeface="Cambria"/>
              </a:rPr>
              <a:t>Д</a:t>
            </a:r>
            <a:r>
              <a:rPr sz="3600" spc="-180" dirty="0">
                <a:solidFill>
                  <a:srgbClr val="1D384F"/>
                </a:solidFill>
                <a:latin typeface="Cambria"/>
                <a:cs typeface="Cambria"/>
              </a:rPr>
              <a:t>о</a:t>
            </a:r>
            <a:r>
              <a:rPr sz="3600" spc="-175" dirty="0">
                <a:solidFill>
                  <a:srgbClr val="1D384F"/>
                </a:solidFill>
                <a:latin typeface="Cambria"/>
                <a:cs typeface="Cambria"/>
              </a:rPr>
              <a:t>п</a:t>
            </a:r>
            <a:r>
              <a:rPr sz="3600" spc="-300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600" spc="-37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400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00" spc="-280" dirty="0">
                <a:solidFill>
                  <a:srgbClr val="1D384F"/>
                </a:solidFill>
                <a:latin typeface="Cambria"/>
                <a:cs typeface="Cambria"/>
              </a:rPr>
              <a:t>қ</a:t>
            </a:r>
            <a:r>
              <a:rPr sz="3600" spc="-300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600" spc="-37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00" spc="-18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00" spc="-254" dirty="0">
                <a:solidFill>
                  <a:srgbClr val="1D384F"/>
                </a:solidFill>
                <a:latin typeface="Cambria"/>
                <a:cs typeface="Cambria"/>
              </a:rPr>
              <a:t>у</a:t>
            </a:r>
            <a:r>
              <a:rPr sz="3600" spc="-235" dirty="0">
                <a:solidFill>
                  <a:srgbClr val="1D384F"/>
                </a:solidFill>
                <a:latin typeface="Cambria"/>
                <a:cs typeface="Cambria"/>
              </a:rPr>
              <a:t>: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204" dirty="0">
                <a:solidFill>
                  <a:srgbClr val="1D384F"/>
                </a:solidFill>
                <a:latin typeface="Cambria"/>
                <a:cs typeface="Cambria"/>
              </a:rPr>
              <a:t>Д</a:t>
            </a:r>
            <a:r>
              <a:rPr sz="3600" spc="-180" dirty="0">
                <a:solidFill>
                  <a:srgbClr val="1D384F"/>
                </a:solidFill>
                <a:latin typeface="Cambria"/>
                <a:cs typeface="Cambria"/>
              </a:rPr>
              <a:t>о</a:t>
            </a:r>
            <a:r>
              <a:rPr sz="3600" spc="-175" dirty="0">
                <a:solidFill>
                  <a:srgbClr val="1D384F"/>
                </a:solidFill>
                <a:latin typeface="Cambria"/>
                <a:cs typeface="Cambria"/>
              </a:rPr>
              <a:t>п</a:t>
            </a:r>
            <a:r>
              <a:rPr sz="3600" spc="-280" dirty="0">
                <a:solidFill>
                  <a:srgbClr val="1D384F"/>
                </a:solidFill>
                <a:latin typeface="Cambria"/>
                <a:cs typeface="Cambria"/>
              </a:rPr>
              <a:t>қ</a:t>
            </a:r>
            <a:r>
              <a:rPr sz="3600" spc="-160" dirty="0">
                <a:solidFill>
                  <a:srgbClr val="1D384F"/>
                </a:solidFill>
                <a:latin typeface="Cambria"/>
                <a:cs typeface="Cambria"/>
              </a:rPr>
              <a:t>а  </a:t>
            </a:r>
            <a:r>
              <a:rPr sz="3600" spc="-28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00" spc="-175" dirty="0">
                <a:solidFill>
                  <a:srgbClr val="1D384F"/>
                </a:solidFill>
                <a:latin typeface="Cambria"/>
                <a:cs typeface="Cambria"/>
              </a:rPr>
              <a:t>өп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8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ү</a:t>
            </a:r>
            <a:r>
              <a:rPr sz="3600" spc="-210" dirty="0">
                <a:solidFill>
                  <a:srgbClr val="1D384F"/>
                </a:solidFill>
                <a:latin typeface="Cambria"/>
                <a:cs typeface="Cambria"/>
              </a:rPr>
              <a:t>ш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300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ү</a:t>
            </a:r>
            <a:r>
              <a:rPr sz="3600" spc="-105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3600" spc="-25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3600" spc="-18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00" spc="-105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265" dirty="0">
                <a:solidFill>
                  <a:srgbClr val="1D384F"/>
                </a:solidFill>
                <a:latin typeface="Cambria"/>
                <a:cs typeface="Cambria"/>
              </a:rPr>
              <a:t>ң</a:t>
            </a:r>
            <a:r>
              <a:rPr sz="3600" spc="-25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3600" spc="-305" dirty="0">
                <a:solidFill>
                  <a:srgbClr val="1D384F"/>
                </a:solidFill>
                <a:latin typeface="Cambria"/>
                <a:cs typeface="Cambria"/>
              </a:rPr>
              <a:t>з</a:t>
            </a:r>
            <a:r>
              <a:rPr sz="3600" spc="60" dirty="0">
                <a:solidFill>
                  <a:srgbClr val="1D384F"/>
                </a:solidFill>
                <a:latin typeface="Cambria"/>
                <a:cs typeface="Cambria"/>
              </a:rPr>
              <a:t>,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180" dirty="0">
                <a:solidFill>
                  <a:srgbClr val="1D384F"/>
                </a:solidFill>
                <a:latin typeface="Cambria"/>
                <a:cs typeface="Cambria"/>
              </a:rPr>
              <a:t>о</a:t>
            </a:r>
            <a:r>
              <a:rPr sz="3600" spc="-254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3600" spc="-37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00" spc="-155" dirty="0">
                <a:solidFill>
                  <a:srgbClr val="1D384F"/>
                </a:solidFill>
                <a:latin typeface="Cambria"/>
                <a:cs typeface="Cambria"/>
              </a:rPr>
              <a:t>ң  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ү</a:t>
            </a:r>
            <a:r>
              <a:rPr sz="3600" spc="-310" dirty="0">
                <a:solidFill>
                  <a:srgbClr val="1D384F"/>
                </a:solidFill>
                <a:latin typeface="Cambria"/>
                <a:cs typeface="Cambria"/>
              </a:rPr>
              <a:t>д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254" dirty="0">
                <a:solidFill>
                  <a:srgbClr val="1D384F"/>
                </a:solidFill>
                <a:latin typeface="Cambria"/>
                <a:cs typeface="Cambria"/>
              </a:rPr>
              <a:t>у</a:t>
            </a:r>
            <a:r>
              <a:rPr sz="3600" spc="-25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00" spc="-18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00" spc="-300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00" spc="-310" dirty="0">
                <a:solidFill>
                  <a:srgbClr val="1D384F"/>
                </a:solidFill>
                <a:latin typeface="Cambria"/>
                <a:cs typeface="Cambria"/>
              </a:rPr>
              <a:t>д</a:t>
            </a:r>
            <a:r>
              <a:rPr sz="3600" spc="-37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00" spc="60" dirty="0">
                <a:solidFill>
                  <a:srgbClr val="1D384F"/>
                </a:solidFill>
                <a:latin typeface="Cambria"/>
                <a:cs typeface="Cambria"/>
              </a:rPr>
              <a:t>,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390" dirty="0">
                <a:solidFill>
                  <a:srgbClr val="1D384F"/>
                </a:solidFill>
                <a:latin typeface="Cambria"/>
                <a:cs typeface="Cambria"/>
              </a:rPr>
              <a:t>я</a:t>
            </a:r>
            <a:r>
              <a:rPr sz="3600" spc="-295" dirty="0">
                <a:solidFill>
                  <a:srgbClr val="1D384F"/>
                </a:solidFill>
                <a:latin typeface="Cambria"/>
                <a:cs typeface="Cambria"/>
              </a:rPr>
              <a:t>ғ</a:t>
            </a:r>
            <a:r>
              <a:rPr sz="3600" spc="-254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и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180" dirty="0">
                <a:solidFill>
                  <a:srgbClr val="1D384F"/>
                </a:solidFill>
                <a:latin typeface="Cambria"/>
                <a:cs typeface="Cambria"/>
              </a:rPr>
              <a:t>о</a:t>
            </a:r>
            <a:r>
              <a:rPr sz="3600" spc="-240" dirty="0">
                <a:solidFill>
                  <a:srgbClr val="1D384F"/>
                </a:solidFill>
                <a:latin typeface="Cambria"/>
                <a:cs typeface="Cambria"/>
              </a:rPr>
              <a:t>л  </a:t>
            </a:r>
            <a:r>
              <a:rPr sz="3600" spc="-170" dirty="0">
                <a:solidFill>
                  <a:srgbClr val="1D384F"/>
                </a:solidFill>
                <a:latin typeface="Cambria"/>
                <a:cs typeface="Cambria"/>
              </a:rPr>
              <a:t>ж</a:t>
            </a:r>
            <a:r>
              <a:rPr sz="3600" spc="-180" dirty="0">
                <a:solidFill>
                  <a:srgbClr val="1D384F"/>
                </a:solidFill>
                <a:latin typeface="Cambria"/>
                <a:cs typeface="Cambria"/>
              </a:rPr>
              <a:t>о</a:t>
            </a:r>
            <a:r>
              <a:rPr sz="3600" spc="-295" dirty="0">
                <a:solidFill>
                  <a:srgbClr val="1D384F"/>
                </a:solidFill>
                <a:latin typeface="Cambria"/>
                <a:cs typeface="Cambria"/>
              </a:rPr>
              <a:t>ғ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00" spc="-18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00" spc="-37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170" dirty="0">
                <a:solidFill>
                  <a:srgbClr val="1D384F"/>
                </a:solidFill>
                <a:latin typeface="Cambria"/>
                <a:cs typeface="Cambria"/>
              </a:rPr>
              <a:t>ж</a:t>
            </a:r>
            <a:r>
              <a:rPr sz="3600" spc="-37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00" spc="-400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3600" spc="-310" dirty="0">
                <a:solidFill>
                  <a:srgbClr val="1D384F"/>
                </a:solidFill>
                <a:latin typeface="Cambria"/>
                <a:cs typeface="Cambria"/>
              </a:rPr>
              <a:t>д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00" spc="-400" dirty="0">
                <a:solidFill>
                  <a:srgbClr val="1D384F"/>
                </a:solidFill>
                <a:latin typeface="Cambria"/>
                <a:cs typeface="Cambria"/>
              </a:rPr>
              <a:t>м</a:t>
            </a:r>
            <a:r>
              <a:rPr sz="3600" spc="-310" dirty="0">
                <a:solidFill>
                  <a:srgbClr val="1D384F"/>
                </a:solidFill>
                <a:latin typeface="Cambria"/>
                <a:cs typeface="Cambria"/>
              </a:rPr>
              <a:t>д</a:t>
            </a:r>
            <a:r>
              <a:rPr sz="3600" spc="-37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00" spc="-280" dirty="0">
                <a:solidFill>
                  <a:srgbClr val="1D384F"/>
                </a:solidFill>
                <a:latin typeface="Cambria"/>
                <a:cs typeface="Cambria"/>
              </a:rPr>
              <a:t>қ</a:t>
            </a:r>
            <a:r>
              <a:rPr sz="3600" spc="-175" dirty="0">
                <a:solidFill>
                  <a:srgbClr val="1D384F"/>
                </a:solidFill>
                <a:latin typeface="Cambria"/>
                <a:cs typeface="Cambria"/>
              </a:rPr>
              <a:t>п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150" dirty="0">
                <a:solidFill>
                  <a:srgbClr val="1D384F"/>
                </a:solidFill>
                <a:latin typeface="Cambria"/>
                <a:cs typeface="Cambria"/>
              </a:rPr>
              <a:t>н  </a:t>
            </a:r>
            <a:r>
              <a:rPr sz="3600" spc="-235" dirty="0">
                <a:solidFill>
                  <a:srgbClr val="1D384F"/>
                </a:solidFill>
                <a:latin typeface="Cambria"/>
                <a:cs typeface="Cambria"/>
              </a:rPr>
              <a:t>ұшады.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1697" y="442225"/>
            <a:ext cx="5892800" cy="1639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600" spc="240" dirty="0"/>
              <a:t>М</a:t>
            </a:r>
            <a:r>
              <a:rPr sz="10600" spc="-1110" dirty="0"/>
              <a:t>ы</a:t>
            </a:r>
            <a:r>
              <a:rPr sz="10600" spc="-300" dirty="0"/>
              <a:t>с</a:t>
            </a:r>
            <a:r>
              <a:rPr sz="10600" spc="-730" dirty="0"/>
              <a:t>а</a:t>
            </a:r>
            <a:r>
              <a:rPr sz="10600" spc="-1175" dirty="0"/>
              <a:t>л</a:t>
            </a:r>
            <a:r>
              <a:rPr sz="10600" spc="-910" dirty="0"/>
              <a:t>д</a:t>
            </a:r>
            <a:r>
              <a:rPr sz="10600" spc="-730" dirty="0"/>
              <a:t>а</a:t>
            </a:r>
            <a:r>
              <a:rPr sz="10600" spc="-550" dirty="0"/>
              <a:t>р</a:t>
            </a:r>
            <a:r>
              <a:rPr sz="10600" spc="-690" dirty="0"/>
              <a:t>:</a:t>
            </a:r>
            <a:endParaRPr sz="10600"/>
          </a:p>
        </p:txBody>
      </p:sp>
      <p:sp>
        <p:nvSpPr>
          <p:cNvPr id="4" name="object 4"/>
          <p:cNvSpPr txBox="1"/>
          <p:nvPr/>
        </p:nvSpPr>
        <p:spPr>
          <a:xfrm>
            <a:off x="631697" y="3566974"/>
            <a:ext cx="6187440" cy="3854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3600" spc="-800" dirty="0">
                <a:solidFill>
                  <a:srgbClr val="1D384F"/>
                </a:solidFill>
                <a:latin typeface="Cambria"/>
                <a:cs typeface="Cambria"/>
              </a:rPr>
              <a:t>1</a:t>
            </a:r>
            <a:r>
              <a:rPr sz="3600" spc="-25" dirty="0">
                <a:solidFill>
                  <a:srgbClr val="1D384F"/>
                </a:solidFill>
                <a:latin typeface="Cambria"/>
                <a:cs typeface="Cambria"/>
              </a:rPr>
              <a:t>.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29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00" spc="-254" dirty="0">
                <a:solidFill>
                  <a:srgbClr val="1D384F"/>
                </a:solidFill>
                <a:latin typeface="Cambria"/>
                <a:cs typeface="Cambria"/>
              </a:rPr>
              <a:t>у</a:t>
            </a:r>
            <a:r>
              <a:rPr sz="3600" spc="-37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00" spc="-18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305" dirty="0">
                <a:solidFill>
                  <a:srgbClr val="1D384F"/>
                </a:solidFill>
                <a:latin typeface="Cambria"/>
                <a:cs typeface="Cambria"/>
              </a:rPr>
              <a:t>з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00" spc="-300" dirty="0">
                <a:solidFill>
                  <a:srgbClr val="1D384F"/>
                </a:solidFill>
                <a:latin typeface="Cambria"/>
                <a:cs typeface="Cambria"/>
              </a:rPr>
              <a:t>тт</a:t>
            </a:r>
            <a:r>
              <a:rPr sz="3600" spc="-37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и</a:t>
            </a:r>
            <a:r>
              <a:rPr sz="3600" spc="-300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18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00" spc="-254" dirty="0">
                <a:solidFill>
                  <a:srgbClr val="1D384F"/>
                </a:solidFill>
                <a:latin typeface="Cambria"/>
                <a:cs typeface="Cambria"/>
              </a:rPr>
              <a:t>у</a:t>
            </a:r>
            <a:r>
              <a:rPr sz="3600" spc="-235" dirty="0">
                <a:solidFill>
                  <a:srgbClr val="1D384F"/>
                </a:solidFill>
                <a:latin typeface="Cambria"/>
                <a:cs typeface="Cambria"/>
              </a:rPr>
              <a:t>: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145" dirty="0">
                <a:solidFill>
                  <a:srgbClr val="1D384F"/>
                </a:solidFill>
                <a:latin typeface="Cambria"/>
                <a:cs typeface="Cambria"/>
              </a:rPr>
              <a:t>Ү</a:t>
            </a:r>
            <a:r>
              <a:rPr sz="3600" spc="-400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3600" spc="-28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150" dirty="0">
                <a:solidFill>
                  <a:srgbClr val="1D384F"/>
                </a:solidFill>
                <a:latin typeface="Cambria"/>
                <a:cs typeface="Cambria"/>
              </a:rPr>
              <a:t>н  </a:t>
            </a:r>
            <a:r>
              <a:rPr sz="3600" spc="-400" dirty="0">
                <a:solidFill>
                  <a:srgbClr val="1D384F"/>
                </a:solidFill>
                <a:latin typeface="Cambria"/>
                <a:cs typeface="Cambria"/>
              </a:rPr>
              <a:t>м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00" spc="-105" dirty="0">
                <a:solidFill>
                  <a:srgbClr val="1D384F"/>
                </a:solidFill>
                <a:latin typeface="Cambria"/>
                <a:cs typeface="Cambria"/>
              </a:rPr>
              <a:t>сс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00" spc="-400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3600" spc="-37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305" dirty="0">
                <a:solidFill>
                  <a:srgbClr val="1D384F"/>
                </a:solidFill>
                <a:latin typeface="Cambria"/>
                <a:cs typeface="Cambria"/>
              </a:rPr>
              <a:t>з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00" spc="-300" dirty="0">
                <a:solidFill>
                  <a:srgbClr val="1D384F"/>
                </a:solidFill>
                <a:latin typeface="Cambria"/>
                <a:cs typeface="Cambria"/>
              </a:rPr>
              <a:t>тт</a:t>
            </a:r>
            <a:r>
              <a:rPr sz="3600" spc="-37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65" dirty="0">
                <a:solidFill>
                  <a:srgbClr val="1D384F"/>
                </a:solidFill>
                <a:latin typeface="Cambria"/>
                <a:cs typeface="Cambria"/>
              </a:rPr>
              <a:t>(</a:t>
            </a:r>
            <a:r>
              <a:rPr sz="3600" spc="-400" dirty="0">
                <a:solidFill>
                  <a:srgbClr val="1D384F"/>
                </a:solidFill>
                <a:latin typeface="Cambria"/>
                <a:cs typeface="Cambria"/>
              </a:rPr>
              <a:t>м</a:t>
            </a:r>
            <a:r>
              <a:rPr sz="3600" spc="-37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00" spc="-105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00" spc="-400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3600" spc="-37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00" spc="60" dirty="0">
                <a:solidFill>
                  <a:srgbClr val="1D384F"/>
                </a:solidFill>
                <a:latin typeface="Cambria"/>
                <a:cs typeface="Cambria"/>
              </a:rPr>
              <a:t>,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8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00" spc="-175" dirty="0">
                <a:solidFill>
                  <a:srgbClr val="1D384F"/>
                </a:solidFill>
                <a:latin typeface="Cambria"/>
                <a:cs typeface="Cambria"/>
              </a:rPr>
              <a:t>ө</a:t>
            </a:r>
            <a:r>
              <a:rPr sz="3600" spc="-400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3600" spc="-25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3600" spc="-28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00" spc="-300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600" spc="-25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3600" spc="-190" dirty="0">
                <a:solidFill>
                  <a:srgbClr val="1D384F"/>
                </a:solidFill>
                <a:latin typeface="Cambria"/>
                <a:cs typeface="Cambria"/>
              </a:rPr>
              <a:t>)  </a:t>
            </a:r>
            <a:r>
              <a:rPr sz="3600" spc="-280" dirty="0">
                <a:solidFill>
                  <a:srgbClr val="1D384F"/>
                </a:solidFill>
                <a:latin typeface="Cambria"/>
                <a:cs typeface="Cambria"/>
              </a:rPr>
              <a:t>қ</a:t>
            </a:r>
            <a:r>
              <a:rPr sz="3600" spc="-180" dirty="0">
                <a:solidFill>
                  <a:srgbClr val="1D384F"/>
                </a:solidFill>
                <a:latin typeface="Cambria"/>
                <a:cs typeface="Cambria"/>
              </a:rPr>
              <a:t>о</a:t>
            </a:r>
            <a:r>
              <a:rPr sz="3600" spc="-305" dirty="0">
                <a:solidFill>
                  <a:srgbClr val="1D384F"/>
                </a:solidFill>
                <a:latin typeface="Cambria"/>
                <a:cs typeface="Cambria"/>
              </a:rPr>
              <a:t>з</a:t>
            </a:r>
            <a:r>
              <a:rPr sz="3600" spc="-295" dirty="0">
                <a:solidFill>
                  <a:srgbClr val="1D384F"/>
                </a:solidFill>
                <a:latin typeface="Cambria"/>
                <a:cs typeface="Cambria"/>
              </a:rPr>
              <a:t>ғ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00" spc="-400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3600" spc="-37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00" spc="-105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3600" spc="-280" dirty="0">
                <a:solidFill>
                  <a:srgbClr val="1D384F"/>
                </a:solidFill>
                <a:latin typeface="Cambria"/>
                <a:cs typeface="Cambria"/>
              </a:rPr>
              <a:t>қ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8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400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3600" spc="-300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600" spc="-25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3600" spc="-18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00" spc="-254" dirty="0">
                <a:solidFill>
                  <a:srgbClr val="1D384F"/>
                </a:solidFill>
                <a:latin typeface="Cambria"/>
                <a:cs typeface="Cambria"/>
              </a:rPr>
              <a:t>у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ү</a:t>
            </a:r>
            <a:r>
              <a:rPr sz="3600" spc="-210" dirty="0">
                <a:solidFill>
                  <a:srgbClr val="1D384F"/>
                </a:solidFill>
                <a:latin typeface="Cambria"/>
                <a:cs typeface="Cambria"/>
              </a:rPr>
              <a:t>ш</a:t>
            </a:r>
            <a:r>
              <a:rPr sz="3600" spc="-25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3600" spc="-254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8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00" spc="-175" dirty="0">
                <a:solidFill>
                  <a:srgbClr val="1D384F"/>
                </a:solidFill>
                <a:latin typeface="Cambria"/>
                <a:cs typeface="Cambria"/>
              </a:rPr>
              <a:t>өп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8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ү</a:t>
            </a:r>
            <a:r>
              <a:rPr sz="3600" spc="-110" dirty="0">
                <a:solidFill>
                  <a:srgbClr val="1D384F"/>
                </a:solidFill>
                <a:latin typeface="Cambria"/>
                <a:cs typeface="Cambria"/>
              </a:rPr>
              <a:t>ш  </a:t>
            </a:r>
            <a:r>
              <a:rPr sz="3600" spc="-28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18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28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00" spc="60" dirty="0">
                <a:solidFill>
                  <a:srgbClr val="1D384F"/>
                </a:solidFill>
                <a:latin typeface="Cambria"/>
                <a:cs typeface="Cambria"/>
              </a:rPr>
              <a:t>,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00" spc="-400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10" dirty="0">
                <a:solidFill>
                  <a:srgbClr val="1D384F"/>
                </a:solidFill>
                <a:latin typeface="Cambria"/>
                <a:cs typeface="Cambria"/>
              </a:rPr>
              <a:t>ш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00" spc="-295" dirty="0">
                <a:solidFill>
                  <a:srgbClr val="1D384F"/>
                </a:solidFill>
                <a:latin typeface="Cambria"/>
                <a:cs typeface="Cambria"/>
              </a:rPr>
              <a:t>ғ</a:t>
            </a:r>
            <a:r>
              <a:rPr sz="3600" spc="-37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00" spc="-254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400" dirty="0">
                <a:solidFill>
                  <a:srgbClr val="1D384F"/>
                </a:solidFill>
                <a:latin typeface="Cambria"/>
                <a:cs typeface="Cambria"/>
              </a:rPr>
              <a:t>м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00" spc="-105" dirty="0">
                <a:solidFill>
                  <a:srgbClr val="1D384F"/>
                </a:solidFill>
                <a:latin typeface="Cambria"/>
                <a:cs typeface="Cambria"/>
              </a:rPr>
              <a:t>сс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00" spc="-400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3600" spc="-37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305" dirty="0">
                <a:solidFill>
                  <a:srgbClr val="1D384F"/>
                </a:solidFill>
                <a:latin typeface="Cambria"/>
                <a:cs typeface="Cambria"/>
              </a:rPr>
              <a:t>з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00" spc="-300" dirty="0">
                <a:solidFill>
                  <a:srgbClr val="1D384F"/>
                </a:solidFill>
                <a:latin typeface="Cambria"/>
                <a:cs typeface="Cambria"/>
              </a:rPr>
              <a:t>тт</a:t>
            </a:r>
            <a:r>
              <a:rPr sz="3600" spc="-200" dirty="0">
                <a:solidFill>
                  <a:srgbClr val="1D384F"/>
                </a:solidFill>
                <a:latin typeface="Cambria"/>
                <a:cs typeface="Cambria"/>
              </a:rPr>
              <a:t>ы  </a:t>
            </a:r>
            <a:r>
              <a:rPr sz="3600" spc="-265" dirty="0">
                <a:solidFill>
                  <a:srgbClr val="1D384F"/>
                </a:solidFill>
                <a:latin typeface="Cambria"/>
                <a:cs typeface="Cambria"/>
              </a:rPr>
              <a:t>(</a:t>
            </a:r>
            <a:r>
              <a:rPr sz="3600" spc="-400" dirty="0">
                <a:solidFill>
                  <a:srgbClr val="1D384F"/>
                </a:solidFill>
                <a:latin typeface="Cambria"/>
                <a:cs typeface="Cambria"/>
              </a:rPr>
              <a:t>м</a:t>
            </a:r>
            <a:r>
              <a:rPr sz="3600" spc="-37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00" spc="-105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00" spc="-400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3600" spc="-37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00" spc="60" dirty="0">
                <a:solidFill>
                  <a:srgbClr val="1D384F"/>
                </a:solidFill>
                <a:latin typeface="Cambria"/>
                <a:cs typeface="Cambria"/>
              </a:rPr>
              <a:t>,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00" spc="-18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00" spc="-235" dirty="0">
                <a:solidFill>
                  <a:srgbClr val="1D384F"/>
                </a:solidFill>
                <a:latin typeface="Cambria"/>
                <a:cs typeface="Cambria"/>
              </a:rPr>
              <a:t>б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00" spc="-254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3600" spc="-37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00" spc="-265" dirty="0">
                <a:solidFill>
                  <a:srgbClr val="1D384F"/>
                </a:solidFill>
                <a:latin typeface="Cambria"/>
                <a:cs typeface="Cambria"/>
              </a:rPr>
              <a:t>)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170" dirty="0">
                <a:solidFill>
                  <a:srgbClr val="1D384F"/>
                </a:solidFill>
                <a:latin typeface="Cambria"/>
                <a:cs typeface="Cambria"/>
              </a:rPr>
              <a:t>ж</a:t>
            </a:r>
            <a:r>
              <a:rPr sz="3600" spc="-37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00" spc="-400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3600" spc="-170" dirty="0">
                <a:solidFill>
                  <a:srgbClr val="1D384F"/>
                </a:solidFill>
                <a:latin typeface="Cambria"/>
                <a:cs typeface="Cambria"/>
              </a:rPr>
              <a:t>ж</a:t>
            </a:r>
            <a:r>
              <a:rPr sz="3600" spc="-37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00" spc="-300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600" spc="-254" dirty="0">
                <a:solidFill>
                  <a:srgbClr val="1D384F"/>
                </a:solidFill>
                <a:latin typeface="Cambria"/>
                <a:cs typeface="Cambria"/>
              </a:rPr>
              <a:t>у</a:t>
            </a:r>
            <a:r>
              <a:rPr sz="3600" spc="-295" dirty="0">
                <a:solidFill>
                  <a:srgbClr val="1D384F"/>
                </a:solidFill>
                <a:latin typeface="Cambria"/>
                <a:cs typeface="Cambria"/>
              </a:rPr>
              <a:t>ғ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00" spc="-200" dirty="0">
                <a:solidFill>
                  <a:srgbClr val="1D384F"/>
                </a:solidFill>
                <a:latin typeface="Cambria"/>
                <a:cs typeface="Cambria"/>
              </a:rPr>
              <a:t>з  </a:t>
            </a:r>
            <a:r>
              <a:rPr sz="3600" spc="-28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ү</a:t>
            </a:r>
            <a:r>
              <a:rPr sz="3600" spc="-210" dirty="0">
                <a:solidFill>
                  <a:srgbClr val="1D384F"/>
                </a:solidFill>
                <a:latin typeface="Cambria"/>
                <a:cs typeface="Cambria"/>
              </a:rPr>
              <a:t>ш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170" dirty="0">
                <a:solidFill>
                  <a:srgbClr val="1D384F"/>
                </a:solidFill>
                <a:latin typeface="Cambria"/>
                <a:cs typeface="Cambria"/>
              </a:rPr>
              <a:t>ж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300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600" spc="-28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00" spc="-25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3600" spc="-400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3600" spc="-25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3600" spc="-28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00" spc="-300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600" spc="-25" dirty="0">
                <a:solidFill>
                  <a:srgbClr val="1D384F"/>
                </a:solidFill>
                <a:latin typeface="Cambria"/>
                <a:cs typeface="Cambria"/>
              </a:rPr>
              <a:t>і.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07035" y="0"/>
            <a:ext cx="5780964" cy="43314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550366" y="3566974"/>
            <a:ext cx="4613910" cy="321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3600" spc="-590" dirty="0">
                <a:solidFill>
                  <a:srgbClr val="1D384F"/>
                </a:solidFill>
                <a:latin typeface="Cambria"/>
                <a:cs typeface="Cambria"/>
              </a:rPr>
              <a:t>3</a:t>
            </a:r>
            <a:r>
              <a:rPr sz="3600" spc="-25" dirty="0">
                <a:solidFill>
                  <a:srgbClr val="1D384F"/>
                </a:solidFill>
                <a:latin typeface="Cambria"/>
                <a:cs typeface="Cambria"/>
              </a:rPr>
              <a:t>.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125" dirty="0">
                <a:solidFill>
                  <a:srgbClr val="1D384F"/>
                </a:solidFill>
                <a:latin typeface="Cambria"/>
                <a:cs typeface="Cambria"/>
              </a:rPr>
              <a:t>Б</a:t>
            </a:r>
            <a:r>
              <a:rPr sz="3600" spc="-25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3600" spc="-18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00" spc="-28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400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3600" spc="-28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00" spc="-25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ү</a:t>
            </a:r>
            <a:r>
              <a:rPr sz="3600" spc="-310" dirty="0">
                <a:solidFill>
                  <a:srgbClr val="1D384F"/>
                </a:solidFill>
                <a:latin typeface="Cambria"/>
                <a:cs typeface="Cambria"/>
              </a:rPr>
              <a:t>д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254" dirty="0">
                <a:solidFill>
                  <a:srgbClr val="1D384F"/>
                </a:solidFill>
                <a:latin typeface="Cambria"/>
                <a:cs typeface="Cambria"/>
              </a:rPr>
              <a:t>у</a:t>
            </a:r>
            <a:r>
              <a:rPr sz="3600" spc="-235" dirty="0">
                <a:solidFill>
                  <a:srgbClr val="1D384F"/>
                </a:solidFill>
                <a:latin typeface="Cambria"/>
                <a:cs typeface="Cambria"/>
              </a:rPr>
              <a:t>: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13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270" dirty="0">
                <a:solidFill>
                  <a:srgbClr val="1D384F"/>
                </a:solidFill>
                <a:latin typeface="Cambria"/>
                <a:cs typeface="Cambria"/>
              </a:rPr>
              <a:t>г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110" dirty="0">
                <a:solidFill>
                  <a:srgbClr val="1D384F"/>
                </a:solidFill>
                <a:latin typeface="Cambria"/>
                <a:cs typeface="Cambria"/>
              </a:rPr>
              <a:t>р  </a:t>
            </a:r>
            <a:r>
              <a:rPr sz="3600" spc="-225" dirty="0">
                <a:solidFill>
                  <a:srgbClr val="1D384F"/>
                </a:solidFill>
                <a:latin typeface="Cambria"/>
                <a:cs typeface="Cambria"/>
              </a:rPr>
              <a:t>массасы</a:t>
            </a:r>
            <a:r>
              <a:rPr sz="3600" spc="2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20" dirty="0">
                <a:solidFill>
                  <a:srgbClr val="1D384F"/>
                </a:solidFill>
                <a:latin typeface="Cambria"/>
                <a:cs typeface="Cambria"/>
              </a:rPr>
              <a:t>бірдей</a:t>
            </a:r>
            <a:r>
              <a:rPr sz="3600" spc="3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00" dirty="0">
                <a:solidFill>
                  <a:srgbClr val="1D384F"/>
                </a:solidFill>
                <a:latin typeface="Cambria"/>
                <a:cs typeface="Cambria"/>
              </a:rPr>
              <a:t>екі</a:t>
            </a:r>
            <a:r>
              <a:rPr sz="3600" spc="3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75" dirty="0">
                <a:solidFill>
                  <a:srgbClr val="1D384F"/>
                </a:solidFill>
                <a:latin typeface="Cambria"/>
                <a:cs typeface="Cambria"/>
              </a:rPr>
              <a:t>затқа </a:t>
            </a:r>
            <a:r>
              <a:rPr sz="3600" spc="-27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325" dirty="0">
                <a:solidFill>
                  <a:srgbClr val="1D384F"/>
                </a:solidFill>
                <a:latin typeface="Cambria"/>
                <a:cs typeface="Cambria"/>
              </a:rPr>
              <a:t>ә</a:t>
            </a:r>
            <a:r>
              <a:rPr sz="3600" spc="-18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00" spc="-300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ү</a:t>
            </a:r>
            <a:r>
              <a:rPr sz="3600" spc="-18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00" spc="-400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3600" spc="-25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8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ү</a:t>
            </a:r>
            <a:r>
              <a:rPr sz="3600" spc="-210" dirty="0">
                <a:solidFill>
                  <a:srgbClr val="1D384F"/>
                </a:solidFill>
                <a:latin typeface="Cambria"/>
                <a:cs typeface="Cambria"/>
              </a:rPr>
              <a:t>ш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325" dirty="0">
                <a:solidFill>
                  <a:srgbClr val="1D384F"/>
                </a:solidFill>
                <a:latin typeface="Cambria"/>
                <a:cs typeface="Cambria"/>
              </a:rPr>
              <a:t>ә</a:t>
            </a:r>
            <a:r>
              <a:rPr sz="3600" spc="-105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18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300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600" spc="-105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60" dirty="0">
                <a:solidFill>
                  <a:srgbClr val="1D384F"/>
                </a:solidFill>
                <a:latin typeface="Cambria"/>
                <a:cs typeface="Cambria"/>
              </a:rPr>
              <a:t>,  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ү</a:t>
            </a:r>
            <a:r>
              <a:rPr sz="3600" spc="-400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3600" spc="-28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254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8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ү</a:t>
            </a:r>
            <a:r>
              <a:rPr sz="3600" spc="-210" dirty="0">
                <a:solidFill>
                  <a:srgbClr val="1D384F"/>
                </a:solidFill>
                <a:latin typeface="Cambria"/>
                <a:cs typeface="Cambria"/>
              </a:rPr>
              <a:t>ш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325" dirty="0">
                <a:solidFill>
                  <a:srgbClr val="1D384F"/>
                </a:solidFill>
                <a:latin typeface="Cambria"/>
                <a:cs typeface="Cambria"/>
              </a:rPr>
              <a:t>ә</a:t>
            </a:r>
            <a:r>
              <a:rPr sz="3600" spc="-105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18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300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600" spc="-28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254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305" dirty="0">
                <a:solidFill>
                  <a:srgbClr val="1D384F"/>
                </a:solidFill>
                <a:latin typeface="Cambria"/>
                <a:cs typeface="Cambria"/>
              </a:rPr>
              <a:t>з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00" spc="-190" dirty="0">
                <a:solidFill>
                  <a:srgbClr val="1D384F"/>
                </a:solidFill>
                <a:latin typeface="Cambria"/>
                <a:cs typeface="Cambria"/>
              </a:rPr>
              <a:t>т  </a:t>
            </a:r>
            <a:r>
              <a:rPr sz="3600" spc="-240" dirty="0">
                <a:solidFill>
                  <a:srgbClr val="1D384F"/>
                </a:solidFill>
                <a:latin typeface="Cambria"/>
                <a:cs typeface="Cambria"/>
              </a:rPr>
              <a:t>тезірек</a:t>
            </a:r>
            <a:r>
              <a:rPr sz="3600" spc="4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15" dirty="0">
                <a:solidFill>
                  <a:srgbClr val="1D384F"/>
                </a:solidFill>
                <a:latin typeface="Cambria"/>
                <a:cs typeface="Cambria"/>
              </a:rPr>
              <a:t>үдейді.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1774" y="7671638"/>
            <a:ext cx="7878118" cy="26153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407" y="538554"/>
            <a:ext cx="15621000" cy="1828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800" spc="-715" dirty="0">
                <a:solidFill>
                  <a:srgbClr val="000000"/>
                </a:solidFill>
              </a:rPr>
              <a:t>Ньютонның</a:t>
            </a:r>
            <a:r>
              <a:rPr sz="11800" spc="145" dirty="0">
                <a:solidFill>
                  <a:srgbClr val="000000"/>
                </a:solidFill>
              </a:rPr>
              <a:t> </a:t>
            </a:r>
            <a:r>
              <a:rPr sz="11800" spc="-515" dirty="0">
                <a:solidFill>
                  <a:srgbClr val="000000"/>
                </a:solidFill>
              </a:rPr>
              <a:t>үшінші</a:t>
            </a:r>
            <a:r>
              <a:rPr sz="11800" spc="145" dirty="0">
                <a:solidFill>
                  <a:srgbClr val="000000"/>
                </a:solidFill>
              </a:rPr>
              <a:t> </a:t>
            </a:r>
            <a:r>
              <a:rPr sz="11800" spc="-960" dirty="0">
                <a:solidFill>
                  <a:srgbClr val="000000"/>
                </a:solidFill>
              </a:rPr>
              <a:t>заңы</a:t>
            </a:r>
            <a:endParaRPr sz="118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95"/>
              </a:spcBef>
            </a:pPr>
            <a:r>
              <a:rPr spc="310" dirty="0"/>
              <a:t>Н</a:t>
            </a:r>
            <a:r>
              <a:rPr spc="-430" dirty="0"/>
              <a:t>ь</a:t>
            </a:r>
            <a:r>
              <a:rPr spc="-345" dirty="0"/>
              <a:t>ю</a:t>
            </a:r>
            <a:r>
              <a:rPr spc="-360" dirty="0"/>
              <a:t>т</a:t>
            </a:r>
            <a:r>
              <a:rPr spc="-215" dirty="0"/>
              <a:t>о</a:t>
            </a:r>
            <a:r>
              <a:rPr spc="-305" dirty="0"/>
              <a:t>нн</a:t>
            </a:r>
            <a:r>
              <a:rPr spc="-450" dirty="0"/>
              <a:t>ы</a:t>
            </a:r>
            <a:r>
              <a:rPr spc="-320" dirty="0"/>
              <a:t>ң</a:t>
            </a:r>
            <a:r>
              <a:rPr spc="55" dirty="0"/>
              <a:t> </a:t>
            </a:r>
            <a:r>
              <a:rPr spc="-300" dirty="0"/>
              <a:t>ү</a:t>
            </a:r>
            <a:r>
              <a:rPr spc="-250" dirty="0"/>
              <a:t>ш</a:t>
            </a:r>
            <a:r>
              <a:rPr spc="-30" dirty="0"/>
              <a:t>і</a:t>
            </a:r>
            <a:r>
              <a:rPr spc="-305" dirty="0"/>
              <a:t>н</a:t>
            </a:r>
            <a:r>
              <a:rPr spc="-250" dirty="0"/>
              <a:t>ш</a:t>
            </a:r>
            <a:r>
              <a:rPr spc="-30" dirty="0"/>
              <a:t>і</a:t>
            </a:r>
            <a:r>
              <a:rPr spc="55" dirty="0"/>
              <a:t> </a:t>
            </a:r>
            <a:r>
              <a:rPr spc="-365" dirty="0"/>
              <a:t>з</a:t>
            </a:r>
            <a:r>
              <a:rPr spc="-295" dirty="0"/>
              <a:t>а</a:t>
            </a:r>
            <a:r>
              <a:rPr spc="-320" dirty="0"/>
              <a:t>ң</a:t>
            </a:r>
            <a:r>
              <a:rPr spc="-450" dirty="0"/>
              <a:t>ы</a:t>
            </a:r>
            <a:r>
              <a:rPr spc="55" dirty="0"/>
              <a:t> </a:t>
            </a:r>
            <a:r>
              <a:rPr spc="-280" dirty="0"/>
              <a:t>б</a:t>
            </a:r>
            <a:r>
              <a:rPr spc="-450" dirty="0"/>
              <a:t>ы</a:t>
            </a:r>
            <a:r>
              <a:rPr spc="-475" dirty="0"/>
              <a:t>л</a:t>
            </a:r>
            <a:r>
              <a:rPr spc="-295" dirty="0"/>
              <a:t>а</a:t>
            </a:r>
            <a:r>
              <a:rPr spc="-200" dirty="0"/>
              <a:t>й  </a:t>
            </a:r>
            <a:r>
              <a:rPr spc="-370" dirty="0"/>
              <a:t>д</a:t>
            </a:r>
            <a:r>
              <a:rPr spc="-340" dirty="0"/>
              <a:t>ей</a:t>
            </a:r>
            <a:r>
              <a:rPr spc="-370" dirty="0"/>
              <a:t>д</a:t>
            </a:r>
            <a:r>
              <a:rPr spc="-30" dirty="0"/>
              <a:t>і</a:t>
            </a:r>
            <a:r>
              <a:rPr spc="-280" dirty="0"/>
              <a:t>:</a:t>
            </a:r>
            <a:r>
              <a:rPr spc="55" dirty="0"/>
              <a:t> </a:t>
            </a:r>
            <a:r>
              <a:rPr spc="-285" dirty="0"/>
              <a:t>“</a:t>
            </a:r>
            <a:r>
              <a:rPr spc="-60" dirty="0"/>
              <a:t>Ә</a:t>
            </a:r>
            <a:r>
              <a:rPr spc="-225" dirty="0"/>
              <a:t>р</a:t>
            </a:r>
            <a:r>
              <a:rPr spc="-340" dirty="0"/>
              <a:t>е</a:t>
            </a:r>
            <a:r>
              <a:rPr spc="-335" dirty="0"/>
              <a:t>к</a:t>
            </a:r>
            <a:r>
              <a:rPr spc="-340" dirty="0"/>
              <a:t>е</a:t>
            </a:r>
            <a:r>
              <a:rPr spc="-360" dirty="0"/>
              <a:t>т</a:t>
            </a:r>
            <a:r>
              <a:rPr spc="-335" dirty="0"/>
              <a:t>к</a:t>
            </a:r>
            <a:r>
              <a:rPr spc="-340" dirty="0"/>
              <a:t>е</a:t>
            </a:r>
            <a:r>
              <a:rPr spc="55" dirty="0"/>
              <a:t> </a:t>
            </a:r>
            <a:r>
              <a:rPr spc="-385" dirty="0"/>
              <a:t>ә</a:t>
            </a:r>
            <a:r>
              <a:rPr spc="-225" dirty="0"/>
              <a:t>р</a:t>
            </a:r>
            <a:r>
              <a:rPr spc="-335" dirty="0"/>
              <a:t>қ</a:t>
            </a:r>
            <a:r>
              <a:rPr spc="-295" dirty="0"/>
              <a:t>а</a:t>
            </a:r>
            <a:r>
              <a:rPr spc="-250" dirty="0"/>
              <a:t>ш</a:t>
            </a:r>
            <a:r>
              <a:rPr spc="-295" dirty="0"/>
              <a:t>а</a:t>
            </a:r>
            <a:r>
              <a:rPr spc="-305" dirty="0"/>
              <a:t>н</a:t>
            </a:r>
            <a:r>
              <a:rPr spc="55" dirty="0"/>
              <a:t> </a:t>
            </a:r>
            <a:r>
              <a:rPr spc="-215" dirty="0"/>
              <a:t>о</a:t>
            </a:r>
            <a:r>
              <a:rPr spc="-350" dirty="0"/>
              <a:t>ғ</a:t>
            </a:r>
            <a:r>
              <a:rPr spc="-295" dirty="0"/>
              <a:t>а</a:t>
            </a:r>
            <a:r>
              <a:rPr spc="-305" dirty="0"/>
              <a:t>н</a:t>
            </a:r>
            <a:r>
              <a:rPr spc="55" dirty="0"/>
              <a:t> </a:t>
            </a:r>
            <a:r>
              <a:rPr spc="-360" dirty="0"/>
              <a:t>т</a:t>
            </a:r>
            <a:r>
              <a:rPr spc="-340" dirty="0"/>
              <a:t>е</a:t>
            </a:r>
            <a:r>
              <a:rPr spc="-185" dirty="0"/>
              <a:t>ң  </a:t>
            </a:r>
            <a:r>
              <a:rPr spc="-200" dirty="0"/>
              <a:t>ж</a:t>
            </a:r>
            <a:r>
              <a:rPr spc="-385" dirty="0"/>
              <a:t>ә</a:t>
            </a:r>
            <a:r>
              <a:rPr spc="-305" dirty="0"/>
              <a:t>н</a:t>
            </a:r>
            <a:r>
              <a:rPr spc="-340" dirty="0"/>
              <a:t>е</a:t>
            </a:r>
            <a:r>
              <a:rPr spc="55" dirty="0"/>
              <a:t> </a:t>
            </a:r>
            <a:r>
              <a:rPr spc="-335" dirty="0"/>
              <a:t>к</a:t>
            </a:r>
            <a:r>
              <a:rPr spc="-340" dirty="0"/>
              <a:t>е</a:t>
            </a:r>
            <a:r>
              <a:rPr spc="-225" dirty="0"/>
              <a:t>р</a:t>
            </a:r>
            <a:r>
              <a:rPr spc="-30" dirty="0"/>
              <a:t>і</a:t>
            </a:r>
            <a:r>
              <a:rPr spc="55" dirty="0"/>
              <a:t> </a:t>
            </a:r>
            <a:r>
              <a:rPr spc="-280" dirty="0"/>
              <a:t>б</a:t>
            </a:r>
            <a:r>
              <a:rPr spc="-295" dirty="0"/>
              <a:t>а</a:t>
            </a:r>
            <a:r>
              <a:rPr spc="-350" dirty="0"/>
              <a:t>ғ</a:t>
            </a:r>
            <a:r>
              <a:rPr spc="-450" dirty="0"/>
              <a:t>ы</a:t>
            </a:r>
            <a:r>
              <a:rPr spc="-360" dirty="0"/>
              <a:t>тт</a:t>
            </a:r>
            <a:r>
              <a:rPr spc="-295" dirty="0"/>
              <a:t>а</a:t>
            </a:r>
            <a:r>
              <a:rPr spc="-475" dirty="0"/>
              <a:t>л</a:t>
            </a:r>
            <a:r>
              <a:rPr spc="-350" dirty="0"/>
              <a:t>ғ</a:t>
            </a:r>
            <a:r>
              <a:rPr spc="-295" dirty="0"/>
              <a:t>а</a:t>
            </a:r>
            <a:r>
              <a:rPr spc="-305" dirty="0"/>
              <a:t>н</a:t>
            </a:r>
            <a:r>
              <a:rPr spc="55" dirty="0"/>
              <a:t> </a:t>
            </a:r>
            <a:r>
              <a:rPr spc="-335" dirty="0"/>
              <a:t>қ</a:t>
            </a:r>
            <a:r>
              <a:rPr spc="-295" dirty="0"/>
              <a:t>а</a:t>
            </a:r>
            <a:r>
              <a:rPr spc="-225" dirty="0"/>
              <a:t>р</a:t>
            </a:r>
            <a:r>
              <a:rPr spc="-125" dirty="0"/>
              <a:t>с</a:t>
            </a:r>
            <a:r>
              <a:rPr spc="-240" dirty="0"/>
              <a:t>ы  </a:t>
            </a:r>
            <a:r>
              <a:rPr spc="-385" dirty="0"/>
              <a:t>ә</a:t>
            </a:r>
            <a:r>
              <a:rPr spc="-225" dirty="0"/>
              <a:t>р</a:t>
            </a:r>
            <a:r>
              <a:rPr spc="-340" dirty="0"/>
              <a:t>е</a:t>
            </a:r>
            <a:r>
              <a:rPr spc="-335" dirty="0"/>
              <a:t>к</a:t>
            </a:r>
            <a:r>
              <a:rPr spc="-340" dirty="0"/>
              <a:t>е</a:t>
            </a:r>
            <a:r>
              <a:rPr spc="-360" dirty="0"/>
              <a:t>т</a:t>
            </a:r>
            <a:r>
              <a:rPr spc="55" dirty="0"/>
              <a:t> </a:t>
            </a:r>
            <a:r>
              <a:rPr spc="-280" dirty="0"/>
              <a:t>б</a:t>
            </a:r>
            <a:r>
              <a:rPr spc="-295" dirty="0"/>
              <a:t>а</a:t>
            </a:r>
            <a:r>
              <a:rPr spc="-225" dirty="0"/>
              <a:t>р</a:t>
            </a:r>
            <a:r>
              <a:rPr spc="-30" dirty="0"/>
              <a:t>.</a:t>
            </a:r>
            <a:r>
              <a:rPr spc="-285" dirty="0"/>
              <a:t>”</a:t>
            </a:r>
            <a:r>
              <a:rPr spc="55" dirty="0"/>
              <a:t> </a:t>
            </a:r>
            <a:r>
              <a:rPr spc="-150" dirty="0"/>
              <a:t>Б</a:t>
            </a:r>
            <a:r>
              <a:rPr spc="-295" dirty="0"/>
              <a:t>а</a:t>
            </a:r>
            <a:r>
              <a:rPr spc="-125" dirty="0"/>
              <a:t>с</a:t>
            </a:r>
            <a:r>
              <a:rPr spc="-335" dirty="0"/>
              <a:t>қ</a:t>
            </a:r>
            <a:r>
              <a:rPr spc="-295" dirty="0"/>
              <a:t>а</a:t>
            </a:r>
            <a:r>
              <a:rPr spc="-250" dirty="0"/>
              <a:t>ш</a:t>
            </a:r>
            <a:r>
              <a:rPr spc="-295" dirty="0"/>
              <a:t>а</a:t>
            </a:r>
            <a:r>
              <a:rPr spc="55" dirty="0"/>
              <a:t> </a:t>
            </a:r>
            <a:r>
              <a:rPr spc="-295" dirty="0"/>
              <a:t>а</a:t>
            </a:r>
            <a:r>
              <a:rPr spc="-340" dirty="0"/>
              <a:t>й</a:t>
            </a:r>
            <a:r>
              <a:rPr spc="-360" dirty="0"/>
              <a:t>т</a:t>
            </a:r>
            <a:r>
              <a:rPr spc="-335" dirty="0"/>
              <a:t>қ</a:t>
            </a:r>
            <a:r>
              <a:rPr spc="-295" dirty="0"/>
              <a:t>а</a:t>
            </a:r>
            <a:r>
              <a:rPr spc="-305" dirty="0"/>
              <a:t>н</a:t>
            </a:r>
            <a:r>
              <a:rPr spc="-370" dirty="0"/>
              <a:t>д</a:t>
            </a:r>
            <a:r>
              <a:rPr spc="-295" dirty="0"/>
              <a:t>а</a:t>
            </a:r>
            <a:r>
              <a:rPr spc="75" dirty="0"/>
              <a:t>,  </a:t>
            </a:r>
            <a:r>
              <a:rPr spc="-340" dirty="0"/>
              <a:t>е</a:t>
            </a:r>
            <a:r>
              <a:rPr spc="-320" dirty="0"/>
              <a:t>г</a:t>
            </a:r>
            <a:r>
              <a:rPr spc="-340" dirty="0"/>
              <a:t>е</a:t>
            </a:r>
            <a:r>
              <a:rPr spc="-225" dirty="0"/>
              <a:t>р</a:t>
            </a:r>
            <a:r>
              <a:rPr spc="55" dirty="0"/>
              <a:t> </a:t>
            </a:r>
            <a:r>
              <a:rPr spc="-280" dirty="0"/>
              <a:t>б</a:t>
            </a:r>
            <a:r>
              <a:rPr spc="-30" dirty="0"/>
              <a:t>і</a:t>
            </a:r>
            <a:r>
              <a:rPr spc="-225" dirty="0"/>
              <a:t>р</a:t>
            </a:r>
            <a:r>
              <a:rPr spc="55" dirty="0"/>
              <a:t> </a:t>
            </a:r>
            <a:r>
              <a:rPr spc="-370" dirty="0"/>
              <a:t>д</a:t>
            </a:r>
            <a:r>
              <a:rPr spc="-340" dirty="0"/>
              <a:t>е</a:t>
            </a:r>
            <a:r>
              <a:rPr spc="-305" dirty="0"/>
              <a:t>н</a:t>
            </a:r>
            <a:r>
              <a:rPr spc="-340" dirty="0"/>
              <a:t>е</a:t>
            </a:r>
            <a:r>
              <a:rPr spc="55" dirty="0"/>
              <a:t> </a:t>
            </a:r>
            <a:r>
              <a:rPr spc="-340" dirty="0"/>
              <a:t>е</a:t>
            </a:r>
            <a:r>
              <a:rPr spc="-335" dirty="0"/>
              <a:t>к</a:t>
            </a:r>
            <a:r>
              <a:rPr spc="-30" dirty="0"/>
              <a:t>і</a:t>
            </a:r>
            <a:r>
              <a:rPr spc="-305" dirty="0"/>
              <a:t>н</a:t>
            </a:r>
            <a:r>
              <a:rPr spc="-250" dirty="0"/>
              <a:t>ш</a:t>
            </a:r>
            <a:r>
              <a:rPr spc="-30" dirty="0"/>
              <a:t>і</a:t>
            </a:r>
            <a:r>
              <a:rPr spc="55" dirty="0"/>
              <a:t> </a:t>
            </a:r>
            <a:r>
              <a:rPr spc="-370" dirty="0"/>
              <a:t>д</a:t>
            </a:r>
            <a:r>
              <a:rPr spc="-340" dirty="0"/>
              <a:t>е</a:t>
            </a:r>
            <a:r>
              <a:rPr spc="-305" dirty="0"/>
              <a:t>н</a:t>
            </a:r>
            <a:r>
              <a:rPr spc="-340" dirty="0"/>
              <a:t>е</a:t>
            </a:r>
            <a:r>
              <a:rPr spc="-320" dirty="0"/>
              <a:t>г</a:t>
            </a:r>
            <a:r>
              <a:rPr spc="-340" dirty="0"/>
              <a:t>е</a:t>
            </a:r>
            <a:r>
              <a:rPr spc="55" dirty="0"/>
              <a:t> </a:t>
            </a:r>
            <a:r>
              <a:rPr spc="-280" dirty="0"/>
              <a:t>б</a:t>
            </a:r>
            <a:r>
              <a:rPr spc="-340" dirty="0"/>
              <a:t>е</a:t>
            </a:r>
            <a:r>
              <a:rPr spc="-475" dirty="0"/>
              <a:t>л</a:t>
            </a:r>
            <a:r>
              <a:rPr spc="-320" dirty="0"/>
              <a:t>г</a:t>
            </a:r>
            <a:r>
              <a:rPr spc="-30" dirty="0"/>
              <a:t>і</a:t>
            </a:r>
            <a:r>
              <a:rPr spc="-475" dirty="0"/>
              <a:t>л</a:t>
            </a:r>
            <a:r>
              <a:rPr spc="-30" dirty="0"/>
              <a:t>і  </a:t>
            </a:r>
            <a:r>
              <a:rPr spc="-280" dirty="0"/>
              <a:t>б</a:t>
            </a:r>
            <a:r>
              <a:rPr spc="-30" dirty="0"/>
              <a:t>і</a:t>
            </a:r>
            <a:r>
              <a:rPr spc="-225" dirty="0"/>
              <a:t>р</a:t>
            </a:r>
            <a:r>
              <a:rPr spc="55" dirty="0"/>
              <a:t> </a:t>
            </a:r>
            <a:r>
              <a:rPr spc="-335" dirty="0"/>
              <a:t>к</a:t>
            </a:r>
            <a:r>
              <a:rPr spc="-300" dirty="0"/>
              <a:t>ү</a:t>
            </a:r>
            <a:r>
              <a:rPr spc="-250" dirty="0"/>
              <a:t>ш</a:t>
            </a:r>
            <a:r>
              <a:rPr spc="-210" dirty="0"/>
              <a:t>п</a:t>
            </a:r>
            <a:r>
              <a:rPr spc="-340" dirty="0"/>
              <a:t>е</a:t>
            </a:r>
            <a:r>
              <a:rPr spc="-305" dirty="0"/>
              <a:t>н</a:t>
            </a:r>
            <a:r>
              <a:rPr spc="55" dirty="0"/>
              <a:t> </a:t>
            </a:r>
            <a:r>
              <a:rPr spc="-385" dirty="0"/>
              <a:t>ә</a:t>
            </a:r>
            <a:r>
              <a:rPr spc="-125" dirty="0"/>
              <a:t>с</a:t>
            </a:r>
            <a:r>
              <a:rPr spc="-340" dirty="0"/>
              <a:t>е</a:t>
            </a:r>
            <a:r>
              <a:rPr spc="-225" dirty="0"/>
              <a:t>р</a:t>
            </a:r>
            <a:r>
              <a:rPr spc="55" dirty="0"/>
              <a:t> </a:t>
            </a:r>
            <a:r>
              <a:rPr spc="-340" dirty="0"/>
              <a:t>е</a:t>
            </a:r>
            <a:r>
              <a:rPr spc="-360" dirty="0"/>
              <a:t>т</a:t>
            </a:r>
            <a:r>
              <a:rPr spc="-125" dirty="0"/>
              <a:t>с</a:t>
            </a:r>
            <a:r>
              <a:rPr spc="-340" dirty="0"/>
              <a:t>е</a:t>
            </a:r>
            <a:r>
              <a:rPr spc="70" dirty="0"/>
              <a:t>,</a:t>
            </a:r>
            <a:r>
              <a:rPr spc="55" dirty="0"/>
              <a:t> </a:t>
            </a:r>
            <a:r>
              <a:rPr spc="-215" dirty="0"/>
              <a:t>о</a:t>
            </a:r>
            <a:r>
              <a:rPr spc="-305" dirty="0"/>
              <a:t>н</a:t>
            </a:r>
            <a:r>
              <a:rPr spc="-370" dirty="0"/>
              <a:t>д</a:t>
            </a:r>
            <a:r>
              <a:rPr spc="-295" dirty="0"/>
              <a:t>а</a:t>
            </a:r>
            <a:r>
              <a:rPr spc="55" dirty="0"/>
              <a:t> </a:t>
            </a:r>
            <a:r>
              <a:rPr spc="-340" dirty="0"/>
              <a:t>е</a:t>
            </a:r>
            <a:r>
              <a:rPr spc="-335" dirty="0"/>
              <a:t>к</a:t>
            </a:r>
            <a:r>
              <a:rPr spc="-30" dirty="0"/>
              <a:t>і</a:t>
            </a:r>
            <a:r>
              <a:rPr spc="-305" dirty="0"/>
              <a:t>н</a:t>
            </a:r>
            <a:r>
              <a:rPr spc="-250" dirty="0"/>
              <a:t>ш</a:t>
            </a:r>
            <a:r>
              <a:rPr spc="-30" dirty="0"/>
              <a:t>і  </a:t>
            </a:r>
            <a:r>
              <a:rPr spc="-370" dirty="0"/>
              <a:t>д</a:t>
            </a:r>
            <a:r>
              <a:rPr spc="-340" dirty="0"/>
              <a:t>е</a:t>
            </a:r>
            <a:r>
              <a:rPr spc="-305" dirty="0"/>
              <a:t>н</a:t>
            </a:r>
            <a:r>
              <a:rPr spc="-340" dirty="0"/>
              <a:t>е</a:t>
            </a:r>
            <a:r>
              <a:rPr spc="55" dirty="0"/>
              <a:t> </a:t>
            </a:r>
            <a:r>
              <a:rPr spc="-280" dirty="0"/>
              <a:t>б</a:t>
            </a:r>
            <a:r>
              <a:rPr spc="-30" dirty="0"/>
              <a:t>і</a:t>
            </a:r>
            <a:r>
              <a:rPr spc="-225" dirty="0"/>
              <a:t>р</a:t>
            </a:r>
            <a:r>
              <a:rPr spc="-30" dirty="0"/>
              <a:t>і</a:t>
            </a:r>
            <a:r>
              <a:rPr spc="-305" dirty="0"/>
              <a:t>н</a:t>
            </a:r>
            <a:r>
              <a:rPr spc="-250" dirty="0"/>
              <a:t>ш</a:t>
            </a:r>
            <a:r>
              <a:rPr spc="-30" dirty="0"/>
              <a:t>і</a:t>
            </a:r>
            <a:r>
              <a:rPr spc="55" dirty="0"/>
              <a:t> </a:t>
            </a:r>
            <a:r>
              <a:rPr spc="-370" dirty="0"/>
              <a:t>д</a:t>
            </a:r>
            <a:r>
              <a:rPr spc="-340" dirty="0"/>
              <a:t>е</a:t>
            </a:r>
            <a:r>
              <a:rPr spc="-305" dirty="0"/>
              <a:t>н</a:t>
            </a:r>
            <a:r>
              <a:rPr spc="-340" dirty="0"/>
              <a:t>е</a:t>
            </a:r>
            <a:r>
              <a:rPr spc="-320" dirty="0"/>
              <a:t>г</a:t>
            </a:r>
            <a:r>
              <a:rPr spc="-340" dirty="0"/>
              <a:t>е</a:t>
            </a:r>
            <a:r>
              <a:rPr spc="55" dirty="0"/>
              <a:t> </a:t>
            </a:r>
            <a:r>
              <a:rPr spc="-360" dirty="0"/>
              <a:t>т</a:t>
            </a:r>
            <a:r>
              <a:rPr spc="-305" dirty="0"/>
              <a:t>у</a:t>
            </a:r>
            <a:r>
              <a:rPr spc="-225" dirty="0"/>
              <a:t>р</a:t>
            </a:r>
            <a:r>
              <a:rPr spc="-295" dirty="0"/>
              <a:t>а</a:t>
            </a:r>
            <a:r>
              <a:rPr spc="55" dirty="0"/>
              <a:t> </a:t>
            </a:r>
            <a:r>
              <a:rPr spc="-125" dirty="0"/>
              <a:t>с</a:t>
            </a:r>
            <a:r>
              <a:rPr spc="-215" dirty="0"/>
              <a:t>о</a:t>
            </a:r>
            <a:r>
              <a:rPr spc="-305" dirty="0"/>
              <a:t>н</a:t>
            </a:r>
            <a:r>
              <a:rPr spc="-370" dirty="0"/>
              <a:t>д</a:t>
            </a:r>
            <a:r>
              <a:rPr spc="-295" dirty="0"/>
              <a:t>а</a:t>
            </a:r>
            <a:r>
              <a:rPr spc="-200" dirty="0"/>
              <a:t>й  </a:t>
            </a:r>
            <a:r>
              <a:rPr spc="-240" dirty="0"/>
              <a:t>күшпен,</a:t>
            </a:r>
            <a:r>
              <a:rPr spc="-235" dirty="0"/>
              <a:t> бірақ</a:t>
            </a:r>
            <a:r>
              <a:rPr spc="-229" dirty="0"/>
              <a:t> </a:t>
            </a:r>
            <a:r>
              <a:rPr spc="-285" dirty="0"/>
              <a:t>қарама-қарсы </a:t>
            </a:r>
            <a:r>
              <a:rPr spc="-280" dirty="0"/>
              <a:t> б</a:t>
            </a:r>
            <a:r>
              <a:rPr spc="-295" dirty="0"/>
              <a:t>а</a:t>
            </a:r>
            <a:r>
              <a:rPr spc="-350" dirty="0"/>
              <a:t>ғ</a:t>
            </a:r>
            <a:r>
              <a:rPr spc="-450" dirty="0"/>
              <a:t>ы</a:t>
            </a:r>
            <a:r>
              <a:rPr spc="-360" dirty="0"/>
              <a:t>тт</a:t>
            </a:r>
            <a:r>
              <a:rPr spc="-295" dirty="0"/>
              <a:t>а</a:t>
            </a:r>
            <a:r>
              <a:rPr spc="55" dirty="0"/>
              <a:t> </a:t>
            </a:r>
            <a:r>
              <a:rPr spc="-385" dirty="0"/>
              <a:t>ә</a:t>
            </a:r>
            <a:r>
              <a:rPr spc="-125" dirty="0"/>
              <a:t>с</a:t>
            </a:r>
            <a:r>
              <a:rPr spc="-340" dirty="0"/>
              <a:t>е</a:t>
            </a:r>
            <a:r>
              <a:rPr spc="-225" dirty="0"/>
              <a:t>р</a:t>
            </a:r>
            <a:r>
              <a:rPr spc="55" dirty="0"/>
              <a:t> </a:t>
            </a:r>
            <a:r>
              <a:rPr spc="-340" dirty="0"/>
              <a:t>е</a:t>
            </a:r>
            <a:r>
              <a:rPr spc="-360" dirty="0"/>
              <a:t>т</a:t>
            </a:r>
            <a:r>
              <a:rPr spc="-340" dirty="0"/>
              <a:t>е</a:t>
            </a:r>
            <a:r>
              <a:rPr spc="-370" dirty="0"/>
              <a:t>д</a:t>
            </a:r>
            <a:r>
              <a:rPr spc="-30" dirty="0"/>
              <a:t>і.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66928" y="2923724"/>
            <a:ext cx="9857740" cy="64033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50" spc="-130" dirty="0">
                <a:latin typeface="Cambria"/>
                <a:cs typeface="Cambria"/>
              </a:rPr>
              <a:t>З</a:t>
            </a:r>
            <a:r>
              <a:rPr sz="4050" spc="-275" dirty="0">
                <a:latin typeface="Cambria"/>
                <a:cs typeface="Cambria"/>
              </a:rPr>
              <a:t>а</a:t>
            </a:r>
            <a:r>
              <a:rPr sz="4050" spc="-295" dirty="0">
                <a:latin typeface="Cambria"/>
                <a:cs typeface="Cambria"/>
              </a:rPr>
              <a:t>ң</a:t>
            </a:r>
            <a:r>
              <a:rPr sz="4050" spc="-280" dirty="0">
                <a:latin typeface="Cambria"/>
                <a:cs typeface="Cambria"/>
              </a:rPr>
              <a:t>н</a:t>
            </a:r>
            <a:r>
              <a:rPr sz="4050" spc="-415" dirty="0">
                <a:latin typeface="Cambria"/>
                <a:cs typeface="Cambria"/>
              </a:rPr>
              <a:t>ы</a:t>
            </a:r>
            <a:r>
              <a:rPr sz="4050" spc="-290" dirty="0">
                <a:latin typeface="Cambria"/>
                <a:cs typeface="Cambria"/>
              </a:rPr>
              <a:t>ң</a:t>
            </a:r>
            <a:r>
              <a:rPr sz="4050" spc="60" dirty="0">
                <a:latin typeface="Cambria"/>
                <a:cs typeface="Cambria"/>
              </a:rPr>
              <a:t> </a:t>
            </a:r>
            <a:r>
              <a:rPr sz="4050" spc="-440" dirty="0">
                <a:latin typeface="Cambria"/>
                <a:cs typeface="Cambria"/>
              </a:rPr>
              <a:t>м</a:t>
            </a:r>
            <a:r>
              <a:rPr sz="4050" spc="-275" dirty="0">
                <a:latin typeface="Cambria"/>
                <a:cs typeface="Cambria"/>
              </a:rPr>
              <a:t>а</a:t>
            </a:r>
            <a:r>
              <a:rPr sz="4050" spc="-295" dirty="0">
                <a:latin typeface="Cambria"/>
                <a:cs typeface="Cambria"/>
              </a:rPr>
              <a:t>ң</a:t>
            </a:r>
            <a:r>
              <a:rPr sz="4050" spc="-415" dirty="0">
                <a:latin typeface="Cambria"/>
                <a:cs typeface="Cambria"/>
              </a:rPr>
              <a:t>ы</a:t>
            </a:r>
            <a:r>
              <a:rPr sz="4050" spc="-340" dirty="0">
                <a:latin typeface="Cambria"/>
                <a:cs typeface="Cambria"/>
              </a:rPr>
              <a:t>з</a:t>
            </a:r>
            <a:r>
              <a:rPr sz="4050" spc="-345" dirty="0">
                <a:latin typeface="Cambria"/>
                <a:cs typeface="Cambria"/>
              </a:rPr>
              <a:t>д</a:t>
            </a:r>
            <a:r>
              <a:rPr sz="4050" spc="-415" dirty="0">
                <a:latin typeface="Cambria"/>
                <a:cs typeface="Cambria"/>
              </a:rPr>
              <a:t>ы</a:t>
            </a:r>
            <a:r>
              <a:rPr sz="4050" spc="-445" dirty="0">
                <a:latin typeface="Cambria"/>
                <a:cs typeface="Cambria"/>
              </a:rPr>
              <a:t>л</a:t>
            </a:r>
            <a:r>
              <a:rPr sz="4050" spc="-415" dirty="0">
                <a:latin typeface="Cambria"/>
                <a:cs typeface="Cambria"/>
              </a:rPr>
              <a:t>ы</a:t>
            </a:r>
            <a:r>
              <a:rPr sz="4050" spc="-330" dirty="0">
                <a:latin typeface="Cambria"/>
                <a:cs typeface="Cambria"/>
              </a:rPr>
              <a:t>ғ</a:t>
            </a:r>
            <a:r>
              <a:rPr sz="4050" spc="-409" dirty="0">
                <a:latin typeface="Cambria"/>
                <a:cs typeface="Cambria"/>
              </a:rPr>
              <a:t>ы</a:t>
            </a:r>
            <a:endParaRPr sz="40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800">
              <a:latin typeface="Cambria"/>
              <a:cs typeface="Cambria"/>
            </a:endParaRPr>
          </a:p>
          <a:p>
            <a:pPr marL="12700" marR="5080">
              <a:lnSpc>
                <a:spcPct val="116599"/>
              </a:lnSpc>
              <a:spcBef>
                <a:spcPts val="5"/>
              </a:spcBef>
            </a:pPr>
            <a:r>
              <a:rPr sz="4050" spc="305" dirty="0">
                <a:latin typeface="Cambria"/>
                <a:cs typeface="Cambria"/>
              </a:rPr>
              <a:t>Н</a:t>
            </a:r>
            <a:r>
              <a:rPr sz="4050" spc="-400" dirty="0">
                <a:latin typeface="Cambria"/>
                <a:cs typeface="Cambria"/>
              </a:rPr>
              <a:t>ь</a:t>
            </a:r>
            <a:r>
              <a:rPr sz="4050" spc="-315" dirty="0">
                <a:latin typeface="Cambria"/>
                <a:cs typeface="Cambria"/>
              </a:rPr>
              <a:t>ю</a:t>
            </a:r>
            <a:r>
              <a:rPr sz="4050" spc="-335" dirty="0">
                <a:latin typeface="Cambria"/>
                <a:cs typeface="Cambria"/>
              </a:rPr>
              <a:t>т</a:t>
            </a:r>
            <a:r>
              <a:rPr sz="4050" spc="-200" dirty="0">
                <a:latin typeface="Cambria"/>
                <a:cs typeface="Cambria"/>
              </a:rPr>
              <a:t>о</a:t>
            </a:r>
            <a:r>
              <a:rPr sz="4050" spc="-280" dirty="0">
                <a:latin typeface="Cambria"/>
                <a:cs typeface="Cambria"/>
              </a:rPr>
              <a:t>нн</a:t>
            </a:r>
            <a:r>
              <a:rPr sz="4050" spc="-415" dirty="0">
                <a:latin typeface="Cambria"/>
                <a:cs typeface="Cambria"/>
              </a:rPr>
              <a:t>ы</a:t>
            </a:r>
            <a:r>
              <a:rPr sz="4050" spc="-290" dirty="0">
                <a:latin typeface="Cambria"/>
                <a:cs typeface="Cambria"/>
              </a:rPr>
              <a:t>ң</a:t>
            </a:r>
            <a:r>
              <a:rPr sz="4050" spc="60" dirty="0">
                <a:latin typeface="Cambria"/>
                <a:cs typeface="Cambria"/>
              </a:rPr>
              <a:t> </a:t>
            </a:r>
            <a:r>
              <a:rPr sz="4050" spc="-280" dirty="0">
                <a:latin typeface="Cambria"/>
                <a:cs typeface="Cambria"/>
              </a:rPr>
              <a:t>ү</a:t>
            </a:r>
            <a:r>
              <a:rPr sz="4050" spc="-225" dirty="0">
                <a:latin typeface="Cambria"/>
                <a:cs typeface="Cambria"/>
              </a:rPr>
              <a:t>ш</a:t>
            </a:r>
            <a:r>
              <a:rPr sz="4050" spc="-30" dirty="0">
                <a:latin typeface="Cambria"/>
                <a:cs typeface="Cambria"/>
              </a:rPr>
              <a:t>і</a:t>
            </a:r>
            <a:r>
              <a:rPr sz="4050" spc="-280" dirty="0">
                <a:latin typeface="Cambria"/>
                <a:cs typeface="Cambria"/>
              </a:rPr>
              <a:t>н</a:t>
            </a:r>
            <a:r>
              <a:rPr sz="4050" spc="-225" dirty="0">
                <a:latin typeface="Cambria"/>
                <a:cs typeface="Cambria"/>
              </a:rPr>
              <a:t>ш</a:t>
            </a:r>
            <a:r>
              <a:rPr sz="4050" spc="-25" dirty="0">
                <a:latin typeface="Cambria"/>
                <a:cs typeface="Cambria"/>
              </a:rPr>
              <a:t>і</a:t>
            </a:r>
            <a:r>
              <a:rPr sz="4050" spc="60" dirty="0">
                <a:latin typeface="Cambria"/>
                <a:cs typeface="Cambria"/>
              </a:rPr>
              <a:t> </a:t>
            </a:r>
            <a:r>
              <a:rPr sz="4050" spc="-340" dirty="0">
                <a:latin typeface="Cambria"/>
                <a:cs typeface="Cambria"/>
              </a:rPr>
              <a:t>з</a:t>
            </a:r>
            <a:r>
              <a:rPr sz="4050" spc="-275" dirty="0">
                <a:latin typeface="Cambria"/>
                <a:cs typeface="Cambria"/>
              </a:rPr>
              <a:t>а</a:t>
            </a:r>
            <a:r>
              <a:rPr sz="4050" spc="-295" dirty="0">
                <a:latin typeface="Cambria"/>
                <a:cs typeface="Cambria"/>
              </a:rPr>
              <a:t>ң</a:t>
            </a:r>
            <a:r>
              <a:rPr sz="4050" spc="-409" dirty="0">
                <a:latin typeface="Cambria"/>
                <a:cs typeface="Cambria"/>
              </a:rPr>
              <a:t>ы</a:t>
            </a:r>
            <a:r>
              <a:rPr sz="4050" spc="60" dirty="0">
                <a:latin typeface="Cambria"/>
                <a:cs typeface="Cambria"/>
              </a:rPr>
              <a:t> </a:t>
            </a:r>
            <a:r>
              <a:rPr sz="4050" spc="-310" dirty="0">
                <a:latin typeface="Cambria"/>
                <a:cs typeface="Cambria"/>
              </a:rPr>
              <a:t>қ</a:t>
            </a:r>
            <a:r>
              <a:rPr sz="4050" spc="-200" dirty="0">
                <a:latin typeface="Cambria"/>
                <a:cs typeface="Cambria"/>
              </a:rPr>
              <a:t>о</a:t>
            </a:r>
            <a:r>
              <a:rPr sz="4050" spc="-340" dirty="0">
                <a:latin typeface="Cambria"/>
                <a:cs typeface="Cambria"/>
              </a:rPr>
              <a:t>з</a:t>
            </a:r>
            <a:r>
              <a:rPr sz="4050" spc="-330" dirty="0">
                <a:latin typeface="Cambria"/>
                <a:cs typeface="Cambria"/>
              </a:rPr>
              <a:t>ғ</a:t>
            </a:r>
            <a:r>
              <a:rPr sz="4050" spc="-275" dirty="0">
                <a:latin typeface="Cambria"/>
                <a:cs typeface="Cambria"/>
              </a:rPr>
              <a:t>а</a:t>
            </a:r>
            <a:r>
              <a:rPr sz="4050" spc="-445" dirty="0">
                <a:latin typeface="Cambria"/>
                <a:cs typeface="Cambria"/>
              </a:rPr>
              <a:t>л</a:t>
            </a:r>
            <a:r>
              <a:rPr sz="4050" spc="-415" dirty="0">
                <a:latin typeface="Cambria"/>
                <a:cs typeface="Cambria"/>
              </a:rPr>
              <a:t>ы</a:t>
            </a:r>
            <a:r>
              <a:rPr sz="4050" spc="-110" dirty="0">
                <a:latin typeface="Cambria"/>
                <a:cs typeface="Cambria"/>
              </a:rPr>
              <a:t>с</a:t>
            </a:r>
            <a:r>
              <a:rPr sz="4050" spc="-335" dirty="0">
                <a:latin typeface="Cambria"/>
                <a:cs typeface="Cambria"/>
              </a:rPr>
              <a:t>т</a:t>
            </a:r>
            <a:r>
              <a:rPr sz="4050" spc="-415" dirty="0">
                <a:latin typeface="Cambria"/>
                <a:cs typeface="Cambria"/>
              </a:rPr>
              <a:t>ы</a:t>
            </a:r>
            <a:r>
              <a:rPr sz="4050" spc="-290" dirty="0">
                <a:latin typeface="Cambria"/>
                <a:cs typeface="Cambria"/>
              </a:rPr>
              <a:t>ң</a:t>
            </a:r>
            <a:r>
              <a:rPr sz="4050" spc="60" dirty="0">
                <a:latin typeface="Cambria"/>
                <a:cs typeface="Cambria"/>
              </a:rPr>
              <a:t> </a:t>
            </a:r>
            <a:r>
              <a:rPr sz="4050" spc="-254" dirty="0">
                <a:latin typeface="Cambria"/>
                <a:cs typeface="Cambria"/>
              </a:rPr>
              <a:t>б</a:t>
            </a:r>
            <a:r>
              <a:rPr sz="4050" spc="-275" dirty="0">
                <a:latin typeface="Cambria"/>
                <a:cs typeface="Cambria"/>
              </a:rPr>
              <a:t>а</a:t>
            </a:r>
            <a:r>
              <a:rPr sz="4050" spc="-204" dirty="0">
                <a:latin typeface="Cambria"/>
                <a:cs typeface="Cambria"/>
              </a:rPr>
              <a:t>р</a:t>
            </a:r>
            <a:r>
              <a:rPr sz="4050" spc="-445" dirty="0">
                <a:latin typeface="Cambria"/>
                <a:cs typeface="Cambria"/>
              </a:rPr>
              <a:t>л</a:t>
            </a:r>
            <a:r>
              <a:rPr sz="4050" spc="-415" dirty="0">
                <a:latin typeface="Cambria"/>
                <a:cs typeface="Cambria"/>
              </a:rPr>
              <a:t>ы</a:t>
            </a:r>
            <a:r>
              <a:rPr sz="4050" spc="-185" dirty="0">
                <a:latin typeface="Cambria"/>
                <a:cs typeface="Cambria"/>
              </a:rPr>
              <a:t>қ  </a:t>
            </a:r>
            <a:r>
              <a:rPr sz="4050" spc="-335" dirty="0">
                <a:latin typeface="Cambria"/>
                <a:cs typeface="Cambria"/>
              </a:rPr>
              <a:t>т</a:t>
            </a:r>
            <a:r>
              <a:rPr sz="4050" spc="-280" dirty="0">
                <a:latin typeface="Cambria"/>
                <a:cs typeface="Cambria"/>
              </a:rPr>
              <a:t>ү</a:t>
            </a:r>
            <a:r>
              <a:rPr sz="4050" spc="-204" dirty="0">
                <a:latin typeface="Cambria"/>
                <a:cs typeface="Cambria"/>
              </a:rPr>
              <a:t>р</a:t>
            </a:r>
            <a:r>
              <a:rPr sz="4050" spc="-30" dirty="0">
                <a:latin typeface="Cambria"/>
                <a:cs typeface="Cambria"/>
              </a:rPr>
              <a:t>і</a:t>
            </a:r>
            <a:r>
              <a:rPr sz="4050" spc="-280" dirty="0">
                <a:latin typeface="Cambria"/>
                <a:cs typeface="Cambria"/>
              </a:rPr>
              <a:t>н</a:t>
            </a:r>
            <a:r>
              <a:rPr sz="4050" spc="-315" dirty="0">
                <a:latin typeface="Cambria"/>
                <a:cs typeface="Cambria"/>
              </a:rPr>
              <a:t>е</a:t>
            </a:r>
            <a:r>
              <a:rPr sz="4050" spc="60" dirty="0">
                <a:latin typeface="Cambria"/>
                <a:cs typeface="Cambria"/>
              </a:rPr>
              <a:t> </a:t>
            </a:r>
            <a:r>
              <a:rPr sz="4050" spc="-310" dirty="0">
                <a:latin typeface="Cambria"/>
                <a:cs typeface="Cambria"/>
              </a:rPr>
              <a:t>қ</a:t>
            </a:r>
            <a:r>
              <a:rPr sz="4050" spc="-200" dirty="0">
                <a:latin typeface="Cambria"/>
                <a:cs typeface="Cambria"/>
              </a:rPr>
              <a:t>о</a:t>
            </a:r>
            <a:r>
              <a:rPr sz="4050" spc="-445" dirty="0">
                <a:latin typeface="Cambria"/>
                <a:cs typeface="Cambria"/>
              </a:rPr>
              <a:t>л</a:t>
            </a:r>
            <a:r>
              <a:rPr sz="4050" spc="-345" dirty="0">
                <a:latin typeface="Cambria"/>
                <a:cs typeface="Cambria"/>
              </a:rPr>
              <a:t>д</a:t>
            </a:r>
            <a:r>
              <a:rPr sz="4050" spc="-275" dirty="0">
                <a:latin typeface="Cambria"/>
                <a:cs typeface="Cambria"/>
              </a:rPr>
              <a:t>а</a:t>
            </a:r>
            <a:r>
              <a:rPr sz="4050" spc="-280" dirty="0">
                <a:latin typeface="Cambria"/>
                <a:cs typeface="Cambria"/>
              </a:rPr>
              <a:t>н</a:t>
            </a:r>
            <a:r>
              <a:rPr sz="4050" spc="-415" dirty="0">
                <a:latin typeface="Cambria"/>
                <a:cs typeface="Cambria"/>
              </a:rPr>
              <a:t>ы</a:t>
            </a:r>
            <a:r>
              <a:rPr sz="4050" spc="-445" dirty="0">
                <a:latin typeface="Cambria"/>
                <a:cs typeface="Cambria"/>
              </a:rPr>
              <a:t>л</a:t>
            </a:r>
            <a:r>
              <a:rPr sz="4050" spc="-275" dirty="0">
                <a:latin typeface="Cambria"/>
                <a:cs typeface="Cambria"/>
              </a:rPr>
              <a:t>а</a:t>
            </a:r>
            <a:r>
              <a:rPr sz="4050" spc="-345" dirty="0">
                <a:latin typeface="Cambria"/>
                <a:cs typeface="Cambria"/>
              </a:rPr>
              <a:t>д</a:t>
            </a:r>
            <a:r>
              <a:rPr sz="4050" spc="-409" dirty="0">
                <a:latin typeface="Cambria"/>
                <a:cs typeface="Cambria"/>
              </a:rPr>
              <a:t>ы</a:t>
            </a:r>
            <a:r>
              <a:rPr sz="4050" spc="60" dirty="0">
                <a:latin typeface="Cambria"/>
                <a:cs typeface="Cambria"/>
              </a:rPr>
              <a:t> </a:t>
            </a:r>
            <a:r>
              <a:rPr sz="4050" spc="-180" dirty="0">
                <a:latin typeface="Cambria"/>
                <a:cs typeface="Cambria"/>
              </a:rPr>
              <a:t>ж</a:t>
            </a:r>
            <a:r>
              <a:rPr sz="4050" spc="-360" dirty="0">
                <a:latin typeface="Cambria"/>
                <a:cs typeface="Cambria"/>
              </a:rPr>
              <a:t>ә</a:t>
            </a:r>
            <a:r>
              <a:rPr sz="4050" spc="-280" dirty="0">
                <a:latin typeface="Cambria"/>
                <a:cs typeface="Cambria"/>
              </a:rPr>
              <a:t>н</a:t>
            </a:r>
            <a:r>
              <a:rPr sz="4050" spc="-315" dirty="0">
                <a:latin typeface="Cambria"/>
                <a:cs typeface="Cambria"/>
              </a:rPr>
              <a:t>е</a:t>
            </a:r>
            <a:r>
              <a:rPr sz="4050" spc="60" dirty="0">
                <a:latin typeface="Cambria"/>
                <a:cs typeface="Cambria"/>
              </a:rPr>
              <a:t> </a:t>
            </a:r>
            <a:r>
              <a:rPr sz="4050" spc="-335" dirty="0">
                <a:latin typeface="Cambria"/>
                <a:cs typeface="Cambria"/>
              </a:rPr>
              <a:t>т</a:t>
            </a:r>
            <a:r>
              <a:rPr sz="4050" spc="-320" dirty="0">
                <a:latin typeface="Cambria"/>
                <a:cs typeface="Cambria"/>
              </a:rPr>
              <a:t>е</a:t>
            </a:r>
            <a:r>
              <a:rPr sz="4050" spc="-180" dirty="0">
                <a:latin typeface="Cambria"/>
                <a:cs typeface="Cambria"/>
              </a:rPr>
              <a:t>х</a:t>
            </a:r>
            <a:r>
              <a:rPr sz="4050" spc="-280" dirty="0">
                <a:latin typeface="Cambria"/>
                <a:cs typeface="Cambria"/>
              </a:rPr>
              <a:t>н</a:t>
            </a:r>
            <a:r>
              <a:rPr sz="4050" spc="-310" dirty="0">
                <a:latin typeface="Cambria"/>
                <a:cs typeface="Cambria"/>
              </a:rPr>
              <a:t>ик</a:t>
            </a:r>
            <a:r>
              <a:rPr sz="4050" spc="-275" dirty="0">
                <a:latin typeface="Cambria"/>
                <a:cs typeface="Cambria"/>
              </a:rPr>
              <a:t>а</a:t>
            </a:r>
            <a:r>
              <a:rPr sz="4050" spc="-345" dirty="0">
                <a:latin typeface="Cambria"/>
                <a:cs typeface="Cambria"/>
              </a:rPr>
              <a:t>д</a:t>
            </a:r>
            <a:r>
              <a:rPr sz="4050" spc="-275" dirty="0">
                <a:latin typeface="Cambria"/>
                <a:cs typeface="Cambria"/>
              </a:rPr>
              <a:t>а</a:t>
            </a:r>
            <a:r>
              <a:rPr sz="4050" spc="70" dirty="0">
                <a:latin typeface="Cambria"/>
                <a:cs typeface="Cambria"/>
              </a:rPr>
              <a:t>,</a:t>
            </a:r>
            <a:r>
              <a:rPr sz="4050" spc="60" dirty="0">
                <a:latin typeface="Cambria"/>
                <a:cs typeface="Cambria"/>
              </a:rPr>
              <a:t> </a:t>
            </a:r>
            <a:r>
              <a:rPr sz="4050" spc="-360" dirty="0">
                <a:latin typeface="Cambria"/>
                <a:cs typeface="Cambria"/>
              </a:rPr>
              <a:t>ә</a:t>
            </a:r>
            <a:r>
              <a:rPr sz="4050" spc="-110" dirty="0">
                <a:latin typeface="Cambria"/>
                <a:cs typeface="Cambria"/>
              </a:rPr>
              <a:t>с</a:t>
            </a:r>
            <a:r>
              <a:rPr sz="4050" spc="-30" dirty="0">
                <a:latin typeface="Cambria"/>
                <a:cs typeface="Cambria"/>
              </a:rPr>
              <a:t>і</a:t>
            </a:r>
            <a:r>
              <a:rPr sz="4050" spc="-204" dirty="0">
                <a:latin typeface="Cambria"/>
                <a:cs typeface="Cambria"/>
              </a:rPr>
              <a:t>р</a:t>
            </a:r>
            <a:r>
              <a:rPr sz="4050" spc="-320" dirty="0">
                <a:latin typeface="Cambria"/>
                <a:cs typeface="Cambria"/>
              </a:rPr>
              <a:t>е</a:t>
            </a:r>
            <a:r>
              <a:rPr sz="4050" spc="-110" dirty="0">
                <a:latin typeface="Cambria"/>
                <a:cs typeface="Cambria"/>
              </a:rPr>
              <a:t>с</a:t>
            </a:r>
            <a:r>
              <a:rPr sz="4050" spc="-200" dirty="0">
                <a:latin typeface="Cambria"/>
                <a:cs typeface="Cambria"/>
              </a:rPr>
              <a:t>е  </a:t>
            </a:r>
            <a:r>
              <a:rPr sz="4050" spc="-270" dirty="0">
                <a:latin typeface="Cambria"/>
                <a:cs typeface="Cambria"/>
              </a:rPr>
              <a:t>реактивті</a:t>
            </a:r>
            <a:r>
              <a:rPr sz="4050" spc="-265" dirty="0">
                <a:latin typeface="Cambria"/>
                <a:cs typeface="Cambria"/>
              </a:rPr>
              <a:t> </a:t>
            </a:r>
            <a:r>
              <a:rPr sz="4050" spc="-305" dirty="0">
                <a:latin typeface="Cambria"/>
                <a:cs typeface="Cambria"/>
              </a:rPr>
              <a:t>қозғалыс</a:t>
            </a:r>
            <a:r>
              <a:rPr sz="4050" spc="-300" dirty="0">
                <a:latin typeface="Cambria"/>
                <a:cs typeface="Cambria"/>
              </a:rPr>
              <a:t> </a:t>
            </a:r>
            <a:r>
              <a:rPr sz="4050" spc="-220" dirty="0">
                <a:latin typeface="Cambria"/>
                <a:cs typeface="Cambria"/>
              </a:rPr>
              <a:t>принципінде, </a:t>
            </a:r>
            <a:r>
              <a:rPr sz="4050" spc="-260" dirty="0">
                <a:latin typeface="Cambria"/>
                <a:cs typeface="Cambria"/>
              </a:rPr>
              <a:t>кеңінен </a:t>
            </a:r>
            <a:r>
              <a:rPr sz="4050" spc="-254" dirty="0">
                <a:latin typeface="Cambria"/>
                <a:cs typeface="Cambria"/>
              </a:rPr>
              <a:t> </a:t>
            </a:r>
            <a:r>
              <a:rPr sz="4050" spc="-310" dirty="0">
                <a:latin typeface="Cambria"/>
                <a:cs typeface="Cambria"/>
              </a:rPr>
              <a:t>пайдаланылады.</a:t>
            </a:r>
            <a:r>
              <a:rPr sz="4050" spc="-305" dirty="0">
                <a:latin typeface="Cambria"/>
                <a:cs typeface="Cambria"/>
              </a:rPr>
              <a:t> </a:t>
            </a:r>
            <a:r>
              <a:rPr sz="4050" spc="-285" dirty="0">
                <a:latin typeface="Cambria"/>
                <a:cs typeface="Cambria"/>
              </a:rPr>
              <a:t>Бұл</a:t>
            </a:r>
            <a:r>
              <a:rPr sz="4050" spc="-280" dirty="0">
                <a:latin typeface="Cambria"/>
                <a:cs typeface="Cambria"/>
              </a:rPr>
              <a:t> </a:t>
            </a:r>
            <a:r>
              <a:rPr sz="4050" spc="-300" dirty="0">
                <a:latin typeface="Cambria"/>
                <a:cs typeface="Cambria"/>
              </a:rPr>
              <a:t>заң</a:t>
            </a:r>
            <a:r>
              <a:rPr sz="4050" spc="-295" dirty="0">
                <a:latin typeface="Cambria"/>
                <a:cs typeface="Cambria"/>
              </a:rPr>
              <a:t> </a:t>
            </a:r>
            <a:r>
              <a:rPr sz="4050" spc="-260" dirty="0">
                <a:latin typeface="Cambria"/>
                <a:cs typeface="Cambria"/>
              </a:rPr>
              <a:t>күштердің </a:t>
            </a:r>
            <a:r>
              <a:rPr sz="4050" spc="-275" dirty="0">
                <a:latin typeface="Cambria"/>
                <a:cs typeface="Cambria"/>
              </a:rPr>
              <a:t>әрқашан </a:t>
            </a:r>
            <a:r>
              <a:rPr sz="4050" spc="-270" dirty="0">
                <a:latin typeface="Cambria"/>
                <a:cs typeface="Cambria"/>
              </a:rPr>
              <a:t> </a:t>
            </a:r>
            <a:r>
              <a:rPr sz="4050" spc="-180" dirty="0">
                <a:latin typeface="Cambria"/>
                <a:cs typeface="Cambria"/>
              </a:rPr>
              <a:t>ж</a:t>
            </a:r>
            <a:r>
              <a:rPr sz="4050" spc="-280" dirty="0">
                <a:latin typeface="Cambria"/>
                <a:cs typeface="Cambria"/>
              </a:rPr>
              <a:t>ұ</a:t>
            </a:r>
            <a:r>
              <a:rPr sz="4050" spc="-190" dirty="0">
                <a:latin typeface="Cambria"/>
                <a:cs typeface="Cambria"/>
              </a:rPr>
              <a:t>п</a:t>
            </a:r>
            <a:r>
              <a:rPr sz="4050" spc="-335" dirty="0">
                <a:latin typeface="Cambria"/>
                <a:cs typeface="Cambria"/>
              </a:rPr>
              <a:t>т</a:t>
            </a:r>
            <a:r>
              <a:rPr sz="4050" spc="-275" dirty="0">
                <a:latin typeface="Cambria"/>
                <a:cs typeface="Cambria"/>
              </a:rPr>
              <a:t>а</a:t>
            </a:r>
            <a:r>
              <a:rPr sz="4050" spc="-110" dirty="0">
                <a:latin typeface="Cambria"/>
                <a:cs typeface="Cambria"/>
              </a:rPr>
              <a:t>с</a:t>
            </a:r>
            <a:r>
              <a:rPr sz="4050" spc="-415" dirty="0">
                <a:latin typeface="Cambria"/>
                <a:cs typeface="Cambria"/>
              </a:rPr>
              <a:t>ы</a:t>
            </a:r>
            <a:r>
              <a:rPr sz="4050" spc="-185" dirty="0">
                <a:latin typeface="Cambria"/>
                <a:cs typeface="Cambria"/>
              </a:rPr>
              <a:t>п</a:t>
            </a:r>
            <a:r>
              <a:rPr sz="4050" spc="60" dirty="0">
                <a:latin typeface="Cambria"/>
                <a:cs typeface="Cambria"/>
              </a:rPr>
              <a:t> </a:t>
            </a:r>
            <a:r>
              <a:rPr sz="4050" spc="-180" dirty="0">
                <a:latin typeface="Cambria"/>
                <a:cs typeface="Cambria"/>
              </a:rPr>
              <a:t>ж</a:t>
            </a:r>
            <a:r>
              <a:rPr sz="4050" spc="-280" dirty="0">
                <a:latin typeface="Cambria"/>
                <a:cs typeface="Cambria"/>
              </a:rPr>
              <a:t>ү</a:t>
            </a:r>
            <a:r>
              <a:rPr sz="4050" spc="-204" dirty="0">
                <a:latin typeface="Cambria"/>
                <a:cs typeface="Cambria"/>
              </a:rPr>
              <a:t>р</a:t>
            </a:r>
            <a:r>
              <a:rPr sz="4050" spc="-320" dirty="0">
                <a:latin typeface="Cambria"/>
                <a:cs typeface="Cambria"/>
              </a:rPr>
              <a:t>е</a:t>
            </a:r>
            <a:r>
              <a:rPr sz="4050" spc="-335" dirty="0">
                <a:latin typeface="Cambria"/>
                <a:cs typeface="Cambria"/>
              </a:rPr>
              <a:t>т</a:t>
            </a:r>
            <a:r>
              <a:rPr sz="4050" spc="-30" dirty="0">
                <a:latin typeface="Cambria"/>
                <a:cs typeface="Cambria"/>
              </a:rPr>
              <a:t>і</a:t>
            </a:r>
            <a:r>
              <a:rPr sz="4050" spc="-280" dirty="0">
                <a:latin typeface="Cambria"/>
                <a:cs typeface="Cambria"/>
              </a:rPr>
              <a:t>н</a:t>
            </a:r>
            <a:r>
              <a:rPr sz="4050" spc="-30" dirty="0">
                <a:latin typeface="Cambria"/>
                <a:cs typeface="Cambria"/>
              </a:rPr>
              <a:t>і</a:t>
            </a:r>
            <a:r>
              <a:rPr sz="4050" spc="-275" dirty="0">
                <a:latin typeface="Cambria"/>
                <a:cs typeface="Cambria"/>
              </a:rPr>
              <a:t>н</a:t>
            </a:r>
            <a:r>
              <a:rPr sz="4050" spc="60" dirty="0">
                <a:latin typeface="Cambria"/>
                <a:cs typeface="Cambria"/>
              </a:rPr>
              <a:t> </a:t>
            </a:r>
            <a:r>
              <a:rPr sz="4050" spc="-180" dirty="0">
                <a:latin typeface="Cambria"/>
                <a:cs typeface="Cambria"/>
              </a:rPr>
              <a:t>ж</a:t>
            </a:r>
            <a:r>
              <a:rPr sz="4050" spc="-360" dirty="0">
                <a:latin typeface="Cambria"/>
                <a:cs typeface="Cambria"/>
              </a:rPr>
              <a:t>ә</a:t>
            </a:r>
            <a:r>
              <a:rPr sz="4050" spc="-280" dirty="0">
                <a:latin typeface="Cambria"/>
                <a:cs typeface="Cambria"/>
              </a:rPr>
              <a:t>н</a:t>
            </a:r>
            <a:r>
              <a:rPr sz="4050" spc="-315" dirty="0">
                <a:latin typeface="Cambria"/>
                <a:cs typeface="Cambria"/>
              </a:rPr>
              <a:t>е</a:t>
            </a:r>
            <a:r>
              <a:rPr sz="4050" spc="60" dirty="0">
                <a:latin typeface="Cambria"/>
                <a:cs typeface="Cambria"/>
              </a:rPr>
              <a:t> </a:t>
            </a:r>
            <a:r>
              <a:rPr sz="4050" spc="-310" dirty="0">
                <a:latin typeface="Cambria"/>
                <a:cs typeface="Cambria"/>
              </a:rPr>
              <a:t>к</a:t>
            </a:r>
            <a:r>
              <a:rPr sz="4050" spc="-320" dirty="0">
                <a:latin typeface="Cambria"/>
                <a:cs typeface="Cambria"/>
              </a:rPr>
              <a:t>е</a:t>
            </a:r>
            <a:r>
              <a:rPr sz="4050" spc="-335" dirty="0">
                <a:latin typeface="Cambria"/>
                <a:cs typeface="Cambria"/>
              </a:rPr>
              <a:t>з</a:t>
            </a:r>
            <a:r>
              <a:rPr sz="4050" spc="60" dirty="0">
                <a:latin typeface="Cambria"/>
                <a:cs typeface="Cambria"/>
              </a:rPr>
              <a:t> </a:t>
            </a:r>
            <a:r>
              <a:rPr sz="4050" spc="-310" dirty="0">
                <a:latin typeface="Cambria"/>
                <a:cs typeface="Cambria"/>
              </a:rPr>
              <a:t>к</a:t>
            </a:r>
            <a:r>
              <a:rPr sz="4050" spc="-320" dirty="0">
                <a:latin typeface="Cambria"/>
                <a:cs typeface="Cambria"/>
              </a:rPr>
              <a:t>е</a:t>
            </a:r>
            <a:r>
              <a:rPr sz="4050" spc="-445" dirty="0">
                <a:latin typeface="Cambria"/>
                <a:cs typeface="Cambria"/>
              </a:rPr>
              <a:t>л</a:t>
            </a:r>
            <a:r>
              <a:rPr sz="4050" spc="-300" dirty="0">
                <a:latin typeface="Cambria"/>
                <a:cs typeface="Cambria"/>
              </a:rPr>
              <a:t>г</a:t>
            </a:r>
            <a:r>
              <a:rPr sz="4050" spc="-320" dirty="0">
                <a:latin typeface="Cambria"/>
                <a:cs typeface="Cambria"/>
              </a:rPr>
              <a:t>е</a:t>
            </a:r>
            <a:r>
              <a:rPr sz="4050" spc="-160" dirty="0">
                <a:latin typeface="Cambria"/>
                <a:cs typeface="Cambria"/>
              </a:rPr>
              <a:t>н  </a:t>
            </a:r>
            <a:r>
              <a:rPr sz="4050" spc="-315" dirty="0">
                <a:latin typeface="Cambria"/>
                <a:cs typeface="Cambria"/>
              </a:rPr>
              <a:t>қозғалыстың</a:t>
            </a:r>
            <a:r>
              <a:rPr sz="4050" spc="-310" dirty="0">
                <a:latin typeface="Cambria"/>
                <a:cs typeface="Cambria"/>
              </a:rPr>
              <a:t> </a:t>
            </a:r>
            <a:r>
              <a:rPr sz="4050" spc="-254" dirty="0">
                <a:latin typeface="Cambria"/>
                <a:cs typeface="Cambria"/>
              </a:rPr>
              <a:t>өзара </a:t>
            </a:r>
            <a:r>
              <a:rPr sz="4050" spc="-270" dirty="0">
                <a:latin typeface="Cambria"/>
                <a:cs typeface="Cambria"/>
              </a:rPr>
              <a:t>әсерлесу</a:t>
            </a:r>
            <a:r>
              <a:rPr sz="4050" spc="-265" dirty="0">
                <a:latin typeface="Cambria"/>
                <a:cs typeface="Cambria"/>
              </a:rPr>
              <a:t> </a:t>
            </a:r>
            <a:r>
              <a:rPr sz="4050" spc="-345" dirty="0">
                <a:latin typeface="Cambria"/>
                <a:cs typeface="Cambria"/>
              </a:rPr>
              <a:t>арқылы</a:t>
            </a:r>
            <a:r>
              <a:rPr sz="4050" spc="-340" dirty="0">
                <a:latin typeface="Cambria"/>
                <a:cs typeface="Cambria"/>
              </a:rPr>
              <a:t> </a:t>
            </a:r>
            <a:r>
              <a:rPr sz="4050" spc="-290" dirty="0">
                <a:latin typeface="Cambria"/>
                <a:cs typeface="Cambria"/>
              </a:rPr>
              <a:t>жүзеге </a:t>
            </a:r>
            <a:r>
              <a:rPr sz="4050" spc="-285" dirty="0">
                <a:latin typeface="Cambria"/>
                <a:cs typeface="Cambria"/>
              </a:rPr>
              <a:t> </a:t>
            </a:r>
            <a:r>
              <a:rPr sz="4050" spc="-275" dirty="0">
                <a:latin typeface="Cambria"/>
                <a:cs typeface="Cambria"/>
              </a:rPr>
              <a:t>а</a:t>
            </a:r>
            <a:r>
              <a:rPr sz="4050" spc="-110" dirty="0">
                <a:latin typeface="Cambria"/>
                <a:cs typeface="Cambria"/>
              </a:rPr>
              <a:t>с</a:t>
            </a:r>
            <a:r>
              <a:rPr sz="4050" spc="-275" dirty="0">
                <a:latin typeface="Cambria"/>
                <a:cs typeface="Cambria"/>
              </a:rPr>
              <a:t>а</a:t>
            </a:r>
            <a:r>
              <a:rPr sz="4050" spc="-335" dirty="0">
                <a:latin typeface="Cambria"/>
                <a:cs typeface="Cambria"/>
              </a:rPr>
              <a:t>т</a:t>
            </a:r>
            <a:r>
              <a:rPr sz="4050" spc="-415" dirty="0">
                <a:latin typeface="Cambria"/>
                <a:cs typeface="Cambria"/>
              </a:rPr>
              <a:t>ы</a:t>
            </a:r>
            <a:r>
              <a:rPr sz="4050" spc="-280" dirty="0">
                <a:latin typeface="Cambria"/>
                <a:cs typeface="Cambria"/>
              </a:rPr>
              <a:t>н</a:t>
            </a:r>
            <a:r>
              <a:rPr sz="4050" spc="-415" dirty="0">
                <a:latin typeface="Cambria"/>
                <a:cs typeface="Cambria"/>
              </a:rPr>
              <a:t>ы</a:t>
            </a:r>
            <a:r>
              <a:rPr sz="4050" spc="-275" dirty="0">
                <a:latin typeface="Cambria"/>
                <a:cs typeface="Cambria"/>
              </a:rPr>
              <a:t>н</a:t>
            </a:r>
            <a:r>
              <a:rPr sz="4050" spc="60" dirty="0">
                <a:latin typeface="Cambria"/>
                <a:cs typeface="Cambria"/>
              </a:rPr>
              <a:t> </a:t>
            </a:r>
            <a:r>
              <a:rPr sz="4050" spc="-310" dirty="0">
                <a:latin typeface="Cambria"/>
                <a:cs typeface="Cambria"/>
              </a:rPr>
              <a:t>к</a:t>
            </a:r>
            <a:r>
              <a:rPr sz="4050" spc="-190" dirty="0">
                <a:latin typeface="Cambria"/>
                <a:cs typeface="Cambria"/>
              </a:rPr>
              <a:t>ө</a:t>
            </a:r>
            <a:r>
              <a:rPr sz="4050" spc="-204" dirty="0">
                <a:latin typeface="Cambria"/>
                <a:cs typeface="Cambria"/>
              </a:rPr>
              <a:t>р</a:t>
            </a:r>
            <a:r>
              <a:rPr sz="4050" spc="-110" dirty="0">
                <a:latin typeface="Cambria"/>
                <a:cs typeface="Cambria"/>
              </a:rPr>
              <a:t>с</a:t>
            </a:r>
            <a:r>
              <a:rPr sz="4050" spc="-320" dirty="0">
                <a:latin typeface="Cambria"/>
                <a:cs typeface="Cambria"/>
              </a:rPr>
              <a:t>е</a:t>
            </a:r>
            <a:r>
              <a:rPr sz="4050" spc="-335" dirty="0">
                <a:latin typeface="Cambria"/>
                <a:cs typeface="Cambria"/>
              </a:rPr>
              <a:t>т</a:t>
            </a:r>
            <a:r>
              <a:rPr sz="4050" spc="-320" dirty="0">
                <a:latin typeface="Cambria"/>
                <a:cs typeface="Cambria"/>
              </a:rPr>
              <a:t>е</a:t>
            </a:r>
            <a:r>
              <a:rPr sz="4050" spc="-345" dirty="0">
                <a:latin typeface="Cambria"/>
                <a:cs typeface="Cambria"/>
              </a:rPr>
              <a:t>д</a:t>
            </a:r>
            <a:r>
              <a:rPr sz="4050" spc="-30" dirty="0">
                <a:latin typeface="Cambria"/>
                <a:cs typeface="Cambria"/>
              </a:rPr>
              <a:t>і</a:t>
            </a:r>
            <a:r>
              <a:rPr sz="4050" spc="-25" dirty="0">
                <a:latin typeface="Cambria"/>
                <a:cs typeface="Cambria"/>
              </a:rPr>
              <a:t>.</a:t>
            </a:r>
            <a:endParaRPr sz="40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536" y="204702"/>
            <a:ext cx="5212715" cy="1452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350" spc="-575" dirty="0"/>
              <a:t>Мысалдар:</a:t>
            </a:r>
            <a:endParaRPr sz="9350"/>
          </a:p>
        </p:txBody>
      </p:sp>
      <p:sp>
        <p:nvSpPr>
          <p:cNvPr id="3" name="object 3"/>
          <p:cNvSpPr txBox="1"/>
          <p:nvPr/>
        </p:nvSpPr>
        <p:spPr>
          <a:xfrm>
            <a:off x="408088" y="2662485"/>
            <a:ext cx="4718050" cy="556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450" spc="-755" dirty="0">
                <a:solidFill>
                  <a:srgbClr val="1D384F"/>
                </a:solidFill>
                <a:latin typeface="Cambria"/>
                <a:cs typeface="Cambria"/>
              </a:rPr>
              <a:t>1</a:t>
            </a:r>
            <a:r>
              <a:rPr sz="3450" spc="-15" dirty="0">
                <a:solidFill>
                  <a:srgbClr val="1D384F"/>
                </a:solidFill>
                <a:latin typeface="Cambria"/>
                <a:cs typeface="Cambria"/>
              </a:rPr>
              <a:t>.</a:t>
            </a:r>
            <a:r>
              <a:rPr sz="3450" spc="5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450" spc="-30" dirty="0">
                <a:solidFill>
                  <a:srgbClr val="1D384F"/>
                </a:solidFill>
                <a:latin typeface="Cambria"/>
                <a:cs typeface="Cambria"/>
              </a:rPr>
              <a:t>Қ</a:t>
            </a:r>
            <a:r>
              <a:rPr sz="3450" spc="-225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450" spc="-254" dirty="0">
                <a:solidFill>
                  <a:srgbClr val="1D384F"/>
                </a:solidFill>
                <a:latin typeface="Cambria"/>
                <a:cs typeface="Cambria"/>
              </a:rPr>
              <a:t>й</a:t>
            </a:r>
            <a:r>
              <a:rPr sz="3450" spc="-340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450" spc="-254" dirty="0">
                <a:solidFill>
                  <a:srgbClr val="1D384F"/>
                </a:solidFill>
                <a:latin typeface="Cambria"/>
                <a:cs typeface="Cambria"/>
              </a:rPr>
              <a:t>қ</a:t>
            </a:r>
            <a:r>
              <a:rPr sz="3450" spc="-275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450" spc="-340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450" spc="5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450" spc="-254" dirty="0">
                <a:solidFill>
                  <a:srgbClr val="1D384F"/>
                </a:solidFill>
                <a:latin typeface="Cambria"/>
                <a:cs typeface="Cambria"/>
              </a:rPr>
              <a:t>и</a:t>
            </a:r>
            <a:r>
              <a:rPr sz="3450" spc="-275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450" spc="-26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450" spc="-16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450" spc="-229" dirty="0">
                <a:solidFill>
                  <a:srgbClr val="1D384F"/>
                </a:solidFill>
                <a:latin typeface="Cambria"/>
                <a:cs typeface="Cambria"/>
              </a:rPr>
              <a:t>у</a:t>
            </a:r>
            <a:r>
              <a:rPr sz="3450" spc="-220" dirty="0">
                <a:solidFill>
                  <a:srgbClr val="1D384F"/>
                </a:solidFill>
                <a:latin typeface="Cambria"/>
                <a:cs typeface="Cambria"/>
              </a:rPr>
              <a:t>:</a:t>
            </a:r>
            <a:r>
              <a:rPr sz="3450" spc="5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450" spc="-10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450" spc="-245" dirty="0">
                <a:solidFill>
                  <a:srgbClr val="1D384F"/>
                </a:solidFill>
                <a:latin typeface="Cambria"/>
                <a:cs typeface="Cambria"/>
              </a:rPr>
              <a:t>г</a:t>
            </a:r>
            <a:r>
              <a:rPr sz="3450" spc="-26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450" spc="-16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450" spc="5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450" spc="-85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3450" spc="-20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3450" spc="-280" dirty="0">
                <a:solidFill>
                  <a:srgbClr val="1D384F"/>
                </a:solidFill>
                <a:latin typeface="Cambria"/>
                <a:cs typeface="Cambria"/>
              </a:rPr>
              <a:t>з</a:t>
            </a:r>
            <a:endParaRPr sz="345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8088" y="3810067"/>
            <a:ext cx="4166870" cy="12598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400"/>
              </a:lnSpc>
              <a:spcBef>
                <a:spcPts val="90"/>
              </a:spcBef>
            </a:pPr>
            <a:r>
              <a:rPr sz="3450" spc="-225" dirty="0">
                <a:solidFill>
                  <a:srgbClr val="1D384F"/>
                </a:solidFill>
                <a:latin typeface="Cambria"/>
                <a:cs typeface="Cambria"/>
              </a:rPr>
              <a:t>қарай</a:t>
            </a:r>
            <a:r>
              <a:rPr sz="3450" spc="3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450" spc="-180" dirty="0">
                <a:solidFill>
                  <a:srgbClr val="1D384F"/>
                </a:solidFill>
                <a:latin typeface="Cambria"/>
                <a:cs typeface="Cambria"/>
              </a:rPr>
              <a:t>итерсеңіз,</a:t>
            </a:r>
            <a:r>
              <a:rPr sz="3450" spc="3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450" spc="-265" dirty="0">
                <a:solidFill>
                  <a:srgbClr val="1D384F"/>
                </a:solidFill>
                <a:latin typeface="Cambria"/>
                <a:cs typeface="Cambria"/>
              </a:rPr>
              <a:t>қайық </a:t>
            </a:r>
            <a:r>
              <a:rPr sz="3450" spc="-7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450" spc="-254" dirty="0">
                <a:solidFill>
                  <a:srgbClr val="1D384F"/>
                </a:solidFill>
                <a:latin typeface="Cambria"/>
                <a:cs typeface="Cambria"/>
              </a:rPr>
              <a:t>қ</a:t>
            </a:r>
            <a:r>
              <a:rPr sz="3450" spc="-225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450" spc="-16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450" spc="-225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450" spc="-365" dirty="0">
                <a:solidFill>
                  <a:srgbClr val="1D384F"/>
                </a:solidFill>
                <a:latin typeface="Cambria"/>
                <a:cs typeface="Cambria"/>
              </a:rPr>
              <a:t>м</a:t>
            </a:r>
            <a:r>
              <a:rPr sz="3450" spc="-225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450" spc="-25" dirty="0">
                <a:solidFill>
                  <a:srgbClr val="1D384F"/>
                </a:solidFill>
                <a:latin typeface="Cambria"/>
                <a:cs typeface="Cambria"/>
              </a:rPr>
              <a:t>-</a:t>
            </a:r>
            <a:r>
              <a:rPr sz="3450" spc="-254" dirty="0">
                <a:solidFill>
                  <a:srgbClr val="1D384F"/>
                </a:solidFill>
                <a:latin typeface="Cambria"/>
                <a:cs typeface="Cambria"/>
              </a:rPr>
              <a:t>қ</a:t>
            </a:r>
            <a:r>
              <a:rPr sz="3450" spc="-225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450" spc="-16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450" spc="-85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3450" spc="-340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450" spc="5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450" spc="-210" dirty="0">
                <a:solidFill>
                  <a:srgbClr val="1D384F"/>
                </a:solidFill>
                <a:latin typeface="Cambria"/>
                <a:cs typeface="Cambria"/>
              </a:rPr>
              <a:t>б</a:t>
            </a:r>
            <a:r>
              <a:rPr sz="3450" spc="-225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450" spc="-270" dirty="0">
                <a:solidFill>
                  <a:srgbClr val="1D384F"/>
                </a:solidFill>
                <a:latin typeface="Cambria"/>
                <a:cs typeface="Cambria"/>
              </a:rPr>
              <a:t>ғ</a:t>
            </a:r>
            <a:r>
              <a:rPr sz="3450" spc="-340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450" spc="-275" dirty="0">
                <a:solidFill>
                  <a:srgbClr val="1D384F"/>
                </a:solidFill>
                <a:latin typeface="Cambria"/>
                <a:cs typeface="Cambria"/>
              </a:rPr>
              <a:t>тт</a:t>
            </a:r>
            <a:r>
              <a:rPr sz="3450" spc="-225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endParaRPr sz="34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088" y="5661303"/>
            <a:ext cx="5043170" cy="12598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400"/>
              </a:lnSpc>
              <a:spcBef>
                <a:spcPts val="90"/>
              </a:spcBef>
            </a:pPr>
            <a:r>
              <a:rPr sz="3450" spc="-254" dirty="0">
                <a:solidFill>
                  <a:srgbClr val="1D384F"/>
                </a:solidFill>
                <a:latin typeface="Cambria"/>
                <a:cs typeface="Cambria"/>
              </a:rPr>
              <a:t>қ</a:t>
            </a:r>
            <a:r>
              <a:rPr sz="3450" spc="-225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450" spc="-16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450" spc="-85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3450" spc="-340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450" spc="5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450" spc="-254" dirty="0">
                <a:solidFill>
                  <a:srgbClr val="1D384F"/>
                </a:solidFill>
                <a:latin typeface="Cambria"/>
                <a:cs typeface="Cambria"/>
              </a:rPr>
              <a:t>қ</a:t>
            </a:r>
            <a:r>
              <a:rPr sz="3450" spc="-225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450" spc="-254" dirty="0">
                <a:solidFill>
                  <a:srgbClr val="1D384F"/>
                </a:solidFill>
                <a:latin typeface="Cambria"/>
                <a:cs typeface="Cambria"/>
              </a:rPr>
              <a:t>й</a:t>
            </a:r>
            <a:r>
              <a:rPr sz="3450" spc="-340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450" spc="-254" dirty="0">
                <a:solidFill>
                  <a:srgbClr val="1D384F"/>
                </a:solidFill>
                <a:latin typeface="Cambria"/>
                <a:cs typeface="Cambria"/>
              </a:rPr>
              <a:t>қ</a:t>
            </a:r>
            <a:r>
              <a:rPr sz="3450" spc="-275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450" spc="-225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450" spc="5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450" spc="-254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450" spc="-26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450" spc="-16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450" spc="-20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3450" spc="5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450" spc="-210" dirty="0">
                <a:solidFill>
                  <a:srgbClr val="1D384F"/>
                </a:solidFill>
                <a:latin typeface="Cambria"/>
                <a:cs typeface="Cambria"/>
              </a:rPr>
              <a:t>б</a:t>
            </a:r>
            <a:r>
              <a:rPr sz="3450" spc="-225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450" spc="-270" dirty="0">
                <a:solidFill>
                  <a:srgbClr val="1D384F"/>
                </a:solidFill>
                <a:latin typeface="Cambria"/>
                <a:cs typeface="Cambria"/>
              </a:rPr>
              <a:t>ғ</a:t>
            </a:r>
            <a:r>
              <a:rPr sz="3450" spc="-340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450" spc="-275" dirty="0">
                <a:solidFill>
                  <a:srgbClr val="1D384F"/>
                </a:solidFill>
                <a:latin typeface="Cambria"/>
                <a:cs typeface="Cambria"/>
              </a:rPr>
              <a:t>тт</a:t>
            </a:r>
            <a:r>
              <a:rPr sz="3450" spc="-145" dirty="0">
                <a:solidFill>
                  <a:srgbClr val="1D384F"/>
                </a:solidFill>
                <a:latin typeface="Cambria"/>
                <a:cs typeface="Cambria"/>
              </a:rPr>
              <a:t>а  </a:t>
            </a:r>
            <a:r>
              <a:rPr sz="3450" spc="-200" dirty="0">
                <a:solidFill>
                  <a:srgbClr val="1D384F"/>
                </a:solidFill>
                <a:latin typeface="Cambria"/>
                <a:cs typeface="Cambria"/>
              </a:rPr>
              <a:t>әсер</a:t>
            </a:r>
            <a:r>
              <a:rPr sz="345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450" spc="-229" dirty="0">
                <a:solidFill>
                  <a:srgbClr val="1D384F"/>
                </a:solidFill>
                <a:latin typeface="Cambria"/>
                <a:cs typeface="Cambria"/>
              </a:rPr>
              <a:t>болады.</a:t>
            </a:r>
            <a:endParaRPr sz="345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688" y="3312222"/>
            <a:ext cx="11350625" cy="586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5637530" algn="l"/>
              </a:tabLst>
            </a:pPr>
            <a:r>
              <a:rPr sz="5175" spc="-412" baseline="7246" dirty="0">
                <a:solidFill>
                  <a:srgbClr val="1D384F"/>
                </a:solidFill>
                <a:latin typeface="Cambria"/>
                <a:cs typeface="Cambria"/>
              </a:rPr>
              <a:t>қайықтың</a:t>
            </a:r>
            <a:r>
              <a:rPr sz="5175" spc="82" baseline="7246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5175" spc="-195" baseline="7246" dirty="0">
                <a:solidFill>
                  <a:srgbClr val="1D384F"/>
                </a:solidFill>
                <a:latin typeface="Cambria"/>
                <a:cs typeface="Cambria"/>
              </a:rPr>
              <a:t>бір</a:t>
            </a:r>
            <a:r>
              <a:rPr sz="5175" spc="89" baseline="7246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5175" spc="-307" baseline="7246" dirty="0">
                <a:solidFill>
                  <a:srgbClr val="1D384F"/>
                </a:solidFill>
                <a:latin typeface="Cambria"/>
                <a:cs typeface="Cambria"/>
              </a:rPr>
              <a:t>шетінен</a:t>
            </a:r>
            <a:r>
              <a:rPr sz="5175" spc="89" baseline="7246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5175" spc="-337" baseline="7246" dirty="0">
                <a:solidFill>
                  <a:srgbClr val="1D384F"/>
                </a:solidFill>
                <a:latin typeface="Cambria"/>
                <a:cs typeface="Cambria"/>
              </a:rPr>
              <a:t>жағаға	</a:t>
            </a:r>
            <a:r>
              <a:rPr sz="3650" spc="-195" dirty="0">
                <a:solidFill>
                  <a:srgbClr val="1D384F"/>
                </a:solidFill>
                <a:latin typeface="Cambria"/>
                <a:cs typeface="Cambria"/>
              </a:rPr>
              <a:t>секіргенде,</a:t>
            </a:r>
            <a:r>
              <a:rPr sz="365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290" dirty="0">
                <a:solidFill>
                  <a:srgbClr val="1D384F"/>
                </a:solidFill>
                <a:latin typeface="Cambria"/>
                <a:cs typeface="Cambria"/>
              </a:rPr>
              <a:t>аяқтарыңыз</a:t>
            </a:r>
            <a:r>
              <a:rPr sz="365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229" dirty="0">
                <a:solidFill>
                  <a:srgbClr val="1D384F"/>
                </a:solidFill>
                <a:latin typeface="Cambria"/>
                <a:cs typeface="Cambria"/>
              </a:rPr>
              <a:t>жерге</a:t>
            </a:r>
            <a:endParaRPr sz="365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07604" y="2659965"/>
            <a:ext cx="4408170" cy="586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50" spc="-545" dirty="0">
                <a:solidFill>
                  <a:srgbClr val="1D384F"/>
                </a:solidFill>
                <a:latin typeface="Cambria"/>
                <a:cs typeface="Cambria"/>
              </a:rPr>
              <a:t>2</a:t>
            </a:r>
            <a:r>
              <a:rPr sz="3650" spc="-20" dirty="0">
                <a:solidFill>
                  <a:srgbClr val="1D384F"/>
                </a:solidFill>
                <a:latin typeface="Cambria"/>
                <a:cs typeface="Cambria"/>
              </a:rPr>
              <a:t>.</a:t>
            </a:r>
            <a:r>
              <a:rPr sz="3650" spc="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290" dirty="0">
                <a:solidFill>
                  <a:srgbClr val="1D384F"/>
                </a:solidFill>
                <a:latin typeface="Cambria"/>
                <a:cs typeface="Cambria"/>
              </a:rPr>
              <a:t>Ж</a:t>
            </a:r>
            <a:r>
              <a:rPr sz="3650" spc="-28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50" spc="-17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50" spc="-260" dirty="0">
                <a:solidFill>
                  <a:srgbClr val="1D384F"/>
                </a:solidFill>
                <a:latin typeface="Cambria"/>
                <a:cs typeface="Cambria"/>
              </a:rPr>
              <a:t>г</a:t>
            </a:r>
            <a:r>
              <a:rPr sz="3650" spc="-28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50" spc="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90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3650" spc="-28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50" spc="-27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50" spc="-20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3650" spc="-17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50" spc="-245" dirty="0">
                <a:solidFill>
                  <a:srgbClr val="1D384F"/>
                </a:solidFill>
                <a:latin typeface="Cambria"/>
                <a:cs typeface="Cambria"/>
              </a:rPr>
              <a:t>у</a:t>
            </a:r>
            <a:r>
              <a:rPr sz="3650" spc="-235" dirty="0">
                <a:solidFill>
                  <a:srgbClr val="1D384F"/>
                </a:solidFill>
                <a:latin typeface="Cambria"/>
                <a:cs typeface="Cambria"/>
              </a:rPr>
              <a:t>:</a:t>
            </a:r>
            <a:r>
              <a:rPr sz="3650" spc="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290" dirty="0">
                <a:solidFill>
                  <a:srgbClr val="1D384F"/>
                </a:solidFill>
                <a:latin typeface="Cambria"/>
                <a:cs typeface="Cambria"/>
              </a:rPr>
              <a:t>Ж</a:t>
            </a:r>
            <a:r>
              <a:rPr sz="3650" spc="-28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50" spc="-17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50" spc="-260" dirty="0">
                <a:solidFill>
                  <a:srgbClr val="1D384F"/>
                </a:solidFill>
                <a:latin typeface="Cambria"/>
                <a:cs typeface="Cambria"/>
              </a:rPr>
              <a:t>г</a:t>
            </a:r>
            <a:r>
              <a:rPr sz="3650" spc="-28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endParaRPr sz="365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7604" y="4616736"/>
            <a:ext cx="5638165" cy="586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50" spc="-240" dirty="0">
                <a:solidFill>
                  <a:srgbClr val="1D384F"/>
                </a:solidFill>
                <a:latin typeface="Cambria"/>
                <a:cs typeface="Cambria"/>
              </a:rPr>
              <a:t>тура</a:t>
            </a:r>
            <a:r>
              <a:rPr sz="365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220" dirty="0">
                <a:solidFill>
                  <a:srgbClr val="1D384F"/>
                </a:solidFill>
                <a:latin typeface="Cambria"/>
                <a:cs typeface="Cambria"/>
              </a:rPr>
              <a:t>сондай</a:t>
            </a:r>
            <a:r>
              <a:rPr sz="365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229" dirty="0">
                <a:solidFill>
                  <a:srgbClr val="1D384F"/>
                </a:solidFill>
                <a:latin typeface="Cambria"/>
                <a:cs typeface="Cambria"/>
              </a:rPr>
              <a:t>күшпен</a:t>
            </a:r>
            <a:r>
              <a:rPr sz="3650" spc="5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185" dirty="0">
                <a:solidFill>
                  <a:srgbClr val="1D384F"/>
                </a:solidFill>
                <a:latin typeface="Cambria"/>
                <a:cs typeface="Cambria"/>
              </a:rPr>
              <a:t>кері</a:t>
            </a:r>
            <a:r>
              <a:rPr sz="365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215" dirty="0">
                <a:solidFill>
                  <a:srgbClr val="1D384F"/>
                </a:solidFill>
                <a:latin typeface="Cambria"/>
                <a:cs typeface="Cambria"/>
              </a:rPr>
              <a:t>әсер</a:t>
            </a:r>
            <a:endParaRPr sz="365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2688" y="5105597"/>
            <a:ext cx="11085195" cy="586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5637530" algn="l"/>
              </a:tabLst>
            </a:pPr>
            <a:r>
              <a:rPr sz="3450" spc="-240" dirty="0">
                <a:solidFill>
                  <a:srgbClr val="1D384F"/>
                </a:solidFill>
                <a:latin typeface="Cambria"/>
                <a:cs typeface="Cambria"/>
              </a:rPr>
              <a:t>қозғалады.</a:t>
            </a:r>
            <a:r>
              <a:rPr sz="345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450" spc="-75" dirty="0">
                <a:solidFill>
                  <a:srgbClr val="1D384F"/>
                </a:solidFill>
                <a:latin typeface="Cambria"/>
                <a:cs typeface="Cambria"/>
              </a:rPr>
              <a:t>Сіздің</a:t>
            </a:r>
            <a:r>
              <a:rPr sz="345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450" spc="-215" dirty="0">
                <a:solidFill>
                  <a:srgbClr val="1D384F"/>
                </a:solidFill>
                <a:latin typeface="Cambria"/>
                <a:cs typeface="Cambria"/>
              </a:rPr>
              <a:t>әрекетіңізге	</a:t>
            </a:r>
            <a:r>
              <a:rPr sz="5475" spc="-277" baseline="-19786" dirty="0">
                <a:solidFill>
                  <a:srgbClr val="1D384F"/>
                </a:solidFill>
                <a:latin typeface="Cambria"/>
                <a:cs typeface="Cambria"/>
              </a:rPr>
              <a:t>етеді,</a:t>
            </a:r>
            <a:r>
              <a:rPr sz="5475" spc="67" baseline="-19786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5475" spc="-337" baseline="-19786" dirty="0">
                <a:solidFill>
                  <a:srgbClr val="1D384F"/>
                </a:solidFill>
                <a:latin typeface="Cambria"/>
                <a:cs typeface="Cambria"/>
              </a:rPr>
              <a:t>соның</a:t>
            </a:r>
            <a:r>
              <a:rPr sz="5475" spc="67" baseline="-19786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5475" spc="-337" baseline="-19786" dirty="0">
                <a:solidFill>
                  <a:srgbClr val="1D384F"/>
                </a:solidFill>
                <a:latin typeface="Cambria"/>
                <a:cs typeface="Cambria"/>
              </a:rPr>
              <a:t>нәтижесінде</a:t>
            </a:r>
            <a:r>
              <a:rPr sz="5475" spc="60" baseline="-19786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5475" spc="-202" baseline="-19786" dirty="0">
                <a:solidFill>
                  <a:srgbClr val="1D384F"/>
                </a:solidFill>
                <a:latin typeface="Cambria"/>
                <a:cs typeface="Cambria"/>
              </a:rPr>
              <a:t>сіз</a:t>
            </a:r>
            <a:endParaRPr sz="5475" baseline="-19786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07604" y="5921251"/>
            <a:ext cx="4516755" cy="586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50" spc="-150" dirty="0">
                <a:solidFill>
                  <a:srgbClr val="1D384F"/>
                </a:solidFill>
                <a:latin typeface="Cambria"/>
                <a:cs typeface="Cambria"/>
              </a:rPr>
              <a:t>ж</a:t>
            </a:r>
            <a:r>
              <a:rPr sz="3650" spc="-170" dirty="0">
                <a:solidFill>
                  <a:srgbClr val="1D384F"/>
                </a:solidFill>
                <a:latin typeface="Cambria"/>
                <a:cs typeface="Cambria"/>
              </a:rPr>
              <a:t>о</a:t>
            </a:r>
            <a:r>
              <a:rPr sz="3650" spc="-285" dirty="0">
                <a:solidFill>
                  <a:srgbClr val="1D384F"/>
                </a:solidFill>
                <a:latin typeface="Cambria"/>
                <a:cs typeface="Cambria"/>
              </a:rPr>
              <a:t>ғ</a:t>
            </a:r>
            <a:r>
              <a:rPr sz="3650" spc="-24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50" spc="-17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50" spc="-36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50" spc="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270" dirty="0">
                <a:solidFill>
                  <a:srgbClr val="1D384F"/>
                </a:solidFill>
                <a:latin typeface="Cambria"/>
                <a:cs typeface="Cambria"/>
              </a:rPr>
              <a:t>қ</a:t>
            </a:r>
            <a:r>
              <a:rPr sz="3650" spc="-24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50" spc="-17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50" spc="-24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50" spc="-270" dirty="0">
                <a:solidFill>
                  <a:srgbClr val="1D384F"/>
                </a:solidFill>
                <a:latin typeface="Cambria"/>
                <a:cs typeface="Cambria"/>
              </a:rPr>
              <a:t>й</a:t>
            </a:r>
            <a:r>
              <a:rPr sz="3650" spc="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90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3650" spc="-28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50" spc="-27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50" spc="-20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3650" spc="-17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50" spc="-28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50" spc="-90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3650" spc="-20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3650" spc="-300" dirty="0">
                <a:solidFill>
                  <a:srgbClr val="1D384F"/>
                </a:solidFill>
                <a:latin typeface="Cambria"/>
                <a:cs typeface="Cambria"/>
              </a:rPr>
              <a:t>з</a:t>
            </a:r>
            <a:r>
              <a:rPr sz="3650" spc="-20" dirty="0">
                <a:solidFill>
                  <a:srgbClr val="1D384F"/>
                </a:solidFill>
                <a:latin typeface="Cambria"/>
                <a:cs typeface="Cambria"/>
              </a:rPr>
              <a:t>.</a:t>
            </a:r>
            <a:endParaRPr sz="365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065462" y="2568454"/>
            <a:ext cx="5227320" cy="1330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0"/>
              </a:spcBef>
            </a:pPr>
            <a:r>
              <a:rPr sz="3650" spc="-590" dirty="0">
                <a:solidFill>
                  <a:srgbClr val="1D384F"/>
                </a:solidFill>
                <a:latin typeface="Cambria"/>
                <a:cs typeface="Cambria"/>
              </a:rPr>
              <a:t>3</a:t>
            </a:r>
            <a:r>
              <a:rPr sz="3650" spc="-20" dirty="0">
                <a:solidFill>
                  <a:srgbClr val="1D384F"/>
                </a:solidFill>
                <a:latin typeface="Cambria"/>
                <a:cs typeface="Cambria"/>
              </a:rPr>
              <a:t>.</a:t>
            </a:r>
            <a:r>
              <a:rPr sz="3650" spc="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7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50" spc="-24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50" spc="-27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50" spc="-28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50" spc="-295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650" spc="-240" dirty="0">
                <a:solidFill>
                  <a:srgbClr val="1D384F"/>
                </a:solidFill>
                <a:latin typeface="Cambria"/>
                <a:cs typeface="Cambria"/>
              </a:rPr>
              <a:t>ан</a:t>
            </a:r>
            <a:r>
              <a:rPr sz="3650" spc="-36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50" spc="-254" dirty="0">
                <a:solidFill>
                  <a:srgbClr val="1D384F"/>
                </a:solidFill>
                <a:latin typeface="Cambria"/>
                <a:cs typeface="Cambria"/>
              </a:rPr>
              <a:t>ң</a:t>
            </a:r>
            <a:r>
              <a:rPr sz="3650" spc="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240" dirty="0">
                <a:solidFill>
                  <a:srgbClr val="1D384F"/>
                </a:solidFill>
                <a:latin typeface="Cambria"/>
                <a:cs typeface="Cambria"/>
              </a:rPr>
              <a:t>ұ</a:t>
            </a:r>
            <a:r>
              <a:rPr sz="3650" spc="-190" dirty="0">
                <a:solidFill>
                  <a:srgbClr val="1D384F"/>
                </a:solidFill>
                <a:latin typeface="Cambria"/>
                <a:cs typeface="Cambria"/>
              </a:rPr>
              <a:t>ш</a:t>
            </a:r>
            <a:r>
              <a:rPr sz="3650" spc="-245" dirty="0">
                <a:solidFill>
                  <a:srgbClr val="1D384F"/>
                </a:solidFill>
                <a:latin typeface="Cambria"/>
                <a:cs typeface="Cambria"/>
              </a:rPr>
              <a:t>у</a:t>
            </a:r>
            <a:r>
              <a:rPr sz="3650" spc="-36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50" spc="-235" dirty="0">
                <a:solidFill>
                  <a:srgbClr val="1D384F"/>
                </a:solidFill>
                <a:latin typeface="Cambria"/>
                <a:cs typeface="Cambria"/>
              </a:rPr>
              <a:t>:</a:t>
            </a:r>
            <a:r>
              <a:rPr sz="3650" spc="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7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50" spc="-24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50" spc="-27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50" spc="-28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50" spc="-295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650" spc="-155" dirty="0">
                <a:solidFill>
                  <a:srgbClr val="1D384F"/>
                </a:solidFill>
                <a:latin typeface="Cambria"/>
                <a:cs typeface="Cambria"/>
              </a:rPr>
              <a:t>а  </a:t>
            </a:r>
            <a:r>
              <a:rPr sz="3650" spc="-295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650" spc="-160" dirty="0">
                <a:solidFill>
                  <a:srgbClr val="1D384F"/>
                </a:solidFill>
                <a:latin typeface="Cambria"/>
                <a:cs typeface="Cambria"/>
              </a:rPr>
              <a:t>ө</a:t>
            </a:r>
            <a:r>
              <a:rPr sz="3650" spc="-385" dirty="0">
                <a:solidFill>
                  <a:srgbClr val="1D384F"/>
                </a:solidFill>
                <a:latin typeface="Cambria"/>
                <a:cs typeface="Cambria"/>
              </a:rPr>
              <a:t>м</a:t>
            </a:r>
            <a:r>
              <a:rPr sz="3650" spc="-28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50" spc="-240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3650" spc="-260" dirty="0">
                <a:solidFill>
                  <a:srgbClr val="1D384F"/>
                </a:solidFill>
                <a:latin typeface="Cambria"/>
                <a:cs typeface="Cambria"/>
              </a:rPr>
              <a:t>г</a:t>
            </a:r>
            <a:r>
              <a:rPr sz="3650" spc="-28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50" spc="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170" dirty="0">
                <a:solidFill>
                  <a:srgbClr val="1D384F"/>
                </a:solidFill>
                <a:latin typeface="Cambria"/>
                <a:cs typeface="Cambria"/>
              </a:rPr>
              <a:t>о</a:t>
            </a:r>
            <a:r>
              <a:rPr sz="3650" spc="-295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650" spc="-36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50" spc="-240" dirty="0">
                <a:solidFill>
                  <a:srgbClr val="1D384F"/>
                </a:solidFill>
                <a:latin typeface="Cambria"/>
                <a:cs typeface="Cambria"/>
              </a:rPr>
              <a:t>нн</a:t>
            </a:r>
            <a:r>
              <a:rPr sz="3650" spc="-36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50" spc="-254" dirty="0">
                <a:solidFill>
                  <a:srgbClr val="1D384F"/>
                </a:solidFill>
                <a:latin typeface="Cambria"/>
                <a:cs typeface="Cambria"/>
              </a:rPr>
              <a:t>ң</a:t>
            </a:r>
            <a:r>
              <a:rPr sz="3650" spc="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260" dirty="0">
                <a:solidFill>
                  <a:srgbClr val="1D384F"/>
                </a:solidFill>
                <a:latin typeface="Cambria"/>
                <a:cs typeface="Cambria"/>
              </a:rPr>
              <a:t>г</a:t>
            </a:r>
            <a:r>
              <a:rPr sz="3650" spc="-24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50" spc="-300" dirty="0">
                <a:solidFill>
                  <a:srgbClr val="1D384F"/>
                </a:solidFill>
                <a:latin typeface="Cambria"/>
                <a:cs typeface="Cambria"/>
              </a:rPr>
              <a:t>зд</a:t>
            </a:r>
            <a:r>
              <a:rPr sz="3650" spc="-24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50" spc="-17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50" spc="-36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50" spc="-240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endParaRPr sz="365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07604" y="3964479"/>
            <a:ext cx="11812905" cy="586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069965" algn="l"/>
              </a:tabLst>
            </a:pPr>
            <a:r>
              <a:rPr sz="3650" spc="-27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50" spc="-240" dirty="0">
                <a:solidFill>
                  <a:srgbClr val="1D384F"/>
                </a:solidFill>
                <a:latin typeface="Cambria"/>
                <a:cs typeface="Cambria"/>
              </a:rPr>
              <a:t>ү</a:t>
            </a:r>
            <a:r>
              <a:rPr sz="3650" spc="-190" dirty="0">
                <a:solidFill>
                  <a:srgbClr val="1D384F"/>
                </a:solidFill>
                <a:latin typeface="Cambria"/>
                <a:cs typeface="Cambria"/>
              </a:rPr>
              <a:t>ш</a:t>
            </a:r>
            <a:r>
              <a:rPr sz="3650" spc="-160" dirty="0">
                <a:solidFill>
                  <a:srgbClr val="1D384F"/>
                </a:solidFill>
                <a:latin typeface="Cambria"/>
                <a:cs typeface="Cambria"/>
              </a:rPr>
              <a:t>п</a:t>
            </a:r>
            <a:r>
              <a:rPr sz="3650" spc="-28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50" spc="-240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3650" spc="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315" dirty="0">
                <a:solidFill>
                  <a:srgbClr val="1D384F"/>
                </a:solidFill>
                <a:latin typeface="Cambria"/>
                <a:cs typeface="Cambria"/>
              </a:rPr>
              <a:t>ә</a:t>
            </a:r>
            <a:r>
              <a:rPr sz="3650" spc="-90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3650" spc="-28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50" spc="-17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50" spc="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28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50" spc="-295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650" spc="-28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50" spc="-300" dirty="0">
                <a:solidFill>
                  <a:srgbClr val="1D384F"/>
                </a:solidFill>
                <a:latin typeface="Cambria"/>
                <a:cs typeface="Cambria"/>
              </a:rPr>
              <a:t>д</a:t>
            </a:r>
            <a:r>
              <a:rPr sz="3650" spc="-20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3650" spc="65" dirty="0">
                <a:solidFill>
                  <a:srgbClr val="1D384F"/>
                </a:solidFill>
                <a:latin typeface="Cambria"/>
                <a:cs typeface="Cambria"/>
              </a:rPr>
              <a:t>,</a:t>
            </a:r>
            <a:r>
              <a:rPr sz="3650" spc="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24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50" spc="-390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3650" spc="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150" dirty="0">
                <a:solidFill>
                  <a:srgbClr val="1D384F"/>
                </a:solidFill>
                <a:latin typeface="Cambria"/>
                <a:cs typeface="Cambria"/>
              </a:rPr>
              <a:t>ж</a:t>
            </a:r>
            <a:r>
              <a:rPr sz="3650" spc="-28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50" spc="-17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50" spc="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90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3650" spc="-20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3650" spc="-300" dirty="0">
                <a:solidFill>
                  <a:srgbClr val="1D384F"/>
                </a:solidFill>
                <a:latin typeface="Cambria"/>
                <a:cs typeface="Cambria"/>
              </a:rPr>
              <a:t>з</a:t>
            </a:r>
            <a:r>
              <a:rPr sz="3650" spc="-260" dirty="0">
                <a:solidFill>
                  <a:srgbClr val="1D384F"/>
                </a:solidFill>
                <a:latin typeface="Cambria"/>
                <a:cs typeface="Cambria"/>
              </a:rPr>
              <a:t>г</a:t>
            </a:r>
            <a:r>
              <a:rPr sz="3650" spc="-28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50" dirty="0">
                <a:solidFill>
                  <a:srgbClr val="1D384F"/>
                </a:solidFill>
                <a:latin typeface="Cambria"/>
                <a:cs typeface="Cambria"/>
              </a:rPr>
              <a:t>	</a:t>
            </a:r>
            <a:r>
              <a:rPr sz="3650" spc="-270" dirty="0">
                <a:solidFill>
                  <a:srgbClr val="1D384F"/>
                </a:solidFill>
                <a:latin typeface="Cambria"/>
                <a:cs typeface="Cambria"/>
              </a:rPr>
              <a:t>и</a:t>
            </a:r>
            <a:r>
              <a:rPr sz="3650" spc="-295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650" spc="-28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50" spc="-17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50" spc="-28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50" spc="-300" dirty="0">
                <a:solidFill>
                  <a:srgbClr val="1D384F"/>
                </a:solidFill>
                <a:latin typeface="Cambria"/>
                <a:cs typeface="Cambria"/>
              </a:rPr>
              <a:t>д</a:t>
            </a:r>
            <a:r>
              <a:rPr sz="3650" spc="-20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3650" spc="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260" dirty="0">
                <a:solidFill>
                  <a:srgbClr val="1D384F"/>
                </a:solidFill>
                <a:latin typeface="Cambria"/>
                <a:cs typeface="Cambria"/>
              </a:rPr>
              <a:t>(</a:t>
            </a:r>
            <a:r>
              <a:rPr sz="3650" spc="-315" dirty="0">
                <a:solidFill>
                  <a:srgbClr val="1D384F"/>
                </a:solidFill>
                <a:latin typeface="Cambria"/>
                <a:cs typeface="Cambria"/>
              </a:rPr>
              <a:t>ә</a:t>
            </a:r>
            <a:r>
              <a:rPr sz="3650" spc="-17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50" spc="-28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50" spc="-27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50" spc="-28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50" spc="-295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650" spc="-260" dirty="0">
                <a:solidFill>
                  <a:srgbClr val="1D384F"/>
                </a:solidFill>
                <a:latin typeface="Cambria"/>
                <a:cs typeface="Cambria"/>
              </a:rPr>
              <a:t>)</a:t>
            </a:r>
            <a:r>
              <a:rPr sz="3650" spc="65" dirty="0">
                <a:solidFill>
                  <a:srgbClr val="1D384F"/>
                </a:solidFill>
                <a:latin typeface="Cambria"/>
                <a:cs typeface="Cambria"/>
              </a:rPr>
              <a:t>,</a:t>
            </a:r>
            <a:r>
              <a:rPr sz="3650" spc="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24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50" spc="-390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3650" spc="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17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50" spc="-24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50" spc="-27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50" spc="-28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50" spc="-295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650" spc="-24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50" spc="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90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3650" spc="-170" dirty="0">
                <a:solidFill>
                  <a:srgbClr val="1D384F"/>
                </a:solidFill>
                <a:latin typeface="Cambria"/>
                <a:cs typeface="Cambria"/>
              </a:rPr>
              <a:t>о</a:t>
            </a:r>
            <a:r>
              <a:rPr sz="3650" spc="-390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endParaRPr sz="365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065462" y="4525226"/>
            <a:ext cx="5026025" cy="1330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0"/>
              </a:spcBef>
            </a:pPr>
            <a:r>
              <a:rPr sz="3650" spc="-27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50" spc="-240" dirty="0">
                <a:solidFill>
                  <a:srgbClr val="1D384F"/>
                </a:solidFill>
                <a:latin typeface="Cambria"/>
                <a:cs typeface="Cambria"/>
              </a:rPr>
              <a:t>ү</a:t>
            </a:r>
            <a:r>
              <a:rPr sz="3650" spc="-190" dirty="0">
                <a:solidFill>
                  <a:srgbClr val="1D384F"/>
                </a:solidFill>
                <a:latin typeface="Cambria"/>
                <a:cs typeface="Cambria"/>
              </a:rPr>
              <a:t>ш</a:t>
            </a:r>
            <a:r>
              <a:rPr sz="3650" spc="-295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650" spc="-20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3650" spc="-254" dirty="0">
                <a:solidFill>
                  <a:srgbClr val="1D384F"/>
                </a:solidFill>
                <a:latin typeface="Cambria"/>
                <a:cs typeface="Cambria"/>
              </a:rPr>
              <a:t>ң</a:t>
            </a:r>
            <a:r>
              <a:rPr sz="3650" spc="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24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50" spc="-17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50" spc="-270" dirty="0">
                <a:solidFill>
                  <a:srgbClr val="1D384F"/>
                </a:solidFill>
                <a:latin typeface="Cambria"/>
                <a:cs typeface="Cambria"/>
              </a:rPr>
              <a:t>қ</a:t>
            </a:r>
            <a:r>
              <a:rPr sz="3650" spc="-24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50" spc="-90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3650" spc="-36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50" spc="-240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3650" spc="-300" dirty="0">
                <a:solidFill>
                  <a:srgbClr val="1D384F"/>
                </a:solidFill>
                <a:latin typeface="Cambria"/>
                <a:cs typeface="Cambria"/>
              </a:rPr>
              <a:t>д</a:t>
            </a:r>
            <a:r>
              <a:rPr sz="3650" spc="-24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50" spc="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150" dirty="0">
                <a:solidFill>
                  <a:srgbClr val="1D384F"/>
                </a:solidFill>
                <a:latin typeface="Cambria"/>
                <a:cs typeface="Cambria"/>
              </a:rPr>
              <a:t>ж</a:t>
            </a:r>
            <a:r>
              <a:rPr sz="3650" spc="-170" dirty="0">
                <a:solidFill>
                  <a:srgbClr val="1D384F"/>
                </a:solidFill>
                <a:latin typeface="Cambria"/>
                <a:cs typeface="Cambria"/>
              </a:rPr>
              <a:t>о</a:t>
            </a:r>
            <a:r>
              <a:rPr sz="3650" spc="-285" dirty="0">
                <a:solidFill>
                  <a:srgbClr val="1D384F"/>
                </a:solidFill>
                <a:latin typeface="Cambria"/>
                <a:cs typeface="Cambria"/>
              </a:rPr>
              <a:t>ғ</a:t>
            </a:r>
            <a:r>
              <a:rPr sz="3650" spc="-24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50" spc="-17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50" spc="-195" dirty="0">
                <a:solidFill>
                  <a:srgbClr val="1D384F"/>
                </a:solidFill>
                <a:latin typeface="Cambria"/>
                <a:cs typeface="Cambria"/>
              </a:rPr>
              <a:t>ы  </a:t>
            </a:r>
            <a:r>
              <a:rPr sz="3650" spc="-220" dirty="0">
                <a:solidFill>
                  <a:srgbClr val="1D384F"/>
                </a:solidFill>
                <a:latin typeface="Cambria"/>
                <a:cs typeface="Cambria"/>
              </a:rPr>
              <a:t>көтеріледі</a:t>
            </a:r>
            <a:r>
              <a:rPr sz="365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235" dirty="0">
                <a:solidFill>
                  <a:srgbClr val="1D384F"/>
                </a:solidFill>
                <a:latin typeface="Cambria"/>
                <a:cs typeface="Cambria"/>
              </a:rPr>
              <a:t>(қарсы</a:t>
            </a:r>
            <a:r>
              <a:rPr sz="3650" spc="5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235" dirty="0">
                <a:solidFill>
                  <a:srgbClr val="1D384F"/>
                </a:solidFill>
                <a:latin typeface="Cambria"/>
                <a:cs typeface="Cambria"/>
              </a:rPr>
              <a:t>әрекет).</a:t>
            </a:r>
            <a:endParaRPr sz="3650">
              <a:latin typeface="Cambria"/>
              <a:cs typeface="Cambr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754422" y="1792883"/>
            <a:ext cx="323850" cy="7211695"/>
          </a:xfrm>
          <a:custGeom>
            <a:avLst/>
            <a:gdLst/>
            <a:ahLst/>
            <a:cxnLst/>
            <a:rect l="l" t="t" r="r" b="b"/>
            <a:pathLst>
              <a:path w="323850" h="7211695">
                <a:moveTo>
                  <a:pt x="323545" y="6889102"/>
                </a:moveTo>
                <a:lnTo>
                  <a:pt x="184708" y="6889102"/>
                </a:lnTo>
                <a:lnTo>
                  <a:pt x="184708" y="0"/>
                </a:lnTo>
                <a:lnTo>
                  <a:pt x="138849" y="0"/>
                </a:lnTo>
                <a:lnTo>
                  <a:pt x="138849" y="6889102"/>
                </a:lnTo>
                <a:lnTo>
                  <a:pt x="0" y="6889102"/>
                </a:lnTo>
                <a:lnTo>
                  <a:pt x="0" y="7211123"/>
                </a:lnTo>
                <a:lnTo>
                  <a:pt x="138849" y="7211123"/>
                </a:lnTo>
                <a:lnTo>
                  <a:pt x="184708" y="7211123"/>
                </a:lnTo>
                <a:lnTo>
                  <a:pt x="323545" y="7211123"/>
                </a:lnTo>
                <a:lnTo>
                  <a:pt x="323545" y="68891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56631" y="1792883"/>
            <a:ext cx="323850" cy="7211695"/>
          </a:xfrm>
          <a:custGeom>
            <a:avLst/>
            <a:gdLst/>
            <a:ahLst/>
            <a:cxnLst/>
            <a:rect l="l" t="t" r="r" b="b"/>
            <a:pathLst>
              <a:path w="323850" h="7211695">
                <a:moveTo>
                  <a:pt x="323557" y="6889102"/>
                </a:moveTo>
                <a:lnTo>
                  <a:pt x="184708" y="6889102"/>
                </a:lnTo>
                <a:lnTo>
                  <a:pt x="184708" y="0"/>
                </a:lnTo>
                <a:lnTo>
                  <a:pt x="138849" y="0"/>
                </a:lnTo>
                <a:lnTo>
                  <a:pt x="138849" y="6889102"/>
                </a:lnTo>
                <a:lnTo>
                  <a:pt x="0" y="6889102"/>
                </a:lnTo>
                <a:lnTo>
                  <a:pt x="0" y="7211123"/>
                </a:lnTo>
                <a:lnTo>
                  <a:pt x="138849" y="7211123"/>
                </a:lnTo>
                <a:lnTo>
                  <a:pt x="184708" y="7211123"/>
                </a:lnTo>
                <a:lnTo>
                  <a:pt x="323557" y="7211123"/>
                </a:lnTo>
                <a:lnTo>
                  <a:pt x="323557" y="68891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5494" y="2980509"/>
            <a:ext cx="4335420" cy="43306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18415" y="3154044"/>
            <a:ext cx="4454605" cy="44449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63667" y="2985395"/>
            <a:ext cx="4454605" cy="44449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5787" y="934463"/>
            <a:ext cx="16767810" cy="1200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700" spc="-415" dirty="0"/>
              <a:t>Ньютон</a:t>
            </a:r>
            <a:r>
              <a:rPr sz="7700" spc="105" dirty="0"/>
              <a:t> </a:t>
            </a:r>
            <a:r>
              <a:rPr sz="7700" spc="-605" dirty="0"/>
              <a:t>заңдарын</a:t>
            </a:r>
            <a:r>
              <a:rPr sz="7700" spc="110" dirty="0"/>
              <a:t> </a:t>
            </a:r>
            <a:r>
              <a:rPr sz="7700" spc="-509" dirty="0"/>
              <a:t>оқып-үйрену</a:t>
            </a:r>
            <a:r>
              <a:rPr sz="7700" spc="110" dirty="0"/>
              <a:t> </a:t>
            </a:r>
            <a:r>
              <a:rPr sz="7700" spc="-459" dirty="0"/>
              <a:t>әдістемесі</a:t>
            </a:r>
            <a:endParaRPr sz="7700"/>
          </a:p>
        </p:txBody>
      </p:sp>
      <p:sp>
        <p:nvSpPr>
          <p:cNvPr id="6" name="object 6"/>
          <p:cNvSpPr txBox="1"/>
          <p:nvPr/>
        </p:nvSpPr>
        <p:spPr>
          <a:xfrm>
            <a:off x="1130796" y="7839410"/>
            <a:ext cx="5025390" cy="1994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99415" marR="5080" indent="-387350">
              <a:lnSpc>
                <a:spcPct val="116399"/>
              </a:lnSpc>
              <a:spcBef>
                <a:spcPts val="90"/>
              </a:spcBef>
            </a:pPr>
            <a:r>
              <a:rPr sz="3700" spc="-815" dirty="0">
                <a:solidFill>
                  <a:srgbClr val="1D384F"/>
                </a:solidFill>
                <a:latin typeface="Cambria"/>
                <a:cs typeface="Cambria"/>
              </a:rPr>
              <a:t>1</a:t>
            </a:r>
            <a:r>
              <a:rPr sz="3700" spc="-20" dirty="0">
                <a:solidFill>
                  <a:srgbClr val="1D384F"/>
                </a:solidFill>
                <a:latin typeface="Cambria"/>
                <a:cs typeface="Cambria"/>
              </a:rPr>
              <a:t>.</a:t>
            </a:r>
            <a:r>
              <a:rPr sz="3700" spc="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700" spc="175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7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700" spc="-175" dirty="0">
                <a:solidFill>
                  <a:srgbClr val="1D384F"/>
                </a:solidFill>
                <a:latin typeface="Cambria"/>
                <a:cs typeface="Cambria"/>
              </a:rPr>
              <a:t>о</a:t>
            </a:r>
            <a:r>
              <a:rPr sz="3700" spc="-180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700" spc="-275" dirty="0">
                <a:solidFill>
                  <a:srgbClr val="1D384F"/>
                </a:solidFill>
                <a:latin typeface="Cambria"/>
                <a:cs typeface="Cambria"/>
              </a:rPr>
              <a:t>и</a:t>
            </a:r>
            <a:r>
              <a:rPr sz="3700" spc="-390" dirty="0">
                <a:solidFill>
                  <a:srgbClr val="1D384F"/>
                </a:solidFill>
                <a:latin typeface="Cambria"/>
                <a:cs typeface="Cambria"/>
              </a:rPr>
              <a:t>я</a:t>
            </a:r>
            <a:r>
              <a:rPr sz="3700" spc="-400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3700" spc="-370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700" spc="-275" dirty="0">
                <a:solidFill>
                  <a:srgbClr val="1D384F"/>
                </a:solidFill>
                <a:latin typeface="Cambria"/>
                <a:cs typeface="Cambria"/>
              </a:rPr>
              <a:t>қ</a:t>
            </a:r>
            <a:r>
              <a:rPr sz="3700" spc="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700" spc="-300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700" spc="-245" dirty="0">
                <a:solidFill>
                  <a:srgbClr val="1D384F"/>
                </a:solidFill>
                <a:latin typeface="Cambria"/>
                <a:cs typeface="Cambria"/>
              </a:rPr>
              <a:t>ү</a:t>
            </a:r>
            <a:r>
              <a:rPr sz="3700" spc="-95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3700" spc="-20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3700" spc="-245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3700" spc="-20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3700" spc="-275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700" spc="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700" spc="-155" dirty="0">
                <a:solidFill>
                  <a:srgbClr val="1D384F"/>
                </a:solidFill>
                <a:latin typeface="Cambria"/>
                <a:cs typeface="Cambria"/>
              </a:rPr>
              <a:t>ж</a:t>
            </a:r>
            <a:r>
              <a:rPr sz="3700" spc="-320" dirty="0">
                <a:solidFill>
                  <a:srgbClr val="1D384F"/>
                </a:solidFill>
                <a:latin typeface="Cambria"/>
                <a:cs typeface="Cambria"/>
              </a:rPr>
              <a:t>ә</a:t>
            </a:r>
            <a:r>
              <a:rPr sz="3700" spc="-245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3700" spc="-180" dirty="0">
                <a:solidFill>
                  <a:srgbClr val="1D384F"/>
                </a:solidFill>
                <a:latin typeface="Cambria"/>
                <a:cs typeface="Cambria"/>
              </a:rPr>
              <a:t>е  </a:t>
            </a:r>
            <a:r>
              <a:rPr sz="3700" spc="-240" dirty="0">
                <a:solidFill>
                  <a:srgbClr val="1D384F"/>
                </a:solidFill>
                <a:latin typeface="Cambria"/>
                <a:cs typeface="Cambria"/>
              </a:rPr>
              <a:t>бастапқы</a:t>
            </a:r>
            <a:r>
              <a:rPr sz="3700" spc="4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700" spc="-295" dirty="0">
                <a:solidFill>
                  <a:srgbClr val="1D384F"/>
                </a:solidFill>
                <a:latin typeface="Cambria"/>
                <a:cs typeface="Cambria"/>
              </a:rPr>
              <a:t>ұғымдармен</a:t>
            </a:r>
            <a:endParaRPr sz="3700">
              <a:latin typeface="Cambria"/>
              <a:cs typeface="Cambria"/>
            </a:endParaRPr>
          </a:p>
          <a:p>
            <a:pPr marL="1462405">
              <a:lnSpc>
                <a:spcPct val="100000"/>
              </a:lnSpc>
              <a:spcBef>
                <a:spcPts val="730"/>
              </a:spcBef>
            </a:pPr>
            <a:r>
              <a:rPr sz="3700" spc="-260" dirty="0">
                <a:solidFill>
                  <a:srgbClr val="1D384F"/>
                </a:solidFill>
                <a:latin typeface="Cambria"/>
                <a:cs typeface="Cambria"/>
              </a:rPr>
              <a:t>таныстыру</a:t>
            </a:r>
            <a:endParaRPr sz="37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91028" y="7830535"/>
            <a:ext cx="3872865" cy="1423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21945">
              <a:lnSpc>
                <a:spcPct val="116100"/>
              </a:lnSpc>
              <a:spcBef>
                <a:spcPts val="95"/>
              </a:spcBef>
            </a:pPr>
            <a:r>
              <a:rPr sz="3950" spc="-595" dirty="0">
                <a:solidFill>
                  <a:srgbClr val="1D384F"/>
                </a:solidFill>
                <a:latin typeface="Cambria"/>
                <a:cs typeface="Cambria"/>
              </a:rPr>
              <a:t>2</a:t>
            </a:r>
            <a:r>
              <a:rPr sz="3950" spc="-20" dirty="0">
                <a:solidFill>
                  <a:srgbClr val="1D384F"/>
                </a:solidFill>
                <a:latin typeface="Cambria"/>
                <a:cs typeface="Cambria"/>
              </a:rPr>
              <a:t>.</a:t>
            </a:r>
            <a:r>
              <a:rPr sz="3950" spc="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950" spc="285" dirty="0">
                <a:solidFill>
                  <a:srgbClr val="1D384F"/>
                </a:solidFill>
                <a:latin typeface="Cambria"/>
                <a:cs typeface="Cambria"/>
              </a:rPr>
              <a:t>П</a:t>
            </a:r>
            <a:r>
              <a:rPr sz="3950" spc="-19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950" spc="-265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950" spc="-295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950" spc="-320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950" spc="-300" dirty="0">
                <a:solidFill>
                  <a:srgbClr val="1D384F"/>
                </a:solidFill>
                <a:latin typeface="Cambria"/>
                <a:cs typeface="Cambria"/>
              </a:rPr>
              <a:t>и</a:t>
            </a:r>
            <a:r>
              <a:rPr sz="3950" spc="-295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950" spc="-265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950" spc="-430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3950" spc="-400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950" spc="-180" dirty="0">
                <a:solidFill>
                  <a:srgbClr val="1D384F"/>
                </a:solidFill>
                <a:latin typeface="Cambria"/>
                <a:cs typeface="Cambria"/>
              </a:rPr>
              <a:t>қ  </a:t>
            </a:r>
            <a:r>
              <a:rPr sz="3950" spc="-320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950" spc="-345" dirty="0">
                <a:solidFill>
                  <a:srgbClr val="1D384F"/>
                </a:solidFill>
                <a:latin typeface="Cambria"/>
                <a:cs typeface="Cambria"/>
              </a:rPr>
              <a:t>ә</a:t>
            </a:r>
            <a:r>
              <a:rPr sz="3950" spc="-170" dirty="0">
                <a:solidFill>
                  <a:srgbClr val="1D384F"/>
                </a:solidFill>
                <a:latin typeface="Cambria"/>
                <a:cs typeface="Cambria"/>
              </a:rPr>
              <a:t>ж</a:t>
            </a:r>
            <a:r>
              <a:rPr sz="3950" spc="-25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3950" spc="-19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950" spc="-300" dirty="0">
                <a:solidFill>
                  <a:srgbClr val="1D384F"/>
                </a:solidFill>
                <a:latin typeface="Cambria"/>
                <a:cs typeface="Cambria"/>
              </a:rPr>
              <a:t>и</a:t>
            </a:r>
            <a:r>
              <a:rPr sz="3950" spc="-245" dirty="0">
                <a:solidFill>
                  <a:srgbClr val="1D384F"/>
                </a:solidFill>
                <a:latin typeface="Cambria"/>
                <a:cs typeface="Cambria"/>
              </a:rPr>
              <a:t>б</a:t>
            </a:r>
            <a:r>
              <a:rPr sz="3950" spc="-30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950" spc="-430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3950" spc="-30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950" spc="-19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950" spc="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950" spc="-170" dirty="0">
                <a:solidFill>
                  <a:srgbClr val="1D384F"/>
                </a:solidFill>
                <a:latin typeface="Cambria"/>
                <a:cs typeface="Cambria"/>
              </a:rPr>
              <a:t>ж</a:t>
            </a:r>
            <a:r>
              <a:rPr sz="3950" spc="-265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950" spc="-105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3950" spc="-265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950" spc="-270" dirty="0">
                <a:solidFill>
                  <a:srgbClr val="1D384F"/>
                </a:solidFill>
                <a:latin typeface="Cambria"/>
                <a:cs typeface="Cambria"/>
              </a:rPr>
              <a:t>у</a:t>
            </a:r>
            <a:endParaRPr sz="395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94866" y="7841185"/>
            <a:ext cx="3502025" cy="1320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110" marR="5080" indent="-233045">
              <a:lnSpc>
                <a:spcPct val="116399"/>
              </a:lnSpc>
              <a:spcBef>
                <a:spcPts val="95"/>
              </a:spcBef>
            </a:pPr>
            <a:r>
              <a:rPr sz="3650" spc="-590" dirty="0">
                <a:solidFill>
                  <a:srgbClr val="1D384F"/>
                </a:solidFill>
                <a:latin typeface="Cambria"/>
                <a:cs typeface="Cambria"/>
              </a:rPr>
              <a:t>3</a:t>
            </a:r>
            <a:r>
              <a:rPr sz="3650" spc="-20" dirty="0">
                <a:solidFill>
                  <a:srgbClr val="1D384F"/>
                </a:solidFill>
                <a:latin typeface="Cambria"/>
                <a:cs typeface="Cambria"/>
              </a:rPr>
              <a:t>.</a:t>
            </a:r>
            <a:r>
              <a:rPr sz="3650" spc="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105" dirty="0">
                <a:solidFill>
                  <a:srgbClr val="1D384F"/>
                </a:solidFill>
                <a:latin typeface="Cambria"/>
                <a:cs typeface="Cambria"/>
              </a:rPr>
              <a:t>М</a:t>
            </a:r>
            <a:r>
              <a:rPr sz="3650" spc="-170" dirty="0">
                <a:solidFill>
                  <a:srgbClr val="1D384F"/>
                </a:solidFill>
                <a:latin typeface="Cambria"/>
                <a:cs typeface="Cambria"/>
              </a:rPr>
              <a:t>о</a:t>
            </a:r>
            <a:r>
              <a:rPr sz="3650" spc="-300" dirty="0">
                <a:solidFill>
                  <a:srgbClr val="1D384F"/>
                </a:solidFill>
                <a:latin typeface="Cambria"/>
                <a:cs typeface="Cambria"/>
              </a:rPr>
              <a:t>д</a:t>
            </a:r>
            <a:r>
              <a:rPr sz="3650" spc="-28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50" spc="-390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3650" spc="-355" dirty="0">
                <a:solidFill>
                  <a:srgbClr val="1D384F"/>
                </a:solidFill>
                <a:latin typeface="Cambria"/>
                <a:cs typeface="Cambria"/>
              </a:rPr>
              <a:t>ь</a:t>
            </a:r>
            <a:r>
              <a:rPr sz="3650" spc="-300" dirty="0">
                <a:solidFill>
                  <a:srgbClr val="1D384F"/>
                </a:solidFill>
                <a:latin typeface="Cambria"/>
                <a:cs typeface="Cambria"/>
              </a:rPr>
              <a:t>д</a:t>
            </a:r>
            <a:r>
              <a:rPr sz="3650" spc="-28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50" spc="-245" dirty="0">
                <a:solidFill>
                  <a:srgbClr val="1D384F"/>
                </a:solidFill>
                <a:latin typeface="Cambria"/>
                <a:cs typeface="Cambria"/>
              </a:rPr>
              <a:t>у</a:t>
            </a:r>
            <a:r>
              <a:rPr sz="3650" spc="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150" dirty="0">
                <a:solidFill>
                  <a:srgbClr val="1D384F"/>
                </a:solidFill>
                <a:latin typeface="Cambria"/>
                <a:cs typeface="Cambria"/>
              </a:rPr>
              <a:t>ж</a:t>
            </a:r>
            <a:r>
              <a:rPr sz="3650" spc="-315" dirty="0">
                <a:solidFill>
                  <a:srgbClr val="1D384F"/>
                </a:solidFill>
                <a:latin typeface="Cambria"/>
                <a:cs typeface="Cambria"/>
              </a:rPr>
              <a:t>ә</a:t>
            </a:r>
            <a:r>
              <a:rPr sz="3650" spc="-245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3650" spc="-180" dirty="0">
                <a:solidFill>
                  <a:srgbClr val="1D384F"/>
                </a:solidFill>
                <a:latin typeface="Cambria"/>
                <a:cs typeface="Cambria"/>
              </a:rPr>
              <a:t>е  </a:t>
            </a:r>
            <a:r>
              <a:rPr sz="3650" spc="-225" dirty="0">
                <a:solidFill>
                  <a:srgbClr val="1D384F"/>
                </a:solidFill>
                <a:latin typeface="Cambria"/>
                <a:cs typeface="Cambria"/>
              </a:rPr>
              <a:t>есептер</a:t>
            </a:r>
            <a:r>
              <a:rPr sz="3650" spc="3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50" spc="-250" dirty="0">
                <a:solidFill>
                  <a:srgbClr val="1D384F"/>
                </a:solidFill>
                <a:latin typeface="Cambria"/>
                <a:cs typeface="Cambria"/>
              </a:rPr>
              <a:t>шығару</a:t>
            </a:r>
            <a:endParaRPr sz="36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D3A759-61D3-45AD-AC1C-29DC24B28448}"/>
              </a:ext>
            </a:extLst>
          </p:cNvPr>
          <p:cNvSpPr/>
          <p:nvPr/>
        </p:nvSpPr>
        <p:spPr>
          <a:xfrm>
            <a:off x="685800" y="876300"/>
            <a:ext cx="16306800" cy="7984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kk-KZ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Дәрісті бекіту сұрақтары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630555" algn="l"/>
                <a:tab pos="971550" algn="l"/>
              </a:tabLst>
            </a:pP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	Қозғалыс заңдарына әдістемелік талдау жасаңыз.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630555" algn="l"/>
                <a:tab pos="971550" algn="l"/>
              </a:tabLst>
            </a:pP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	«Масса» ұғымын енгізу үшін оқушылар қандай физикалық шамалармен таныс болуы керрек?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630555" algn="l"/>
                <a:tab pos="971550" algn="l"/>
              </a:tabLst>
            </a:pP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	«Күш» ұғымын үшін оқушылар қандай физикалық шамалармен таныс болуы керрек?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630555" algn="l"/>
                <a:tab pos="971550" algn="l"/>
              </a:tabLst>
            </a:pP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	Ньютон заңдарын оқыту әдістерін атаңыз.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630555" algn="l"/>
                <a:tab pos="971550" algn="l"/>
              </a:tabLst>
            </a:pP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	Механика бөлімін оқытуда оқушылардың дайындық деңгейіне қойылатын талаптар қандай?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630555" algn="l"/>
                <a:tab pos="971550" algn="l"/>
              </a:tabLst>
            </a:pP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Механиканың масса, күш, энергия, жұмыс, қуат, жылдамдық, үдеу, импульс тәрізді ұғымдарына талдау жасаңыз.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630555" algn="l"/>
                <a:tab pos="971550" algn="l"/>
              </a:tabLst>
            </a:pP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Күш қандай физикалық шама?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630555" algn="l"/>
                <a:tab pos="971550" algn="l"/>
              </a:tabLst>
            </a:pP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	Ньютонның бірінші заңын түсіндіріңіз.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630555" algn="l"/>
                <a:tab pos="971550" algn="l"/>
              </a:tabLst>
            </a:pP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Ньютонның екінші заңы</a:t>
            </a:r>
            <a:r>
              <a:rPr lang="kk-K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түсіндіріңіз.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630555" algn="l"/>
                <a:tab pos="971550" algn="l"/>
              </a:tabLst>
            </a:pP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Ньютонның үшінші заңы</a:t>
            </a:r>
            <a:r>
              <a:rPr lang="kk-K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түсіндіріңіз.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04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6A7C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812" y="2889810"/>
            <a:ext cx="17306924" cy="68865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7112" y="909232"/>
            <a:ext cx="12566650" cy="1515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750" spc="-650" dirty="0">
                <a:solidFill>
                  <a:srgbClr val="FFFFFF"/>
                </a:solidFill>
              </a:rPr>
              <a:t>Назарларыңызға</a:t>
            </a:r>
            <a:r>
              <a:rPr sz="9750" spc="120" dirty="0">
                <a:solidFill>
                  <a:srgbClr val="FFFFFF"/>
                </a:solidFill>
              </a:rPr>
              <a:t> </a:t>
            </a:r>
            <a:r>
              <a:rPr sz="9750" spc="-695" dirty="0">
                <a:solidFill>
                  <a:srgbClr val="FFFFFF"/>
                </a:solidFill>
              </a:rPr>
              <a:t>рақмет!</a:t>
            </a:r>
            <a:endParaRPr sz="97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884879"/>
            <a:ext cx="6137910" cy="1781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0" spc="850" dirty="0"/>
              <a:t>Ж</a:t>
            </a:r>
            <a:r>
              <a:rPr sz="11500" spc="-565" dirty="0"/>
              <a:t>о</a:t>
            </a:r>
            <a:r>
              <a:rPr sz="11500" spc="-315" dirty="0"/>
              <a:t>с</a:t>
            </a:r>
            <a:r>
              <a:rPr sz="11500" spc="-540" dirty="0"/>
              <a:t>п</a:t>
            </a:r>
            <a:r>
              <a:rPr sz="11500" spc="-775" dirty="0"/>
              <a:t>а</a:t>
            </a:r>
            <a:r>
              <a:rPr sz="11500" spc="-580" dirty="0"/>
              <a:t>р</a:t>
            </a:r>
            <a:r>
              <a:rPr sz="11500" spc="-1185" dirty="0"/>
              <a:t>ы</a:t>
            </a:r>
            <a:r>
              <a:rPr sz="11500" spc="-740" dirty="0"/>
              <a:t>:</a:t>
            </a:r>
            <a:endParaRPr sz="11500"/>
          </a:p>
        </p:txBody>
      </p:sp>
      <p:sp>
        <p:nvSpPr>
          <p:cNvPr id="3" name="object 3"/>
          <p:cNvSpPr txBox="1"/>
          <p:nvPr/>
        </p:nvSpPr>
        <p:spPr>
          <a:xfrm>
            <a:off x="381000" y="3128653"/>
            <a:ext cx="16840200" cy="5724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516880">
              <a:lnSpc>
                <a:spcPct val="115900"/>
              </a:lnSpc>
              <a:spcBef>
                <a:spcPts val="105"/>
              </a:spcBef>
            </a:pPr>
            <a:r>
              <a:rPr sz="6450" spc="-1440" dirty="0">
                <a:solidFill>
                  <a:srgbClr val="1D384F"/>
                </a:solidFill>
                <a:latin typeface="Cambria"/>
                <a:cs typeface="Cambria"/>
              </a:rPr>
              <a:t>1</a:t>
            </a:r>
            <a:r>
              <a:rPr sz="6450" spc="-50" dirty="0">
                <a:solidFill>
                  <a:srgbClr val="1D384F"/>
                </a:solidFill>
                <a:latin typeface="Cambria"/>
                <a:cs typeface="Cambria"/>
              </a:rPr>
              <a:t>.</a:t>
            </a:r>
            <a:r>
              <a:rPr lang="ru-RU" sz="6450" spc="-5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6450" spc="459" dirty="0" err="1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6450" spc="-650" dirty="0" err="1">
                <a:solidFill>
                  <a:srgbClr val="1D384F"/>
                </a:solidFill>
                <a:latin typeface="Cambria"/>
                <a:cs typeface="Cambria"/>
              </a:rPr>
              <a:t>ь</a:t>
            </a:r>
            <a:r>
              <a:rPr sz="6450" spc="-525" dirty="0" err="1">
                <a:solidFill>
                  <a:srgbClr val="1D384F"/>
                </a:solidFill>
                <a:latin typeface="Cambria"/>
                <a:cs typeface="Cambria"/>
              </a:rPr>
              <a:t>ю</a:t>
            </a:r>
            <a:r>
              <a:rPr sz="6450" spc="-550" dirty="0" err="1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6450" spc="-330" dirty="0" err="1">
                <a:solidFill>
                  <a:srgbClr val="1D384F"/>
                </a:solidFill>
                <a:latin typeface="Cambria"/>
                <a:cs typeface="Cambria"/>
              </a:rPr>
              <a:t>о</a:t>
            </a:r>
            <a:r>
              <a:rPr sz="6450" spc="-459" dirty="0" err="1">
                <a:solidFill>
                  <a:srgbClr val="1D384F"/>
                </a:solidFill>
                <a:latin typeface="Cambria"/>
                <a:cs typeface="Cambria"/>
              </a:rPr>
              <a:t>нн</a:t>
            </a:r>
            <a:r>
              <a:rPr sz="6450" spc="-685" dirty="0" err="1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6450" spc="-480" dirty="0" err="1">
                <a:solidFill>
                  <a:srgbClr val="1D384F"/>
                </a:solidFill>
                <a:latin typeface="Cambria"/>
                <a:cs typeface="Cambria"/>
              </a:rPr>
              <a:t>ң</a:t>
            </a:r>
            <a:r>
              <a:rPr sz="6450" spc="8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6450" spc="-425" dirty="0">
                <a:solidFill>
                  <a:srgbClr val="1D384F"/>
                </a:solidFill>
                <a:latin typeface="Cambria"/>
                <a:cs typeface="Cambria"/>
              </a:rPr>
              <a:t>б</a:t>
            </a:r>
            <a:r>
              <a:rPr sz="6450" spc="-55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6450" spc="-340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6450" spc="-55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6450" spc="-459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6450" spc="-385" dirty="0">
                <a:solidFill>
                  <a:srgbClr val="1D384F"/>
                </a:solidFill>
                <a:latin typeface="Cambria"/>
                <a:cs typeface="Cambria"/>
              </a:rPr>
              <a:t>ш</a:t>
            </a:r>
            <a:r>
              <a:rPr sz="6450" spc="-50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6450" spc="8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6450" spc="-550" dirty="0" err="1">
                <a:solidFill>
                  <a:srgbClr val="1D384F"/>
                </a:solidFill>
                <a:latin typeface="Cambria"/>
                <a:cs typeface="Cambria"/>
              </a:rPr>
              <a:t>з</a:t>
            </a:r>
            <a:r>
              <a:rPr sz="6450" spc="-450" dirty="0" err="1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6450" spc="-484" dirty="0" err="1">
                <a:solidFill>
                  <a:srgbClr val="1D384F"/>
                </a:solidFill>
                <a:latin typeface="Cambria"/>
                <a:cs typeface="Cambria"/>
              </a:rPr>
              <a:t>ң</a:t>
            </a:r>
            <a:r>
              <a:rPr sz="6450" spc="-360" dirty="0" err="1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6450" spc="-360" dirty="0">
                <a:solidFill>
                  <a:srgbClr val="1D384F"/>
                </a:solidFill>
                <a:latin typeface="Cambria"/>
                <a:cs typeface="Cambria"/>
              </a:rPr>
              <a:t>  </a:t>
            </a:r>
            <a:endParaRPr lang="ru-RU" sz="6450" spc="-360" dirty="0">
              <a:solidFill>
                <a:srgbClr val="1D384F"/>
              </a:solidFill>
              <a:latin typeface="Cambria"/>
              <a:cs typeface="Cambria"/>
            </a:endParaRPr>
          </a:p>
          <a:p>
            <a:pPr marL="12700" marR="5516880">
              <a:lnSpc>
                <a:spcPct val="115900"/>
              </a:lnSpc>
              <a:spcBef>
                <a:spcPts val="105"/>
              </a:spcBef>
            </a:pPr>
            <a:r>
              <a:rPr sz="6450" spc="-990" dirty="0">
                <a:solidFill>
                  <a:srgbClr val="1D384F"/>
                </a:solidFill>
                <a:latin typeface="Cambria"/>
                <a:cs typeface="Cambria"/>
              </a:rPr>
              <a:t>2</a:t>
            </a:r>
            <a:r>
              <a:rPr sz="6450" spc="-50" dirty="0">
                <a:solidFill>
                  <a:srgbClr val="1D384F"/>
                </a:solidFill>
                <a:latin typeface="Cambria"/>
                <a:cs typeface="Cambria"/>
              </a:rPr>
              <a:t>.</a:t>
            </a:r>
            <a:r>
              <a:rPr lang="ru-RU" sz="6450" spc="-5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6450" spc="459" dirty="0" err="1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6450" spc="-650" dirty="0" err="1">
                <a:solidFill>
                  <a:srgbClr val="1D384F"/>
                </a:solidFill>
                <a:latin typeface="Cambria"/>
                <a:cs typeface="Cambria"/>
              </a:rPr>
              <a:t>ь</a:t>
            </a:r>
            <a:r>
              <a:rPr sz="6450" spc="-525" dirty="0" err="1">
                <a:solidFill>
                  <a:srgbClr val="1D384F"/>
                </a:solidFill>
                <a:latin typeface="Cambria"/>
                <a:cs typeface="Cambria"/>
              </a:rPr>
              <a:t>ю</a:t>
            </a:r>
            <a:r>
              <a:rPr sz="6450" spc="-550" dirty="0" err="1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6450" spc="-330" dirty="0" err="1">
                <a:solidFill>
                  <a:srgbClr val="1D384F"/>
                </a:solidFill>
                <a:latin typeface="Cambria"/>
                <a:cs typeface="Cambria"/>
              </a:rPr>
              <a:t>о</a:t>
            </a:r>
            <a:r>
              <a:rPr sz="6450" spc="-459" dirty="0" err="1">
                <a:solidFill>
                  <a:srgbClr val="1D384F"/>
                </a:solidFill>
                <a:latin typeface="Cambria"/>
                <a:cs typeface="Cambria"/>
              </a:rPr>
              <a:t>нн</a:t>
            </a:r>
            <a:r>
              <a:rPr sz="6450" spc="-685" dirty="0" err="1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6450" spc="-480" dirty="0" err="1">
                <a:solidFill>
                  <a:srgbClr val="1D384F"/>
                </a:solidFill>
                <a:latin typeface="Cambria"/>
                <a:cs typeface="Cambria"/>
              </a:rPr>
              <a:t>ң</a:t>
            </a:r>
            <a:r>
              <a:rPr sz="6450" spc="8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6450" spc="-52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6450" spc="-509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6450" spc="-55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6450" spc="-459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6450" spc="-385" dirty="0">
                <a:solidFill>
                  <a:srgbClr val="1D384F"/>
                </a:solidFill>
                <a:latin typeface="Cambria"/>
                <a:cs typeface="Cambria"/>
              </a:rPr>
              <a:t>ш</a:t>
            </a:r>
            <a:r>
              <a:rPr sz="6450" spc="-50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6450" spc="8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6450" spc="-550" dirty="0">
                <a:solidFill>
                  <a:srgbClr val="1D384F"/>
                </a:solidFill>
                <a:latin typeface="Cambria"/>
                <a:cs typeface="Cambria"/>
              </a:rPr>
              <a:t>з</a:t>
            </a:r>
            <a:r>
              <a:rPr sz="6450" spc="-45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6450" spc="-484" dirty="0">
                <a:solidFill>
                  <a:srgbClr val="1D384F"/>
                </a:solidFill>
                <a:latin typeface="Cambria"/>
                <a:cs typeface="Cambria"/>
              </a:rPr>
              <a:t>ң</a:t>
            </a:r>
            <a:r>
              <a:rPr sz="6450" spc="-360" dirty="0">
                <a:solidFill>
                  <a:srgbClr val="1D384F"/>
                </a:solidFill>
                <a:latin typeface="Cambria"/>
                <a:cs typeface="Cambria"/>
              </a:rPr>
              <a:t>ы  </a:t>
            </a:r>
            <a:r>
              <a:rPr sz="6450" spc="-1065" dirty="0">
                <a:solidFill>
                  <a:srgbClr val="1D384F"/>
                </a:solidFill>
                <a:latin typeface="Cambria"/>
                <a:cs typeface="Cambria"/>
              </a:rPr>
              <a:t>3</a:t>
            </a:r>
            <a:r>
              <a:rPr sz="6450" spc="-50" dirty="0">
                <a:solidFill>
                  <a:srgbClr val="1D384F"/>
                </a:solidFill>
                <a:latin typeface="Cambria"/>
                <a:cs typeface="Cambria"/>
              </a:rPr>
              <a:t>.</a:t>
            </a:r>
            <a:r>
              <a:rPr sz="6450" spc="459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6450" spc="-650" dirty="0">
                <a:solidFill>
                  <a:srgbClr val="1D384F"/>
                </a:solidFill>
                <a:latin typeface="Cambria"/>
                <a:cs typeface="Cambria"/>
              </a:rPr>
              <a:t>ь</a:t>
            </a:r>
            <a:r>
              <a:rPr sz="6450" spc="-525" dirty="0">
                <a:solidFill>
                  <a:srgbClr val="1D384F"/>
                </a:solidFill>
                <a:latin typeface="Cambria"/>
                <a:cs typeface="Cambria"/>
              </a:rPr>
              <a:t>ю</a:t>
            </a:r>
            <a:r>
              <a:rPr sz="6450" spc="-550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6450" spc="-330" dirty="0">
                <a:solidFill>
                  <a:srgbClr val="1D384F"/>
                </a:solidFill>
                <a:latin typeface="Cambria"/>
                <a:cs typeface="Cambria"/>
              </a:rPr>
              <a:t>о</a:t>
            </a:r>
            <a:r>
              <a:rPr sz="6450" spc="-459" dirty="0">
                <a:solidFill>
                  <a:srgbClr val="1D384F"/>
                </a:solidFill>
                <a:latin typeface="Cambria"/>
                <a:cs typeface="Cambria"/>
              </a:rPr>
              <a:t>нн</a:t>
            </a:r>
            <a:r>
              <a:rPr sz="6450" spc="-68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6450" spc="-480" dirty="0">
                <a:solidFill>
                  <a:srgbClr val="1D384F"/>
                </a:solidFill>
                <a:latin typeface="Cambria"/>
                <a:cs typeface="Cambria"/>
              </a:rPr>
              <a:t>ң</a:t>
            </a:r>
            <a:r>
              <a:rPr sz="6450" spc="8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6450" spc="-455" dirty="0">
                <a:solidFill>
                  <a:srgbClr val="1D384F"/>
                </a:solidFill>
                <a:latin typeface="Cambria"/>
                <a:cs typeface="Cambria"/>
              </a:rPr>
              <a:t>ү</a:t>
            </a:r>
            <a:r>
              <a:rPr sz="6450" spc="-385" dirty="0">
                <a:solidFill>
                  <a:srgbClr val="1D384F"/>
                </a:solidFill>
                <a:latin typeface="Cambria"/>
                <a:cs typeface="Cambria"/>
              </a:rPr>
              <a:t>ш</a:t>
            </a:r>
            <a:r>
              <a:rPr sz="6450" spc="-55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6450" spc="-459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6450" spc="-385" dirty="0">
                <a:solidFill>
                  <a:srgbClr val="1D384F"/>
                </a:solidFill>
                <a:latin typeface="Cambria"/>
                <a:cs typeface="Cambria"/>
              </a:rPr>
              <a:t>ш</a:t>
            </a:r>
            <a:r>
              <a:rPr sz="6450" spc="-50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6450" spc="8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6450" spc="-550" dirty="0">
                <a:solidFill>
                  <a:srgbClr val="1D384F"/>
                </a:solidFill>
                <a:latin typeface="Cambria"/>
                <a:cs typeface="Cambria"/>
              </a:rPr>
              <a:t>з</a:t>
            </a:r>
            <a:r>
              <a:rPr sz="6450" spc="-45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6450" spc="-484" dirty="0">
                <a:solidFill>
                  <a:srgbClr val="1D384F"/>
                </a:solidFill>
                <a:latin typeface="Cambria"/>
                <a:cs typeface="Cambria"/>
              </a:rPr>
              <a:t>ң</a:t>
            </a:r>
            <a:r>
              <a:rPr sz="6450" spc="-680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endParaRPr sz="6450" dirty="0">
              <a:latin typeface="Cambria"/>
              <a:cs typeface="Cambria"/>
            </a:endParaRPr>
          </a:p>
          <a:p>
            <a:pPr marL="12700" marR="5080">
              <a:lnSpc>
                <a:spcPct val="115900"/>
              </a:lnSpc>
            </a:pPr>
            <a:r>
              <a:rPr sz="6450" spc="-345" dirty="0">
                <a:solidFill>
                  <a:srgbClr val="1D384F"/>
                </a:solidFill>
                <a:latin typeface="Cambria"/>
                <a:cs typeface="Cambria"/>
              </a:rPr>
              <a:t>4.Ньютон</a:t>
            </a:r>
            <a:r>
              <a:rPr sz="6450" spc="8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6450" spc="-495" dirty="0">
                <a:solidFill>
                  <a:srgbClr val="1D384F"/>
                </a:solidFill>
                <a:latin typeface="Cambria"/>
                <a:cs typeface="Cambria"/>
              </a:rPr>
              <a:t>заңдарын</a:t>
            </a:r>
            <a:r>
              <a:rPr sz="6450" spc="8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6450" spc="-409" dirty="0">
                <a:solidFill>
                  <a:srgbClr val="1D384F"/>
                </a:solidFill>
                <a:latin typeface="Cambria"/>
                <a:cs typeface="Cambria"/>
              </a:rPr>
              <a:t>оқып,үйрену</a:t>
            </a:r>
            <a:r>
              <a:rPr sz="6450" spc="8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6450" spc="-395" dirty="0" err="1">
                <a:solidFill>
                  <a:srgbClr val="1D384F"/>
                </a:solidFill>
                <a:latin typeface="Cambria"/>
                <a:cs typeface="Cambria"/>
              </a:rPr>
              <a:t>әдістемесі</a:t>
            </a:r>
            <a:r>
              <a:rPr sz="6450" spc="-39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6450" spc="-140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endParaRPr lang="ru-RU" sz="6450" spc="-1405" dirty="0">
              <a:solidFill>
                <a:srgbClr val="1D384F"/>
              </a:solidFill>
              <a:latin typeface="Cambria"/>
              <a:cs typeface="Cambria"/>
            </a:endParaRPr>
          </a:p>
          <a:p>
            <a:pPr marL="12700" marR="5080">
              <a:lnSpc>
                <a:spcPct val="115900"/>
              </a:lnSpc>
            </a:pPr>
            <a:r>
              <a:rPr sz="6450" spc="-490" dirty="0">
                <a:solidFill>
                  <a:srgbClr val="1D384F"/>
                </a:solidFill>
                <a:latin typeface="Cambria"/>
                <a:cs typeface="Cambria"/>
              </a:rPr>
              <a:t>5.</a:t>
            </a:r>
            <a:r>
              <a:rPr lang="ru-RU" sz="6450" spc="-49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6450" spc="-490" dirty="0" err="1">
                <a:solidFill>
                  <a:srgbClr val="1D384F"/>
                </a:solidFill>
                <a:latin typeface="Cambria"/>
                <a:cs typeface="Cambria"/>
              </a:rPr>
              <a:t>Қорытынды</a:t>
            </a:r>
            <a:endParaRPr sz="645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6A233E-91CB-410B-9740-990285D048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0" t="49089" r="19500" b="15335"/>
          <a:stretch/>
        </p:blipFill>
        <p:spPr>
          <a:xfrm>
            <a:off x="228600" y="1181100"/>
            <a:ext cx="17172878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2F36D8-8976-40D2-9690-807101A86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58999"/>
            <a:ext cx="13868400" cy="936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1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28700"/>
              <a:ext cx="7896166" cy="863020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51219" y="4414364"/>
              <a:ext cx="4831807" cy="523392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85522" y="1589610"/>
            <a:ext cx="9399905" cy="678751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ts val="17710"/>
              </a:lnSpc>
              <a:spcBef>
                <a:spcPts val="575"/>
              </a:spcBef>
            </a:pPr>
            <a:r>
              <a:rPr sz="14850" spc="1080" dirty="0"/>
              <a:t>Н</a:t>
            </a:r>
            <a:r>
              <a:rPr sz="14850" spc="-1485" dirty="0"/>
              <a:t>ь</a:t>
            </a:r>
            <a:r>
              <a:rPr sz="14850" spc="-1185" dirty="0"/>
              <a:t>ю</a:t>
            </a:r>
            <a:r>
              <a:rPr sz="14850" spc="-1245" dirty="0"/>
              <a:t>т</a:t>
            </a:r>
            <a:r>
              <a:rPr sz="14850" spc="-750" dirty="0"/>
              <a:t>о</a:t>
            </a:r>
            <a:r>
              <a:rPr sz="14850" spc="-1050" dirty="0"/>
              <a:t>нн</a:t>
            </a:r>
            <a:r>
              <a:rPr sz="14850" spc="-1555" dirty="0"/>
              <a:t>ы</a:t>
            </a:r>
            <a:r>
              <a:rPr sz="14850" spc="-635" dirty="0"/>
              <a:t>ң  </a:t>
            </a:r>
            <a:r>
              <a:rPr sz="14850" spc="-570" dirty="0"/>
              <a:t>бірінші </a:t>
            </a:r>
            <a:r>
              <a:rPr sz="14850" spc="-565" dirty="0"/>
              <a:t> </a:t>
            </a:r>
            <a:r>
              <a:rPr sz="14850" spc="-1005" dirty="0"/>
              <a:t>заңы.</a:t>
            </a:r>
            <a:endParaRPr sz="148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0"/>
            <a:ext cx="9005570" cy="1870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100" spc="-630" dirty="0"/>
              <a:t>Инерция</a:t>
            </a:r>
            <a:r>
              <a:rPr sz="12100" spc="100" dirty="0"/>
              <a:t> </a:t>
            </a:r>
            <a:r>
              <a:rPr sz="12100" spc="-1000" dirty="0"/>
              <a:t>заңы</a:t>
            </a:r>
            <a:endParaRPr sz="12100"/>
          </a:p>
        </p:txBody>
      </p:sp>
      <p:sp>
        <p:nvSpPr>
          <p:cNvPr id="3" name="object 3"/>
          <p:cNvSpPr txBox="1"/>
          <p:nvPr/>
        </p:nvSpPr>
        <p:spPr>
          <a:xfrm>
            <a:off x="1016000" y="2220010"/>
            <a:ext cx="15525115" cy="766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5"/>
              </a:spcBef>
            </a:pPr>
            <a:r>
              <a:rPr sz="4300" spc="325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4300" spc="-425" dirty="0">
                <a:solidFill>
                  <a:srgbClr val="1D384F"/>
                </a:solidFill>
                <a:latin typeface="Cambria"/>
                <a:cs typeface="Cambria"/>
              </a:rPr>
              <a:t>ь</a:t>
            </a:r>
            <a:r>
              <a:rPr sz="4300" spc="-335" dirty="0">
                <a:solidFill>
                  <a:srgbClr val="1D384F"/>
                </a:solidFill>
                <a:latin typeface="Cambria"/>
                <a:cs typeface="Cambria"/>
              </a:rPr>
              <a:t>ю</a:t>
            </a:r>
            <a:r>
              <a:rPr sz="4300" spc="-355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4300" spc="-215" dirty="0">
                <a:solidFill>
                  <a:srgbClr val="1D384F"/>
                </a:solidFill>
                <a:latin typeface="Cambria"/>
                <a:cs typeface="Cambria"/>
              </a:rPr>
              <a:t>о</a:t>
            </a:r>
            <a:r>
              <a:rPr sz="4300" spc="-300" dirty="0">
                <a:solidFill>
                  <a:srgbClr val="1D384F"/>
                </a:solidFill>
                <a:latin typeface="Cambria"/>
                <a:cs typeface="Cambria"/>
              </a:rPr>
              <a:t>нн</a:t>
            </a:r>
            <a:r>
              <a:rPr sz="4300" spc="-44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4300" spc="-310" dirty="0">
                <a:solidFill>
                  <a:srgbClr val="1D384F"/>
                </a:solidFill>
                <a:latin typeface="Cambria"/>
                <a:cs typeface="Cambria"/>
              </a:rPr>
              <a:t>ң</a:t>
            </a:r>
            <a:r>
              <a:rPr sz="430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275" dirty="0">
                <a:solidFill>
                  <a:srgbClr val="1D384F"/>
                </a:solidFill>
                <a:latin typeface="Cambria"/>
                <a:cs typeface="Cambria"/>
              </a:rPr>
              <a:t>б</a:t>
            </a:r>
            <a:r>
              <a:rPr sz="4300" spc="-30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4300" spc="-220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4300" spc="-30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4300" spc="-300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4300" spc="-240" dirty="0">
                <a:solidFill>
                  <a:srgbClr val="1D384F"/>
                </a:solidFill>
                <a:latin typeface="Cambria"/>
                <a:cs typeface="Cambria"/>
              </a:rPr>
              <a:t>ш</a:t>
            </a:r>
            <a:r>
              <a:rPr sz="4300" spc="-25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430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60" dirty="0">
                <a:solidFill>
                  <a:srgbClr val="1D384F"/>
                </a:solidFill>
                <a:latin typeface="Cambria"/>
                <a:cs typeface="Cambria"/>
              </a:rPr>
              <a:t>з</a:t>
            </a:r>
            <a:r>
              <a:rPr sz="4300" spc="-295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4300" spc="-315" dirty="0">
                <a:solidFill>
                  <a:srgbClr val="1D384F"/>
                </a:solidFill>
                <a:latin typeface="Cambria"/>
                <a:cs typeface="Cambria"/>
              </a:rPr>
              <a:t>ң</a:t>
            </a:r>
            <a:r>
              <a:rPr sz="4300" spc="-44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4300" spc="75" dirty="0">
                <a:solidFill>
                  <a:srgbClr val="1D384F"/>
                </a:solidFill>
                <a:latin typeface="Cambria"/>
                <a:cs typeface="Cambria"/>
              </a:rPr>
              <a:t>,</a:t>
            </a:r>
            <a:r>
              <a:rPr sz="430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00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4300" spc="-34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4300" spc="-470" dirty="0">
                <a:solidFill>
                  <a:srgbClr val="1D384F"/>
                </a:solidFill>
                <a:latin typeface="Cambria"/>
                <a:cs typeface="Cambria"/>
              </a:rPr>
              <a:t>м</a:t>
            </a:r>
            <a:r>
              <a:rPr sz="4300" spc="-34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4300" spc="-120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4300" spc="-33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430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35" dirty="0">
                <a:solidFill>
                  <a:srgbClr val="1D384F"/>
                </a:solidFill>
                <a:latin typeface="Cambria"/>
                <a:cs typeface="Cambria"/>
              </a:rPr>
              <a:t>и</a:t>
            </a:r>
            <a:r>
              <a:rPr sz="4300" spc="-300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4300" spc="-34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4300" spc="-220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4300" spc="-235" dirty="0">
                <a:solidFill>
                  <a:srgbClr val="1D384F"/>
                </a:solidFill>
                <a:latin typeface="Cambria"/>
                <a:cs typeface="Cambria"/>
              </a:rPr>
              <a:t>ц</a:t>
            </a:r>
            <a:r>
              <a:rPr sz="4300" spc="-335" dirty="0">
                <a:solidFill>
                  <a:srgbClr val="1D384F"/>
                </a:solidFill>
                <a:latin typeface="Cambria"/>
                <a:cs typeface="Cambria"/>
              </a:rPr>
              <a:t>и</a:t>
            </a:r>
            <a:r>
              <a:rPr sz="4300" spc="-459" dirty="0">
                <a:solidFill>
                  <a:srgbClr val="1D384F"/>
                </a:solidFill>
                <a:latin typeface="Cambria"/>
                <a:cs typeface="Cambria"/>
              </a:rPr>
              <a:t>я</a:t>
            </a:r>
            <a:r>
              <a:rPr sz="430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60" dirty="0">
                <a:solidFill>
                  <a:srgbClr val="1D384F"/>
                </a:solidFill>
                <a:latin typeface="Cambria"/>
                <a:cs typeface="Cambria"/>
              </a:rPr>
              <a:t>з</a:t>
            </a:r>
            <a:r>
              <a:rPr sz="4300" spc="-295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4300" spc="-315" dirty="0">
                <a:solidFill>
                  <a:srgbClr val="1D384F"/>
                </a:solidFill>
                <a:latin typeface="Cambria"/>
                <a:cs typeface="Cambria"/>
              </a:rPr>
              <a:t>ң</a:t>
            </a:r>
            <a:r>
              <a:rPr sz="4300" spc="-44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4300" spc="75" dirty="0">
                <a:solidFill>
                  <a:srgbClr val="1D384F"/>
                </a:solidFill>
                <a:latin typeface="Cambria"/>
                <a:cs typeface="Cambria"/>
              </a:rPr>
              <a:t>,</a:t>
            </a:r>
            <a:r>
              <a:rPr sz="430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275" dirty="0">
                <a:solidFill>
                  <a:srgbClr val="1D384F"/>
                </a:solidFill>
                <a:latin typeface="Cambria"/>
                <a:cs typeface="Cambria"/>
              </a:rPr>
              <a:t>б</a:t>
            </a:r>
            <a:r>
              <a:rPr sz="4300" spc="-44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4300" spc="-475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4300" spc="-295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4300" spc="-330" dirty="0">
                <a:solidFill>
                  <a:srgbClr val="1D384F"/>
                </a:solidFill>
                <a:latin typeface="Cambria"/>
                <a:cs typeface="Cambria"/>
              </a:rPr>
              <a:t>й</a:t>
            </a:r>
            <a:r>
              <a:rPr sz="430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65" dirty="0">
                <a:solidFill>
                  <a:srgbClr val="1D384F"/>
                </a:solidFill>
                <a:latin typeface="Cambria"/>
                <a:cs typeface="Cambria"/>
              </a:rPr>
              <a:t>д</a:t>
            </a:r>
            <a:r>
              <a:rPr sz="4300" spc="-34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4300" spc="-335" dirty="0">
                <a:solidFill>
                  <a:srgbClr val="1D384F"/>
                </a:solidFill>
                <a:latin typeface="Cambria"/>
                <a:cs typeface="Cambria"/>
              </a:rPr>
              <a:t>й</a:t>
            </a:r>
            <a:r>
              <a:rPr sz="4300" spc="-365" dirty="0">
                <a:solidFill>
                  <a:srgbClr val="1D384F"/>
                </a:solidFill>
                <a:latin typeface="Cambria"/>
                <a:cs typeface="Cambria"/>
              </a:rPr>
              <a:t>д</a:t>
            </a:r>
            <a:r>
              <a:rPr sz="4300" spc="-30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4300" spc="-275" dirty="0">
                <a:solidFill>
                  <a:srgbClr val="1D384F"/>
                </a:solidFill>
                <a:latin typeface="Cambria"/>
                <a:cs typeface="Cambria"/>
              </a:rPr>
              <a:t>:</a:t>
            </a:r>
            <a:r>
              <a:rPr sz="430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285" dirty="0">
                <a:solidFill>
                  <a:srgbClr val="1D384F"/>
                </a:solidFill>
                <a:latin typeface="Cambria"/>
                <a:cs typeface="Cambria"/>
              </a:rPr>
              <a:t>“</a:t>
            </a:r>
            <a:r>
              <a:rPr sz="4300" spc="-15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4300" spc="-320" dirty="0">
                <a:solidFill>
                  <a:srgbClr val="1D384F"/>
                </a:solidFill>
                <a:latin typeface="Cambria"/>
                <a:cs typeface="Cambria"/>
              </a:rPr>
              <a:t>г</a:t>
            </a:r>
            <a:r>
              <a:rPr sz="4300" spc="-34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4300" spc="-130" dirty="0">
                <a:solidFill>
                  <a:srgbClr val="1D384F"/>
                </a:solidFill>
                <a:latin typeface="Cambria"/>
                <a:cs typeface="Cambria"/>
              </a:rPr>
              <a:t>р  </a:t>
            </a:r>
            <a:r>
              <a:rPr sz="4300" spc="-330" dirty="0">
                <a:solidFill>
                  <a:srgbClr val="1D384F"/>
                </a:solidFill>
                <a:latin typeface="Cambria"/>
                <a:cs typeface="Cambria"/>
              </a:rPr>
              <a:t>денеге</a:t>
            </a:r>
            <a:r>
              <a:rPr sz="4300" spc="-32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20" dirty="0">
                <a:solidFill>
                  <a:srgbClr val="1D384F"/>
                </a:solidFill>
                <a:latin typeface="Cambria"/>
                <a:cs typeface="Cambria"/>
              </a:rPr>
              <a:t>сыртқы</a:t>
            </a:r>
            <a:r>
              <a:rPr sz="4300" spc="30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295" dirty="0">
                <a:solidFill>
                  <a:srgbClr val="1D384F"/>
                </a:solidFill>
                <a:latin typeface="Cambria"/>
                <a:cs typeface="Cambria"/>
              </a:rPr>
              <a:t>күштер</a:t>
            </a:r>
            <a:r>
              <a:rPr sz="4300" spc="3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265" dirty="0">
                <a:solidFill>
                  <a:srgbClr val="1D384F"/>
                </a:solidFill>
                <a:latin typeface="Cambria"/>
                <a:cs typeface="Cambria"/>
              </a:rPr>
              <a:t>әсер </a:t>
            </a:r>
            <a:r>
              <a:rPr sz="4300" spc="-229" dirty="0">
                <a:solidFill>
                  <a:srgbClr val="1D384F"/>
                </a:solidFill>
                <a:latin typeface="Cambria"/>
                <a:cs typeface="Cambria"/>
              </a:rPr>
              <a:t>етпесе, </a:t>
            </a:r>
            <a:r>
              <a:rPr sz="4300" spc="-290" dirty="0">
                <a:solidFill>
                  <a:srgbClr val="1D384F"/>
                </a:solidFill>
                <a:latin typeface="Cambria"/>
                <a:cs typeface="Cambria"/>
              </a:rPr>
              <a:t>онда</a:t>
            </a:r>
            <a:r>
              <a:rPr sz="4300" spc="37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40" dirty="0">
                <a:solidFill>
                  <a:srgbClr val="1D384F"/>
                </a:solidFill>
                <a:latin typeface="Cambria"/>
                <a:cs typeface="Cambria"/>
              </a:rPr>
              <a:t>ол</a:t>
            </a:r>
            <a:r>
              <a:rPr sz="4300" spc="26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65" dirty="0">
                <a:solidFill>
                  <a:srgbClr val="1D384F"/>
                </a:solidFill>
                <a:latin typeface="Cambria"/>
                <a:cs typeface="Cambria"/>
              </a:rPr>
              <a:t>тыныштық</a:t>
            </a:r>
            <a:r>
              <a:rPr sz="4300" spc="21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285" dirty="0">
                <a:solidFill>
                  <a:srgbClr val="1D384F"/>
                </a:solidFill>
                <a:latin typeface="Cambria"/>
                <a:cs typeface="Cambria"/>
              </a:rPr>
              <a:t>күйінде </a:t>
            </a:r>
            <a:r>
              <a:rPr sz="4300" spc="-28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30" dirty="0">
                <a:solidFill>
                  <a:srgbClr val="1D384F"/>
                </a:solidFill>
                <a:latin typeface="Cambria"/>
                <a:cs typeface="Cambria"/>
              </a:rPr>
              <a:t>қ</a:t>
            </a:r>
            <a:r>
              <a:rPr sz="4300" spc="-295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4300" spc="-475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4300" spc="-295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4300" spc="-365" dirty="0">
                <a:solidFill>
                  <a:srgbClr val="1D384F"/>
                </a:solidFill>
                <a:latin typeface="Cambria"/>
                <a:cs typeface="Cambria"/>
              </a:rPr>
              <a:t>д</a:t>
            </a:r>
            <a:r>
              <a:rPr sz="4300" spc="-440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430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00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4300" spc="-34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4300" spc="-470" dirty="0">
                <a:solidFill>
                  <a:srgbClr val="1D384F"/>
                </a:solidFill>
                <a:latin typeface="Cambria"/>
                <a:cs typeface="Cambria"/>
              </a:rPr>
              <a:t>м</a:t>
            </a:r>
            <a:r>
              <a:rPr sz="4300" spc="-340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4300" spc="-120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4300" spc="-33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430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275" dirty="0">
                <a:solidFill>
                  <a:srgbClr val="1D384F"/>
                </a:solidFill>
                <a:latin typeface="Cambria"/>
                <a:cs typeface="Cambria"/>
              </a:rPr>
              <a:t>б</a:t>
            </a:r>
            <a:r>
              <a:rPr sz="4300" spc="-30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4300" spc="-220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4300" spc="-330" dirty="0">
                <a:solidFill>
                  <a:srgbClr val="1D384F"/>
                </a:solidFill>
                <a:latin typeface="Cambria"/>
                <a:cs typeface="Cambria"/>
              </a:rPr>
              <a:t>қ</a:t>
            </a:r>
            <a:r>
              <a:rPr sz="4300" spc="-295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4300" spc="-475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4300" spc="-44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4300" spc="-204" dirty="0">
                <a:solidFill>
                  <a:srgbClr val="1D384F"/>
                </a:solidFill>
                <a:latin typeface="Cambria"/>
                <a:cs typeface="Cambria"/>
              </a:rPr>
              <a:t>п</a:t>
            </a:r>
            <a:r>
              <a:rPr sz="4300" spc="-355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4300" spc="-440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430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55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4300" spc="-295" dirty="0">
                <a:solidFill>
                  <a:srgbClr val="1D384F"/>
                </a:solidFill>
                <a:latin typeface="Cambria"/>
                <a:cs typeface="Cambria"/>
              </a:rPr>
              <a:t>ү</a:t>
            </a:r>
            <a:r>
              <a:rPr sz="4300" spc="-360" dirty="0">
                <a:solidFill>
                  <a:srgbClr val="1D384F"/>
                </a:solidFill>
                <a:latin typeface="Cambria"/>
                <a:cs typeface="Cambria"/>
              </a:rPr>
              <a:t>з</a:t>
            </a:r>
            <a:r>
              <a:rPr sz="4300" spc="-295" dirty="0">
                <a:solidFill>
                  <a:srgbClr val="1D384F"/>
                </a:solidFill>
                <a:latin typeface="Cambria"/>
                <a:cs typeface="Cambria"/>
              </a:rPr>
              <a:t>у</a:t>
            </a:r>
            <a:r>
              <a:rPr sz="430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120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4300" spc="-44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4300" spc="-360" dirty="0">
                <a:solidFill>
                  <a:srgbClr val="1D384F"/>
                </a:solidFill>
                <a:latin typeface="Cambria"/>
                <a:cs typeface="Cambria"/>
              </a:rPr>
              <a:t>з</a:t>
            </a:r>
            <a:r>
              <a:rPr sz="4300" spc="-44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4300" spc="-330" dirty="0">
                <a:solidFill>
                  <a:srgbClr val="1D384F"/>
                </a:solidFill>
                <a:latin typeface="Cambria"/>
                <a:cs typeface="Cambria"/>
              </a:rPr>
              <a:t>қ</a:t>
            </a:r>
            <a:r>
              <a:rPr sz="4300" spc="-355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4300" spc="-440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430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30" dirty="0">
                <a:solidFill>
                  <a:srgbClr val="1D384F"/>
                </a:solidFill>
                <a:latin typeface="Cambria"/>
                <a:cs typeface="Cambria"/>
              </a:rPr>
              <a:t>қ</a:t>
            </a:r>
            <a:r>
              <a:rPr sz="4300" spc="-215" dirty="0">
                <a:solidFill>
                  <a:srgbClr val="1D384F"/>
                </a:solidFill>
                <a:latin typeface="Cambria"/>
                <a:cs typeface="Cambria"/>
              </a:rPr>
              <a:t>о</a:t>
            </a:r>
            <a:r>
              <a:rPr sz="4300" spc="-360" dirty="0">
                <a:solidFill>
                  <a:srgbClr val="1D384F"/>
                </a:solidFill>
                <a:latin typeface="Cambria"/>
                <a:cs typeface="Cambria"/>
              </a:rPr>
              <a:t>з</a:t>
            </a:r>
            <a:r>
              <a:rPr sz="4300" spc="-350" dirty="0">
                <a:solidFill>
                  <a:srgbClr val="1D384F"/>
                </a:solidFill>
                <a:latin typeface="Cambria"/>
                <a:cs typeface="Cambria"/>
              </a:rPr>
              <a:t>ғ</a:t>
            </a:r>
            <a:r>
              <a:rPr sz="4300" spc="-295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4300" spc="-475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4300" spc="-44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4300" spc="-120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4300" spc="-44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4300" spc="-295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430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190" dirty="0">
                <a:solidFill>
                  <a:srgbClr val="1D384F"/>
                </a:solidFill>
                <a:latin typeface="Cambria"/>
                <a:cs typeface="Cambria"/>
              </a:rPr>
              <a:t>ж</a:t>
            </a:r>
            <a:r>
              <a:rPr sz="4300" spc="-295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4300" spc="-475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4300" spc="-350" dirty="0">
                <a:solidFill>
                  <a:srgbClr val="1D384F"/>
                </a:solidFill>
                <a:latin typeface="Cambria"/>
                <a:cs typeface="Cambria"/>
              </a:rPr>
              <a:t>ғ</a:t>
            </a:r>
            <a:r>
              <a:rPr sz="4300" spc="-295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4300" spc="-120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4300" spc="-355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4300" spc="-44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4300" spc="-220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4300" spc="-295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4300" spc="-365" dirty="0">
                <a:solidFill>
                  <a:srgbClr val="1D384F"/>
                </a:solidFill>
                <a:latin typeface="Cambria"/>
                <a:cs typeface="Cambria"/>
              </a:rPr>
              <a:t>д</a:t>
            </a:r>
            <a:r>
              <a:rPr sz="4300" spc="-44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4300" spc="-25" dirty="0">
                <a:solidFill>
                  <a:srgbClr val="1D384F"/>
                </a:solidFill>
                <a:latin typeface="Cambria"/>
                <a:cs typeface="Cambria"/>
              </a:rPr>
              <a:t>.</a:t>
            </a:r>
            <a:r>
              <a:rPr sz="4300" spc="-200" dirty="0">
                <a:solidFill>
                  <a:srgbClr val="1D384F"/>
                </a:solidFill>
                <a:latin typeface="Cambria"/>
                <a:cs typeface="Cambria"/>
              </a:rPr>
              <a:t>”  </a:t>
            </a:r>
            <a:r>
              <a:rPr sz="4300" spc="-300" dirty="0">
                <a:solidFill>
                  <a:srgbClr val="1D384F"/>
                </a:solidFill>
                <a:latin typeface="Cambria"/>
                <a:cs typeface="Cambria"/>
              </a:rPr>
              <a:t>Бұл</a:t>
            </a:r>
            <a:r>
              <a:rPr sz="4300" spc="-29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20" dirty="0">
                <a:solidFill>
                  <a:srgbClr val="1D384F"/>
                </a:solidFill>
                <a:latin typeface="Cambria"/>
                <a:cs typeface="Cambria"/>
              </a:rPr>
              <a:t>заң</a:t>
            </a:r>
            <a:r>
              <a:rPr sz="4300" spc="-31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285" dirty="0">
                <a:solidFill>
                  <a:srgbClr val="1D384F"/>
                </a:solidFill>
                <a:latin typeface="Cambria"/>
                <a:cs typeface="Cambria"/>
              </a:rPr>
              <a:t>дененің</a:t>
            </a:r>
            <a:r>
              <a:rPr sz="4300" spc="-28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20" dirty="0">
                <a:solidFill>
                  <a:srgbClr val="1D384F"/>
                </a:solidFill>
                <a:latin typeface="Cambria"/>
                <a:cs typeface="Cambria"/>
              </a:rPr>
              <a:t>қозғалыс</a:t>
            </a:r>
            <a:r>
              <a:rPr sz="4300" spc="-31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254" dirty="0">
                <a:solidFill>
                  <a:srgbClr val="1D384F"/>
                </a:solidFill>
                <a:latin typeface="Cambria"/>
                <a:cs typeface="Cambria"/>
              </a:rPr>
              <a:t>күйін </a:t>
            </a:r>
            <a:r>
              <a:rPr sz="4300" spc="-300" dirty="0">
                <a:solidFill>
                  <a:srgbClr val="1D384F"/>
                </a:solidFill>
                <a:latin typeface="Cambria"/>
                <a:cs typeface="Cambria"/>
              </a:rPr>
              <a:t>өзгерту</a:t>
            </a:r>
            <a:r>
              <a:rPr sz="4300" spc="3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215" dirty="0">
                <a:solidFill>
                  <a:srgbClr val="1D384F"/>
                </a:solidFill>
                <a:latin typeface="Cambria"/>
                <a:cs typeface="Cambria"/>
              </a:rPr>
              <a:t>үшін </a:t>
            </a:r>
            <a:r>
              <a:rPr sz="4300" spc="-320" dirty="0">
                <a:solidFill>
                  <a:srgbClr val="1D384F"/>
                </a:solidFill>
                <a:latin typeface="Cambria"/>
                <a:cs typeface="Cambria"/>
              </a:rPr>
              <a:t>сыртқы</a:t>
            </a:r>
            <a:r>
              <a:rPr sz="4300" spc="30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260" dirty="0">
                <a:solidFill>
                  <a:srgbClr val="1D384F"/>
                </a:solidFill>
                <a:latin typeface="Cambria"/>
                <a:cs typeface="Cambria"/>
              </a:rPr>
              <a:t>күштің </a:t>
            </a:r>
            <a:r>
              <a:rPr sz="4300" spc="-254" dirty="0">
                <a:solidFill>
                  <a:srgbClr val="1D384F"/>
                </a:solidFill>
                <a:latin typeface="Cambria"/>
                <a:cs typeface="Cambria"/>
              </a:rPr>
              <a:t> қажеттігін</a:t>
            </a:r>
            <a:r>
              <a:rPr sz="430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235" dirty="0">
                <a:solidFill>
                  <a:srgbClr val="1D384F"/>
                </a:solidFill>
                <a:latin typeface="Cambria"/>
                <a:cs typeface="Cambria"/>
              </a:rPr>
              <a:t>көрсетеді.</a:t>
            </a:r>
            <a:r>
              <a:rPr sz="430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245" dirty="0">
                <a:solidFill>
                  <a:srgbClr val="1D384F"/>
                </a:solidFill>
                <a:latin typeface="Cambria"/>
                <a:cs typeface="Cambria"/>
              </a:rPr>
              <a:t>Басқаша</a:t>
            </a:r>
            <a:r>
              <a:rPr sz="430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15" dirty="0">
                <a:solidFill>
                  <a:srgbClr val="1D384F"/>
                </a:solidFill>
                <a:latin typeface="Cambria"/>
                <a:cs typeface="Cambria"/>
              </a:rPr>
              <a:t>айтқанда:</a:t>
            </a:r>
            <a:endParaRPr sz="4300">
              <a:latin typeface="Cambria"/>
              <a:cs typeface="Cambria"/>
            </a:endParaRPr>
          </a:p>
          <a:p>
            <a:pPr marL="12700" marR="398780" indent="128270">
              <a:lnSpc>
                <a:spcPts val="6020"/>
              </a:lnSpc>
              <a:spcBef>
                <a:spcPts val="340"/>
              </a:spcBef>
              <a:buChar char="•"/>
              <a:tabLst>
                <a:tab pos="439420" algn="l"/>
              </a:tabLst>
            </a:pPr>
            <a:r>
              <a:rPr sz="4300" spc="-254" dirty="0">
                <a:solidFill>
                  <a:srgbClr val="1D384F"/>
                </a:solidFill>
                <a:latin typeface="Cambria"/>
                <a:cs typeface="Cambria"/>
              </a:rPr>
              <a:t>Егер</a:t>
            </a:r>
            <a:r>
              <a:rPr sz="430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35" dirty="0">
                <a:solidFill>
                  <a:srgbClr val="1D384F"/>
                </a:solidFill>
                <a:latin typeface="Cambria"/>
                <a:cs typeface="Cambria"/>
              </a:rPr>
              <a:t>дене</a:t>
            </a:r>
            <a:r>
              <a:rPr sz="4300" spc="6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295" dirty="0">
                <a:solidFill>
                  <a:srgbClr val="1D384F"/>
                </a:solidFill>
                <a:latin typeface="Cambria"/>
                <a:cs typeface="Cambria"/>
              </a:rPr>
              <a:t>бастапқыда</a:t>
            </a:r>
            <a:r>
              <a:rPr sz="4300" spc="6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65" dirty="0">
                <a:solidFill>
                  <a:srgbClr val="1D384F"/>
                </a:solidFill>
                <a:latin typeface="Cambria"/>
                <a:cs typeface="Cambria"/>
              </a:rPr>
              <a:t>тыныштық</a:t>
            </a:r>
            <a:r>
              <a:rPr sz="4300" spc="6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285" dirty="0">
                <a:solidFill>
                  <a:srgbClr val="1D384F"/>
                </a:solidFill>
                <a:latin typeface="Cambria"/>
                <a:cs typeface="Cambria"/>
              </a:rPr>
              <a:t>күйінде</a:t>
            </a:r>
            <a:r>
              <a:rPr sz="4300" spc="6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215" dirty="0">
                <a:solidFill>
                  <a:srgbClr val="1D384F"/>
                </a:solidFill>
                <a:latin typeface="Cambria"/>
                <a:cs typeface="Cambria"/>
              </a:rPr>
              <a:t>болса,</a:t>
            </a:r>
            <a:r>
              <a:rPr sz="4300" spc="6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290" dirty="0">
                <a:solidFill>
                  <a:srgbClr val="1D384F"/>
                </a:solidFill>
                <a:latin typeface="Cambria"/>
                <a:cs typeface="Cambria"/>
              </a:rPr>
              <a:t>онда</a:t>
            </a:r>
            <a:r>
              <a:rPr sz="4300" spc="6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40" dirty="0">
                <a:solidFill>
                  <a:srgbClr val="1D384F"/>
                </a:solidFill>
                <a:latin typeface="Cambria"/>
                <a:cs typeface="Cambria"/>
              </a:rPr>
              <a:t>ол</a:t>
            </a:r>
            <a:r>
              <a:rPr sz="4300" spc="6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250" dirty="0">
                <a:solidFill>
                  <a:srgbClr val="1D384F"/>
                </a:solidFill>
                <a:latin typeface="Cambria"/>
                <a:cs typeface="Cambria"/>
              </a:rPr>
              <a:t>өздігінен </a:t>
            </a:r>
            <a:r>
              <a:rPr sz="4300" spc="-93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30" dirty="0">
                <a:solidFill>
                  <a:srgbClr val="1D384F"/>
                </a:solidFill>
                <a:latin typeface="Cambria"/>
                <a:cs typeface="Cambria"/>
              </a:rPr>
              <a:t>қ</a:t>
            </a:r>
            <a:r>
              <a:rPr sz="4300" spc="-215" dirty="0">
                <a:solidFill>
                  <a:srgbClr val="1D384F"/>
                </a:solidFill>
                <a:latin typeface="Cambria"/>
                <a:cs typeface="Cambria"/>
              </a:rPr>
              <a:t>о</a:t>
            </a:r>
            <a:r>
              <a:rPr sz="4300" spc="-360" dirty="0">
                <a:solidFill>
                  <a:srgbClr val="1D384F"/>
                </a:solidFill>
                <a:latin typeface="Cambria"/>
                <a:cs typeface="Cambria"/>
              </a:rPr>
              <a:t>з</a:t>
            </a:r>
            <a:r>
              <a:rPr sz="4300" spc="-350" dirty="0">
                <a:solidFill>
                  <a:srgbClr val="1D384F"/>
                </a:solidFill>
                <a:latin typeface="Cambria"/>
                <a:cs typeface="Cambria"/>
              </a:rPr>
              <a:t>ғ</a:t>
            </a:r>
            <a:r>
              <a:rPr sz="4300" spc="-295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4300" spc="-475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4300" spc="-29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430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295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4300" spc="-475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4300" spc="-470" dirty="0">
                <a:solidFill>
                  <a:srgbClr val="1D384F"/>
                </a:solidFill>
                <a:latin typeface="Cambria"/>
                <a:cs typeface="Cambria"/>
              </a:rPr>
              <a:t>м</a:t>
            </a:r>
            <a:r>
              <a:rPr sz="4300" spc="-295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4300" spc="-335" dirty="0">
                <a:solidFill>
                  <a:srgbClr val="1D384F"/>
                </a:solidFill>
                <a:latin typeface="Cambria"/>
                <a:cs typeface="Cambria"/>
              </a:rPr>
              <a:t>й</a:t>
            </a:r>
            <a:r>
              <a:rPr sz="4300" spc="-365" dirty="0">
                <a:solidFill>
                  <a:srgbClr val="1D384F"/>
                </a:solidFill>
                <a:latin typeface="Cambria"/>
                <a:cs typeface="Cambria"/>
              </a:rPr>
              <a:t>д</a:t>
            </a:r>
            <a:r>
              <a:rPr sz="4300" spc="-44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4300" spc="-25" dirty="0">
                <a:solidFill>
                  <a:srgbClr val="1D384F"/>
                </a:solidFill>
                <a:latin typeface="Cambria"/>
                <a:cs typeface="Cambria"/>
              </a:rPr>
              <a:t>.</a:t>
            </a:r>
            <a:endParaRPr sz="4300">
              <a:latin typeface="Cambria"/>
              <a:cs typeface="Cambria"/>
            </a:endParaRPr>
          </a:p>
          <a:p>
            <a:pPr marL="438784" indent="-298450">
              <a:lnSpc>
                <a:spcPct val="100000"/>
              </a:lnSpc>
              <a:spcBef>
                <a:spcPts val="505"/>
              </a:spcBef>
              <a:buChar char="•"/>
              <a:tabLst>
                <a:tab pos="439420" algn="l"/>
              </a:tabLst>
            </a:pPr>
            <a:r>
              <a:rPr sz="4300" spc="-254" dirty="0">
                <a:solidFill>
                  <a:srgbClr val="1D384F"/>
                </a:solidFill>
                <a:latin typeface="Cambria"/>
                <a:cs typeface="Cambria"/>
              </a:rPr>
              <a:t>Егер</a:t>
            </a:r>
            <a:r>
              <a:rPr sz="430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35" dirty="0">
                <a:solidFill>
                  <a:srgbClr val="1D384F"/>
                </a:solidFill>
                <a:latin typeface="Cambria"/>
                <a:cs typeface="Cambria"/>
              </a:rPr>
              <a:t>дене</a:t>
            </a:r>
            <a:r>
              <a:rPr sz="4300" spc="6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25" dirty="0">
                <a:solidFill>
                  <a:srgbClr val="1D384F"/>
                </a:solidFill>
                <a:latin typeface="Cambria"/>
                <a:cs typeface="Cambria"/>
              </a:rPr>
              <a:t>қозғалыста</a:t>
            </a:r>
            <a:r>
              <a:rPr sz="4300" spc="6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215" dirty="0">
                <a:solidFill>
                  <a:srgbClr val="1D384F"/>
                </a:solidFill>
                <a:latin typeface="Cambria"/>
                <a:cs typeface="Cambria"/>
              </a:rPr>
              <a:t>болса,</a:t>
            </a:r>
            <a:r>
              <a:rPr sz="430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40" dirty="0">
                <a:solidFill>
                  <a:srgbClr val="1D384F"/>
                </a:solidFill>
                <a:latin typeface="Cambria"/>
                <a:cs typeface="Cambria"/>
              </a:rPr>
              <a:t>ол</a:t>
            </a:r>
            <a:r>
              <a:rPr sz="4300" spc="6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265" dirty="0">
                <a:solidFill>
                  <a:srgbClr val="1D384F"/>
                </a:solidFill>
                <a:latin typeface="Cambria"/>
                <a:cs typeface="Cambria"/>
              </a:rPr>
              <a:t>сол</a:t>
            </a:r>
            <a:r>
              <a:rPr sz="4300" spc="6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20" dirty="0">
                <a:solidFill>
                  <a:srgbClr val="1D384F"/>
                </a:solidFill>
                <a:latin typeface="Cambria"/>
                <a:cs typeface="Cambria"/>
              </a:rPr>
              <a:t>қозғалыс</a:t>
            </a:r>
            <a:r>
              <a:rPr sz="4300" spc="6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80" dirty="0">
                <a:solidFill>
                  <a:srgbClr val="1D384F"/>
                </a:solidFill>
                <a:latin typeface="Cambria"/>
                <a:cs typeface="Cambria"/>
              </a:rPr>
              <a:t>жылдамдығымен</a:t>
            </a:r>
            <a:r>
              <a:rPr sz="430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210" dirty="0">
                <a:solidFill>
                  <a:srgbClr val="1D384F"/>
                </a:solidFill>
                <a:latin typeface="Cambria"/>
                <a:cs typeface="Cambria"/>
              </a:rPr>
              <a:t>әрі</a:t>
            </a:r>
            <a:endParaRPr sz="4300">
              <a:latin typeface="Cambria"/>
              <a:cs typeface="Cambria"/>
            </a:endParaRPr>
          </a:p>
          <a:p>
            <a:pPr marL="12700" marR="1555750">
              <a:lnSpc>
                <a:spcPts val="6020"/>
              </a:lnSpc>
              <a:spcBef>
                <a:spcPts val="140"/>
              </a:spcBef>
            </a:pPr>
            <a:r>
              <a:rPr sz="4300" spc="-290" dirty="0">
                <a:solidFill>
                  <a:srgbClr val="1D384F"/>
                </a:solidFill>
                <a:latin typeface="Cambria"/>
                <a:cs typeface="Cambria"/>
              </a:rPr>
              <a:t>қарай</a:t>
            </a:r>
            <a:r>
              <a:rPr sz="430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25" dirty="0">
                <a:solidFill>
                  <a:srgbClr val="1D384F"/>
                </a:solidFill>
                <a:latin typeface="Cambria"/>
                <a:cs typeface="Cambria"/>
              </a:rPr>
              <a:t>түзу</a:t>
            </a:r>
            <a:r>
              <a:rPr sz="430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55" dirty="0">
                <a:solidFill>
                  <a:srgbClr val="1D384F"/>
                </a:solidFill>
                <a:latin typeface="Cambria"/>
                <a:cs typeface="Cambria"/>
              </a:rPr>
              <a:t>сызықты</a:t>
            </a:r>
            <a:r>
              <a:rPr sz="4300" spc="6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30" dirty="0">
                <a:solidFill>
                  <a:srgbClr val="1D384F"/>
                </a:solidFill>
                <a:latin typeface="Cambria"/>
                <a:cs typeface="Cambria"/>
              </a:rPr>
              <a:t>қозғала</a:t>
            </a:r>
            <a:r>
              <a:rPr sz="430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215" dirty="0">
                <a:solidFill>
                  <a:srgbClr val="1D384F"/>
                </a:solidFill>
                <a:latin typeface="Cambria"/>
                <a:cs typeface="Cambria"/>
              </a:rPr>
              <a:t>береді,</a:t>
            </a:r>
            <a:r>
              <a:rPr sz="4300" spc="6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00" dirty="0">
                <a:solidFill>
                  <a:srgbClr val="1D384F"/>
                </a:solidFill>
                <a:latin typeface="Cambria"/>
                <a:cs typeface="Cambria"/>
              </a:rPr>
              <a:t>егер</a:t>
            </a:r>
            <a:r>
              <a:rPr sz="430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285" dirty="0">
                <a:solidFill>
                  <a:srgbClr val="1D384F"/>
                </a:solidFill>
                <a:latin typeface="Cambria"/>
                <a:cs typeface="Cambria"/>
              </a:rPr>
              <a:t>оған</a:t>
            </a:r>
            <a:r>
              <a:rPr sz="4300" spc="6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320" dirty="0">
                <a:solidFill>
                  <a:srgbClr val="1D384F"/>
                </a:solidFill>
                <a:latin typeface="Cambria"/>
                <a:cs typeface="Cambria"/>
              </a:rPr>
              <a:t>сыртқы</a:t>
            </a:r>
            <a:r>
              <a:rPr sz="4300" spc="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290" dirty="0">
                <a:solidFill>
                  <a:srgbClr val="1D384F"/>
                </a:solidFill>
                <a:latin typeface="Cambria"/>
                <a:cs typeface="Cambria"/>
              </a:rPr>
              <a:t>күш</a:t>
            </a:r>
            <a:r>
              <a:rPr sz="4300" spc="6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265" dirty="0">
                <a:solidFill>
                  <a:srgbClr val="1D384F"/>
                </a:solidFill>
                <a:latin typeface="Cambria"/>
                <a:cs typeface="Cambria"/>
              </a:rPr>
              <a:t>әсер </a:t>
            </a:r>
            <a:r>
              <a:rPr sz="4300" spc="-93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300" spc="-245" dirty="0">
                <a:solidFill>
                  <a:srgbClr val="1D384F"/>
                </a:solidFill>
                <a:latin typeface="Cambria"/>
                <a:cs typeface="Cambria"/>
              </a:rPr>
              <a:t>етпесе.</a:t>
            </a:r>
            <a:endParaRPr sz="4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146" y="4096765"/>
            <a:ext cx="5646588" cy="320906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0873" y="2595209"/>
            <a:ext cx="4533899" cy="25241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39641" y="163054"/>
            <a:ext cx="4238624" cy="28289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6746" y="390004"/>
            <a:ext cx="5901055" cy="1642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600" spc="250" dirty="0"/>
              <a:t>М</a:t>
            </a:r>
            <a:r>
              <a:rPr sz="10600" spc="-1100" dirty="0"/>
              <a:t>ы</a:t>
            </a:r>
            <a:r>
              <a:rPr sz="10600" spc="-295" dirty="0"/>
              <a:t>с</a:t>
            </a:r>
            <a:r>
              <a:rPr sz="10600" spc="-725" dirty="0"/>
              <a:t>а</a:t>
            </a:r>
            <a:r>
              <a:rPr sz="10600" spc="-1165" dirty="0"/>
              <a:t>л</a:t>
            </a:r>
            <a:r>
              <a:rPr sz="10600" spc="-900" dirty="0"/>
              <a:t>д</a:t>
            </a:r>
            <a:r>
              <a:rPr sz="10600" spc="-725" dirty="0"/>
              <a:t>а</a:t>
            </a:r>
            <a:r>
              <a:rPr sz="10600" spc="-540" dirty="0"/>
              <a:t>р</a:t>
            </a:r>
            <a:r>
              <a:rPr sz="10600" spc="-685" dirty="0"/>
              <a:t>:</a:t>
            </a:r>
            <a:endParaRPr sz="10600"/>
          </a:p>
        </p:txBody>
      </p:sp>
      <p:sp>
        <p:nvSpPr>
          <p:cNvPr id="6" name="object 6"/>
          <p:cNvSpPr txBox="1"/>
          <p:nvPr/>
        </p:nvSpPr>
        <p:spPr>
          <a:xfrm>
            <a:off x="689681" y="2923857"/>
            <a:ext cx="17185640" cy="7359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369675" marR="5080" indent="247015">
              <a:lnSpc>
                <a:spcPct val="116799"/>
              </a:lnSpc>
              <a:spcBef>
                <a:spcPts val="95"/>
              </a:spcBef>
            </a:pPr>
            <a:r>
              <a:rPr sz="3050" spc="-225" dirty="0">
                <a:solidFill>
                  <a:srgbClr val="1D384F"/>
                </a:solidFill>
                <a:latin typeface="Cambria"/>
                <a:cs typeface="Cambria"/>
              </a:rPr>
              <a:t>3.</a:t>
            </a:r>
            <a:r>
              <a:rPr sz="3050" spc="-22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100" dirty="0">
                <a:solidFill>
                  <a:srgbClr val="1D384F"/>
                </a:solidFill>
                <a:latin typeface="Cambria"/>
                <a:cs typeface="Cambria"/>
              </a:rPr>
              <a:t>Үстел</a:t>
            </a:r>
            <a:r>
              <a:rPr sz="3050" spc="-9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110" dirty="0">
                <a:solidFill>
                  <a:srgbClr val="1D384F"/>
                </a:solidFill>
                <a:latin typeface="Cambria"/>
                <a:cs typeface="Cambria"/>
              </a:rPr>
              <a:t>үстіндегі</a:t>
            </a:r>
            <a:r>
              <a:rPr sz="3050" spc="-10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135" dirty="0">
                <a:solidFill>
                  <a:srgbClr val="1D384F"/>
                </a:solidFill>
                <a:latin typeface="Cambria"/>
                <a:cs typeface="Cambria"/>
              </a:rPr>
              <a:t>доп:</a:t>
            </a:r>
            <a:r>
              <a:rPr sz="3050" spc="-130" dirty="0">
                <a:solidFill>
                  <a:srgbClr val="1D384F"/>
                </a:solidFill>
                <a:latin typeface="Cambria"/>
                <a:cs typeface="Cambria"/>
              </a:rPr>
              <a:t> Егер</a:t>
            </a:r>
            <a:r>
              <a:rPr sz="3050" spc="-12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150" dirty="0">
                <a:solidFill>
                  <a:srgbClr val="1D384F"/>
                </a:solidFill>
                <a:latin typeface="Cambria"/>
                <a:cs typeface="Cambria"/>
              </a:rPr>
              <a:t>оған </a:t>
            </a:r>
            <a:r>
              <a:rPr sz="3050" spc="-1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165" dirty="0">
                <a:solidFill>
                  <a:srgbClr val="1D384F"/>
                </a:solidFill>
                <a:latin typeface="Cambria"/>
                <a:cs typeface="Cambria"/>
              </a:rPr>
              <a:t>сыртқы</a:t>
            </a:r>
            <a:r>
              <a:rPr sz="3050" spc="1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155" dirty="0">
                <a:solidFill>
                  <a:srgbClr val="1D384F"/>
                </a:solidFill>
                <a:latin typeface="Cambria"/>
                <a:cs typeface="Cambria"/>
              </a:rPr>
              <a:t>күш</a:t>
            </a:r>
            <a:r>
              <a:rPr sz="3050" spc="1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95" dirty="0">
                <a:solidFill>
                  <a:srgbClr val="1D384F"/>
                </a:solidFill>
                <a:latin typeface="Cambria"/>
                <a:cs typeface="Cambria"/>
              </a:rPr>
              <a:t>түсірмесе,</a:t>
            </a:r>
            <a:r>
              <a:rPr sz="3050" spc="1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204" dirty="0">
                <a:solidFill>
                  <a:srgbClr val="1D384F"/>
                </a:solidFill>
                <a:latin typeface="Cambria"/>
                <a:cs typeface="Cambria"/>
              </a:rPr>
              <a:t>ол</a:t>
            </a:r>
            <a:r>
              <a:rPr sz="3050" spc="1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155" dirty="0">
                <a:solidFill>
                  <a:srgbClr val="1D384F"/>
                </a:solidFill>
                <a:latin typeface="Cambria"/>
                <a:cs typeface="Cambria"/>
              </a:rPr>
              <a:t>орнында</a:t>
            </a:r>
            <a:endParaRPr sz="3050">
              <a:latin typeface="Cambria"/>
              <a:cs typeface="Cambria"/>
            </a:endParaRPr>
          </a:p>
          <a:p>
            <a:pPr marL="13647419">
              <a:lnSpc>
                <a:spcPct val="100000"/>
              </a:lnSpc>
              <a:spcBef>
                <a:spcPts val="615"/>
              </a:spcBef>
            </a:pPr>
            <a:r>
              <a:rPr sz="3050" spc="-165" dirty="0">
                <a:solidFill>
                  <a:srgbClr val="1D384F"/>
                </a:solidFill>
                <a:latin typeface="Cambria"/>
                <a:cs typeface="Cambria"/>
              </a:rPr>
              <a:t>қалады.</a:t>
            </a:r>
            <a:endParaRPr sz="305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700">
              <a:latin typeface="Cambria"/>
              <a:cs typeface="Cambria"/>
            </a:endParaRPr>
          </a:p>
          <a:p>
            <a:pPr marL="6249670" marR="4125595" indent="318770">
              <a:lnSpc>
                <a:spcPct val="116799"/>
              </a:lnSpc>
              <a:spcBef>
                <a:spcPts val="2810"/>
              </a:spcBef>
            </a:pPr>
            <a:r>
              <a:rPr sz="3050" spc="-204" dirty="0">
                <a:solidFill>
                  <a:srgbClr val="1D384F"/>
                </a:solidFill>
                <a:latin typeface="Cambria"/>
                <a:cs typeface="Cambria"/>
              </a:rPr>
              <a:t>2.</a:t>
            </a:r>
            <a:r>
              <a:rPr sz="3050" spc="-20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85" dirty="0">
                <a:solidFill>
                  <a:srgbClr val="1D384F"/>
                </a:solidFill>
                <a:latin typeface="Cambria"/>
                <a:cs typeface="Cambria"/>
              </a:rPr>
              <a:t>Көлік </a:t>
            </a:r>
            <a:r>
              <a:rPr sz="3050" spc="-114" dirty="0">
                <a:solidFill>
                  <a:srgbClr val="1D384F"/>
                </a:solidFill>
                <a:latin typeface="Cambria"/>
                <a:cs typeface="Cambria"/>
              </a:rPr>
              <a:t>тежегішті</a:t>
            </a:r>
            <a:r>
              <a:rPr sz="3050" spc="-11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140" dirty="0">
                <a:solidFill>
                  <a:srgbClr val="1D384F"/>
                </a:solidFill>
                <a:latin typeface="Cambria"/>
                <a:cs typeface="Cambria"/>
              </a:rPr>
              <a:t>басқанда:</a:t>
            </a:r>
            <a:r>
              <a:rPr sz="3050" spc="-13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80" dirty="0">
                <a:solidFill>
                  <a:srgbClr val="1D384F"/>
                </a:solidFill>
                <a:latin typeface="Cambria"/>
                <a:cs typeface="Cambria"/>
              </a:rPr>
              <a:t>Ішіндегі </a:t>
            </a:r>
            <a:r>
              <a:rPr sz="3050" spc="-7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165" dirty="0">
                <a:solidFill>
                  <a:srgbClr val="1D384F"/>
                </a:solidFill>
                <a:latin typeface="Cambria"/>
                <a:cs typeface="Cambria"/>
              </a:rPr>
              <a:t>заттар</a:t>
            </a:r>
            <a:r>
              <a:rPr sz="3050" spc="16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195" dirty="0">
                <a:solidFill>
                  <a:srgbClr val="1D384F"/>
                </a:solidFill>
                <a:latin typeface="Cambria"/>
                <a:cs typeface="Cambria"/>
              </a:rPr>
              <a:t>алға</a:t>
            </a:r>
            <a:r>
              <a:rPr sz="3050" spc="17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150" dirty="0">
                <a:solidFill>
                  <a:srgbClr val="1D384F"/>
                </a:solidFill>
                <a:latin typeface="Cambria"/>
                <a:cs typeface="Cambria"/>
              </a:rPr>
              <a:t>жылжиды,</a:t>
            </a:r>
            <a:r>
              <a:rPr sz="3050" spc="16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105" dirty="0">
                <a:solidFill>
                  <a:srgbClr val="1D384F"/>
                </a:solidFill>
                <a:latin typeface="Cambria"/>
                <a:cs typeface="Cambria"/>
              </a:rPr>
              <a:t>себебі</a:t>
            </a:r>
            <a:r>
              <a:rPr sz="3050" spc="17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160" dirty="0">
                <a:solidFill>
                  <a:srgbClr val="1D384F"/>
                </a:solidFill>
                <a:latin typeface="Cambria"/>
                <a:cs typeface="Cambria"/>
              </a:rPr>
              <a:t>олар</a:t>
            </a:r>
            <a:r>
              <a:rPr sz="3050" spc="17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160" dirty="0">
                <a:solidFill>
                  <a:srgbClr val="1D384F"/>
                </a:solidFill>
                <a:latin typeface="Cambria"/>
                <a:cs typeface="Cambria"/>
              </a:rPr>
              <a:t>тоқтау</a:t>
            </a:r>
            <a:endParaRPr sz="3050">
              <a:latin typeface="Cambria"/>
              <a:cs typeface="Cambria"/>
            </a:endParaRPr>
          </a:p>
          <a:p>
            <a:pPr marL="8416290" marR="4506595" indent="-1785620">
              <a:lnSpc>
                <a:spcPct val="116799"/>
              </a:lnSpc>
            </a:pPr>
            <a:r>
              <a:rPr sz="3050" spc="-125" dirty="0">
                <a:solidFill>
                  <a:srgbClr val="1D384F"/>
                </a:solidFill>
                <a:latin typeface="Cambria"/>
                <a:cs typeface="Cambria"/>
              </a:rPr>
              <a:t>сәтіне</a:t>
            </a:r>
            <a:r>
              <a:rPr sz="3050" spc="18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140" dirty="0">
                <a:solidFill>
                  <a:srgbClr val="1D384F"/>
                </a:solidFill>
                <a:latin typeface="Cambria"/>
                <a:cs typeface="Cambria"/>
              </a:rPr>
              <a:t>дейін</a:t>
            </a:r>
            <a:r>
              <a:rPr sz="3050" spc="18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170" dirty="0">
                <a:solidFill>
                  <a:srgbClr val="1D384F"/>
                </a:solidFill>
                <a:latin typeface="Cambria"/>
                <a:cs typeface="Cambria"/>
              </a:rPr>
              <a:t>қозғалыс</a:t>
            </a:r>
            <a:r>
              <a:rPr sz="3050" spc="18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204" dirty="0">
                <a:solidFill>
                  <a:srgbClr val="1D384F"/>
                </a:solidFill>
                <a:latin typeface="Cambria"/>
                <a:cs typeface="Cambria"/>
              </a:rPr>
              <a:t>жылдамдығын </a:t>
            </a:r>
            <a:r>
              <a:rPr sz="3050" spc="-6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145" dirty="0">
                <a:solidFill>
                  <a:srgbClr val="1D384F"/>
                </a:solidFill>
                <a:latin typeface="Cambria"/>
                <a:cs typeface="Cambria"/>
              </a:rPr>
              <a:t>сақтауға</a:t>
            </a:r>
            <a:r>
              <a:rPr sz="3050" spc="16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114" dirty="0">
                <a:solidFill>
                  <a:srgbClr val="1D384F"/>
                </a:solidFill>
                <a:latin typeface="Cambria"/>
                <a:cs typeface="Cambria"/>
              </a:rPr>
              <a:t>бейім.</a:t>
            </a:r>
            <a:endParaRPr sz="3050">
              <a:latin typeface="Cambria"/>
              <a:cs typeface="Cambria"/>
            </a:endParaRPr>
          </a:p>
          <a:p>
            <a:pPr marL="550545">
              <a:lnSpc>
                <a:spcPts val="3570"/>
              </a:lnSpc>
            </a:pPr>
            <a:r>
              <a:rPr sz="3050" spc="-315" dirty="0">
                <a:solidFill>
                  <a:srgbClr val="1D384F"/>
                </a:solidFill>
                <a:latin typeface="Cambria"/>
                <a:cs typeface="Cambria"/>
              </a:rPr>
              <a:t>1.</a:t>
            </a:r>
            <a:r>
              <a:rPr sz="3050" spc="-18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70" dirty="0">
                <a:solidFill>
                  <a:srgbClr val="1D384F"/>
                </a:solidFill>
                <a:latin typeface="Cambria"/>
                <a:cs typeface="Cambria"/>
              </a:rPr>
              <a:t>Автобус</a:t>
            </a:r>
            <a:r>
              <a:rPr sz="3050" spc="16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180" dirty="0">
                <a:solidFill>
                  <a:srgbClr val="1D384F"/>
                </a:solidFill>
                <a:latin typeface="Cambria"/>
                <a:cs typeface="Cambria"/>
              </a:rPr>
              <a:t>кенет</a:t>
            </a:r>
            <a:r>
              <a:rPr sz="3050" spc="17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160" dirty="0">
                <a:solidFill>
                  <a:srgbClr val="1D384F"/>
                </a:solidFill>
                <a:latin typeface="Cambria"/>
                <a:cs typeface="Cambria"/>
              </a:rPr>
              <a:t>тоқтағанда:</a:t>
            </a:r>
            <a:endParaRPr sz="3050">
              <a:latin typeface="Cambria"/>
              <a:cs typeface="Cambria"/>
            </a:endParaRPr>
          </a:p>
          <a:p>
            <a:pPr marL="12700" marR="11398885" indent="-635" algn="ctr">
              <a:lnSpc>
                <a:spcPct val="116799"/>
              </a:lnSpc>
            </a:pPr>
            <a:r>
              <a:rPr sz="3050" spc="-125" dirty="0">
                <a:solidFill>
                  <a:srgbClr val="1D384F"/>
                </a:solidFill>
                <a:latin typeface="Cambria"/>
                <a:cs typeface="Cambria"/>
              </a:rPr>
              <a:t>Жолаушылар </a:t>
            </a:r>
            <a:r>
              <a:rPr sz="3050" spc="-195" dirty="0">
                <a:solidFill>
                  <a:srgbClr val="1D384F"/>
                </a:solidFill>
                <a:latin typeface="Cambria"/>
                <a:cs typeface="Cambria"/>
              </a:rPr>
              <a:t>алға</a:t>
            </a:r>
            <a:r>
              <a:rPr sz="3050" spc="-19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150" dirty="0">
                <a:solidFill>
                  <a:srgbClr val="1D384F"/>
                </a:solidFill>
                <a:latin typeface="Cambria"/>
                <a:cs typeface="Cambria"/>
              </a:rPr>
              <a:t>қарай</a:t>
            </a:r>
            <a:r>
              <a:rPr sz="3050" spc="-1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120" dirty="0">
                <a:solidFill>
                  <a:srgbClr val="1D384F"/>
                </a:solidFill>
                <a:latin typeface="Cambria"/>
                <a:cs typeface="Cambria"/>
              </a:rPr>
              <a:t>еңкейеді, </a:t>
            </a:r>
            <a:r>
              <a:rPr sz="3050" spc="-114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105" dirty="0">
                <a:solidFill>
                  <a:srgbClr val="1D384F"/>
                </a:solidFill>
                <a:latin typeface="Cambria"/>
                <a:cs typeface="Cambria"/>
              </a:rPr>
              <a:t>себебі </a:t>
            </a:r>
            <a:r>
              <a:rPr sz="3050" spc="-175" dirty="0">
                <a:solidFill>
                  <a:srgbClr val="1D384F"/>
                </a:solidFill>
                <a:latin typeface="Cambria"/>
                <a:cs typeface="Cambria"/>
              </a:rPr>
              <a:t>олардың</a:t>
            </a:r>
            <a:r>
              <a:rPr sz="3050" spc="-17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150" dirty="0">
                <a:solidFill>
                  <a:srgbClr val="1D384F"/>
                </a:solidFill>
                <a:latin typeface="Cambria"/>
                <a:cs typeface="Cambria"/>
              </a:rPr>
              <a:t>денелері</a:t>
            </a:r>
            <a:r>
              <a:rPr sz="3050" spc="-145" dirty="0">
                <a:solidFill>
                  <a:srgbClr val="1D384F"/>
                </a:solidFill>
                <a:latin typeface="Cambria"/>
                <a:cs typeface="Cambria"/>
              </a:rPr>
              <a:t> бастапқы </a:t>
            </a:r>
            <a:r>
              <a:rPr sz="3050" spc="-14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170" dirty="0">
                <a:solidFill>
                  <a:srgbClr val="1D384F"/>
                </a:solidFill>
                <a:latin typeface="Cambria"/>
                <a:cs typeface="Cambria"/>
              </a:rPr>
              <a:t>қозғалыс</a:t>
            </a:r>
            <a:r>
              <a:rPr sz="3050" spc="17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204" dirty="0">
                <a:solidFill>
                  <a:srgbClr val="1D384F"/>
                </a:solidFill>
                <a:latin typeface="Cambria"/>
                <a:cs typeface="Cambria"/>
              </a:rPr>
              <a:t>жылдамдығын</a:t>
            </a:r>
            <a:r>
              <a:rPr sz="3050" spc="17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155" dirty="0">
                <a:solidFill>
                  <a:srgbClr val="1D384F"/>
                </a:solidFill>
                <a:latin typeface="Cambria"/>
                <a:cs typeface="Cambria"/>
              </a:rPr>
              <a:t>сақтағысы </a:t>
            </a:r>
            <a:r>
              <a:rPr sz="3050" spc="-65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050" spc="-135" dirty="0">
                <a:solidFill>
                  <a:srgbClr val="1D384F"/>
                </a:solidFill>
                <a:latin typeface="Cambria"/>
                <a:cs typeface="Cambria"/>
              </a:rPr>
              <a:t>келеді.</a:t>
            </a:r>
            <a:endParaRPr sz="30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100"/>
              </a:spcBef>
            </a:pPr>
            <a:r>
              <a:rPr spc="-290" dirty="0"/>
              <a:t>Ньютонның</a:t>
            </a:r>
            <a:r>
              <a:rPr spc="65" dirty="0"/>
              <a:t> </a:t>
            </a:r>
            <a:r>
              <a:rPr spc="-235" dirty="0"/>
              <a:t>екінші</a:t>
            </a:r>
            <a:r>
              <a:rPr spc="70" dirty="0"/>
              <a:t> </a:t>
            </a:r>
            <a:r>
              <a:rPr spc="-385" dirty="0"/>
              <a:t>заңы</a:t>
            </a:r>
            <a:r>
              <a:rPr spc="70" dirty="0"/>
              <a:t> </a:t>
            </a:r>
            <a:r>
              <a:rPr spc="-400" dirty="0"/>
              <a:t>былай</a:t>
            </a:r>
            <a:r>
              <a:rPr spc="70" dirty="0"/>
              <a:t> </a:t>
            </a:r>
            <a:r>
              <a:rPr spc="-315" dirty="0"/>
              <a:t>дейді:</a:t>
            </a:r>
            <a:r>
              <a:rPr spc="70" dirty="0"/>
              <a:t> </a:t>
            </a:r>
            <a:r>
              <a:rPr spc="-260" dirty="0"/>
              <a:t>“Денеге</a:t>
            </a:r>
            <a:r>
              <a:rPr spc="70" dirty="0"/>
              <a:t> </a:t>
            </a:r>
            <a:r>
              <a:rPr spc="-290" dirty="0"/>
              <a:t>әсер </a:t>
            </a:r>
            <a:r>
              <a:rPr spc="-1019" dirty="0"/>
              <a:t> </a:t>
            </a:r>
            <a:r>
              <a:rPr spc="-370" dirty="0"/>
              <a:t>е</a:t>
            </a:r>
            <a:r>
              <a:rPr spc="-395" dirty="0"/>
              <a:t>т</a:t>
            </a:r>
            <a:r>
              <a:rPr spc="-370" dirty="0"/>
              <a:t>е</a:t>
            </a:r>
            <a:r>
              <a:rPr spc="-395" dirty="0"/>
              <a:t>т</a:t>
            </a:r>
            <a:r>
              <a:rPr spc="-35" dirty="0"/>
              <a:t>і</a:t>
            </a:r>
            <a:r>
              <a:rPr spc="-325" dirty="0"/>
              <a:t>н</a:t>
            </a:r>
            <a:r>
              <a:rPr spc="65" dirty="0"/>
              <a:t> </a:t>
            </a:r>
            <a:r>
              <a:rPr spc="-365" dirty="0"/>
              <a:t>к</a:t>
            </a:r>
            <a:r>
              <a:rPr spc="-325" dirty="0"/>
              <a:t>ү</a:t>
            </a:r>
            <a:r>
              <a:rPr spc="-265" dirty="0"/>
              <a:t>ш</a:t>
            </a:r>
            <a:r>
              <a:rPr spc="65" dirty="0"/>
              <a:t> </a:t>
            </a:r>
            <a:r>
              <a:rPr spc="-235" dirty="0"/>
              <a:t>о</a:t>
            </a:r>
            <a:r>
              <a:rPr spc="-330" dirty="0"/>
              <a:t>н</a:t>
            </a:r>
            <a:r>
              <a:rPr spc="-484" dirty="0"/>
              <a:t>ы</a:t>
            </a:r>
            <a:r>
              <a:rPr spc="-340" dirty="0"/>
              <a:t>ң</a:t>
            </a:r>
            <a:r>
              <a:rPr spc="65" dirty="0"/>
              <a:t> </a:t>
            </a:r>
            <a:r>
              <a:rPr spc="-515" dirty="0"/>
              <a:t>м</a:t>
            </a:r>
            <a:r>
              <a:rPr spc="-320" dirty="0"/>
              <a:t>а</a:t>
            </a:r>
            <a:r>
              <a:rPr spc="-135" dirty="0"/>
              <a:t>сс</a:t>
            </a:r>
            <a:r>
              <a:rPr spc="-320" dirty="0"/>
              <a:t>а</a:t>
            </a:r>
            <a:r>
              <a:rPr spc="-135" dirty="0"/>
              <a:t>с</a:t>
            </a:r>
            <a:r>
              <a:rPr spc="-480" dirty="0"/>
              <a:t>ы</a:t>
            </a:r>
            <a:r>
              <a:rPr spc="65" dirty="0"/>
              <a:t> </a:t>
            </a:r>
            <a:r>
              <a:rPr spc="-515" dirty="0"/>
              <a:t>м</a:t>
            </a:r>
            <a:r>
              <a:rPr spc="-370" dirty="0"/>
              <a:t>е</a:t>
            </a:r>
            <a:r>
              <a:rPr spc="-325" dirty="0"/>
              <a:t>н</a:t>
            </a:r>
            <a:r>
              <a:rPr spc="65" dirty="0"/>
              <a:t> </a:t>
            </a:r>
            <a:r>
              <a:rPr spc="-325" dirty="0"/>
              <a:t>ү</a:t>
            </a:r>
            <a:r>
              <a:rPr spc="-400" dirty="0"/>
              <a:t>д</a:t>
            </a:r>
            <a:r>
              <a:rPr spc="-370" dirty="0"/>
              <a:t>е</a:t>
            </a:r>
            <a:r>
              <a:rPr spc="-330" dirty="0"/>
              <a:t>у</a:t>
            </a:r>
            <a:r>
              <a:rPr spc="-35" dirty="0"/>
              <a:t>і</a:t>
            </a:r>
            <a:r>
              <a:rPr spc="-330" dirty="0"/>
              <a:t>н</a:t>
            </a:r>
            <a:r>
              <a:rPr spc="-35" dirty="0"/>
              <a:t>і</a:t>
            </a:r>
            <a:r>
              <a:rPr spc="-200" dirty="0"/>
              <a:t>ң  </a:t>
            </a:r>
            <a:r>
              <a:rPr spc="-265" dirty="0"/>
              <a:t>көбейтіндісіне</a:t>
            </a:r>
            <a:r>
              <a:rPr spc="65" dirty="0"/>
              <a:t> </a:t>
            </a:r>
            <a:r>
              <a:rPr spc="-290" dirty="0"/>
              <a:t>тең.”</a:t>
            </a:r>
            <a:r>
              <a:rPr spc="70" dirty="0"/>
              <a:t> </a:t>
            </a:r>
            <a:r>
              <a:rPr spc="-335" dirty="0"/>
              <a:t>Бұл</a:t>
            </a:r>
            <a:r>
              <a:rPr spc="70" dirty="0"/>
              <a:t> </a:t>
            </a:r>
            <a:r>
              <a:rPr spc="-355" dirty="0"/>
              <a:t>заң</a:t>
            </a:r>
            <a:r>
              <a:rPr spc="70" dirty="0"/>
              <a:t> </a:t>
            </a:r>
            <a:r>
              <a:rPr spc="-220" dirty="0"/>
              <a:t>күш,</a:t>
            </a:r>
            <a:r>
              <a:rPr spc="70" dirty="0"/>
              <a:t> </a:t>
            </a:r>
            <a:r>
              <a:rPr spc="-285" dirty="0"/>
              <a:t>масса</a:t>
            </a:r>
            <a:r>
              <a:rPr spc="70" dirty="0"/>
              <a:t> </a:t>
            </a:r>
            <a:r>
              <a:rPr spc="-330" dirty="0"/>
              <a:t>және</a:t>
            </a:r>
            <a:r>
              <a:rPr spc="70" dirty="0"/>
              <a:t> </a:t>
            </a:r>
            <a:r>
              <a:rPr spc="-355" dirty="0"/>
              <a:t>үдеу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2574" y="4794637"/>
            <a:ext cx="8976995" cy="7442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700" spc="-32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4700" spc="-240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4700" spc="-32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4700" spc="-135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4700" spc="-484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4700" spc="-330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4700" spc="-400" dirty="0">
                <a:solidFill>
                  <a:srgbClr val="1D384F"/>
                </a:solidFill>
                <a:latin typeface="Cambria"/>
                <a:cs typeface="Cambria"/>
              </a:rPr>
              <a:t>д</a:t>
            </a:r>
            <a:r>
              <a:rPr sz="4700" spc="-32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4700" spc="-385" dirty="0">
                <a:solidFill>
                  <a:srgbClr val="1D384F"/>
                </a:solidFill>
                <a:latin typeface="Cambria"/>
                <a:cs typeface="Cambria"/>
              </a:rPr>
              <a:t>ғ</a:t>
            </a:r>
            <a:r>
              <a:rPr sz="4700" spc="-480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4700" spc="6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700" spc="-300" dirty="0">
                <a:solidFill>
                  <a:srgbClr val="1D384F"/>
                </a:solidFill>
                <a:latin typeface="Cambria"/>
                <a:cs typeface="Cambria"/>
              </a:rPr>
              <a:t>б</a:t>
            </a:r>
            <a:r>
              <a:rPr sz="4700" spc="-32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4700" spc="-365" dirty="0">
                <a:solidFill>
                  <a:srgbClr val="1D384F"/>
                </a:solidFill>
                <a:latin typeface="Cambria"/>
                <a:cs typeface="Cambria"/>
              </a:rPr>
              <a:t>й</a:t>
            </a:r>
            <a:r>
              <a:rPr sz="4700" spc="-520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4700" spc="-32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4700" spc="-330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4700" spc="-484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4700" spc="-135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4700" spc="-395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4700" spc="-480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4700" spc="6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700" spc="-32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4700" spc="-330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4700" spc="-484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4700" spc="-360" dirty="0">
                <a:solidFill>
                  <a:srgbClr val="1D384F"/>
                </a:solidFill>
                <a:latin typeface="Cambria"/>
                <a:cs typeface="Cambria"/>
              </a:rPr>
              <a:t>қ</a:t>
            </a:r>
            <a:r>
              <a:rPr sz="4700" spc="-395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4700" spc="-32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4700" spc="-365" dirty="0">
                <a:solidFill>
                  <a:srgbClr val="1D384F"/>
                </a:solidFill>
                <a:latin typeface="Cambria"/>
                <a:cs typeface="Cambria"/>
              </a:rPr>
              <a:t>й</a:t>
            </a:r>
            <a:r>
              <a:rPr sz="4700" spc="-400" dirty="0">
                <a:solidFill>
                  <a:srgbClr val="1D384F"/>
                </a:solidFill>
                <a:latin typeface="Cambria"/>
                <a:cs typeface="Cambria"/>
              </a:rPr>
              <a:t>д</a:t>
            </a:r>
            <a:r>
              <a:rPr sz="4700" spc="-484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4700" spc="-30" dirty="0">
                <a:solidFill>
                  <a:srgbClr val="1D384F"/>
                </a:solidFill>
                <a:latin typeface="Cambria"/>
                <a:cs typeface="Cambria"/>
              </a:rPr>
              <a:t>.</a:t>
            </a:r>
            <a:endParaRPr sz="47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73345" y="3399342"/>
            <a:ext cx="5478585" cy="59436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725" dirty="0"/>
              <a:t>Ньютонның</a:t>
            </a:r>
            <a:r>
              <a:rPr spc="140" dirty="0"/>
              <a:t> </a:t>
            </a:r>
            <a:r>
              <a:rPr spc="-585" dirty="0"/>
              <a:t>екінші</a:t>
            </a:r>
            <a:r>
              <a:rPr spc="140" dirty="0"/>
              <a:t> </a:t>
            </a:r>
            <a:r>
              <a:rPr spc="-980" dirty="0"/>
              <a:t>заңы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2574" y="7283038"/>
            <a:ext cx="8042909" cy="193992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67665" indent="-355600">
              <a:lnSpc>
                <a:spcPct val="100000"/>
              </a:lnSpc>
              <a:spcBef>
                <a:spcPts val="805"/>
              </a:spcBef>
              <a:buChar char="•"/>
              <a:tabLst>
                <a:tab pos="367665" algn="l"/>
                <a:tab pos="368300" algn="l"/>
                <a:tab pos="815975" algn="l"/>
              </a:tabLst>
            </a:pPr>
            <a:r>
              <a:rPr sz="3600" spc="-90" dirty="0">
                <a:solidFill>
                  <a:srgbClr val="1D384F"/>
                </a:solidFill>
                <a:latin typeface="Cambria"/>
                <a:cs typeface="Cambria"/>
              </a:rPr>
              <a:t>F	</a:t>
            </a:r>
            <a:r>
              <a:rPr sz="3600" spc="-615" dirty="0">
                <a:solidFill>
                  <a:srgbClr val="1D384F"/>
                </a:solidFill>
                <a:latin typeface="Cambria"/>
                <a:cs typeface="Cambria"/>
              </a:rPr>
              <a:t>—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310" dirty="0">
                <a:solidFill>
                  <a:srgbClr val="1D384F"/>
                </a:solidFill>
                <a:latin typeface="Cambria"/>
                <a:cs typeface="Cambria"/>
              </a:rPr>
              <a:t>д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254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270" dirty="0">
                <a:solidFill>
                  <a:srgbClr val="1D384F"/>
                </a:solidFill>
                <a:latin typeface="Cambria"/>
                <a:cs typeface="Cambria"/>
              </a:rPr>
              <a:t>г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325" dirty="0">
                <a:solidFill>
                  <a:srgbClr val="1D384F"/>
                </a:solidFill>
                <a:latin typeface="Cambria"/>
                <a:cs typeface="Cambria"/>
              </a:rPr>
              <a:t>ә</a:t>
            </a:r>
            <a:r>
              <a:rPr sz="3600" spc="-105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18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300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300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600" spc="-25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3600" spc="-254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8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ү</a:t>
            </a:r>
            <a:r>
              <a:rPr sz="3600" spc="-210" dirty="0">
                <a:solidFill>
                  <a:srgbClr val="1D384F"/>
                </a:solidFill>
                <a:latin typeface="Cambria"/>
                <a:cs typeface="Cambria"/>
              </a:rPr>
              <a:t>ш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65" dirty="0">
                <a:solidFill>
                  <a:srgbClr val="1D384F"/>
                </a:solidFill>
                <a:latin typeface="Cambria"/>
                <a:cs typeface="Cambria"/>
              </a:rPr>
              <a:t>(</a:t>
            </a:r>
            <a:r>
              <a:rPr sz="3600" spc="260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3600" spc="-360" dirty="0">
                <a:solidFill>
                  <a:srgbClr val="1D384F"/>
                </a:solidFill>
                <a:latin typeface="Cambria"/>
                <a:cs typeface="Cambria"/>
              </a:rPr>
              <a:t>ь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ю</a:t>
            </a:r>
            <a:r>
              <a:rPr sz="3600" spc="-300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600" spc="-180" dirty="0">
                <a:solidFill>
                  <a:srgbClr val="1D384F"/>
                </a:solidFill>
                <a:latin typeface="Cambria"/>
                <a:cs typeface="Cambria"/>
              </a:rPr>
              <a:t>о</a:t>
            </a:r>
            <a:r>
              <a:rPr sz="3600" spc="-254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3600" spc="60" dirty="0">
                <a:solidFill>
                  <a:srgbClr val="1D384F"/>
                </a:solidFill>
                <a:latin typeface="Cambria"/>
                <a:cs typeface="Cambria"/>
              </a:rPr>
              <a:t>,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260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3600" spc="-265" dirty="0">
                <a:solidFill>
                  <a:srgbClr val="1D384F"/>
                </a:solidFill>
                <a:latin typeface="Cambria"/>
                <a:cs typeface="Cambria"/>
              </a:rPr>
              <a:t>)</a:t>
            </a:r>
            <a:r>
              <a:rPr sz="3600" spc="60" dirty="0">
                <a:solidFill>
                  <a:srgbClr val="1D384F"/>
                </a:solidFill>
                <a:latin typeface="Cambria"/>
                <a:cs typeface="Cambria"/>
              </a:rPr>
              <a:t>,</a:t>
            </a:r>
            <a:endParaRPr sz="3600">
              <a:latin typeface="Cambria"/>
              <a:cs typeface="Cambria"/>
            </a:endParaRPr>
          </a:p>
          <a:p>
            <a:pPr marL="474980" lvl="1" indent="-356235">
              <a:lnSpc>
                <a:spcPct val="100000"/>
              </a:lnSpc>
              <a:spcBef>
                <a:spcPts val="705"/>
              </a:spcBef>
              <a:buChar char="•"/>
              <a:tabLst>
                <a:tab pos="474980" algn="l"/>
                <a:tab pos="475615" algn="l"/>
                <a:tab pos="1038860" algn="l"/>
              </a:tabLst>
            </a:pPr>
            <a:r>
              <a:rPr sz="3600" spc="-240" dirty="0">
                <a:solidFill>
                  <a:srgbClr val="1D384F"/>
                </a:solidFill>
                <a:latin typeface="Cambria"/>
                <a:cs typeface="Cambria"/>
              </a:rPr>
              <a:t>m	</a:t>
            </a:r>
            <a:r>
              <a:rPr sz="3600" spc="-615" dirty="0">
                <a:solidFill>
                  <a:srgbClr val="1D384F"/>
                </a:solidFill>
                <a:latin typeface="Cambria"/>
                <a:cs typeface="Cambria"/>
              </a:rPr>
              <a:t>—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310" dirty="0">
                <a:solidFill>
                  <a:srgbClr val="1D384F"/>
                </a:solidFill>
                <a:latin typeface="Cambria"/>
                <a:cs typeface="Cambria"/>
              </a:rPr>
              <a:t>д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254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254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3600" spc="-25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3600" spc="-265" dirty="0">
                <a:solidFill>
                  <a:srgbClr val="1D384F"/>
                </a:solidFill>
                <a:latin typeface="Cambria"/>
                <a:cs typeface="Cambria"/>
              </a:rPr>
              <a:t>ң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400" dirty="0">
                <a:solidFill>
                  <a:srgbClr val="1D384F"/>
                </a:solidFill>
                <a:latin typeface="Cambria"/>
                <a:cs typeface="Cambria"/>
              </a:rPr>
              <a:t>м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00" spc="-105" dirty="0">
                <a:solidFill>
                  <a:srgbClr val="1D384F"/>
                </a:solidFill>
                <a:latin typeface="Cambria"/>
                <a:cs typeface="Cambria"/>
              </a:rPr>
              <a:t>сс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00" spc="-105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3600" spc="-375" dirty="0">
                <a:solidFill>
                  <a:srgbClr val="1D384F"/>
                </a:solidFill>
                <a:latin typeface="Cambria"/>
                <a:cs typeface="Cambria"/>
              </a:rPr>
              <a:t>ы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65" dirty="0">
                <a:solidFill>
                  <a:srgbClr val="1D384F"/>
                </a:solidFill>
                <a:latin typeface="Cambria"/>
                <a:cs typeface="Cambria"/>
              </a:rPr>
              <a:t>(</a:t>
            </a:r>
            <a:r>
              <a:rPr sz="3600" spc="-28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и</a:t>
            </a:r>
            <a:r>
              <a:rPr sz="3600" spc="-400" dirty="0">
                <a:solidFill>
                  <a:srgbClr val="1D384F"/>
                </a:solidFill>
                <a:latin typeface="Cambria"/>
                <a:cs typeface="Cambria"/>
              </a:rPr>
              <a:t>л</a:t>
            </a:r>
            <a:r>
              <a:rPr sz="3600" spc="-180" dirty="0">
                <a:solidFill>
                  <a:srgbClr val="1D384F"/>
                </a:solidFill>
                <a:latin typeface="Cambria"/>
                <a:cs typeface="Cambria"/>
              </a:rPr>
              <a:t>о</a:t>
            </a:r>
            <a:r>
              <a:rPr sz="3600" spc="-270" dirty="0">
                <a:solidFill>
                  <a:srgbClr val="1D384F"/>
                </a:solidFill>
                <a:latin typeface="Cambria"/>
                <a:cs typeface="Cambria"/>
              </a:rPr>
              <a:t>г</a:t>
            </a:r>
            <a:r>
              <a:rPr sz="3600" spc="-18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а</a:t>
            </a:r>
            <a:r>
              <a:rPr sz="3600" spc="-400" dirty="0">
                <a:solidFill>
                  <a:srgbClr val="1D384F"/>
                </a:solidFill>
                <a:latin typeface="Cambria"/>
                <a:cs typeface="Cambria"/>
              </a:rPr>
              <a:t>мм</a:t>
            </a:r>
            <a:r>
              <a:rPr sz="3600" spc="60" dirty="0">
                <a:solidFill>
                  <a:srgbClr val="1D384F"/>
                </a:solidFill>
                <a:latin typeface="Cambria"/>
                <a:cs typeface="Cambria"/>
              </a:rPr>
              <a:t>,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8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00" spc="-270" dirty="0">
                <a:solidFill>
                  <a:srgbClr val="1D384F"/>
                </a:solidFill>
                <a:latin typeface="Cambria"/>
                <a:cs typeface="Cambria"/>
              </a:rPr>
              <a:t>г</a:t>
            </a:r>
            <a:r>
              <a:rPr sz="3600" spc="-265" dirty="0">
                <a:solidFill>
                  <a:srgbClr val="1D384F"/>
                </a:solidFill>
                <a:latin typeface="Cambria"/>
                <a:cs typeface="Cambria"/>
              </a:rPr>
              <a:t>)</a:t>
            </a:r>
            <a:r>
              <a:rPr sz="3600" spc="60" dirty="0">
                <a:solidFill>
                  <a:srgbClr val="1D384F"/>
                </a:solidFill>
                <a:latin typeface="Cambria"/>
                <a:cs typeface="Cambria"/>
              </a:rPr>
              <a:t>,</a:t>
            </a:r>
            <a:endParaRPr sz="3600">
              <a:latin typeface="Cambria"/>
              <a:cs typeface="Cambria"/>
            </a:endParaRPr>
          </a:p>
          <a:p>
            <a:pPr marL="474980" lvl="1" indent="-356235">
              <a:lnSpc>
                <a:spcPct val="100000"/>
              </a:lnSpc>
              <a:spcBef>
                <a:spcPts val="705"/>
              </a:spcBef>
              <a:buChar char="•"/>
              <a:tabLst>
                <a:tab pos="474980" algn="l"/>
                <a:tab pos="475615" algn="l"/>
                <a:tab pos="880744" algn="l"/>
              </a:tabLst>
            </a:pP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a	</a:t>
            </a:r>
            <a:r>
              <a:rPr sz="3600" spc="-615" dirty="0">
                <a:solidFill>
                  <a:srgbClr val="1D384F"/>
                </a:solidFill>
                <a:latin typeface="Cambria"/>
                <a:cs typeface="Cambria"/>
              </a:rPr>
              <a:t>—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310" dirty="0">
                <a:solidFill>
                  <a:srgbClr val="1D384F"/>
                </a:solidFill>
                <a:latin typeface="Cambria"/>
                <a:cs typeface="Cambria"/>
              </a:rPr>
              <a:t>д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254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254" dirty="0">
                <a:solidFill>
                  <a:srgbClr val="1D384F"/>
                </a:solidFill>
                <a:latin typeface="Cambria"/>
                <a:cs typeface="Cambria"/>
              </a:rPr>
              <a:t>н</a:t>
            </a:r>
            <a:r>
              <a:rPr sz="3600" spc="-25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3600" spc="-265" dirty="0">
                <a:solidFill>
                  <a:srgbClr val="1D384F"/>
                </a:solidFill>
                <a:latin typeface="Cambria"/>
                <a:cs typeface="Cambria"/>
              </a:rPr>
              <a:t>ң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50" dirty="0">
                <a:solidFill>
                  <a:srgbClr val="1D384F"/>
                </a:solidFill>
                <a:latin typeface="Cambria"/>
                <a:cs typeface="Cambria"/>
              </a:rPr>
              <a:t>ү</a:t>
            </a:r>
            <a:r>
              <a:rPr sz="3600" spc="-310" dirty="0">
                <a:solidFill>
                  <a:srgbClr val="1D384F"/>
                </a:solidFill>
                <a:latin typeface="Cambria"/>
                <a:cs typeface="Cambria"/>
              </a:rPr>
              <a:t>д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254" dirty="0">
                <a:solidFill>
                  <a:srgbClr val="1D384F"/>
                </a:solidFill>
                <a:latin typeface="Cambria"/>
                <a:cs typeface="Cambria"/>
              </a:rPr>
              <a:t>у</a:t>
            </a:r>
            <a:r>
              <a:rPr sz="3600" spc="-25" dirty="0">
                <a:solidFill>
                  <a:srgbClr val="1D384F"/>
                </a:solidFill>
                <a:latin typeface="Cambria"/>
                <a:cs typeface="Cambria"/>
              </a:rPr>
              <a:t>і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265" dirty="0">
                <a:solidFill>
                  <a:srgbClr val="1D384F"/>
                </a:solidFill>
                <a:latin typeface="Cambria"/>
                <a:cs typeface="Cambria"/>
              </a:rPr>
              <a:t>(</a:t>
            </a:r>
            <a:r>
              <a:rPr sz="3600" spc="-400" dirty="0">
                <a:solidFill>
                  <a:srgbClr val="1D384F"/>
                </a:solidFill>
                <a:latin typeface="Cambria"/>
                <a:cs typeface="Cambria"/>
              </a:rPr>
              <a:t>м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300" dirty="0">
                <a:solidFill>
                  <a:srgbClr val="1D384F"/>
                </a:solidFill>
                <a:latin typeface="Cambria"/>
                <a:cs typeface="Cambria"/>
              </a:rPr>
              <a:t>т</a:t>
            </a:r>
            <a:r>
              <a:rPr sz="3600" spc="-185" dirty="0">
                <a:solidFill>
                  <a:srgbClr val="1D384F"/>
                </a:solidFill>
                <a:latin typeface="Cambria"/>
                <a:cs typeface="Cambria"/>
              </a:rPr>
              <a:t>р</a:t>
            </a:r>
            <a:r>
              <a:rPr sz="3600" spc="-530" dirty="0">
                <a:solidFill>
                  <a:srgbClr val="1D384F"/>
                </a:solidFill>
                <a:latin typeface="Cambria"/>
                <a:cs typeface="Cambria"/>
              </a:rPr>
              <a:t>/</a:t>
            </a:r>
            <a:r>
              <a:rPr sz="3600" spc="-105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3600" spc="-285" dirty="0">
                <a:solidFill>
                  <a:srgbClr val="1D384F"/>
                </a:solidFill>
                <a:latin typeface="Cambria"/>
                <a:cs typeface="Cambria"/>
              </a:rPr>
              <a:t>е</a:t>
            </a:r>
            <a:r>
              <a:rPr sz="3600" spc="-280" dirty="0">
                <a:solidFill>
                  <a:srgbClr val="1D384F"/>
                </a:solidFill>
                <a:latin typeface="Cambria"/>
                <a:cs typeface="Cambria"/>
              </a:rPr>
              <a:t>к</a:t>
            </a:r>
            <a:r>
              <a:rPr sz="3600" spc="-254" dirty="0">
                <a:solidFill>
                  <a:srgbClr val="1D384F"/>
                </a:solidFill>
                <a:latin typeface="Cambria"/>
                <a:cs typeface="Cambria"/>
              </a:rPr>
              <a:t>ун</a:t>
            </a:r>
            <a:r>
              <a:rPr sz="3600" spc="-310" dirty="0">
                <a:solidFill>
                  <a:srgbClr val="1D384F"/>
                </a:solidFill>
                <a:latin typeface="Cambria"/>
                <a:cs typeface="Cambria"/>
              </a:rPr>
              <a:t>д</a:t>
            </a:r>
            <a:r>
              <a:rPr sz="3600" spc="-585" dirty="0">
                <a:solidFill>
                  <a:srgbClr val="1D384F"/>
                </a:solidFill>
                <a:latin typeface="Cambria"/>
                <a:cs typeface="Cambria"/>
              </a:rPr>
              <a:t>^</a:t>
            </a:r>
            <a:r>
              <a:rPr sz="3600" spc="-550" dirty="0">
                <a:solidFill>
                  <a:srgbClr val="1D384F"/>
                </a:solidFill>
                <a:latin typeface="Cambria"/>
                <a:cs typeface="Cambria"/>
              </a:rPr>
              <a:t>2</a:t>
            </a:r>
            <a:r>
              <a:rPr sz="3600" spc="60" dirty="0">
                <a:solidFill>
                  <a:srgbClr val="1D384F"/>
                </a:solidFill>
                <a:latin typeface="Cambria"/>
                <a:cs typeface="Cambria"/>
              </a:rPr>
              <a:t>,</a:t>
            </a:r>
            <a:r>
              <a:rPr sz="36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600" spc="-400" dirty="0">
                <a:solidFill>
                  <a:srgbClr val="1D384F"/>
                </a:solidFill>
                <a:latin typeface="Cambria"/>
                <a:cs typeface="Cambria"/>
              </a:rPr>
              <a:t>м</a:t>
            </a:r>
            <a:r>
              <a:rPr sz="3600" spc="-530" dirty="0">
                <a:solidFill>
                  <a:srgbClr val="1D384F"/>
                </a:solidFill>
                <a:latin typeface="Cambria"/>
                <a:cs typeface="Cambria"/>
              </a:rPr>
              <a:t>/</a:t>
            </a:r>
            <a:r>
              <a:rPr sz="3600" spc="-105" dirty="0">
                <a:solidFill>
                  <a:srgbClr val="1D384F"/>
                </a:solidFill>
                <a:latin typeface="Cambria"/>
                <a:cs typeface="Cambria"/>
              </a:rPr>
              <a:t>с</a:t>
            </a:r>
            <a:r>
              <a:rPr sz="3600" spc="-565" dirty="0">
                <a:solidFill>
                  <a:srgbClr val="1D384F"/>
                </a:solidFill>
                <a:latin typeface="Cambria"/>
                <a:cs typeface="Cambria"/>
              </a:rPr>
              <a:t>²</a:t>
            </a:r>
            <a:r>
              <a:rPr sz="3600" spc="-265" dirty="0">
                <a:solidFill>
                  <a:srgbClr val="1D384F"/>
                </a:solidFill>
                <a:latin typeface="Cambria"/>
                <a:cs typeface="Cambria"/>
              </a:rPr>
              <a:t>)</a:t>
            </a:r>
            <a:r>
              <a:rPr sz="3600" spc="-25" dirty="0">
                <a:solidFill>
                  <a:srgbClr val="1D384F"/>
                </a:solidFill>
                <a:latin typeface="Cambria"/>
                <a:cs typeface="Cambria"/>
              </a:rPr>
              <a:t>.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3346" y="5268412"/>
            <a:ext cx="4624705" cy="2158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0" spc="-640" dirty="0">
                <a:solidFill>
                  <a:srgbClr val="1D384F"/>
                </a:solidFill>
                <a:latin typeface="Microsoft Sans Serif"/>
                <a:cs typeface="Microsoft Sans Serif"/>
              </a:rPr>
              <a:t>F</a:t>
            </a:r>
            <a:r>
              <a:rPr sz="14000" spc="-530" dirty="0">
                <a:solidFill>
                  <a:srgbClr val="1D384F"/>
                </a:solidFill>
                <a:latin typeface="Microsoft Sans Serif"/>
                <a:cs typeface="Microsoft Sans Serif"/>
              </a:rPr>
              <a:t>=</a:t>
            </a:r>
            <a:r>
              <a:rPr sz="14000" spc="1175" dirty="0">
                <a:solidFill>
                  <a:srgbClr val="1D384F"/>
                </a:solidFill>
                <a:latin typeface="Microsoft Sans Serif"/>
                <a:cs typeface="Microsoft Sans Serif"/>
              </a:rPr>
              <a:t>m</a:t>
            </a:r>
            <a:r>
              <a:rPr sz="14000" spc="5" dirty="0">
                <a:solidFill>
                  <a:srgbClr val="1D384F"/>
                </a:solidFill>
                <a:latin typeface="Microsoft Sans Serif"/>
                <a:cs typeface="Microsoft Sans Serif"/>
              </a:rPr>
              <a:t>a</a:t>
            </a:r>
            <a:endParaRPr sz="14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A7913E-99DF-46BB-96D0-57FA2983B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0"/>
            <a:ext cx="1409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19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654</Words>
  <Application>Microsoft Office PowerPoint</Application>
  <PresentationFormat>Произвольный</PresentationFormat>
  <Paragraphs>66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Cambria</vt:lpstr>
      <vt:lpstr>Microsoft Sans Serif</vt:lpstr>
      <vt:lpstr>Times New Roman</vt:lpstr>
      <vt:lpstr>Office Theme</vt:lpstr>
      <vt:lpstr>Ньютон заңдарын  оқып-үйрену  әдістемесі</vt:lpstr>
      <vt:lpstr>Жоспары:</vt:lpstr>
      <vt:lpstr>Презентация PowerPoint</vt:lpstr>
      <vt:lpstr>Презентация PowerPoint</vt:lpstr>
      <vt:lpstr>Ньютонның  бірінші  заңы.</vt:lpstr>
      <vt:lpstr>Инерция заңы</vt:lpstr>
      <vt:lpstr>Мысалдар:</vt:lpstr>
      <vt:lpstr>Ньютонның екінші заңы</vt:lpstr>
      <vt:lpstr>Презентация PowerPoint</vt:lpstr>
      <vt:lpstr>Мысалдар:</vt:lpstr>
      <vt:lpstr>Ньютонның үшінші заңы</vt:lpstr>
      <vt:lpstr>Мысалдар:</vt:lpstr>
      <vt:lpstr>Ньютон заңдарын оқып-үйрену әдістемесі</vt:lpstr>
      <vt:lpstr>Презентация PowerPoint</vt:lpstr>
      <vt:lpstr>Назарларыңызға рақмет!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Ньютон заңдары</dc:title>
  <dc:creator>Бахытжан</dc:creator>
  <cp:keywords>DAGVJUn9J6M,BAFiqvu6RZw</cp:keywords>
  <cp:lastModifiedBy>Аралбаева Гульнара Мырзахановна</cp:lastModifiedBy>
  <cp:revision>1</cp:revision>
  <dcterms:created xsi:type="dcterms:W3CDTF">2024-10-31T17:24:13Z</dcterms:created>
  <dcterms:modified xsi:type="dcterms:W3CDTF">2024-10-31T17:29:48Z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2024-10-31T00:00:00Z</vt:filetime>
  </property>
  <property fmtid="{D5CDD505-2E9C-101B-9397-08002B2CF9AE}" pid="3" name="Creator">
    <vt:lpwstr>Canva</vt:lpwstr>
  </property>
  <property fmtid="{D5CDD505-2E9C-101B-9397-08002B2CF9AE}" pid="4" name="LastSaved">
    <vt:filetime>2024-10-31T00:00:00Z</vt:filetime>
  </property>
</Properties>
</file>