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73" r:id="rId2"/>
    <p:sldId id="290" r:id="rId3"/>
    <p:sldId id="277" r:id="rId4"/>
    <p:sldId id="354" r:id="rId5"/>
    <p:sldId id="410" r:id="rId6"/>
    <p:sldId id="362" r:id="rId7"/>
    <p:sldId id="304" r:id="rId8"/>
    <p:sldId id="408" r:id="rId9"/>
    <p:sldId id="458" r:id="rId10"/>
    <p:sldId id="419" r:id="rId11"/>
    <p:sldId id="455" r:id="rId12"/>
    <p:sldId id="456" r:id="rId13"/>
    <p:sldId id="454" r:id="rId14"/>
    <p:sldId id="441" r:id="rId15"/>
    <p:sldId id="400" r:id="rId16"/>
    <p:sldId id="359" r:id="rId17"/>
    <p:sldId id="431" r:id="rId18"/>
    <p:sldId id="381" r:id="rId19"/>
    <p:sldId id="382" r:id="rId20"/>
    <p:sldId id="383" r:id="rId21"/>
    <p:sldId id="384" r:id="rId22"/>
    <p:sldId id="375" r:id="rId23"/>
    <p:sldId id="386" r:id="rId24"/>
    <p:sldId id="387" r:id="rId25"/>
    <p:sldId id="389" r:id="rId26"/>
    <p:sldId id="393" r:id="rId27"/>
    <p:sldId id="427" r:id="rId28"/>
    <p:sldId id="392" r:id="rId29"/>
    <p:sldId id="391" r:id="rId30"/>
    <p:sldId id="432" r:id="rId31"/>
    <p:sldId id="434" r:id="rId32"/>
    <p:sldId id="435" r:id="rId33"/>
    <p:sldId id="436" r:id="rId34"/>
    <p:sldId id="445" r:id="rId35"/>
    <p:sldId id="448" r:id="rId36"/>
    <p:sldId id="446" r:id="rId37"/>
    <p:sldId id="437" r:id="rId38"/>
    <p:sldId id="433" r:id="rId39"/>
    <p:sldId id="438" r:id="rId40"/>
    <p:sldId id="439" r:id="rId41"/>
    <p:sldId id="440" r:id="rId42"/>
    <p:sldId id="449" r:id="rId43"/>
    <p:sldId id="450" r:id="rId44"/>
    <p:sldId id="451" r:id="rId45"/>
    <p:sldId id="452" r:id="rId46"/>
    <p:sldId id="459" r:id="rId47"/>
    <p:sldId id="428" r:id="rId4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EC20D4"/>
    <a:srgbClr val="FFFF99"/>
    <a:srgbClr val="66FFFF"/>
    <a:srgbClr val="00FFFF"/>
    <a:srgbClr val="66FF99"/>
    <a:srgbClr val="00FF00"/>
    <a:srgbClr val="1DDBEF"/>
    <a:srgbClr val="16D1F6"/>
    <a:srgbClr val="00CCF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916" autoAdjust="0"/>
    <p:restoredTop sz="97531" autoAdjust="0"/>
  </p:normalViewPr>
  <p:slideViewPr>
    <p:cSldViewPr>
      <p:cViewPr>
        <p:scale>
          <a:sx n="80" d="100"/>
          <a:sy n="80" d="100"/>
        </p:scale>
        <p:origin x="-979" y="6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1E81EA-E2CA-4DC5-841F-0200E6BDF691}" type="doc">
      <dgm:prSet loTypeId="urn:microsoft.com/office/officeart/2005/8/layout/pyramid2" loCatId="list" qsTypeId="urn:microsoft.com/office/officeart/2005/8/quickstyle/simple1" qsCatId="simple" csTypeId="urn:microsoft.com/office/officeart/2005/8/colors/accent1_2" csCatId="accent1" phldr="1"/>
      <dgm:spPr/>
    </dgm:pt>
    <dgm:pt modelId="{B6C6A7FA-D178-4B51-A780-D601416E84A2}">
      <dgm:prSet phldrT="[Текст]" custT="1"/>
      <dgm:spPr/>
      <dgm:t>
        <a:bodyPr/>
        <a:lstStyle/>
        <a:p>
          <a:r>
            <a:rPr lang="ru-RU" sz="2800" b="1" i="0" dirty="0" err="1"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жалпы</a:t>
          </a:r>
          <a:r>
            <a:rPr lang="ru-RU" sz="2800" b="1" i="0"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i="0" dirty="0" err="1"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білім</a:t>
          </a:r>
          <a:r>
            <a:rPr lang="ru-RU" sz="2800" b="1" i="0"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 беру (</a:t>
          </a:r>
          <a:r>
            <a:rPr lang="ru-RU" sz="2800" b="1" i="0" u="sng" dirty="0" err="1"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үлгілік</a:t>
          </a:r>
          <a:r>
            <a:rPr lang="ru-RU" sz="2800" b="1" i="0" u="sng"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i="0" dirty="0" err="1"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жұмыстық</a:t>
          </a:r>
          <a:r>
            <a:rPr lang="ru-RU" sz="2800" b="1" i="0"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a:t>
          </a:r>
          <a:endParaRPr lang="ru-RU" sz="2800" dirty="0">
            <a:solidFill>
              <a:srgbClr val="0000CC"/>
            </a:solidFill>
          </a:endParaRPr>
        </a:p>
      </dgm:t>
    </dgm:pt>
    <dgm:pt modelId="{91D78849-89A6-4653-8FB8-A4C2E419BF04}" type="parTrans" cxnId="{D48F37D6-7F86-4209-8BA7-A10B310D5C3F}">
      <dgm:prSet/>
      <dgm:spPr/>
      <dgm:t>
        <a:bodyPr/>
        <a:lstStyle/>
        <a:p>
          <a:endParaRPr lang="ru-RU"/>
        </a:p>
      </dgm:t>
    </dgm:pt>
    <dgm:pt modelId="{E0E201DD-FDD5-422B-A8EA-08AB315431E1}" type="sibTrans" cxnId="{D48F37D6-7F86-4209-8BA7-A10B310D5C3F}">
      <dgm:prSet/>
      <dgm:spPr/>
      <dgm:t>
        <a:bodyPr/>
        <a:lstStyle/>
        <a:p>
          <a:endParaRPr lang="ru-RU"/>
        </a:p>
      </dgm:t>
    </dgm:pt>
    <dgm:pt modelId="{E8A9D241-F55D-46E4-BA6F-C63FF9C15909}">
      <dgm:prSet phldrT="[Текст]" custT="1"/>
      <dgm:spPr/>
      <dgm:t>
        <a:bodyPr/>
        <a:lstStyle/>
        <a:p>
          <a:r>
            <a:rPr lang="ru-RU" sz="2800" b="1" i="0"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кәсіптік білім</a:t>
          </a:r>
          <a:r>
            <a:rPr lang="ru-RU" sz="2800" b="1" i="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беру (</a:t>
          </a:r>
          <a:r>
            <a:rPr lang="ru-RU" sz="2800" b="1" i="0" u="sng"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үлгілік</a:t>
          </a:r>
          <a:r>
            <a:rPr lang="ru-RU" sz="2800" b="1" i="0"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i="0"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жұмыстық</a:t>
          </a:r>
          <a:r>
            <a:rPr lang="ru-RU" sz="2800" b="1" i="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endParaRPr lang="ru-RU" sz="2800" dirty="0">
            <a:solidFill>
              <a:srgbClr val="FF0000"/>
            </a:solidFill>
          </a:endParaRPr>
        </a:p>
      </dgm:t>
    </dgm:pt>
    <dgm:pt modelId="{B1F85EB3-0B75-4239-BC17-A5F9AFF490B5}" type="parTrans" cxnId="{32FFED8E-982D-4A48-880D-51E77AB942EA}">
      <dgm:prSet/>
      <dgm:spPr/>
      <dgm:t>
        <a:bodyPr/>
        <a:lstStyle/>
        <a:p>
          <a:endParaRPr lang="ru-RU"/>
        </a:p>
      </dgm:t>
    </dgm:pt>
    <dgm:pt modelId="{8C9A9D3C-4954-4B9B-9510-7B96EC755879}" type="sibTrans" cxnId="{32FFED8E-982D-4A48-880D-51E77AB942EA}">
      <dgm:prSet/>
      <dgm:spPr/>
      <dgm:t>
        <a:bodyPr/>
        <a:lstStyle/>
        <a:p>
          <a:endParaRPr lang="ru-RU"/>
        </a:p>
      </dgm:t>
    </dgm:pt>
    <dgm:pt modelId="{0F3E9A20-FD12-4670-8CB2-339C20E11653}">
      <dgm:prSet phldrT="[Текст]" custT="1"/>
      <dgm:spPr/>
      <dgm:t>
        <a:bodyPr/>
        <a:lstStyle/>
        <a:p>
          <a:r>
            <a:rPr lang="ru-RU" sz="2800" b="1" i="0" dirty="0" err="1" smtClean="0">
              <a:effectLst>
                <a:outerShdw blurRad="38100" dist="38100" dir="2700000" algn="tl">
                  <a:srgbClr val="000000">
                    <a:alpha val="43137"/>
                  </a:srgbClr>
                </a:outerShdw>
              </a:effectLst>
              <a:latin typeface="Times New Roman" pitchFamily="18" charset="0"/>
              <a:cs typeface="Times New Roman" pitchFamily="18" charset="0"/>
            </a:rPr>
            <a:t>Қосымша білім</a:t>
          </a:r>
          <a:r>
            <a:rPr lang="ru-RU" sz="2800" b="1" i="0" dirty="0" smtClean="0">
              <a:effectLst>
                <a:outerShdw blurRad="38100" dist="38100" dir="2700000" algn="tl">
                  <a:srgbClr val="000000">
                    <a:alpha val="43137"/>
                  </a:srgbClr>
                </a:outerShdw>
              </a:effectLst>
              <a:latin typeface="Times New Roman" pitchFamily="18" charset="0"/>
              <a:cs typeface="Times New Roman" pitchFamily="18" charset="0"/>
            </a:rPr>
            <a:t> беру </a:t>
          </a:r>
          <a:endParaRPr lang="ru-RU" sz="2800" dirty="0"/>
        </a:p>
      </dgm:t>
    </dgm:pt>
    <dgm:pt modelId="{997AA218-F18E-4CCD-B7AC-C22975235F43}" type="parTrans" cxnId="{5F6D640C-656A-41BC-B3F1-74A589F1A427}">
      <dgm:prSet/>
      <dgm:spPr/>
      <dgm:t>
        <a:bodyPr/>
        <a:lstStyle/>
        <a:p>
          <a:endParaRPr lang="ru-RU"/>
        </a:p>
      </dgm:t>
    </dgm:pt>
    <dgm:pt modelId="{CC2594D5-DB42-4DAE-A31B-9067F4A05FE8}" type="sibTrans" cxnId="{5F6D640C-656A-41BC-B3F1-74A589F1A427}">
      <dgm:prSet/>
      <dgm:spPr/>
      <dgm:t>
        <a:bodyPr/>
        <a:lstStyle/>
        <a:p>
          <a:endParaRPr lang="ru-RU"/>
        </a:p>
      </dgm:t>
    </dgm:pt>
    <dgm:pt modelId="{1C13B60B-A772-4F38-A368-38AB7C0811DB}" type="pres">
      <dgm:prSet presAssocID="{E01E81EA-E2CA-4DC5-841F-0200E6BDF691}" presName="compositeShape" presStyleCnt="0">
        <dgm:presLayoutVars>
          <dgm:dir/>
          <dgm:resizeHandles/>
        </dgm:presLayoutVars>
      </dgm:prSet>
      <dgm:spPr/>
    </dgm:pt>
    <dgm:pt modelId="{08FF131A-4864-4CC0-B836-3919CA1C6F6E}" type="pres">
      <dgm:prSet presAssocID="{E01E81EA-E2CA-4DC5-841F-0200E6BDF691}" presName="pyramid" presStyleLbl="node1" presStyleIdx="0" presStyleCnt="1" custLinFactNeighborX="-38941" custLinFactNeighborY="3814"/>
      <dgm:spPr/>
    </dgm:pt>
    <dgm:pt modelId="{4A8F7D62-F085-4C4A-A038-2DD1726CA3B2}" type="pres">
      <dgm:prSet presAssocID="{E01E81EA-E2CA-4DC5-841F-0200E6BDF691}" presName="theList" presStyleCnt="0"/>
      <dgm:spPr/>
    </dgm:pt>
    <dgm:pt modelId="{3C5DCD0E-5CA7-446F-82E6-EF5A7E6E394E}" type="pres">
      <dgm:prSet presAssocID="{B6C6A7FA-D178-4B51-A780-D601416E84A2}" presName="aNode" presStyleLbl="fgAcc1" presStyleIdx="0" presStyleCnt="3" custScaleX="187094">
        <dgm:presLayoutVars>
          <dgm:bulletEnabled val="1"/>
        </dgm:presLayoutVars>
      </dgm:prSet>
      <dgm:spPr/>
      <dgm:t>
        <a:bodyPr/>
        <a:lstStyle/>
        <a:p>
          <a:endParaRPr lang="ru-RU"/>
        </a:p>
      </dgm:t>
    </dgm:pt>
    <dgm:pt modelId="{008AD389-C390-441C-AFA6-3511A776DE9B}" type="pres">
      <dgm:prSet presAssocID="{B6C6A7FA-D178-4B51-A780-D601416E84A2}" presName="aSpace" presStyleCnt="0"/>
      <dgm:spPr/>
    </dgm:pt>
    <dgm:pt modelId="{B9C90F7E-62F8-425C-AE5A-BF348D176FDD}" type="pres">
      <dgm:prSet presAssocID="{E8A9D241-F55D-46E4-BA6F-C63FF9C15909}" presName="aNode" presStyleLbl="fgAcc1" presStyleIdx="1" presStyleCnt="3" custScaleX="224774" custLinFactY="25851" custLinFactNeighborX="43515" custLinFactNeighborY="100000">
        <dgm:presLayoutVars>
          <dgm:bulletEnabled val="1"/>
        </dgm:presLayoutVars>
      </dgm:prSet>
      <dgm:spPr/>
      <dgm:t>
        <a:bodyPr/>
        <a:lstStyle/>
        <a:p>
          <a:endParaRPr lang="ru-RU"/>
        </a:p>
      </dgm:t>
    </dgm:pt>
    <dgm:pt modelId="{C5246F6A-926A-4C16-A4ED-EE8ADF9A1B95}" type="pres">
      <dgm:prSet presAssocID="{E8A9D241-F55D-46E4-BA6F-C63FF9C15909}" presName="aSpace" presStyleCnt="0"/>
      <dgm:spPr/>
    </dgm:pt>
    <dgm:pt modelId="{16F58C61-F8D3-4D31-8F57-8C6B101064B6}" type="pres">
      <dgm:prSet presAssocID="{0F3E9A20-FD12-4670-8CB2-339C20E11653}" presName="aNode" presStyleLbl="fgAcc1" presStyleIdx="2" presStyleCnt="3" custLinFactY="42232" custLinFactNeighborX="1663" custLinFactNeighborY="100000">
        <dgm:presLayoutVars>
          <dgm:bulletEnabled val="1"/>
        </dgm:presLayoutVars>
      </dgm:prSet>
      <dgm:spPr/>
      <dgm:t>
        <a:bodyPr/>
        <a:lstStyle/>
        <a:p>
          <a:endParaRPr lang="ru-RU"/>
        </a:p>
      </dgm:t>
    </dgm:pt>
    <dgm:pt modelId="{30E2324B-45D8-4DC2-A1C7-B3349C64799F}" type="pres">
      <dgm:prSet presAssocID="{0F3E9A20-FD12-4670-8CB2-339C20E11653}" presName="aSpace" presStyleCnt="0"/>
      <dgm:spPr/>
    </dgm:pt>
  </dgm:ptLst>
  <dgm:cxnLst>
    <dgm:cxn modelId="{D48F37D6-7F86-4209-8BA7-A10B310D5C3F}" srcId="{E01E81EA-E2CA-4DC5-841F-0200E6BDF691}" destId="{B6C6A7FA-D178-4B51-A780-D601416E84A2}" srcOrd="0" destOrd="0" parTransId="{91D78849-89A6-4653-8FB8-A4C2E419BF04}" sibTransId="{E0E201DD-FDD5-422B-A8EA-08AB315431E1}"/>
    <dgm:cxn modelId="{32FFED8E-982D-4A48-880D-51E77AB942EA}" srcId="{E01E81EA-E2CA-4DC5-841F-0200E6BDF691}" destId="{E8A9D241-F55D-46E4-BA6F-C63FF9C15909}" srcOrd="1" destOrd="0" parTransId="{B1F85EB3-0B75-4239-BC17-A5F9AFF490B5}" sibTransId="{8C9A9D3C-4954-4B9B-9510-7B96EC755879}"/>
    <dgm:cxn modelId="{BFFDF4AE-B4F2-4E77-B889-51A87A633FF5}" type="presOf" srcId="{E01E81EA-E2CA-4DC5-841F-0200E6BDF691}" destId="{1C13B60B-A772-4F38-A368-38AB7C0811DB}" srcOrd="0" destOrd="0" presId="urn:microsoft.com/office/officeart/2005/8/layout/pyramid2"/>
    <dgm:cxn modelId="{2B01DAF0-C546-420A-A317-5F38DDE38D72}" type="presOf" srcId="{E8A9D241-F55D-46E4-BA6F-C63FF9C15909}" destId="{B9C90F7E-62F8-425C-AE5A-BF348D176FDD}" srcOrd="0" destOrd="0" presId="urn:microsoft.com/office/officeart/2005/8/layout/pyramid2"/>
    <dgm:cxn modelId="{5F6D640C-656A-41BC-B3F1-74A589F1A427}" srcId="{E01E81EA-E2CA-4DC5-841F-0200E6BDF691}" destId="{0F3E9A20-FD12-4670-8CB2-339C20E11653}" srcOrd="2" destOrd="0" parTransId="{997AA218-F18E-4CCD-B7AC-C22975235F43}" sibTransId="{CC2594D5-DB42-4DAE-A31B-9067F4A05FE8}"/>
    <dgm:cxn modelId="{5D025F96-7072-4DB6-9DDD-09662CEAF231}" type="presOf" srcId="{B6C6A7FA-D178-4B51-A780-D601416E84A2}" destId="{3C5DCD0E-5CA7-446F-82E6-EF5A7E6E394E}" srcOrd="0" destOrd="0" presId="urn:microsoft.com/office/officeart/2005/8/layout/pyramid2"/>
    <dgm:cxn modelId="{9CACD6DD-CB89-4A86-B29E-5BA1B285DE7E}" type="presOf" srcId="{0F3E9A20-FD12-4670-8CB2-339C20E11653}" destId="{16F58C61-F8D3-4D31-8F57-8C6B101064B6}" srcOrd="0" destOrd="0" presId="urn:microsoft.com/office/officeart/2005/8/layout/pyramid2"/>
    <dgm:cxn modelId="{E8739AFB-0A57-4005-8E9D-F37AE3F053A6}" type="presParOf" srcId="{1C13B60B-A772-4F38-A368-38AB7C0811DB}" destId="{08FF131A-4864-4CC0-B836-3919CA1C6F6E}" srcOrd="0" destOrd="0" presId="urn:microsoft.com/office/officeart/2005/8/layout/pyramid2"/>
    <dgm:cxn modelId="{A9C460BE-431C-4343-A454-94121CE901EA}" type="presParOf" srcId="{1C13B60B-A772-4F38-A368-38AB7C0811DB}" destId="{4A8F7D62-F085-4C4A-A038-2DD1726CA3B2}" srcOrd="1" destOrd="0" presId="urn:microsoft.com/office/officeart/2005/8/layout/pyramid2"/>
    <dgm:cxn modelId="{B6763CFF-1E46-4407-8F68-94E6CE490286}" type="presParOf" srcId="{4A8F7D62-F085-4C4A-A038-2DD1726CA3B2}" destId="{3C5DCD0E-5CA7-446F-82E6-EF5A7E6E394E}" srcOrd="0" destOrd="0" presId="urn:microsoft.com/office/officeart/2005/8/layout/pyramid2"/>
    <dgm:cxn modelId="{0D2A52BB-2229-4D83-95E9-00A3B2BFC917}" type="presParOf" srcId="{4A8F7D62-F085-4C4A-A038-2DD1726CA3B2}" destId="{008AD389-C390-441C-AFA6-3511A776DE9B}" srcOrd="1" destOrd="0" presId="urn:microsoft.com/office/officeart/2005/8/layout/pyramid2"/>
    <dgm:cxn modelId="{47D11AA5-023A-4988-963C-34B7D774B90B}" type="presParOf" srcId="{4A8F7D62-F085-4C4A-A038-2DD1726CA3B2}" destId="{B9C90F7E-62F8-425C-AE5A-BF348D176FDD}" srcOrd="2" destOrd="0" presId="urn:microsoft.com/office/officeart/2005/8/layout/pyramid2"/>
    <dgm:cxn modelId="{6117229B-FC1E-42EF-9FDE-1FD50ADAA7E9}" type="presParOf" srcId="{4A8F7D62-F085-4C4A-A038-2DD1726CA3B2}" destId="{C5246F6A-926A-4C16-A4ED-EE8ADF9A1B95}" srcOrd="3" destOrd="0" presId="urn:microsoft.com/office/officeart/2005/8/layout/pyramid2"/>
    <dgm:cxn modelId="{23FAA003-2E9F-48C4-A233-2F1352F4057D}" type="presParOf" srcId="{4A8F7D62-F085-4C4A-A038-2DD1726CA3B2}" destId="{16F58C61-F8D3-4D31-8F57-8C6B101064B6}" srcOrd="4" destOrd="0" presId="urn:microsoft.com/office/officeart/2005/8/layout/pyramid2"/>
    <dgm:cxn modelId="{0BB4E1C1-33BC-4355-A89C-5D79811635AA}" type="presParOf" srcId="{4A8F7D62-F085-4C4A-A038-2DD1726CA3B2}" destId="{30E2324B-45D8-4DC2-A1C7-B3349C64799F}" srcOrd="5" destOrd="0" presId="urn:microsoft.com/office/officeart/2005/8/layout/pyramid2"/>
  </dgm:cxnLst>
  <dgm:bg/>
  <dgm:whole/>
</dgm:dataModel>
</file>

<file path=ppt/diagrams/data2.xml><?xml version="1.0" encoding="utf-8"?>
<dgm:dataModel xmlns:dgm="http://schemas.openxmlformats.org/drawingml/2006/diagram" xmlns:a="http://schemas.openxmlformats.org/drawingml/2006/main">
  <dgm:ptLst>
    <dgm:pt modelId="{477F6C8B-AC3B-4E42-B6E9-94E829F99745}" type="doc">
      <dgm:prSet loTypeId="urn:microsoft.com/office/officeart/2005/8/layout/chevron2" loCatId="list" qsTypeId="urn:microsoft.com/office/officeart/2005/8/quickstyle/simple5" qsCatId="simple" csTypeId="urn:microsoft.com/office/officeart/2005/8/colors/colorful2" csCatId="colorful" phldr="1"/>
      <dgm:spPr/>
      <dgm:t>
        <a:bodyPr/>
        <a:lstStyle/>
        <a:p>
          <a:endParaRPr lang="ru-RU"/>
        </a:p>
      </dgm:t>
    </dgm:pt>
    <dgm:pt modelId="{F9B7948D-7F0D-4C4F-86EC-E3EBB0FEF22D}">
      <dgm:prSet phldrT="[Текст]" custT="1"/>
      <dgm:spPr>
        <a:solidFill>
          <a:srgbClr val="00B0F0"/>
        </a:solidFill>
      </dgm:spPr>
      <dgm:t>
        <a:bodyPr/>
        <a:lstStyle/>
        <a:p>
          <a:r>
            <a:rPr lang="kk-KZ"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Білім беру мазмұнының нормативтік базасы</a:t>
          </a:r>
          <a:endParaRPr lang="ru-RU" sz="2000" b="1" dirty="0">
            <a:solidFill>
              <a:schemeClr val="tx1"/>
            </a:solidFill>
            <a:latin typeface="Times New Roman" pitchFamily="18" charset="0"/>
            <a:cs typeface="Times New Roman" pitchFamily="18" charset="0"/>
          </a:endParaRPr>
        </a:p>
      </dgm:t>
    </dgm:pt>
    <dgm:pt modelId="{CBEDA748-1F9F-4B3F-9F65-AB8C327560CC}" type="parTrans" cxnId="{669E77E2-E9AB-4318-BAFE-D4E885698D3E}">
      <dgm:prSet/>
      <dgm:spPr/>
      <dgm:t>
        <a:bodyPr/>
        <a:lstStyle/>
        <a:p>
          <a:endParaRPr lang="ru-RU"/>
        </a:p>
      </dgm:t>
    </dgm:pt>
    <dgm:pt modelId="{A3699E6A-B93E-487E-BA8A-4ABFA7791E22}" type="sibTrans" cxnId="{669E77E2-E9AB-4318-BAFE-D4E885698D3E}">
      <dgm:prSet/>
      <dgm:spPr/>
      <dgm:t>
        <a:bodyPr/>
        <a:lstStyle/>
        <a:p>
          <a:endParaRPr lang="ru-RU"/>
        </a:p>
      </dgm:t>
    </dgm:pt>
    <dgm:pt modelId="{468009C5-431F-45A3-86E9-E96E61594B09}">
      <dgm:prSet custT="1"/>
      <dgm:spPr/>
      <dgm:t>
        <a:bodyPr/>
        <a:lstStyle/>
        <a:p>
          <a:pPr algn="l"/>
          <a:r>
            <a:rPr lang="kk-KZ" sz="2800" b="1" dirty="0" smtClean="0">
              <a:effectLst/>
              <a:latin typeface="Times New Roman" pitchFamily="18" charset="0"/>
              <a:cs typeface="Times New Roman" pitchFamily="18" charset="0"/>
            </a:rPr>
            <a:t>ҚР мемлекеттік жастар саясаты туралы ЗаңҚР білім беруді дамытудың 2011-2020 жылдарға арналған мемлекеттік бағдарламасы</a:t>
          </a:r>
          <a:endParaRPr lang="ru-RU" sz="2800" b="1" dirty="0" smtClean="0">
            <a:effectLst/>
            <a:latin typeface="Times New Roman" pitchFamily="18" charset="0"/>
            <a:cs typeface="Times New Roman" pitchFamily="18" charset="0"/>
          </a:endParaRPr>
        </a:p>
      </dgm:t>
    </dgm:pt>
    <dgm:pt modelId="{E5355469-BDED-455B-A691-F4D4FD9D5BCD}">
      <dgm:prSet custT="1"/>
      <dgm:spPr/>
      <dgm:t>
        <a:bodyPr/>
        <a:lstStyle/>
        <a:p>
          <a:pPr algn="l"/>
          <a:r>
            <a:rPr lang="kk-KZ" sz="2800" b="1" dirty="0" smtClean="0">
              <a:effectLst/>
              <a:latin typeface="Times New Roman" pitchFamily="18" charset="0"/>
              <a:cs typeface="Times New Roman" pitchFamily="18" charset="0"/>
            </a:rPr>
            <a:t>ҚР үздіксіз білім беру жүйесіндегі тәрбие тұжырымдамасы</a:t>
          </a:r>
          <a:endParaRPr lang="ru-RU" sz="2800" b="1" dirty="0" smtClean="0">
            <a:effectLst/>
            <a:latin typeface="Times New Roman" pitchFamily="18" charset="0"/>
            <a:cs typeface="Times New Roman" pitchFamily="18" charset="0"/>
          </a:endParaRPr>
        </a:p>
      </dgm:t>
    </dgm:pt>
    <dgm:pt modelId="{BAA75DC6-4742-4D49-9723-B3B20069BE88}">
      <dgm:prSet custT="1"/>
      <dgm:spPr/>
      <dgm:t>
        <a:bodyPr/>
        <a:lstStyle/>
        <a:p>
          <a:pPr algn="just"/>
          <a:r>
            <a:rPr lang="kk-KZ" sz="2800" b="1" dirty="0" smtClean="0">
              <a:effectLst/>
              <a:latin typeface="Times New Roman" pitchFamily="18" charset="0"/>
              <a:cs typeface="Times New Roman" pitchFamily="18" charset="0"/>
            </a:rPr>
            <a:t>ҚР «Ғылым туралы» Заң</a:t>
          </a:r>
          <a:endParaRPr lang="ru-RU" sz="2800" b="1" dirty="0" smtClean="0">
            <a:effectLst/>
            <a:latin typeface="Times New Roman" pitchFamily="18" charset="0"/>
            <a:cs typeface="Times New Roman" pitchFamily="18" charset="0"/>
          </a:endParaRPr>
        </a:p>
      </dgm:t>
    </dgm:pt>
    <dgm:pt modelId="{18625C11-A9B0-4C4C-868E-54A987956FE8}">
      <dgm:prSet custT="1"/>
      <dgm:spPr/>
      <dgm:t>
        <a:bodyPr/>
        <a:lstStyle/>
        <a:p>
          <a:pPr algn="just"/>
          <a:r>
            <a:rPr lang="kk-KZ" sz="2800" b="1" dirty="0" smtClean="0">
              <a:effectLst/>
              <a:latin typeface="Times New Roman" pitchFamily="18" charset="0"/>
              <a:cs typeface="Times New Roman" pitchFamily="18" charset="0"/>
            </a:rPr>
            <a:t>ҚР «Білім туралы» Заң</a:t>
          </a:r>
          <a:endParaRPr lang="ru-RU" sz="2800" b="1" dirty="0">
            <a:effectLst/>
            <a:latin typeface="Times New Roman" pitchFamily="18" charset="0"/>
            <a:cs typeface="Times New Roman" pitchFamily="18" charset="0"/>
          </a:endParaRPr>
        </a:p>
      </dgm:t>
    </dgm:pt>
    <dgm:pt modelId="{71114541-1779-4B46-888D-B91DBFA6DBBE}">
      <dgm:prSet phldrT="[Текст]"/>
      <dgm:spPr/>
      <dgm:t>
        <a:bodyPr/>
        <a:lstStyle/>
        <a:p>
          <a:pPr algn="l"/>
          <a:endParaRPr lang="ru-RU" sz="2100" dirty="0">
            <a:latin typeface="Times New Roman" pitchFamily="18" charset="0"/>
            <a:cs typeface="Times New Roman" pitchFamily="18" charset="0"/>
          </a:endParaRPr>
        </a:p>
      </dgm:t>
    </dgm:pt>
    <dgm:pt modelId="{E676C9C0-3B25-4F54-B43E-72DC43A5A9D4}" type="sibTrans" cxnId="{3C2AA336-D78A-443B-8E50-EF303111F31B}">
      <dgm:prSet/>
      <dgm:spPr/>
      <dgm:t>
        <a:bodyPr/>
        <a:lstStyle/>
        <a:p>
          <a:endParaRPr lang="ru-RU"/>
        </a:p>
      </dgm:t>
    </dgm:pt>
    <dgm:pt modelId="{049764FC-F6BB-42A1-8C3F-E30BFFE3933D}" type="parTrans" cxnId="{3C2AA336-D78A-443B-8E50-EF303111F31B}">
      <dgm:prSet/>
      <dgm:spPr/>
      <dgm:t>
        <a:bodyPr/>
        <a:lstStyle/>
        <a:p>
          <a:endParaRPr lang="ru-RU"/>
        </a:p>
      </dgm:t>
    </dgm:pt>
    <dgm:pt modelId="{63E6F1EC-C3DE-42B4-965F-6548D6EF517B}" type="sibTrans" cxnId="{6DA0E67A-451C-472C-9448-A47E31ADE586}">
      <dgm:prSet/>
      <dgm:spPr/>
      <dgm:t>
        <a:bodyPr/>
        <a:lstStyle/>
        <a:p>
          <a:endParaRPr lang="ru-RU"/>
        </a:p>
      </dgm:t>
    </dgm:pt>
    <dgm:pt modelId="{5AA52EAD-3CF6-42A8-8EB6-1E88CE940EE9}" type="parTrans" cxnId="{6DA0E67A-451C-472C-9448-A47E31ADE586}">
      <dgm:prSet/>
      <dgm:spPr/>
      <dgm:t>
        <a:bodyPr/>
        <a:lstStyle/>
        <a:p>
          <a:endParaRPr lang="ru-RU"/>
        </a:p>
      </dgm:t>
    </dgm:pt>
    <dgm:pt modelId="{330E9505-E7CB-4DDB-A491-2702E5B37B89}" type="sibTrans" cxnId="{493AC096-DC3D-416A-A986-32E80D45590B}">
      <dgm:prSet/>
      <dgm:spPr/>
      <dgm:t>
        <a:bodyPr/>
        <a:lstStyle/>
        <a:p>
          <a:endParaRPr lang="ru-RU"/>
        </a:p>
      </dgm:t>
    </dgm:pt>
    <dgm:pt modelId="{770D73C2-26CD-4151-841E-D6CE1A3D97A6}" type="parTrans" cxnId="{493AC096-DC3D-416A-A986-32E80D45590B}">
      <dgm:prSet/>
      <dgm:spPr/>
      <dgm:t>
        <a:bodyPr/>
        <a:lstStyle/>
        <a:p>
          <a:endParaRPr lang="ru-RU"/>
        </a:p>
      </dgm:t>
    </dgm:pt>
    <dgm:pt modelId="{AAE14154-B797-4A4A-8D42-102AC3C12683}" type="sibTrans" cxnId="{63953863-80BD-4556-9CED-5B9160B667DC}">
      <dgm:prSet/>
      <dgm:spPr/>
      <dgm:t>
        <a:bodyPr/>
        <a:lstStyle/>
        <a:p>
          <a:endParaRPr lang="ru-RU"/>
        </a:p>
      </dgm:t>
    </dgm:pt>
    <dgm:pt modelId="{56CDC5F5-85D6-43DA-BF94-7EDEE39BBB72}" type="parTrans" cxnId="{63953863-80BD-4556-9CED-5B9160B667DC}">
      <dgm:prSet/>
      <dgm:spPr/>
      <dgm:t>
        <a:bodyPr/>
        <a:lstStyle/>
        <a:p>
          <a:endParaRPr lang="ru-RU"/>
        </a:p>
      </dgm:t>
    </dgm:pt>
    <dgm:pt modelId="{F4CF3983-A83A-4514-A327-8FFD84A3B52E}" type="sibTrans" cxnId="{A4EED9FD-996E-4749-B80A-A9D595A33D61}">
      <dgm:prSet/>
      <dgm:spPr/>
      <dgm:t>
        <a:bodyPr/>
        <a:lstStyle/>
        <a:p>
          <a:endParaRPr lang="ru-RU"/>
        </a:p>
      </dgm:t>
    </dgm:pt>
    <dgm:pt modelId="{FF75AAD0-9713-43C4-A97F-97359655E603}" type="parTrans" cxnId="{A4EED9FD-996E-4749-B80A-A9D595A33D61}">
      <dgm:prSet/>
      <dgm:spPr/>
      <dgm:t>
        <a:bodyPr/>
        <a:lstStyle/>
        <a:p>
          <a:endParaRPr lang="ru-RU"/>
        </a:p>
      </dgm:t>
    </dgm:pt>
    <dgm:pt modelId="{3D36AAC2-AE91-4535-8D22-A7F04A7FF151}" type="pres">
      <dgm:prSet presAssocID="{477F6C8B-AC3B-4E42-B6E9-94E829F99745}" presName="linearFlow" presStyleCnt="0">
        <dgm:presLayoutVars>
          <dgm:dir/>
          <dgm:animLvl val="lvl"/>
          <dgm:resizeHandles val="exact"/>
        </dgm:presLayoutVars>
      </dgm:prSet>
      <dgm:spPr/>
      <dgm:t>
        <a:bodyPr/>
        <a:lstStyle/>
        <a:p>
          <a:endParaRPr lang="ru-RU"/>
        </a:p>
      </dgm:t>
    </dgm:pt>
    <dgm:pt modelId="{12CC4A1E-4FA2-47AE-8ABB-3A05A512767C}" type="pres">
      <dgm:prSet presAssocID="{F9B7948D-7F0D-4C4F-86EC-E3EBB0FEF22D}" presName="composite" presStyleCnt="0"/>
      <dgm:spPr/>
    </dgm:pt>
    <dgm:pt modelId="{959612A0-C0FE-466C-BCE9-2717F891099E}" type="pres">
      <dgm:prSet presAssocID="{F9B7948D-7F0D-4C4F-86EC-E3EBB0FEF22D}" presName="parentText" presStyleLbl="alignNode1" presStyleIdx="0" presStyleCnt="1" custScaleX="76869" custScaleY="145943" custLinFactNeighborX="-9742" custLinFactNeighborY="-492">
        <dgm:presLayoutVars>
          <dgm:chMax val="1"/>
          <dgm:bulletEnabled val="1"/>
        </dgm:presLayoutVars>
      </dgm:prSet>
      <dgm:spPr/>
      <dgm:t>
        <a:bodyPr/>
        <a:lstStyle/>
        <a:p>
          <a:endParaRPr lang="ru-RU"/>
        </a:p>
      </dgm:t>
    </dgm:pt>
    <dgm:pt modelId="{156AF9B1-26E8-4F60-8B95-0AE5FB41581F}" type="pres">
      <dgm:prSet presAssocID="{F9B7948D-7F0D-4C4F-86EC-E3EBB0FEF22D}" presName="descendantText" presStyleLbl="alignAcc1" presStyleIdx="0" presStyleCnt="1" custScaleX="108220" custScaleY="149021">
        <dgm:presLayoutVars>
          <dgm:bulletEnabled val="1"/>
        </dgm:presLayoutVars>
      </dgm:prSet>
      <dgm:spPr/>
      <dgm:t>
        <a:bodyPr/>
        <a:lstStyle/>
        <a:p>
          <a:endParaRPr lang="ru-RU"/>
        </a:p>
      </dgm:t>
    </dgm:pt>
  </dgm:ptLst>
  <dgm:cxnLst>
    <dgm:cxn modelId="{1F5ABFC4-A568-4E6B-8A78-AD7CBA257D03}" type="presOf" srcId="{468009C5-431F-45A3-86E9-E96E61594B09}" destId="{156AF9B1-26E8-4F60-8B95-0AE5FB41581F}" srcOrd="0" destOrd="4" presId="urn:microsoft.com/office/officeart/2005/8/layout/chevron2"/>
    <dgm:cxn modelId="{7EBB1C09-0514-4C55-AF87-639DC132A5B0}" type="presOf" srcId="{BAA75DC6-4742-4D49-9723-B3B20069BE88}" destId="{156AF9B1-26E8-4F60-8B95-0AE5FB41581F}" srcOrd="0" destOrd="2" presId="urn:microsoft.com/office/officeart/2005/8/layout/chevron2"/>
    <dgm:cxn modelId="{63953863-80BD-4556-9CED-5B9160B667DC}" srcId="{71114541-1779-4B46-888D-B91DBFA6DBBE}" destId="{BAA75DC6-4742-4D49-9723-B3B20069BE88}" srcOrd="1" destOrd="0" parTransId="{56CDC5F5-85D6-43DA-BF94-7EDEE39BBB72}" sibTransId="{AAE14154-B797-4A4A-8D42-102AC3C12683}"/>
    <dgm:cxn modelId="{848D482B-0399-4054-971B-860ED42C99A0}" type="presOf" srcId="{477F6C8B-AC3B-4E42-B6E9-94E829F99745}" destId="{3D36AAC2-AE91-4535-8D22-A7F04A7FF151}" srcOrd="0" destOrd="0" presId="urn:microsoft.com/office/officeart/2005/8/layout/chevron2"/>
    <dgm:cxn modelId="{31F28821-A3A9-4275-8BA7-D5AE8DF7D229}" type="presOf" srcId="{71114541-1779-4B46-888D-B91DBFA6DBBE}" destId="{156AF9B1-26E8-4F60-8B95-0AE5FB41581F}" srcOrd="0" destOrd="0" presId="urn:microsoft.com/office/officeart/2005/8/layout/chevron2"/>
    <dgm:cxn modelId="{148D01B0-EDD7-4289-A786-7CF15B483C53}" type="presOf" srcId="{18625C11-A9B0-4C4C-868E-54A987956FE8}" destId="{156AF9B1-26E8-4F60-8B95-0AE5FB41581F}" srcOrd="0" destOrd="1" presId="urn:microsoft.com/office/officeart/2005/8/layout/chevron2"/>
    <dgm:cxn modelId="{3C2AA336-D78A-443B-8E50-EF303111F31B}" srcId="{F9B7948D-7F0D-4C4F-86EC-E3EBB0FEF22D}" destId="{71114541-1779-4B46-888D-B91DBFA6DBBE}" srcOrd="0" destOrd="0" parTransId="{049764FC-F6BB-42A1-8C3F-E30BFFE3933D}" sibTransId="{E676C9C0-3B25-4F54-B43E-72DC43A5A9D4}"/>
    <dgm:cxn modelId="{00BCE7E1-9F25-4C27-AD18-A4741D22BE02}" type="presOf" srcId="{E5355469-BDED-455B-A691-F4D4FD9D5BCD}" destId="{156AF9B1-26E8-4F60-8B95-0AE5FB41581F}" srcOrd="0" destOrd="3" presId="urn:microsoft.com/office/officeart/2005/8/layout/chevron2"/>
    <dgm:cxn modelId="{28045E02-CCE3-45CF-868D-95E501D578C1}" type="presOf" srcId="{F9B7948D-7F0D-4C4F-86EC-E3EBB0FEF22D}" destId="{959612A0-C0FE-466C-BCE9-2717F891099E}" srcOrd="0" destOrd="0" presId="urn:microsoft.com/office/officeart/2005/8/layout/chevron2"/>
    <dgm:cxn modelId="{6DA0E67A-451C-472C-9448-A47E31ADE586}" srcId="{71114541-1779-4B46-888D-B91DBFA6DBBE}" destId="{468009C5-431F-45A3-86E9-E96E61594B09}" srcOrd="3" destOrd="0" parTransId="{5AA52EAD-3CF6-42A8-8EB6-1E88CE940EE9}" sibTransId="{63E6F1EC-C3DE-42B4-965F-6548D6EF517B}"/>
    <dgm:cxn modelId="{669E77E2-E9AB-4318-BAFE-D4E885698D3E}" srcId="{477F6C8B-AC3B-4E42-B6E9-94E829F99745}" destId="{F9B7948D-7F0D-4C4F-86EC-E3EBB0FEF22D}" srcOrd="0" destOrd="0" parTransId="{CBEDA748-1F9F-4B3F-9F65-AB8C327560CC}" sibTransId="{A3699E6A-B93E-487E-BA8A-4ABFA7791E22}"/>
    <dgm:cxn modelId="{493AC096-DC3D-416A-A986-32E80D45590B}" srcId="{71114541-1779-4B46-888D-B91DBFA6DBBE}" destId="{E5355469-BDED-455B-A691-F4D4FD9D5BCD}" srcOrd="2" destOrd="0" parTransId="{770D73C2-26CD-4151-841E-D6CE1A3D97A6}" sibTransId="{330E9505-E7CB-4DDB-A491-2702E5B37B89}"/>
    <dgm:cxn modelId="{A4EED9FD-996E-4749-B80A-A9D595A33D61}" srcId="{71114541-1779-4B46-888D-B91DBFA6DBBE}" destId="{18625C11-A9B0-4C4C-868E-54A987956FE8}" srcOrd="0" destOrd="0" parTransId="{FF75AAD0-9713-43C4-A97F-97359655E603}" sibTransId="{F4CF3983-A83A-4514-A327-8FFD84A3B52E}"/>
    <dgm:cxn modelId="{59ACF66B-09A6-47C0-9CDF-AEE645B9F6E9}" type="presParOf" srcId="{3D36AAC2-AE91-4535-8D22-A7F04A7FF151}" destId="{12CC4A1E-4FA2-47AE-8ABB-3A05A512767C}" srcOrd="0" destOrd="0" presId="urn:microsoft.com/office/officeart/2005/8/layout/chevron2"/>
    <dgm:cxn modelId="{9D5DA882-FAD1-4F77-8F7C-9B34B2554F26}" type="presParOf" srcId="{12CC4A1E-4FA2-47AE-8ABB-3A05A512767C}" destId="{959612A0-C0FE-466C-BCE9-2717F891099E}" srcOrd="0" destOrd="0" presId="urn:microsoft.com/office/officeart/2005/8/layout/chevron2"/>
    <dgm:cxn modelId="{CE38C6EC-311E-43D7-A400-F118ABD64C34}" type="presParOf" srcId="{12CC4A1E-4FA2-47AE-8ABB-3A05A512767C}" destId="{156AF9B1-26E8-4F60-8B95-0AE5FB41581F}" srcOrd="1" destOrd="0" presId="urn:microsoft.com/office/officeart/2005/8/layout/chevron2"/>
  </dgm:cxnLst>
  <dgm:bg/>
  <dgm:whole/>
</dgm:dataModel>
</file>

<file path=ppt/diagrams/data3.xml><?xml version="1.0" encoding="utf-8"?>
<dgm:dataModel xmlns:dgm="http://schemas.openxmlformats.org/drawingml/2006/diagram" xmlns:a="http://schemas.openxmlformats.org/drawingml/2006/main">
  <dgm:ptLst>
    <dgm:pt modelId="{114C4F05-F5D9-4355-AA9B-73297D696D5E}"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ru-RU"/>
        </a:p>
      </dgm:t>
    </dgm:pt>
    <dgm:pt modelId="{3556F040-C02F-40C0-8184-E47D6B3054C9}">
      <dgm:prSet phldrT="[Текст]"/>
      <dgm:spPr/>
      <dgm:t>
        <a:bodyPr/>
        <a:lstStyle/>
        <a:p>
          <a:r>
            <a:rPr lang="ru-RU" dirty="0" err="1" smtClean="0"/>
            <a:t>Оқу жоспарлары</a:t>
          </a:r>
          <a:r>
            <a:rPr lang="ru-RU" dirty="0" smtClean="0"/>
            <a:t> </a:t>
          </a:r>
          <a:r>
            <a:rPr lang="ru-RU" dirty="0" err="1" smtClean="0"/>
            <a:t>екі</a:t>
          </a:r>
          <a:r>
            <a:rPr lang="ru-RU" dirty="0" smtClean="0"/>
            <a:t> </a:t>
          </a:r>
          <a:r>
            <a:rPr lang="ru-RU" dirty="0" err="1" smtClean="0"/>
            <a:t>түрде әзірленеді:</a:t>
          </a:r>
          <a:endParaRPr lang="ru-RU" dirty="0"/>
        </a:p>
      </dgm:t>
    </dgm:pt>
    <dgm:pt modelId="{E0CD4063-A68F-4FF5-AE22-4E63971094C0}" type="parTrans" cxnId="{7C5FE08B-6354-452D-92E7-7C4488856240}">
      <dgm:prSet/>
      <dgm:spPr/>
      <dgm:t>
        <a:bodyPr/>
        <a:lstStyle/>
        <a:p>
          <a:endParaRPr lang="ru-RU"/>
        </a:p>
      </dgm:t>
    </dgm:pt>
    <dgm:pt modelId="{5335F08F-65A3-46A9-9291-E66675DD4E76}" type="sibTrans" cxnId="{7C5FE08B-6354-452D-92E7-7C4488856240}">
      <dgm:prSet/>
      <dgm:spPr/>
      <dgm:t>
        <a:bodyPr/>
        <a:lstStyle/>
        <a:p>
          <a:endParaRPr lang="ru-RU"/>
        </a:p>
      </dgm:t>
    </dgm:pt>
    <dgm:pt modelId="{41AE557A-B0B8-491E-876A-7FAEF82F26E7}">
      <dgm:prSet phldrT="[Текст]"/>
      <dgm:spPr/>
      <dgm:t>
        <a:bodyPr/>
        <a:lstStyle/>
        <a:p>
          <a:r>
            <a:rPr lang="ru-RU" dirty="0" err="1" smtClean="0"/>
            <a:t>оқу жұмыс жоспарлары</a:t>
          </a:r>
          <a:endParaRPr lang="ru-RU" dirty="0"/>
        </a:p>
      </dgm:t>
    </dgm:pt>
    <dgm:pt modelId="{570AA544-7CD0-4CC9-9778-A9103E9641ED}" type="parTrans" cxnId="{0D0B8025-D397-48D7-82B0-F9031428C267}">
      <dgm:prSet/>
      <dgm:spPr/>
      <dgm:t>
        <a:bodyPr/>
        <a:lstStyle/>
        <a:p>
          <a:endParaRPr lang="ru-RU"/>
        </a:p>
      </dgm:t>
    </dgm:pt>
    <dgm:pt modelId="{1F8648AF-3E05-4499-BD99-A07B0D86F1DD}" type="sibTrans" cxnId="{0D0B8025-D397-48D7-82B0-F9031428C267}">
      <dgm:prSet/>
      <dgm:spPr/>
      <dgm:t>
        <a:bodyPr/>
        <a:lstStyle/>
        <a:p>
          <a:endParaRPr lang="ru-RU"/>
        </a:p>
      </dgm:t>
    </dgm:pt>
    <dgm:pt modelId="{EC49F70D-2BC4-4EBC-A942-5BADF57889EE}">
      <dgm:prSet phldrT="[Текст]"/>
      <dgm:spPr/>
      <dgm:t>
        <a:bodyPr/>
        <a:lstStyle/>
        <a:p>
          <a:r>
            <a:rPr lang="ru-RU" dirty="0" err="1" smtClean="0"/>
            <a:t>жеке</a:t>
          </a:r>
          <a:r>
            <a:rPr lang="ru-RU" dirty="0" smtClean="0"/>
            <a:t> </a:t>
          </a:r>
          <a:r>
            <a:rPr lang="ru-RU" dirty="0" err="1" smtClean="0"/>
            <a:t>оқу жоспарлары</a:t>
          </a:r>
          <a:r>
            <a:rPr lang="ru-RU" dirty="0" smtClean="0"/>
            <a:t>  </a:t>
          </a:r>
          <a:endParaRPr lang="ru-RU" dirty="0"/>
        </a:p>
      </dgm:t>
    </dgm:pt>
    <dgm:pt modelId="{7D764D17-F338-4965-ACC6-119315A2FCEE}" type="parTrans" cxnId="{E58193EF-B420-4D66-AC95-A7FA988B0571}">
      <dgm:prSet/>
      <dgm:spPr/>
      <dgm:t>
        <a:bodyPr/>
        <a:lstStyle/>
        <a:p>
          <a:endParaRPr lang="ru-RU"/>
        </a:p>
      </dgm:t>
    </dgm:pt>
    <dgm:pt modelId="{F7F5AA84-ED60-48CD-A4DA-96ED0DE6851C}" type="sibTrans" cxnId="{E58193EF-B420-4D66-AC95-A7FA988B0571}">
      <dgm:prSet/>
      <dgm:spPr/>
      <dgm:t>
        <a:bodyPr/>
        <a:lstStyle/>
        <a:p>
          <a:endParaRPr lang="ru-RU"/>
        </a:p>
      </dgm:t>
    </dgm:pt>
    <dgm:pt modelId="{DD898017-2C6E-4C55-8A66-35C6107A8D3A}" type="pres">
      <dgm:prSet presAssocID="{114C4F05-F5D9-4355-AA9B-73297D696D5E}" presName="Name0" presStyleCnt="0">
        <dgm:presLayoutVars>
          <dgm:dir/>
          <dgm:resizeHandles val="exact"/>
        </dgm:presLayoutVars>
      </dgm:prSet>
      <dgm:spPr/>
      <dgm:t>
        <a:bodyPr/>
        <a:lstStyle/>
        <a:p>
          <a:endParaRPr lang="ru-RU"/>
        </a:p>
      </dgm:t>
    </dgm:pt>
    <dgm:pt modelId="{2EBB12E8-4DE5-4FC5-81D9-97BD4E201BDB}" type="pres">
      <dgm:prSet presAssocID="{3556F040-C02F-40C0-8184-E47D6B3054C9}" presName="node" presStyleLbl="node1" presStyleIdx="0" presStyleCnt="3" custScaleX="246223">
        <dgm:presLayoutVars>
          <dgm:bulletEnabled val="1"/>
        </dgm:presLayoutVars>
      </dgm:prSet>
      <dgm:spPr/>
      <dgm:t>
        <a:bodyPr/>
        <a:lstStyle/>
        <a:p>
          <a:endParaRPr lang="ru-RU"/>
        </a:p>
      </dgm:t>
    </dgm:pt>
    <dgm:pt modelId="{6992BC26-6FC9-49F5-BC10-8811FE834B43}" type="pres">
      <dgm:prSet presAssocID="{5335F08F-65A3-46A9-9291-E66675DD4E76}" presName="sibTrans" presStyleLbl="sibTrans2D1" presStyleIdx="0" presStyleCnt="3" custAng="16362619" custScaleX="46518" custScaleY="355617" custLinFactNeighborX="1501" custLinFactNeighborY="-2035"/>
      <dgm:spPr>
        <a:prstGeom prst="downArrow">
          <a:avLst/>
        </a:prstGeom>
      </dgm:spPr>
      <dgm:t>
        <a:bodyPr/>
        <a:lstStyle/>
        <a:p>
          <a:endParaRPr lang="ru-RU"/>
        </a:p>
      </dgm:t>
    </dgm:pt>
    <dgm:pt modelId="{331A879B-6CAD-4A2B-B1D1-EA4BF259FF48}" type="pres">
      <dgm:prSet presAssocID="{5335F08F-65A3-46A9-9291-E66675DD4E76}" presName="connectorText" presStyleLbl="sibTrans2D1" presStyleIdx="0" presStyleCnt="3"/>
      <dgm:spPr/>
      <dgm:t>
        <a:bodyPr/>
        <a:lstStyle/>
        <a:p>
          <a:endParaRPr lang="ru-RU"/>
        </a:p>
      </dgm:t>
    </dgm:pt>
    <dgm:pt modelId="{D861F264-2F1A-4A33-A6BB-049A3DE31FC6}" type="pres">
      <dgm:prSet presAssocID="{41AE557A-B0B8-491E-876A-7FAEF82F26E7}" presName="node" presStyleLbl="node1" presStyleIdx="1" presStyleCnt="3" custScaleY="197832">
        <dgm:presLayoutVars>
          <dgm:bulletEnabled val="1"/>
        </dgm:presLayoutVars>
      </dgm:prSet>
      <dgm:spPr/>
      <dgm:t>
        <a:bodyPr/>
        <a:lstStyle/>
        <a:p>
          <a:endParaRPr lang="ru-RU"/>
        </a:p>
      </dgm:t>
    </dgm:pt>
    <dgm:pt modelId="{77ADC3E4-8001-4F1E-A084-6848B6F64A95}" type="pres">
      <dgm:prSet presAssocID="{1F8648AF-3E05-4499-BD99-A07B0D86F1DD}" presName="sibTrans" presStyleLbl="sibTrans2D1" presStyleIdx="1" presStyleCnt="3"/>
      <dgm:spPr>
        <a:prstGeom prst="leftArrow">
          <a:avLst/>
        </a:prstGeom>
      </dgm:spPr>
      <dgm:t>
        <a:bodyPr/>
        <a:lstStyle/>
        <a:p>
          <a:endParaRPr lang="ru-RU"/>
        </a:p>
      </dgm:t>
    </dgm:pt>
    <dgm:pt modelId="{F58DFE40-C716-45EB-8E72-B4E23C649186}" type="pres">
      <dgm:prSet presAssocID="{1F8648AF-3E05-4499-BD99-A07B0D86F1DD}" presName="connectorText" presStyleLbl="sibTrans2D1" presStyleIdx="1" presStyleCnt="3"/>
      <dgm:spPr/>
      <dgm:t>
        <a:bodyPr/>
        <a:lstStyle/>
        <a:p>
          <a:endParaRPr lang="ru-RU"/>
        </a:p>
      </dgm:t>
    </dgm:pt>
    <dgm:pt modelId="{7E48677C-03E8-4D71-9AD7-5CCF89BBD935}" type="pres">
      <dgm:prSet presAssocID="{EC49F70D-2BC4-4EBC-A942-5BADF57889EE}" presName="node" presStyleLbl="node1" presStyleIdx="2" presStyleCnt="3" custScaleY="179795">
        <dgm:presLayoutVars>
          <dgm:bulletEnabled val="1"/>
        </dgm:presLayoutVars>
      </dgm:prSet>
      <dgm:spPr/>
      <dgm:t>
        <a:bodyPr/>
        <a:lstStyle/>
        <a:p>
          <a:endParaRPr lang="ru-RU"/>
        </a:p>
      </dgm:t>
    </dgm:pt>
    <dgm:pt modelId="{1DF02049-3BCA-4B13-AFBB-8EA9B0944693}" type="pres">
      <dgm:prSet presAssocID="{F7F5AA84-ED60-48CD-A4DA-96ED0DE6851C}" presName="sibTrans" presStyleLbl="sibTrans2D1" presStyleIdx="2" presStyleCnt="3" custAng="4361756" custScaleX="45262" custScaleY="340260"/>
      <dgm:spPr>
        <a:prstGeom prst="downArrow">
          <a:avLst/>
        </a:prstGeom>
      </dgm:spPr>
      <dgm:t>
        <a:bodyPr/>
        <a:lstStyle/>
        <a:p>
          <a:endParaRPr lang="ru-RU"/>
        </a:p>
      </dgm:t>
    </dgm:pt>
    <dgm:pt modelId="{0DEA89E2-6B7D-4777-A90C-2AB8011BBB06}" type="pres">
      <dgm:prSet presAssocID="{F7F5AA84-ED60-48CD-A4DA-96ED0DE6851C}" presName="connectorText" presStyleLbl="sibTrans2D1" presStyleIdx="2" presStyleCnt="3"/>
      <dgm:spPr/>
      <dgm:t>
        <a:bodyPr/>
        <a:lstStyle/>
        <a:p>
          <a:endParaRPr lang="ru-RU"/>
        </a:p>
      </dgm:t>
    </dgm:pt>
  </dgm:ptLst>
  <dgm:cxnLst>
    <dgm:cxn modelId="{7C5FE08B-6354-452D-92E7-7C4488856240}" srcId="{114C4F05-F5D9-4355-AA9B-73297D696D5E}" destId="{3556F040-C02F-40C0-8184-E47D6B3054C9}" srcOrd="0" destOrd="0" parTransId="{E0CD4063-A68F-4FF5-AE22-4E63971094C0}" sibTransId="{5335F08F-65A3-46A9-9291-E66675DD4E76}"/>
    <dgm:cxn modelId="{22A40BAF-C7EF-4235-ADDF-457934F886F1}" type="presOf" srcId="{114C4F05-F5D9-4355-AA9B-73297D696D5E}" destId="{DD898017-2C6E-4C55-8A66-35C6107A8D3A}" srcOrd="0" destOrd="0" presId="urn:microsoft.com/office/officeart/2005/8/layout/cycle7"/>
    <dgm:cxn modelId="{7ADA3231-B12C-4A43-B131-6ECF91E31156}" type="presOf" srcId="{F7F5AA84-ED60-48CD-A4DA-96ED0DE6851C}" destId="{1DF02049-3BCA-4B13-AFBB-8EA9B0944693}" srcOrd="0" destOrd="0" presId="urn:microsoft.com/office/officeart/2005/8/layout/cycle7"/>
    <dgm:cxn modelId="{1B00E95F-901A-4FA2-A12C-710FA1218FBD}" type="presOf" srcId="{EC49F70D-2BC4-4EBC-A942-5BADF57889EE}" destId="{7E48677C-03E8-4D71-9AD7-5CCF89BBD935}" srcOrd="0" destOrd="0" presId="urn:microsoft.com/office/officeart/2005/8/layout/cycle7"/>
    <dgm:cxn modelId="{D0EFB293-0714-4D73-9D6B-139208D8AE5B}" type="presOf" srcId="{5335F08F-65A3-46A9-9291-E66675DD4E76}" destId="{331A879B-6CAD-4A2B-B1D1-EA4BF259FF48}" srcOrd="1" destOrd="0" presId="urn:microsoft.com/office/officeart/2005/8/layout/cycle7"/>
    <dgm:cxn modelId="{DE625970-CE23-4B21-AA22-BE35B853D1DD}" type="presOf" srcId="{41AE557A-B0B8-491E-876A-7FAEF82F26E7}" destId="{D861F264-2F1A-4A33-A6BB-049A3DE31FC6}" srcOrd="0" destOrd="0" presId="urn:microsoft.com/office/officeart/2005/8/layout/cycle7"/>
    <dgm:cxn modelId="{71C0C266-6E81-4690-92D5-477B7325DE5A}" type="presOf" srcId="{1F8648AF-3E05-4499-BD99-A07B0D86F1DD}" destId="{77ADC3E4-8001-4F1E-A084-6848B6F64A95}" srcOrd="0" destOrd="0" presId="urn:microsoft.com/office/officeart/2005/8/layout/cycle7"/>
    <dgm:cxn modelId="{08A2EA1F-C1F8-421F-AB7F-381C4978C0DA}" type="presOf" srcId="{5335F08F-65A3-46A9-9291-E66675DD4E76}" destId="{6992BC26-6FC9-49F5-BC10-8811FE834B43}" srcOrd="0" destOrd="0" presId="urn:microsoft.com/office/officeart/2005/8/layout/cycle7"/>
    <dgm:cxn modelId="{BBA400B7-EBFA-44D4-9D53-711EDE81FB48}" type="presOf" srcId="{1F8648AF-3E05-4499-BD99-A07B0D86F1DD}" destId="{F58DFE40-C716-45EB-8E72-B4E23C649186}" srcOrd="1" destOrd="0" presId="urn:microsoft.com/office/officeart/2005/8/layout/cycle7"/>
    <dgm:cxn modelId="{B0B88134-419A-48AB-A1D3-BDF2E51EE6DD}" type="presOf" srcId="{F7F5AA84-ED60-48CD-A4DA-96ED0DE6851C}" destId="{0DEA89E2-6B7D-4777-A90C-2AB8011BBB06}" srcOrd="1" destOrd="0" presId="urn:microsoft.com/office/officeart/2005/8/layout/cycle7"/>
    <dgm:cxn modelId="{C5AD8C23-E70E-45B0-ABB5-B1A5888C94CE}" type="presOf" srcId="{3556F040-C02F-40C0-8184-E47D6B3054C9}" destId="{2EBB12E8-4DE5-4FC5-81D9-97BD4E201BDB}" srcOrd="0" destOrd="0" presId="urn:microsoft.com/office/officeart/2005/8/layout/cycle7"/>
    <dgm:cxn modelId="{0D0B8025-D397-48D7-82B0-F9031428C267}" srcId="{114C4F05-F5D9-4355-AA9B-73297D696D5E}" destId="{41AE557A-B0B8-491E-876A-7FAEF82F26E7}" srcOrd="1" destOrd="0" parTransId="{570AA544-7CD0-4CC9-9778-A9103E9641ED}" sibTransId="{1F8648AF-3E05-4499-BD99-A07B0D86F1DD}"/>
    <dgm:cxn modelId="{E58193EF-B420-4D66-AC95-A7FA988B0571}" srcId="{114C4F05-F5D9-4355-AA9B-73297D696D5E}" destId="{EC49F70D-2BC4-4EBC-A942-5BADF57889EE}" srcOrd="2" destOrd="0" parTransId="{7D764D17-F338-4965-ACC6-119315A2FCEE}" sibTransId="{F7F5AA84-ED60-48CD-A4DA-96ED0DE6851C}"/>
    <dgm:cxn modelId="{A4689D62-A8AE-4FDA-AAC7-E3C51E89CDF9}" type="presParOf" srcId="{DD898017-2C6E-4C55-8A66-35C6107A8D3A}" destId="{2EBB12E8-4DE5-4FC5-81D9-97BD4E201BDB}" srcOrd="0" destOrd="0" presId="urn:microsoft.com/office/officeart/2005/8/layout/cycle7"/>
    <dgm:cxn modelId="{305FC488-9054-49DD-AA24-196A1A72C873}" type="presParOf" srcId="{DD898017-2C6E-4C55-8A66-35C6107A8D3A}" destId="{6992BC26-6FC9-49F5-BC10-8811FE834B43}" srcOrd="1" destOrd="0" presId="urn:microsoft.com/office/officeart/2005/8/layout/cycle7"/>
    <dgm:cxn modelId="{495C409B-24FF-463A-B358-72E2BAC5377C}" type="presParOf" srcId="{6992BC26-6FC9-49F5-BC10-8811FE834B43}" destId="{331A879B-6CAD-4A2B-B1D1-EA4BF259FF48}" srcOrd="0" destOrd="0" presId="urn:microsoft.com/office/officeart/2005/8/layout/cycle7"/>
    <dgm:cxn modelId="{1E3E3E53-A19E-49CB-97AB-6E0BC5DF89E8}" type="presParOf" srcId="{DD898017-2C6E-4C55-8A66-35C6107A8D3A}" destId="{D861F264-2F1A-4A33-A6BB-049A3DE31FC6}" srcOrd="2" destOrd="0" presId="urn:microsoft.com/office/officeart/2005/8/layout/cycle7"/>
    <dgm:cxn modelId="{41BE1F7D-B0A7-479C-BB80-FE05EE1E0053}" type="presParOf" srcId="{DD898017-2C6E-4C55-8A66-35C6107A8D3A}" destId="{77ADC3E4-8001-4F1E-A084-6848B6F64A95}" srcOrd="3" destOrd="0" presId="urn:microsoft.com/office/officeart/2005/8/layout/cycle7"/>
    <dgm:cxn modelId="{2C8D20F4-F8C5-48D6-BC93-891F61B7764A}" type="presParOf" srcId="{77ADC3E4-8001-4F1E-A084-6848B6F64A95}" destId="{F58DFE40-C716-45EB-8E72-B4E23C649186}" srcOrd="0" destOrd="0" presId="urn:microsoft.com/office/officeart/2005/8/layout/cycle7"/>
    <dgm:cxn modelId="{7C04CB8B-E910-4CF8-B019-51C7272AFA44}" type="presParOf" srcId="{DD898017-2C6E-4C55-8A66-35C6107A8D3A}" destId="{7E48677C-03E8-4D71-9AD7-5CCF89BBD935}" srcOrd="4" destOrd="0" presId="urn:microsoft.com/office/officeart/2005/8/layout/cycle7"/>
    <dgm:cxn modelId="{41EE9EC6-A112-4E0D-BD21-38F0C4A8A1EA}" type="presParOf" srcId="{DD898017-2C6E-4C55-8A66-35C6107A8D3A}" destId="{1DF02049-3BCA-4B13-AFBB-8EA9B0944693}" srcOrd="5" destOrd="0" presId="urn:microsoft.com/office/officeart/2005/8/layout/cycle7"/>
    <dgm:cxn modelId="{CC33717A-D78D-46DF-B875-B565F123726D}" type="presParOf" srcId="{1DF02049-3BCA-4B13-AFBB-8EA9B0944693}" destId="{0DEA89E2-6B7D-4777-A90C-2AB8011BBB06}" srcOrd="0" destOrd="0" presId="urn:microsoft.com/office/officeart/2005/8/layout/cycle7"/>
  </dgm:cxnLst>
  <dgm:bg/>
  <dgm:whole/>
</dgm:dataModel>
</file>

<file path=ppt/diagrams/data4.xml><?xml version="1.0" encoding="utf-8"?>
<dgm:dataModel xmlns:dgm="http://schemas.openxmlformats.org/drawingml/2006/diagram" xmlns:a="http://schemas.openxmlformats.org/drawingml/2006/main">
  <dgm:ptLst>
    <dgm:pt modelId="{5D352BB2-8D3C-4C66-BC9A-4A90B60B74CA}"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01580B50-C578-48A6-A7B1-EE95AF42547A}">
      <dgm:prSet phldrT="[Текст]"/>
      <dgm:spPr/>
      <dgm:t>
        <a:bodyPr/>
        <a:lstStyle/>
        <a:p>
          <a:r>
            <a:rPr lang="kk-KZ" dirty="0" smtClean="0"/>
            <a:t>ББ</a:t>
          </a:r>
          <a:endParaRPr lang="ru-RU" dirty="0"/>
        </a:p>
      </dgm:t>
    </dgm:pt>
    <dgm:pt modelId="{567FFF14-8D56-4B15-8B13-83213734FD4A}" type="parTrans" cxnId="{4C877B70-96EC-434B-9D23-A9B7D72CCA98}">
      <dgm:prSet/>
      <dgm:spPr/>
      <dgm:t>
        <a:bodyPr/>
        <a:lstStyle/>
        <a:p>
          <a:endParaRPr lang="ru-RU"/>
        </a:p>
      </dgm:t>
    </dgm:pt>
    <dgm:pt modelId="{7C8C6B8F-221E-4A3C-9F1D-3930DBBE4B79}" type="sibTrans" cxnId="{4C877B70-96EC-434B-9D23-A9B7D72CCA98}">
      <dgm:prSet/>
      <dgm:spPr/>
      <dgm:t>
        <a:bodyPr/>
        <a:lstStyle/>
        <a:p>
          <a:endParaRPr lang="ru-RU"/>
        </a:p>
      </dgm:t>
    </dgm:pt>
    <dgm:pt modelId="{4065A548-CE6A-4EA6-BD3D-F0E2E5515D69}">
      <dgm:prSet phldrT="[Текст]" custT="1"/>
      <dgm:spPr/>
      <dgm:t>
        <a:bodyPr/>
        <a:lstStyle/>
        <a:p>
          <a:r>
            <a:rPr lang="ru-RU" sz="2400" dirty="0" err="1" smtClean="0"/>
            <a:t>Білім</a:t>
          </a:r>
          <a:r>
            <a:rPr lang="ru-RU" sz="2400" dirty="0" smtClean="0"/>
            <a:t> беру </a:t>
          </a:r>
          <a:r>
            <a:rPr lang="ru-RU" sz="2400" dirty="0" err="1" smtClean="0"/>
            <a:t>ұйымы әр </a:t>
          </a:r>
          <a:r>
            <a:rPr lang="ru-RU" sz="2400" dirty="0" smtClean="0"/>
            <a:t>б</a:t>
          </a:r>
          <a:r>
            <a:rPr lang="kk-KZ" sz="2400" dirty="0" smtClean="0"/>
            <a:t>ілім бағдарламасы</a:t>
          </a:r>
          <a:r>
            <a:rPr lang="ru-RU" sz="2400" dirty="0" smtClean="0"/>
            <a:t> </a:t>
          </a:r>
          <a:r>
            <a:rPr lang="ru-RU" sz="2400" dirty="0" err="1" smtClean="0"/>
            <a:t>бойынша</a:t>
          </a:r>
          <a:r>
            <a:rPr lang="ru-RU" sz="2400" dirty="0" smtClean="0"/>
            <a:t> </a:t>
          </a:r>
          <a:r>
            <a:rPr lang="ru-RU" sz="2400" dirty="0" err="1" smtClean="0"/>
            <a:t>элективті</a:t>
          </a:r>
          <a:r>
            <a:rPr lang="ru-RU" sz="2400" dirty="0" smtClean="0"/>
            <a:t> </a:t>
          </a:r>
          <a:r>
            <a:rPr lang="ru-RU" sz="2400" dirty="0" err="1" smtClean="0"/>
            <a:t>пәндердің каталогын</a:t>
          </a:r>
          <a:r>
            <a:rPr lang="ru-RU" sz="2400" dirty="0" smtClean="0"/>
            <a:t> </a:t>
          </a:r>
          <a:r>
            <a:rPr lang="ru-RU" sz="2400" dirty="0" err="1" smtClean="0"/>
            <a:t>әзірлейді.</a:t>
          </a:r>
          <a:r>
            <a:rPr lang="ru-RU" sz="2400" dirty="0" smtClean="0"/>
            <a:t> </a:t>
          </a:r>
          <a:endParaRPr lang="ru-RU" sz="2400" dirty="0"/>
        </a:p>
      </dgm:t>
    </dgm:pt>
    <dgm:pt modelId="{62047096-8034-4529-85D1-F16D7F2C3533}" type="parTrans" cxnId="{2CFDA6C1-E067-4C73-83EC-1C25B4EA80B7}">
      <dgm:prSet/>
      <dgm:spPr/>
      <dgm:t>
        <a:bodyPr/>
        <a:lstStyle/>
        <a:p>
          <a:endParaRPr lang="ru-RU"/>
        </a:p>
      </dgm:t>
    </dgm:pt>
    <dgm:pt modelId="{AF3EED5E-AC53-4F4F-B693-38CDF42ED155}" type="sibTrans" cxnId="{2CFDA6C1-E067-4C73-83EC-1C25B4EA80B7}">
      <dgm:prSet/>
      <dgm:spPr/>
      <dgm:t>
        <a:bodyPr/>
        <a:lstStyle/>
        <a:p>
          <a:endParaRPr lang="ru-RU"/>
        </a:p>
      </dgm:t>
    </dgm:pt>
    <dgm:pt modelId="{8F2E25D5-954D-4F06-B80C-FC3FE76CD128}">
      <dgm:prSet phldrT="[Текст]"/>
      <dgm:spPr/>
      <dgm:t>
        <a:bodyPr/>
        <a:lstStyle/>
        <a:p>
          <a:r>
            <a:rPr lang="kk-KZ" dirty="0" smtClean="0"/>
            <a:t>ЭПК</a:t>
          </a:r>
          <a:endParaRPr lang="ru-RU" dirty="0"/>
        </a:p>
      </dgm:t>
    </dgm:pt>
    <dgm:pt modelId="{4AE0ECFD-46EF-4C96-938E-96BE70E111A8}" type="parTrans" cxnId="{C8A5BD39-562C-4325-A309-95B6F68614AD}">
      <dgm:prSet/>
      <dgm:spPr/>
      <dgm:t>
        <a:bodyPr/>
        <a:lstStyle/>
        <a:p>
          <a:endParaRPr lang="ru-RU"/>
        </a:p>
      </dgm:t>
    </dgm:pt>
    <dgm:pt modelId="{F8A3BE3E-A8AE-4DC1-B698-393E22BE9C88}" type="sibTrans" cxnId="{C8A5BD39-562C-4325-A309-95B6F68614AD}">
      <dgm:prSet/>
      <dgm:spPr/>
      <dgm:t>
        <a:bodyPr/>
        <a:lstStyle/>
        <a:p>
          <a:endParaRPr lang="ru-RU"/>
        </a:p>
      </dgm:t>
    </dgm:pt>
    <dgm:pt modelId="{2A50C6FC-C581-48A1-B7E2-C473B7FD119F}">
      <dgm:prSet phldrT="[Текст]" custT="1"/>
      <dgm:spPr/>
      <dgm:t>
        <a:bodyPr/>
        <a:lstStyle/>
        <a:p>
          <a:r>
            <a:rPr lang="ru-RU" sz="2400" dirty="0" err="1" smtClean="0"/>
            <a:t>Элективті</a:t>
          </a:r>
          <a:r>
            <a:rPr lang="ru-RU" sz="2400" dirty="0" smtClean="0"/>
            <a:t> </a:t>
          </a:r>
          <a:r>
            <a:rPr lang="ru-RU" sz="2400" dirty="0" err="1" smtClean="0"/>
            <a:t>пәндердің каталогы</a:t>
          </a:r>
          <a:r>
            <a:rPr lang="ru-RU" sz="2400" dirty="0" smtClean="0"/>
            <a:t> </a:t>
          </a:r>
          <a:r>
            <a:rPr lang="ru-RU" sz="2400" dirty="0" err="1" smtClean="0"/>
            <a:t>білім</a:t>
          </a:r>
          <a:r>
            <a:rPr lang="ru-RU" sz="2400" dirty="0" smtClean="0"/>
            <a:t> </a:t>
          </a:r>
          <a:r>
            <a:rPr lang="ru-RU" sz="2400" dirty="0" err="1" smtClean="0"/>
            <a:t>алушыларды</a:t>
          </a:r>
          <a:r>
            <a:rPr lang="ru-RU" sz="2400" dirty="0" smtClean="0"/>
            <a:t> </a:t>
          </a:r>
          <a:r>
            <a:rPr lang="ru-RU" sz="2400" dirty="0" err="1" smtClean="0"/>
            <a:t>жеке</a:t>
          </a:r>
          <a:r>
            <a:rPr lang="ru-RU" sz="2400" dirty="0" smtClean="0"/>
            <a:t> </a:t>
          </a:r>
          <a:r>
            <a:rPr lang="ru-RU" sz="2400" dirty="0" err="1" smtClean="0"/>
            <a:t>білім</a:t>
          </a:r>
          <a:r>
            <a:rPr lang="ru-RU" sz="2400" dirty="0" smtClean="0"/>
            <a:t> </a:t>
          </a:r>
          <a:r>
            <a:rPr lang="ru-RU" sz="2400" dirty="0" err="1" smtClean="0"/>
            <a:t>траекториясын</a:t>
          </a:r>
          <a:r>
            <a:rPr lang="ru-RU" sz="2400" dirty="0" smtClean="0"/>
            <a:t> </a:t>
          </a:r>
          <a:r>
            <a:rPr lang="ru-RU" sz="2400" dirty="0" err="1" smtClean="0"/>
            <a:t>құру үшін элективті</a:t>
          </a:r>
          <a:r>
            <a:rPr lang="ru-RU" sz="2400" dirty="0" smtClean="0"/>
            <a:t> </a:t>
          </a:r>
          <a:r>
            <a:rPr lang="ru-RU" sz="2400" dirty="0" err="1" smtClean="0"/>
            <a:t>оқу пәндерін баламалы</a:t>
          </a:r>
          <a:r>
            <a:rPr lang="ru-RU" sz="2400" dirty="0" smtClean="0"/>
            <a:t> </a:t>
          </a:r>
          <a:r>
            <a:rPr lang="ru-RU" sz="2400" dirty="0" err="1" smtClean="0"/>
            <a:t>таңдау мүмкіндігімен қамтамасыз етеді</a:t>
          </a:r>
          <a:r>
            <a:rPr lang="ru-RU" sz="2400" dirty="0" smtClean="0"/>
            <a:t>.</a:t>
          </a:r>
          <a:endParaRPr lang="ru-RU" sz="2400" dirty="0"/>
        </a:p>
      </dgm:t>
    </dgm:pt>
    <dgm:pt modelId="{AB510DEC-7E1E-4FD3-ABBD-90719B3E015B}" type="parTrans" cxnId="{53CA6A35-39F0-4DAE-AA96-A6784D5DB83A}">
      <dgm:prSet/>
      <dgm:spPr/>
      <dgm:t>
        <a:bodyPr/>
        <a:lstStyle/>
        <a:p>
          <a:endParaRPr lang="ru-RU"/>
        </a:p>
      </dgm:t>
    </dgm:pt>
    <dgm:pt modelId="{FCA423D4-0C6B-4CFD-9EF2-E295256D3125}" type="sibTrans" cxnId="{53CA6A35-39F0-4DAE-AA96-A6784D5DB83A}">
      <dgm:prSet/>
      <dgm:spPr/>
      <dgm:t>
        <a:bodyPr/>
        <a:lstStyle/>
        <a:p>
          <a:endParaRPr lang="ru-RU"/>
        </a:p>
      </dgm:t>
    </dgm:pt>
    <dgm:pt modelId="{EEFA4FCF-F0E0-4936-A45B-A2F4FA8C9CA5}">
      <dgm:prSet phldrT="[Текст]"/>
      <dgm:spPr/>
      <dgm:t>
        <a:bodyPr/>
        <a:lstStyle/>
        <a:p>
          <a:r>
            <a:rPr lang="kk-KZ" dirty="0" smtClean="0"/>
            <a:t>ЖОЖ</a:t>
          </a:r>
          <a:endParaRPr lang="ru-RU" dirty="0"/>
        </a:p>
      </dgm:t>
    </dgm:pt>
    <dgm:pt modelId="{48F5948F-6BB3-40E8-9AB8-94266FCB4E5C}" type="parTrans" cxnId="{C796B81A-B739-4DA5-A902-22D1E8684521}">
      <dgm:prSet/>
      <dgm:spPr/>
      <dgm:t>
        <a:bodyPr/>
        <a:lstStyle/>
        <a:p>
          <a:endParaRPr lang="ru-RU"/>
        </a:p>
      </dgm:t>
    </dgm:pt>
    <dgm:pt modelId="{A7C7E5E5-82DD-45AD-8E57-907B4E4A4026}" type="sibTrans" cxnId="{C796B81A-B739-4DA5-A902-22D1E8684521}">
      <dgm:prSet/>
      <dgm:spPr/>
      <dgm:t>
        <a:bodyPr/>
        <a:lstStyle/>
        <a:p>
          <a:endParaRPr lang="ru-RU"/>
        </a:p>
      </dgm:t>
    </dgm:pt>
    <dgm:pt modelId="{09CFCE5A-E29F-46E5-BB44-33E131D65306}">
      <dgm:prSet phldrT="[Текст]"/>
      <dgm:spPr/>
      <dgm:t>
        <a:bodyPr/>
        <a:lstStyle/>
        <a:p>
          <a:r>
            <a:rPr lang="ru-RU" dirty="0" err="1" smtClean="0"/>
            <a:t>Білім</a:t>
          </a:r>
          <a:r>
            <a:rPr lang="ru-RU" dirty="0" smtClean="0"/>
            <a:t> беру </a:t>
          </a:r>
          <a:r>
            <a:rPr lang="ru-RU" dirty="0" err="1" smtClean="0"/>
            <a:t>бағдарламасының және </a:t>
          </a:r>
          <a:r>
            <a:rPr lang="ru-RU" dirty="0" smtClean="0"/>
            <a:t>ЭПК </a:t>
          </a:r>
          <a:r>
            <a:rPr lang="ru-RU" dirty="0" err="1" smtClean="0"/>
            <a:t>негізінде</a:t>
          </a:r>
          <a:r>
            <a:rPr lang="ru-RU" dirty="0" smtClean="0"/>
            <a:t> </a:t>
          </a:r>
          <a:r>
            <a:rPr lang="ru-RU" dirty="0" err="1" smtClean="0"/>
            <a:t>білім</a:t>
          </a:r>
          <a:r>
            <a:rPr lang="ru-RU" dirty="0" smtClean="0"/>
            <a:t> </a:t>
          </a:r>
          <a:r>
            <a:rPr lang="ru-RU" dirty="0" err="1" smtClean="0"/>
            <a:t>алушылар</a:t>
          </a:r>
          <a:r>
            <a:rPr lang="ru-RU" dirty="0" smtClean="0"/>
            <a:t> </a:t>
          </a:r>
          <a:r>
            <a:rPr lang="ru-RU" dirty="0" err="1" smtClean="0"/>
            <a:t>эдвайзерлердің көмегімен жеке</a:t>
          </a:r>
          <a:r>
            <a:rPr lang="ru-RU" dirty="0" smtClean="0"/>
            <a:t> </a:t>
          </a:r>
          <a:r>
            <a:rPr lang="ru-RU" dirty="0" err="1" smtClean="0"/>
            <a:t>оқу жоспарларын</a:t>
          </a:r>
          <a:r>
            <a:rPr lang="ru-RU" dirty="0" smtClean="0"/>
            <a:t>  </a:t>
          </a:r>
          <a:r>
            <a:rPr lang="ru-RU" dirty="0" err="1" smtClean="0"/>
            <a:t>әзірлейді</a:t>
          </a:r>
          <a:endParaRPr lang="ru-RU" dirty="0"/>
        </a:p>
      </dgm:t>
    </dgm:pt>
    <dgm:pt modelId="{84732C8E-3B79-45D5-87CA-538F8EBBC91B}" type="parTrans" cxnId="{8046F0F4-1F87-4935-8C64-3067D22E6BFF}">
      <dgm:prSet/>
      <dgm:spPr/>
      <dgm:t>
        <a:bodyPr/>
        <a:lstStyle/>
        <a:p>
          <a:endParaRPr lang="ru-RU"/>
        </a:p>
      </dgm:t>
    </dgm:pt>
    <dgm:pt modelId="{3E747112-983F-4DBC-9AA7-A837E3BCD5E6}" type="sibTrans" cxnId="{8046F0F4-1F87-4935-8C64-3067D22E6BFF}">
      <dgm:prSet/>
      <dgm:spPr/>
      <dgm:t>
        <a:bodyPr/>
        <a:lstStyle/>
        <a:p>
          <a:endParaRPr lang="ru-RU"/>
        </a:p>
      </dgm:t>
    </dgm:pt>
    <dgm:pt modelId="{4593367A-8CFF-4D9B-A464-886BC83C3BA9}" type="pres">
      <dgm:prSet presAssocID="{5D352BB2-8D3C-4C66-BC9A-4A90B60B74CA}" presName="linearFlow" presStyleCnt="0">
        <dgm:presLayoutVars>
          <dgm:dir/>
          <dgm:animLvl val="lvl"/>
          <dgm:resizeHandles val="exact"/>
        </dgm:presLayoutVars>
      </dgm:prSet>
      <dgm:spPr/>
      <dgm:t>
        <a:bodyPr/>
        <a:lstStyle/>
        <a:p>
          <a:endParaRPr lang="ru-RU"/>
        </a:p>
      </dgm:t>
    </dgm:pt>
    <dgm:pt modelId="{E1C38506-8A8A-4768-8CF6-4EB02B5FED14}" type="pres">
      <dgm:prSet presAssocID="{01580B50-C578-48A6-A7B1-EE95AF42547A}" presName="composite" presStyleCnt="0"/>
      <dgm:spPr/>
    </dgm:pt>
    <dgm:pt modelId="{ECEC9464-8008-4418-AB15-BAE786E0BA84}" type="pres">
      <dgm:prSet presAssocID="{01580B50-C578-48A6-A7B1-EE95AF42547A}" presName="parentText" presStyleLbl="alignNode1" presStyleIdx="0" presStyleCnt="3">
        <dgm:presLayoutVars>
          <dgm:chMax val="1"/>
          <dgm:bulletEnabled val="1"/>
        </dgm:presLayoutVars>
      </dgm:prSet>
      <dgm:spPr/>
      <dgm:t>
        <a:bodyPr/>
        <a:lstStyle/>
        <a:p>
          <a:endParaRPr lang="ru-RU"/>
        </a:p>
      </dgm:t>
    </dgm:pt>
    <dgm:pt modelId="{95A96394-535F-4C2A-8217-C94D366B0FB5}" type="pres">
      <dgm:prSet presAssocID="{01580B50-C578-48A6-A7B1-EE95AF42547A}" presName="descendantText" presStyleLbl="alignAcc1" presStyleIdx="0" presStyleCnt="3" custScaleX="85706">
        <dgm:presLayoutVars>
          <dgm:bulletEnabled val="1"/>
        </dgm:presLayoutVars>
      </dgm:prSet>
      <dgm:spPr/>
      <dgm:t>
        <a:bodyPr/>
        <a:lstStyle/>
        <a:p>
          <a:endParaRPr lang="ru-RU"/>
        </a:p>
      </dgm:t>
    </dgm:pt>
    <dgm:pt modelId="{B9C0FD42-6252-4E59-9D18-391D7154CB07}" type="pres">
      <dgm:prSet presAssocID="{7C8C6B8F-221E-4A3C-9F1D-3930DBBE4B79}" presName="sp" presStyleCnt="0"/>
      <dgm:spPr/>
    </dgm:pt>
    <dgm:pt modelId="{FB88FE7C-EB5D-4A08-9FEA-331215FBA8A2}" type="pres">
      <dgm:prSet presAssocID="{8F2E25D5-954D-4F06-B80C-FC3FE76CD128}" presName="composite" presStyleCnt="0"/>
      <dgm:spPr/>
    </dgm:pt>
    <dgm:pt modelId="{E95F1E6C-B8DB-40E9-915F-EAE7C880DF22}" type="pres">
      <dgm:prSet presAssocID="{8F2E25D5-954D-4F06-B80C-FC3FE76CD128}" presName="parentText" presStyleLbl="alignNode1" presStyleIdx="1" presStyleCnt="3">
        <dgm:presLayoutVars>
          <dgm:chMax val="1"/>
          <dgm:bulletEnabled val="1"/>
        </dgm:presLayoutVars>
      </dgm:prSet>
      <dgm:spPr/>
      <dgm:t>
        <a:bodyPr/>
        <a:lstStyle/>
        <a:p>
          <a:endParaRPr lang="ru-RU"/>
        </a:p>
      </dgm:t>
    </dgm:pt>
    <dgm:pt modelId="{0E1B40B9-B3DE-4600-B071-53466F91774E}" type="pres">
      <dgm:prSet presAssocID="{8F2E25D5-954D-4F06-B80C-FC3FE76CD128}" presName="descendantText" presStyleLbl="alignAcc1" presStyleIdx="1" presStyleCnt="3" custScaleX="103108" custScaleY="126054">
        <dgm:presLayoutVars>
          <dgm:bulletEnabled val="1"/>
        </dgm:presLayoutVars>
      </dgm:prSet>
      <dgm:spPr/>
      <dgm:t>
        <a:bodyPr/>
        <a:lstStyle/>
        <a:p>
          <a:endParaRPr lang="ru-RU"/>
        </a:p>
      </dgm:t>
    </dgm:pt>
    <dgm:pt modelId="{B62C7D54-6EBB-4A98-9C3A-99B3FF4E0FB9}" type="pres">
      <dgm:prSet presAssocID="{F8A3BE3E-A8AE-4DC1-B698-393E22BE9C88}" presName="sp" presStyleCnt="0"/>
      <dgm:spPr/>
    </dgm:pt>
    <dgm:pt modelId="{5A1B30D9-CDB5-4216-82A3-23E1AECD008E}" type="pres">
      <dgm:prSet presAssocID="{EEFA4FCF-F0E0-4936-A45B-A2F4FA8C9CA5}" presName="composite" presStyleCnt="0"/>
      <dgm:spPr/>
    </dgm:pt>
    <dgm:pt modelId="{32844190-28FD-4EE2-8528-1A12DF8F87A4}" type="pres">
      <dgm:prSet presAssocID="{EEFA4FCF-F0E0-4936-A45B-A2F4FA8C9CA5}" presName="parentText" presStyleLbl="alignNode1" presStyleIdx="2" presStyleCnt="3">
        <dgm:presLayoutVars>
          <dgm:chMax val="1"/>
          <dgm:bulletEnabled val="1"/>
        </dgm:presLayoutVars>
      </dgm:prSet>
      <dgm:spPr/>
      <dgm:t>
        <a:bodyPr/>
        <a:lstStyle/>
        <a:p>
          <a:endParaRPr lang="ru-RU"/>
        </a:p>
      </dgm:t>
    </dgm:pt>
    <dgm:pt modelId="{BEE44CB5-798B-4A03-9A77-DB238FC24D34}" type="pres">
      <dgm:prSet presAssocID="{EEFA4FCF-F0E0-4936-A45B-A2F4FA8C9CA5}" presName="descendantText" presStyleLbl="alignAcc1" presStyleIdx="2" presStyleCnt="3">
        <dgm:presLayoutVars>
          <dgm:bulletEnabled val="1"/>
        </dgm:presLayoutVars>
      </dgm:prSet>
      <dgm:spPr/>
      <dgm:t>
        <a:bodyPr/>
        <a:lstStyle/>
        <a:p>
          <a:endParaRPr lang="ru-RU"/>
        </a:p>
      </dgm:t>
    </dgm:pt>
  </dgm:ptLst>
  <dgm:cxnLst>
    <dgm:cxn modelId="{7593693B-E380-4B29-B853-C81FF4444B31}" type="presOf" srcId="{01580B50-C578-48A6-A7B1-EE95AF42547A}" destId="{ECEC9464-8008-4418-AB15-BAE786E0BA84}" srcOrd="0" destOrd="0" presId="urn:microsoft.com/office/officeart/2005/8/layout/chevron2"/>
    <dgm:cxn modelId="{72774DF7-2A30-4C07-9D4B-38D16099263A}" type="presOf" srcId="{5D352BB2-8D3C-4C66-BC9A-4A90B60B74CA}" destId="{4593367A-8CFF-4D9B-A464-886BC83C3BA9}" srcOrd="0" destOrd="0" presId="urn:microsoft.com/office/officeart/2005/8/layout/chevron2"/>
    <dgm:cxn modelId="{CBBE3E25-A12F-46C3-B3A6-5E030198DA1D}" type="presOf" srcId="{8F2E25D5-954D-4F06-B80C-FC3FE76CD128}" destId="{E95F1E6C-B8DB-40E9-915F-EAE7C880DF22}" srcOrd="0" destOrd="0" presId="urn:microsoft.com/office/officeart/2005/8/layout/chevron2"/>
    <dgm:cxn modelId="{C796B81A-B739-4DA5-A902-22D1E8684521}" srcId="{5D352BB2-8D3C-4C66-BC9A-4A90B60B74CA}" destId="{EEFA4FCF-F0E0-4936-A45B-A2F4FA8C9CA5}" srcOrd="2" destOrd="0" parTransId="{48F5948F-6BB3-40E8-9AB8-94266FCB4E5C}" sibTransId="{A7C7E5E5-82DD-45AD-8E57-907B4E4A4026}"/>
    <dgm:cxn modelId="{C8A5BD39-562C-4325-A309-95B6F68614AD}" srcId="{5D352BB2-8D3C-4C66-BC9A-4A90B60B74CA}" destId="{8F2E25D5-954D-4F06-B80C-FC3FE76CD128}" srcOrd="1" destOrd="0" parTransId="{4AE0ECFD-46EF-4C96-938E-96BE70E111A8}" sibTransId="{F8A3BE3E-A8AE-4DC1-B698-393E22BE9C88}"/>
    <dgm:cxn modelId="{8046F0F4-1F87-4935-8C64-3067D22E6BFF}" srcId="{EEFA4FCF-F0E0-4936-A45B-A2F4FA8C9CA5}" destId="{09CFCE5A-E29F-46E5-BB44-33E131D65306}" srcOrd="0" destOrd="0" parTransId="{84732C8E-3B79-45D5-87CA-538F8EBBC91B}" sibTransId="{3E747112-983F-4DBC-9AA7-A837E3BCD5E6}"/>
    <dgm:cxn modelId="{53CA6A35-39F0-4DAE-AA96-A6784D5DB83A}" srcId="{8F2E25D5-954D-4F06-B80C-FC3FE76CD128}" destId="{2A50C6FC-C581-48A1-B7E2-C473B7FD119F}" srcOrd="0" destOrd="0" parTransId="{AB510DEC-7E1E-4FD3-ABBD-90719B3E015B}" sibTransId="{FCA423D4-0C6B-4CFD-9EF2-E295256D3125}"/>
    <dgm:cxn modelId="{7C15DEFB-23CD-4C23-B4F2-E676566FEB82}" type="presOf" srcId="{EEFA4FCF-F0E0-4936-A45B-A2F4FA8C9CA5}" destId="{32844190-28FD-4EE2-8528-1A12DF8F87A4}" srcOrd="0" destOrd="0" presId="urn:microsoft.com/office/officeart/2005/8/layout/chevron2"/>
    <dgm:cxn modelId="{2CFDA6C1-E067-4C73-83EC-1C25B4EA80B7}" srcId="{01580B50-C578-48A6-A7B1-EE95AF42547A}" destId="{4065A548-CE6A-4EA6-BD3D-F0E2E5515D69}" srcOrd="0" destOrd="0" parTransId="{62047096-8034-4529-85D1-F16D7F2C3533}" sibTransId="{AF3EED5E-AC53-4F4F-B693-38CDF42ED155}"/>
    <dgm:cxn modelId="{CCA7E390-EEB3-4954-B9E7-BE8848DD7F99}" type="presOf" srcId="{09CFCE5A-E29F-46E5-BB44-33E131D65306}" destId="{BEE44CB5-798B-4A03-9A77-DB238FC24D34}" srcOrd="0" destOrd="0" presId="urn:microsoft.com/office/officeart/2005/8/layout/chevron2"/>
    <dgm:cxn modelId="{965340FC-2632-4AEB-8F4B-A0AB4D189EC0}" type="presOf" srcId="{4065A548-CE6A-4EA6-BD3D-F0E2E5515D69}" destId="{95A96394-535F-4C2A-8217-C94D366B0FB5}" srcOrd="0" destOrd="0" presId="urn:microsoft.com/office/officeart/2005/8/layout/chevron2"/>
    <dgm:cxn modelId="{81195947-EEA5-4914-B058-EFB4F1144312}" type="presOf" srcId="{2A50C6FC-C581-48A1-B7E2-C473B7FD119F}" destId="{0E1B40B9-B3DE-4600-B071-53466F91774E}" srcOrd="0" destOrd="0" presId="urn:microsoft.com/office/officeart/2005/8/layout/chevron2"/>
    <dgm:cxn modelId="{4C877B70-96EC-434B-9D23-A9B7D72CCA98}" srcId="{5D352BB2-8D3C-4C66-BC9A-4A90B60B74CA}" destId="{01580B50-C578-48A6-A7B1-EE95AF42547A}" srcOrd="0" destOrd="0" parTransId="{567FFF14-8D56-4B15-8B13-83213734FD4A}" sibTransId="{7C8C6B8F-221E-4A3C-9F1D-3930DBBE4B79}"/>
    <dgm:cxn modelId="{225C480F-909C-4B45-9260-62304277A52B}" type="presParOf" srcId="{4593367A-8CFF-4D9B-A464-886BC83C3BA9}" destId="{E1C38506-8A8A-4768-8CF6-4EB02B5FED14}" srcOrd="0" destOrd="0" presId="urn:microsoft.com/office/officeart/2005/8/layout/chevron2"/>
    <dgm:cxn modelId="{05BF1CC2-B3D6-44D5-A3A9-22FC296AFE27}" type="presParOf" srcId="{E1C38506-8A8A-4768-8CF6-4EB02B5FED14}" destId="{ECEC9464-8008-4418-AB15-BAE786E0BA84}" srcOrd="0" destOrd="0" presId="urn:microsoft.com/office/officeart/2005/8/layout/chevron2"/>
    <dgm:cxn modelId="{603B1AE3-F6B2-4555-9C68-82394CAFF206}" type="presParOf" srcId="{E1C38506-8A8A-4768-8CF6-4EB02B5FED14}" destId="{95A96394-535F-4C2A-8217-C94D366B0FB5}" srcOrd="1" destOrd="0" presId="urn:microsoft.com/office/officeart/2005/8/layout/chevron2"/>
    <dgm:cxn modelId="{93DDBEEE-1E09-4122-953C-D780FFE07C66}" type="presParOf" srcId="{4593367A-8CFF-4D9B-A464-886BC83C3BA9}" destId="{B9C0FD42-6252-4E59-9D18-391D7154CB07}" srcOrd="1" destOrd="0" presId="urn:microsoft.com/office/officeart/2005/8/layout/chevron2"/>
    <dgm:cxn modelId="{D9C65638-1FDB-442D-BFB8-4CC70326B033}" type="presParOf" srcId="{4593367A-8CFF-4D9B-A464-886BC83C3BA9}" destId="{FB88FE7C-EB5D-4A08-9FEA-331215FBA8A2}" srcOrd="2" destOrd="0" presId="urn:microsoft.com/office/officeart/2005/8/layout/chevron2"/>
    <dgm:cxn modelId="{A0CF7A3D-3724-4CE4-8F49-9C24D3DA64D5}" type="presParOf" srcId="{FB88FE7C-EB5D-4A08-9FEA-331215FBA8A2}" destId="{E95F1E6C-B8DB-40E9-915F-EAE7C880DF22}" srcOrd="0" destOrd="0" presId="urn:microsoft.com/office/officeart/2005/8/layout/chevron2"/>
    <dgm:cxn modelId="{C0B13C26-22DA-4914-981E-927B536975AC}" type="presParOf" srcId="{FB88FE7C-EB5D-4A08-9FEA-331215FBA8A2}" destId="{0E1B40B9-B3DE-4600-B071-53466F91774E}" srcOrd="1" destOrd="0" presId="urn:microsoft.com/office/officeart/2005/8/layout/chevron2"/>
    <dgm:cxn modelId="{59148291-5D16-4BD0-A897-CFF3CBAE4DF4}" type="presParOf" srcId="{4593367A-8CFF-4D9B-A464-886BC83C3BA9}" destId="{B62C7D54-6EBB-4A98-9C3A-99B3FF4E0FB9}" srcOrd="3" destOrd="0" presId="urn:microsoft.com/office/officeart/2005/8/layout/chevron2"/>
    <dgm:cxn modelId="{B2DB550C-D77E-43DD-A870-3FDA1B908F80}" type="presParOf" srcId="{4593367A-8CFF-4D9B-A464-886BC83C3BA9}" destId="{5A1B30D9-CDB5-4216-82A3-23E1AECD008E}" srcOrd="4" destOrd="0" presId="urn:microsoft.com/office/officeart/2005/8/layout/chevron2"/>
    <dgm:cxn modelId="{DDA55724-57D2-44ED-9EF6-D77F5F228211}" type="presParOf" srcId="{5A1B30D9-CDB5-4216-82A3-23E1AECD008E}" destId="{32844190-28FD-4EE2-8528-1A12DF8F87A4}" srcOrd="0" destOrd="0" presId="urn:microsoft.com/office/officeart/2005/8/layout/chevron2"/>
    <dgm:cxn modelId="{8ADDDB30-1107-4820-96A6-2C681FD279D8}" type="presParOf" srcId="{5A1B30D9-CDB5-4216-82A3-23E1AECD008E}" destId="{BEE44CB5-798B-4A03-9A77-DB238FC24D34}"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A9A9B9-4BC4-44E0-8DB2-8BDF0F8D3410}" type="datetimeFigureOut">
              <a:rPr lang="ru-RU" smtClean="0"/>
              <a:pPr/>
              <a:t>15.10.2019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26145B-BD25-45A1-B345-18D64BD1FAC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F87A06-D39A-41C9-90E5-E857AECAF7F1}" type="slidenum">
              <a:rPr lang="ru-RU"/>
              <a:pPr/>
              <a:t>23</a:t>
            </a:fld>
            <a:endParaRPr lang="ru-RU"/>
          </a:p>
        </p:txBody>
      </p:sp>
      <p:sp>
        <p:nvSpPr>
          <p:cNvPr id="35841" name="Text Box 1"/>
          <p:cNvSpPr txBox="1">
            <a:spLocks noChangeArrowheads="1"/>
          </p:cNvSpPr>
          <p:nvPr/>
        </p:nvSpPr>
        <p:spPr bwMode="auto">
          <a:xfrm>
            <a:off x="916956" y="745435"/>
            <a:ext cx="4952201" cy="3722789"/>
          </a:xfrm>
          <a:prstGeom prst="rect">
            <a:avLst/>
          </a:prstGeom>
          <a:solidFill>
            <a:srgbClr val="FFFFFF"/>
          </a:solidFill>
          <a:ln w="9360">
            <a:solidFill>
              <a:srgbClr val="000000"/>
            </a:solidFill>
            <a:miter lim="800000"/>
            <a:headEnd/>
            <a:tailEnd/>
          </a:ln>
          <a:effectLst/>
        </p:spPr>
        <p:txBody>
          <a:bodyPr wrap="none" anchor="ctr"/>
          <a:lstStyle/>
          <a:p>
            <a:endParaRPr lang="ru-RU"/>
          </a:p>
        </p:txBody>
      </p:sp>
      <p:sp>
        <p:nvSpPr>
          <p:cNvPr id="35842" name="Rectangle 2"/>
          <p:cNvSpPr txBox="1">
            <a:spLocks noGrp="1" noChangeArrowheads="1"/>
          </p:cNvSpPr>
          <p:nvPr>
            <p:ph type="body"/>
          </p:nvPr>
        </p:nvSpPr>
        <p:spPr bwMode="auto">
          <a:xfrm>
            <a:off x="686918" y="4343985"/>
            <a:ext cx="5367547" cy="4113046"/>
          </a:xfrm>
          <a:prstGeom prst="rect">
            <a:avLst/>
          </a:prstGeom>
          <a:noFill/>
          <a:ln>
            <a:round/>
            <a:headEnd/>
            <a:tailEnd/>
          </a:ln>
        </p:spPr>
        <p:txBody>
          <a:bodyPr wrap="none" lIns="91083" tIns="45542" rIns="91083" bIns="45542" anchor="ct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50C821-33C2-470C-9A73-6362D8A13371}" type="slidenum">
              <a:rPr lang="ru-RU"/>
              <a:pPr/>
              <a:t>24</a:t>
            </a:fld>
            <a:endParaRPr lang="ru-RU"/>
          </a:p>
        </p:txBody>
      </p:sp>
      <p:sp>
        <p:nvSpPr>
          <p:cNvPr id="36865" name="Text Box 1"/>
          <p:cNvSpPr txBox="1">
            <a:spLocks noChangeArrowheads="1"/>
          </p:cNvSpPr>
          <p:nvPr/>
        </p:nvSpPr>
        <p:spPr bwMode="auto">
          <a:xfrm>
            <a:off x="2143824" y="695739"/>
            <a:ext cx="2571949" cy="3427539"/>
          </a:xfrm>
          <a:prstGeom prst="rect">
            <a:avLst/>
          </a:prstGeom>
          <a:solidFill>
            <a:srgbClr val="FFFFFF"/>
          </a:solidFill>
          <a:ln w="9360">
            <a:solidFill>
              <a:srgbClr val="000000"/>
            </a:solidFill>
            <a:miter lim="800000"/>
            <a:headEnd/>
            <a:tailEnd/>
          </a:ln>
          <a:effectLst/>
        </p:spPr>
        <p:txBody>
          <a:bodyPr wrap="none" anchor="ctr"/>
          <a:lstStyle/>
          <a:p>
            <a:endParaRPr lang="ru-RU"/>
          </a:p>
        </p:txBody>
      </p:sp>
      <p:sp>
        <p:nvSpPr>
          <p:cNvPr id="36866" name="Rectangle 2"/>
          <p:cNvSpPr txBox="1">
            <a:spLocks noGrp="1" noChangeArrowheads="1"/>
          </p:cNvSpPr>
          <p:nvPr>
            <p:ph type="body"/>
          </p:nvPr>
        </p:nvSpPr>
        <p:spPr bwMode="auto">
          <a:xfrm>
            <a:off x="686918" y="4343985"/>
            <a:ext cx="5367547" cy="4113046"/>
          </a:xfrm>
          <a:prstGeom prst="rect">
            <a:avLst/>
          </a:prstGeom>
          <a:noFill/>
          <a:ln>
            <a:round/>
            <a:headEnd/>
            <a:tailEnd/>
          </a:ln>
        </p:spPr>
        <p:txBody>
          <a:bodyPr wrap="none" lIns="91083" tIns="45542" rIns="91083" bIns="45542" anchor="ct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Слайд 5</a:t>
            </a:r>
          </a:p>
          <a:p>
            <a:r>
              <a:rPr lang="ru-RU" dirty="0" smtClean="0"/>
              <a:t>Современная парадигма</a:t>
            </a:r>
            <a:r>
              <a:rPr lang="ru-RU" baseline="0" dirty="0" smtClean="0"/>
              <a:t> образования</a:t>
            </a:r>
            <a:endParaRPr lang="ru-RU" dirty="0"/>
          </a:p>
        </p:txBody>
      </p:sp>
      <p:sp>
        <p:nvSpPr>
          <p:cNvPr id="4" name="Номер слайда 3"/>
          <p:cNvSpPr>
            <a:spLocks noGrp="1"/>
          </p:cNvSpPr>
          <p:nvPr>
            <p:ph type="sldNum" sz="quarter" idx="10"/>
          </p:nvPr>
        </p:nvSpPr>
        <p:spPr/>
        <p:txBody>
          <a:bodyPr/>
          <a:lstStyle/>
          <a:p>
            <a:fld id="{DE5CA21D-6E62-1B4F-A892-29EA70E71FE5}" type="slidenum">
              <a:rPr lang="ru-RU" smtClean="0"/>
              <a:pPr/>
              <a:t>35</a:t>
            </a:fld>
            <a:endParaRPr lang="ru-RU"/>
          </a:p>
        </p:txBody>
      </p:sp>
    </p:spTree>
    <p:extLst>
      <p:ext uri="{BB962C8B-B14F-4D97-AF65-F5344CB8AC3E}">
        <p14:creationId xmlns="" xmlns:p14="http://schemas.microsoft.com/office/powerpoint/2010/main" val="1543407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8588"/>
            <a:ext cx="8108950" cy="1431925"/>
          </a:xfrm>
        </p:spPr>
        <p:txBody>
          <a:bodyPr/>
          <a:lstStyle/>
          <a:p>
            <a:r>
              <a:rPr lang="ru-RU" smtClean="0"/>
              <a:t>Образец заголовка</a:t>
            </a:r>
            <a:endParaRPr lang="ru-RU"/>
          </a:p>
        </p:txBody>
      </p:sp>
      <p:sp>
        <p:nvSpPr>
          <p:cNvPr id="3" name="Дата 2"/>
          <p:cNvSpPr>
            <a:spLocks noGrp="1"/>
          </p:cNvSpPr>
          <p:nvPr>
            <p:ph type="dt" idx="10"/>
          </p:nvPr>
        </p:nvSpPr>
        <p:spPr>
          <a:xfrm>
            <a:off x="457200" y="6245225"/>
            <a:ext cx="2012950" cy="471488"/>
          </a:xfrm>
        </p:spPr>
        <p:txBody>
          <a:bodyPr/>
          <a:lstStyle>
            <a:lvl1pPr>
              <a:defRPr/>
            </a:lvl1pPr>
          </a:lstStyle>
          <a:p>
            <a:endParaRPr lang="en-GB"/>
          </a:p>
        </p:txBody>
      </p:sp>
      <p:sp>
        <p:nvSpPr>
          <p:cNvPr id="4" name="Нижний колонтитул 3"/>
          <p:cNvSpPr>
            <a:spLocks noGrp="1"/>
          </p:cNvSpPr>
          <p:nvPr>
            <p:ph type="ftr" idx="11"/>
          </p:nvPr>
        </p:nvSpPr>
        <p:spPr>
          <a:xfrm>
            <a:off x="3124200" y="6245225"/>
            <a:ext cx="2774950" cy="471488"/>
          </a:xfrm>
        </p:spPr>
        <p:txBody>
          <a:bodyPr/>
          <a:lstStyle>
            <a:lvl1pPr>
              <a:defRPr/>
            </a:lvl1pPr>
          </a:lstStyle>
          <a:p>
            <a:endParaRPr lang="en-GB"/>
          </a:p>
        </p:txBody>
      </p:sp>
      <p:sp>
        <p:nvSpPr>
          <p:cNvPr id="5" name="Номер слайда 4"/>
          <p:cNvSpPr>
            <a:spLocks noGrp="1"/>
          </p:cNvSpPr>
          <p:nvPr>
            <p:ph type="sldNum" idx="12"/>
          </p:nvPr>
        </p:nvSpPr>
        <p:spPr>
          <a:xfrm>
            <a:off x="6553200" y="6245225"/>
            <a:ext cx="2012950" cy="471488"/>
          </a:xfrm>
        </p:spPr>
        <p:txBody>
          <a:bodyPr/>
          <a:lstStyle>
            <a:lvl1pPr>
              <a:defRPr/>
            </a:lvl1pPr>
          </a:lstStyle>
          <a:p>
            <a:fld id="{47040343-1FC6-4A2A-898B-90532BA2A0AC}"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15.10.2019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15.10.2019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15.10.2019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15.10.2019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15.10.2019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15.10.2019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Подзаголовок 2"/>
          <p:cNvSpPr>
            <a:spLocks noGrp="1"/>
          </p:cNvSpPr>
          <p:nvPr>
            <p:ph type="subTitle" idx="1"/>
          </p:nvPr>
        </p:nvSpPr>
        <p:spPr>
          <a:xfrm>
            <a:off x="214282" y="857232"/>
            <a:ext cx="8572560" cy="1214425"/>
          </a:xfrm>
        </p:spPr>
        <p:txBody>
          <a:bodyPr>
            <a:noAutofit/>
          </a:bodyPr>
          <a:lstStyle/>
          <a:p>
            <a:pPr eaLnBrk="1" hangingPunct="1"/>
            <a:r>
              <a:rPr lang="kk-KZ" sz="28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Л.Н.ГУМИЛЕВ  АТЫНДАҒЫ </a:t>
            </a:r>
          </a:p>
          <a:p>
            <a:pPr eaLnBrk="1" hangingPunct="1"/>
            <a:r>
              <a:rPr lang="kk-KZ" sz="28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ЕУРАЗИЯ ҰЛТТЫҚ </a:t>
            </a:r>
            <a:r>
              <a:rPr lang="en-US" sz="28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8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УНИВЕРСИТЕТІ</a:t>
            </a:r>
            <a:endParaRPr lang="ru-RU" sz="28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Заголовок 1"/>
          <p:cNvSpPr txBox="1">
            <a:spLocks/>
          </p:cNvSpPr>
          <p:nvPr/>
        </p:nvSpPr>
        <p:spPr>
          <a:xfrm>
            <a:off x="571500" y="2285992"/>
            <a:ext cx="8358188" cy="3143258"/>
          </a:xfrm>
          <a:prstGeom prst="rect">
            <a:avLst/>
          </a:prstGeom>
          <a:effectLst>
            <a:glow rad="101600">
              <a:schemeClr val="accent2">
                <a:satMod val="175000"/>
                <a:alpha val="40000"/>
              </a:schemeClr>
            </a:glow>
          </a:effectLst>
        </p:spPr>
        <p:txBody>
          <a:bodyPr anchor="ctr"/>
          <a:lstStyle/>
          <a:p>
            <a:pPr algn="ctr"/>
            <a:r>
              <a:rPr lang="kk-KZ" sz="4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6-дәріс (2.1) </a:t>
            </a:r>
          </a:p>
          <a:p>
            <a:pPr algn="ctr"/>
            <a:r>
              <a:rPr lang="kk-KZ" sz="4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Жоғары </a:t>
            </a:r>
            <a:r>
              <a:rPr lang="kk-KZ" sz="4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кәсіптік білім беру мазмұны</a:t>
            </a:r>
          </a:p>
          <a:p>
            <a:endParaRPr lang="kk-KZ" sz="28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endParaRPr>
          </a:p>
          <a:p>
            <a:r>
              <a:rPr lang="kk-KZ" sz="28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п.ғ.к., профессор                     Шолпанқұлова Г.К.</a:t>
            </a:r>
          </a:p>
          <a:p>
            <a:pPr algn="ctr"/>
            <a:endParaRPr lang="ru-RU" sz="4400" b="1" dirty="0">
              <a:solidFill>
                <a:srgbClr val="FF0000"/>
              </a:solidFill>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Подзаголовок 2"/>
          <p:cNvSpPr txBox="1">
            <a:spLocks/>
          </p:cNvSpPr>
          <p:nvPr/>
        </p:nvSpPr>
        <p:spPr bwMode="auto">
          <a:xfrm>
            <a:off x="428596" y="928670"/>
            <a:ext cx="8572530" cy="4572032"/>
          </a:xfrm>
          <a:prstGeom prst="rect">
            <a:avLst/>
          </a:prstGeom>
          <a:solidFill>
            <a:schemeClr val="accent6">
              <a:lumMod val="40000"/>
              <a:lumOff val="60000"/>
            </a:schemeClr>
          </a:solidFill>
          <a:ln w="9525">
            <a:noFill/>
            <a:miter lim="800000"/>
            <a:headEnd/>
            <a:tailEnd/>
          </a:ln>
        </p:spPr>
        <p:txBody>
          <a:bodyPr/>
          <a:lstStyle/>
          <a:p>
            <a:r>
              <a:rPr lang="kk-KZ" sz="4000" b="1" dirty="0" smtClean="0">
                <a:effectLst>
                  <a:outerShdw blurRad="38100" dist="38100" dir="2700000" algn="tl">
                    <a:srgbClr val="000000">
                      <a:alpha val="43137"/>
                    </a:srgbClr>
                  </a:outerShdw>
                </a:effectLst>
              </a:rPr>
              <a:t>БІЛІМ БЕРУ БАҒДАРЛАМАСЫ құрылымы:</a:t>
            </a:r>
            <a:endParaRPr lang="ru-RU" sz="4000" b="1" dirty="0" smtClean="0">
              <a:effectLst>
                <a:outerShdw blurRad="38100" dist="38100" dir="2700000" algn="tl">
                  <a:srgbClr val="000000">
                    <a:alpha val="43137"/>
                  </a:srgbClr>
                </a:outerShdw>
              </a:effectLst>
            </a:endParaRPr>
          </a:p>
          <a:p>
            <a:r>
              <a:rPr lang="kk-KZ" sz="3600" b="1" dirty="0" smtClean="0">
                <a:latin typeface="Times New Roman" pitchFamily="18" charset="0"/>
                <a:cs typeface="Times New Roman" pitchFamily="18" charset="0"/>
              </a:rPr>
              <a:t>Бағдарлама деңгейі -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бакалавриат</a:t>
            </a:r>
          </a:p>
          <a:p>
            <a:r>
              <a:rPr lang="kk-KZ" sz="3600" b="1" dirty="0" smtClean="0">
                <a:latin typeface="Times New Roman" pitchFamily="18" charset="0"/>
                <a:cs typeface="Times New Roman" pitchFamily="18" charset="0"/>
              </a:rPr>
              <a:t>Кадрларды дайындау бағытының атауы және коды - </a:t>
            </a:r>
          </a:p>
          <a:p>
            <a:r>
              <a:rPr lang="kk-KZ" sz="3600" b="1" dirty="0" smtClean="0">
                <a:latin typeface="Times New Roman" pitchFamily="18" charset="0"/>
                <a:cs typeface="Times New Roman" pitchFamily="18" charset="0"/>
              </a:rPr>
              <a:t>Оқытудың типтік мерзімі –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4 жыл</a:t>
            </a:r>
          </a:p>
          <a:p>
            <a:r>
              <a:rPr lang="kk-KZ" sz="3600" b="1" dirty="0" smtClean="0">
                <a:latin typeface="Times New Roman" pitchFamily="18" charset="0"/>
                <a:cs typeface="Times New Roman" pitchFamily="18" charset="0"/>
              </a:rPr>
              <a:t>Біліктілік деңгейі - </a:t>
            </a:r>
            <a:r>
              <a:rPr lang="kk-KZ" sz="3600" b="1" dirty="0" smtClean="0">
                <a:effectLst>
                  <a:outerShdw blurRad="38100" dist="38100" dir="2700000" algn="tl">
                    <a:srgbClr val="000000">
                      <a:alpha val="43137"/>
                    </a:srgbClr>
                  </a:outerShdw>
                </a:effectLst>
              </a:rPr>
              <a:t>6 ҰБШ</a:t>
            </a:r>
            <a:endParaRPr lang="kk-KZ" sz="3600" b="1"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sz="36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Подзаголовок 2"/>
          <p:cNvSpPr txBox="1">
            <a:spLocks/>
          </p:cNvSpPr>
          <p:nvPr/>
        </p:nvSpPr>
        <p:spPr bwMode="auto">
          <a:xfrm>
            <a:off x="357188" y="428604"/>
            <a:ext cx="8572530" cy="5500727"/>
          </a:xfrm>
          <a:prstGeom prst="rect">
            <a:avLst/>
          </a:prstGeom>
          <a:solidFill>
            <a:schemeClr val="accent6">
              <a:lumMod val="40000"/>
              <a:lumOff val="60000"/>
            </a:schemeClr>
          </a:solidFill>
          <a:ln w="9525">
            <a:noFill/>
            <a:miter lim="800000"/>
            <a:headEnd/>
            <a:tailEnd/>
          </a:ln>
        </p:spPr>
        <p:txBody>
          <a:bodyPr/>
          <a:lstStyle/>
          <a:p>
            <a:r>
              <a:rPr lang="kk-KZ" sz="2400" b="1" dirty="0" smtClean="0">
                <a:latin typeface="Times New Roman" pitchFamily="18" charset="0"/>
                <a:cs typeface="Times New Roman" pitchFamily="18" charset="0"/>
              </a:rPr>
              <a:t>Қолдану саласы</a:t>
            </a:r>
            <a:endParaRPr lang="ru-RU" sz="2400" dirty="0" smtClean="0">
              <a:latin typeface="Times New Roman" pitchFamily="18" charset="0"/>
              <a:cs typeface="Times New Roman" pitchFamily="18" charset="0"/>
            </a:endParaRPr>
          </a:p>
          <a:p>
            <a:r>
              <a:rPr lang="kk-KZ" sz="2400" b="1" dirty="0" smtClean="0">
                <a:latin typeface="Times New Roman" pitchFamily="18" charset="0"/>
                <a:cs typeface="Times New Roman" pitchFamily="18" charset="0"/>
              </a:rPr>
              <a:t>Нормативтік-құқықтық қамтылуы</a:t>
            </a:r>
          </a:p>
          <a:p>
            <a:r>
              <a:rPr lang="kk-KZ" sz="2400" b="1" dirty="0" smtClean="0">
                <a:latin typeface="Times New Roman" pitchFamily="18" charset="0"/>
                <a:cs typeface="Times New Roman" pitchFamily="18" charset="0"/>
              </a:rPr>
              <a:t>Білім Бағдарламасы мақсаты</a:t>
            </a:r>
          </a:p>
          <a:p>
            <a:r>
              <a:rPr lang="kk-KZ" sz="2400" b="1" dirty="0" smtClean="0">
                <a:latin typeface="Times New Roman" pitchFamily="18" charset="0"/>
                <a:cs typeface="Times New Roman" pitchFamily="18" charset="0"/>
              </a:rPr>
              <a:t>Білім беру бағдарламасының тұжырымдамасы</a:t>
            </a:r>
            <a:endParaRPr lang="ru-RU" sz="2400" dirty="0" smtClean="0">
              <a:latin typeface="Times New Roman" pitchFamily="18" charset="0"/>
              <a:cs typeface="Times New Roman" pitchFamily="18" charset="0"/>
            </a:endParaRPr>
          </a:p>
          <a:p>
            <a:r>
              <a:rPr lang="kk-KZ" sz="2400" b="1" dirty="0" smtClean="0">
                <a:latin typeface="Times New Roman" pitchFamily="18" charset="0"/>
                <a:cs typeface="Times New Roman" pitchFamily="18" charset="0"/>
              </a:rPr>
              <a:t>Берілетін дәреже</a:t>
            </a:r>
          </a:p>
          <a:p>
            <a:r>
              <a:rPr lang="kk-KZ" sz="2400" b="1" dirty="0" smtClean="0">
                <a:latin typeface="Times New Roman" pitchFamily="18" charset="0"/>
                <a:cs typeface="Times New Roman" pitchFamily="18" charset="0"/>
              </a:rPr>
              <a:t>Маманның лауазымдарының тізімі</a:t>
            </a:r>
          </a:p>
          <a:p>
            <a:r>
              <a:rPr lang="kk-KZ" sz="2400" b="1" dirty="0" smtClean="0">
                <a:latin typeface="Times New Roman" pitchFamily="18" charset="0"/>
                <a:cs typeface="Times New Roman" pitchFamily="18" charset="0"/>
              </a:rPr>
              <a:t>Кәсіби қызмет саласы</a:t>
            </a:r>
            <a:endParaRPr lang="ru-RU" sz="2400" dirty="0" smtClean="0">
              <a:latin typeface="Times New Roman" pitchFamily="18" charset="0"/>
              <a:cs typeface="Times New Roman" pitchFamily="18" charset="0"/>
            </a:endParaRPr>
          </a:p>
          <a:p>
            <a:r>
              <a:rPr lang="kk-KZ" sz="2400" b="1" dirty="0" smtClean="0">
                <a:latin typeface="Times New Roman" pitchFamily="18" charset="0"/>
                <a:cs typeface="Times New Roman" pitchFamily="18" charset="0"/>
              </a:rPr>
              <a:t>Кәсіби қызмет объектісі</a:t>
            </a:r>
          </a:p>
          <a:p>
            <a:r>
              <a:rPr lang="kk-KZ" sz="2400" b="1" dirty="0" smtClean="0">
                <a:latin typeface="Times New Roman" pitchFamily="18" charset="0"/>
                <a:cs typeface="Times New Roman" pitchFamily="18" charset="0"/>
              </a:rPr>
              <a:t>Кәсіби қызмет функциялары</a:t>
            </a:r>
          </a:p>
          <a:p>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Құзыреттілік</a:t>
            </a:r>
          </a:p>
          <a:p>
            <a:r>
              <a:rPr lang="kk-KZ" sz="2400" b="1" dirty="0" smtClean="0">
                <a:latin typeface="Times New Roman" pitchFamily="18" charset="0"/>
                <a:cs typeface="Times New Roman" pitchFamily="18" charset="0"/>
              </a:rPr>
              <a:t>Әмбебап құзыреттілік(ӘҚ)</a:t>
            </a:r>
          </a:p>
          <a:p>
            <a:r>
              <a:rPr lang="kk-KZ" sz="2400" b="1" dirty="0" smtClean="0">
                <a:latin typeface="Times New Roman" pitchFamily="18" charset="0"/>
                <a:cs typeface="Times New Roman" pitchFamily="18" charset="0"/>
              </a:rPr>
              <a:t>Жалпы кәсіби құзыреттілік (ЖКҚ)</a:t>
            </a:r>
          </a:p>
          <a:p>
            <a:r>
              <a:rPr lang="kk-KZ" sz="2400" b="1" dirty="0" smtClean="0">
                <a:latin typeface="Times New Roman" pitchFamily="18" charset="0"/>
                <a:cs typeface="Times New Roman" pitchFamily="18" charset="0"/>
              </a:rPr>
              <a:t>Кәсіби құзыреттілік (КҚ)</a:t>
            </a:r>
          </a:p>
          <a:p>
            <a:r>
              <a:rPr lang="kk-KZ" sz="2400" b="1" dirty="0" smtClean="0">
                <a:latin typeface="Times New Roman" pitchFamily="18" charset="0"/>
                <a:cs typeface="Times New Roman" pitchFamily="18" charset="0"/>
              </a:rPr>
              <a:t>Оқыту нәтижелері (ОН)</a:t>
            </a:r>
          </a:p>
          <a:p>
            <a:r>
              <a:rPr lang="kk-KZ" sz="2400" b="1" dirty="0" smtClean="0">
                <a:latin typeface="Times New Roman" pitchFamily="18" charset="0"/>
                <a:cs typeface="Times New Roman" pitchFamily="18" charset="0"/>
              </a:rPr>
              <a:t>Білім беру бағдарламасының мазмұны </a:t>
            </a:r>
          </a:p>
          <a:p>
            <a:endParaRPr lang="ru-RU" sz="2800" dirty="0" smtClean="0">
              <a:latin typeface="Times New Roman" pitchFamily="18" charset="0"/>
              <a:cs typeface="Times New Roman" pitchFamily="18" charset="0"/>
            </a:endParaRPr>
          </a:p>
          <a:p>
            <a:endParaRPr lang="ru-RU" sz="3600" dirty="0" smtClean="0"/>
          </a:p>
          <a:p>
            <a:endParaRPr lang="ru-RU" sz="3600" dirty="0" smtClean="0">
              <a:latin typeface="Times New Roman" pitchFamily="18" charset="0"/>
              <a:cs typeface="Times New Roman" pitchFamily="18" charset="0"/>
            </a:endParaRPr>
          </a:p>
          <a:p>
            <a:endParaRPr lang="ru-RU" sz="4000" dirty="0" smtClean="0"/>
          </a:p>
          <a:p>
            <a:endParaRPr lang="ru-RU" sz="4000" dirty="0" smtClean="0"/>
          </a:p>
          <a:p>
            <a:endParaRPr lang="ru-RU" sz="40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Подзаголовок 2"/>
          <p:cNvSpPr txBox="1">
            <a:spLocks/>
          </p:cNvSpPr>
          <p:nvPr/>
        </p:nvSpPr>
        <p:spPr bwMode="auto">
          <a:xfrm>
            <a:off x="357188" y="1000108"/>
            <a:ext cx="8572530" cy="4929223"/>
          </a:xfrm>
          <a:prstGeom prst="rect">
            <a:avLst/>
          </a:prstGeom>
          <a:solidFill>
            <a:schemeClr val="accent6">
              <a:lumMod val="40000"/>
              <a:lumOff val="60000"/>
            </a:schemeClr>
          </a:solidFill>
          <a:ln w="9525">
            <a:noFill/>
            <a:miter lim="800000"/>
            <a:headEnd/>
            <a:tailEnd/>
          </a:ln>
        </p:spPr>
        <p:txBody>
          <a:bodyPr/>
          <a:lstStyle/>
          <a:p>
            <a:r>
              <a:rPr lang="kk-KZ" sz="2000" b="1" dirty="0" smtClean="0">
                <a:latin typeface="Times New Roman" pitchFamily="18" charset="0"/>
                <a:cs typeface="Times New Roman" pitchFamily="18" charset="0"/>
              </a:rPr>
              <a:t>Нормативтік-құқықтық қамтылуы</a:t>
            </a:r>
          </a:p>
          <a:p>
            <a:r>
              <a:rPr lang="kk-KZ" sz="2000" dirty="0" smtClean="0">
                <a:latin typeface="Times New Roman" pitchFamily="18" charset="0"/>
                <a:cs typeface="Times New Roman" pitchFamily="18" charset="0"/>
              </a:rPr>
              <a:t>1.Білім» туралы Қазақстан Республикасының Заңы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2. Жоғары білім МЖББС (31.10.2018ж., №604), </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3. «Педагог» кәсіби стандарты, Қазақстан Республикасы Ұлттық кәсіпкерлер палатасы Басқармасының «Атамекен» Басқарма Төрағасының 2017 жылғы 8 маусымдағы № 133 бұйрығына қосымша. </a:t>
            </a:r>
          </a:p>
          <a:p>
            <a:r>
              <a:rPr lang="kk-KZ" sz="2000" dirty="0" smtClean="0">
                <a:latin typeface="Times New Roman" pitchFamily="18" charset="0"/>
                <a:cs typeface="Times New Roman" pitchFamily="18" charset="0"/>
              </a:rPr>
              <a:t>4. ҚР да  білім беруді және ғылымды дамытудың 2016-2019 жж. арналған мемлекеттік бағдарламасы. </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5. Жоғарғы және (немесе) жоғары оқу орнынан кейінгі білім берудің білім беру бағдарламаларын іске асыратын білім беру ұйымдары қызметінің үлгілік ережелері (30.10.2018 ж., №595)</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6. Кредиттік технология бойынша оқу үрдісін ұйымдастыру ережелері (12.10.2018 ж., №563)</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7. Жоғары және жоғары оқу орнынан кейінгі білімі бар кадрларды дайындау бағыттарының сыныптауышын/классификатор бекіту туралы (13.10.2018 ж., №569)</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Подзаголовок 2"/>
          <p:cNvSpPr txBox="1">
            <a:spLocks/>
          </p:cNvSpPr>
          <p:nvPr/>
        </p:nvSpPr>
        <p:spPr bwMode="auto">
          <a:xfrm>
            <a:off x="357188" y="1357299"/>
            <a:ext cx="8572530" cy="4572032"/>
          </a:xfrm>
          <a:prstGeom prst="rect">
            <a:avLst/>
          </a:prstGeom>
          <a:solidFill>
            <a:schemeClr val="accent6">
              <a:lumMod val="40000"/>
              <a:lumOff val="60000"/>
            </a:schemeClr>
          </a:solidFill>
          <a:ln w="9525">
            <a:noFill/>
            <a:miter lim="800000"/>
            <a:headEnd/>
            <a:tailEnd/>
          </a:ln>
        </p:spPr>
        <p:txBody>
          <a:bodyPr/>
          <a:lstStyle/>
          <a:p>
            <a:pPr algn="just"/>
            <a:r>
              <a:rPr lang="ru-RU" sz="4000" b="1" dirty="0" err="1" smtClean="0">
                <a:solidFill>
                  <a:srgbClr val="FF0000"/>
                </a:solidFill>
                <a:effectLst>
                  <a:outerShdw blurRad="38100" dist="38100" dir="2700000" algn="tl">
                    <a:srgbClr val="000000">
                      <a:alpha val="43137"/>
                    </a:srgbClr>
                  </a:outerShdw>
                </a:effectLst>
              </a:rPr>
              <a:t>Оқу бағдарламасы</a:t>
            </a:r>
            <a:r>
              <a:rPr lang="ru-RU" sz="4000" b="1" dirty="0" err="1" smtClean="0">
                <a:effectLst>
                  <a:outerShdw blurRad="38100" dist="38100" dir="2700000" algn="tl">
                    <a:srgbClr val="000000">
                      <a:alpha val="43137"/>
                    </a:srgbClr>
                  </a:outerShdw>
                </a:effectLst>
              </a:rPr>
              <a:t> </a:t>
            </a:r>
            <a:r>
              <a:rPr lang="ru-RU" sz="4000" b="1" dirty="0" smtClean="0">
                <a:effectLst>
                  <a:outerShdw blurRad="38100" dist="38100" dir="2700000" algn="tl">
                    <a:srgbClr val="000000">
                      <a:alpha val="43137"/>
                    </a:srgbClr>
                  </a:outerShdw>
                </a:effectLst>
              </a:rPr>
              <a:t>– </a:t>
            </a:r>
            <a:r>
              <a:rPr lang="ru-RU" sz="4000" b="1" dirty="0" err="1" smtClean="0">
                <a:effectLst>
                  <a:outerShdw blurRad="38100" dist="38100" dir="2700000" algn="tl">
                    <a:srgbClr val="000000">
                      <a:alpha val="43137"/>
                    </a:srgbClr>
                  </a:outerShdw>
                </a:effectLst>
              </a:rPr>
              <a:t>оқу пәнінен берілетін</a:t>
            </a:r>
            <a:r>
              <a:rPr lang="ru-RU" sz="4000" b="1" dirty="0" smtClean="0">
                <a:effectLst>
                  <a:outerShdw blurRad="38100" dist="38100" dir="2700000" algn="tl">
                    <a:srgbClr val="000000">
                      <a:alpha val="43137"/>
                    </a:srgbClr>
                  </a:outerShdw>
                </a:effectLst>
              </a:rPr>
              <a:t> </a:t>
            </a:r>
            <a:r>
              <a:rPr lang="ru-RU" sz="4000" b="1" dirty="0" err="1" smtClean="0">
                <a:effectLst>
                  <a:outerShdw blurRad="38100" dist="38100" dir="2700000" algn="tl">
                    <a:srgbClr val="000000">
                      <a:alpha val="43137"/>
                    </a:srgbClr>
                  </a:outerShdw>
                </a:effectLst>
              </a:rPr>
              <a:t>білім</a:t>
            </a:r>
            <a:r>
              <a:rPr lang="ru-RU" sz="4000" b="1" dirty="0" smtClean="0">
                <a:effectLst>
                  <a:outerShdw blurRad="38100" dist="38100" dir="2700000" algn="tl">
                    <a:srgbClr val="000000">
                      <a:alpha val="43137"/>
                    </a:srgbClr>
                  </a:outerShdw>
                </a:effectLst>
              </a:rPr>
              <a:t> мен </a:t>
            </a:r>
            <a:r>
              <a:rPr lang="ru-RU" sz="4000" b="1" dirty="0" err="1" smtClean="0">
                <a:effectLst>
                  <a:outerShdw blurRad="38100" dist="38100" dir="2700000" algn="tl">
                    <a:srgbClr val="000000">
                      <a:alpha val="43137"/>
                    </a:srgbClr>
                  </a:outerShdw>
                </a:effectLst>
              </a:rPr>
              <a:t>игерілетін</a:t>
            </a:r>
            <a:r>
              <a:rPr lang="ru-RU" sz="4000" b="1" dirty="0" smtClean="0">
                <a:effectLst>
                  <a:outerShdw blurRad="38100" dist="38100" dir="2700000" algn="tl">
                    <a:srgbClr val="000000">
                      <a:alpha val="43137"/>
                    </a:srgbClr>
                  </a:outerShdw>
                </a:effectLst>
              </a:rPr>
              <a:t> </a:t>
            </a:r>
            <a:r>
              <a:rPr lang="ru-RU" sz="4000" b="1" dirty="0" err="1" smtClean="0">
                <a:effectLst>
                  <a:outerShdw blurRad="38100" dist="38100" dir="2700000" algn="tl">
                    <a:srgbClr val="000000">
                      <a:alpha val="43137"/>
                    </a:srgbClr>
                  </a:outerShdw>
                </a:effectLst>
              </a:rPr>
              <a:t>дағдылардың мазмұны мен</a:t>
            </a:r>
            <a:r>
              <a:rPr lang="ru-RU" sz="4000" b="1" dirty="0" smtClean="0">
                <a:effectLst>
                  <a:outerShdw blurRad="38100" dist="38100" dir="2700000" algn="tl">
                    <a:srgbClr val="000000">
                      <a:alpha val="43137"/>
                    </a:srgbClr>
                  </a:outerShdw>
                </a:effectLst>
              </a:rPr>
              <a:t> </a:t>
            </a:r>
            <a:r>
              <a:rPr lang="ru-RU" sz="4000" b="1" dirty="0" err="1" smtClean="0">
                <a:effectLst>
                  <a:outerShdw blurRad="38100" dist="38100" dir="2700000" algn="tl">
                    <a:srgbClr val="000000">
                      <a:alpha val="43137"/>
                    </a:srgbClr>
                  </a:outerShdw>
                </a:effectLst>
              </a:rPr>
              <a:t>көлемін және оқу жылындағы орнын</a:t>
            </a:r>
            <a:r>
              <a:rPr lang="ru-RU" sz="4000" b="1" dirty="0" smtClean="0">
                <a:effectLst>
                  <a:outerShdw blurRad="38100" dist="38100" dir="2700000" algn="tl">
                    <a:srgbClr val="000000">
                      <a:alpha val="43137"/>
                    </a:srgbClr>
                  </a:outerShdw>
                </a:effectLst>
              </a:rPr>
              <a:t> </a:t>
            </a:r>
            <a:r>
              <a:rPr lang="ru-RU" sz="4000" b="1" dirty="0" err="1" smtClean="0">
                <a:effectLst>
                  <a:outerShdw blurRad="38100" dist="38100" dir="2700000" algn="tl">
                    <a:srgbClr val="000000">
                      <a:alpha val="43137"/>
                    </a:srgbClr>
                  </a:outerShdw>
                </a:effectLst>
              </a:rPr>
              <a:t>белгілейтін</a:t>
            </a:r>
            <a:r>
              <a:rPr lang="ru-RU" sz="4000" b="1" dirty="0" smtClean="0">
                <a:effectLst>
                  <a:outerShdw blurRad="38100" dist="38100" dir="2700000" algn="tl">
                    <a:srgbClr val="000000">
                      <a:alpha val="43137"/>
                    </a:srgbClr>
                  </a:outerShdw>
                </a:effectLst>
              </a:rPr>
              <a:t> </a:t>
            </a:r>
            <a:r>
              <a:rPr lang="ru-RU" sz="4000" b="1" dirty="0" err="1" smtClean="0">
                <a:effectLst>
                  <a:outerShdw blurRad="38100" dist="38100" dir="2700000" algn="tl">
                    <a:srgbClr val="000000">
                      <a:alpha val="43137"/>
                    </a:srgbClr>
                  </a:outerShdw>
                </a:effectLst>
              </a:rPr>
              <a:t>құжат</a:t>
            </a:r>
            <a:r>
              <a:rPr lang="ru-RU" sz="4000" b="1" dirty="0" smtClean="0">
                <a:effectLst>
                  <a:outerShdw blurRad="38100" dist="38100" dir="2700000" algn="tl">
                    <a:srgbClr val="000000">
                      <a:alpha val="43137"/>
                    </a:srgbClr>
                  </a:outerShdw>
                </a:effectLst>
              </a:rPr>
              <a:t>.</a:t>
            </a:r>
            <a:endParaRPr lang="ru-RU" sz="4000" b="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Подзаголовок 2"/>
          <p:cNvSpPr txBox="1">
            <a:spLocks/>
          </p:cNvSpPr>
          <p:nvPr/>
        </p:nvSpPr>
        <p:spPr bwMode="auto">
          <a:xfrm>
            <a:off x="357188" y="714357"/>
            <a:ext cx="8572530" cy="3714775"/>
          </a:xfrm>
          <a:prstGeom prst="rect">
            <a:avLst/>
          </a:prstGeom>
          <a:solidFill>
            <a:schemeClr val="accent6">
              <a:lumMod val="40000"/>
              <a:lumOff val="60000"/>
            </a:schemeClr>
          </a:solidFill>
          <a:ln w="9525">
            <a:noFill/>
            <a:miter lim="800000"/>
            <a:headEnd/>
            <a:tailEnd/>
          </a:ln>
        </p:spPr>
        <p:txBody>
          <a:bodyPr/>
          <a:lstStyle/>
          <a:p>
            <a:pPr algn="just"/>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Өмір бойы</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білім</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алу</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Lifelong Learning) </a:t>
            </a:r>
            <a:r>
              <a:rPr lang="en-US"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барлық деңгейдегі кәсіби немесе</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жалпы</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сонымен</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қатар, үзілістен кейін</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жалғастырылған, алдындағы білімнен</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кейін</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алынған білімнің кез</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келген</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формасы</a:t>
            </a:r>
            <a:r>
              <a:rPr lang="ru-RU" sz="3600" dirty="0" smtClean="0">
                <a:latin typeface="Times New Roman" pitchFamily="18" charset="0"/>
                <a:cs typeface="Times New Roman" pitchFamily="18" charset="0"/>
              </a:rPr>
              <a:t>. </a:t>
            </a:r>
          </a:p>
          <a:p>
            <a:pPr algn="just"/>
            <a:endParaRPr lang="ru-RU" sz="3600" dirty="0" smtClean="0">
              <a:latin typeface="Times New Roman" pitchFamily="18" charset="0"/>
              <a:cs typeface="Times New Roman" pitchFamily="18" charset="0"/>
            </a:endParaRPr>
          </a:p>
          <a:p>
            <a:pPr algn="just"/>
            <a:endParaRPr lang="ru-RU" sz="36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428596" y="1714488"/>
          <a:ext cx="8286808" cy="3746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Прямоугольник 2"/>
          <p:cNvSpPr/>
          <p:nvPr/>
        </p:nvSpPr>
        <p:spPr>
          <a:xfrm>
            <a:off x="928662" y="642918"/>
            <a:ext cx="7643866" cy="954107"/>
          </a:xfrm>
          <a:prstGeom prst="rect">
            <a:avLst/>
          </a:prstGeom>
        </p:spPr>
        <p:txBody>
          <a:bodyPr wrap="square">
            <a:spAutoFit/>
          </a:bodyPr>
          <a:lstStyle/>
          <a:p>
            <a:pPr lvl="0" algn="ct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Оқу бағдарламалары мазмұны </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мен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бағыттары бойынша</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endParaRPr lang="ru-RU" sz="2800" b="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normAutofit fontScale="90000"/>
          </a:bodyPr>
          <a:lstStyle/>
          <a:p>
            <a:pPr eaLnBrk="1" hangingPunct="1">
              <a:defRPr/>
            </a:pP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r>
              <a:rPr lang="kk-KZ" sz="3800" smtClean="0"/>
              <a:t/>
            </a:r>
            <a:br>
              <a:rPr lang="kk-KZ" sz="3800" smtClean="0"/>
            </a:br>
            <a:endParaRPr lang="ru-RU" sz="3800" smtClean="0"/>
          </a:p>
        </p:txBody>
      </p:sp>
      <p:sp>
        <p:nvSpPr>
          <p:cNvPr id="18436" name="Rectangle 6"/>
          <p:cNvSpPr>
            <a:spLocks noChangeArrowheads="1"/>
          </p:cNvSpPr>
          <p:nvPr/>
        </p:nvSpPr>
        <p:spPr bwMode="auto">
          <a:xfrm>
            <a:off x="3643306" y="928670"/>
            <a:ext cx="4643470" cy="928694"/>
          </a:xfrm>
          <a:prstGeom prst="rect">
            <a:avLst/>
          </a:prstGeom>
          <a:solidFill>
            <a:schemeClr val="accent1"/>
          </a:solidFill>
          <a:ln w="9525">
            <a:solidFill>
              <a:schemeClr val="tx1"/>
            </a:solidFill>
            <a:miter lim="800000"/>
            <a:headEnd/>
            <a:tailEnd/>
          </a:ln>
        </p:spPr>
        <p:txBody>
          <a:bodyPr wrap="none" anchor="ctr"/>
          <a:lstStyle/>
          <a:p>
            <a:pPr algn="ctr"/>
            <a:r>
              <a:rPr lang="ru-RU" sz="2800" b="1" dirty="0" err="1" smtClean="0">
                <a:solidFill>
                  <a:schemeClr val="bg1"/>
                </a:solidFill>
                <a:latin typeface="Times New Roman" pitchFamily="18" charset="0"/>
                <a:cs typeface="Times New Roman" pitchFamily="18" charset="0"/>
              </a:rPr>
              <a:t>техникалық және</a:t>
            </a:r>
            <a:r>
              <a:rPr lang="ru-RU" sz="2800" b="1" dirty="0" smtClean="0">
                <a:solidFill>
                  <a:schemeClr val="bg1"/>
                </a:solidFill>
                <a:latin typeface="Times New Roman" pitchFamily="18" charset="0"/>
                <a:cs typeface="Times New Roman" pitchFamily="18" charset="0"/>
              </a:rPr>
              <a:t> </a:t>
            </a:r>
          </a:p>
          <a:p>
            <a:pPr algn="ctr"/>
            <a:r>
              <a:rPr lang="ru-RU" sz="2800" b="1" dirty="0" err="1" smtClean="0">
                <a:solidFill>
                  <a:schemeClr val="bg1"/>
                </a:solidFill>
                <a:latin typeface="Times New Roman" pitchFamily="18" charset="0"/>
                <a:cs typeface="Times New Roman" pitchFamily="18" charset="0"/>
              </a:rPr>
              <a:t>кәсіптік білім</a:t>
            </a:r>
            <a:r>
              <a:rPr lang="ru-RU" sz="2800" b="1" dirty="0" smtClean="0">
                <a:solidFill>
                  <a:schemeClr val="bg1"/>
                </a:solidFill>
                <a:latin typeface="Times New Roman" pitchFamily="18" charset="0"/>
                <a:cs typeface="Times New Roman" pitchFamily="18" charset="0"/>
              </a:rPr>
              <a:t> беру</a:t>
            </a:r>
            <a:endParaRPr lang="ru-RU" sz="28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8437" name="Rectangle 7"/>
          <p:cNvSpPr>
            <a:spLocks noChangeArrowheads="1"/>
          </p:cNvSpPr>
          <p:nvPr/>
        </p:nvSpPr>
        <p:spPr bwMode="auto">
          <a:xfrm>
            <a:off x="4500562" y="2143116"/>
            <a:ext cx="3313112" cy="862014"/>
          </a:xfrm>
          <a:prstGeom prst="rect">
            <a:avLst/>
          </a:prstGeom>
          <a:solidFill>
            <a:schemeClr val="accent1"/>
          </a:solidFill>
          <a:ln w="9525">
            <a:solidFill>
              <a:schemeClr val="tx1"/>
            </a:solidFill>
            <a:miter lim="800000"/>
            <a:headEnd/>
            <a:tailEnd/>
          </a:ln>
        </p:spPr>
        <p:txBody>
          <a:bodyPr wrap="none" anchor="ctr"/>
          <a:lstStyle/>
          <a:p>
            <a:pPr algn="ctr"/>
            <a:r>
              <a:rPr lang="ru-RU" sz="2400" dirty="0" smtClean="0"/>
              <a:t> </a:t>
            </a:r>
            <a:r>
              <a:rPr lang="ru-RU" sz="2400" b="1" dirty="0" smtClean="0">
                <a:solidFill>
                  <a:schemeClr val="bg1"/>
                </a:solidFill>
                <a:latin typeface="Times New Roman" pitchFamily="18" charset="0"/>
                <a:cs typeface="Times New Roman" pitchFamily="18" charset="0"/>
              </a:rPr>
              <a:t>орта </a:t>
            </a:r>
            <a:r>
              <a:rPr lang="ru-RU" sz="2400" b="1" dirty="0" err="1" smtClean="0">
                <a:solidFill>
                  <a:schemeClr val="bg1"/>
                </a:solidFill>
                <a:latin typeface="Times New Roman" pitchFamily="18" charset="0"/>
                <a:cs typeface="Times New Roman" pitchFamily="18" charset="0"/>
              </a:rPr>
              <a:t>білімнен</a:t>
            </a:r>
            <a:r>
              <a:rPr lang="ru-RU" sz="2400" b="1" dirty="0" smtClean="0">
                <a:solidFill>
                  <a:schemeClr val="bg1"/>
                </a:solidFill>
                <a:latin typeface="Times New Roman" pitchFamily="18" charset="0"/>
                <a:cs typeface="Times New Roman" pitchFamily="18" charset="0"/>
              </a:rPr>
              <a:t> </a:t>
            </a:r>
          </a:p>
          <a:p>
            <a:pPr algn="ctr"/>
            <a:r>
              <a:rPr lang="ru-RU" sz="2400" b="1" dirty="0" err="1" smtClean="0">
                <a:solidFill>
                  <a:schemeClr val="bg1"/>
                </a:solidFill>
                <a:latin typeface="Times New Roman" pitchFamily="18" charset="0"/>
                <a:cs typeface="Times New Roman" pitchFamily="18" charset="0"/>
              </a:rPr>
              <a:t>кейінгі</a:t>
            </a:r>
            <a:r>
              <a:rPr lang="ru-RU" sz="2400" b="1" dirty="0" smtClean="0">
                <a:solidFill>
                  <a:schemeClr val="bg1"/>
                </a:solidFill>
                <a:latin typeface="Times New Roman" pitchFamily="18" charset="0"/>
                <a:cs typeface="Times New Roman" pitchFamily="18" charset="0"/>
              </a:rPr>
              <a:t> </a:t>
            </a:r>
            <a:r>
              <a:rPr lang="ru-RU" sz="2400" b="1" dirty="0" err="1" smtClean="0">
                <a:solidFill>
                  <a:schemeClr val="bg1"/>
                </a:solidFill>
                <a:latin typeface="Times New Roman" pitchFamily="18" charset="0"/>
                <a:cs typeface="Times New Roman" pitchFamily="18" charset="0"/>
              </a:rPr>
              <a:t>білім</a:t>
            </a:r>
            <a:r>
              <a:rPr lang="ru-RU" sz="2400" b="1" dirty="0" smtClean="0">
                <a:solidFill>
                  <a:schemeClr val="bg1"/>
                </a:solidFill>
                <a:latin typeface="Times New Roman" pitchFamily="18" charset="0"/>
                <a:cs typeface="Times New Roman" pitchFamily="18" charset="0"/>
              </a:rPr>
              <a:t> беру</a:t>
            </a:r>
            <a:endParaRPr lang="ru-RU" sz="24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8438" name="Rectangle 8"/>
          <p:cNvSpPr>
            <a:spLocks noChangeArrowheads="1"/>
          </p:cNvSpPr>
          <p:nvPr/>
        </p:nvSpPr>
        <p:spPr bwMode="auto">
          <a:xfrm>
            <a:off x="4786314" y="3357562"/>
            <a:ext cx="3571900" cy="1000132"/>
          </a:xfrm>
          <a:prstGeom prst="rect">
            <a:avLst/>
          </a:prstGeom>
          <a:solidFill>
            <a:schemeClr val="accent1"/>
          </a:solidFill>
          <a:ln w="9525">
            <a:solidFill>
              <a:schemeClr val="tx1"/>
            </a:solidFill>
            <a:miter lim="800000"/>
            <a:headEnd/>
            <a:tailEnd/>
          </a:ln>
        </p:spPr>
        <p:txBody>
          <a:bodyPr wrap="none" anchor="ctr"/>
          <a:lstStyle/>
          <a:p>
            <a:pPr algn="ctr"/>
            <a:r>
              <a:rPr lang="ru-RU" sz="2800" dirty="0" smtClean="0"/>
              <a:t> </a:t>
            </a:r>
            <a:r>
              <a:rPr lang="ru-RU" sz="2800" b="1" dirty="0" err="1" smtClean="0">
                <a:solidFill>
                  <a:schemeClr val="bg1"/>
                </a:solidFill>
                <a:latin typeface="Times New Roman" pitchFamily="18" charset="0"/>
                <a:cs typeface="Times New Roman" pitchFamily="18" charset="0"/>
              </a:rPr>
              <a:t>жоғары білім</a:t>
            </a:r>
            <a:r>
              <a:rPr lang="ru-RU" sz="2800" b="1" dirty="0" smtClean="0">
                <a:solidFill>
                  <a:schemeClr val="bg1"/>
                </a:solidFill>
                <a:latin typeface="Times New Roman" pitchFamily="18" charset="0"/>
                <a:cs typeface="Times New Roman" pitchFamily="18" charset="0"/>
              </a:rPr>
              <a:t> </a:t>
            </a:r>
          </a:p>
          <a:p>
            <a:pPr algn="ctr"/>
            <a:r>
              <a:rPr lang="ru-RU" sz="2800" b="1" dirty="0" smtClean="0">
                <a:solidFill>
                  <a:schemeClr val="bg1"/>
                </a:solidFill>
                <a:latin typeface="Times New Roman" pitchFamily="18" charset="0"/>
                <a:cs typeface="Times New Roman" pitchFamily="18" charset="0"/>
              </a:rPr>
              <a:t>беру</a:t>
            </a:r>
            <a:endParaRPr lang="ru-RU" sz="2800" b="1" i="1" dirty="0">
              <a:solidFill>
                <a:schemeClr val="bg1"/>
              </a:solidFill>
              <a:latin typeface="Times New Roman" pitchFamily="18" charset="0"/>
              <a:cs typeface="Times New Roman" pitchFamily="18" charset="0"/>
            </a:endParaRPr>
          </a:p>
        </p:txBody>
      </p:sp>
      <p:sp>
        <p:nvSpPr>
          <p:cNvPr id="18439" name="Rectangle 9"/>
          <p:cNvSpPr>
            <a:spLocks noChangeArrowheads="1"/>
          </p:cNvSpPr>
          <p:nvPr/>
        </p:nvSpPr>
        <p:spPr bwMode="auto">
          <a:xfrm>
            <a:off x="4071934" y="4786322"/>
            <a:ext cx="4643470" cy="857256"/>
          </a:xfrm>
          <a:prstGeom prst="rect">
            <a:avLst/>
          </a:prstGeom>
          <a:solidFill>
            <a:schemeClr val="accent1"/>
          </a:solidFill>
          <a:ln w="9525">
            <a:solidFill>
              <a:schemeClr val="tx1"/>
            </a:solidFill>
            <a:miter lim="800000"/>
            <a:headEnd/>
            <a:tailEnd/>
          </a:ln>
        </p:spPr>
        <p:txBody>
          <a:bodyPr wrap="none" anchor="ctr"/>
          <a:lstStyle/>
          <a:p>
            <a:pPr algn="ctr"/>
            <a:r>
              <a:rPr lang="ru-RU" sz="2800" b="1" dirty="0" err="1" smtClean="0">
                <a:solidFill>
                  <a:schemeClr val="bg1"/>
                </a:solidFill>
                <a:latin typeface="Times New Roman" pitchFamily="18" charset="0"/>
                <a:cs typeface="Times New Roman" pitchFamily="18" charset="0"/>
              </a:rPr>
              <a:t>жоғары оқу орнынан</a:t>
            </a:r>
            <a:r>
              <a:rPr lang="ru-RU" sz="2800" b="1" dirty="0" smtClean="0">
                <a:solidFill>
                  <a:schemeClr val="bg1"/>
                </a:solidFill>
                <a:latin typeface="Times New Roman" pitchFamily="18" charset="0"/>
                <a:cs typeface="Times New Roman" pitchFamily="18" charset="0"/>
              </a:rPr>
              <a:t> </a:t>
            </a:r>
          </a:p>
          <a:p>
            <a:pPr algn="ctr"/>
            <a:r>
              <a:rPr lang="ru-RU" sz="2800" b="1" dirty="0" err="1" smtClean="0">
                <a:solidFill>
                  <a:schemeClr val="bg1"/>
                </a:solidFill>
                <a:latin typeface="Times New Roman" pitchFamily="18" charset="0"/>
                <a:cs typeface="Times New Roman" pitchFamily="18" charset="0"/>
              </a:rPr>
              <a:t>кейінгі</a:t>
            </a:r>
            <a:r>
              <a:rPr lang="ru-RU" sz="2800" b="1" dirty="0" smtClean="0">
                <a:solidFill>
                  <a:schemeClr val="bg1"/>
                </a:solidFill>
                <a:latin typeface="Times New Roman" pitchFamily="18" charset="0"/>
                <a:cs typeface="Times New Roman" pitchFamily="18" charset="0"/>
              </a:rPr>
              <a:t> </a:t>
            </a:r>
            <a:r>
              <a:rPr lang="ru-RU" sz="2800" b="1" dirty="0" err="1" smtClean="0">
                <a:solidFill>
                  <a:schemeClr val="bg1"/>
                </a:solidFill>
                <a:latin typeface="Times New Roman" pitchFamily="18" charset="0"/>
                <a:cs typeface="Times New Roman" pitchFamily="18" charset="0"/>
              </a:rPr>
              <a:t>білім</a:t>
            </a:r>
            <a:r>
              <a:rPr lang="ru-RU" sz="2800" b="1" dirty="0" smtClean="0">
                <a:solidFill>
                  <a:schemeClr val="bg1"/>
                </a:solidFill>
                <a:latin typeface="Times New Roman" pitchFamily="18" charset="0"/>
                <a:cs typeface="Times New Roman" pitchFamily="18" charset="0"/>
              </a:rPr>
              <a:t> беру </a:t>
            </a:r>
            <a:endParaRPr lang="ru-RU" sz="2800" b="1" i="1" dirty="0">
              <a:solidFill>
                <a:schemeClr val="bg1"/>
              </a:solidFill>
              <a:latin typeface="Times New Roman" pitchFamily="18" charset="0"/>
              <a:cs typeface="Times New Roman" pitchFamily="18" charset="0"/>
            </a:endParaRPr>
          </a:p>
        </p:txBody>
      </p:sp>
      <p:sp>
        <p:nvSpPr>
          <p:cNvPr id="18441" name="Rectangle 11"/>
          <p:cNvSpPr>
            <a:spLocks noChangeArrowheads="1"/>
          </p:cNvSpPr>
          <p:nvPr/>
        </p:nvSpPr>
        <p:spPr bwMode="auto">
          <a:xfrm>
            <a:off x="250824" y="928670"/>
            <a:ext cx="2606664" cy="4857784"/>
          </a:xfrm>
          <a:prstGeom prst="rect">
            <a:avLst/>
          </a:prstGeom>
          <a:solidFill>
            <a:schemeClr val="accent1"/>
          </a:solidFill>
          <a:ln w="9525">
            <a:solidFill>
              <a:schemeClr val="tx1"/>
            </a:solidFill>
            <a:miter lim="800000"/>
            <a:headEnd/>
            <a:tailEnd/>
          </a:ln>
        </p:spPr>
        <p:txBody>
          <a:bodyPr wrap="none" anchor="ctr"/>
          <a:lstStyle/>
          <a:p>
            <a:pPr algn="ctr"/>
            <a:r>
              <a:rPr lang="ru-RU" sz="3200" b="1" dirty="0" err="1" smtClean="0">
                <a:solidFill>
                  <a:schemeClr val="bg1"/>
                </a:solidFill>
                <a:latin typeface="Times New Roman" pitchFamily="18" charset="0"/>
                <a:cs typeface="Times New Roman" pitchFamily="18" charset="0"/>
              </a:rPr>
              <a:t>Кәсіптік</a:t>
            </a:r>
            <a:r>
              <a:rPr lang="ru-RU" sz="3200" b="1" dirty="0" smtClean="0">
                <a:solidFill>
                  <a:schemeClr val="bg1"/>
                </a:solidFill>
                <a:latin typeface="Times New Roman" pitchFamily="18" charset="0"/>
                <a:cs typeface="Times New Roman" pitchFamily="18" charset="0"/>
              </a:rPr>
              <a:t> </a:t>
            </a:r>
          </a:p>
          <a:p>
            <a:pPr algn="ctr"/>
            <a:r>
              <a:rPr lang="ru-RU" sz="3200" b="1" dirty="0" err="1" smtClean="0">
                <a:solidFill>
                  <a:schemeClr val="bg1"/>
                </a:solidFill>
                <a:latin typeface="Times New Roman" pitchFamily="18" charset="0"/>
                <a:cs typeface="Times New Roman" pitchFamily="18" charset="0"/>
              </a:rPr>
              <a:t>оқу</a:t>
            </a:r>
            <a:r>
              <a:rPr lang="ru-RU" sz="3200" b="1" dirty="0" smtClean="0">
                <a:solidFill>
                  <a:schemeClr val="bg1"/>
                </a:solidFill>
                <a:latin typeface="Times New Roman" pitchFamily="18" charset="0"/>
                <a:cs typeface="Times New Roman" pitchFamily="18" charset="0"/>
              </a:rPr>
              <a:t> </a:t>
            </a:r>
          </a:p>
          <a:p>
            <a:pPr algn="ctr"/>
            <a:r>
              <a:rPr lang="ru-RU" sz="3200" b="1" dirty="0" err="1" smtClean="0">
                <a:solidFill>
                  <a:schemeClr val="bg1"/>
                </a:solidFill>
                <a:latin typeface="Times New Roman" pitchFamily="18" charset="0"/>
                <a:cs typeface="Times New Roman" pitchFamily="18" charset="0"/>
              </a:rPr>
              <a:t>бағдарлама</a:t>
            </a:r>
            <a:endParaRPr lang="ru-RU" sz="3200" b="1" dirty="0" smtClean="0">
              <a:solidFill>
                <a:schemeClr val="bg1"/>
              </a:solidFill>
              <a:latin typeface="Times New Roman" pitchFamily="18" charset="0"/>
              <a:cs typeface="Times New Roman" pitchFamily="18" charset="0"/>
            </a:endParaRPr>
          </a:p>
          <a:p>
            <a:pPr algn="ctr"/>
            <a:r>
              <a:rPr lang="ru-RU" sz="3200" b="1" dirty="0" smtClean="0">
                <a:solidFill>
                  <a:schemeClr val="bg1"/>
                </a:solidFill>
                <a:latin typeface="Times New Roman" pitchFamily="18" charset="0"/>
                <a:cs typeface="Times New Roman" pitchFamily="18" charset="0"/>
              </a:rPr>
              <a:t>лары</a:t>
            </a:r>
          </a:p>
          <a:p>
            <a:pPr algn="ctr"/>
            <a:r>
              <a:rPr lang="ru-RU" sz="3200" b="1" dirty="0" smtClean="0">
                <a:solidFill>
                  <a:schemeClr val="bg1"/>
                </a:solidFill>
                <a:latin typeface="Times New Roman" pitchFamily="18" charset="0"/>
                <a:cs typeface="Times New Roman" pitchFamily="18" charset="0"/>
              </a:rPr>
              <a:t> </a:t>
            </a:r>
            <a:r>
              <a:rPr lang="ru-RU" sz="3200" b="1" dirty="0" err="1" smtClean="0">
                <a:solidFill>
                  <a:schemeClr val="bg1"/>
                </a:solidFill>
                <a:latin typeface="Times New Roman" pitchFamily="18" charset="0"/>
                <a:cs typeface="Times New Roman" pitchFamily="18" charset="0"/>
              </a:rPr>
              <a:t>мазмұнына</a:t>
            </a:r>
            <a:r>
              <a:rPr lang="ru-RU" sz="3200" b="1" dirty="0" smtClean="0">
                <a:solidFill>
                  <a:schemeClr val="bg1"/>
                </a:solidFill>
                <a:latin typeface="Times New Roman" pitchFamily="18" charset="0"/>
                <a:cs typeface="Times New Roman" pitchFamily="18" charset="0"/>
              </a:rPr>
              <a:t> </a:t>
            </a:r>
          </a:p>
          <a:p>
            <a:pPr algn="ctr"/>
            <a:r>
              <a:rPr lang="ru-RU" sz="3200" b="1" dirty="0" err="1" smtClean="0">
                <a:solidFill>
                  <a:schemeClr val="bg1"/>
                </a:solidFill>
                <a:latin typeface="Times New Roman" pitchFamily="18" charset="0"/>
                <a:cs typeface="Times New Roman" pitchFamily="18" charset="0"/>
              </a:rPr>
              <a:t>қарай:</a:t>
            </a:r>
            <a:endParaRPr lang="ru-RU" sz="3200" b="1" dirty="0" smtClean="0">
              <a:solidFill>
                <a:schemeClr val="bg1"/>
              </a:solidFill>
              <a:latin typeface="Times New Roman" pitchFamily="18" charset="0"/>
              <a:cs typeface="Times New Roman" pitchFamily="18" charset="0"/>
            </a:endParaRPr>
          </a:p>
        </p:txBody>
      </p:sp>
      <p:grpSp>
        <p:nvGrpSpPr>
          <p:cNvPr id="2" name="Group 25"/>
          <p:cNvGrpSpPr>
            <a:grpSpLocks/>
          </p:cNvGrpSpPr>
          <p:nvPr/>
        </p:nvGrpSpPr>
        <p:grpSpPr bwMode="auto">
          <a:xfrm>
            <a:off x="2786050" y="1714488"/>
            <a:ext cx="1999564" cy="3376614"/>
            <a:chOff x="1383" y="757"/>
            <a:chExt cx="571" cy="2127"/>
          </a:xfrm>
        </p:grpSpPr>
        <p:sp>
          <p:nvSpPr>
            <p:cNvPr id="18453" name="Line 15"/>
            <p:cNvSpPr>
              <a:spLocks noChangeShapeType="1"/>
            </p:cNvSpPr>
            <p:nvPr/>
          </p:nvSpPr>
          <p:spPr bwMode="auto">
            <a:xfrm flipV="1">
              <a:off x="1383" y="757"/>
              <a:ext cx="224" cy="1080"/>
            </a:xfrm>
            <a:prstGeom prst="line">
              <a:avLst/>
            </a:prstGeom>
            <a:noFill/>
            <a:ln w="9525">
              <a:solidFill>
                <a:schemeClr val="tx1"/>
              </a:solidFill>
              <a:round/>
              <a:headEnd/>
              <a:tailEnd type="triangle" w="med" len="med"/>
            </a:ln>
          </p:spPr>
          <p:txBody>
            <a:bodyPr/>
            <a:lstStyle/>
            <a:p>
              <a:endParaRPr lang="ru-RU"/>
            </a:p>
          </p:txBody>
        </p:sp>
        <p:sp>
          <p:nvSpPr>
            <p:cNvPr id="18454" name="Line 16"/>
            <p:cNvSpPr>
              <a:spLocks noChangeShapeType="1"/>
            </p:cNvSpPr>
            <p:nvPr/>
          </p:nvSpPr>
          <p:spPr bwMode="auto">
            <a:xfrm>
              <a:off x="1403" y="1927"/>
              <a:ext cx="347" cy="957"/>
            </a:xfrm>
            <a:prstGeom prst="line">
              <a:avLst/>
            </a:prstGeom>
            <a:noFill/>
            <a:ln w="9525">
              <a:solidFill>
                <a:schemeClr val="tx1"/>
              </a:solidFill>
              <a:round/>
              <a:headEnd/>
              <a:tailEnd type="triangle" w="med" len="med"/>
            </a:ln>
          </p:spPr>
          <p:txBody>
            <a:bodyPr/>
            <a:lstStyle/>
            <a:p>
              <a:endParaRPr lang="ru-RU"/>
            </a:p>
          </p:txBody>
        </p:sp>
        <p:sp>
          <p:nvSpPr>
            <p:cNvPr id="18455" name="Line 17"/>
            <p:cNvSpPr>
              <a:spLocks noChangeShapeType="1"/>
            </p:cNvSpPr>
            <p:nvPr/>
          </p:nvSpPr>
          <p:spPr bwMode="auto">
            <a:xfrm flipV="1">
              <a:off x="1383" y="1342"/>
              <a:ext cx="490" cy="546"/>
            </a:xfrm>
            <a:prstGeom prst="line">
              <a:avLst/>
            </a:prstGeom>
            <a:noFill/>
            <a:ln w="9525">
              <a:solidFill>
                <a:schemeClr val="tx1"/>
              </a:solidFill>
              <a:round/>
              <a:headEnd/>
              <a:tailEnd type="triangle" w="med" len="med"/>
            </a:ln>
          </p:spPr>
          <p:txBody>
            <a:bodyPr/>
            <a:lstStyle/>
            <a:p>
              <a:endParaRPr lang="ru-RU"/>
            </a:p>
          </p:txBody>
        </p:sp>
        <p:sp>
          <p:nvSpPr>
            <p:cNvPr id="18456" name="Line 18"/>
            <p:cNvSpPr>
              <a:spLocks noChangeShapeType="1"/>
            </p:cNvSpPr>
            <p:nvPr/>
          </p:nvSpPr>
          <p:spPr bwMode="auto">
            <a:xfrm>
              <a:off x="1383" y="1888"/>
              <a:ext cx="571" cy="219"/>
            </a:xfrm>
            <a:prstGeom prst="line">
              <a:avLst/>
            </a:prstGeom>
            <a:noFill/>
            <a:ln w="9525">
              <a:solidFill>
                <a:schemeClr val="tx1"/>
              </a:solidFill>
              <a:round/>
              <a:headEnd/>
              <a:tailEnd type="triangle" w="med" len="med"/>
            </a:ln>
          </p:spPr>
          <p:txBody>
            <a:bodyPr/>
            <a:lstStyle/>
            <a:p>
              <a:endParaRPr lang="ru-RU"/>
            </a:p>
          </p:txBody>
        </p:sp>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890588"/>
            <a:ext cx="7772400" cy="579437"/>
          </a:xfrm>
        </p:spPr>
        <p:txBody>
          <a:bodyPr>
            <a:normAutofit fontScale="90000"/>
          </a:bodyPr>
          <a:lstStyle/>
          <a:p>
            <a:pPr eaLnBrk="1" hangingPunct="1"/>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Білім беру  мазмұнын жаңарту:</a:t>
            </a:r>
            <a:endParaRPr lang="ru-RU" sz="3600" b="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8435" name="Rectangle 3"/>
          <p:cNvSpPr>
            <a:spLocks noGrp="1" noChangeArrowheads="1"/>
          </p:cNvSpPr>
          <p:nvPr>
            <p:ph type="body" idx="1"/>
          </p:nvPr>
        </p:nvSpPr>
        <p:spPr/>
        <p:txBody>
          <a:bodyPr>
            <a:noAutofit/>
          </a:bodyPr>
          <a:lstStyle/>
          <a:p>
            <a:pPr eaLnBrk="1" hangingPunct="1">
              <a:lnSpc>
                <a:spcPct val="80000"/>
              </a:lnSpc>
            </a:pPr>
            <a:r>
              <a:rPr lang="kk-KZ" sz="2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жеке тұлғаға негіздеу</a:t>
            </a:r>
          </a:p>
          <a:p>
            <a:pPr eaLnBrk="1" hangingPunct="1">
              <a:lnSpc>
                <a:spcPct val="80000"/>
              </a:lnSpc>
            </a:pPr>
            <a:r>
              <a:rPr lang="kk-KZ" sz="2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құқықтық мемлекет, азаматтық қоғам идеясы</a:t>
            </a:r>
          </a:p>
          <a:p>
            <a:pPr eaLnBrk="1" hangingPunct="1">
              <a:lnSpc>
                <a:spcPct val="80000"/>
              </a:lnSpc>
            </a:pPr>
            <a:r>
              <a:rPr lang="kk-KZ" sz="2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зерттеу, жоба, өздігінен білім алу әдістерін қолдану</a:t>
            </a:r>
          </a:p>
          <a:p>
            <a:pPr eaLnBrk="1" hangingPunct="1">
              <a:lnSpc>
                <a:spcPct val="80000"/>
              </a:lnSpc>
            </a:pPr>
            <a:r>
              <a:rPr lang="kk-KZ" sz="2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таңдау мүмкіндігі </a:t>
            </a:r>
          </a:p>
          <a:p>
            <a:pPr eaLnBrk="1" hangingPunct="1">
              <a:lnSpc>
                <a:spcPct val="80000"/>
              </a:lnSpc>
            </a:pPr>
            <a:r>
              <a:rPr lang="kk-KZ" sz="2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экономикалық білім </a:t>
            </a:r>
          </a:p>
          <a:p>
            <a:pPr eaLnBrk="1" hangingPunct="1">
              <a:lnSpc>
                <a:spcPct val="80000"/>
              </a:lnSpc>
            </a:pPr>
            <a:r>
              <a:rPr lang="kk-KZ" sz="2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шет тілін меңгеру</a:t>
            </a:r>
          </a:p>
          <a:p>
            <a:pPr eaLnBrk="1" hangingPunct="1">
              <a:lnSpc>
                <a:spcPct val="80000"/>
              </a:lnSpc>
            </a:pPr>
            <a:r>
              <a:rPr lang="kk-KZ" sz="2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ақпараттық және коммуникациялық технологияларды қолдану</a:t>
            </a:r>
          </a:p>
          <a:p>
            <a:pPr eaLnBrk="1" hangingPunct="1">
              <a:lnSpc>
                <a:spcPct val="80000"/>
              </a:lnSpc>
            </a:pPr>
            <a:r>
              <a:rPr lang="kk-KZ" sz="2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қоғамның рөлін күшейту</a:t>
            </a:r>
            <a:endParaRPr lang="ru-RU" sz="2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ppt_x"/>
                                          </p:val>
                                        </p:tav>
                                        <p:tav tm="100000">
                                          <p:val>
                                            <p:strVal val="#ppt_x"/>
                                          </p:val>
                                        </p:tav>
                                      </p:tavLst>
                                    </p:anim>
                                    <p:anim calcmode="lin" valueType="num">
                                      <p:cBhvr additive="base">
                                        <p:cTn id="8" dur="500" fill="hold"/>
                                        <p:tgtEl>
                                          <p:spTgt spid="1843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suction.wav" builtIn="1"/>
                                        </p:tgtEl>
                                      </p:cMediaNode>
                                    </p:audio>
                                  </p:subTnLst>
                                </p:cTn>
                              </p:par>
                            </p:childTnLst>
                          </p:cTn>
                        </p:par>
                      </p:childTnLst>
                    </p:cTn>
                  </p:par>
                  <p:par>
                    <p:cTn id="9" fill="hold">
                      <p:stCondLst>
                        <p:cond delay="indefinite"/>
                      </p:stCondLst>
                      <p:childTnLst>
                        <p:par>
                          <p:cTn id="10" fill="hold">
                            <p:stCondLst>
                              <p:cond delay="0"/>
                            </p:stCondLst>
                            <p:childTnLst>
                              <p:par>
                                <p:cTn id="11" presetID="48" presetClass="entr" presetSubtype="0" accel="50000" fill="hold" grpId="0" nodeType="clickEffect">
                                  <p:stCondLst>
                                    <p:cond delay="0"/>
                                  </p:stCondLst>
                                  <p:iterate type="wd">
                                    <p:tmPct val="10000"/>
                                  </p:iterate>
                                  <p:childTnLst>
                                    <p:set>
                                      <p:cBhvr>
                                        <p:cTn id="12" dur="1" fill="hold">
                                          <p:stCondLst>
                                            <p:cond delay="0"/>
                                          </p:stCondLst>
                                        </p:cTn>
                                        <p:tgtEl>
                                          <p:spTgt spid="18435">
                                            <p:txEl>
                                              <p:pRg st="0" end="0"/>
                                            </p:txEl>
                                          </p:spTgt>
                                        </p:tgtEl>
                                        <p:attrNameLst>
                                          <p:attrName>style.visibility</p:attrName>
                                        </p:attrNameLst>
                                      </p:cBhvr>
                                      <p:to>
                                        <p:strVal val="visible"/>
                                      </p:to>
                                    </p:set>
                                    <p:anim calcmode="lin" valueType="num">
                                      <p:cBhvr>
                                        <p:cTn id="13" dur="1000" fill="hold"/>
                                        <p:tgtEl>
                                          <p:spTgt spid="18435">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8435">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8435">
                                            <p:txEl>
                                              <p:pRg st="0" end="0"/>
                                            </p:txEl>
                                          </p:spTgt>
                                        </p:tgtEl>
                                        <p:attrNameLst>
                                          <p:attrName>ppt_y</p:attrName>
                                        </p:attrNameLst>
                                      </p:cBhvr>
                                      <p:tavLst>
                                        <p:tav tm="0">
                                          <p:val>
                                            <p:strVal val="#ppt_y"/>
                                          </p:val>
                                        </p:tav>
                                        <p:tav tm="100000">
                                          <p:val>
                                            <p:strVal val="#ppt_y"/>
                                          </p:val>
                                        </p:tav>
                                      </p:tavLst>
                                    </p:anim>
                                    <p:animEffect transition="in" filter="fade">
                                      <p:cBhvr>
                                        <p:cTn id="16" dur="1000"/>
                                        <p:tgtEl>
                                          <p:spTgt spid="18435">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coin.wav" builtIn="1"/>
                                        </p:tgtEl>
                                      </p:cMediaNode>
                                    </p:audio>
                                  </p:subTnLst>
                                </p:cTn>
                              </p:par>
                            </p:childTnLst>
                          </p:cTn>
                        </p:par>
                      </p:childTnLst>
                    </p:cTn>
                  </p:par>
                  <p:par>
                    <p:cTn id="17" fill="hold">
                      <p:stCondLst>
                        <p:cond delay="indefinite"/>
                      </p:stCondLst>
                      <p:childTnLst>
                        <p:par>
                          <p:cTn id="18" fill="hold">
                            <p:stCondLst>
                              <p:cond delay="0"/>
                            </p:stCondLst>
                            <p:childTnLst>
                              <p:par>
                                <p:cTn id="19" presetID="48" presetClass="entr" presetSubtype="0" accel="50000" fill="hold" grpId="0" nodeType="clickEffect">
                                  <p:stCondLst>
                                    <p:cond delay="0"/>
                                  </p:stCondLst>
                                  <p:iterate type="wd">
                                    <p:tmPct val="10000"/>
                                  </p:iterate>
                                  <p:childTnLst>
                                    <p:set>
                                      <p:cBhvr>
                                        <p:cTn id="20" dur="1" fill="hold">
                                          <p:stCondLst>
                                            <p:cond delay="0"/>
                                          </p:stCondLst>
                                        </p:cTn>
                                        <p:tgtEl>
                                          <p:spTgt spid="18435">
                                            <p:txEl>
                                              <p:pRg st="1" end="1"/>
                                            </p:txEl>
                                          </p:spTgt>
                                        </p:tgtEl>
                                        <p:attrNameLst>
                                          <p:attrName>style.visibility</p:attrName>
                                        </p:attrNameLst>
                                      </p:cBhvr>
                                      <p:to>
                                        <p:strVal val="visible"/>
                                      </p:to>
                                    </p:set>
                                    <p:anim calcmode="lin" valueType="num">
                                      <p:cBhvr>
                                        <p:cTn id="21" dur="1000" fill="hold"/>
                                        <p:tgtEl>
                                          <p:spTgt spid="18435">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18435">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18435">
                                            <p:txEl>
                                              <p:pRg st="1" end="1"/>
                                            </p:txEl>
                                          </p:spTgt>
                                        </p:tgtEl>
                                        <p:attrNameLst>
                                          <p:attrName>ppt_y</p:attrName>
                                        </p:attrNameLst>
                                      </p:cBhvr>
                                      <p:tavLst>
                                        <p:tav tm="0">
                                          <p:val>
                                            <p:strVal val="#ppt_y"/>
                                          </p:val>
                                        </p:tav>
                                        <p:tav tm="100000">
                                          <p:val>
                                            <p:strVal val="#ppt_y"/>
                                          </p:val>
                                        </p:tav>
                                      </p:tavLst>
                                    </p:anim>
                                    <p:animEffect transition="in" filter="fade">
                                      <p:cBhvr>
                                        <p:cTn id="24" dur="1000"/>
                                        <p:tgtEl>
                                          <p:spTgt spid="18435">
                                            <p:txEl>
                                              <p:pRg st="1" end="1"/>
                                            </p:txEl>
                                          </p:spTgt>
                                        </p:tgtEl>
                                      </p:cBhvr>
                                    </p:animEffect>
                                  </p:childTnLst>
                                  <p:subTnLst>
                                    <p:audio>
                                      <p:cMediaNode>
                                        <p:cTn display="0" masterRel="sameClick">
                                          <p:stCondLst>
                                            <p:cond evt="begin" delay="0">
                                              <p:tn val="19"/>
                                            </p:cond>
                                          </p:stCondLst>
                                          <p:endCondLst>
                                            <p:cond evt="onStopAudio" delay="0">
                                              <p:tgtEl>
                                                <p:sldTgt/>
                                              </p:tgtEl>
                                            </p:cond>
                                          </p:endCondLst>
                                        </p:cTn>
                                        <p:tgtEl>
                                          <p:sndTgt r:embed="rId3" name="coin.wav" builtIn="1"/>
                                        </p:tgtEl>
                                      </p:cMediaNode>
                                    </p:audio>
                                  </p:subTnLst>
                                </p:cTn>
                              </p:par>
                            </p:childTnLst>
                          </p:cTn>
                        </p:par>
                      </p:childTnLst>
                    </p:cTn>
                  </p:par>
                  <p:par>
                    <p:cTn id="25" fill="hold">
                      <p:stCondLst>
                        <p:cond delay="indefinite"/>
                      </p:stCondLst>
                      <p:childTnLst>
                        <p:par>
                          <p:cTn id="26" fill="hold">
                            <p:stCondLst>
                              <p:cond delay="0"/>
                            </p:stCondLst>
                            <p:childTnLst>
                              <p:par>
                                <p:cTn id="27" presetID="48" presetClass="entr" presetSubtype="0" accel="50000" fill="hold" grpId="0" nodeType="clickEffect">
                                  <p:stCondLst>
                                    <p:cond delay="0"/>
                                  </p:stCondLst>
                                  <p:iterate type="wd">
                                    <p:tmPct val="10000"/>
                                  </p:iterate>
                                  <p:childTnLst>
                                    <p:set>
                                      <p:cBhvr>
                                        <p:cTn id="28" dur="1" fill="hold">
                                          <p:stCondLst>
                                            <p:cond delay="0"/>
                                          </p:stCondLst>
                                        </p:cTn>
                                        <p:tgtEl>
                                          <p:spTgt spid="18435">
                                            <p:txEl>
                                              <p:pRg st="2" end="2"/>
                                            </p:txEl>
                                          </p:spTgt>
                                        </p:tgtEl>
                                        <p:attrNameLst>
                                          <p:attrName>style.visibility</p:attrName>
                                        </p:attrNameLst>
                                      </p:cBhvr>
                                      <p:to>
                                        <p:strVal val="visible"/>
                                      </p:to>
                                    </p:set>
                                    <p:anim calcmode="lin" valueType="num">
                                      <p:cBhvr>
                                        <p:cTn id="29" dur="1000" fill="hold"/>
                                        <p:tgtEl>
                                          <p:spTgt spid="18435">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0" dur="1000" fill="hold"/>
                                        <p:tgtEl>
                                          <p:spTgt spid="18435">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1" dur="1000" fill="hold"/>
                                        <p:tgtEl>
                                          <p:spTgt spid="18435">
                                            <p:txEl>
                                              <p:pRg st="2" end="2"/>
                                            </p:txEl>
                                          </p:spTgt>
                                        </p:tgtEl>
                                        <p:attrNameLst>
                                          <p:attrName>ppt_y</p:attrName>
                                        </p:attrNameLst>
                                      </p:cBhvr>
                                      <p:tavLst>
                                        <p:tav tm="0">
                                          <p:val>
                                            <p:strVal val="#ppt_y"/>
                                          </p:val>
                                        </p:tav>
                                        <p:tav tm="100000">
                                          <p:val>
                                            <p:strVal val="#ppt_y"/>
                                          </p:val>
                                        </p:tav>
                                      </p:tavLst>
                                    </p:anim>
                                    <p:animEffect transition="in" filter="fade">
                                      <p:cBhvr>
                                        <p:cTn id="32" dur="1000"/>
                                        <p:tgtEl>
                                          <p:spTgt spid="18435">
                                            <p:txEl>
                                              <p:pRg st="2" end="2"/>
                                            </p:txEl>
                                          </p:spTgt>
                                        </p:tgtEl>
                                      </p:cBhvr>
                                    </p:animEffect>
                                  </p:childTnLst>
                                  <p:subTnLst>
                                    <p:audio>
                                      <p:cMediaNode>
                                        <p:cTn display="0" masterRel="sameClick">
                                          <p:stCondLst>
                                            <p:cond evt="begin" delay="0">
                                              <p:tn val="27"/>
                                            </p:cond>
                                          </p:stCondLst>
                                          <p:endCondLst>
                                            <p:cond evt="onStopAudio" delay="0">
                                              <p:tgtEl>
                                                <p:sldTgt/>
                                              </p:tgtEl>
                                            </p:cond>
                                          </p:endCondLst>
                                        </p:cTn>
                                        <p:tgtEl>
                                          <p:sndTgt r:embed="rId3" name="coin.wav" builtIn="1"/>
                                        </p:tgtEl>
                                      </p:cMediaNode>
                                    </p:audio>
                                  </p:subTnLst>
                                </p:cTn>
                              </p:par>
                            </p:childTnLst>
                          </p:cTn>
                        </p:par>
                      </p:childTnLst>
                    </p:cTn>
                  </p:par>
                  <p:par>
                    <p:cTn id="33" fill="hold">
                      <p:stCondLst>
                        <p:cond delay="indefinite"/>
                      </p:stCondLst>
                      <p:childTnLst>
                        <p:par>
                          <p:cTn id="34" fill="hold">
                            <p:stCondLst>
                              <p:cond delay="0"/>
                            </p:stCondLst>
                            <p:childTnLst>
                              <p:par>
                                <p:cTn id="35" presetID="48" presetClass="entr" presetSubtype="0" accel="50000" fill="hold" grpId="0" nodeType="clickEffect">
                                  <p:stCondLst>
                                    <p:cond delay="0"/>
                                  </p:stCondLst>
                                  <p:iterate type="wd">
                                    <p:tmPct val="10000"/>
                                  </p:iterate>
                                  <p:childTnLst>
                                    <p:set>
                                      <p:cBhvr>
                                        <p:cTn id="36" dur="1" fill="hold">
                                          <p:stCondLst>
                                            <p:cond delay="0"/>
                                          </p:stCondLst>
                                        </p:cTn>
                                        <p:tgtEl>
                                          <p:spTgt spid="18435">
                                            <p:txEl>
                                              <p:pRg st="3" end="3"/>
                                            </p:txEl>
                                          </p:spTgt>
                                        </p:tgtEl>
                                        <p:attrNameLst>
                                          <p:attrName>style.visibility</p:attrName>
                                        </p:attrNameLst>
                                      </p:cBhvr>
                                      <p:to>
                                        <p:strVal val="visible"/>
                                      </p:to>
                                    </p:set>
                                    <p:anim calcmode="lin" valueType="num">
                                      <p:cBhvr>
                                        <p:cTn id="37" dur="1000" fill="hold"/>
                                        <p:tgtEl>
                                          <p:spTgt spid="18435">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8" dur="1000" fill="hold"/>
                                        <p:tgtEl>
                                          <p:spTgt spid="18435">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9" dur="1000" fill="hold"/>
                                        <p:tgtEl>
                                          <p:spTgt spid="18435">
                                            <p:txEl>
                                              <p:pRg st="3" end="3"/>
                                            </p:txEl>
                                          </p:spTgt>
                                        </p:tgtEl>
                                        <p:attrNameLst>
                                          <p:attrName>ppt_y</p:attrName>
                                        </p:attrNameLst>
                                      </p:cBhvr>
                                      <p:tavLst>
                                        <p:tav tm="0">
                                          <p:val>
                                            <p:strVal val="#ppt_y"/>
                                          </p:val>
                                        </p:tav>
                                        <p:tav tm="100000">
                                          <p:val>
                                            <p:strVal val="#ppt_y"/>
                                          </p:val>
                                        </p:tav>
                                      </p:tavLst>
                                    </p:anim>
                                    <p:animEffect transition="in" filter="fade">
                                      <p:cBhvr>
                                        <p:cTn id="40" dur="1000"/>
                                        <p:tgtEl>
                                          <p:spTgt spid="18435">
                                            <p:txEl>
                                              <p:pRg st="3" end="3"/>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3" name="coin.wav" builtIn="1"/>
                                        </p:tgtEl>
                                      </p:cMediaNode>
                                    </p:audio>
                                  </p:subTnLst>
                                </p:cTn>
                              </p:par>
                            </p:childTnLst>
                          </p:cTn>
                        </p:par>
                      </p:childTnLst>
                    </p:cTn>
                  </p:par>
                  <p:par>
                    <p:cTn id="41" fill="hold">
                      <p:stCondLst>
                        <p:cond delay="indefinite"/>
                      </p:stCondLst>
                      <p:childTnLst>
                        <p:par>
                          <p:cTn id="42" fill="hold">
                            <p:stCondLst>
                              <p:cond delay="0"/>
                            </p:stCondLst>
                            <p:childTnLst>
                              <p:par>
                                <p:cTn id="43" presetID="48" presetClass="entr" presetSubtype="0" accel="50000" fill="hold" grpId="0" nodeType="clickEffect">
                                  <p:stCondLst>
                                    <p:cond delay="0"/>
                                  </p:stCondLst>
                                  <p:iterate type="wd">
                                    <p:tmPct val="10000"/>
                                  </p:iterate>
                                  <p:childTnLst>
                                    <p:set>
                                      <p:cBhvr>
                                        <p:cTn id="44" dur="1" fill="hold">
                                          <p:stCondLst>
                                            <p:cond delay="0"/>
                                          </p:stCondLst>
                                        </p:cTn>
                                        <p:tgtEl>
                                          <p:spTgt spid="18435">
                                            <p:txEl>
                                              <p:pRg st="4" end="4"/>
                                            </p:txEl>
                                          </p:spTgt>
                                        </p:tgtEl>
                                        <p:attrNameLst>
                                          <p:attrName>style.visibility</p:attrName>
                                        </p:attrNameLst>
                                      </p:cBhvr>
                                      <p:to>
                                        <p:strVal val="visible"/>
                                      </p:to>
                                    </p:set>
                                    <p:anim calcmode="lin" valueType="num">
                                      <p:cBhvr>
                                        <p:cTn id="45" dur="1000" fill="hold"/>
                                        <p:tgtEl>
                                          <p:spTgt spid="18435">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6" dur="1000" fill="hold"/>
                                        <p:tgtEl>
                                          <p:spTgt spid="18435">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7" dur="1000" fill="hold"/>
                                        <p:tgtEl>
                                          <p:spTgt spid="18435">
                                            <p:txEl>
                                              <p:pRg st="4" end="4"/>
                                            </p:txEl>
                                          </p:spTgt>
                                        </p:tgtEl>
                                        <p:attrNameLst>
                                          <p:attrName>ppt_y</p:attrName>
                                        </p:attrNameLst>
                                      </p:cBhvr>
                                      <p:tavLst>
                                        <p:tav tm="0">
                                          <p:val>
                                            <p:strVal val="#ppt_y"/>
                                          </p:val>
                                        </p:tav>
                                        <p:tav tm="100000">
                                          <p:val>
                                            <p:strVal val="#ppt_y"/>
                                          </p:val>
                                        </p:tav>
                                      </p:tavLst>
                                    </p:anim>
                                    <p:animEffect transition="in" filter="fade">
                                      <p:cBhvr>
                                        <p:cTn id="48" dur="1000"/>
                                        <p:tgtEl>
                                          <p:spTgt spid="18435">
                                            <p:txEl>
                                              <p:pRg st="4" end="4"/>
                                            </p:txEl>
                                          </p:spTgt>
                                        </p:tgtEl>
                                      </p:cBhvr>
                                    </p:animEffect>
                                  </p:childTnLst>
                                  <p:subTnLst>
                                    <p:audio>
                                      <p:cMediaNode>
                                        <p:cTn display="0" masterRel="sameClick">
                                          <p:stCondLst>
                                            <p:cond evt="begin" delay="0">
                                              <p:tn val="43"/>
                                            </p:cond>
                                          </p:stCondLst>
                                          <p:endCondLst>
                                            <p:cond evt="onStopAudio" delay="0">
                                              <p:tgtEl>
                                                <p:sldTgt/>
                                              </p:tgtEl>
                                            </p:cond>
                                          </p:endCondLst>
                                        </p:cTn>
                                        <p:tgtEl>
                                          <p:sndTgt r:embed="rId3" name="coin.wav" builtIn="1"/>
                                        </p:tgtEl>
                                      </p:cMediaNode>
                                    </p:audio>
                                  </p:subTnLst>
                                </p:cTn>
                              </p:par>
                            </p:childTnLst>
                          </p:cTn>
                        </p:par>
                      </p:childTnLst>
                    </p:cTn>
                  </p:par>
                  <p:par>
                    <p:cTn id="49" fill="hold">
                      <p:stCondLst>
                        <p:cond delay="indefinite"/>
                      </p:stCondLst>
                      <p:childTnLst>
                        <p:par>
                          <p:cTn id="50" fill="hold">
                            <p:stCondLst>
                              <p:cond delay="0"/>
                            </p:stCondLst>
                            <p:childTnLst>
                              <p:par>
                                <p:cTn id="51" presetID="48" presetClass="entr" presetSubtype="0" accel="50000" fill="hold" grpId="0" nodeType="clickEffect">
                                  <p:stCondLst>
                                    <p:cond delay="0"/>
                                  </p:stCondLst>
                                  <p:iterate type="wd">
                                    <p:tmPct val="10000"/>
                                  </p:iterate>
                                  <p:childTnLst>
                                    <p:set>
                                      <p:cBhvr>
                                        <p:cTn id="52" dur="1" fill="hold">
                                          <p:stCondLst>
                                            <p:cond delay="0"/>
                                          </p:stCondLst>
                                        </p:cTn>
                                        <p:tgtEl>
                                          <p:spTgt spid="18435">
                                            <p:txEl>
                                              <p:pRg st="5" end="5"/>
                                            </p:txEl>
                                          </p:spTgt>
                                        </p:tgtEl>
                                        <p:attrNameLst>
                                          <p:attrName>style.visibility</p:attrName>
                                        </p:attrNameLst>
                                      </p:cBhvr>
                                      <p:to>
                                        <p:strVal val="visible"/>
                                      </p:to>
                                    </p:set>
                                    <p:anim calcmode="lin" valueType="num">
                                      <p:cBhvr>
                                        <p:cTn id="53" dur="1000" fill="hold"/>
                                        <p:tgtEl>
                                          <p:spTgt spid="18435">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4" dur="1000" fill="hold"/>
                                        <p:tgtEl>
                                          <p:spTgt spid="18435">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55" dur="1000" fill="hold"/>
                                        <p:tgtEl>
                                          <p:spTgt spid="18435">
                                            <p:txEl>
                                              <p:pRg st="5" end="5"/>
                                            </p:txEl>
                                          </p:spTgt>
                                        </p:tgtEl>
                                        <p:attrNameLst>
                                          <p:attrName>ppt_y</p:attrName>
                                        </p:attrNameLst>
                                      </p:cBhvr>
                                      <p:tavLst>
                                        <p:tav tm="0">
                                          <p:val>
                                            <p:strVal val="#ppt_y"/>
                                          </p:val>
                                        </p:tav>
                                        <p:tav tm="100000">
                                          <p:val>
                                            <p:strVal val="#ppt_y"/>
                                          </p:val>
                                        </p:tav>
                                      </p:tavLst>
                                    </p:anim>
                                    <p:animEffect transition="in" filter="fade">
                                      <p:cBhvr>
                                        <p:cTn id="56" dur="1000"/>
                                        <p:tgtEl>
                                          <p:spTgt spid="18435">
                                            <p:txEl>
                                              <p:pRg st="5" end="5"/>
                                            </p:txEl>
                                          </p:spTgt>
                                        </p:tgtEl>
                                      </p:cBhvr>
                                    </p:animEffect>
                                  </p:childTnLst>
                                  <p:subTnLst>
                                    <p:audio>
                                      <p:cMediaNode>
                                        <p:cTn display="0" masterRel="sameClick">
                                          <p:stCondLst>
                                            <p:cond evt="begin" delay="0">
                                              <p:tn val="51"/>
                                            </p:cond>
                                          </p:stCondLst>
                                          <p:endCondLst>
                                            <p:cond evt="onStopAudio" delay="0">
                                              <p:tgtEl>
                                                <p:sldTgt/>
                                              </p:tgtEl>
                                            </p:cond>
                                          </p:endCondLst>
                                        </p:cTn>
                                        <p:tgtEl>
                                          <p:sndTgt r:embed="rId3" name="coin.wav" builtIn="1"/>
                                        </p:tgtEl>
                                      </p:cMediaNode>
                                    </p:audio>
                                  </p:subTnLst>
                                </p:cTn>
                              </p:par>
                            </p:childTnLst>
                          </p:cTn>
                        </p:par>
                      </p:childTnLst>
                    </p:cTn>
                  </p:par>
                  <p:par>
                    <p:cTn id="57" fill="hold">
                      <p:stCondLst>
                        <p:cond delay="indefinite"/>
                      </p:stCondLst>
                      <p:childTnLst>
                        <p:par>
                          <p:cTn id="58" fill="hold">
                            <p:stCondLst>
                              <p:cond delay="0"/>
                            </p:stCondLst>
                            <p:childTnLst>
                              <p:par>
                                <p:cTn id="59" presetID="48" presetClass="entr" presetSubtype="0" accel="50000" fill="hold" grpId="0" nodeType="clickEffect">
                                  <p:stCondLst>
                                    <p:cond delay="0"/>
                                  </p:stCondLst>
                                  <p:iterate type="wd">
                                    <p:tmPct val="10000"/>
                                  </p:iterate>
                                  <p:childTnLst>
                                    <p:set>
                                      <p:cBhvr>
                                        <p:cTn id="60" dur="1" fill="hold">
                                          <p:stCondLst>
                                            <p:cond delay="0"/>
                                          </p:stCondLst>
                                        </p:cTn>
                                        <p:tgtEl>
                                          <p:spTgt spid="18435">
                                            <p:txEl>
                                              <p:pRg st="6" end="6"/>
                                            </p:txEl>
                                          </p:spTgt>
                                        </p:tgtEl>
                                        <p:attrNameLst>
                                          <p:attrName>style.visibility</p:attrName>
                                        </p:attrNameLst>
                                      </p:cBhvr>
                                      <p:to>
                                        <p:strVal val="visible"/>
                                      </p:to>
                                    </p:set>
                                    <p:anim calcmode="lin" valueType="num">
                                      <p:cBhvr>
                                        <p:cTn id="61" dur="1000" fill="hold"/>
                                        <p:tgtEl>
                                          <p:spTgt spid="18435">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2" dur="1000" fill="hold"/>
                                        <p:tgtEl>
                                          <p:spTgt spid="18435">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63" dur="1000" fill="hold"/>
                                        <p:tgtEl>
                                          <p:spTgt spid="18435">
                                            <p:txEl>
                                              <p:pRg st="6" end="6"/>
                                            </p:txEl>
                                          </p:spTgt>
                                        </p:tgtEl>
                                        <p:attrNameLst>
                                          <p:attrName>ppt_y</p:attrName>
                                        </p:attrNameLst>
                                      </p:cBhvr>
                                      <p:tavLst>
                                        <p:tav tm="0">
                                          <p:val>
                                            <p:strVal val="#ppt_y"/>
                                          </p:val>
                                        </p:tav>
                                        <p:tav tm="100000">
                                          <p:val>
                                            <p:strVal val="#ppt_y"/>
                                          </p:val>
                                        </p:tav>
                                      </p:tavLst>
                                    </p:anim>
                                    <p:animEffect transition="in" filter="fade">
                                      <p:cBhvr>
                                        <p:cTn id="64" dur="1000"/>
                                        <p:tgtEl>
                                          <p:spTgt spid="18435">
                                            <p:txEl>
                                              <p:pRg st="6" end="6"/>
                                            </p:txEl>
                                          </p:spTgt>
                                        </p:tgtEl>
                                      </p:cBhvr>
                                    </p:animEffect>
                                  </p:childTnLst>
                                  <p:subTnLst>
                                    <p:audio>
                                      <p:cMediaNode>
                                        <p:cTn display="0" masterRel="sameClick">
                                          <p:stCondLst>
                                            <p:cond evt="begin" delay="0">
                                              <p:tn val="59"/>
                                            </p:cond>
                                          </p:stCondLst>
                                          <p:endCondLst>
                                            <p:cond evt="onStopAudio" delay="0">
                                              <p:tgtEl>
                                                <p:sldTgt/>
                                              </p:tgtEl>
                                            </p:cond>
                                          </p:endCondLst>
                                        </p:cTn>
                                        <p:tgtEl>
                                          <p:sndTgt r:embed="rId3" name="coin.wav" builtIn="1"/>
                                        </p:tgtEl>
                                      </p:cMediaNode>
                                    </p:audio>
                                  </p:subTnLst>
                                </p:cTn>
                              </p:par>
                            </p:childTnLst>
                          </p:cTn>
                        </p:par>
                      </p:childTnLst>
                    </p:cTn>
                  </p:par>
                  <p:par>
                    <p:cTn id="65" fill="hold">
                      <p:stCondLst>
                        <p:cond delay="indefinite"/>
                      </p:stCondLst>
                      <p:childTnLst>
                        <p:par>
                          <p:cTn id="66" fill="hold">
                            <p:stCondLst>
                              <p:cond delay="0"/>
                            </p:stCondLst>
                            <p:childTnLst>
                              <p:par>
                                <p:cTn id="67" presetID="48" presetClass="entr" presetSubtype="0" accel="50000" fill="hold" grpId="0" nodeType="clickEffect">
                                  <p:stCondLst>
                                    <p:cond delay="0"/>
                                  </p:stCondLst>
                                  <p:iterate type="wd">
                                    <p:tmPct val="10000"/>
                                  </p:iterate>
                                  <p:childTnLst>
                                    <p:set>
                                      <p:cBhvr>
                                        <p:cTn id="68" dur="1" fill="hold">
                                          <p:stCondLst>
                                            <p:cond delay="0"/>
                                          </p:stCondLst>
                                        </p:cTn>
                                        <p:tgtEl>
                                          <p:spTgt spid="18435">
                                            <p:txEl>
                                              <p:pRg st="7" end="7"/>
                                            </p:txEl>
                                          </p:spTgt>
                                        </p:tgtEl>
                                        <p:attrNameLst>
                                          <p:attrName>style.visibility</p:attrName>
                                        </p:attrNameLst>
                                      </p:cBhvr>
                                      <p:to>
                                        <p:strVal val="visible"/>
                                      </p:to>
                                    </p:set>
                                    <p:anim calcmode="lin" valueType="num">
                                      <p:cBhvr>
                                        <p:cTn id="69" dur="1000" fill="hold"/>
                                        <p:tgtEl>
                                          <p:spTgt spid="18435">
                                            <p:txEl>
                                              <p:pRg st="7" end="7"/>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0" dur="1000" fill="hold"/>
                                        <p:tgtEl>
                                          <p:spTgt spid="18435">
                                            <p:txEl>
                                              <p:pRg st="7" end="7"/>
                                            </p:txEl>
                                          </p:spTgt>
                                        </p:tgtEl>
                                        <p:attrNameLst>
                                          <p:attrName>ppt_x</p:attrName>
                                        </p:attrNameLst>
                                      </p:cBhvr>
                                      <p:tavLst>
                                        <p:tav tm="0">
                                          <p:val>
                                            <p:fltVal val="-1"/>
                                          </p:val>
                                        </p:tav>
                                        <p:tav tm="50000">
                                          <p:val>
                                            <p:fltVal val="0.95"/>
                                          </p:val>
                                        </p:tav>
                                        <p:tav tm="100000">
                                          <p:val>
                                            <p:strVal val="#ppt_x"/>
                                          </p:val>
                                        </p:tav>
                                      </p:tavLst>
                                    </p:anim>
                                    <p:anim calcmode="lin" valueType="num">
                                      <p:cBhvr>
                                        <p:cTn id="71" dur="1000" fill="hold"/>
                                        <p:tgtEl>
                                          <p:spTgt spid="18435">
                                            <p:txEl>
                                              <p:pRg st="7" end="7"/>
                                            </p:txEl>
                                          </p:spTgt>
                                        </p:tgtEl>
                                        <p:attrNameLst>
                                          <p:attrName>ppt_y</p:attrName>
                                        </p:attrNameLst>
                                      </p:cBhvr>
                                      <p:tavLst>
                                        <p:tav tm="0">
                                          <p:val>
                                            <p:strVal val="#ppt_y"/>
                                          </p:val>
                                        </p:tav>
                                        <p:tav tm="100000">
                                          <p:val>
                                            <p:strVal val="#ppt_y"/>
                                          </p:val>
                                        </p:tav>
                                      </p:tavLst>
                                    </p:anim>
                                    <p:animEffect transition="in" filter="fade">
                                      <p:cBhvr>
                                        <p:cTn id="72" dur="1000"/>
                                        <p:tgtEl>
                                          <p:spTgt spid="18435">
                                            <p:txEl>
                                              <p:pRg st="7" end="7"/>
                                            </p:txEl>
                                          </p:spTgt>
                                        </p:tgtEl>
                                      </p:cBhvr>
                                    </p:animEffect>
                                  </p:childTnLst>
                                  <p:subTnLst>
                                    <p:audio>
                                      <p:cMediaNode>
                                        <p:cTn display="0" masterRel="sameClick">
                                          <p:stCondLst>
                                            <p:cond evt="begin" delay="0">
                                              <p:tn val="67"/>
                                            </p:cond>
                                          </p:stCondLst>
                                          <p:endCondLst>
                                            <p:cond evt="onStopAudio" delay="0">
                                              <p:tgtEl>
                                                <p:sldTgt/>
                                              </p:tgtEl>
                                            </p:cond>
                                          </p:endCondLst>
                                        </p:cTn>
                                        <p:tgtEl>
                                          <p:sndTgt r:embed="rId3" name="coin.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8"/>
            <a:ext cx="8643998" cy="6001643"/>
          </a:xfrm>
          <a:prstGeom prst="rect">
            <a:avLst/>
          </a:prstGeom>
        </p:spPr>
        <p:txBody>
          <a:bodyPr wrap="square">
            <a:spAutoFit/>
          </a:bodyPr>
          <a:lstStyle/>
          <a:p>
            <a:pPr indent="361950" algn="just"/>
            <a:r>
              <a:rPr lang="kk-KZ" sz="3200" b="1" dirty="0" smtClean="0">
                <a:latin typeface="Times New Roman" pitchFamily="18" charset="0"/>
                <a:cs typeface="Times New Roman" pitchFamily="18" charset="0"/>
              </a:rPr>
              <a:t>Педагогикадағы </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білім беру мазмұнын анықтау теориялары:</a:t>
            </a:r>
            <a:r>
              <a:rPr lang="kk-KZ" sz="3200" b="1" dirty="0" smtClean="0">
                <a:latin typeface="Times New Roman" pitchFamily="18" charset="0"/>
                <a:cs typeface="Times New Roman" pitchFamily="18" charset="0"/>
              </a:rPr>
              <a:t>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формалды және материалды </a:t>
            </a:r>
            <a:r>
              <a:rPr lang="kk-KZ" sz="3200" b="1" dirty="0" smtClean="0">
                <a:latin typeface="Times New Roman" pitchFamily="18" charset="0"/>
                <a:cs typeface="Times New Roman" pitchFamily="18" charset="0"/>
              </a:rPr>
              <a:t>білім беру теориялары.</a:t>
            </a:r>
            <a:endParaRPr lang="ru-RU" sz="32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indent="361950" algn="just"/>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Формалды білім беру теориясы </a:t>
            </a:r>
            <a:r>
              <a:rPr lang="kk-KZ" sz="3200" b="1" dirty="0" smtClean="0">
                <a:latin typeface="Times New Roman" pitchFamily="18" charset="0"/>
                <a:cs typeface="Times New Roman" pitchFamily="18" charset="0"/>
              </a:rPr>
              <a:t>– </a:t>
            </a:r>
            <a:r>
              <a:rPr lang="kk-KZ" sz="3200" dirty="0" smtClean="0">
                <a:latin typeface="Times New Roman" pitchFamily="18" charset="0"/>
                <a:cs typeface="Times New Roman" pitchFamily="18" charset="0"/>
              </a:rPr>
              <a:t>Джон Локктан (ХҮІІ ғ.) бастау алып, Песталоцци, Кант, Гербарт т.б. (ХҮІІІ-ХІХ ғ.) жалғасты. Олар рационализм философиясы теориясын ұстанды, демек тілдерді меңгертуді білім алушыны дамыту құралы деп есептеді, әсіресе, ертедегі грек, латын тілдерін, математиканы үйретуді таңдады. Ал, химия, физика пәндері жалпы табиғатты тану ретінде меңгерілді.</a:t>
            </a:r>
            <a:r>
              <a:rPr lang="kk-KZ" sz="3200" i="1" dirty="0" smtClean="0">
                <a:latin typeface="Times New Roman" pitchFamily="18" charset="0"/>
                <a:cs typeface="Times New Roman" pitchFamily="18" charset="0"/>
              </a:rPr>
              <a:t> </a:t>
            </a:r>
            <a:endParaRPr lang="ru-RU" sz="3200" dirty="0"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8"/>
            <a:ext cx="8643998" cy="6494085"/>
          </a:xfrm>
          <a:prstGeom prst="rect">
            <a:avLst/>
          </a:prstGeom>
        </p:spPr>
        <p:txBody>
          <a:bodyPr wrap="square">
            <a:spAutoFit/>
          </a:bodyPr>
          <a:lstStyle/>
          <a:p>
            <a:pPr indent="361950" algn="just"/>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Материалды білім беру теориясы </a:t>
            </a:r>
            <a:r>
              <a:rPr lang="kk-KZ" sz="3200" dirty="0" smtClean="0">
                <a:latin typeface="Times New Roman" pitchFamily="18" charset="0"/>
                <a:cs typeface="Times New Roman" pitchFamily="18" charset="0"/>
              </a:rPr>
              <a:t>– ХҮІІ ғ. аяғы – ХІХ ғ. өріс алды, шаруашылық пен ғылыми-техниканың дамуы ғылыми-жаратылыстану, техникалық тәжірибесі мол мамандарды дайындауды талап етті. Бұл теорияны жақтаушылар эмпиризм (грекше «тәжірибе») философиясын ұстанды. Осыдан ғылыми-жаратылыстану ғылымдарын меңгертуге үлкен үлес тиді, нәтижесінің өлшемі ретінде білімнің өмірге қажеттілігі есептелді. </a:t>
            </a:r>
            <a:r>
              <a:rPr lang="kk-KZ" sz="3200" b="1" dirty="0" smtClean="0">
                <a:latin typeface="Times New Roman" pitchFamily="18" charset="0"/>
                <a:cs typeface="Times New Roman" pitchFamily="18" charset="0"/>
              </a:rPr>
              <a:t>Бұл екі теория да біржақтылық танытты. Кезінде К.Д.Ушинский осы теорияларды қатты сынға алған. </a:t>
            </a:r>
            <a:endParaRPr lang="ru-RU" sz="3200" b="1"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Подзаголовок 2"/>
          <p:cNvSpPr>
            <a:spLocks noGrp="1"/>
          </p:cNvSpPr>
          <p:nvPr>
            <p:ph type="subTitle" idx="1"/>
          </p:nvPr>
        </p:nvSpPr>
        <p:spPr>
          <a:xfrm>
            <a:off x="214313" y="785794"/>
            <a:ext cx="8786812" cy="714380"/>
          </a:xfrm>
        </p:spPr>
        <p:txBody>
          <a:bodyPr>
            <a:noAutofit/>
          </a:bodyPr>
          <a:lstStyle/>
          <a:p>
            <a:pPr eaLnBrk="1" hangingPunct="1"/>
            <a:r>
              <a:rPr lang="ru-RU" sz="40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ЖОСПАР</a:t>
            </a:r>
            <a:r>
              <a:rPr lang="kk-KZ" sz="40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a:t>
            </a:r>
            <a:endParaRPr lang="ru-RU" sz="40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Заголовок 1"/>
          <p:cNvSpPr txBox="1">
            <a:spLocks/>
          </p:cNvSpPr>
          <p:nvPr/>
        </p:nvSpPr>
        <p:spPr>
          <a:xfrm>
            <a:off x="571500" y="1571612"/>
            <a:ext cx="8358188" cy="3929090"/>
          </a:xfrm>
          <a:prstGeom prst="rect">
            <a:avLst/>
          </a:prstGeom>
          <a:effectLst>
            <a:glow rad="101600">
              <a:schemeClr val="accent2">
                <a:satMod val="175000"/>
                <a:alpha val="40000"/>
              </a:schemeClr>
            </a:glow>
          </a:effectLst>
        </p:spPr>
        <p:txBody>
          <a:bodyPr anchor="ctr"/>
          <a:lstStyle/>
          <a:p>
            <a:r>
              <a:rPr lang="kk-KZ" b="1" dirty="0" smtClean="0"/>
              <a:t> </a:t>
            </a:r>
            <a:r>
              <a:rPr lang="kk-KZ" sz="3200" b="1" dirty="0" smtClean="0">
                <a:effectLst>
                  <a:outerShdw blurRad="38100" dist="38100" dir="2700000" algn="tl">
                    <a:srgbClr val="000000">
                      <a:alpha val="43137"/>
                    </a:srgbClr>
                  </a:outerShdw>
                </a:effectLst>
                <a:cs typeface="Times New Roman" pitchFamily="18" charset="0"/>
              </a:rPr>
              <a:t>1. “Білім беру мазмұны” ұғымы</a:t>
            </a:r>
            <a:endParaRPr lang="ru-RU" sz="3200" b="1" dirty="0" smtClean="0">
              <a:effectLst>
                <a:outerShdw blurRad="38100" dist="38100" dir="2700000" algn="tl">
                  <a:srgbClr val="000000">
                    <a:alpha val="43137"/>
                  </a:srgbClr>
                </a:outerShdw>
              </a:effectLst>
              <a:cs typeface="Times New Roman" pitchFamily="18" charset="0"/>
            </a:endParaRPr>
          </a:p>
          <a:p>
            <a:pPr algn="just"/>
            <a:r>
              <a:rPr lang="kk-KZ" sz="3200" b="1" dirty="0" smtClean="0">
                <a:effectLst>
                  <a:outerShdw blurRad="38100" dist="38100" dir="2700000" algn="tl">
                    <a:srgbClr val="000000">
                      <a:alpha val="43137"/>
                    </a:srgbClr>
                  </a:outerShdw>
                </a:effectLst>
                <a:cs typeface="Times New Roman" pitchFamily="18" charset="0"/>
              </a:rPr>
              <a:t>2. Білім беру мазмұнының ғылыми негіздері </a:t>
            </a:r>
            <a:endParaRPr lang="ru-RU" sz="3200" b="1" dirty="0" smtClean="0">
              <a:effectLst>
                <a:outerShdw blurRad="38100" dist="38100" dir="2700000" algn="tl">
                  <a:srgbClr val="000000">
                    <a:alpha val="43137"/>
                  </a:srgbClr>
                </a:outerShdw>
              </a:effectLst>
              <a:cs typeface="Times New Roman" pitchFamily="18" charset="0"/>
            </a:endParaRPr>
          </a:p>
          <a:p>
            <a:pPr algn="just"/>
            <a:r>
              <a:rPr lang="kk-KZ" sz="3200" b="1" dirty="0" smtClean="0">
                <a:effectLst>
                  <a:outerShdw blurRad="38100" dist="38100" dir="2700000" algn="tl">
                    <a:srgbClr val="000000">
                      <a:alpha val="43137"/>
                    </a:srgbClr>
                  </a:outerShdw>
                </a:effectLst>
                <a:cs typeface="Times New Roman" pitchFamily="18" charset="0"/>
              </a:rPr>
              <a:t>3. Білім беру мазмұнының нормативтік базасы</a:t>
            </a:r>
            <a:r>
              <a:rPr lang="kk-KZ" sz="3200" b="1" dirty="0" smtClean="0">
                <a:solidFill>
                  <a:srgbClr val="FF0000"/>
                </a:solidFill>
                <a:effectLst>
                  <a:outerShdw blurRad="38100" dist="38100" dir="2700000" algn="tl">
                    <a:srgbClr val="000000">
                      <a:alpha val="43137"/>
                    </a:srgbClr>
                  </a:outerShdw>
                </a:effectLst>
                <a:cs typeface="Times New Roman" pitchFamily="18" charset="0"/>
              </a:rPr>
              <a:t> </a:t>
            </a:r>
          </a:p>
          <a:p>
            <a:pPr algn="just"/>
            <a:r>
              <a:rPr lang="kk-KZ" sz="3200" b="1" dirty="0" smtClean="0">
                <a:solidFill>
                  <a:prstClr val="black"/>
                </a:solidFill>
                <a:effectLst>
                  <a:outerShdw blurRad="38100" dist="38100" dir="2700000" algn="tl" rotWithShape="0">
                    <a:srgbClr val="000000">
                      <a:alpha val="43137"/>
                    </a:srgbClr>
                  </a:outerShdw>
                </a:effectLst>
                <a:cs typeface="Times New Roman" pitchFamily="18" charset="0"/>
              </a:rPr>
              <a:t>4. </a:t>
            </a:r>
            <a:r>
              <a:rPr lang="kk-KZ" sz="3200" b="1" dirty="0" smtClean="0">
                <a:effectLst>
                  <a:outerShdw blurRad="38100" dist="38100" dir="2700000" algn="tl">
                    <a:srgbClr val="000000">
                      <a:alpha val="43137"/>
                    </a:srgbClr>
                  </a:outerShdw>
                </a:effectLst>
              </a:rPr>
              <a:t>Қазақстан Республикасындағы жоғары кәсіби білімнің рөлі, маңыздылығы, мәні</a:t>
            </a:r>
            <a:endParaRPr lang="kk-KZ" sz="3200" b="1" dirty="0" smtClean="0">
              <a:solidFill>
                <a:srgbClr val="FF0000"/>
              </a:solidFill>
              <a:effectLst>
                <a:outerShdw blurRad="38100" dist="38100" dir="2700000" algn="tl">
                  <a:srgbClr val="000000">
                    <a:alpha val="43137"/>
                  </a:srgbClr>
                </a:outerShdw>
              </a:effectLst>
              <a:cs typeface="Times New Roman" pitchFamily="18" charset="0"/>
            </a:endParaRPr>
          </a:p>
          <a:p>
            <a:pPr>
              <a:defRPr/>
            </a:pPr>
            <a:r>
              <a:rPr lang="ru-RU" sz="3200" b="1" dirty="0">
                <a:solidFill>
                  <a:srgbClr val="0000CC"/>
                </a:solidFill>
                <a:cs typeface="Times New Roman" pitchFamily="18" charset="0"/>
              </a:rPr>
              <a:t> </a:t>
            </a:r>
            <a:endParaRPr lang="ru-RU" sz="3200" b="1" dirty="0">
              <a:solidFill>
                <a:srgbClr val="0000CC"/>
              </a:solidFill>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857232"/>
            <a:ext cx="8643998" cy="5016758"/>
          </a:xfrm>
          <a:prstGeom prst="rect">
            <a:avLst/>
          </a:prstGeom>
        </p:spPr>
        <p:txBody>
          <a:bodyPr wrap="square">
            <a:spAutoFit/>
          </a:bodyPr>
          <a:lstStyle/>
          <a:p>
            <a:pPr algn="just"/>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Іргелі (фундаментальды) ғылыми-жаратылыстану және гуманитарлық білім адамға </a:t>
            </a:r>
            <a:r>
              <a:rPr lang="kk-KZ" sz="3200" dirty="0" smtClean="0">
                <a:latin typeface="Times New Roman" pitchFamily="18" charset="0"/>
                <a:cs typeface="Times New Roman" pitchFamily="18" charset="0"/>
              </a:rPr>
              <a:t>біртұтас ғылыми-жаратылыстану туралы түсінік беруге, кәсіби қызметті бағалау үшін ғылым іргетасын қалап, тұлғаның шығармашылығын дамытуға және өз мүмкіндігі, қабілеті, қажеттілігін тану арқылы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өмірлік бағдарламасын жасауға </a:t>
            </a:r>
            <a:r>
              <a:rPr lang="kk-KZ" sz="3200" dirty="0" smtClean="0">
                <a:latin typeface="Times New Roman" pitchFamily="18" charset="0"/>
                <a:cs typeface="Times New Roman" pitchFamily="18" charset="0"/>
              </a:rPr>
              <a:t>мүмкіндік тудыруы керек </a:t>
            </a:r>
            <a:r>
              <a:rPr lang="kk-KZ" sz="3200"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(ЮНЕСКО-ның халықаралық меморандумы).</a:t>
            </a:r>
            <a:r>
              <a:rPr lang="kk-KZ" sz="32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endParaRPr lang="ru-RU"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571480"/>
            <a:ext cx="8643998" cy="5509200"/>
          </a:xfrm>
          <a:prstGeom prst="rect">
            <a:avLst/>
          </a:prstGeom>
        </p:spPr>
        <p:txBody>
          <a:bodyPr wrap="square">
            <a:spAutoFit/>
          </a:bodyPr>
          <a:lstStyle/>
          <a:p>
            <a:pPr algn="just"/>
            <a:r>
              <a:rPr lang="kk-KZ" sz="3200" dirty="0" smtClean="0">
                <a:latin typeface="Times New Roman" pitchFamily="18" charset="0"/>
                <a:cs typeface="Times New Roman" pitchFamily="18" charset="0"/>
              </a:rPr>
              <a:t>Егер, 1960-1980 жылдары білім беру </a:t>
            </a:r>
            <a:r>
              <a:rPr lang="kk-KZ" sz="3200" dirty="0" smtClean="0">
                <a:effectLst>
                  <a:outerShdw blurRad="38100" dist="38100" dir="2700000" algn="tl">
                    <a:srgbClr val="000000">
                      <a:alpha val="43137"/>
                    </a:srgbClr>
                  </a:outerShdw>
                </a:effectLst>
                <a:latin typeface="Times New Roman" pitchFamily="18" charset="0"/>
                <a:cs typeface="Times New Roman" pitchFamily="18" charset="0"/>
              </a:rPr>
              <a:t>«бәрінен аз ғана білу» формуласымен сипатталса, 1990 жылдары одан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«Жаңа жағдаяттарды тану үшін барлығының мәнін білу» </a:t>
            </a:r>
            <a:r>
              <a:rPr lang="kk-KZ" sz="3200" dirty="0" smtClean="0">
                <a:latin typeface="Times New Roman" pitchFamily="18" charset="0"/>
                <a:cs typeface="Times New Roman" pitchFamily="18" charset="0"/>
              </a:rPr>
              <a:t>- ге көшті. Оқытудағы мәндік бұл оқытушылардың студенттің қабілетін дамыту бағытында пәнаралық байланыс негізінде олардың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пән мазмұнының) мәнін жүйелі ұғынуға жағдай жасайтын, </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синергетикалық (грекше «синергия» - серіктестік, екі адамның бір бағыттағы бірлескен әрекеті)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ұстаным.</a:t>
            </a:r>
            <a:endParaRPr lang="ru-RU"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 xmlns:p14="http://schemas.microsoft.com/office/powerpoint/2010/main" val="1929307227"/>
              </p:ext>
            </p:extLst>
          </p:nvPr>
        </p:nvGraphicFramePr>
        <p:xfrm>
          <a:off x="285720" y="285728"/>
          <a:ext cx="8572560" cy="6167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Line 1"/>
          <p:cNvSpPr>
            <a:spLocks noChangeShapeType="1"/>
          </p:cNvSpPr>
          <p:nvPr/>
        </p:nvSpPr>
        <p:spPr bwMode="auto">
          <a:xfrm>
            <a:off x="4643438" y="692150"/>
            <a:ext cx="144462" cy="144463"/>
          </a:xfrm>
          <a:prstGeom prst="line">
            <a:avLst/>
          </a:prstGeom>
          <a:noFill/>
          <a:ln w="9360">
            <a:solidFill>
              <a:srgbClr val="FFFFFF"/>
            </a:solidFill>
            <a:miter lim="800000"/>
            <a:headEnd/>
            <a:tailEnd/>
          </a:ln>
          <a:effectLst/>
        </p:spPr>
        <p:txBody>
          <a:bodyPr/>
          <a:lstStyle/>
          <a:p>
            <a:endParaRPr lang="ru-RU"/>
          </a:p>
        </p:txBody>
      </p:sp>
      <p:sp>
        <p:nvSpPr>
          <p:cNvPr id="5122" name="Oval 2"/>
          <p:cNvSpPr>
            <a:spLocks noChangeArrowheads="1"/>
          </p:cNvSpPr>
          <p:nvPr/>
        </p:nvSpPr>
        <p:spPr bwMode="auto">
          <a:xfrm>
            <a:off x="4859338" y="836613"/>
            <a:ext cx="73025" cy="71437"/>
          </a:xfrm>
          <a:prstGeom prst="ellipse">
            <a:avLst/>
          </a:prstGeom>
          <a:solidFill>
            <a:srgbClr val="BBE0E3"/>
          </a:solidFill>
          <a:ln w="9360">
            <a:solidFill>
              <a:srgbClr val="FFFFFF"/>
            </a:solidFill>
            <a:miter lim="800000"/>
            <a:headEnd/>
            <a:tailEnd/>
          </a:ln>
          <a:effectLst/>
        </p:spPr>
        <p:txBody>
          <a:bodyPr wrap="none" anchor="ctr"/>
          <a:lstStyle/>
          <a:p>
            <a:endParaRPr lang="ru-RU"/>
          </a:p>
        </p:txBody>
      </p:sp>
      <p:sp>
        <p:nvSpPr>
          <p:cNvPr id="5123" name="Line 3"/>
          <p:cNvSpPr>
            <a:spLocks noChangeShapeType="1"/>
          </p:cNvSpPr>
          <p:nvPr/>
        </p:nvSpPr>
        <p:spPr bwMode="auto">
          <a:xfrm flipH="1">
            <a:off x="3949700" y="476250"/>
            <a:ext cx="452438" cy="360363"/>
          </a:xfrm>
          <a:prstGeom prst="line">
            <a:avLst/>
          </a:prstGeom>
          <a:noFill/>
          <a:ln w="9360">
            <a:solidFill>
              <a:srgbClr val="FFFFFF"/>
            </a:solidFill>
            <a:miter lim="800000"/>
            <a:headEnd/>
            <a:tailEnd/>
          </a:ln>
          <a:effectLst/>
        </p:spPr>
        <p:txBody>
          <a:bodyPr/>
          <a:lstStyle/>
          <a:p>
            <a:endParaRPr lang="ru-RU"/>
          </a:p>
        </p:txBody>
      </p:sp>
      <p:sp>
        <p:nvSpPr>
          <p:cNvPr id="5124" name="Line 4"/>
          <p:cNvSpPr>
            <a:spLocks noChangeShapeType="1"/>
          </p:cNvSpPr>
          <p:nvPr/>
        </p:nvSpPr>
        <p:spPr bwMode="auto">
          <a:xfrm flipH="1">
            <a:off x="3302000" y="476250"/>
            <a:ext cx="955675" cy="360363"/>
          </a:xfrm>
          <a:prstGeom prst="line">
            <a:avLst/>
          </a:prstGeom>
          <a:noFill/>
          <a:ln w="9360">
            <a:solidFill>
              <a:srgbClr val="FFFFFF"/>
            </a:solidFill>
            <a:miter lim="800000"/>
            <a:headEnd/>
            <a:tailEnd/>
          </a:ln>
          <a:effectLst/>
        </p:spPr>
        <p:txBody>
          <a:bodyPr/>
          <a:lstStyle/>
          <a:p>
            <a:endParaRPr lang="ru-RU"/>
          </a:p>
        </p:txBody>
      </p:sp>
      <p:sp>
        <p:nvSpPr>
          <p:cNvPr id="5125" name="Text Box 5"/>
          <p:cNvSpPr txBox="1">
            <a:spLocks noChangeArrowheads="1"/>
          </p:cNvSpPr>
          <p:nvPr/>
        </p:nvSpPr>
        <p:spPr bwMode="auto">
          <a:xfrm>
            <a:off x="4803775" y="5976938"/>
            <a:ext cx="165100" cy="309562"/>
          </a:xfrm>
          <a:prstGeom prst="rect">
            <a:avLst/>
          </a:prstGeom>
          <a:noFill/>
          <a:ln w="9525">
            <a:noFill/>
            <a:round/>
            <a:headEnd/>
            <a:tailEnd/>
          </a:ln>
          <a:effectLst/>
        </p:spPr>
        <p:txBody>
          <a:bodyPr wrap="none" anchor="ctr"/>
          <a:lstStyle/>
          <a:p>
            <a:endParaRPr lang="ru-RU"/>
          </a:p>
        </p:txBody>
      </p:sp>
      <p:sp>
        <p:nvSpPr>
          <p:cNvPr id="5126" name="AutoShape 6"/>
          <p:cNvSpPr>
            <a:spLocks noChangeArrowheads="1"/>
          </p:cNvSpPr>
          <p:nvPr/>
        </p:nvSpPr>
        <p:spPr bwMode="auto">
          <a:xfrm>
            <a:off x="382588" y="5353072"/>
            <a:ext cx="4724400" cy="1219200"/>
          </a:xfrm>
          <a:prstGeom prst="plaque">
            <a:avLst>
              <a:gd name="adj" fmla="val 16667"/>
            </a:avLst>
          </a:prstGeom>
          <a:solidFill>
            <a:srgbClr val="CCCCFF"/>
          </a:solidFill>
          <a:ln w="9360">
            <a:solidFill>
              <a:srgbClr val="000000"/>
            </a:solidFill>
            <a:round/>
            <a:headEnd/>
            <a:tailEnd/>
          </a:ln>
          <a:effectLst/>
        </p:spPr>
        <p:txBody>
          <a:bodyPr wrap="none" lIns="90000" tIns="46800" rIns="90000" bIns="46800" anchor="ctr"/>
          <a:lstStyle/>
          <a:p>
            <a:pPr algn="just">
              <a:lnSpc>
                <a:spcPct val="100000"/>
              </a:lnSpc>
              <a:buClr>
                <a:srgbClr val="0000A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i="1">
                <a:solidFill>
                  <a:srgbClr val="0000A0"/>
                </a:solidFill>
              </a:rPr>
              <a:t>  </a:t>
            </a:r>
            <a:r>
              <a:rPr lang="en-GB" sz="2400" b="1">
                <a:solidFill>
                  <a:srgbClr val="0000A0"/>
                </a:solidFill>
              </a:rPr>
              <a:t> </a:t>
            </a:r>
            <a:r>
              <a:rPr lang="en-GB" sz="2400" b="1" i="1">
                <a:solidFill>
                  <a:srgbClr val="0000A0"/>
                </a:solidFill>
                <a:effectLst>
                  <a:outerShdw blurRad="38100" dist="38100" dir="2700000" algn="tl">
                    <a:srgbClr val="000000"/>
                  </a:outerShdw>
                </a:effectLst>
              </a:rPr>
              <a:t>ЖАҺАНДАНУ</a:t>
            </a:r>
            <a:r>
              <a:rPr lang="en-GB" sz="2400" b="1">
                <a:solidFill>
                  <a:srgbClr val="0000A0"/>
                </a:solidFill>
                <a:effectLst>
                  <a:outerShdw blurRad="38100" dist="38100" dir="2700000" algn="tl">
                    <a:srgbClr val="000000"/>
                  </a:outerShdw>
                </a:effectLst>
                <a:latin typeface="Tahoma" pitchFamily="34" charset="0"/>
              </a:rPr>
              <a:t> </a:t>
            </a:r>
          </a:p>
          <a:p>
            <a:pPr algn="just">
              <a:lnSpc>
                <a:spcPct val="100000"/>
              </a:lnSpc>
              <a:buClr>
                <a:srgbClr val="0000A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a:solidFill>
                  <a:srgbClr val="0000A0"/>
                </a:solidFill>
                <a:effectLst>
                  <a:outerShdw blurRad="38100" dist="38100" dir="2700000" algn="tl">
                    <a:srgbClr val="000000"/>
                  </a:outerShdw>
                </a:effectLst>
                <a:latin typeface="Tahoma" pitchFamily="34" charset="0"/>
              </a:rPr>
              <a:t>        ПРОЦЕСТЕРІНІҢ  </a:t>
            </a:r>
          </a:p>
          <a:p>
            <a:pPr algn="just">
              <a:lnSpc>
                <a:spcPct val="100000"/>
              </a:lnSpc>
              <a:buClr>
                <a:srgbClr val="0000A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a:solidFill>
                  <a:srgbClr val="0000A0"/>
                </a:solidFill>
                <a:effectLst>
                  <a:outerShdw blurRad="38100" dist="38100" dir="2700000" algn="tl">
                    <a:srgbClr val="000000"/>
                  </a:outerShdw>
                </a:effectLst>
                <a:latin typeface="Tahoma" pitchFamily="34" charset="0"/>
              </a:rPr>
              <a:t>             КҮШЕЮІ</a:t>
            </a:r>
          </a:p>
        </p:txBody>
      </p:sp>
      <p:sp>
        <p:nvSpPr>
          <p:cNvPr id="5127" name="AutoShape 7"/>
          <p:cNvSpPr>
            <a:spLocks noChangeArrowheads="1"/>
          </p:cNvSpPr>
          <p:nvPr/>
        </p:nvSpPr>
        <p:spPr bwMode="auto">
          <a:xfrm>
            <a:off x="3938588" y="1908175"/>
            <a:ext cx="4800600" cy="1230313"/>
          </a:xfrm>
          <a:prstGeom prst="plaque">
            <a:avLst>
              <a:gd name="adj" fmla="val 16667"/>
            </a:avLst>
          </a:prstGeom>
          <a:solidFill>
            <a:srgbClr val="CCCCFF"/>
          </a:solidFill>
          <a:ln w="9360">
            <a:solidFill>
              <a:srgbClr val="000000"/>
            </a:solidFill>
            <a:round/>
            <a:headEnd/>
            <a:tailEnd/>
          </a:ln>
          <a:effectLst/>
        </p:spPr>
        <p:txBody>
          <a:bodyPr wrap="none" lIns="90000" tIns="46800" rIns="90000" bIns="46800" anchor="ctr"/>
          <a:lstStyle/>
          <a:p>
            <a:pPr algn="ctr">
              <a:lnSpc>
                <a:spcPct val="100000"/>
              </a:lnSpc>
              <a:buClr>
                <a:srgbClr val="0000A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300" b="1" dirty="0">
                <a:solidFill>
                  <a:srgbClr val="0000A0"/>
                </a:solidFill>
                <a:effectLst>
                  <a:outerShdw blurRad="38100" dist="38100" dir="2700000" algn="tl">
                    <a:srgbClr val="000000"/>
                  </a:outerShdw>
                </a:effectLst>
                <a:latin typeface="Tahoma" pitchFamily="34" charset="0"/>
              </a:rPr>
              <a:t>БӘСЕГЕ ҚАБЫЛЕТТІ</a:t>
            </a:r>
          </a:p>
          <a:p>
            <a:pPr algn="ctr">
              <a:lnSpc>
                <a:spcPct val="100000"/>
              </a:lnSpc>
              <a:buClr>
                <a:srgbClr val="0000A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300" b="1" dirty="0">
                <a:solidFill>
                  <a:srgbClr val="0000A0"/>
                </a:solidFill>
                <a:effectLst>
                  <a:outerShdw blurRad="38100" dist="38100" dir="2700000" algn="tl">
                    <a:srgbClr val="000000"/>
                  </a:outerShdw>
                </a:effectLst>
                <a:latin typeface="Tahoma" pitchFamily="34" charset="0"/>
              </a:rPr>
              <a:t>БІЛІМ БЕРУДІ ДАМЫТУДЫҢ</a:t>
            </a:r>
          </a:p>
          <a:p>
            <a:pPr algn="ctr">
              <a:lnSpc>
                <a:spcPct val="100000"/>
              </a:lnSpc>
              <a:buClr>
                <a:srgbClr val="0000A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dirty="0">
                <a:solidFill>
                  <a:srgbClr val="0000A0"/>
                </a:solidFill>
                <a:effectLst>
                  <a:outerShdw blurRad="38100" dist="38100" dir="2700000" algn="tl">
                    <a:srgbClr val="000000"/>
                  </a:outerShdw>
                </a:effectLst>
                <a:latin typeface="Tahoma" pitchFamily="34" charset="0"/>
              </a:rPr>
              <a:t>ҚАЖЕТТІЛІГІ</a:t>
            </a:r>
          </a:p>
        </p:txBody>
      </p:sp>
      <p:sp>
        <p:nvSpPr>
          <p:cNvPr id="5128" name="AutoShape 8"/>
          <p:cNvSpPr>
            <a:spLocks noChangeArrowheads="1"/>
          </p:cNvSpPr>
          <p:nvPr/>
        </p:nvSpPr>
        <p:spPr bwMode="auto">
          <a:xfrm>
            <a:off x="2116138" y="3455988"/>
            <a:ext cx="4724400" cy="1219200"/>
          </a:xfrm>
          <a:prstGeom prst="plaque">
            <a:avLst>
              <a:gd name="adj" fmla="val 16667"/>
            </a:avLst>
          </a:prstGeom>
          <a:solidFill>
            <a:srgbClr val="CCCCFF"/>
          </a:solidFill>
          <a:ln w="9360">
            <a:solidFill>
              <a:srgbClr val="000000"/>
            </a:solidFill>
            <a:round/>
            <a:headEnd/>
            <a:tailEnd/>
          </a:ln>
          <a:effectLst/>
        </p:spPr>
        <p:txBody>
          <a:bodyPr wrap="none" lIns="90000" tIns="46800" rIns="90000" bIns="46800" anchor="ctr"/>
          <a:lstStyle/>
          <a:p>
            <a:pPr algn="just">
              <a:lnSpc>
                <a:spcPct val="100000"/>
              </a:lnSpc>
              <a:buClr>
                <a:srgbClr val="0000A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a:solidFill>
                  <a:srgbClr val="0000A0"/>
                </a:solidFill>
                <a:effectLst>
                  <a:outerShdw blurRad="38100" dist="38100" dir="2700000" algn="tl">
                    <a:srgbClr val="000000"/>
                  </a:outerShdw>
                </a:effectLst>
                <a:latin typeface="Tahoma" pitchFamily="34" charset="0"/>
              </a:rPr>
              <a:t> ӘЛЕМДЕ «Білім»</a:t>
            </a:r>
          </a:p>
          <a:p>
            <a:pPr algn="just">
              <a:lnSpc>
                <a:spcPct val="100000"/>
              </a:lnSpc>
              <a:buClr>
                <a:srgbClr val="0000A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a:solidFill>
                  <a:srgbClr val="0000A0"/>
                </a:solidFill>
                <a:effectLst>
                  <a:outerShdw blurRad="38100" dist="38100" dir="2700000" algn="tl">
                    <a:srgbClr val="000000"/>
                  </a:outerShdw>
                </a:effectLst>
                <a:latin typeface="Tahoma" pitchFamily="34" charset="0"/>
              </a:rPr>
              <a:t>ЭКОНОМИКАСЫН ДАМЫТУ</a:t>
            </a:r>
          </a:p>
        </p:txBody>
      </p:sp>
      <p:sp>
        <p:nvSpPr>
          <p:cNvPr id="5129" name="Freeform 9"/>
          <p:cNvSpPr>
            <a:spLocks noChangeArrowheads="1"/>
          </p:cNvSpPr>
          <p:nvPr/>
        </p:nvSpPr>
        <p:spPr bwMode="auto">
          <a:xfrm flipV="1">
            <a:off x="647700" y="3525838"/>
            <a:ext cx="1439863" cy="1620837"/>
          </a:xfrm>
          <a:custGeom>
            <a:avLst/>
            <a:gdLst/>
            <a:ahLst/>
            <a:cxnLst>
              <a:cxn ang="0">
                <a:pos x="517" y="247"/>
              </a:cxn>
              <a:cxn ang="0">
                <a:pos x="517" y="415"/>
              </a:cxn>
              <a:cxn ang="0">
                <a:pos x="264" y="415"/>
              </a:cxn>
              <a:cxn ang="0">
                <a:pos x="264" y="0"/>
              </a:cxn>
              <a:cxn ang="0">
                <a:pos x="0" y="0"/>
              </a:cxn>
              <a:cxn ang="0">
                <a:pos x="0" y="680"/>
              </a:cxn>
              <a:cxn ang="0">
                <a:pos x="517" y="680"/>
              </a:cxn>
              <a:cxn ang="0">
                <a:pos x="517" y="854"/>
              </a:cxn>
              <a:cxn ang="0">
                <a:pos x="841" y="547"/>
              </a:cxn>
              <a:cxn ang="0">
                <a:pos x="517" y="247"/>
              </a:cxn>
            </a:cxnLst>
            <a:rect l="0" t="0" r="r" b="b"/>
            <a:pathLst>
              <a:path w="841" h="854">
                <a:moveTo>
                  <a:pt x="517" y="247"/>
                </a:moveTo>
                <a:lnTo>
                  <a:pt x="517" y="415"/>
                </a:lnTo>
                <a:lnTo>
                  <a:pt x="264" y="415"/>
                </a:lnTo>
                <a:lnTo>
                  <a:pt x="264" y="0"/>
                </a:lnTo>
                <a:lnTo>
                  <a:pt x="0" y="0"/>
                </a:lnTo>
                <a:lnTo>
                  <a:pt x="0" y="680"/>
                </a:lnTo>
                <a:lnTo>
                  <a:pt x="517" y="680"/>
                </a:lnTo>
                <a:lnTo>
                  <a:pt x="517" y="854"/>
                </a:lnTo>
                <a:lnTo>
                  <a:pt x="841" y="547"/>
                </a:lnTo>
                <a:lnTo>
                  <a:pt x="517" y="247"/>
                </a:lnTo>
                <a:close/>
              </a:path>
            </a:pathLst>
          </a:custGeom>
          <a:solidFill>
            <a:srgbClr val="CCCCFF"/>
          </a:solidFill>
          <a:ln w="9360">
            <a:solidFill>
              <a:srgbClr val="000000"/>
            </a:solidFill>
            <a:round/>
            <a:headEnd/>
            <a:tailEnd/>
          </a:ln>
          <a:effectLst/>
        </p:spPr>
        <p:txBody>
          <a:bodyPr wrap="none" anchor="ctr"/>
          <a:lstStyle/>
          <a:p>
            <a:endParaRPr lang="ru-RU"/>
          </a:p>
        </p:txBody>
      </p:sp>
      <p:sp>
        <p:nvSpPr>
          <p:cNvPr id="5130" name="Freeform 10"/>
          <p:cNvSpPr>
            <a:spLocks noChangeArrowheads="1"/>
          </p:cNvSpPr>
          <p:nvPr/>
        </p:nvSpPr>
        <p:spPr bwMode="auto">
          <a:xfrm flipV="1">
            <a:off x="2482850" y="1979613"/>
            <a:ext cx="1439863" cy="1439862"/>
          </a:xfrm>
          <a:custGeom>
            <a:avLst/>
            <a:gdLst/>
            <a:ahLst/>
            <a:cxnLst>
              <a:cxn ang="0">
                <a:pos x="517" y="247"/>
              </a:cxn>
              <a:cxn ang="0">
                <a:pos x="517" y="415"/>
              </a:cxn>
              <a:cxn ang="0">
                <a:pos x="264" y="415"/>
              </a:cxn>
              <a:cxn ang="0">
                <a:pos x="264" y="0"/>
              </a:cxn>
              <a:cxn ang="0">
                <a:pos x="0" y="0"/>
              </a:cxn>
              <a:cxn ang="0">
                <a:pos x="0" y="680"/>
              </a:cxn>
              <a:cxn ang="0">
                <a:pos x="517" y="680"/>
              </a:cxn>
              <a:cxn ang="0">
                <a:pos x="517" y="854"/>
              </a:cxn>
              <a:cxn ang="0">
                <a:pos x="841" y="547"/>
              </a:cxn>
              <a:cxn ang="0">
                <a:pos x="517" y="247"/>
              </a:cxn>
            </a:cxnLst>
            <a:rect l="0" t="0" r="r" b="b"/>
            <a:pathLst>
              <a:path w="841" h="854">
                <a:moveTo>
                  <a:pt x="517" y="247"/>
                </a:moveTo>
                <a:lnTo>
                  <a:pt x="517" y="415"/>
                </a:lnTo>
                <a:lnTo>
                  <a:pt x="264" y="415"/>
                </a:lnTo>
                <a:lnTo>
                  <a:pt x="264" y="0"/>
                </a:lnTo>
                <a:lnTo>
                  <a:pt x="0" y="0"/>
                </a:lnTo>
                <a:lnTo>
                  <a:pt x="0" y="680"/>
                </a:lnTo>
                <a:lnTo>
                  <a:pt x="517" y="680"/>
                </a:lnTo>
                <a:lnTo>
                  <a:pt x="517" y="854"/>
                </a:lnTo>
                <a:lnTo>
                  <a:pt x="841" y="547"/>
                </a:lnTo>
                <a:lnTo>
                  <a:pt x="517" y="247"/>
                </a:lnTo>
                <a:close/>
              </a:path>
            </a:pathLst>
          </a:custGeom>
          <a:solidFill>
            <a:srgbClr val="CCCCFF"/>
          </a:solidFill>
          <a:ln w="9360">
            <a:solidFill>
              <a:srgbClr val="000000"/>
            </a:solidFill>
            <a:round/>
            <a:headEnd/>
            <a:tailEnd/>
          </a:ln>
          <a:effectLst/>
        </p:spPr>
        <p:txBody>
          <a:bodyPr wrap="none" anchor="ctr"/>
          <a:lstStyle/>
          <a:p>
            <a:endParaRPr lang="ru-RU"/>
          </a:p>
        </p:txBody>
      </p:sp>
      <p:sp>
        <p:nvSpPr>
          <p:cNvPr id="5131" name="Text Box 11"/>
          <p:cNvSpPr txBox="1">
            <a:spLocks noChangeArrowheads="1"/>
          </p:cNvSpPr>
          <p:nvPr/>
        </p:nvSpPr>
        <p:spPr bwMode="auto">
          <a:xfrm>
            <a:off x="2160588" y="576263"/>
            <a:ext cx="4860925" cy="684212"/>
          </a:xfrm>
          <a:prstGeom prst="rect">
            <a:avLst/>
          </a:prstGeom>
          <a:noFill/>
          <a:ln w="9525">
            <a:noFill/>
            <a:round/>
            <a:headEnd/>
            <a:tailEnd/>
          </a:ln>
          <a:effectLst/>
        </p:spPr>
        <p:txBody>
          <a:bodyPr wrap="none" lIns="90000" tIns="45000" rIns="90000" bIns="45000"/>
          <a:lstStyle/>
          <a:p>
            <a:pPr>
              <a:lnSpc>
                <a:spcPct val="10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4400" b="1">
                <a:solidFill>
                  <a:srgbClr val="B80047"/>
                </a:solidFill>
                <a:effectLst>
                  <a:outerShdw blurRad="38100" dist="38100" dir="2700000" algn="tl">
                    <a:srgbClr val="C0C0C0"/>
                  </a:outerShdw>
                </a:effectLst>
                <a:latin typeface="Tahoma" pitchFamily="34" charset="0"/>
              </a:rPr>
              <a:t>Жаңа шарттар</a:t>
            </a:r>
          </a:p>
        </p:txBody>
      </p:sp>
      <p:sp>
        <p:nvSpPr>
          <p:cNvPr id="5132" name="Text Box 12"/>
          <p:cNvSpPr txBox="1">
            <a:spLocks noChangeArrowheads="1"/>
          </p:cNvSpPr>
          <p:nvPr/>
        </p:nvSpPr>
        <p:spPr bwMode="auto">
          <a:xfrm>
            <a:off x="8594725" y="6183313"/>
            <a:ext cx="360363" cy="307975"/>
          </a:xfrm>
          <a:prstGeom prst="rect">
            <a:avLst/>
          </a:prstGeom>
          <a:noFill/>
          <a:ln w="9525">
            <a:noFill/>
            <a:round/>
            <a:headEnd/>
            <a:tailEnd/>
          </a:ln>
          <a:effectLst/>
        </p:spPr>
        <p:txBody>
          <a:bodyPr wrap="none" lIns="90000" tIns="46800" rIns="90000" bIns="46800">
            <a:spAutoFit/>
          </a:bodyPr>
          <a:lstStyle/>
          <a:p>
            <a:pPr eaLnBrk="0" hangingPunct="0">
              <a:lnSpc>
                <a:spcPct val="100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a:solidFill>
                  <a:srgbClr val="000000"/>
                </a:solidFill>
                <a:latin typeface="Times New Roman" pitchFamily="18" charset="0"/>
              </a:rPr>
              <a:t>3</a:t>
            </a:r>
            <a:r>
              <a:rPr lang="en-GB" sz="1400">
                <a:solidFill>
                  <a:srgbClr val="FFFFFF"/>
                </a:solidFill>
                <a:latin typeface="Times New Roman" pitchFamily="18" charset="0"/>
              </a:rPr>
              <a:t>1</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
          <p:cNvSpPr>
            <a:spLocks noGrp="1"/>
          </p:cNvSpPr>
          <p:nvPr>
            <p:ph type="sldNum" idx="12"/>
          </p:nvPr>
        </p:nvSpPr>
        <p:spPr/>
        <p:txBody>
          <a:bodyPr/>
          <a:lstStyle/>
          <a:p>
            <a:fld id="{B04815CF-AC78-4D08-AD8D-31C9AAC65D63}" type="slidenum">
              <a:rPr lang="en-GB"/>
              <a:pPr/>
              <a:t>24</a:t>
            </a:fld>
            <a:endParaRPr lang="en-GB"/>
          </a:p>
        </p:txBody>
      </p:sp>
      <p:sp>
        <p:nvSpPr>
          <p:cNvPr id="6145" name="Text Box 1"/>
          <p:cNvSpPr txBox="1">
            <a:spLocks noChangeArrowheads="1"/>
          </p:cNvSpPr>
          <p:nvPr/>
        </p:nvSpPr>
        <p:spPr bwMode="auto">
          <a:xfrm>
            <a:off x="714348" y="322263"/>
            <a:ext cx="7416827" cy="766762"/>
          </a:xfrm>
          <a:prstGeom prst="rect">
            <a:avLst/>
          </a:prstGeom>
          <a:noFill/>
          <a:ln w="9525">
            <a:noFill/>
            <a:round/>
            <a:headEnd/>
            <a:tailEnd/>
          </a:ln>
          <a:effectLst/>
        </p:spPr>
        <p:txBody>
          <a:bodyPr wrap="none" lIns="90000" tIns="45000" rIns="90000" bIns="45000"/>
          <a:lstStyle/>
          <a:p>
            <a:pP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b="1" dirty="0">
                <a:solidFill>
                  <a:srgbClr val="B80047"/>
                </a:solidFill>
                <a:effectLst>
                  <a:outerShdw blurRad="38100" dist="38100" dir="2700000" algn="tl">
                    <a:srgbClr val="C0C0C0"/>
                  </a:outerShdw>
                </a:effectLst>
                <a:latin typeface="Tahoma" pitchFamily="34" charset="0"/>
              </a:rPr>
              <a:t>ҚР «</a:t>
            </a:r>
            <a:r>
              <a:rPr lang="en-GB" sz="3600" b="1" dirty="0" err="1">
                <a:solidFill>
                  <a:srgbClr val="B80047"/>
                </a:solidFill>
                <a:effectLst>
                  <a:outerShdw blurRad="38100" dist="38100" dir="2700000" algn="tl">
                    <a:srgbClr val="C0C0C0"/>
                  </a:outerShdw>
                </a:effectLst>
                <a:latin typeface="Tahoma" pitchFamily="34" charset="0"/>
              </a:rPr>
              <a:t>Білім</a:t>
            </a:r>
            <a:r>
              <a:rPr lang="en-GB" sz="3600" b="1" dirty="0">
                <a:solidFill>
                  <a:srgbClr val="B80047"/>
                </a:solidFill>
                <a:effectLst>
                  <a:outerShdw blurRad="38100" dist="38100" dir="2700000" algn="tl">
                    <a:srgbClr val="C0C0C0"/>
                  </a:outerShdw>
                </a:effectLst>
                <a:latin typeface="Tahoma" pitchFamily="34" charset="0"/>
              </a:rPr>
              <a:t> </a:t>
            </a:r>
            <a:r>
              <a:rPr lang="en-GB" sz="3600" b="1" dirty="0" smtClean="0">
                <a:solidFill>
                  <a:srgbClr val="B80047"/>
                </a:solidFill>
                <a:effectLst>
                  <a:outerShdw blurRad="38100" dist="38100" dir="2700000" algn="tl">
                    <a:srgbClr val="C0C0C0"/>
                  </a:outerShdw>
                </a:effectLst>
                <a:latin typeface="Tahoma" pitchFamily="34" charset="0"/>
              </a:rPr>
              <a:t>туралы»</a:t>
            </a:r>
            <a:r>
              <a:rPr lang="kk-KZ" sz="3600" b="1" dirty="0" smtClean="0">
                <a:solidFill>
                  <a:srgbClr val="B80047"/>
                </a:solidFill>
                <a:effectLst>
                  <a:outerShdw blurRad="38100" dist="38100" dir="2700000" algn="tl">
                    <a:srgbClr val="C0C0C0"/>
                  </a:outerShdw>
                </a:effectLst>
                <a:latin typeface="Tahoma" pitchFamily="34" charset="0"/>
              </a:rPr>
              <a:t>З</a:t>
            </a:r>
            <a:r>
              <a:rPr lang="en-GB" sz="3600" b="1" dirty="0" err="1" smtClean="0">
                <a:solidFill>
                  <a:srgbClr val="B80047"/>
                </a:solidFill>
                <a:effectLst>
                  <a:outerShdw blurRad="38100" dist="38100" dir="2700000" algn="tl">
                    <a:srgbClr val="C0C0C0"/>
                  </a:outerShdw>
                </a:effectLst>
                <a:latin typeface="Tahoma" pitchFamily="34" charset="0"/>
              </a:rPr>
              <a:t>аңның</a:t>
            </a:r>
            <a:endParaRPr lang="kk-KZ" sz="3600" b="1" dirty="0" smtClean="0">
              <a:solidFill>
                <a:srgbClr val="B80047"/>
              </a:solidFill>
              <a:effectLst>
                <a:outerShdw blurRad="38100" dist="38100" dir="2700000" algn="tl">
                  <a:srgbClr val="C0C0C0"/>
                </a:outerShdw>
              </a:effectLst>
              <a:latin typeface="Tahoma" pitchFamily="34" charset="0"/>
            </a:endParaRPr>
          </a:p>
          <a:p>
            <a:pP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b="1" dirty="0" smtClean="0">
                <a:solidFill>
                  <a:srgbClr val="B80047"/>
                </a:solidFill>
                <a:effectLst>
                  <a:outerShdw blurRad="38100" dist="38100" dir="2700000" algn="tl">
                    <a:srgbClr val="C0C0C0"/>
                  </a:outerShdw>
                </a:effectLst>
                <a:latin typeface="Tahoma" pitchFamily="34" charset="0"/>
              </a:rPr>
              <a:t> </a:t>
            </a:r>
            <a:r>
              <a:rPr lang="en-GB" sz="3600" b="1" dirty="0" err="1">
                <a:solidFill>
                  <a:srgbClr val="B80047"/>
                </a:solidFill>
                <a:effectLst>
                  <a:outerShdw blurRad="38100" dist="38100" dir="2700000" algn="tl">
                    <a:srgbClr val="C0C0C0"/>
                  </a:outerShdw>
                </a:effectLst>
                <a:latin typeface="Tahoma" pitchFamily="34" charset="0"/>
              </a:rPr>
              <a:t>міндеттері</a:t>
            </a:r>
            <a:endParaRPr lang="en-GB" sz="3600" b="1" dirty="0">
              <a:solidFill>
                <a:srgbClr val="B80047"/>
              </a:solidFill>
              <a:effectLst>
                <a:outerShdw blurRad="38100" dist="38100" dir="2700000" algn="tl">
                  <a:srgbClr val="C0C0C0"/>
                </a:outerShdw>
              </a:effectLst>
              <a:latin typeface="Tahoma" pitchFamily="34" charset="0"/>
            </a:endParaRPr>
          </a:p>
        </p:txBody>
      </p:sp>
      <p:sp>
        <p:nvSpPr>
          <p:cNvPr id="6146" name="AutoShape 2"/>
          <p:cNvSpPr>
            <a:spLocks noChangeArrowheads="1"/>
          </p:cNvSpPr>
          <p:nvPr/>
        </p:nvSpPr>
        <p:spPr bwMode="auto">
          <a:xfrm>
            <a:off x="720725" y="2700338"/>
            <a:ext cx="5762625" cy="1081087"/>
          </a:xfrm>
          <a:prstGeom prst="foldedCorner">
            <a:avLst>
              <a:gd name="adj" fmla="val 12500"/>
            </a:avLst>
          </a:prstGeom>
          <a:solidFill>
            <a:srgbClr val="FFFFCC"/>
          </a:solidFill>
          <a:ln w="9360">
            <a:solidFill>
              <a:srgbClr val="000000"/>
            </a:solidFill>
            <a:miter lim="800000"/>
            <a:headEnd/>
            <a:tailEnd/>
          </a:ln>
          <a:effectLst/>
        </p:spPr>
        <p:txBody>
          <a:bodyPr wrap="none" lIns="90000" tIns="45000" rIns="90000" bIns="45000" anchor="ctr"/>
          <a:lstStyle/>
          <a:p>
            <a:pPr algn="ctr">
              <a:lnSpc>
                <a:spcPct val="10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dirty="0" err="1">
                <a:solidFill>
                  <a:srgbClr val="000000"/>
                </a:solidFill>
                <a:latin typeface="Tahoma" pitchFamily="34" charset="0"/>
              </a:rPr>
              <a:t>Педагогтік</a:t>
            </a:r>
            <a:r>
              <a:rPr lang="en-GB" sz="2400" b="1" dirty="0">
                <a:solidFill>
                  <a:srgbClr val="000000"/>
                </a:solidFill>
                <a:latin typeface="Tahoma" pitchFamily="34" charset="0"/>
              </a:rPr>
              <a:t> </a:t>
            </a:r>
            <a:r>
              <a:rPr lang="en-GB" sz="2400" b="1" dirty="0" err="1">
                <a:solidFill>
                  <a:srgbClr val="000000"/>
                </a:solidFill>
                <a:latin typeface="Tahoma" pitchFamily="34" charset="0"/>
              </a:rPr>
              <a:t>қызметкердің</a:t>
            </a:r>
            <a:endParaRPr lang="en-GB" sz="2400" b="1" dirty="0">
              <a:solidFill>
                <a:srgbClr val="000000"/>
              </a:solidFill>
              <a:latin typeface="Tahoma" pitchFamily="34" charset="0"/>
            </a:endParaRPr>
          </a:p>
          <a:p>
            <a:pPr algn="ctr">
              <a:lnSpc>
                <a:spcPct val="10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dirty="0" err="1">
                <a:solidFill>
                  <a:srgbClr val="000000"/>
                </a:solidFill>
                <a:latin typeface="Tahoma" pitchFamily="34" charset="0"/>
              </a:rPr>
              <a:t>мәртебесін</a:t>
            </a:r>
            <a:r>
              <a:rPr lang="en-GB" sz="2400" b="1" dirty="0">
                <a:solidFill>
                  <a:srgbClr val="000000"/>
                </a:solidFill>
                <a:latin typeface="Tahoma" pitchFamily="34" charset="0"/>
              </a:rPr>
              <a:t> </a:t>
            </a:r>
            <a:r>
              <a:rPr lang="en-GB" sz="2400" b="1" dirty="0" err="1">
                <a:solidFill>
                  <a:srgbClr val="000000"/>
                </a:solidFill>
                <a:latin typeface="Tahoma" pitchFamily="34" charset="0"/>
              </a:rPr>
              <a:t>көтеру</a:t>
            </a:r>
            <a:endParaRPr lang="en-GB" sz="2400" b="1" dirty="0">
              <a:solidFill>
                <a:srgbClr val="000000"/>
              </a:solidFill>
              <a:latin typeface="Tahoma" pitchFamily="34" charset="0"/>
            </a:endParaRPr>
          </a:p>
        </p:txBody>
      </p:sp>
      <p:sp>
        <p:nvSpPr>
          <p:cNvPr id="6147" name="AutoShape 3"/>
          <p:cNvSpPr>
            <a:spLocks noChangeArrowheads="1"/>
          </p:cNvSpPr>
          <p:nvPr/>
        </p:nvSpPr>
        <p:spPr bwMode="auto">
          <a:xfrm>
            <a:off x="1439863" y="3959225"/>
            <a:ext cx="5761037" cy="1081088"/>
          </a:xfrm>
          <a:prstGeom prst="foldedCorner">
            <a:avLst>
              <a:gd name="adj" fmla="val 12500"/>
            </a:avLst>
          </a:prstGeom>
          <a:solidFill>
            <a:srgbClr val="FFFFCC"/>
          </a:solidFill>
          <a:ln w="9360">
            <a:solidFill>
              <a:srgbClr val="000000"/>
            </a:solidFill>
            <a:miter lim="800000"/>
            <a:headEnd/>
            <a:tailEnd/>
          </a:ln>
          <a:effectLst/>
        </p:spPr>
        <p:txBody>
          <a:bodyPr wrap="none" lIns="90000" tIns="45000" rIns="90000" bIns="45000" anchor="ctr"/>
          <a:lstStyle/>
          <a:p>
            <a:pPr algn="ct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dirty="0" err="1">
                <a:solidFill>
                  <a:srgbClr val="000000"/>
                </a:solidFill>
                <a:effectLst>
                  <a:outerShdw blurRad="38100" dist="38100" dir="2700000" algn="tl">
                    <a:srgbClr val="FFFFFF"/>
                  </a:outerShdw>
                </a:effectLst>
              </a:rPr>
              <a:t>Сапалы</a:t>
            </a:r>
            <a:r>
              <a:rPr lang="en-GB" sz="2400" b="1" dirty="0">
                <a:solidFill>
                  <a:srgbClr val="000000"/>
                </a:solidFill>
                <a:effectLst>
                  <a:outerShdw blurRad="38100" dist="38100" dir="2700000" algn="tl">
                    <a:srgbClr val="FFFFFF"/>
                  </a:outerShdw>
                </a:effectLst>
              </a:rPr>
              <a:t> </a:t>
            </a:r>
            <a:r>
              <a:rPr lang="en-GB" sz="2400" b="1" dirty="0" err="1">
                <a:solidFill>
                  <a:srgbClr val="000000"/>
                </a:solidFill>
                <a:effectLst>
                  <a:outerShdw blurRad="38100" dist="38100" dir="2700000" algn="tl">
                    <a:srgbClr val="FFFFFF"/>
                  </a:outerShdw>
                </a:effectLst>
              </a:rPr>
              <a:t>білім</a:t>
            </a:r>
            <a:r>
              <a:rPr lang="en-GB" sz="2400" b="1" dirty="0">
                <a:solidFill>
                  <a:srgbClr val="000000"/>
                </a:solidFill>
                <a:effectLst>
                  <a:outerShdw blurRad="38100" dist="38100" dir="2700000" algn="tl">
                    <a:srgbClr val="FFFFFF"/>
                  </a:outerShdw>
                </a:effectLst>
              </a:rPr>
              <a:t> </a:t>
            </a:r>
            <a:r>
              <a:rPr lang="en-GB" sz="2400" b="1" dirty="0" err="1">
                <a:solidFill>
                  <a:srgbClr val="000000"/>
                </a:solidFill>
                <a:effectLst>
                  <a:outerShdw blurRad="38100" dist="38100" dir="2700000" algn="tl">
                    <a:srgbClr val="FFFFFF"/>
                  </a:outerShdw>
                </a:effectLst>
              </a:rPr>
              <a:t>берудің</a:t>
            </a:r>
            <a:endParaRPr lang="en-GB" sz="2400" b="1" dirty="0">
              <a:solidFill>
                <a:srgbClr val="000000"/>
              </a:solidFill>
              <a:effectLst>
                <a:outerShdw blurRad="38100" dist="38100" dir="2700000" algn="tl">
                  <a:srgbClr val="FFFFFF"/>
                </a:outerShdw>
              </a:effectLst>
            </a:endParaRPr>
          </a:p>
          <a:p>
            <a:pPr algn="ct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dirty="0" err="1">
                <a:solidFill>
                  <a:srgbClr val="000000"/>
                </a:solidFill>
                <a:effectLst>
                  <a:outerShdw blurRad="38100" dist="38100" dir="2700000" algn="tl">
                    <a:srgbClr val="FFFFFF"/>
                  </a:outerShdw>
                </a:effectLst>
              </a:rPr>
              <a:t>қол</a:t>
            </a:r>
            <a:r>
              <a:rPr lang="en-GB" sz="2400" b="1" dirty="0">
                <a:solidFill>
                  <a:srgbClr val="000000"/>
                </a:solidFill>
                <a:effectLst>
                  <a:outerShdw blurRad="38100" dist="38100" dir="2700000" algn="tl">
                    <a:srgbClr val="FFFFFF"/>
                  </a:outerShdw>
                </a:effectLst>
              </a:rPr>
              <a:t> </a:t>
            </a:r>
            <a:r>
              <a:rPr lang="en-GB" sz="2400" b="1" dirty="0" err="1">
                <a:solidFill>
                  <a:srgbClr val="000000"/>
                </a:solidFill>
                <a:effectLst>
                  <a:outerShdw blurRad="38100" dist="38100" dir="2700000" algn="tl">
                    <a:srgbClr val="FFFFFF"/>
                  </a:outerShdw>
                </a:effectLst>
              </a:rPr>
              <a:t>жетімділігіне</a:t>
            </a:r>
            <a:endParaRPr lang="en-GB" sz="2400" b="1" dirty="0">
              <a:solidFill>
                <a:srgbClr val="000000"/>
              </a:solidFill>
              <a:effectLst>
                <a:outerShdw blurRad="38100" dist="38100" dir="2700000" algn="tl">
                  <a:srgbClr val="FFFFFF"/>
                </a:outerShdw>
              </a:effectLst>
            </a:endParaRPr>
          </a:p>
          <a:p>
            <a:pPr algn="ct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dirty="0" err="1">
                <a:solidFill>
                  <a:srgbClr val="000000"/>
                </a:solidFill>
                <a:effectLst>
                  <a:outerShdw blurRad="38100" dist="38100" dir="2700000" algn="tl">
                    <a:srgbClr val="FFFFFF"/>
                  </a:outerShdw>
                </a:effectLst>
              </a:rPr>
              <a:t>кепілдікті</a:t>
            </a:r>
            <a:r>
              <a:rPr lang="en-GB" sz="2400" b="1" dirty="0">
                <a:solidFill>
                  <a:srgbClr val="000000"/>
                </a:solidFill>
                <a:effectLst>
                  <a:outerShdw blurRad="38100" dist="38100" dir="2700000" algn="tl">
                    <a:srgbClr val="FFFFFF"/>
                  </a:outerShdw>
                </a:effectLst>
              </a:rPr>
              <a:t> </a:t>
            </a:r>
            <a:r>
              <a:rPr lang="en-GB" sz="2400" b="1" dirty="0" err="1">
                <a:solidFill>
                  <a:srgbClr val="000000"/>
                </a:solidFill>
                <a:effectLst>
                  <a:outerShdw blurRad="38100" dist="38100" dir="2700000" algn="tl">
                    <a:srgbClr val="FFFFFF"/>
                  </a:outerShdw>
                </a:effectLst>
              </a:rPr>
              <a:t>күшейту</a:t>
            </a:r>
            <a:endParaRPr lang="en-GB" sz="2400" b="1" dirty="0">
              <a:solidFill>
                <a:srgbClr val="000000"/>
              </a:solidFill>
              <a:effectLst>
                <a:outerShdw blurRad="38100" dist="38100" dir="2700000" algn="tl">
                  <a:srgbClr val="FFFFFF"/>
                </a:outerShdw>
              </a:effectLst>
            </a:endParaRPr>
          </a:p>
        </p:txBody>
      </p:sp>
      <p:sp>
        <p:nvSpPr>
          <p:cNvPr id="6148" name="AutoShape 4"/>
          <p:cNvSpPr>
            <a:spLocks noChangeArrowheads="1"/>
          </p:cNvSpPr>
          <p:nvPr/>
        </p:nvSpPr>
        <p:spPr bwMode="auto">
          <a:xfrm>
            <a:off x="2160588" y="5219700"/>
            <a:ext cx="6437312" cy="1081088"/>
          </a:xfrm>
          <a:prstGeom prst="foldedCorner">
            <a:avLst>
              <a:gd name="adj" fmla="val 12500"/>
            </a:avLst>
          </a:prstGeom>
          <a:solidFill>
            <a:srgbClr val="FFFFCC"/>
          </a:solidFill>
          <a:ln w="9360">
            <a:solidFill>
              <a:srgbClr val="000000"/>
            </a:solidFill>
            <a:miter lim="800000"/>
            <a:headEnd/>
            <a:tailEnd/>
          </a:ln>
          <a:effectLst/>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dirty="0" err="1" smtClean="0">
                <a:solidFill>
                  <a:srgbClr val="000000"/>
                </a:solidFill>
                <a:effectLst>
                  <a:outerShdw blurRad="38100" dist="38100" dir="2700000" algn="tl">
                    <a:srgbClr val="FFFFFF"/>
                  </a:outerShdw>
                </a:effectLst>
              </a:rPr>
              <a:t>Білім</a:t>
            </a:r>
            <a:r>
              <a:rPr lang="en-GB" b="1" dirty="0" smtClean="0">
                <a:solidFill>
                  <a:srgbClr val="000000"/>
                </a:solidFill>
                <a:effectLst>
                  <a:outerShdw blurRad="38100" dist="38100" dir="2700000" algn="tl">
                    <a:srgbClr val="FFFFFF"/>
                  </a:outerShdw>
                </a:effectLst>
              </a:rPr>
              <a:t>  </a:t>
            </a:r>
            <a:r>
              <a:rPr lang="en-GB" b="1" dirty="0" err="1" smtClean="0">
                <a:solidFill>
                  <a:srgbClr val="000000"/>
                </a:solidFill>
                <a:effectLst>
                  <a:outerShdw blurRad="38100" dist="38100" dir="2700000" algn="tl">
                    <a:srgbClr val="FFFFFF"/>
                  </a:outerShdw>
                </a:effectLst>
              </a:rPr>
              <a:t>берудің</a:t>
            </a:r>
            <a:r>
              <a:rPr lang="en-GB" b="1" dirty="0" smtClean="0">
                <a:solidFill>
                  <a:srgbClr val="000000"/>
                </a:solidFill>
                <a:effectLst>
                  <a:outerShdw blurRad="38100" dist="38100" dir="2700000" algn="tl">
                    <a:srgbClr val="FFFFFF"/>
                  </a:outerShdw>
                </a:effectLst>
              </a:rPr>
              <a:t> </a:t>
            </a:r>
            <a:r>
              <a:rPr lang="en-GB" b="1" dirty="0" err="1" smtClean="0">
                <a:solidFill>
                  <a:srgbClr val="000000"/>
                </a:solidFill>
                <a:effectLst>
                  <a:outerShdw blurRad="38100" dist="38100" dir="2700000" algn="tl">
                    <a:srgbClr val="FFFFFF"/>
                  </a:outerShdw>
                </a:effectLst>
              </a:rPr>
              <a:t>басқару</a:t>
            </a:r>
            <a:r>
              <a:rPr lang="en-GB" b="1" dirty="0" smtClean="0">
                <a:solidFill>
                  <a:srgbClr val="000000"/>
                </a:solidFill>
                <a:effectLst>
                  <a:outerShdw blurRad="38100" dist="38100" dir="2700000" algn="tl">
                    <a:srgbClr val="FFFFFF"/>
                  </a:outerShdw>
                </a:effectLst>
              </a:rPr>
              <a:t> </a:t>
            </a:r>
            <a:r>
              <a:rPr lang="en-GB" b="1" dirty="0" err="1" smtClean="0">
                <a:solidFill>
                  <a:srgbClr val="000000"/>
                </a:solidFill>
                <a:effectLst>
                  <a:outerShdw blurRad="38100" dist="38100" dir="2700000" algn="tl">
                    <a:srgbClr val="FFFFFF"/>
                  </a:outerShdw>
                </a:effectLst>
              </a:rPr>
              <a:t>және</a:t>
            </a:r>
            <a:r>
              <a:rPr lang="ru-RU" b="1" dirty="0" smtClean="0">
                <a:solidFill>
                  <a:srgbClr val="000000"/>
                </a:solidFill>
                <a:effectLst>
                  <a:outerShdw blurRad="38100" dist="38100" dir="2700000" algn="tl">
                    <a:srgbClr val="FFFFFF"/>
                  </a:outerShdw>
                </a:effectLst>
              </a:rPr>
              <a:t> </a:t>
            </a:r>
            <a:endParaRPr lang="en-GB" b="1" dirty="0" smtClean="0">
              <a:solidFill>
                <a:srgbClr val="000000"/>
              </a:solidFill>
              <a:effectLst>
                <a:outerShdw blurRad="38100" dist="38100" dir="2700000" algn="tl">
                  <a:srgbClr val="FFFFFF"/>
                </a:outerShdw>
              </a:effectLst>
            </a:endParaRPr>
          </a:p>
          <a:p>
            <a:pPr algn="ct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dirty="0" smtClean="0">
                <a:solidFill>
                  <a:srgbClr val="000000"/>
                </a:solidFill>
                <a:effectLst>
                  <a:outerShdw blurRad="38100" dist="38100" dir="2700000" algn="tl">
                    <a:srgbClr val="FFFFFF"/>
                  </a:outerShdw>
                </a:effectLst>
              </a:rPr>
              <a:t> </a:t>
            </a:r>
            <a:r>
              <a:rPr lang="en-GB" b="1" dirty="0" err="1" smtClean="0">
                <a:solidFill>
                  <a:srgbClr val="000000"/>
                </a:solidFill>
                <a:effectLst>
                  <a:outerShdw blurRad="38100" dist="38100" dir="2700000" algn="tl">
                    <a:srgbClr val="FFFFFF"/>
                  </a:outerShdw>
                </a:effectLst>
              </a:rPr>
              <a:t>қаржыландыру</a:t>
            </a:r>
            <a:endParaRPr lang="en-GB" b="1" dirty="0" smtClean="0">
              <a:solidFill>
                <a:srgbClr val="000000"/>
              </a:solidFill>
              <a:effectLst>
                <a:outerShdw blurRad="38100" dist="38100" dir="2700000" algn="tl">
                  <a:srgbClr val="FFFFFF"/>
                </a:outerShdw>
              </a:effectLst>
            </a:endParaRPr>
          </a:p>
          <a:p>
            <a:pPr algn="ct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dirty="0" err="1" smtClean="0">
                <a:solidFill>
                  <a:srgbClr val="000000"/>
                </a:solidFill>
                <a:effectLst>
                  <a:outerShdw blurRad="38100" dist="38100" dir="2700000" algn="tl">
                    <a:srgbClr val="FFFFFF"/>
                  </a:outerShdw>
                </a:effectLst>
              </a:rPr>
              <a:t>жүйесін</a:t>
            </a:r>
            <a:r>
              <a:rPr lang="en-GB" b="1" dirty="0" smtClean="0">
                <a:solidFill>
                  <a:srgbClr val="000000"/>
                </a:solidFill>
                <a:effectLst>
                  <a:outerShdw blurRad="38100" dist="38100" dir="2700000" algn="tl">
                    <a:srgbClr val="FFFFFF"/>
                  </a:outerShdw>
                </a:effectLst>
              </a:rPr>
              <a:t> </a:t>
            </a:r>
            <a:r>
              <a:rPr lang="en-GB" b="1" dirty="0" err="1" smtClean="0">
                <a:solidFill>
                  <a:srgbClr val="000000"/>
                </a:solidFill>
                <a:effectLst>
                  <a:outerShdw blurRad="38100" dist="38100" dir="2700000" algn="tl">
                    <a:srgbClr val="FFFFFF"/>
                  </a:outerShdw>
                </a:effectLst>
              </a:rPr>
              <a:t>жетілдіру</a:t>
            </a:r>
            <a:endParaRPr lang="en-GB" b="1" dirty="0">
              <a:solidFill>
                <a:srgbClr val="000000"/>
              </a:solidFill>
              <a:effectLst>
                <a:outerShdw blurRad="38100" dist="38100" dir="2700000" algn="tl">
                  <a:srgbClr val="FFFFFF"/>
                </a:outerShdw>
              </a:effectLst>
            </a:endParaRPr>
          </a:p>
        </p:txBody>
      </p:sp>
      <p:sp>
        <p:nvSpPr>
          <p:cNvPr id="6149" name="AutoShape 5"/>
          <p:cNvSpPr>
            <a:spLocks noChangeArrowheads="1"/>
          </p:cNvSpPr>
          <p:nvPr/>
        </p:nvSpPr>
        <p:spPr bwMode="auto">
          <a:xfrm>
            <a:off x="252413" y="1511300"/>
            <a:ext cx="5508625" cy="1008063"/>
          </a:xfrm>
          <a:prstGeom prst="foldedCorner">
            <a:avLst>
              <a:gd name="adj" fmla="val 12500"/>
            </a:avLst>
          </a:prstGeom>
          <a:solidFill>
            <a:srgbClr val="FFFFCC"/>
          </a:solidFill>
          <a:ln w="9360">
            <a:solidFill>
              <a:srgbClr val="000000"/>
            </a:solidFill>
            <a:miter lim="800000"/>
            <a:headEnd/>
            <a:tailEnd/>
          </a:ln>
          <a:effectLst/>
        </p:spPr>
        <p:txBody>
          <a:bodyPr wrap="none" lIns="90000" tIns="45000" rIns="90000" bIns="45000" anchor="ctr"/>
          <a:lstStyle/>
          <a:p>
            <a:pPr algn="ctr">
              <a:lnSpc>
                <a:spcPct val="10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dirty="0" err="1">
                <a:solidFill>
                  <a:srgbClr val="000000"/>
                </a:solidFill>
                <a:latin typeface="Tahoma" pitchFamily="34" charset="0"/>
              </a:rPr>
              <a:t>Әлемдік</a:t>
            </a:r>
            <a:r>
              <a:rPr lang="en-GB" sz="2400" b="1" dirty="0">
                <a:solidFill>
                  <a:srgbClr val="000000"/>
                </a:solidFill>
                <a:latin typeface="Tahoma" pitchFamily="34" charset="0"/>
              </a:rPr>
              <a:t> </a:t>
            </a:r>
            <a:r>
              <a:rPr lang="en-GB" sz="2400" b="1" dirty="0" err="1">
                <a:solidFill>
                  <a:srgbClr val="000000"/>
                </a:solidFill>
                <a:latin typeface="Tahoma" pitchFamily="34" charset="0"/>
              </a:rPr>
              <a:t>білім</a:t>
            </a:r>
            <a:r>
              <a:rPr lang="en-GB" sz="2400" b="1" dirty="0">
                <a:solidFill>
                  <a:srgbClr val="000000"/>
                </a:solidFill>
                <a:latin typeface="Tahoma" pitchFamily="34" charset="0"/>
              </a:rPr>
              <a:t> </a:t>
            </a:r>
            <a:r>
              <a:rPr lang="en-GB" sz="2400" b="1" dirty="0" err="1">
                <a:solidFill>
                  <a:srgbClr val="000000"/>
                </a:solidFill>
                <a:latin typeface="Tahoma" pitchFamily="34" charset="0"/>
              </a:rPr>
              <a:t>беру</a:t>
            </a:r>
            <a:endParaRPr lang="en-GB" sz="2400" b="1" dirty="0">
              <a:solidFill>
                <a:srgbClr val="000000"/>
              </a:solidFill>
              <a:latin typeface="Tahoma" pitchFamily="34" charset="0"/>
            </a:endParaRPr>
          </a:p>
          <a:p>
            <a:pPr algn="ctr">
              <a:lnSpc>
                <a:spcPct val="10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dirty="0" err="1">
                <a:solidFill>
                  <a:srgbClr val="000000"/>
                </a:solidFill>
                <a:latin typeface="Tahoma" pitchFamily="34" charset="0"/>
              </a:rPr>
              <a:t>кеңістігіне</a:t>
            </a:r>
            <a:r>
              <a:rPr lang="en-GB" sz="2400" b="1" dirty="0">
                <a:solidFill>
                  <a:srgbClr val="000000"/>
                </a:solidFill>
                <a:latin typeface="Tahoma" pitchFamily="34" charset="0"/>
              </a:rPr>
              <a:t> </a:t>
            </a:r>
            <a:r>
              <a:rPr lang="en-GB" sz="2400" b="1" dirty="0" err="1">
                <a:solidFill>
                  <a:srgbClr val="000000"/>
                </a:solidFill>
                <a:latin typeface="Tahoma" pitchFamily="34" charset="0"/>
              </a:rPr>
              <a:t>ықпалдастыру</a:t>
            </a:r>
            <a:endParaRPr lang="en-GB" sz="2400" b="1" dirty="0">
              <a:solidFill>
                <a:srgbClr val="000000"/>
              </a:solidFill>
              <a:latin typeface="Tahom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2"/>
          <p:cNvSpPr txBox="1">
            <a:spLocks/>
          </p:cNvSpPr>
          <p:nvPr/>
        </p:nvSpPr>
        <p:spPr bwMode="auto">
          <a:xfrm>
            <a:off x="142844" y="1500174"/>
            <a:ext cx="8786874" cy="4714889"/>
          </a:xfrm>
          <a:prstGeom prst="rect">
            <a:avLst/>
          </a:prstGeom>
          <a:solidFill>
            <a:srgbClr val="92D050"/>
          </a:solidFill>
          <a:ln w="9525">
            <a:noFill/>
            <a:miter lim="800000"/>
            <a:headEnd/>
            <a:tailEnd/>
          </a:ln>
        </p:spPr>
        <p:txBody>
          <a:bodyPr/>
          <a:lstStyle/>
          <a:p>
            <a:pPr lvl="0" algn="just"/>
            <a:r>
              <a:rPr lang="kk-KZ" sz="4400" b="1" dirty="0" smtClean="0"/>
              <a:t>1. Қазақстан Республикасы  Мемлекеттік жалпыға міндетті білім беру стандарты</a:t>
            </a:r>
          </a:p>
          <a:p>
            <a:pPr lvl="0" algn="just"/>
            <a:r>
              <a:rPr lang="kk-KZ" sz="4400" b="1" dirty="0" smtClean="0"/>
              <a:t>2. </a:t>
            </a:r>
            <a:r>
              <a:rPr lang="kk-KZ" sz="4400" b="1" dirty="0" smtClean="0">
                <a:effectLst>
                  <a:outerShdw blurRad="38100" dist="38100" dir="2700000" algn="tl">
                    <a:srgbClr val="000000">
                      <a:alpha val="43137"/>
                    </a:srgbClr>
                  </a:outerShdw>
                </a:effectLst>
              </a:rPr>
              <a:t>Типтік оқу жоспары</a:t>
            </a:r>
          </a:p>
          <a:p>
            <a:pPr lvl="0" algn="just"/>
            <a:r>
              <a:rPr lang="kk-KZ" sz="4400" b="1" dirty="0" smtClean="0">
                <a:effectLst>
                  <a:outerShdw blurRad="38100" dist="38100" dir="2700000" algn="tl">
                    <a:srgbClr val="000000">
                      <a:alpha val="43137"/>
                    </a:srgbClr>
                  </a:outerShdw>
                </a:effectLst>
              </a:rPr>
              <a:t>3. Типтік оқу бағдарламалары</a:t>
            </a:r>
          </a:p>
          <a:p>
            <a:pPr lvl="0" algn="just"/>
            <a:r>
              <a:rPr lang="kk-KZ" sz="4400" b="1" dirty="0" smtClean="0">
                <a:effectLst>
                  <a:outerShdw blurRad="38100" dist="38100" dir="2700000" algn="tl">
                    <a:srgbClr val="000000">
                      <a:alpha val="43137"/>
                    </a:srgbClr>
                  </a:outerShdw>
                </a:effectLst>
              </a:rPr>
              <a:t>4. Оқу құралдары (оқулықтар)</a:t>
            </a:r>
            <a:endParaRPr lang="ru-RU" sz="4400" b="1" dirty="0">
              <a:solidFill>
                <a:srgbClr val="0000CC"/>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Прямоугольник 2"/>
          <p:cNvSpPr/>
          <p:nvPr/>
        </p:nvSpPr>
        <p:spPr>
          <a:xfrm>
            <a:off x="214282" y="142852"/>
            <a:ext cx="8572560" cy="1077218"/>
          </a:xfrm>
          <a:prstGeom prst="rect">
            <a:avLst/>
          </a:prstGeom>
        </p:spPr>
        <p:txBody>
          <a:bodyPr wrap="square">
            <a:spAutoFit/>
          </a:bodyPr>
          <a:lstStyle/>
          <a:p>
            <a:pPr algn="ct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Білім беру мазмұнын айқындайтын нормативтік-құқықтық құжаттар</a:t>
            </a:r>
            <a:endParaRPr lang="ru-RU" sz="3200" dirty="0">
              <a:solidFill>
                <a:srgbClr val="FF0000"/>
              </a:solidFill>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2"/>
          <p:cNvSpPr txBox="1">
            <a:spLocks/>
          </p:cNvSpPr>
          <p:nvPr/>
        </p:nvSpPr>
        <p:spPr bwMode="auto">
          <a:xfrm>
            <a:off x="142844" y="1142984"/>
            <a:ext cx="8786874" cy="5357850"/>
          </a:xfrm>
          <a:prstGeom prst="rect">
            <a:avLst/>
          </a:prstGeom>
          <a:solidFill>
            <a:srgbClr val="92D050"/>
          </a:solidFill>
          <a:ln w="9525">
            <a:noFill/>
            <a:miter lim="800000"/>
            <a:headEnd/>
            <a:tailEnd/>
          </a:ln>
        </p:spPr>
        <p:txBody>
          <a:bodyPr/>
          <a:lstStyle/>
          <a:p>
            <a:pPr algn="just"/>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Қазақстан Республикасының Конституциясында (1995 ж.) </a:t>
            </a:r>
            <a:r>
              <a:rPr lang="kk-KZ" sz="3200" b="1" dirty="0" smtClean="0">
                <a:latin typeface="Times New Roman" pitchFamily="18" charset="0"/>
                <a:cs typeface="Times New Roman" pitchFamily="18" charset="0"/>
              </a:rPr>
              <a:t>«мемлекет білім берудің жалпыға міндетті стандарттарын белгілейді. Кез келген оқу орнының қызметі осы стандарттарға сай келуі керек» деп көрсетілген (30 бап, 4-тармақ). </a:t>
            </a:r>
            <a:r>
              <a:rPr lang="kk-KZ" sz="32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Стандартта</a:t>
            </a:r>
            <a:r>
              <a:rPr lang="kk-KZ" sz="3200"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3200" b="1" dirty="0" smtClean="0">
                <a:latin typeface="Times New Roman" pitchFamily="18" charset="0"/>
                <a:cs typeface="Times New Roman" pitchFamily="18" charset="0"/>
              </a:rPr>
              <a:t>жоғары білім беретін оқу орны дайындайтын мамандығына сәйкес білім мазмұнына, оқу жүктемесінің көлеміне және бакалавриат, магистратура, докторантура дайындық деңгейіне қойылатын талаптар беріледі.</a:t>
            </a:r>
            <a:endParaRPr lang="ru-RU" sz="3200" b="1" dirty="0" smtClean="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2"/>
          <p:cNvSpPr txBox="1">
            <a:spLocks/>
          </p:cNvSpPr>
          <p:nvPr/>
        </p:nvSpPr>
        <p:spPr bwMode="auto">
          <a:xfrm>
            <a:off x="142844" y="571480"/>
            <a:ext cx="8786874" cy="5643583"/>
          </a:xfrm>
          <a:prstGeom prst="rect">
            <a:avLst/>
          </a:prstGeom>
          <a:solidFill>
            <a:srgbClr val="92D050"/>
          </a:solidFill>
          <a:ln w="9525">
            <a:noFill/>
            <a:miter lim="800000"/>
            <a:headEnd/>
            <a:tailEnd/>
          </a:ln>
        </p:spPr>
        <p:txBody>
          <a:bodyPr/>
          <a:lstStyle/>
          <a:p>
            <a:pPr algn="just"/>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Мемлекеттік</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жалпыға міндетті</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білім</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беру стандарты (МЖБС):</a:t>
            </a:r>
            <a:r>
              <a:rPr lang="ru-RU" sz="2800" b="1" dirty="0" smtClean="0">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білім</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беру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саласында</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бірыңғай мемлекеттік</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саясатты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жүргізуді </a:t>
            </a:r>
            <a:r>
              <a:rPr lang="ru-RU" sz="2800" b="1" dirty="0" err="1" smtClean="0">
                <a:latin typeface="Times New Roman" pitchFamily="18" charset="0"/>
                <a:cs typeface="Times New Roman" pitchFamily="18" charset="0"/>
              </a:rPr>
              <a:t>реттейтін</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білім</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берудің мақсаттары </a:t>
            </a:r>
            <a:r>
              <a:rPr lang="ru-RU" sz="2800" b="1" dirty="0" smtClean="0">
                <a:latin typeface="Times New Roman" pitchFamily="18" charset="0"/>
                <a:cs typeface="Times New Roman" pitchFamily="18" charset="0"/>
              </a:rPr>
              <a:t>мен </a:t>
            </a:r>
            <a:r>
              <a:rPr lang="ru-RU" sz="2800" b="1" dirty="0" err="1" smtClean="0">
                <a:latin typeface="Times New Roman" pitchFamily="18" charset="0"/>
                <a:cs typeface="Times New Roman" pitchFamily="18" charset="0"/>
              </a:rPr>
              <a:t>міндеттерінің жиынтығын айқындайтын</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білім</a:t>
            </a:r>
            <a:r>
              <a:rPr lang="ru-RU" sz="2800" b="1" dirty="0" smtClean="0">
                <a:latin typeface="Times New Roman" pitchFamily="18" charset="0"/>
                <a:cs typeface="Times New Roman" pitchFamily="18" charset="0"/>
              </a:rPr>
              <a:t> беру </a:t>
            </a:r>
            <a:r>
              <a:rPr lang="ru-RU" sz="2800" b="1" dirty="0" err="1" smtClean="0">
                <a:latin typeface="Times New Roman" pitchFamily="18" charset="0"/>
                <a:cs typeface="Times New Roman" pitchFamily="18" charset="0"/>
              </a:rPr>
              <a:t>салалары</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бойынша</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білім</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іскерлік</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дағдылар және қалыптасқан түйінді құзыреттіліктер түріндегі күтілетін білім</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беру</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нәтижелеріне</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білім</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берудің базалық мазмұнының құрылымы </a:t>
            </a:r>
            <a:r>
              <a:rPr lang="ru-RU" sz="2800" b="1" dirty="0" smtClean="0">
                <a:latin typeface="Times New Roman" pitchFamily="18" charset="0"/>
                <a:cs typeface="Times New Roman" pitchFamily="18" charset="0"/>
              </a:rPr>
              <a:t>мен </a:t>
            </a:r>
            <a:r>
              <a:rPr lang="ru-RU" sz="2800" b="1" dirty="0" err="1" smtClean="0">
                <a:latin typeface="Times New Roman" pitchFamily="18" charset="0"/>
                <a:cs typeface="Times New Roman" pitchFamily="18" charset="0"/>
              </a:rPr>
              <a:t>құрамына</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білім</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алушылардың оқу жүктемесінің жоғарғы көлеміне</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білім</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сапасы</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мен</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деңгейіне қойылатын талаптарды</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белгілейтін</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және білім</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алушылардың табысты</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әлеуметтенуіне ықпал ететін</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нормативтік</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құжат</a:t>
            </a:r>
            <a:r>
              <a:rPr lang="ru-RU" sz="2800" b="1" dirty="0" smtClean="0">
                <a:latin typeface="Times New Roman" pitchFamily="18" charset="0"/>
                <a:cs typeface="Times New Roman" pitchFamily="18" charset="0"/>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785794"/>
            <a:ext cx="8715436" cy="5262979"/>
          </a:xfrm>
          <a:prstGeom prst="rect">
            <a:avLst/>
          </a:prstGeom>
        </p:spPr>
        <p:txBody>
          <a:bodyPr wrap="square">
            <a:spAutoFit/>
          </a:bodyPr>
          <a:lstStyle/>
          <a:p>
            <a:pPr indent="355600" algn="just" hangingPunct="0"/>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Қазақстан Республикасының мемлекеттік</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жалпыға міндетті</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білім</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беру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стандарттары</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(23.08.2012ж, 13.05.2016ж</a:t>
            </a:r>
            <a:r>
              <a:rPr lang="ru-RU" sz="2800" b="1" dirty="0" smtClean="0">
                <a:effectLst>
                  <a:outerShdw blurRad="38100" dist="38100" dir="2700000" algn="tl">
                    <a:srgbClr val="000000">
                      <a:alpha val="43137"/>
                    </a:srgbClr>
                  </a:outerShdw>
                </a:effectLst>
              </a:rPr>
              <a:t>., 31.10.2018ж</a:t>
            </a:r>
            <a:r>
              <a:rPr lang="ru-RU" sz="2800" b="1" dirty="0" smtClean="0">
                <a:effectLst>
                  <a:outerShdw blurRad="38100" dist="38100" dir="2700000" algn="tl">
                    <a:srgbClr val="000000">
                      <a:alpha val="43137"/>
                    </a:srgbClr>
                  </a:outerShdw>
                </a:effectLst>
                <a:cs typeface="Times New Roman" pitchFamily="18" charset="0"/>
              </a:rPr>
              <a:t>):</a:t>
            </a:r>
          </a:p>
          <a:p>
            <a:pPr indent="355600" algn="just" hangingPunct="0">
              <a:buFont typeface="+mj-lt"/>
              <a:buAutoNum type="arabicPeriod"/>
            </a:pP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Мектепке</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дейінгі</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тәрбие </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мен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оқытудың мемлекеттік</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жалпыға міндетті</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стандарты;</a:t>
            </a:r>
          </a:p>
          <a:p>
            <a:pPr indent="355600" algn="just" hangingPunct="0">
              <a:buFont typeface="+mj-lt"/>
              <a:buAutoNum type="arabicPeriod"/>
            </a:pPr>
            <a:r>
              <a:rPr lang="kk-KZ" sz="2800" b="1" dirty="0" smtClean="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Орта білім берудің (бастауыш, негізгі орта, жалпы орта білім беру) мемлекеттік жалпыға міндетті </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стандарты);</a:t>
            </a:r>
            <a:endParaRPr lang="ru-RU" sz="2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indent="355600" algn="just">
              <a:buFont typeface="+mj-lt"/>
              <a:buAutoNum type="arabicPeriod"/>
            </a:pPr>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Жоғары кәсіптік білім берудің мемлекеттік  </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жалпыға міндетті стандарты;</a:t>
            </a:r>
          </a:p>
          <a:p>
            <a:pPr indent="355600" algn="just">
              <a:buFont typeface="+mj-lt"/>
              <a:buAutoNum type="arabicPeriod"/>
            </a:pPr>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Жоғары оқу орнынан кейінгі білім берудің мемлекеттік  жалпыға міндетті стандарты.</a:t>
            </a:r>
            <a:endParaRPr lang="ru-RU" sz="2800" b="1"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2"/>
          <p:cNvSpPr txBox="1">
            <a:spLocks/>
          </p:cNvSpPr>
          <p:nvPr/>
        </p:nvSpPr>
        <p:spPr bwMode="auto">
          <a:xfrm>
            <a:off x="142844" y="1142984"/>
            <a:ext cx="8786874" cy="5072079"/>
          </a:xfrm>
          <a:prstGeom prst="rect">
            <a:avLst/>
          </a:prstGeom>
          <a:solidFill>
            <a:srgbClr val="92D050"/>
          </a:solidFill>
          <a:ln w="9525">
            <a:noFill/>
            <a:miter lim="800000"/>
            <a:headEnd/>
            <a:tailEnd/>
          </a:ln>
        </p:spPr>
        <p:txBody>
          <a:bodyPr/>
          <a:lstStyle/>
          <a:p>
            <a:pPr algn="r" fontAlgn="base"/>
            <a:r>
              <a:rPr lang="ru-RU" sz="4000" dirty="0" err="1" smtClean="0">
                <a:latin typeface="Times New Roman" pitchFamily="18" charset="0"/>
                <a:cs typeface="Times New Roman" pitchFamily="18" charset="0"/>
              </a:rPr>
              <a:t>Қазақстан Республикасы</a:t>
            </a:r>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ru-RU" sz="4000" dirty="0" err="1" smtClean="0">
                <a:latin typeface="Times New Roman" pitchFamily="18" charset="0"/>
                <a:cs typeface="Times New Roman" pitchFamily="18" charset="0"/>
              </a:rPr>
              <a:t>Білім</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және ғылым министрінің</a:t>
            </a:r>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2018 </a:t>
            </a:r>
            <a:r>
              <a:rPr lang="ru-RU" sz="4000" dirty="0" err="1" smtClean="0">
                <a:latin typeface="Times New Roman" pitchFamily="18" charset="0"/>
                <a:cs typeface="Times New Roman" pitchFamily="18" charset="0"/>
              </a:rPr>
              <a:t>жылғы </a:t>
            </a:r>
            <a:r>
              <a:rPr lang="ru-RU" sz="4000" dirty="0" smtClean="0">
                <a:latin typeface="Times New Roman" pitchFamily="18" charset="0"/>
                <a:cs typeface="Times New Roman" pitchFamily="18" charset="0"/>
              </a:rPr>
              <a:t>31 </a:t>
            </a:r>
            <a:r>
              <a:rPr lang="ru-RU" sz="4000" dirty="0" err="1" smtClean="0">
                <a:latin typeface="Times New Roman" pitchFamily="18" charset="0"/>
                <a:cs typeface="Times New Roman" pitchFamily="18" charset="0"/>
              </a:rPr>
              <a:t>қазандағы</a:t>
            </a:r>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 604 </a:t>
            </a:r>
            <a:r>
              <a:rPr lang="ru-RU" sz="4000" dirty="0" err="1" smtClean="0">
                <a:latin typeface="Times New Roman" pitchFamily="18" charset="0"/>
                <a:cs typeface="Times New Roman" pitchFamily="18" charset="0"/>
              </a:rPr>
              <a:t>бұйрығына</a:t>
            </a:r>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7-қосымша</a:t>
            </a:r>
          </a:p>
          <a:p>
            <a:pPr algn="r" fontAlgn="base"/>
            <a:r>
              <a:rPr lang="ru-RU" sz="4000" b="1" dirty="0" err="1" smtClean="0">
                <a:effectLst>
                  <a:outerShdw blurRad="38100" dist="38100" dir="2700000" algn="tl">
                    <a:srgbClr val="000000">
                      <a:alpha val="43137"/>
                    </a:srgbClr>
                  </a:outerShdw>
                </a:effectLst>
                <a:latin typeface="Times New Roman" pitchFamily="18" charset="0"/>
                <a:cs typeface="Times New Roman" pitchFamily="18" charset="0"/>
              </a:rPr>
              <a:t>Жоғары білім</a:t>
            </a: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4000" b="1" dirty="0" err="1" smtClean="0">
                <a:effectLst>
                  <a:outerShdw blurRad="38100" dist="38100" dir="2700000" algn="tl">
                    <a:srgbClr val="000000">
                      <a:alpha val="43137"/>
                    </a:srgbClr>
                  </a:outerShdw>
                </a:effectLst>
                <a:latin typeface="Times New Roman" pitchFamily="18" charset="0"/>
                <a:cs typeface="Times New Roman" pitchFamily="18" charset="0"/>
              </a:rPr>
              <a:t>берудің мемлекеттік</a:t>
            </a: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4000" b="1" dirty="0" err="1" smtClean="0">
                <a:effectLst>
                  <a:outerShdw blurRad="38100" dist="38100" dir="2700000" algn="tl">
                    <a:srgbClr val="000000">
                      <a:alpha val="43137"/>
                    </a:srgbClr>
                  </a:outerShdw>
                </a:effectLst>
                <a:latin typeface="Times New Roman" pitchFamily="18" charset="0"/>
                <a:cs typeface="Times New Roman" pitchFamily="18" charset="0"/>
              </a:rPr>
              <a:t>жалпыға міндетті</a:t>
            </a: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 стандарты</a:t>
            </a:r>
            <a:endParaRPr lang="ru-RU"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Подзаголовок 2"/>
          <p:cNvSpPr>
            <a:spLocks noGrp="1"/>
          </p:cNvSpPr>
          <p:nvPr>
            <p:ph type="subTitle" idx="1"/>
          </p:nvPr>
        </p:nvSpPr>
        <p:spPr>
          <a:xfrm>
            <a:off x="357158" y="928670"/>
            <a:ext cx="8429625" cy="785818"/>
          </a:xfrm>
          <a:solidFill>
            <a:schemeClr val="tx2">
              <a:lumMod val="20000"/>
              <a:lumOff val="80000"/>
            </a:schemeClr>
          </a:solidFill>
        </p:spPr>
        <p:txBody>
          <a:bodyPr>
            <a:noAutofit/>
          </a:bodyPr>
          <a:lstStyle/>
          <a:p>
            <a:pPr>
              <a:spcBef>
                <a:spcPct val="0"/>
              </a:spcBef>
            </a:pPr>
            <a:r>
              <a:rPr lang="kk-KZ" sz="4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t>
            </a:r>
            <a:r>
              <a:rPr lang="kk-KZ" sz="3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Білім беру мазмұны” ұғымы</a:t>
            </a:r>
            <a:endParaRPr lang="kk-KZ" sz="3600" b="1" dirty="0" smtClean="0">
              <a:solidFill>
                <a:schemeClr val="tx1"/>
              </a:solidFill>
              <a:latin typeface="Times New Roman" pitchFamily="18" charset="0"/>
              <a:cs typeface="Times New Roman" pitchFamily="18" charset="0"/>
            </a:endParaRPr>
          </a:p>
        </p:txBody>
      </p:sp>
      <p:sp>
        <p:nvSpPr>
          <p:cNvPr id="6147" name="Подзаголовок 2"/>
          <p:cNvSpPr txBox="1">
            <a:spLocks/>
          </p:cNvSpPr>
          <p:nvPr/>
        </p:nvSpPr>
        <p:spPr bwMode="auto">
          <a:xfrm>
            <a:off x="357158" y="1857364"/>
            <a:ext cx="8572530" cy="4214842"/>
          </a:xfrm>
          <a:prstGeom prst="rect">
            <a:avLst/>
          </a:prstGeom>
          <a:solidFill>
            <a:schemeClr val="accent6">
              <a:lumMod val="40000"/>
              <a:lumOff val="60000"/>
            </a:schemeClr>
          </a:solidFill>
          <a:ln w="9525">
            <a:noFill/>
            <a:miter lim="800000"/>
            <a:headEnd/>
            <a:tailEnd/>
          </a:ln>
        </p:spPr>
        <p:txBody>
          <a:bodyPr/>
          <a:lstStyle/>
          <a:p>
            <a:pPr algn="just">
              <a:spcBef>
                <a:spcPts val="0"/>
              </a:spcBef>
            </a:pPr>
            <a:r>
              <a:rPr lang="kk-KZ" sz="4400" b="1" dirty="0" smtClean="0">
                <a:effectLst>
                  <a:outerShdw blurRad="38100" dist="38100" dir="2700000" algn="tl">
                    <a:srgbClr val="000000">
                      <a:alpha val="43137"/>
                    </a:srgbClr>
                  </a:outerShdw>
                </a:effectLst>
                <a:latin typeface="Times New Roman" pitchFamily="18" charset="0"/>
                <a:cs typeface="Times New Roman" pitchFamily="18" charset="0"/>
              </a:rPr>
              <a:t>Білім беру мазмұны </a:t>
            </a:r>
            <a:r>
              <a:rPr lang="kk-KZ" sz="4400" dirty="0" smtClean="0">
                <a:latin typeface="Times New Roman" pitchFamily="18" charset="0"/>
                <a:cs typeface="Times New Roman" pitchFamily="18" charset="0"/>
              </a:rPr>
              <a:t>– бұл арнайы іріктеліп алынған және қоғамда қабылданған, белгілі бір сферада қызмет атқару үшін меңгеретін адамзат тәжірибесінің элементтер жүйесі.</a:t>
            </a:r>
          </a:p>
          <a:p>
            <a:pPr algn="just">
              <a:buFontTx/>
              <a:buChar char="-"/>
            </a:pPr>
            <a:endParaRPr lang="ru-RU" sz="4000" b="1" dirty="0">
              <a:solidFill>
                <a:srgbClr val="0000CC"/>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2"/>
          <p:cNvSpPr txBox="1">
            <a:spLocks/>
          </p:cNvSpPr>
          <p:nvPr/>
        </p:nvSpPr>
        <p:spPr bwMode="auto">
          <a:xfrm>
            <a:off x="142844" y="642918"/>
            <a:ext cx="8786874" cy="5857916"/>
          </a:xfrm>
          <a:prstGeom prst="rect">
            <a:avLst/>
          </a:prstGeom>
          <a:solidFill>
            <a:srgbClr val="92D050"/>
          </a:solidFill>
          <a:ln w="9525">
            <a:noFill/>
            <a:miter lim="800000"/>
            <a:headEnd/>
            <a:tailEnd/>
          </a:ln>
        </p:spPr>
        <p:txBody>
          <a:bodyPr/>
          <a:lstStyle/>
          <a:p>
            <a:pPr algn="just" fontAlgn="base"/>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бакалавриат</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кемінде</a:t>
            </a:r>
            <a:r>
              <a:rPr lang="ru-RU" sz="2800" dirty="0" smtClean="0">
                <a:latin typeface="Times New Roman" pitchFamily="18" charset="0"/>
                <a:cs typeface="Times New Roman" pitchFamily="18" charset="0"/>
              </a:rPr>
              <a:t> 240 </a:t>
            </a:r>
            <a:r>
              <a:rPr lang="ru-RU" sz="2800" dirty="0" err="1" smtClean="0">
                <a:latin typeface="Times New Roman" pitchFamily="18" charset="0"/>
                <a:cs typeface="Times New Roman" pitchFamily="18" charset="0"/>
              </a:rPr>
              <a:t>академиялық </a:t>
            </a:r>
            <a:r>
              <a:rPr lang="ru-RU" sz="2800" dirty="0" smtClean="0">
                <a:latin typeface="Times New Roman" pitchFamily="18" charset="0"/>
                <a:cs typeface="Times New Roman" pitchFamily="18" charset="0"/>
              </a:rPr>
              <a:t>кредит </a:t>
            </a:r>
            <a:r>
              <a:rPr lang="ru-RU" sz="2800" dirty="0" err="1" smtClean="0">
                <a:latin typeface="Times New Roman" pitchFamily="18" charset="0"/>
                <a:cs typeface="Times New Roman" pitchFamily="18" charset="0"/>
              </a:rPr>
              <a:t>міндетті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түрде меңгерілетін тиісті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білім</a:t>
            </a:r>
            <a:r>
              <a:rPr lang="ru-RU" sz="2800" dirty="0" smtClean="0">
                <a:latin typeface="Times New Roman" pitchFamily="18" charset="0"/>
                <a:cs typeface="Times New Roman" pitchFamily="18" charset="0"/>
              </a:rPr>
              <a:t> беру </a:t>
            </a:r>
            <a:r>
              <a:rPr lang="ru-RU" sz="2800" dirty="0" err="1" smtClean="0">
                <a:latin typeface="Times New Roman" pitchFamily="18" charset="0"/>
                <a:cs typeface="Times New Roman" pitchFamily="18" charset="0"/>
              </a:rPr>
              <a:t>бағдарламасы бойынша</a:t>
            </a:r>
            <a:r>
              <a:rPr lang="ru-RU" sz="2800" dirty="0" smtClean="0">
                <a:latin typeface="Times New Roman" pitchFamily="18" charset="0"/>
                <a:cs typeface="Times New Roman" pitchFamily="18" charset="0"/>
              </a:rPr>
              <a:t> "бакалавр" </a:t>
            </a:r>
            <a:r>
              <a:rPr lang="ru-RU" sz="2800" dirty="0" err="1" smtClean="0">
                <a:latin typeface="Times New Roman" pitchFamily="18" charset="0"/>
                <a:cs typeface="Times New Roman" pitchFamily="18" charset="0"/>
              </a:rPr>
              <a:t>дәрежесін бере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отырып</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кадрлар</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даярлауға бағытталған жоғары білім</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деңгейі</a:t>
            </a:r>
            <a:r>
              <a:rPr lang="ru-RU" sz="2800" dirty="0" smtClean="0">
                <a:latin typeface="Times New Roman" pitchFamily="18" charset="0"/>
                <a:cs typeface="Times New Roman" pitchFamily="18" charset="0"/>
              </a:rPr>
              <a:t>;</a:t>
            </a:r>
          </a:p>
          <a:p>
            <a:pPr algn="just" fontAlgn="base"/>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дескрипторлар</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descriptors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дэскрипторс</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білім</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алушылардың жоғары және жоғары оқу орнынан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кейінгі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білімнің құзыреттіліктерде және академиялық кредиттерде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қалыптасқан оқыту нәтижелеріне негізделетін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тиісті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деңгейінің (сатысының</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білім</a:t>
            </a:r>
            <a:r>
              <a:rPr lang="ru-RU" sz="2800" dirty="0" smtClean="0">
                <a:latin typeface="Times New Roman" pitchFamily="18" charset="0"/>
                <a:cs typeface="Times New Roman" pitchFamily="18" charset="0"/>
              </a:rPr>
              <a:t> беру </a:t>
            </a:r>
            <a:r>
              <a:rPr lang="ru-RU" sz="2800" dirty="0" err="1" smtClean="0">
                <a:latin typeface="Times New Roman" pitchFamily="18" charset="0"/>
                <a:cs typeface="Times New Roman" pitchFamily="18" charset="0"/>
              </a:rPr>
              <a:t>бағдарламасын оқып аяқтауы бойынша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алған білім</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іскерлік</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дағды және құзыреттілік деңгейі </a:t>
            </a:r>
            <a:r>
              <a:rPr lang="ru-RU" sz="2800" dirty="0" smtClean="0">
                <a:latin typeface="Times New Roman" pitchFamily="18" charset="0"/>
                <a:cs typeface="Times New Roman" pitchFamily="18" charset="0"/>
              </a:rPr>
              <a:t>мен </a:t>
            </a:r>
            <a:r>
              <a:rPr lang="ru-RU" sz="2800" dirty="0" err="1" smtClean="0">
                <a:latin typeface="Times New Roman" pitchFamily="18" charset="0"/>
                <a:cs typeface="Times New Roman" pitchFamily="18" charset="0"/>
              </a:rPr>
              <a:t>көлемінің сипаттамасы</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2"/>
          <p:cNvSpPr txBox="1">
            <a:spLocks/>
          </p:cNvSpPr>
          <p:nvPr/>
        </p:nvSpPr>
        <p:spPr bwMode="auto">
          <a:xfrm>
            <a:off x="142844" y="1571612"/>
            <a:ext cx="8786874" cy="4572032"/>
          </a:xfrm>
          <a:prstGeom prst="rect">
            <a:avLst/>
          </a:prstGeom>
          <a:solidFill>
            <a:srgbClr val="92D050"/>
          </a:solidFill>
          <a:ln w="9525">
            <a:noFill/>
            <a:miter lim="800000"/>
            <a:headEnd/>
            <a:tailEnd/>
          </a:ln>
        </p:spPr>
        <p:txBody>
          <a:bodyPr/>
          <a:lstStyle/>
          <a:p>
            <a:pPr algn="just" fontAlgn="base"/>
            <a:r>
              <a:rPr lang="ru-RU" sz="2800" dirty="0" smtClean="0"/>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жеке</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оқу жоспары</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(бұдан әрі </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ЖОЖ) </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білім</a:t>
            </a:r>
            <a:r>
              <a:rPr lang="ru-RU" sz="3200" dirty="0" smtClean="0">
                <a:latin typeface="Times New Roman" pitchFamily="18" charset="0"/>
                <a:cs typeface="Times New Roman" pitchFamily="18" charset="0"/>
              </a:rPr>
              <a:t> беру </a:t>
            </a:r>
            <a:r>
              <a:rPr lang="ru-RU" sz="3200" dirty="0" err="1" smtClean="0">
                <a:latin typeface="Times New Roman" pitchFamily="18" charset="0"/>
                <a:cs typeface="Times New Roman" pitchFamily="18" charset="0"/>
              </a:rPr>
              <a:t>бағдарламасы және элективті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пәндер каталогы</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негізінде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эдвайзердің көмегімен студенттің әр оқу жылына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арнап</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өзі құрастыратын оқу жоспары</a:t>
            </a:r>
            <a:r>
              <a:rPr lang="ru-RU" sz="3200" dirty="0" smtClean="0">
                <a:latin typeface="Times New Roman" pitchFamily="18" charset="0"/>
                <a:cs typeface="Times New Roman" pitchFamily="18" charset="0"/>
              </a:rPr>
              <a:t>;</a:t>
            </a:r>
          </a:p>
          <a:p>
            <a:pPr algn="just" fontAlgn="base"/>
            <a:r>
              <a:rPr lang="ru-RU" sz="3200" b="1" dirty="0" err="1" smtClean="0">
                <a:latin typeface="Times New Roman" pitchFamily="18" charset="0"/>
                <a:cs typeface="Times New Roman" pitchFamily="18" charset="0"/>
              </a:rPr>
              <a:t>оқу жұмыс жоспары</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(бұдан әрі </a:t>
            </a:r>
            <a:r>
              <a:rPr lang="ru-RU" sz="3200" b="1" dirty="0" smtClean="0">
                <a:latin typeface="Times New Roman" pitchFamily="18" charset="0"/>
                <a:cs typeface="Times New Roman" pitchFamily="18" charset="0"/>
              </a:rPr>
              <a:t>– ОЖЖ) </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білім</a:t>
            </a:r>
            <a:r>
              <a:rPr lang="ru-RU" sz="3200" dirty="0" smtClean="0">
                <a:latin typeface="Times New Roman" pitchFamily="18" charset="0"/>
                <a:cs typeface="Times New Roman" pitchFamily="18" charset="0"/>
              </a:rPr>
              <a:t> беру </a:t>
            </a:r>
            <a:r>
              <a:rPr lang="ru-RU" sz="3200" dirty="0" err="1" smtClean="0">
                <a:latin typeface="Times New Roman" pitchFamily="18" charset="0"/>
                <a:cs typeface="Times New Roman" pitchFamily="18" charset="0"/>
              </a:rPr>
              <a:t>бағдарламасы және студенттердің жеке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оқу жоспарлары</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негізінде</a:t>
            </a:r>
            <a:r>
              <a:rPr lang="ru-RU" sz="3200" dirty="0" smtClean="0">
                <a:latin typeface="Times New Roman" pitchFamily="18" charset="0"/>
                <a:cs typeface="Times New Roman" pitchFamily="18" charset="0"/>
              </a:rPr>
              <a:t> ЖОО </a:t>
            </a:r>
            <a:r>
              <a:rPr lang="ru-RU" sz="3200" dirty="0" err="1" smtClean="0">
                <a:latin typeface="Times New Roman" pitchFamily="18" charset="0"/>
                <a:cs typeface="Times New Roman" pitchFamily="18" charset="0"/>
              </a:rPr>
              <a:t>дербес</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әзірлейтін оқу құжаты</a:t>
            </a:r>
            <a:r>
              <a:rPr lang="ru-RU" sz="3200" dirty="0" smtClean="0">
                <a:latin typeface="Times New Roman" pitchFamily="18" charset="0"/>
                <a:cs typeface="Times New Roman" pitchFamily="18" charset="0"/>
              </a:rPr>
              <a:t>;</a:t>
            </a:r>
            <a:endParaRPr lang="ru-RU" sz="32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2"/>
          <p:cNvSpPr txBox="1">
            <a:spLocks/>
          </p:cNvSpPr>
          <p:nvPr/>
        </p:nvSpPr>
        <p:spPr bwMode="auto">
          <a:xfrm>
            <a:off x="142844" y="1000108"/>
            <a:ext cx="8786874" cy="5500726"/>
          </a:xfrm>
          <a:prstGeom prst="rect">
            <a:avLst/>
          </a:prstGeom>
          <a:solidFill>
            <a:srgbClr val="92D050"/>
          </a:solidFill>
          <a:ln w="9525">
            <a:noFill/>
            <a:miter lim="800000"/>
            <a:headEnd/>
            <a:tailEnd/>
          </a:ln>
        </p:spPr>
        <p:txBody>
          <a:bodyPr/>
          <a:lstStyle/>
          <a:p>
            <a:pPr algn="just" fontAlgn="base"/>
            <a:r>
              <a:rPr lang="ru-RU" sz="3200" b="1" dirty="0" err="1" smtClean="0">
                <a:latin typeface="Times New Roman" pitchFamily="18" charset="0"/>
                <a:cs typeface="Times New Roman" pitchFamily="18" charset="0"/>
              </a:rPr>
              <a:t>міндетті</a:t>
            </a:r>
            <a:r>
              <a:rPr lang="ru-RU" sz="3200" b="1" dirty="0" smtClean="0">
                <a:latin typeface="Times New Roman" pitchFamily="18" charset="0"/>
                <a:cs typeface="Times New Roman" pitchFamily="18" charset="0"/>
              </a:rPr>
              <a:t> компонент</a:t>
            </a:r>
            <a:r>
              <a:rPr lang="ru-RU" sz="3200" dirty="0" smtClean="0">
                <a:latin typeface="Times New Roman" pitchFamily="18" charset="0"/>
                <a:cs typeface="Times New Roman" pitchFamily="18" charset="0"/>
              </a:rPr>
              <a:t> – </a:t>
            </a:r>
            <a:r>
              <a:rPr lang="ru-RU" sz="3200" dirty="0" err="1" smtClean="0">
                <a:latin typeface="Times New Roman" pitchFamily="18" charset="0"/>
                <a:cs typeface="Times New Roman" pitchFamily="18" charset="0"/>
              </a:rPr>
              <a:t>МЖМС-да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белгіленген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және білім</a:t>
            </a:r>
            <a:r>
              <a:rPr lang="ru-RU" sz="3200" dirty="0" smtClean="0">
                <a:latin typeface="Times New Roman" pitchFamily="18" charset="0"/>
                <a:cs typeface="Times New Roman" pitchFamily="18" charset="0"/>
              </a:rPr>
              <a:t> беру </a:t>
            </a:r>
            <a:r>
              <a:rPr lang="ru-RU" sz="3200" dirty="0" err="1" smtClean="0">
                <a:latin typeface="Times New Roman" pitchFamily="18" charset="0"/>
                <a:cs typeface="Times New Roman" pitchFamily="18" charset="0"/>
              </a:rPr>
              <a:t>бағдарламасы бойынша</a:t>
            </a:r>
            <a:r>
              <a:rPr lang="ru-RU" sz="3200" dirty="0" smtClean="0">
                <a:latin typeface="Times New Roman" pitchFamily="18" charset="0"/>
                <a:cs typeface="Times New Roman" pitchFamily="18" charset="0"/>
              </a:rPr>
              <a:t> студенттер </a:t>
            </a:r>
            <a:r>
              <a:rPr lang="ru-RU" sz="3200" dirty="0" err="1" smtClean="0">
                <a:latin typeface="Times New Roman" pitchFamily="18" charset="0"/>
                <a:cs typeface="Times New Roman" pitchFamily="18" charset="0"/>
              </a:rPr>
              <a:t>міндетті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түрде оқитын оқу пәндерінің және тиісті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академиялық кредиттердің ең төменгі көлемінің тізбесі</a:t>
            </a:r>
            <a:r>
              <a:rPr lang="ru-RU" sz="3200" dirty="0" smtClean="0">
                <a:latin typeface="Times New Roman" pitchFamily="18" charset="0"/>
                <a:cs typeface="Times New Roman" pitchFamily="18" charset="0"/>
              </a:rPr>
              <a:t>;</a:t>
            </a:r>
          </a:p>
          <a:p>
            <a:pPr algn="just" fontAlgn="base"/>
            <a:r>
              <a:rPr lang="ru-RU" sz="3200" b="1" dirty="0" err="1" smtClean="0">
                <a:latin typeface="Times New Roman" pitchFamily="18" charset="0"/>
                <a:cs typeface="Times New Roman" pitchFamily="18" charset="0"/>
              </a:rPr>
              <a:t>таңдау компоненті</a:t>
            </a:r>
            <a:r>
              <a:rPr lang="ru-RU" sz="3200" b="1"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 ЖОО </a:t>
            </a:r>
            <a:r>
              <a:rPr lang="ru-RU" sz="3200" dirty="0" err="1" smtClean="0">
                <a:latin typeface="Times New Roman" pitchFamily="18" charset="0"/>
                <a:cs typeface="Times New Roman" pitchFamily="18" charset="0"/>
              </a:rPr>
              <a:t>ұсынатын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пререквизиттері</a:t>
            </a:r>
            <a:r>
              <a:rPr lang="ru-RU" sz="3200" dirty="0" smtClean="0">
                <a:latin typeface="Times New Roman" pitchFamily="18" charset="0"/>
                <a:cs typeface="Times New Roman" pitchFamily="18" charset="0"/>
              </a:rPr>
              <a:t> мен </a:t>
            </a:r>
            <a:r>
              <a:rPr lang="ru-RU" sz="3200" dirty="0" err="1" smtClean="0">
                <a:latin typeface="Times New Roman" pitchFamily="18" charset="0"/>
                <a:cs typeface="Times New Roman" pitchFamily="18" charset="0"/>
              </a:rPr>
              <a:t>постреквизиттерін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ескере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отырып</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кез</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келген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академиялық кезеңде студенттердің өздері таңдайтын оқу пәндерінің және академиялық кредиттердің тиісті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ең </a:t>
            </a:r>
            <a:r>
              <a:rPr lang="ru-RU" sz="3200" dirty="0" smtClean="0">
                <a:latin typeface="Times New Roman" pitchFamily="18" charset="0"/>
                <a:cs typeface="Times New Roman" pitchFamily="18" charset="0"/>
              </a:rPr>
              <a:t>аз </a:t>
            </a:r>
            <a:r>
              <a:rPr lang="ru-RU" sz="3200" dirty="0" err="1" smtClean="0">
                <a:latin typeface="Times New Roman" pitchFamily="18" charset="0"/>
                <a:cs typeface="Times New Roman" pitchFamily="18" charset="0"/>
              </a:rPr>
              <a:t>көлемінің тізбесі</a:t>
            </a:r>
            <a:r>
              <a:rPr lang="ru-RU" sz="3200" dirty="0" smtClean="0">
                <a:latin typeface="Times New Roman" pitchFamily="18" charset="0"/>
                <a:cs typeface="Times New Roman" pitchFamily="18" charset="0"/>
              </a:rPr>
              <a:t>;</a:t>
            </a:r>
          </a:p>
          <a:p>
            <a:pPr algn="just" fontAlgn="base"/>
            <a:endParaRPr lang="ru-RU" sz="32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2"/>
          <p:cNvSpPr txBox="1">
            <a:spLocks/>
          </p:cNvSpPr>
          <p:nvPr/>
        </p:nvSpPr>
        <p:spPr bwMode="auto">
          <a:xfrm>
            <a:off x="142844" y="1000108"/>
            <a:ext cx="8786874" cy="5500726"/>
          </a:xfrm>
          <a:prstGeom prst="rect">
            <a:avLst/>
          </a:prstGeom>
          <a:solidFill>
            <a:srgbClr val="92D050"/>
          </a:solidFill>
          <a:ln w="9525">
            <a:noFill/>
            <a:miter lim="800000"/>
            <a:headEnd/>
            <a:tailEnd/>
          </a:ln>
        </p:spPr>
        <p:txBody>
          <a:bodyPr/>
          <a:lstStyle/>
          <a:p>
            <a:pPr algn="just" fontAlgn="base"/>
            <a:r>
              <a:rPr lang="ru-RU" sz="3200" b="1" dirty="0" err="1" smtClean="0">
                <a:latin typeface="Times New Roman" pitchFamily="18" charset="0"/>
                <a:cs typeface="Times New Roman" pitchFamily="18" charset="0"/>
              </a:rPr>
              <a:t>жоғары оқу орны</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компоненті</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(бұдан әрі </a:t>
            </a:r>
            <a:r>
              <a:rPr lang="ru-RU" sz="3200" b="1" dirty="0" smtClean="0">
                <a:latin typeface="Times New Roman" pitchFamily="18" charset="0"/>
                <a:cs typeface="Times New Roman" pitchFamily="18" charset="0"/>
              </a:rPr>
              <a:t>– ЖК) </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білім</a:t>
            </a:r>
            <a:r>
              <a:rPr lang="ru-RU" sz="3200" dirty="0" smtClean="0">
                <a:latin typeface="Times New Roman" pitchFamily="18" charset="0"/>
                <a:cs typeface="Times New Roman" pitchFamily="18" charset="0"/>
              </a:rPr>
              <a:t> беру </a:t>
            </a:r>
            <a:r>
              <a:rPr lang="ru-RU" sz="3200" dirty="0" err="1" smtClean="0">
                <a:latin typeface="Times New Roman" pitchFamily="18" charset="0"/>
                <a:cs typeface="Times New Roman" pitchFamily="18" charset="0"/>
              </a:rPr>
              <a:t>бағдарламасын меңгеру үшін жоғары оқу орны</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дербес</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айқындайтын оқу пәндерінің және академиялық кредиттердің тиісті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ең төменгі көлемінің тізбесі</a:t>
            </a:r>
            <a:r>
              <a:rPr lang="ru-RU" sz="3200" dirty="0" smtClean="0">
                <a:latin typeface="Times New Roman" pitchFamily="18" charset="0"/>
                <a:cs typeface="Times New Roman" pitchFamily="18" charset="0"/>
              </a:rPr>
              <a:t>;</a:t>
            </a:r>
          </a:p>
          <a:p>
            <a:pPr algn="just" fontAlgn="base"/>
            <a:r>
              <a:rPr lang="ru-RU" sz="3200" dirty="0" smtClean="0">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құзыреттілік</a:t>
            </a:r>
            <a:r>
              <a:rPr lang="ru-RU" sz="3200" dirty="0" err="1"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оқу процесінде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алған білімді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шеберлік</a:t>
            </a:r>
            <a:r>
              <a:rPr lang="ru-RU" sz="3200" dirty="0" smtClean="0">
                <a:latin typeface="Times New Roman" pitchFamily="18" charset="0"/>
                <a:cs typeface="Times New Roman" pitchFamily="18" charset="0"/>
              </a:rPr>
              <a:t> пен </a:t>
            </a:r>
            <a:r>
              <a:rPr lang="ru-RU" sz="3200" dirty="0" err="1" smtClean="0">
                <a:latin typeface="Times New Roman" pitchFamily="18" charset="0"/>
                <a:cs typeface="Times New Roman" pitchFamily="18" charset="0"/>
              </a:rPr>
              <a:t>дағдыны кәсіби қызметте практикалық тұрғыда пайдалана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білу</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қабілеті</a:t>
            </a:r>
            <a:r>
              <a:rPr lang="ru-RU" sz="3200" dirty="0" smtClean="0">
                <a:latin typeface="Times New Roman" pitchFamily="18" charset="0"/>
                <a:cs typeface="Times New Roman" pitchFamily="18" charset="0"/>
              </a:rPr>
              <a:t>.</a:t>
            </a:r>
          </a:p>
          <a:p>
            <a:pPr algn="just" fontAlgn="base"/>
            <a:r>
              <a:rPr lang="ru-RU" sz="3200" dirty="0" smtClean="0">
                <a:latin typeface="Times New Roman" pitchFamily="18" charset="0"/>
                <a:cs typeface="Times New Roman" pitchFamily="18" charset="0"/>
              </a:rPr>
              <a:t>     </a:t>
            </a:r>
            <a:endParaRPr lang="ru-RU" sz="32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2"/>
          <p:cNvSpPr txBox="1">
            <a:spLocks/>
          </p:cNvSpPr>
          <p:nvPr/>
        </p:nvSpPr>
        <p:spPr bwMode="auto">
          <a:xfrm>
            <a:off x="142844" y="1000108"/>
            <a:ext cx="8786874" cy="4572032"/>
          </a:xfrm>
          <a:prstGeom prst="rect">
            <a:avLst/>
          </a:prstGeom>
          <a:solidFill>
            <a:srgbClr val="92D050"/>
          </a:solidFill>
          <a:ln w="9525">
            <a:noFill/>
            <a:miter lim="800000"/>
            <a:headEnd/>
            <a:tailEnd/>
          </a:ln>
        </p:spPr>
        <p:txBody>
          <a:bodyPr/>
          <a:lstStyle/>
          <a:p>
            <a:pPr algn="just" fontAlgn="base"/>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Студентке </a:t>
            </a:r>
            <a:r>
              <a:rPr lang="ru-RU" sz="32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орталықтандырылған оқыту</a:t>
            </a:r>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ru-RU" sz="32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білім</a:t>
            </a:r>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беру (</a:t>
            </a:r>
            <a:r>
              <a:rPr lang="en-US" sz="32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StudentCentred</a:t>
            </a:r>
            <a:r>
              <a:rPr lang="en-US"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Approach in Education) </a:t>
            </a:r>
            <a:r>
              <a:rPr lang="en-US" sz="3200" dirty="0" smtClean="0">
                <a:solidFill>
                  <a:srgbClr val="FF0000"/>
                </a:solidFill>
                <a:latin typeface="Times New Roman" pitchFamily="18" charset="0"/>
                <a:cs typeface="Times New Roman" pitchFamily="18" charset="0"/>
              </a:rPr>
              <a:t>– </a:t>
            </a:r>
            <a:r>
              <a:rPr lang="ru-RU" sz="3200" dirty="0" err="1" smtClean="0">
                <a:latin typeface="Times New Roman" pitchFamily="18" charset="0"/>
                <a:cs typeface="Times New Roman" pitchFamily="18" charset="0"/>
              </a:rPr>
              <a:t>оқу процесіндегі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акценттің оқытудан </a:t>
            </a:r>
            <a:r>
              <a:rPr lang="ru-RU" sz="3200" dirty="0" smtClean="0">
                <a:latin typeface="Times New Roman" pitchFamily="18" charset="0"/>
                <a:cs typeface="Times New Roman" pitchFamily="18" charset="0"/>
              </a:rPr>
              <a:t>(профессор- </a:t>
            </a:r>
            <a:r>
              <a:rPr lang="ru-RU" sz="3200" dirty="0" err="1" smtClean="0">
                <a:latin typeface="Times New Roman" pitchFamily="18" charset="0"/>
                <a:cs typeface="Times New Roman" pitchFamily="18" charset="0"/>
              </a:rPr>
              <a:t>оқытушылар құрамының </a:t>
            </a:r>
            <a:r>
              <a:rPr lang="ru-RU" sz="3200" dirty="0" smtClean="0">
                <a:latin typeface="Times New Roman" pitchFamily="18" charset="0"/>
                <a:cs typeface="Times New Roman" pitchFamily="18" charset="0"/>
              </a:rPr>
              <a:t>негізгі </a:t>
            </a:r>
            <a:r>
              <a:rPr lang="ru-RU" sz="3200" dirty="0" err="1" smtClean="0">
                <a:latin typeface="Times New Roman" pitchFamily="18" charset="0"/>
                <a:cs typeface="Times New Roman" pitchFamily="18" charset="0"/>
              </a:rPr>
              <a:t>рөлі білімді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тарату</a:t>
            </a:r>
            <a:r>
              <a:rPr lang="ru-RU" sz="3200" dirty="0" smtClean="0">
                <a:latin typeface="Times New Roman" pitchFamily="18" charset="0"/>
                <a:cs typeface="Times New Roman" pitchFamily="18" charset="0"/>
              </a:rPr>
              <a:t>» ретінде) </a:t>
            </a:r>
            <a:r>
              <a:rPr lang="ru-RU" sz="3200" dirty="0" err="1" smtClean="0">
                <a:latin typeface="Times New Roman" pitchFamily="18" charset="0"/>
                <a:cs typeface="Times New Roman" pitchFamily="18" charset="0"/>
              </a:rPr>
              <a:t>білуге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студенттің белсенді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білім</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қызметі ретінде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аударылуына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бағамдалатын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жоғары білім</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берудегі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болондық реформалардың </a:t>
            </a:r>
            <a:r>
              <a:rPr lang="ru-RU" sz="3200" dirty="0" smtClean="0">
                <a:latin typeface="Times New Roman" pitchFamily="18" charset="0"/>
                <a:cs typeface="Times New Roman" pitchFamily="18" charset="0"/>
              </a:rPr>
              <a:t>негізгі </a:t>
            </a:r>
            <a:r>
              <a:rPr lang="ru-RU" sz="3200" dirty="0" err="1" smtClean="0">
                <a:latin typeface="Times New Roman" pitchFamily="18" charset="0"/>
                <a:cs typeface="Times New Roman" pitchFamily="18" charset="0"/>
              </a:rPr>
              <a:t>принципі.метте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практикалық тұрғыда пайдалана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білу</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қабілеті</a:t>
            </a:r>
            <a:r>
              <a:rPr lang="ru-RU" sz="3200" dirty="0" smtClean="0">
                <a:latin typeface="Times New Roman" pitchFamily="18" charset="0"/>
                <a:cs typeface="Times New Roman" pitchFamily="18" charset="0"/>
              </a:rPr>
              <a:t>.</a:t>
            </a:r>
          </a:p>
          <a:p>
            <a:pPr algn="just" fontAlgn="base"/>
            <a:r>
              <a:rPr lang="ru-RU" sz="3200" dirty="0" smtClean="0">
                <a:latin typeface="Times New Roman" pitchFamily="18" charset="0"/>
                <a:cs typeface="Times New Roman" pitchFamily="18" charset="0"/>
              </a:rPr>
              <a:t>     </a:t>
            </a:r>
            <a:endParaRPr lang="ru-RU" sz="32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Прямая со стрелкой 12"/>
          <p:cNvCxnSpPr/>
          <p:nvPr/>
        </p:nvCxnSpPr>
        <p:spPr>
          <a:xfrm>
            <a:off x="2334126" y="4223084"/>
            <a:ext cx="1576137"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404936" y="3814011"/>
            <a:ext cx="1227221" cy="369332"/>
          </a:xfrm>
          <a:prstGeom prst="rect">
            <a:avLst/>
          </a:prstGeom>
          <a:noFill/>
        </p:spPr>
        <p:txBody>
          <a:bodyPr wrap="square" rtlCol="0">
            <a:spAutoFit/>
          </a:bodyPr>
          <a:lstStyle/>
          <a:p>
            <a:r>
              <a:rPr lang="ru-RU" dirty="0">
                <a:solidFill>
                  <a:prstClr val="black"/>
                </a:solidFill>
              </a:rPr>
              <a:t>Знания</a:t>
            </a:r>
          </a:p>
        </p:txBody>
      </p:sp>
      <p:sp>
        <p:nvSpPr>
          <p:cNvPr id="26" name="TextBox 25"/>
          <p:cNvSpPr txBox="1"/>
          <p:nvPr/>
        </p:nvSpPr>
        <p:spPr>
          <a:xfrm rot="19858339">
            <a:off x="2939370" y="2565356"/>
            <a:ext cx="2570968" cy="369332"/>
          </a:xfrm>
          <a:prstGeom prst="rect">
            <a:avLst/>
          </a:prstGeom>
          <a:noFill/>
        </p:spPr>
        <p:txBody>
          <a:bodyPr wrap="square" rtlCol="0">
            <a:spAutoFit/>
          </a:bodyPr>
          <a:lstStyle/>
          <a:p>
            <a:r>
              <a:rPr lang="ru-RU">
                <a:solidFill>
                  <a:prstClr val="black"/>
                </a:solidFill>
              </a:rPr>
              <a:t>Междисциплинарность</a:t>
            </a:r>
            <a:endParaRPr lang="ru-RU" dirty="0">
              <a:solidFill>
                <a:prstClr val="black"/>
              </a:solidFill>
            </a:endParaRPr>
          </a:p>
        </p:txBody>
      </p:sp>
      <p:sp>
        <p:nvSpPr>
          <p:cNvPr id="27" name="TextBox 26"/>
          <p:cNvSpPr txBox="1"/>
          <p:nvPr/>
        </p:nvSpPr>
        <p:spPr>
          <a:xfrm rot="19885205">
            <a:off x="3492840" y="2792905"/>
            <a:ext cx="2130006" cy="369332"/>
          </a:xfrm>
          <a:prstGeom prst="rect">
            <a:avLst/>
          </a:prstGeom>
          <a:noFill/>
        </p:spPr>
        <p:txBody>
          <a:bodyPr wrap="square" rtlCol="0">
            <a:spAutoFit/>
          </a:bodyPr>
          <a:lstStyle/>
          <a:p>
            <a:r>
              <a:rPr lang="ru-RU" dirty="0">
                <a:solidFill>
                  <a:prstClr val="black"/>
                </a:solidFill>
              </a:rPr>
              <a:t>Умение учиться</a:t>
            </a:r>
          </a:p>
        </p:txBody>
      </p:sp>
      <p:sp>
        <p:nvSpPr>
          <p:cNvPr id="28" name="TextBox 27"/>
          <p:cNvSpPr txBox="1"/>
          <p:nvPr/>
        </p:nvSpPr>
        <p:spPr>
          <a:xfrm>
            <a:off x="1994831" y="4387197"/>
            <a:ext cx="2761335" cy="646331"/>
          </a:xfrm>
          <a:prstGeom prst="rect">
            <a:avLst/>
          </a:prstGeom>
          <a:noFill/>
        </p:spPr>
        <p:txBody>
          <a:bodyPr wrap="square" rtlCol="0">
            <a:spAutoFit/>
          </a:bodyPr>
          <a:lstStyle/>
          <a:p>
            <a:r>
              <a:rPr lang="ru-RU" dirty="0">
                <a:solidFill>
                  <a:prstClr val="black"/>
                </a:solidFill>
              </a:rPr>
              <a:t>Согласованный и комплексный подход  </a:t>
            </a:r>
          </a:p>
        </p:txBody>
      </p:sp>
      <p:sp>
        <p:nvSpPr>
          <p:cNvPr id="17" name="Овал 16"/>
          <p:cNvSpPr/>
          <p:nvPr/>
        </p:nvSpPr>
        <p:spPr>
          <a:xfrm>
            <a:off x="1806880" y="1663700"/>
            <a:ext cx="5609920" cy="5054600"/>
          </a:xfrm>
          <a:prstGeom prst="ellipse">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ru-RU">
              <a:solidFill>
                <a:prstClr val="black"/>
              </a:solidFill>
            </a:endParaRPr>
          </a:p>
        </p:txBody>
      </p:sp>
      <p:cxnSp>
        <p:nvCxnSpPr>
          <p:cNvPr id="18" name="Прямая со стрелкой 17"/>
          <p:cNvCxnSpPr/>
          <p:nvPr/>
        </p:nvCxnSpPr>
        <p:spPr>
          <a:xfrm flipV="1">
            <a:off x="4699806" y="2654575"/>
            <a:ext cx="0" cy="149191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flipH="1">
            <a:off x="3639022" y="4159191"/>
            <a:ext cx="1022684" cy="97455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4725206" y="4159191"/>
            <a:ext cx="1576137"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368301" y="5035490"/>
            <a:ext cx="1584088" cy="461665"/>
          </a:xfrm>
          <a:prstGeom prst="rect">
            <a:avLst/>
          </a:prstGeom>
          <a:noFill/>
        </p:spPr>
        <p:txBody>
          <a:bodyPr wrap="none" rtlCol="0">
            <a:spAutoFit/>
          </a:bodyPr>
          <a:lstStyle/>
          <a:p>
            <a:r>
              <a:rPr lang="ru-RU" sz="2400" b="1" dirty="0" err="1" smtClean="0">
                <a:solidFill>
                  <a:prstClr val="black"/>
                </a:solidFill>
                <a:latin typeface="Times New Roman" pitchFamily="18" charset="0"/>
                <a:cs typeface="Times New Roman" pitchFamily="18" charset="0"/>
              </a:rPr>
              <a:t>Дағдылар</a:t>
            </a:r>
            <a:endParaRPr lang="ru-RU" sz="2400" b="1" dirty="0">
              <a:solidFill>
                <a:prstClr val="black"/>
              </a:solidFill>
              <a:latin typeface="Times New Roman" pitchFamily="18" charset="0"/>
              <a:cs typeface="Times New Roman" pitchFamily="18" charset="0"/>
            </a:endParaRPr>
          </a:p>
        </p:txBody>
      </p:sp>
      <p:sp>
        <p:nvSpPr>
          <p:cNvPr id="22" name="TextBox 21"/>
          <p:cNvSpPr txBox="1"/>
          <p:nvPr/>
        </p:nvSpPr>
        <p:spPr>
          <a:xfrm>
            <a:off x="5322592" y="4321618"/>
            <a:ext cx="3307973" cy="1384995"/>
          </a:xfrm>
          <a:prstGeom prst="rect">
            <a:avLst/>
          </a:prstGeom>
          <a:noFill/>
        </p:spPr>
        <p:txBody>
          <a:bodyPr wrap="square" rtlCol="0">
            <a:spAutoFit/>
          </a:bodyPr>
          <a:lstStyle/>
          <a:p>
            <a:r>
              <a:rPr lang="ru-RU" sz="2800" b="1" dirty="0" err="1" smtClean="0">
                <a:solidFill>
                  <a:prstClr val="black"/>
                </a:solidFill>
              </a:rPr>
              <a:t>Білім</a:t>
            </a:r>
            <a:r>
              <a:rPr lang="ru-RU" sz="2800" b="1" dirty="0" smtClean="0">
                <a:solidFill>
                  <a:prstClr val="black"/>
                </a:solidFill>
              </a:rPr>
              <a:t> – </a:t>
            </a:r>
            <a:r>
              <a:rPr lang="ru-RU" sz="2800" b="1" dirty="0" err="1" smtClean="0">
                <a:solidFill>
                  <a:prstClr val="black"/>
                </a:solidFill>
              </a:rPr>
              <a:t>оқыту</a:t>
            </a:r>
            <a:r>
              <a:rPr lang="ru-RU" sz="2800" b="1" dirty="0" smtClean="0">
                <a:solidFill>
                  <a:prstClr val="black"/>
                </a:solidFill>
              </a:rPr>
              <a:t> </a:t>
            </a:r>
            <a:r>
              <a:rPr lang="ru-RU" sz="2800" b="1" dirty="0" err="1" smtClean="0">
                <a:solidFill>
                  <a:prstClr val="black"/>
                </a:solidFill>
              </a:rPr>
              <a:t>мазмұнының</a:t>
            </a:r>
            <a:r>
              <a:rPr lang="ru-RU" sz="2800" b="1" dirty="0" smtClean="0">
                <a:solidFill>
                  <a:prstClr val="black"/>
                </a:solidFill>
              </a:rPr>
              <a:t> </a:t>
            </a:r>
            <a:r>
              <a:rPr lang="ru-RU" sz="2800" b="1" dirty="0" err="1" smtClean="0">
                <a:solidFill>
                  <a:prstClr val="black"/>
                </a:solidFill>
              </a:rPr>
              <a:t>ядросы</a:t>
            </a:r>
            <a:endParaRPr lang="ru-RU" sz="2800" b="1" i="1" dirty="0">
              <a:solidFill>
                <a:prstClr val="black"/>
              </a:solidFill>
            </a:endParaRPr>
          </a:p>
        </p:txBody>
      </p:sp>
      <p:sp>
        <p:nvSpPr>
          <p:cNvPr id="23" name="TextBox 22"/>
          <p:cNvSpPr txBox="1"/>
          <p:nvPr/>
        </p:nvSpPr>
        <p:spPr>
          <a:xfrm>
            <a:off x="3759867" y="1785927"/>
            <a:ext cx="1821551" cy="1051766"/>
          </a:xfrm>
          <a:prstGeom prst="rect">
            <a:avLst/>
          </a:prstGeom>
          <a:noFill/>
        </p:spPr>
        <p:txBody>
          <a:bodyPr wrap="square" rtlCol="0">
            <a:spAutoFit/>
          </a:bodyPr>
          <a:lstStyle/>
          <a:p>
            <a:pPr algn="ctr"/>
            <a:r>
              <a:rPr lang="ru-RU" sz="2000" b="1" dirty="0" smtClean="0">
                <a:solidFill>
                  <a:prstClr val="black"/>
                </a:solidFill>
                <a:latin typeface="Times New Roman" pitchFamily="18" charset="0"/>
                <a:cs typeface="Times New Roman" pitchFamily="18" charset="0"/>
              </a:rPr>
              <a:t>Жеке </a:t>
            </a:r>
            <a:r>
              <a:rPr lang="ru-RU" sz="2000" b="1" dirty="0" err="1" smtClean="0">
                <a:solidFill>
                  <a:prstClr val="black"/>
                </a:solidFill>
                <a:latin typeface="Times New Roman" pitchFamily="18" charset="0"/>
                <a:cs typeface="Times New Roman" pitchFamily="18" charset="0"/>
              </a:rPr>
              <a:t>тұлғалық</a:t>
            </a:r>
            <a:r>
              <a:rPr lang="ru-RU" sz="2000" b="1" dirty="0" smtClean="0">
                <a:solidFill>
                  <a:prstClr val="black"/>
                </a:solidFill>
                <a:latin typeface="Times New Roman" pitchFamily="18" charset="0"/>
                <a:cs typeface="Times New Roman" pitchFamily="18" charset="0"/>
              </a:rPr>
              <a:t> даму</a:t>
            </a:r>
            <a:endParaRPr lang="ru-RU" sz="2000" b="1" dirty="0">
              <a:solidFill>
                <a:prstClr val="black"/>
              </a:solidFill>
              <a:latin typeface="Times New Roman" pitchFamily="18" charset="0"/>
              <a:cs typeface="Times New Roman" pitchFamily="18" charset="0"/>
            </a:endParaRPr>
          </a:p>
        </p:txBody>
      </p:sp>
      <p:sp>
        <p:nvSpPr>
          <p:cNvPr id="24" name="TextBox 23"/>
          <p:cNvSpPr txBox="1"/>
          <p:nvPr/>
        </p:nvSpPr>
        <p:spPr>
          <a:xfrm>
            <a:off x="4746185" y="2950468"/>
            <a:ext cx="3122463" cy="369332"/>
          </a:xfrm>
          <a:prstGeom prst="rect">
            <a:avLst/>
          </a:prstGeom>
          <a:noFill/>
        </p:spPr>
        <p:txBody>
          <a:bodyPr wrap="square" rtlCol="0">
            <a:spAutoFit/>
          </a:bodyPr>
          <a:lstStyle>
            <a:defPPr>
              <a:defRPr lang="ru-RU"/>
            </a:defPPr>
            <a:lvl1pPr>
              <a:defRPr b="1">
                <a:solidFill>
                  <a:srgbClr val="C00000"/>
                </a:solidFill>
              </a:defRPr>
            </a:lvl1pPr>
          </a:lstStyle>
          <a:p>
            <a:r>
              <a:rPr lang="ru-RU" dirty="0" err="1" smtClean="0"/>
              <a:t>Пәнаралық</a:t>
            </a:r>
            <a:r>
              <a:rPr lang="ru-RU" dirty="0" smtClean="0"/>
              <a:t> </a:t>
            </a:r>
            <a:r>
              <a:rPr lang="ru-RU" dirty="0" err="1" smtClean="0"/>
              <a:t>байланыс</a:t>
            </a:r>
            <a:endParaRPr lang="ru-RU" dirty="0"/>
          </a:p>
        </p:txBody>
      </p:sp>
      <p:sp>
        <p:nvSpPr>
          <p:cNvPr id="2" name="Заголовок 1"/>
          <p:cNvSpPr>
            <a:spLocks noGrp="1"/>
          </p:cNvSpPr>
          <p:nvPr>
            <p:ph type="title"/>
          </p:nvPr>
        </p:nvSpPr>
        <p:spPr>
          <a:xfrm>
            <a:off x="1045471" y="500042"/>
            <a:ext cx="7024744" cy="714380"/>
          </a:xfrm>
        </p:spPr>
        <p:txBody>
          <a:bodyPr>
            <a:normAutofit/>
          </a:bodyPr>
          <a:lstStyle/>
          <a:p>
            <a:pPr algn="ctr"/>
            <a:r>
              <a:rPr lang="ru-RU" sz="3200" b="1" dirty="0" err="1" smtClean="0">
                <a:solidFill>
                  <a:srgbClr val="428452"/>
                </a:solidFill>
                <a:latin typeface="Times New Roman" pitchFamily="18" charset="0"/>
                <a:ea typeface="+mn-ea"/>
                <a:cs typeface="Times New Roman" pitchFamily="18" charset="0"/>
              </a:rPr>
              <a:t>Білім</a:t>
            </a:r>
            <a:r>
              <a:rPr lang="ru-RU" sz="3200" b="1" dirty="0" smtClean="0">
                <a:solidFill>
                  <a:srgbClr val="428452"/>
                </a:solidFill>
                <a:latin typeface="Times New Roman" pitchFamily="18" charset="0"/>
                <a:ea typeface="+mn-ea"/>
                <a:cs typeface="Times New Roman" pitchFamily="18" charset="0"/>
              </a:rPr>
              <a:t> </a:t>
            </a:r>
            <a:r>
              <a:rPr lang="ru-RU" sz="3200" b="1" dirty="0" err="1" smtClean="0">
                <a:solidFill>
                  <a:srgbClr val="428452"/>
                </a:solidFill>
                <a:latin typeface="Times New Roman" pitchFamily="18" charset="0"/>
                <a:ea typeface="+mn-ea"/>
                <a:cs typeface="Times New Roman" pitchFamily="18" charset="0"/>
              </a:rPr>
              <a:t>берудің</a:t>
            </a:r>
            <a:r>
              <a:rPr lang="ru-RU" sz="3200" b="1" dirty="0" smtClean="0">
                <a:solidFill>
                  <a:srgbClr val="428452"/>
                </a:solidFill>
                <a:latin typeface="Times New Roman" pitchFamily="18" charset="0"/>
                <a:ea typeface="+mn-ea"/>
                <a:cs typeface="Times New Roman" pitchFamily="18" charset="0"/>
              </a:rPr>
              <a:t> </a:t>
            </a:r>
            <a:r>
              <a:rPr lang="ru-RU" sz="3200" b="1" dirty="0" err="1" smtClean="0">
                <a:solidFill>
                  <a:srgbClr val="428452"/>
                </a:solidFill>
                <a:latin typeface="Times New Roman" pitchFamily="18" charset="0"/>
                <a:ea typeface="+mn-ea"/>
                <a:cs typeface="Times New Roman" pitchFamily="18" charset="0"/>
              </a:rPr>
              <a:t>заманауи</a:t>
            </a:r>
            <a:r>
              <a:rPr lang="ru-RU" sz="3200" b="1" dirty="0" smtClean="0">
                <a:solidFill>
                  <a:srgbClr val="428452"/>
                </a:solidFill>
                <a:latin typeface="Times New Roman" pitchFamily="18" charset="0"/>
                <a:ea typeface="+mn-ea"/>
                <a:cs typeface="Times New Roman" pitchFamily="18" charset="0"/>
              </a:rPr>
              <a:t> </a:t>
            </a:r>
            <a:r>
              <a:rPr lang="ru-RU" sz="3200" b="1" dirty="0" err="1" smtClean="0">
                <a:solidFill>
                  <a:srgbClr val="428452"/>
                </a:solidFill>
                <a:latin typeface="Times New Roman" pitchFamily="18" charset="0"/>
                <a:ea typeface="+mn-ea"/>
                <a:cs typeface="Times New Roman" pitchFamily="18" charset="0"/>
              </a:rPr>
              <a:t>парадигмасы</a:t>
            </a:r>
            <a:endParaRPr lang="ru-RU" sz="3200" b="1" dirty="0">
              <a:solidFill>
                <a:srgbClr val="428452"/>
              </a:solidFill>
              <a:latin typeface="Times New Roman" pitchFamily="18" charset="0"/>
              <a:ea typeface="+mn-ea"/>
              <a:cs typeface="Times New Roman" pitchFamily="18" charset="0"/>
            </a:endParaRPr>
          </a:p>
        </p:txBody>
      </p:sp>
      <p:sp>
        <p:nvSpPr>
          <p:cNvPr id="29" name="TextBox 28"/>
          <p:cNvSpPr txBox="1"/>
          <p:nvPr/>
        </p:nvSpPr>
        <p:spPr>
          <a:xfrm>
            <a:off x="4792383" y="3287063"/>
            <a:ext cx="3122463" cy="369332"/>
          </a:xfrm>
          <a:prstGeom prst="rect">
            <a:avLst/>
          </a:prstGeom>
          <a:noFill/>
        </p:spPr>
        <p:txBody>
          <a:bodyPr wrap="square" rtlCol="0">
            <a:spAutoFit/>
          </a:bodyPr>
          <a:lstStyle>
            <a:defPPr>
              <a:defRPr lang="ru-RU"/>
            </a:defPPr>
            <a:lvl1pPr>
              <a:defRPr b="1">
                <a:solidFill>
                  <a:srgbClr val="C00000"/>
                </a:solidFill>
              </a:defRPr>
            </a:lvl1pPr>
          </a:lstStyle>
          <a:p>
            <a:pPr algn="ctr"/>
            <a:r>
              <a:rPr lang="kk-KZ" dirty="0" smtClean="0"/>
              <a:t>Оқуға деген ептілік</a:t>
            </a:r>
            <a:endParaRPr lang="ru-RU" dirty="0"/>
          </a:p>
        </p:txBody>
      </p:sp>
      <p:cxnSp>
        <p:nvCxnSpPr>
          <p:cNvPr id="4" name="Прямая соединительная линия 3"/>
          <p:cNvCxnSpPr/>
          <p:nvPr/>
        </p:nvCxnSpPr>
        <p:spPr>
          <a:xfrm flipV="1">
            <a:off x="4738392" y="3997868"/>
            <a:ext cx="88900" cy="10241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flipV="1">
            <a:off x="4916192" y="3820068"/>
            <a:ext cx="88900" cy="10241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flipV="1">
            <a:off x="5093992" y="3642268"/>
            <a:ext cx="88900" cy="10241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6948719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2"/>
          <p:cNvSpPr txBox="1">
            <a:spLocks/>
          </p:cNvSpPr>
          <p:nvPr/>
        </p:nvSpPr>
        <p:spPr bwMode="auto">
          <a:xfrm>
            <a:off x="142844" y="1000108"/>
            <a:ext cx="8786874" cy="4572032"/>
          </a:xfrm>
          <a:prstGeom prst="rect">
            <a:avLst/>
          </a:prstGeom>
          <a:solidFill>
            <a:srgbClr val="92D050"/>
          </a:solidFill>
          <a:ln w="9525">
            <a:noFill/>
            <a:miter lim="800000"/>
            <a:headEnd/>
            <a:tailEnd/>
          </a:ln>
        </p:spPr>
        <p:txBody>
          <a:bodyPr/>
          <a:lstStyle/>
          <a:p>
            <a:pPr algn="just" fontAlgn="base"/>
            <a:r>
              <a:rPr lang="ru-RU" sz="32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Білім</a:t>
            </a:r>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беру/оқыту нәтижелері </a:t>
            </a:r>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Learning Outcomes) </a:t>
            </a:r>
            <a:r>
              <a:rPr lang="en-US"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бұл оқу процесі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аяқталғанда студенттің нені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біліп</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шығатыны, түсінетіні және </a:t>
            </a:r>
            <a:r>
              <a:rPr lang="ru-RU" sz="3200" dirty="0" smtClean="0">
                <a:latin typeface="Times New Roman" pitchFamily="18" charset="0"/>
                <a:cs typeface="Times New Roman" pitchFamily="18" charset="0"/>
              </a:rPr>
              <a:t>неге </a:t>
            </a:r>
            <a:r>
              <a:rPr lang="ru-RU" sz="3200" dirty="0" err="1" smtClean="0">
                <a:latin typeface="Times New Roman" pitchFamily="18" charset="0"/>
                <a:cs typeface="Times New Roman" pitchFamily="18" charset="0"/>
              </a:rPr>
              <a:t>икемді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болатынын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білдіретін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құзыреттіліктер жиынтығы</a:t>
            </a:r>
            <a:r>
              <a:rPr lang="ru-RU" sz="3200" dirty="0" smtClean="0">
                <a:latin typeface="Times New Roman" pitchFamily="18" charset="0"/>
                <a:cs typeface="Times New Roman" pitchFamily="18" charset="0"/>
              </a:rPr>
              <a:t>.      </a:t>
            </a:r>
            <a:endParaRPr lang="ru-RU" sz="32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2"/>
          <p:cNvSpPr txBox="1">
            <a:spLocks/>
          </p:cNvSpPr>
          <p:nvPr/>
        </p:nvSpPr>
        <p:spPr bwMode="auto">
          <a:xfrm>
            <a:off x="142844" y="1000108"/>
            <a:ext cx="8786874" cy="5500726"/>
          </a:xfrm>
          <a:prstGeom prst="rect">
            <a:avLst/>
          </a:prstGeom>
          <a:solidFill>
            <a:srgbClr val="92D050"/>
          </a:solidFill>
          <a:ln w="9525">
            <a:noFill/>
            <a:miter lim="800000"/>
            <a:headEnd/>
            <a:tailEnd/>
          </a:ln>
        </p:spPr>
        <p:txBody>
          <a:bodyPr/>
          <a:lstStyle/>
          <a:p>
            <a:pPr algn="just" fontAlgn="base"/>
            <a:r>
              <a:rPr lang="ru-RU" sz="3200" b="1" dirty="0" err="1" smtClean="0"/>
              <a:t>Білім</a:t>
            </a:r>
            <a:r>
              <a:rPr lang="ru-RU" sz="3200" b="1" dirty="0" smtClean="0"/>
              <a:t> беру </a:t>
            </a:r>
            <a:r>
              <a:rPr lang="ru-RU" sz="3200" b="1" dirty="0" err="1" smtClean="0"/>
              <a:t>саласының  </a:t>
            </a:r>
            <a:r>
              <a:rPr lang="ru-RU" sz="3200" b="1" dirty="0" smtClean="0"/>
              <a:t>(12) </a:t>
            </a:r>
            <a:r>
              <a:rPr lang="ru-RU" sz="3200" b="1" dirty="0" err="1" smtClean="0"/>
              <a:t>атауы</a:t>
            </a:r>
            <a:endParaRPr lang="ru-RU" sz="3200" b="1" dirty="0" smtClean="0"/>
          </a:p>
          <a:p>
            <a:pPr algn="just" fontAlgn="base"/>
            <a:r>
              <a:rPr lang="ru-RU" sz="3200" dirty="0" err="1" smtClean="0">
                <a:latin typeface="Times New Roman" pitchFamily="18" charset="0"/>
                <a:cs typeface="Times New Roman" pitchFamily="18" charset="0"/>
              </a:rPr>
              <a:t>Педагогикалық ғылымдар</a:t>
            </a:r>
            <a:endParaRPr lang="ru-RU" sz="3200" dirty="0" smtClean="0">
              <a:latin typeface="Times New Roman" pitchFamily="18" charset="0"/>
              <a:cs typeface="Times New Roman" pitchFamily="18" charset="0"/>
            </a:endParaRPr>
          </a:p>
          <a:p>
            <a:pPr algn="just" fontAlgn="base"/>
            <a:r>
              <a:rPr lang="ru-RU" sz="3200" dirty="0" err="1" smtClean="0">
                <a:latin typeface="Times New Roman" pitchFamily="18" charset="0"/>
                <a:cs typeface="Times New Roman" pitchFamily="18" charset="0"/>
              </a:rPr>
              <a:t>Өнер және гуманитарлық ғылымдар</a:t>
            </a:r>
            <a:endParaRPr lang="ru-RU" sz="3200" dirty="0" smtClean="0">
              <a:latin typeface="Times New Roman" pitchFamily="18" charset="0"/>
              <a:cs typeface="Times New Roman" pitchFamily="18" charset="0"/>
            </a:endParaRPr>
          </a:p>
          <a:p>
            <a:pPr algn="just" fontAlgn="base"/>
            <a:r>
              <a:rPr lang="ru-RU" sz="3200" dirty="0" err="1" smtClean="0">
                <a:latin typeface="Times New Roman" pitchFamily="18" charset="0"/>
                <a:cs typeface="Times New Roman" pitchFamily="18" charset="0"/>
              </a:rPr>
              <a:t>Әлеуметтік ғылымдар, </a:t>
            </a:r>
            <a:r>
              <a:rPr lang="ru-RU" sz="3200" dirty="0" smtClean="0">
                <a:latin typeface="Times New Roman" pitchFamily="18" charset="0"/>
                <a:cs typeface="Times New Roman" pitchFamily="18" charset="0"/>
              </a:rPr>
              <a:t>журналистика </a:t>
            </a:r>
            <a:r>
              <a:rPr lang="ru-RU" sz="3200" dirty="0" err="1" smtClean="0">
                <a:latin typeface="Times New Roman" pitchFamily="18" charset="0"/>
                <a:cs typeface="Times New Roman" pitchFamily="18" charset="0"/>
              </a:rPr>
              <a:t>және ақпарат</a:t>
            </a:r>
            <a:endParaRPr lang="ru-RU" sz="3200" dirty="0" smtClean="0">
              <a:latin typeface="Times New Roman" pitchFamily="18" charset="0"/>
              <a:cs typeface="Times New Roman" pitchFamily="18" charset="0"/>
            </a:endParaRPr>
          </a:p>
          <a:p>
            <a:pPr algn="just" fontAlgn="base"/>
            <a:r>
              <a:rPr lang="ru-RU" sz="3200" dirty="0" smtClean="0">
                <a:latin typeface="Times New Roman" pitchFamily="18" charset="0"/>
                <a:cs typeface="Times New Roman" pitchFamily="18" charset="0"/>
              </a:rPr>
              <a:t>Бизнес, </a:t>
            </a:r>
            <a:r>
              <a:rPr lang="ru-RU" sz="3200" dirty="0" err="1" smtClean="0">
                <a:latin typeface="Times New Roman" pitchFamily="18" charset="0"/>
                <a:cs typeface="Times New Roman" pitchFamily="18" charset="0"/>
              </a:rPr>
              <a:t>басқару және құқық</a:t>
            </a:r>
            <a:endParaRPr lang="ru-RU" sz="3200" dirty="0" smtClean="0">
              <a:latin typeface="Times New Roman" pitchFamily="18" charset="0"/>
              <a:cs typeface="Times New Roman" pitchFamily="18" charset="0"/>
            </a:endParaRPr>
          </a:p>
          <a:p>
            <a:pPr algn="just" fontAlgn="base"/>
            <a:r>
              <a:rPr lang="ru-RU" sz="3200" dirty="0" err="1" smtClean="0">
                <a:latin typeface="Times New Roman" pitchFamily="18" charset="0"/>
                <a:cs typeface="Times New Roman" pitchFamily="18" charset="0"/>
              </a:rPr>
              <a:t>Жаратылыстану</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ғылымдары, </a:t>
            </a:r>
            <a:r>
              <a:rPr lang="ru-RU" sz="3200" dirty="0" smtClean="0">
                <a:latin typeface="Times New Roman" pitchFamily="18" charset="0"/>
                <a:cs typeface="Times New Roman" pitchFamily="18" charset="0"/>
              </a:rPr>
              <a:t>математика </a:t>
            </a:r>
            <a:r>
              <a:rPr lang="ru-RU" sz="3200" dirty="0" err="1" smtClean="0">
                <a:latin typeface="Times New Roman" pitchFamily="18" charset="0"/>
                <a:cs typeface="Times New Roman" pitchFamily="18" charset="0"/>
              </a:rPr>
              <a:t>және </a:t>
            </a:r>
            <a:r>
              <a:rPr lang="ru-RU" sz="3200" dirty="0" smtClean="0">
                <a:latin typeface="Times New Roman" pitchFamily="18" charset="0"/>
                <a:cs typeface="Times New Roman" pitchFamily="18" charset="0"/>
              </a:rPr>
              <a:t>статистика</a:t>
            </a:r>
          </a:p>
          <a:p>
            <a:pPr algn="just" fontAlgn="base"/>
            <a:r>
              <a:rPr lang="ru-RU" sz="3200" dirty="0" err="1" smtClean="0">
                <a:latin typeface="Times New Roman" pitchFamily="18" charset="0"/>
                <a:cs typeface="Times New Roman" pitchFamily="18" charset="0"/>
              </a:rPr>
              <a:t>Ақпараттық-коммуникациялық технологиялар</a:t>
            </a:r>
            <a:endParaRPr lang="ru-RU" sz="3200" b="1"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2"/>
          <p:cNvSpPr txBox="1">
            <a:spLocks/>
          </p:cNvSpPr>
          <p:nvPr/>
        </p:nvSpPr>
        <p:spPr bwMode="auto">
          <a:xfrm>
            <a:off x="142844" y="928670"/>
            <a:ext cx="8786874" cy="5572164"/>
          </a:xfrm>
          <a:prstGeom prst="rect">
            <a:avLst/>
          </a:prstGeom>
          <a:solidFill>
            <a:srgbClr val="92D050"/>
          </a:solidFill>
          <a:ln w="9525">
            <a:noFill/>
            <a:miter lim="800000"/>
            <a:headEnd/>
            <a:tailEnd/>
          </a:ln>
        </p:spPr>
        <p:txBody>
          <a:bodyPr/>
          <a:lstStyle/>
          <a:p>
            <a:pPr algn="ctr" fontAlgn="base"/>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Жоғары оқу орнынан</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кейінгі</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білім</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берудің мемлекеттік</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жалпыға міндетті</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стандарты</a:t>
            </a:r>
          </a:p>
          <a:p>
            <a:pPr algn="just" fontAlgn="base"/>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магистратура</a:t>
            </a:r>
            <a:r>
              <a:rPr lang="ru-RU" sz="3600" dirty="0" smtClean="0">
                <a:latin typeface="Times New Roman" pitchFamily="18" charset="0"/>
                <a:cs typeface="Times New Roman" pitchFamily="18" charset="0"/>
              </a:rPr>
              <a:t> – </a:t>
            </a:r>
            <a:r>
              <a:rPr lang="ru-RU" sz="3600" dirty="0" err="1" smtClean="0">
                <a:latin typeface="Times New Roman" pitchFamily="18" charset="0"/>
                <a:cs typeface="Times New Roman" pitchFamily="18" charset="0"/>
              </a:rPr>
              <a:t>кемінде</a:t>
            </a:r>
            <a:r>
              <a:rPr lang="ru-RU" sz="3600" dirty="0" smtClean="0">
                <a:latin typeface="Times New Roman" pitchFamily="18" charset="0"/>
                <a:cs typeface="Times New Roman" pitchFamily="18" charset="0"/>
              </a:rPr>
              <a:t> 60-120 </a:t>
            </a:r>
            <a:r>
              <a:rPr lang="ru-RU" sz="3600" dirty="0" err="1" smtClean="0">
                <a:latin typeface="Times New Roman" pitchFamily="18" charset="0"/>
                <a:cs typeface="Times New Roman" pitchFamily="18" charset="0"/>
              </a:rPr>
              <a:t>академиялық кредитті</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міндетті</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түрде меңгеру арқылы тиісті</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білім</a:t>
            </a:r>
            <a:r>
              <a:rPr lang="ru-RU" sz="3600" dirty="0" smtClean="0">
                <a:latin typeface="Times New Roman" pitchFamily="18" charset="0"/>
                <a:cs typeface="Times New Roman" pitchFamily="18" charset="0"/>
              </a:rPr>
              <a:t> беру </a:t>
            </a:r>
            <a:r>
              <a:rPr lang="ru-RU" sz="3600" dirty="0" err="1" smtClean="0">
                <a:latin typeface="Times New Roman" pitchFamily="18" charset="0"/>
                <a:cs typeface="Times New Roman" pitchFamily="18" charset="0"/>
              </a:rPr>
              <a:t>бағдарламасы бойынша</a:t>
            </a:r>
            <a:r>
              <a:rPr lang="ru-RU" sz="3600" dirty="0" smtClean="0">
                <a:latin typeface="Times New Roman" pitchFamily="18" charset="0"/>
                <a:cs typeface="Times New Roman" pitchFamily="18" charset="0"/>
              </a:rPr>
              <a:t> "магистр" </a:t>
            </a:r>
            <a:r>
              <a:rPr lang="ru-RU" sz="3600" dirty="0" err="1" smtClean="0">
                <a:latin typeface="Times New Roman" pitchFamily="18" charset="0"/>
                <a:cs typeface="Times New Roman" pitchFamily="18" charset="0"/>
              </a:rPr>
              <a:t>дәрежесін бере</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отырып</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кадрлар</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даярлауға бағытталған жоғары оқу орнынан</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кейінгі</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білім</a:t>
            </a:r>
            <a:r>
              <a:rPr lang="ru-RU" sz="3600" dirty="0" smtClean="0">
                <a:latin typeface="Times New Roman" pitchFamily="18" charset="0"/>
                <a:cs typeface="Times New Roman" pitchFamily="18" charset="0"/>
              </a:rPr>
              <a:t> беру </a:t>
            </a:r>
            <a:r>
              <a:rPr lang="ru-RU" sz="3600" dirty="0" err="1" smtClean="0">
                <a:latin typeface="Times New Roman" pitchFamily="18" charset="0"/>
                <a:cs typeface="Times New Roman" pitchFamily="18" charset="0"/>
              </a:rPr>
              <a:t>деңгейі</a:t>
            </a:r>
            <a:r>
              <a:rPr lang="ru-RU" sz="3600" dirty="0" smtClean="0">
                <a:latin typeface="Times New Roman" pitchFamily="18" charset="0"/>
                <a:cs typeface="Times New Roman" pitchFamily="18" charset="0"/>
              </a:rPr>
              <a:t>;</a:t>
            </a:r>
            <a:endParaRPr lang="ru-RU" sz="3600" b="1"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2"/>
          <p:cNvSpPr txBox="1">
            <a:spLocks/>
          </p:cNvSpPr>
          <p:nvPr/>
        </p:nvSpPr>
        <p:spPr bwMode="auto">
          <a:xfrm>
            <a:off x="142844" y="1214422"/>
            <a:ext cx="8786874" cy="5000641"/>
          </a:xfrm>
          <a:prstGeom prst="rect">
            <a:avLst/>
          </a:prstGeom>
          <a:solidFill>
            <a:srgbClr val="92D050"/>
          </a:solidFill>
          <a:ln w="9525">
            <a:noFill/>
            <a:miter lim="800000"/>
            <a:headEnd/>
            <a:tailEnd/>
          </a:ln>
        </p:spPr>
        <p:txBody>
          <a:bodyPr/>
          <a:lstStyle/>
          <a:p>
            <a:pPr algn="just"/>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докторантура </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білім</a:t>
            </a:r>
            <a:r>
              <a:rPr lang="ru-RU" sz="3600" dirty="0" smtClean="0">
                <a:latin typeface="Times New Roman" pitchFamily="18" charset="0"/>
                <a:cs typeface="Times New Roman" pitchFamily="18" charset="0"/>
              </a:rPr>
              <a:t> беру </a:t>
            </a:r>
            <a:r>
              <a:rPr lang="ru-RU" sz="3600" dirty="0" err="1" smtClean="0">
                <a:latin typeface="Times New Roman" pitchFamily="18" charset="0"/>
                <a:cs typeface="Times New Roman" pitchFamily="18" charset="0"/>
              </a:rPr>
              <a:t>бағдарламалары кемінде</a:t>
            </a:r>
            <a:r>
              <a:rPr lang="ru-RU" sz="3600" dirty="0" smtClean="0">
                <a:latin typeface="Times New Roman" pitchFamily="18" charset="0"/>
                <a:cs typeface="Times New Roman" pitchFamily="18" charset="0"/>
              </a:rPr>
              <a:t> 180 </a:t>
            </a:r>
            <a:r>
              <a:rPr lang="ru-RU" sz="3600" dirty="0" err="1" smtClean="0">
                <a:latin typeface="Times New Roman" pitchFamily="18" charset="0"/>
                <a:cs typeface="Times New Roman" pitchFamily="18" charset="0"/>
              </a:rPr>
              <a:t>акдемиялық кредитті</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міндетті</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меңгеру арқылы тиісті</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бағыт бойынша</a:t>
            </a:r>
            <a:r>
              <a:rPr lang="ru-RU" sz="3600" dirty="0" smtClean="0">
                <a:latin typeface="Times New Roman" pitchFamily="18" charset="0"/>
                <a:cs typeface="Times New Roman" pitchFamily="18" charset="0"/>
              </a:rPr>
              <a:t> философия </a:t>
            </a:r>
            <a:r>
              <a:rPr lang="ru-RU" sz="3600" dirty="0" err="1" smtClean="0">
                <a:latin typeface="Times New Roman" pitchFamily="18" charset="0"/>
                <a:cs typeface="Times New Roman" pitchFamily="18" charset="0"/>
              </a:rPr>
              <a:t>докторы</a:t>
            </a:r>
            <a:r>
              <a:rPr lang="ru-RU"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PhD) (</a:t>
            </a:r>
            <a:r>
              <a:rPr lang="ru-RU" sz="3600" dirty="0" err="1" smtClean="0">
                <a:latin typeface="Times New Roman" pitchFamily="18" charset="0"/>
                <a:cs typeface="Times New Roman" pitchFamily="18" charset="0"/>
              </a:rPr>
              <a:t>бейіні</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бойынша</a:t>
            </a:r>
            <a:r>
              <a:rPr lang="ru-RU" sz="3600" dirty="0" smtClean="0">
                <a:latin typeface="Times New Roman" pitchFamily="18" charset="0"/>
                <a:cs typeface="Times New Roman" pitchFamily="18" charset="0"/>
              </a:rPr>
              <a:t> доктор) </a:t>
            </a:r>
            <a:r>
              <a:rPr lang="ru-RU" sz="3600" dirty="0" err="1" smtClean="0">
                <a:latin typeface="Times New Roman" pitchFamily="18" charset="0"/>
                <a:cs typeface="Times New Roman" pitchFamily="18" charset="0"/>
              </a:rPr>
              <a:t>дәрежесін бере</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отырып</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ғылыми</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педагогтік</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және </a:t>
            </a:r>
            <a:r>
              <a:rPr lang="ru-RU" sz="3600" dirty="0" smtClean="0">
                <a:latin typeface="Times New Roman" pitchFamily="18" charset="0"/>
                <a:cs typeface="Times New Roman" pitchFamily="18" charset="0"/>
              </a:rPr>
              <a:t>(</a:t>
            </a:r>
            <a:r>
              <a:rPr lang="ru-RU" sz="3600" dirty="0" err="1" smtClean="0">
                <a:latin typeface="Times New Roman" pitchFamily="18" charset="0"/>
                <a:cs typeface="Times New Roman" pitchFamily="18" charset="0"/>
              </a:rPr>
              <a:t>немесе</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кәсіптік қызмет үшін жоғары оқу орнынан</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кейінгі</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білім</a:t>
            </a:r>
            <a:r>
              <a:rPr lang="ru-RU" sz="3600" dirty="0" smtClean="0">
                <a:latin typeface="Times New Roman" pitchFamily="18" charset="0"/>
                <a:cs typeface="Times New Roman" pitchFamily="18" charset="0"/>
              </a:rPr>
              <a:t> беру;</a:t>
            </a:r>
            <a:endParaRPr lang="ru-RU" sz="3600"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уб 1"/>
          <p:cNvSpPr/>
          <p:nvPr/>
        </p:nvSpPr>
        <p:spPr>
          <a:xfrm>
            <a:off x="142844" y="285728"/>
            <a:ext cx="8858312" cy="6143668"/>
          </a:xfrm>
          <a:prstGeom prst="cube">
            <a:avLst>
              <a:gd name="adj" fmla="val 13009"/>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4000" dirty="0" smtClean="0">
                <a:solidFill>
                  <a:srgbClr val="FF0000"/>
                </a:solidFill>
              </a:rPr>
              <a:t>«</a:t>
            </a:r>
            <a:r>
              <a:rPr lang="kk-KZ" sz="4000" b="1" dirty="0" smtClean="0">
                <a:solidFill>
                  <a:srgbClr val="FF0000"/>
                </a:solidFill>
                <a:effectLst>
                  <a:outerShdw blurRad="38100" dist="38100" dir="2700000" algn="tl">
                    <a:srgbClr val="000000">
                      <a:alpha val="43137"/>
                    </a:srgbClr>
                  </a:outerShdw>
                </a:effectLst>
              </a:rPr>
              <a:t>Білім беру мазмұны</a:t>
            </a:r>
            <a:r>
              <a:rPr lang="kk-KZ" sz="4000" dirty="0" smtClean="0">
                <a:solidFill>
                  <a:srgbClr val="FF0000"/>
                </a:solidFill>
              </a:rPr>
              <a:t> </a:t>
            </a:r>
            <a:r>
              <a:rPr lang="kk-KZ" sz="4000" dirty="0" smtClean="0"/>
              <a:t>- </a:t>
            </a:r>
            <a:r>
              <a:rPr lang="kk-KZ" sz="4000" b="1" dirty="0" smtClean="0"/>
              <a:t>жеке адамның біліктілігі мен жан-жақты дамуын қалыптастыру үшін негіз болып табылатын білім берудің әрбір деңгейі бойынша білімдер жүйесі (кешені)» </a:t>
            </a:r>
            <a:r>
              <a:rPr lang="kk-KZ" sz="4000" b="1" dirty="0" smtClean="0">
                <a:solidFill>
                  <a:srgbClr val="FF0000"/>
                </a:solidFill>
              </a:rPr>
              <a:t>ҚР “Білім туралы” Заңы (13-бап)</a:t>
            </a:r>
            <a:endParaRPr lang="ru-RU" sz="4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2"/>
          <p:cNvSpPr txBox="1">
            <a:spLocks/>
          </p:cNvSpPr>
          <p:nvPr/>
        </p:nvSpPr>
        <p:spPr bwMode="auto">
          <a:xfrm>
            <a:off x="142844" y="1214422"/>
            <a:ext cx="8786874" cy="5000641"/>
          </a:xfrm>
          <a:prstGeom prst="rect">
            <a:avLst/>
          </a:prstGeom>
          <a:solidFill>
            <a:srgbClr val="92D050"/>
          </a:solidFill>
          <a:ln w="9525">
            <a:noFill/>
            <a:miter lim="800000"/>
            <a:headEnd/>
            <a:tailEnd/>
          </a:ln>
        </p:spPr>
        <p:txBody>
          <a:bodyPr/>
          <a:lstStyle/>
          <a:p>
            <a:pPr algn="r" fontAlgn="base"/>
            <a:r>
              <a:rPr lang="ru-RU" sz="4000" b="1" dirty="0" err="1" smtClean="0">
                <a:effectLst>
                  <a:outerShdw blurRad="38100" dist="38100" dir="2700000" algn="tl">
                    <a:srgbClr val="000000">
                      <a:alpha val="43137"/>
                    </a:srgbClr>
                  </a:outerShdw>
                </a:effectLst>
                <a:latin typeface="Times New Roman" pitchFamily="18" charset="0"/>
                <a:cs typeface="Times New Roman" pitchFamily="18" charset="0"/>
              </a:rPr>
              <a:t>Жоғары оқу орнынан</a:t>
            </a: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4000" b="1" dirty="0" err="1" smtClean="0">
                <a:effectLst>
                  <a:outerShdw blurRad="38100" dist="38100" dir="2700000" algn="tl">
                    <a:srgbClr val="000000">
                      <a:alpha val="43137"/>
                    </a:srgbClr>
                  </a:outerShdw>
                </a:effectLst>
                <a:latin typeface="Times New Roman" pitchFamily="18" charset="0"/>
                <a:cs typeface="Times New Roman" pitchFamily="18" charset="0"/>
              </a:rPr>
              <a:t>кейінгі</a:t>
            </a: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4000" b="1" dirty="0" err="1" smtClean="0">
                <a:effectLst>
                  <a:outerShdw blurRad="38100" dist="38100" dir="2700000" algn="tl">
                    <a:srgbClr val="000000">
                      <a:alpha val="43137"/>
                    </a:srgbClr>
                  </a:outerShdw>
                </a:effectLst>
                <a:latin typeface="Times New Roman" pitchFamily="18" charset="0"/>
                <a:cs typeface="Times New Roman" pitchFamily="18" charset="0"/>
              </a:rPr>
              <a:t>білім</a:t>
            </a: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4000" b="1" dirty="0" err="1" smtClean="0">
                <a:effectLst>
                  <a:outerShdw blurRad="38100" dist="38100" dir="2700000" algn="tl">
                    <a:srgbClr val="000000">
                      <a:alpha val="43137"/>
                    </a:srgbClr>
                  </a:outerShdw>
                </a:effectLst>
                <a:latin typeface="Times New Roman" pitchFamily="18" charset="0"/>
                <a:cs typeface="Times New Roman" pitchFamily="18" charset="0"/>
              </a:rPr>
              <a:t>берудің мемлекеттік</a:t>
            </a: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4000" b="1" dirty="0" err="1" smtClean="0">
                <a:effectLst>
                  <a:outerShdw blurRad="38100" dist="38100" dir="2700000" algn="tl">
                    <a:srgbClr val="000000">
                      <a:alpha val="43137"/>
                    </a:srgbClr>
                  </a:outerShdw>
                </a:effectLst>
                <a:latin typeface="Times New Roman" pitchFamily="18" charset="0"/>
                <a:cs typeface="Times New Roman" pitchFamily="18" charset="0"/>
              </a:rPr>
              <a:t>жалпыға міндетті</a:t>
            </a: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4000" b="1" dirty="0" err="1" smtClean="0">
                <a:effectLst>
                  <a:outerShdw blurRad="38100" dist="38100" dir="2700000" algn="tl">
                    <a:srgbClr val="000000">
                      <a:alpha val="43137"/>
                    </a:srgbClr>
                  </a:outerShdw>
                </a:effectLst>
                <a:latin typeface="Times New Roman" pitchFamily="18" charset="0"/>
                <a:cs typeface="Times New Roman" pitchFamily="18" charset="0"/>
              </a:rPr>
              <a:t>стандартына</a:t>
            </a: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4000" dirty="0" smtClean="0">
                <a:effectLst>
                  <a:outerShdw blurRad="38100" dist="38100" dir="2700000" algn="tl">
                    <a:srgbClr val="000000">
                      <a:alpha val="43137"/>
                    </a:srgbClr>
                  </a:outerShdw>
                </a:effectLst>
                <a:latin typeface="Times New Roman" pitchFamily="18" charset="0"/>
                <a:cs typeface="Times New Roman" pitchFamily="18" charset="0"/>
              </a:rPr>
              <a:t>1-қосымша</a:t>
            </a:r>
          </a:p>
          <a:p>
            <a:pPr algn="r" fontAlgn="base"/>
            <a:r>
              <a:rPr lang="ru-RU" sz="4000" dirty="0" err="1" smtClean="0">
                <a:effectLst>
                  <a:outerShdw blurRad="38100" dist="38100" dir="2700000" algn="tl">
                    <a:srgbClr val="000000">
                      <a:alpha val="43137"/>
                    </a:srgbClr>
                  </a:outerShdw>
                </a:effectLst>
                <a:latin typeface="Times New Roman" pitchFamily="18" charset="0"/>
                <a:cs typeface="Times New Roman" pitchFamily="18" charset="0"/>
              </a:rPr>
              <a:t>Ғылыми-педагогикалық бағыттағы магистратураның білім</a:t>
            </a:r>
            <a:r>
              <a:rPr lang="ru-RU" sz="4000" dirty="0" smtClean="0">
                <a:effectLst>
                  <a:outerShdw blurRad="38100" dist="38100" dir="2700000" algn="tl">
                    <a:srgbClr val="000000">
                      <a:alpha val="43137"/>
                    </a:srgbClr>
                  </a:outerShdw>
                </a:effectLst>
                <a:latin typeface="Times New Roman" pitchFamily="18" charset="0"/>
                <a:cs typeface="Times New Roman" pitchFamily="18" charset="0"/>
              </a:rPr>
              <a:t> беру </a:t>
            </a:r>
            <a:r>
              <a:rPr lang="ru-RU" sz="4000" dirty="0" err="1" smtClean="0">
                <a:effectLst>
                  <a:outerShdw blurRad="38100" dist="38100" dir="2700000" algn="tl">
                    <a:srgbClr val="000000">
                      <a:alpha val="43137"/>
                    </a:srgbClr>
                  </a:outerShdw>
                </a:effectLst>
                <a:latin typeface="Times New Roman" pitchFamily="18" charset="0"/>
                <a:cs typeface="Times New Roman" pitchFamily="18" charset="0"/>
              </a:rPr>
              <a:t>бағдарламасының құрылымы</a:t>
            </a:r>
            <a:endParaRPr lang="ru-RU" sz="4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2"/>
          <p:cNvSpPr txBox="1">
            <a:spLocks/>
          </p:cNvSpPr>
          <p:nvPr/>
        </p:nvSpPr>
        <p:spPr bwMode="auto">
          <a:xfrm>
            <a:off x="142844" y="1214422"/>
            <a:ext cx="8786874" cy="5000641"/>
          </a:xfrm>
          <a:prstGeom prst="rect">
            <a:avLst/>
          </a:prstGeom>
          <a:solidFill>
            <a:srgbClr val="92D050"/>
          </a:solidFill>
          <a:ln w="9525">
            <a:noFill/>
            <a:miter lim="800000"/>
            <a:headEnd/>
            <a:tailEnd/>
          </a:ln>
        </p:spPr>
        <p:txBody>
          <a:bodyPr/>
          <a:lstStyle/>
          <a:p>
            <a:pPr algn="just"/>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Оқу жоспары</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тиісті</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білім</a:t>
            </a:r>
            <a:r>
              <a:rPr lang="ru-RU" sz="3600" b="1" dirty="0" smtClean="0">
                <a:latin typeface="Times New Roman" pitchFamily="18" charset="0"/>
                <a:cs typeface="Times New Roman" pitchFamily="18" charset="0"/>
              </a:rPr>
              <a:t> беру </a:t>
            </a:r>
            <a:r>
              <a:rPr lang="ru-RU" sz="3600" b="1" dirty="0" err="1" smtClean="0">
                <a:latin typeface="Times New Roman" pitchFamily="18" charset="0"/>
                <a:cs typeface="Times New Roman" pitchFamily="18" charset="0"/>
              </a:rPr>
              <a:t>деңгейінде білім</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алушылардың оқу пәндерінің</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сабақтарының </a:t>
            </a:r>
            <a:r>
              <a:rPr lang="ru-RU" sz="3600" b="1" dirty="0" smtClean="0">
                <a:latin typeface="Times New Roman" pitchFamily="18" charset="0"/>
                <a:cs typeface="Times New Roman" pitchFamily="18" charset="0"/>
              </a:rPr>
              <a:t>(</a:t>
            </a:r>
            <a:r>
              <a:rPr lang="ru-RU" sz="3600" b="1" dirty="0" err="1" smtClean="0">
                <a:latin typeface="Times New Roman" pitchFamily="18" charset="0"/>
                <a:cs typeface="Times New Roman" pitchFamily="18" charset="0"/>
              </a:rPr>
              <a:t>модульдерінің</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практикаларының</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өзге </a:t>
            </a:r>
            <a:r>
              <a:rPr lang="ru-RU" sz="3600" b="1" dirty="0" smtClean="0">
                <a:latin typeface="Times New Roman" pitchFamily="18" charset="0"/>
                <a:cs typeface="Times New Roman" pitchFamily="18" charset="0"/>
              </a:rPr>
              <a:t>де </a:t>
            </a:r>
            <a:r>
              <a:rPr lang="ru-RU" sz="3600" b="1" dirty="0" err="1" smtClean="0">
                <a:latin typeface="Times New Roman" pitchFamily="18" charset="0"/>
                <a:cs typeface="Times New Roman" pitchFamily="18" charset="0"/>
              </a:rPr>
              <a:t>оқу қызметі түрлерінің тізбесін</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бірізділігін</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көлемін </a:t>
            </a:r>
            <a:r>
              <a:rPr lang="ru-RU" sz="3600" b="1" dirty="0" smtClean="0">
                <a:latin typeface="Times New Roman" pitchFamily="18" charset="0"/>
                <a:cs typeface="Times New Roman" pitchFamily="18" charset="0"/>
              </a:rPr>
              <a:t>(</a:t>
            </a:r>
            <a:r>
              <a:rPr lang="ru-RU" sz="3600" b="1" dirty="0" err="1" smtClean="0">
                <a:latin typeface="Times New Roman" pitchFamily="18" charset="0"/>
                <a:cs typeface="Times New Roman" pitchFamily="18" charset="0"/>
              </a:rPr>
              <a:t>еңбекті қажетсінуін</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және бақылау нысандарын</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регламенттейтін</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құжат</a:t>
            </a:r>
            <a:r>
              <a:rPr lang="ru-RU" sz="3600" b="1" dirty="0" smtClean="0">
                <a:latin typeface="Times New Roman" pitchFamily="18" charset="0"/>
                <a:cs typeface="Times New Roman" pitchFamily="18" charset="0"/>
              </a:rPr>
              <a:t>.</a:t>
            </a:r>
            <a:endParaRPr lang="ru-RU" sz="3600" b="1"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хема 6"/>
          <p:cNvGraphicFramePr/>
          <p:nvPr/>
        </p:nvGraphicFramePr>
        <p:xfrm>
          <a:off x="762000" y="1066800"/>
          <a:ext cx="7696200" cy="459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хема 6"/>
          <p:cNvGraphicFramePr/>
          <p:nvPr/>
        </p:nvGraphicFramePr>
        <p:xfrm>
          <a:off x="762000" y="990600"/>
          <a:ext cx="77724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Скругленный прямоугольник 15"/>
          <p:cNvSpPr/>
          <p:nvPr/>
        </p:nvSpPr>
        <p:spPr>
          <a:xfrm>
            <a:off x="762000" y="3048001"/>
            <a:ext cx="3352800" cy="1295400"/>
          </a:xfrm>
          <a:prstGeom prst="roundRect">
            <a:avLst/>
          </a:prstGeom>
          <a:ln w="3175">
            <a:solidFill>
              <a:schemeClr val="accent1"/>
            </a:solidFill>
            <a:prstDash val="solid"/>
          </a:ln>
        </p:spPr>
        <p:style>
          <a:lnRef idx="2">
            <a:schemeClr val="accent1"/>
          </a:lnRef>
          <a:fillRef idx="1">
            <a:schemeClr val="lt1"/>
          </a:fillRef>
          <a:effectRef idx="0">
            <a:schemeClr val="accent1"/>
          </a:effectRef>
          <a:fontRef idx="minor">
            <a:schemeClr val="dk1"/>
          </a:fontRef>
        </p:style>
        <p:txBody>
          <a:bodyPr/>
          <a:lstStyle/>
          <a:p>
            <a:pPr algn="ctr">
              <a:defRPr/>
            </a:pPr>
            <a:r>
              <a:rPr lang="ru-RU" sz="2400" b="1" dirty="0" err="1" smtClean="0">
                <a:latin typeface="+mj-lt"/>
              </a:rPr>
              <a:t>Негізгі</a:t>
            </a:r>
            <a:r>
              <a:rPr lang="ru-RU" sz="2400" b="1" dirty="0" smtClean="0">
                <a:latin typeface="+mj-lt"/>
              </a:rPr>
              <a:t> </a:t>
            </a:r>
            <a:r>
              <a:rPr lang="ru-RU" sz="2400" b="1" dirty="0" err="1" smtClean="0">
                <a:latin typeface="+mj-lt"/>
              </a:rPr>
              <a:t>білім</a:t>
            </a:r>
            <a:r>
              <a:rPr lang="ru-RU" sz="2400" b="1" dirty="0" smtClean="0">
                <a:latin typeface="+mj-lt"/>
              </a:rPr>
              <a:t> беру </a:t>
            </a:r>
            <a:r>
              <a:rPr lang="ru-RU" sz="2400" b="1" dirty="0" err="1" smtClean="0">
                <a:latin typeface="+mj-lt"/>
              </a:rPr>
              <a:t>бағдарламасы бойынша</a:t>
            </a:r>
            <a:r>
              <a:rPr lang="ru-RU" sz="2400" b="1" dirty="0" smtClean="0">
                <a:latin typeface="+mj-lt"/>
              </a:rPr>
              <a:t> </a:t>
            </a:r>
            <a:r>
              <a:rPr lang="ru-RU" sz="2400" b="1" dirty="0" smtClean="0">
                <a:solidFill>
                  <a:schemeClr val="accent5">
                    <a:lumMod val="75000"/>
                  </a:schemeClr>
                </a:solidFill>
                <a:latin typeface="+mj-lt"/>
                <a:cs typeface="Arial" panose="020B0604020202020204" pitchFamily="34" charset="0"/>
              </a:rPr>
              <a:t>(MAJOR</a:t>
            </a:r>
            <a:r>
              <a:rPr lang="ru-RU" sz="2400" b="1" dirty="0">
                <a:solidFill>
                  <a:schemeClr val="accent5">
                    <a:lumMod val="75000"/>
                  </a:schemeClr>
                </a:solidFill>
                <a:latin typeface="+mj-lt"/>
                <a:cs typeface="Arial" panose="020B0604020202020204" pitchFamily="34" charset="0"/>
              </a:rPr>
              <a:t>)</a:t>
            </a:r>
          </a:p>
        </p:txBody>
      </p:sp>
      <p:sp>
        <p:nvSpPr>
          <p:cNvPr id="18" name="Скругленный прямоугольник 17"/>
          <p:cNvSpPr/>
          <p:nvPr/>
        </p:nvSpPr>
        <p:spPr>
          <a:xfrm>
            <a:off x="5105400" y="3048001"/>
            <a:ext cx="3429000" cy="1371600"/>
          </a:xfrm>
          <a:prstGeom prst="roundRect">
            <a:avLst/>
          </a:prstGeom>
          <a:ln w="3175">
            <a:solidFill>
              <a:schemeClr val="accent1"/>
            </a:solidFill>
            <a:prstDash val="solid"/>
          </a:ln>
        </p:spPr>
        <p:style>
          <a:lnRef idx="2">
            <a:schemeClr val="accent1"/>
          </a:lnRef>
          <a:fillRef idx="1">
            <a:schemeClr val="lt1"/>
          </a:fillRef>
          <a:effectRef idx="0">
            <a:schemeClr val="accent1"/>
          </a:effectRef>
          <a:fontRef idx="minor">
            <a:schemeClr val="dk1"/>
          </a:fontRef>
        </p:style>
        <p:txBody>
          <a:bodyPr/>
          <a:lstStyle/>
          <a:p>
            <a:pPr algn="ctr">
              <a:defRPr/>
            </a:pPr>
            <a:r>
              <a:rPr lang="ru-RU" sz="2400" dirty="0" err="1" smtClean="0">
                <a:solidFill>
                  <a:schemeClr val="tx1"/>
                </a:solidFill>
                <a:effectLst>
                  <a:outerShdw blurRad="38100" dist="38100" dir="2700000" algn="tl">
                    <a:srgbClr val="000000">
                      <a:alpha val="43137"/>
                    </a:srgbClr>
                  </a:outerShdw>
                </a:effectLst>
                <a:latin typeface="+mj-lt"/>
                <a:cs typeface="Arial" panose="020B0604020202020204" pitchFamily="34" charset="0"/>
              </a:rPr>
              <a:t>Қосымша білім</a:t>
            </a:r>
            <a:r>
              <a:rPr lang="ru-RU" sz="2400" dirty="0" smtClean="0">
                <a:solidFill>
                  <a:schemeClr val="tx1"/>
                </a:solidFill>
                <a:effectLst>
                  <a:outerShdw blurRad="38100" dist="38100" dir="2700000" algn="tl">
                    <a:srgbClr val="000000">
                      <a:alpha val="43137"/>
                    </a:srgbClr>
                  </a:outerShdw>
                </a:effectLst>
                <a:latin typeface="+mj-lt"/>
                <a:cs typeface="Arial" panose="020B0604020202020204" pitchFamily="34" charset="0"/>
              </a:rPr>
              <a:t> беру </a:t>
            </a:r>
            <a:r>
              <a:rPr lang="ru-RU" sz="2400" dirty="0" err="1" smtClean="0">
                <a:solidFill>
                  <a:schemeClr val="tx1"/>
                </a:solidFill>
                <a:effectLst>
                  <a:outerShdw blurRad="38100" dist="38100" dir="2700000" algn="tl">
                    <a:srgbClr val="000000">
                      <a:alpha val="43137"/>
                    </a:srgbClr>
                  </a:outerShdw>
                </a:effectLst>
                <a:latin typeface="+mj-lt"/>
                <a:cs typeface="Arial" panose="020B0604020202020204" pitchFamily="34" charset="0"/>
              </a:rPr>
              <a:t>бағдарламасы бойынша</a:t>
            </a:r>
            <a:r>
              <a:rPr lang="ru-RU" sz="2400" dirty="0" smtClean="0">
                <a:solidFill>
                  <a:schemeClr val="tx1"/>
                </a:solidFill>
                <a:effectLst>
                  <a:outerShdw blurRad="38100" dist="38100" dir="2700000" algn="tl">
                    <a:srgbClr val="000000">
                      <a:alpha val="43137"/>
                    </a:srgbClr>
                  </a:outerShdw>
                </a:effectLst>
                <a:latin typeface="+mj-lt"/>
                <a:cs typeface="Arial" panose="020B0604020202020204" pitchFamily="34" charset="0"/>
              </a:rPr>
              <a:t> </a:t>
            </a:r>
            <a:r>
              <a:rPr lang="ru-RU" sz="2400" b="1" dirty="0" smtClean="0">
                <a:solidFill>
                  <a:schemeClr val="accent5">
                    <a:lumMod val="75000"/>
                  </a:schemeClr>
                </a:solidFill>
                <a:latin typeface="+mj-lt"/>
                <a:cs typeface="Arial" panose="020B0604020202020204" pitchFamily="34" charset="0"/>
              </a:rPr>
              <a:t>(MINOR</a:t>
            </a:r>
            <a:r>
              <a:rPr lang="ru-RU" sz="2400" b="1" dirty="0">
                <a:solidFill>
                  <a:schemeClr val="accent5">
                    <a:lumMod val="75000"/>
                  </a:schemeClr>
                </a:solidFill>
                <a:latin typeface="+mj-lt"/>
                <a:cs typeface="Arial" panose="020B0604020202020204" pitchFamily="34" charset="0"/>
              </a:rPr>
              <a:t>)</a:t>
            </a:r>
            <a:endParaRPr lang="en-US" sz="2400" b="1" dirty="0">
              <a:solidFill>
                <a:schemeClr val="accent5">
                  <a:lumMod val="75000"/>
                </a:schemeClr>
              </a:solidFill>
              <a:latin typeface="+mj-lt"/>
              <a:cs typeface="Arial" panose="020B0604020202020204" pitchFamily="34" charset="0"/>
            </a:endParaRPr>
          </a:p>
        </p:txBody>
      </p:sp>
      <p:sp>
        <p:nvSpPr>
          <p:cNvPr id="17" name="Скругленный прямоугольник 16"/>
          <p:cNvSpPr/>
          <p:nvPr/>
        </p:nvSpPr>
        <p:spPr>
          <a:xfrm>
            <a:off x="1066800" y="838200"/>
            <a:ext cx="7467600" cy="16764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ru-RU" sz="2800" b="1" dirty="0" err="1" smtClean="0">
                <a:latin typeface="Times New Roman" pitchFamily="18" charset="0"/>
                <a:cs typeface="Times New Roman" pitchFamily="18" charset="0"/>
              </a:rPr>
              <a:t>Білім</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алушы</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жеке</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оқу траекториясын</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анықтау кезінде</a:t>
            </a:r>
            <a:r>
              <a:rPr lang="ru-RU" sz="2800" b="1" dirty="0" smtClean="0">
                <a:latin typeface="Times New Roman" pitchFamily="18" charset="0"/>
                <a:cs typeface="Times New Roman" pitchFamily="18" charset="0"/>
              </a:rPr>
              <a:t> ЖОО </a:t>
            </a:r>
            <a:r>
              <a:rPr lang="ru-RU" sz="2800" b="1" dirty="0" err="1" smtClean="0">
                <a:latin typeface="Times New Roman" pitchFamily="18" charset="0"/>
                <a:cs typeface="Times New Roman" pitchFamily="18" charset="0"/>
              </a:rPr>
              <a:t>компоненті</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және таңдау компоненті</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шеңберінде пәндерді </a:t>
            </a:r>
            <a:r>
              <a:rPr lang="ru-RU" sz="2800" b="1" dirty="0" err="1" smtClean="0">
                <a:solidFill>
                  <a:schemeClr val="accent5">
                    <a:lumMod val="75000"/>
                  </a:schemeClr>
                </a:solidFill>
                <a:latin typeface="Times New Roman" pitchFamily="18" charset="0"/>
                <a:cs typeface="Times New Roman" pitchFamily="18" charset="0"/>
              </a:rPr>
              <a:t>таңдайды</a:t>
            </a:r>
            <a:r>
              <a:rPr lang="ru-RU" sz="2800" b="1" dirty="0" smtClean="0">
                <a:latin typeface="Times New Roman" pitchFamily="18" charset="0"/>
                <a:cs typeface="Times New Roman" pitchFamily="18" charset="0"/>
              </a:rPr>
              <a:t>:</a:t>
            </a:r>
            <a:endParaRPr lang="ru-RU" sz="2800" b="1" dirty="0">
              <a:solidFill>
                <a:schemeClr val="accent5">
                  <a:lumMod val="75000"/>
                </a:schemeClr>
              </a:solidFill>
              <a:latin typeface="Times New Roman" pitchFamily="18" charset="0"/>
              <a:cs typeface="Times New Roman" pitchFamily="18" charset="0"/>
            </a:endParaRPr>
          </a:p>
        </p:txBody>
      </p:sp>
      <p:cxnSp>
        <p:nvCxnSpPr>
          <p:cNvPr id="13" name="Прямая со стрелкой 12"/>
          <p:cNvCxnSpPr/>
          <p:nvPr/>
        </p:nvCxnSpPr>
        <p:spPr>
          <a:xfrm flipH="1">
            <a:off x="2286000" y="2514600"/>
            <a:ext cx="597549" cy="37897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a:off x="6248400" y="2590800"/>
            <a:ext cx="562682" cy="38849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5" name="Номер слайда 5"/>
          <p:cNvSpPr txBox="1">
            <a:spLocks/>
          </p:cNvSpPr>
          <p:nvPr/>
        </p:nvSpPr>
        <p:spPr bwMode="auto">
          <a:xfrm>
            <a:off x="84874" y="76147"/>
            <a:ext cx="189000" cy="252000"/>
          </a:xfrm>
          <a:prstGeom prst="ellipse">
            <a:avLst/>
          </a:prstGeom>
          <a:solidFill>
            <a:srgbClr val="0070C0"/>
          </a:solidFill>
          <a:ln>
            <a:solidFill>
              <a:srgbClr val="0070C0"/>
            </a:solidFill>
            <a:miter lim="800000"/>
            <a:headEnd/>
            <a:tailEnd/>
          </a:ln>
        </p:spPr>
        <p:txBody>
          <a:bodyPr vert="horz" lIns="91440" tIns="45720" rIns="91440" bIns="45720" rtlCol="0" anchor="ctr"/>
          <a:lstStyle>
            <a:defPPr>
              <a:defRPr lang="ru-RU"/>
            </a:defPPr>
            <a:lvl1pPr marL="0" algn="r" defTabSz="914400" rtl="0" eaLnBrk="1" latinLnBrk="0" hangingPunct="1">
              <a:defRPr sz="1200" kern="1200">
                <a:solidFill>
                  <a:schemeClr val="tx1"/>
                </a:solidFill>
                <a:latin typeface="Calibri" pitchFamily="34" charset="0"/>
                <a:ea typeface="+mn-ea"/>
                <a:cs typeface="Arial" charset="0"/>
              </a:defRPr>
            </a:lvl1pPr>
            <a:lvl2pPr marL="742950" indent="-285750" algn="l" defTabSz="914400" rtl="0" eaLnBrk="1" latinLnBrk="0" hangingPunct="1">
              <a:defRPr sz="1800" kern="1200">
                <a:solidFill>
                  <a:schemeClr val="tx1"/>
                </a:solidFill>
                <a:latin typeface="Calibri" pitchFamily="34" charset="0"/>
                <a:ea typeface="+mn-ea"/>
                <a:cs typeface="Arial" charset="0"/>
              </a:defRPr>
            </a:lvl2pPr>
            <a:lvl3pPr marL="1143000" indent="-228600" algn="l" defTabSz="914400" rtl="0" eaLnBrk="1" latinLnBrk="0" hangingPunct="1">
              <a:defRPr sz="1800" kern="1200">
                <a:solidFill>
                  <a:schemeClr val="tx1"/>
                </a:solidFill>
                <a:latin typeface="Calibri" pitchFamily="34" charset="0"/>
                <a:ea typeface="+mn-ea"/>
                <a:cs typeface="Arial" charset="0"/>
              </a:defRPr>
            </a:lvl3pPr>
            <a:lvl4pPr marL="1600200" indent="-228600" algn="l" defTabSz="914400" rtl="0" eaLnBrk="1" latinLnBrk="0" hangingPunct="1">
              <a:defRPr sz="1800" kern="1200">
                <a:solidFill>
                  <a:schemeClr val="tx1"/>
                </a:solidFill>
                <a:latin typeface="Calibri" pitchFamily="34" charset="0"/>
                <a:ea typeface="+mn-ea"/>
                <a:cs typeface="Arial" charset="0"/>
              </a:defRPr>
            </a:lvl4pPr>
            <a:lvl5pPr marL="2057400" indent="-228600" algn="l" defTabSz="914400" rtl="0" eaLnBrk="1" latinLnBrk="0" hangingPunct="1">
              <a:defRPr sz="1800" kern="1200">
                <a:solidFill>
                  <a:schemeClr val="tx1"/>
                </a:solidFill>
                <a:latin typeface="Calibri" pitchFamily="34" charset="0"/>
                <a:ea typeface="+mn-ea"/>
                <a:cs typeface="Arial" charset="0"/>
              </a:defRPr>
            </a:lvl5pPr>
            <a:lvl6pPr marL="25146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charset="0"/>
              </a:defRPr>
            </a:lvl6pPr>
            <a:lvl7pPr marL="29718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charset="0"/>
              </a:defRPr>
            </a:lvl7pPr>
            <a:lvl8pPr marL="34290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charset="0"/>
              </a:defRPr>
            </a:lvl8pPr>
            <a:lvl9pPr marL="38862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charset="0"/>
              </a:defRPr>
            </a:lvl9pPr>
          </a:lstStyle>
          <a:p>
            <a:pPr algn="ctr"/>
            <a:endParaRPr lang="ru-RU" altLang="ru-RU" sz="1400" b="1" dirty="0">
              <a:solidFill>
                <a:schemeClr val="bg1"/>
              </a:solidFill>
              <a:latin typeface="Century Gothic" pitchFamily="34" charset="0"/>
            </a:endParaRPr>
          </a:p>
        </p:txBody>
      </p:sp>
      <p:sp>
        <p:nvSpPr>
          <p:cNvPr id="26" name="Номер слайда 5"/>
          <p:cNvSpPr txBox="1">
            <a:spLocks/>
          </p:cNvSpPr>
          <p:nvPr/>
        </p:nvSpPr>
        <p:spPr bwMode="auto">
          <a:xfrm>
            <a:off x="316642" y="157914"/>
            <a:ext cx="108000" cy="144000"/>
          </a:xfrm>
          <a:prstGeom prst="ellipse">
            <a:avLst/>
          </a:prstGeom>
          <a:solidFill>
            <a:schemeClr val="accent4"/>
          </a:solidFill>
          <a:ln>
            <a:solidFill>
              <a:schemeClr val="accent4"/>
            </a:solidFill>
            <a:miter lim="800000"/>
            <a:headEnd/>
            <a:tailEnd/>
          </a:ln>
        </p:spPr>
        <p:txBody>
          <a:bodyPr vert="horz" lIns="91440" tIns="45720" rIns="91440" bIns="45720" rtlCol="0" anchor="ctr"/>
          <a:lstStyle>
            <a:defPPr>
              <a:defRPr lang="ru-RU"/>
            </a:defPPr>
            <a:lvl1pPr marL="0" algn="r" defTabSz="914400" rtl="0" eaLnBrk="1" latinLnBrk="0" hangingPunct="1">
              <a:defRPr sz="1200" kern="1200">
                <a:solidFill>
                  <a:schemeClr val="tx1"/>
                </a:solidFill>
                <a:latin typeface="Calibri" pitchFamily="34" charset="0"/>
                <a:ea typeface="+mn-ea"/>
                <a:cs typeface="Arial" charset="0"/>
              </a:defRPr>
            </a:lvl1pPr>
            <a:lvl2pPr marL="742950" indent="-285750" algn="l" defTabSz="914400" rtl="0" eaLnBrk="1" latinLnBrk="0" hangingPunct="1">
              <a:defRPr sz="1800" kern="1200">
                <a:solidFill>
                  <a:schemeClr val="tx1"/>
                </a:solidFill>
                <a:latin typeface="Calibri" pitchFamily="34" charset="0"/>
                <a:ea typeface="+mn-ea"/>
                <a:cs typeface="Arial" charset="0"/>
              </a:defRPr>
            </a:lvl2pPr>
            <a:lvl3pPr marL="1143000" indent="-228600" algn="l" defTabSz="914400" rtl="0" eaLnBrk="1" latinLnBrk="0" hangingPunct="1">
              <a:defRPr sz="1800" kern="1200">
                <a:solidFill>
                  <a:schemeClr val="tx1"/>
                </a:solidFill>
                <a:latin typeface="Calibri" pitchFamily="34" charset="0"/>
                <a:ea typeface="+mn-ea"/>
                <a:cs typeface="Arial" charset="0"/>
              </a:defRPr>
            </a:lvl3pPr>
            <a:lvl4pPr marL="1600200" indent="-228600" algn="l" defTabSz="914400" rtl="0" eaLnBrk="1" latinLnBrk="0" hangingPunct="1">
              <a:defRPr sz="1800" kern="1200">
                <a:solidFill>
                  <a:schemeClr val="tx1"/>
                </a:solidFill>
                <a:latin typeface="Calibri" pitchFamily="34" charset="0"/>
                <a:ea typeface="+mn-ea"/>
                <a:cs typeface="Arial" charset="0"/>
              </a:defRPr>
            </a:lvl4pPr>
            <a:lvl5pPr marL="2057400" indent="-228600" algn="l" defTabSz="914400" rtl="0" eaLnBrk="1" latinLnBrk="0" hangingPunct="1">
              <a:defRPr sz="1800" kern="1200">
                <a:solidFill>
                  <a:schemeClr val="tx1"/>
                </a:solidFill>
                <a:latin typeface="Calibri" pitchFamily="34" charset="0"/>
                <a:ea typeface="+mn-ea"/>
                <a:cs typeface="Arial" charset="0"/>
              </a:defRPr>
            </a:lvl5pPr>
            <a:lvl6pPr marL="25146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charset="0"/>
              </a:defRPr>
            </a:lvl6pPr>
            <a:lvl7pPr marL="29718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charset="0"/>
              </a:defRPr>
            </a:lvl7pPr>
            <a:lvl8pPr marL="34290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charset="0"/>
              </a:defRPr>
            </a:lvl8pPr>
            <a:lvl9pPr marL="38862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charset="0"/>
              </a:defRPr>
            </a:lvl9pPr>
          </a:lstStyle>
          <a:p>
            <a:pPr algn="ctr"/>
            <a:endParaRPr lang="ru-RU" altLang="ru-RU" sz="1400" b="1" dirty="0">
              <a:solidFill>
                <a:schemeClr val="bg1"/>
              </a:solidFill>
              <a:latin typeface="Century Gothic" pitchFamily="34" charset="0"/>
            </a:endParaRPr>
          </a:p>
        </p:txBody>
      </p:sp>
      <p:sp>
        <p:nvSpPr>
          <p:cNvPr id="27" name="Номер слайда 5"/>
          <p:cNvSpPr txBox="1">
            <a:spLocks/>
          </p:cNvSpPr>
          <p:nvPr/>
        </p:nvSpPr>
        <p:spPr bwMode="auto">
          <a:xfrm>
            <a:off x="179374" y="363504"/>
            <a:ext cx="81000" cy="108000"/>
          </a:xfrm>
          <a:prstGeom prst="ellipse">
            <a:avLst/>
          </a:prstGeom>
          <a:solidFill>
            <a:schemeClr val="accent1">
              <a:lumMod val="60000"/>
              <a:lumOff val="40000"/>
            </a:schemeClr>
          </a:solidFill>
          <a:ln>
            <a:solidFill>
              <a:schemeClr val="accent1">
                <a:lumMod val="60000"/>
                <a:lumOff val="40000"/>
              </a:schemeClr>
            </a:solidFill>
            <a:miter lim="800000"/>
            <a:headEnd/>
            <a:tailEnd/>
          </a:ln>
        </p:spPr>
        <p:txBody>
          <a:bodyPr vert="horz" lIns="91440" tIns="45720" rIns="91440" bIns="45720" rtlCol="0" anchor="ctr"/>
          <a:lstStyle>
            <a:defPPr>
              <a:defRPr lang="ru-RU"/>
            </a:defPPr>
            <a:lvl1pPr marL="0" algn="r" defTabSz="914400" rtl="0" eaLnBrk="1" latinLnBrk="0" hangingPunct="1">
              <a:defRPr sz="1200" kern="1200">
                <a:solidFill>
                  <a:schemeClr val="tx1"/>
                </a:solidFill>
                <a:latin typeface="Calibri" pitchFamily="34" charset="0"/>
                <a:ea typeface="+mn-ea"/>
                <a:cs typeface="Arial" charset="0"/>
              </a:defRPr>
            </a:lvl1pPr>
            <a:lvl2pPr marL="742950" indent="-285750" algn="l" defTabSz="914400" rtl="0" eaLnBrk="1" latinLnBrk="0" hangingPunct="1">
              <a:defRPr sz="1800" kern="1200">
                <a:solidFill>
                  <a:schemeClr val="tx1"/>
                </a:solidFill>
                <a:latin typeface="Calibri" pitchFamily="34" charset="0"/>
                <a:ea typeface="+mn-ea"/>
                <a:cs typeface="Arial" charset="0"/>
              </a:defRPr>
            </a:lvl2pPr>
            <a:lvl3pPr marL="1143000" indent="-228600" algn="l" defTabSz="914400" rtl="0" eaLnBrk="1" latinLnBrk="0" hangingPunct="1">
              <a:defRPr sz="1800" kern="1200">
                <a:solidFill>
                  <a:schemeClr val="tx1"/>
                </a:solidFill>
                <a:latin typeface="Calibri" pitchFamily="34" charset="0"/>
                <a:ea typeface="+mn-ea"/>
                <a:cs typeface="Arial" charset="0"/>
              </a:defRPr>
            </a:lvl3pPr>
            <a:lvl4pPr marL="1600200" indent="-228600" algn="l" defTabSz="914400" rtl="0" eaLnBrk="1" latinLnBrk="0" hangingPunct="1">
              <a:defRPr sz="1800" kern="1200">
                <a:solidFill>
                  <a:schemeClr val="tx1"/>
                </a:solidFill>
                <a:latin typeface="Calibri" pitchFamily="34" charset="0"/>
                <a:ea typeface="+mn-ea"/>
                <a:cs typeface="Arial" charset="0"/>
              </a:defRPr>
            </a:lvl4pPr>
            <a:lvl5pPr marL="2057400" indent="-228600" algn="l" defTabSz="914400" rtl="0" eaLnBrk="1" latinLnBrk="0" hangingPunct="1">
              <a:defRPr sz="1800" kern="1200">
                <a:solidFill>
                  <a:schemeClr val="tx1"/>
                </a:solidFill>
                <a:latin typeface="Calibri" pitchFamily="34" charset="0"/>
                <a:ea typeface="+mn-ea"/>
                <a:cs typeface="Arial" charset="0"/>
              </a:defRPr>
            </a:lvl5pPr>
            <a:lvl6pPr marL="25146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charset="0"/>
              </a:defRPr>
            </a:lvl6pPr>
            <a:lvl7pPr marL="29718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charset="0"/>
              </a:defRPr>
            </a:lvl7pPr>
            <a:lvl8pPr marL="34290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charset="0"/>
              </a:defRPr>
            </a:lvl8pPr>
            <a:lvl9pPr marL="38862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charset="0"/>
              </a:defRPr>
            </a:lvl9pPr>
          </a:lstStyle>
          <a:p>
            <a:pPr algn="ctr"/>
            <a:endParaRPr lang="ru-RU" altLang="ru-RU" sz="1400" b="1" dirty="0">
              <a:solidFill>
                <a:schemeClr val="bg1"/>
              </a:solidFill>
              <a:latin typeface="Century Gothic" pitchFamily="34" charset="0"/>
            </a:endParaRPr>
          </a:p>
        </p:txBody>
      </p:sp>
      <p:sp>
        <p:nvSpPr>
          <p:cNvPr id="28" name="Прямоугольник 27"/>
          <p:cNvSpPr/>
          <p:nvPr/>
        </p:nvSpPr>
        <p:spPr>
          <a:xfrm>
            <a:off x="457200" y="4724400"/>
            <a:ext cx="8229600" cy="1631216"/>
          </a:xfrm>
          <a:prstGeom prst="rect">
            <a:avLst/>
          </a:prstGeom>
        </p:spPr>
        <p:txBody>
          <a:bodyPr wrap="square">
            <a:spAutoFit/>
          </a:bodyPr>
          <a:lstStyle/>
          <a:p>
            <a:pPr algn="just"/>
            <a:r>
              <a:rPr lang="ru-RU" sz="2000" dirty="0" err="1" smtClean="0">
                <a:latin typeface="Times New Roman" pitchFamily="18" charset="0"/>
                <a:cs typeface="Times New Roman" pitchFamily="18" charset="0"/>
              </a:rPr>
              <a:t>Қосымша білім</a:t>
            </a:r>
            <a:r>
              <a:rPr lang="ru-RU" sz="2000" dirty="0" smtClean="0">
                <a:latin typeface="Times New Roman" pitchFamily="18" charset="0"/>
                <a:cs typeface="Times New Roman" pitchFamily="18" charset="0"/>
              </a:rPr>
              <a:t> беру </a:t>
            </a:r>
            <a:r>
              <a:rPr lang="ru-RU" sz="2000" dirty="0" err="1" smtClean="0">
                <a:latin typeface="Times New Roman" pitchFamily="18" charset="0"/>
                <a:cs typeface="Times New Roman" pitchFamily="18" charset="0"/>
              </a:rPr>
              <a:t>бағдарламасы бойынша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таңдалатын пәндердің көлемін </a:t>
            </a:r>
            <a:r>
              <a:rPr lang="ru-RU" sz="2000" dirty="0" smtClean="0">
                <a:latin typeface="Times New Roman" pitchFamily="18" charset="0"/>
                <a:cs typeface="Times New Roman" pitchFamily="18" charset="0"/>
              </a:rPr>
              <a:t>ЖОО </a:t>
            </a:r>
            <a:r>
              <a:rPr lang="ru-RU" sz="2000" dirty="0" err="1" smtClean="0">
                <a:latin typeface="Times New Roman" pitchFamily="18" charset="0"/>
                <a:cs typeface="Times New Roman" pitchFamily="18" charset="0"/>
              </a:rPr>
              <a:t>дербес</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анықтайды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Бұл ретте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қосымша </a:t>
            </a:r>
            <a:r>
              <a:rPr lang="ru-RU" sz="2000" dirty="0" smtClean="0">
                <a:latin typeface="Times New Roman" pitchFamily="18" charset="0"/>
                <a:cs typeface="Times New Roman" pitchFamily="18" charset="0"/>
              </a:rPr>
              <a:t>ББ </a:t>
            </a:r>
            <a:r>
              <a:rPr lang="ru-RU" sz="2000" dirty="0" err="1" smtClean="0">
                <a:latin typeface="Times New Roman" pitchFamily="18" charset="0"/>
                <a:cs typeface="Times New Roman" pitchFamily="18" charset="0"/>
              </a:rPr>
              <a:t>пәндерін білім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алушылар</a:t>
            </a:r>
            <a:r>
              <a:rPr lang="ru-RU" sz="2000" dirty="0" smtClean="0">
                <a:latin typeface="Times New Roman" pitchFamily="18" charset="0"/>
                <a:cs typeface="Times New Roman" pitchFamily="18" charset="0"/>
              </a:rPr>
              <a:t> ЖК </a:t>
            </a:r>
            <a:r>
              <a:rPr lang="ru-RU" sz="2000" dirty="0" err="1" smtClean="0">
                <a:latin typeface="Times New Roman" pitchFamily="18" charset="0"/>
                <a:cs typeface="Times New Roman" pitchFamily="18" charset="0"/>
              </a:rPr>
              <a:t>және </a:t>
            </a:r>
            <a:r>
              <a:rPr lang="ru-RU" sz="2000" dirty="0" smtClean="0">
                <a:latin typeface="Times New Roman" pitchFamily="18" charset="0"/>
                <a:cs typeface="Times New Roman" pitchFamily="18" charset="0"/>
              </a:rPr>
              <a:t>ТК </a:t>
            </a:r>
            <a:r>
              <a:rPr lang="ru-RU" sz="2000" dirty="0" err="1" smtClean="0">
                <a:latin typeface="Times New Roman" pitchFamily="18" charset="0"/>
                <a:cs typeface="Times New Roman" pitchFamily="18" charset="0"/>
              </a:rPr>
              <a:t>пәндері шеңберінде зерделейді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және олардың көлемі негізгі</a:t>
            </a:r>
            <a:r>
              <a:rPr lang="ru-RU" sz="2000" dirty="0" smtClean="0">
                <a:latin typeface="Times New Roman" pitchFamily="18" charset="0"/>
                <a:cs typeface="Times New Roman" pitchFamily="18" charset="0"/>
              </a:rPr>
              <a:t> ББ </a:t>
            </a:r>
            <a:r>
              <a:rPr lang="ru-RU" sz="2000" dirty="0" err="1" smtClean="0">
                <a:latin typeface="Times New Roman" pitchFamily="18" charset="0"/>
                <a:cs typeface="Times New Roman" pitchFamily="18" charset="0"/>
              </a:rPr>
              <a:t>бойынша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тиісті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дәрежені немесе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біліктілікті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беруге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қажетті академиялық кредиттердің жалпы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көлеміне кіреді</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3961326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382000" cy="5583936"/>
          </a:xfrm>
        </p:spPr>
        <p:txBody>
          <a:bodyPr>
            <a:normAutofit/>
          </a:bodyPr>
          <a:lstStyle/>
          <a:p>
            <a:r>
              <a:rPr lang="ru-RU" dirty="0" err="1" smtClean="0"/>
              <a:t>Білім</a:t>
            </a:r>
            <a:r>
              <a:rPr lang="ru-RU" dirty="0" smtClean="0"/>
              <a:t> </a:t>
            </a:r>
            <a:r>
              <a:rPr lang="ru-RU" dirty="0" err="1" smtClean="0"/>
              <a:t>алушының алдыңғы оқу деңгейлерінде және </a:t>
            </a:r>
            <a:r>
              <a:rPr lang="ru-RU" b="1" u="sng" dirty="0" err="1" smtClean="0"/>
              <a:t>формальды</a:t>
            </a:r>
            <a:r>
              <a:rPr lang="ru-RU" b="1" u="sng" dirty="0" smtClean="0"/>
              <a:t> </a:t>
            </a:r>
            <a:r>
              <a:rPr lang="ru-RU" b="1" u="sng" dirty="0" err="1" smtClean="0"/>
              <a:t>білім</a:t>
            </a:r>
            <a:r>
              <a:rPr lang="ru-RU" b="1" u="sng" dirty="0" smtClean="0"/>
              <a:t> </a:t>
            </a:r>
            <a:r>
              <a:rPr lang="ru-RU" b="1" u="sng" dirty="0" err="1" smtClean="0"/>
              <a:t>берудің басқа ұйымдарында </a:t>
            </a:r>
            <a:r>
              <a:rPr lang="ru-RU" dirty="0" err="1" smtClean="0"/>
              <a:t>қол жеткізген</a:t>
            </a:r>
            <a:r>
              <a:rPr lang="ru-RU" dirty="0" smtClean="0"/>
              <a:t> </a:t>
            </a:r>
            <a:r>
              <a:rPr lang="ru-RU" dirty="0" err="1" smtClean="0"/>
              <a:t>оқу нәтижелері </a:t>
            </a:r>
            <a:r>
              <a:rPr lang="ru-RU" dirty="0" smtClean="0"/>
              <a:t>мен </a:t>
            </a:r>
            <a:r>
              <a:rPr lang="ru-RU" dirty="0" err="1" smtClean="0"/>
              <a:t>алған оң бағаларын </a:t>
            </a:r>
            <a:r>
              <a:rPr lang="ru-RU" dirty="0" smtClean="0"/>
              <a:t>ЖОО </a:t>
            </a:r>
            <a:r>
              <a:rPr lang="ru-RU" dirty="0" err="1" smtClean="0"/>
              <a:t>академиялық кредиттерді</a:t>
            </a:r>
            <a:r>
              <a:rPr lang="ru-RU" dirty="0" smtClean="0"/>
              <a:t> </a:t>
            </a:r>
            <a:r>
              <a:rPr lang="ru-RU" dirty="0" err="1" smtClean="0"/>
              <a:t>қайта санау</a:t>
            </a:r>
            <a:r>
              <a:rPr lang="ru-RU" dirty="0" smtClean="0"/>
              <a:t> </a:t>
            </a:r>
            <a:r>
              <a:rPr lang="ru-RU" dirty="0" err="1" smtClean="0"/>
              <a:t>арқылы дербес</a:t>
            </a:r>
            <a:r>
              <a:rPr lang="ru-RU" dirty="0" smtClean="0"/>
              <a:t> </a:t>
            </a:r>
            <a:r>
              <a:rPr lang="ru-RU" dirty="0" err="1" smtClean="0"/>
              <a:t>таниды</a:t>
            </a:r>
            <a:r>
              <a:rPr lang="ru-RU" dirty="0" smtClean="0"/>
              <a:t>.</a:t>
            </a:r>
          </a:p>
          <a:p>
            <a:r>
              <a:rPr lang="ru-RU" dirty="0" err="1" smtClean="0"/>
              <a:t>Барлық академиялық кредиттер</a:t>
            </a:r>
            <a:r>
              <a:rPr lang="ru-RU" dirty="0" smtClean="0"/>
              <a:t> </a:t>
            </a:r>
            <a:r>
              <a:rPr lang="ru-RU" dirty="0" err="1" smtClean="0"/>
              <a:t>және білім</a:t>
            </a:r>
            <a:r>
              <a:rPr lang="ru-RU" dirty="0" smtClean="0"/>
              <a:t> </a:t>
            </a:r>
            <a:r>
              <a:rPr lang="ru-RU" dirty="0" err="1" smtClean="0"/>
              <a:t>алушының </a:t>
            </a:r>
            <a:r>
              <a:rPr lang="ru-RU" b="1" u="sng" dirty="0" err="1" smtClean="0"/>
              <a:t>формальды</a:t>
            </a:r>
            <a:r>
              <a:rPr lang="ru-RU" b="1" u="sng" dirty="0" smtClean="0"/>
              <a:t> </a:t>
            </a:r>
            <a:r>
              <a:rPr lang="ru-RU" b="1" u="sng" dirty="0" err="1" smtClean="0"/>
              <a:t>және формальды</a:t>
            </a:r>
            <a:r>
              <a:rPr lang="ru-RU" b="1" u="sng" dirty="0" smtClean="0"/>
              <a:t> </a:t>
            </a:r>
            <a:r>
              <a:rPr lang="ru-RU" b="1" u="sng" dirty="0" err="1" smtClean="0"/>
              <a:t>емес</a:t>
            </a:r>
            <a:r>
              <a:rPr lang="ru-RU" b="1" u="sng" dirty="0" smtClean="0"/>
              <a:t> </a:t>
            </a:r>
            <a:r>
              <a:rPr lang="ru-RU" dirty="0" err="1" smtClean="0"/>
              <a:t>білім</a:t>
            </a:r>
            <a:r>
              <a:rPr lang="ru-RU" dirty="0" smtClean="0"/>
              <a:t> </a:t>
            </a:r>
            <a:r>
              <a:rPr lang="ru-RU" dirty="0" err="1" smtClean="0"/>
              <a:t>берудегі</a:t>
            </a:r>
            <a:r>
              <a:rPr lang="ru-RU" dirty="0" smtClean="0"/>
              <a:t> </a:t>
            </a:r>
            <a:r>
              <a:rPr lang="ru-RU" dirty="0" err="1" smtClean="0"/>
              <a:t>алған оқу нәтижелері бүкіл өмір бойы</a:t>
            </a:r>
            <a:r>
              <a:rPr lang="ru-RU" dirty="0" smtClean="0"/>
              <a:t> </a:t>
            </a:r>
            <a:r>
              <a:rPr lang="ru-RU" dirty="0" err="1" smtClean="0"/>
              <a:t>жиналады</a:t>
            </a:r>
            <a:r>
              <a:rPr lang="ru-RU" dirty="0" smtClean="0"/>
              <a:t>.</a:t>
            </a:r>
          </a:p>
          <a:p>
            <a:pPr>
              <a:buNone/>
            </a:pP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2"/>
          <p:cNvSpPr txBox="1">
            <a:spLocks/>
          </p:cNvSpPr>
          <p:nvPr/>
        </p:nvSpPr>
        <p:spPr bwMode="auto">
          <a:xfrm>
            <a:off x="142844" y="1000108"/>
            <a:ext cx="8786874" cy="4572032"/>
          </a:xfrm>
          <a:prstGeom prst="rect">
            <a:avLst/>
          </a:prstGeom>
          <a:solidFill>
            <a:srgbClr val="92D050"/>
          </a:solidFill>
          <a:ln w="9525">
            <a:noFill/>
            <a:miter lim="800000"/>
            <a:headEnd/>
            <a:tailEnd/>
          </a:ln>
        </p:spPr>
        <p:txBody>
          <a:bodyPr/>
          <a:lstStyle/>
          <a:p>
            <a:pPr algn="just" fontAlgn="base"/>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Формальды</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оқыту </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бекітілген</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білім</a:t>
            </a:r>
            <a:r>
              <a:rPr lang="ru-RU" sz="3600" dirty="0" smtClean="0">
                <a:latin typeface="Times New Roman" pitchFamily="18" charset="0"/>
                <a:cs typeface="Times New Roman" pitchFamily="18" charset="0"/>
              </a:rPr>
              <a:t> беру </a:t>
            </a:r>
            <a:r>
              <a:rPr lang="ru-RU" sz="3600" dirty="0" err="1" smtClean="0">
                <a:latin typeface="Times New Roman" pitchFamily="18" charset="0"/>
                <a:cs typeface="Times New Roman" pitchFamily="18" charset="0"/>
              </a:rPr>
              <a:t>бағдарламасын оқу орнының базасында</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игеру</a:t>
            </a:r>
            <a:r>
              <a:rPr lang="ru-RU" sz="3600" dirty="0" smtClean="0">
                <a:latin typeface="Times New Roman" pitchFamily="18" charset="0"/>
                <a:cs typeface="Times New Roman" pitchFamily="18" charset="0"/>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Формальды</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емес</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оқыту </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жартылай</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жүйеленген» оқыту деп</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атауды</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шамалайтын</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оқыту компонентін</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құрайтын, жоспарланған қызмет барысында</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жүзеге асырылатын</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оқыту, яғни күнделікті еңбек жағдайлары барысындағы оқыту</a:t>
            </a:r>
            <a:endParaRPr lang="ru-RU" sz="3600"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2"/>
          <p:cNvSpPr txBox="1">
            <a:spLocks/>
          </p:cNvSpPr>
          <p:nvPr/>
        </p:nvSpPr>
        <p:spPr bwMode="auto">
          <a:xfrm>
            <a:off x="142844" y="857232"/>
            <a:ext cx="8786874" cy="5357831"/>
          </a:xfrm>
          <a:prstGeom prst="rect">
            <a:avLst/>
          </a:prstGeom>
          <a:solidFill>
            <a:srgbClr val="92D050"/>
          </a:solidFill>
          <a:ln w="9525">
            <a:noFill/>
            <a:miter lim="800000"/>
            <a:headEnd/>
            <a:tailEnd/>
          </a:ln>
        </p:spPr>
        <p:txBody>
          <a:bodyPr/>
          <a:lstStyle/>
          <a:p>
            <a:pPr algn="just">
              <a:lnSpc>
                <a:spcPct val="115000"/>
              </a:lnSpc>
            </a:pPr>
            <a:r>
              <a:rPr lang="ru-RU" sz="2800" b="1" dirty="0" err="1" smtClean="0">
                <a:effectLst>
                  <a:outerShdw blurRad="38100" dist="38100" dir="2700000" algn="tl">
                    <a:srgbClr val="000000">
                      <a:alpha val="43137"/>
                    </a:srgbClr>
                  </a:outerShdw>
                </a:effectLst>
                <a:latin typeface="Times New Roman" pitchFamily="18" charset="0"/>
                <a:ea typeface="Calibri"/>
                <a:cs typeface="Times New Roman" pitchFamily="18" charset="0"/>
              </a:rPr>
              <a:t>ЖОО-ы</a:t>
            </a:r>
            <a:r>
              <a:rPr lang="ru-RU" sz="2800" b="1" dirty="0" smtClean="0">
                <a:effectLst>
                  <a:outerShdw blurRad="38100" dist="38100" dir="2700000" algn="tl">
                    <a:srgbClr val="000000">
                      <a:alpha val="43137"/>
                    </a:srgbClr>
                  </a:outerShdw>
                </a:effectLst>
                <a:latin typeface="Times New Roman" pitchFamily="18" charset="0"/>
                <a:ea typeface="Calibri"/>
                <a:cs typeface="Times New Roman" pitchFamily="18" charset="0"/>
              </a:rPr>
              <a:t> Стандарт </a:t>
            </a:r>
            <a:r>
              <a:rPr lang="ru-RU" sz="2800" b="1" dirty="0" err="1" smtClean="0">
                <a:latin typeface="Times New Roman" pitchFamily="18" charset="0"/>
                <a:ea typeface="Calibri"/>
                <a:cs typeface="Times New Roman" pitchFamily="18" charset="0"/>
              </a:rPr>
              <a:t>талаптарына</a:t>
            </a:r>
            <a:r>
              <a:rPr lang="ru-RU" sz="2800" b="1" dirty="0" smtClean="0">
                <a:latin typeface="Times New Roman" pitchFamily="18" charset="0"/>
                <a:ea typeface="Calibri"/>
                <a:cs typeface="Times New Roman" pitchFamily="18" charset="0"/>
              </a:rPr>
              <a:t> </a:t>
            </a:r>
            <a:r>
              <a:rPr lang="ru-RU" sz="2800" b="1" dirty="0" err="1" smtClean="0">
                <a:latin typeface="Times New Roman" pitchFamily="18" charset="0"/>
                <a:ea typeface="Calibri"/>
                <a:cs typeface="Times New Roman" pitchFamily="18" charset="0"/>
              </a:rPr>
              <a:t>сәйкес білім</a:t>
            </a:r>
            <a:r>
              <a:rPr lang="ru-RU" sz="2800" b="1" dirty="0" smtClean="0">
                <a:latin typeface="Times New Roman" pitchFamily="18" charset="0"/>
                <a:ea typeface="Calibri"/>
                <a:cs typeface="Times New Roman" pitchFamily="18" charset="0"/>
              </a:rPr>
              <a:t> беру </a:t>
            </a:r>
            <a:r>
              <a:rPr lang="ru-RU" sz="2800" b="1" dirty="0" err="1" smtClean="0">
                <a:latin typeface="Times New Roman" pitchFamily="18" charset="0"/>
                <a:ea typeface="Calibri"/>
                <a:cs typeface="Times New Roman" pitchFamily="18" charset="0"/>
              </a:rPr>
              <a:t>бағдарламаларын өздері дербес</a:t>
            </a:r>
            <a:r>
              <a:rPr lang="ru-RU" sz="2800" b="1" dirty="0" smtClean="0">
                <a:latin typeface="Times New Roman" pitchFamily="18" charset="0"/>
                <a:ea typeface="Calibri"/>
                <a:cs typeface="Times New Roman" pitchFamily="18" charset="0"/>
              </a:rPr>
              <a:t> </a:t>
            </a:r>
            <a:r>
              <a:rPr lang="ru-RU" sz="2800" b="1" dirty="0" err="1" smtClean="0">
                <a:latin typeface="Times New Roman" pitchFamily="18" charset="0"/>
                <a:ea typeface="Calibri"/>
                <a:cs typeface="Times New Roman" pitchFamily="18" charset="0"/>
              </a:rPr>
              <a:t>дайындайды</a:t>
            </a:r>
            <a:r>
              <a:rPr lang="ru-RU" sz="2800" b="1" dirty="0" smtClean="0">
                <a:latin typeface="Times New Roman" pitchFamily="18" charset="0"/>
                <a:ea typeface="Calibri"/>
                <a:cs typeface="Times New Roman" pitchFamily="18" charset="0"/>
              </a:rPr>
              <a:t>, </a:t>
            </a:r>
            <a:r>
              <a:rPr lang="ru-RU" sz="2800" b="1" dirty="0" err="1" smtClean="0">
                <a:latin typeface="Times New Roman" pitchFamily="18" charset="0"/>
                <a:ea typeface="Calibri"/>
                <a:cs typeface="Times New Roman" pitchFamily="18" charset="0"/>
              </a:rPr>
              <a:t>оқыту нәтижелері негізінде</a:t>
            </a:r>
            <a:r>
              <a:rPr lang="ru-RU" sz="2800" b="1" dirty="0" smtClean="0">
                <a:latin typeface="Times New Roman" pitchFamily="18" charset="0"/>
                <a:ea typeface="Calibri"/>
                <a:cs typeface="Times New Roman" pitchFamily="18" charset="0"/>
              </a:rPr>
              <a:t> </a:t>
            </a:r>
            <a:r>
              <a:rPr lang="ru-RU" sz="2800" b="1" dirty="0" err="1" smtClean="0">
                <a:latin typeface="Times New Roman" pitchFamily="18" charset="0"/>
                <a:ea typeface="Calibri"/>
                <a:cs typeface="Times New Roman" pitchFamily="18" charset="0"/>
              </a:rPr>
              <a:t>оқу жоспары</a:t>
            </a:r>
            <a:r>
              <a:rPr lang="ru-RU" sz="2800" b="1" dirty="0" smtClean="0">
                <a:latin typeface="Times New Roman" pitchFamily="18" charset="0"/>
                <a:ea typeface="Calibri"/>
                <a:cs typeface="Times New Roman" pitchFamily="18" charset="0"/>
              </a:rPr>
              <a:t> (</a:t>
            </a:r>
            <a:r>
              <a:rPr lang="ru-RU" sz="2800" b="1" dirty="0" err="1" smtClean="0">
                <a:latin typeface="Times New Roman" pitchFamily="18" charset="0"/>
                <a:ea typeface="Calibri"/>
                <a:cs typeface="Times New Roman" pitchFamily="18" charset="0"/>
              </a:rPr>
              <a:t>жұмыс оқу жоспары</a:t>
            </a:r>
            <a:r>
              <a:rPr lang="ru-RU" sz="2800" b="1" dirty="0" smtClean="0">
                <a:latin typeface="Times New Roman" pitchFamily="18" charset="0"/>
                <a:ea typeface="Calibri"/>
                <a:cs typeface="Times New Roman" pitchFamily="18" charset="0"/>
              </a:rPr>
              <a:t>, </a:t>
            </a:r>
            <a:r>
              <a:rPr lang="ru-RU" sz="2800" b="1" dirty="0" err="1" smtClean="0">
                <a:latin typeface="Times New Roman" pitchFamily="18" charset="0"/>
                <a:ea typeface="Calibri"/>
                <a:cs typeface="Times New Roman" pitchFamily="18" charset="0"/>
              </a:rPr>
              <a:t>студенттердің жеке</a:t>
            </a:r>
            <a:r>
              <a:rPr lang="ru-RU" sz="2800" b="1" dirty="0" smtClean="0">
                <a:latin typeface="Times New Roman" pitchFamily="18" charset="0"/>
                <a:ea typeface="Calibri"/>
                <a:cs typeface="Times New Roman" pitchFamily="18" charset="0"/>
              </a:rPr>
              <a:t> </a:t>
            </a:r>
            <a:r>
              <a:rPr lang="ru-RU" sz="2800" b="1" dirty="0" err="1" smtClean="0">
                <a:latin typeface="Times New Roman" pitchFamily="18" charset="0"/>
                <a:ea typeface="Calibri"/>
                <a:cs typeface="Times New Roman" pitchFamily="18" charset="0"/>
              </a:rPr>
              <a:t>оқу жоспары</a:t>
            </a:r>
            <a:r>
              <a:rPr lang="ru-RU" sz="2800" b="1" dirty="0" smtClean="0">
                <a:latin typeface="Times New Roman" pitchFamily="18" charset="0"/>
                <a:ea typeface="Calibri"/>
                <a:cs typeface="Times New Roman" pitchFamily="18" charset="0"/>
              </a:rPr>
              <a:t>) </a:t>
            </a:r>
            <a:r>
              <a:rPr lang="ru-RU" sz="2800" b="1" dirty="0" err="1" smtClean="0">
                <a:latin typeface="Times New Roman" pitchFamily="18" charset="0"/>
                <a:ea typeface="Calibri"/>
                <a:cs typeface="Times New Roman" pitchFamily="18" charset="0"/>
              </a:rPr>
              <a:t>және пәндер бойынша</a:t>
            </a:r>
            <a:r>
              <a:rPr lang="ru-RU" sz="2800" b="1" dirty="0" smtClean="0">
                <a:latin typeface="Times New Roman" pitchFamily="18" charset="0"/>
                <a:ea typeface="Calibri"/>
                <a:cs typeface="Times New Roman" pitchFamily="18" charset="0"/>
              </a:rPr>
              <a:t> </a:t>
            </a:r>
            <a:r>
              <a:rPr lang="ru-RU" sz="2800" b="1" dirty="0" err="1" smtClean="0">
                <a:latin typeface="Times New Roman" pitchFamily="18" charset="0"/>
                <a:ea typeface="Calibri"/>
                <a:cs typeface="Times New Roman" pitchFamily="18" charset="0"/>
              </a:rPr>
              <a:t>жұмыс оқу бағдарламалары </a:t>
            </a:r>
            <a:r>
              <a:rPr lang="ru-RU" sz="2800" b="1" dirty="0" smtClean="0">
                <a:latin typeface="Times New Roman" pitchFamily="18" charset="0"/>
                <a:ea typeface="Calibri"/>
                <a:cs typeface="Times New Roman" pitchFamily="18" charset="0"/>
              </a:rPr>
              <a:t>(</a:t>
            </a:r>
            <a:r>
              <a:rPr lang="ru-RU" sz="2800" b="1" dirty="0" err="1" smtClean="0">
                <a:latin typeface="Times New Roman" pitchFamily="18" charset="0"/>
                <a:ea typeface="Calibri"/>
                <a:cs typeface="Times New Roman" pitchFamily="18" charset="0"/>
              </a:rPr>
              <a:t>силлабустар</a:t>
            </a:r>
            <a:r>
              <a:rPr lang="ru-RU" sz="2800" b="1" dirty="0" smtClean="0">
                <a:latin typeface="Times New Roman" pitchFamily="18" charset="0"/>
                <a:ea typeface="Calibri"/>
                <a:cs typeface="Times New Roman" pitchFamily="18" charset="0"/>
              </a:rPr>
              <a:t>) </a:t>
            </a:r>
            <a:r>
              <a:rPr lang="ru-RU" sz="2800" b="1" dirty="0" err="1" smtClean="0">
                <a:latin typeface="Times New Roman" pitchFamily="18" charset="0"/>
                <a:ea typeface="Calibri"/>
                <a:cs typeface="Times New Roman" pitchFamily="18" charset="0"/>
              </a:rPr>
              <a:t>жасалады</a:t>
            </a:r>
            <a:r>
              <a:rPr lang="ru-RU" sz="2800" b="1" dirty="0" smtClean="0">
                <a:latin typeface="Times New Roman" pitchFamily="18" charset="0"/>
                <a:ea typeface="Calibri"/>
                <a:cs typeface="Times New Roman" pitchFamily="18" charset="0"/>
              </a:rPr>
              <a:t>.</a:t>
            </a:r>
            <a:r>
              <a:rPr lang="uk-UA"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uk-UA" sz="2800" b="1" dirty="0" err="1" smtClean="0">
                <a:effectLst>
                  <a:outerShdw blurRad="38100" dist="38100" dir="2700000" algn="tl">
                    <a:srgbClr val="000000">
                      <a:alpha val="43137"/>
                    </a:srgbClr>
                  </a:outerShdw>
                </a:effectLst>
                <a:latin typeface="Times New Roman" pitchFamily="18" charset="0"/>
                <a:cs typeface="Times New Roman" pitchFamily="18" charset="0"/>
              </a:rPr>
              <a:t>жалпы</a:t>
            </a:r>
            <a:r>
              <a:rPr lang="uk-UA" sz="2800" b="1" dirty="0" smtClean="0">
                <a:effectLst>
                  <a:outerShdw blurRad="38100" dist="38100" dir="2700000" algn="tl">
                    <a:srgbClr val="000000">
                      <a:alpha val="43137"/>
                    </a:srgbClr>
                  </a:outerShdw>
                </a:effectLst>
                <a:latin typeface="Times New Roman" pitchFamily="18" charset="0"/>
                <a:cs typeface="Times New Roman" pitchFamily="18" charset="0"/>
              </a:rPr>
              <a:t> білім беру </a:t>
            </a:r>
            <a:r>
              <a:rPr lang="uk-UA" sz="2800" b="1" dirty="0" err="1" smtClean="0">
                <a:effectLst>
                  <a:outerShdw blurRad="38100" dist="38100" dir="2700000" algn="tl">
                    <a:srgbClr val="000000">
                      <a:alpha val="43137"/>
                    </a:srgbClr>
                  </a:outerShdw>
                </a:effectLst>
                <a:latin typeface="Times New Roman" pitchFamily="18" charset="0"/>
                <a:cs typeface="Times New Roman" pitchFamily="18" charset="0"/>
              </a:rPr>
              <a:t>пәндері</a:t>
            </a:r>
            <a:r>
              <a:rPr lang="uk-UA" sz="2800" b="1" dirty="0" smtClean="0">
                <a:effectLst>
                  <a:outerShdw blurRad="38100" dist="38100" dir="2700000" algn="tl">
                    <a:srgbClr val="000000">
                      <a:alpha val="43137"/>
                    </a:srgbClr>
                  </a:outerShdw>
                </a:effectLst>
                <a:latin typeface="Times New Roman" pitchFamily="18" charset="0"/>
                <a:cs typeface="Times New Roman" pitchFamily="18" charset="0"/>
              </a:rPr>
              <a:t> (ЖБП), </a:t>
            </a:r>
            <a:r>
              <a:rPr lang="uk-UA" sz="2800" b="1" dirty="0" err="1" smtClean="0">
                <a:effectLst>
                  <a:outerShdw blurRad="38100" dist="38100" dir="2700000" algn="tl">
                    <a:srgbClr val="000000">
                      <a:alpha val="43137"/>
                    </a:srgbClr>
                  </a:outerShdw>
                </a:effectLst>
                <a:latin typeface="Times New Roman" pitchFamily="18" charset="0"/>
                <a:cs typeface="Times New Roman" pitchFamily="18" charset="0"/>
              </a:rPr>
              <a:t>базалық</a:t>
            </a:r>
            <a:r>
              <a:rPr lang="uk-UA"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uk-UA" sz="2800" b="1" dirty="0" err="1" smtClean="0">
                <a:effectLst>
                  <a:outerShdw blurRad="38100" dist="38100" dir="2700000" algn="tl">
                    <a:srgbClr val="000000">
                      <a:alpha val="43137"/>
                    </a:srgbClr>
                  </a:outerShdw>
                </a:effectLst>
                <a:latin typeface="Times New Roman" pitchFamily="18" charset="0"/>
                <a:cs typeface="Times New Roman" pitchFamily="18" charset="0"/>
              </a:rPr>
              <a:t>пәндер</a:t>
            </a:r>
            <a:r>
              <a:rPr lang="uk-UA" sz="2800" b="1" dirty="0" smtClean="0">
                <a:effectLst>
                  <a:outerShdw blurRad="38100" dist="38100" dir="2700000" algn="tl">
                    <a:srgbClr val="000000">
                      <a:alpha val="43137"/>
                    </a:srgbClr>
                  </a:outerShdw>
                </a:effectLst>
                <a:latin typeface="Times New Roman" pitchFamily="18" charset="0"/>
                <a:cs typeface="Times New Roman" pitchFamily="18" charset="0"/>
              </a:rPr>
              <a:t> (БП), </a:t>
            </a:r>
            <a:r>
              <a:rPr lang="uk-UA" sz="2800" b="1" dirty="0" err="1" smtClean="0">
                <a:effectLst>
                  <a:outerShdw blurRad="38100" dist="38100" dir="2700000" algn="tl">
                    <a:srgbClr val="000000">
                      <a:alpha val="43137"/>
                    </a:srgbClr>
                  </a:outerShdw>
                </a:effectLst>
                <a:latin typeface="Times New Roman" pitchFamily="18" charset="0"/>
                <a:cs typeface="Times New Roman" pitchFamily="18" charset="0"/>
              </a:rPr>
              <a:t>кәсіптендіру</a:t>
            </a:r>
            <a:r>
              <a:rPr lang="uk-UA"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uk-UA" sz="2800" b="1" dirty="0" err="1" smtClean="0">
                <a:effectLst>
                  <a:outerShdw blurRad="38100" dist="38100" dir="2700000" algn="tl">
                    <a:srgbClr val="000000">
                      <a:alpha val="43137"/>
                    </a:srgbClr>
                  </a:outerShdw>
                </a:effectLst>
                <a:latin typeface="Times New Roman" pitchFamily="18" charset="0"/>
                <a:cs typeface="Times New Roman" pitchFamily="18" charset="0"/>
              </a:rPr>
              <a:t>пәндері</a:t>
            </a:r>
            <a:r>
              <a:rPr lang="uk-UA"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uk-UA" sz="2800" b="1" dirty="0" err="1" smtClean="0">
                <a:effectLst>
                  <a:outerShdw blurRad="38100" dist="38100" dir="2700000" algn="tl">
                    <a:srgbClr val="000000">
                      <a:alpha val="43137"/>
                    </a:srgbClr>
                  </a:outerShdw>
                </a:effectLst>
                <a:latin typeface="Times New Roman" pitchFamily="18" charset="0"/>
                <a:cs typeface="Times New Roman" pitchFamily="18" charset="0"/>
              </a:rPr>
              <a:t>КП</a:t>
            </a:r>
            <a:r>
              <a:rPr lang="uk-UA"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uk-UA" sz="2800" b="1" dirty="0" err="1" smtClean="0">
                <a:effectLst>
                  <a:outerShdw blurRad="38100" dist="38100" dir="2700000" algn="tl">
                    <a:srgbClr val="000000">
                      <a:alpha val="43137"/>
                    </a:srgbClr>
                  </a:outerShdw>
                </a:effectLst>
                <a:latin typeface="Times New Roman" pitchFamily="18" charset="0"/>
                <a:cs typeface="Times New Roman" pitchFamily="18" charset="0"/>
              </a:rPr>
              <a:t>циклдеріне</a:t>
            </a:r>
            <a:r>
              <a:rPr lang="uk-UA" sz="2800" b="1" dirty="0" smtClean="0">
                <a:latin typeface="Times New Roman" pitchFamily="18" charset="0"/>
                <a:cs typeface="Times New Roman" pitchFamily="18" charset="0"/>
              </a:rPr>
              <a:t> </a:t>
            </a:r>
            <a:r>
              <a:rPr lang="uk-UA" sz="2800" b="1" dirty="0" err="1" smtClean="0">
                <a:latin typeface="Times New Roman" pitchFamily="18" charset="0"/>
                <a:cs typeface="Times New Roman" pitchFamily="18" charset="0"/>
              </a:rPr>
              <a:t>шоғырландырылған</a:t>
            </a:r>
            <a:r>
              <a:rPr lang="uk-UA" sz="2800" b="1" dirty="0" smtClean="0">
                <a:latin typeface="Times New Roman" pitchFamily="18" charset="0"/>
                <a:cs typeface="Times New Roman" pitchFamily="18" charset="0"/>
              </a:rPr>
              <a:t> </a:t>
            </a:r>
            <a:r>
              <a:rPr lang="uk-UA" sz="2800" b="1" dirty="0" err="1" smtClean="0">
                <a:latin typeface="Times New Roman" pitchFamily="18" charset="0"/>
                <a:cs typeface="Times New Roman" pitchFamily="18" charset="0"/>
              </a:rPr>
              <a:t>оқу</a:t>
            </a:r>
            <a:r>
              <a:rPr lang="uk-UA" sz="2800" b="1" dirty="0" smtClean="0">
                <a:latin typeface="Times New Roman" pitchFamily="18" charset="0"/>
                <a:cs typeface="Times New Roman" pitchFamily="18" charset="0"/>
              </a:rPr>
              <a:t> </a:t>
            </a:r>
            <a:r>
              <a:rPr lang="uk-UA" sz="2800" b="1" dirty="0" err="1" smtClean="0">
                <a:latin typeface="Times New Roman" pitchFamily="18" charset="0"/>
                <a:cs typeface="Times New Roman" pitchFamily="18" charset="0"/>
              </a:rPr>
              <a:t>пәндері</a:t>
            </a:r>
            <a:r>
              <a:rPr lang="uk-UA" sz="2800" b="1" dirty="0" smtClean="0">
                <a:latin typeface="Times New Roman" pitchFamily="18" charset="0"/>
                <a:cs typeface="Times New Roman" pitchFamily="18" charset="0"/>
              </a:rPr>
              <a:t> </a:t>
            </a:r>
            <a:r>
              <a:rPr lang="uk-UA" sz="2800" b="1" dirty="0" err="1" smtClean="0">
                <a:latin typeface="Times New Roman" pitchFamily="18" charset="0"/>
                <a:cs typeface="Times New Roman" pitchFamily="18" charset="0"/>
              </a:rPr>
              <a:t>тізімі</a:t>
            </a:r>
            <a:r>
              <a:rPr lang="uk-UA" sz="2800" b="1" dirty="0" smtClean="0">
                <a:latin typeface="Times New Roman" pitchFamily="18" charset="0"/>
                <a:cs typeface="Times New Roman" pitchFamily="18" charset="0"/>
              </a:rPr>
              <a:t> </a:t>
            </a:r>
            <a:r>
              <a:rPr lang="uk-UA" sz="2800" b="1" dirty="0" err="1" smtClean="0">
                <a:latin typeface="Times New Roman" pitchFamily="18" charset="0"/>
                <a:cs typeface="Times New Roman" pitchFamily="18" charset="0"/>
              </a:rPr>
              <a:t>тұрғысынан</a:t>
            </a:r>
            <a:r>
              <a:rPr lang="uk-UA" sz="2800" b="1" dirty="0" smtClean="0">
                <a:latin typeface="Times New Roman" pitchFamily="18" charset="0"/>
                <a:cs typeface="Times New Roman" pitchFamily="18" charset="0"/>
              </a:rPr>
              <a:t> </a:t>
            </a:r>
            <a:r>
              <a:rPr lang="uk-UA" sz="2800" b="1" dirty="0" err="1" smtClean="0">
                <a:latin typeface="Times New Roman" pitchFamily="18" charset="0"/>
                <a:cs typeface="Times New Roman" pitchFamily="18" charset="0"/>
              </a:rPr>
              <a:t>міндетті</a:t>
            </a:r>
            <a:r>
              <a:rPr lang="uk-UA" sz="2800" b="1" dirty="0" smtClean="0">
                <a:latin typeface="Times New Roman" pitchFamily="18" charset="0"/>
                <a:cs typeface="Times New Roman" pitchFamily="18" charset="0"/>
              </a:rPr>
              <a:t> </a:t>
            </a:r>
            <a:r>
              <a:rPr lang="uk-UA" sz="2800" b="1" dirty="0" err="1" smtClean="0">
                <a:latin typeface="Times New Roman" pitchFamily="18" charset="0"/>
                <a:cs typeface="Times New Roman" pitchFamily="18" charset="0"/>
              </a:rPr>
              <a:t>компоненттерді</a:t>
            </a:r>
            <a:r>
              <a:rPr lang="uk-UA" sz="2800" b="1" dirty="0" smtClean="0">
                <a:latin typeface="Times New Roman" pitchFamily="18" charset="0"/>
                <a:cs typeface="Times New Roman" pitchFamily="18" charset="0"/>
              </a:rPr>
              <a:t> </a:t>
            </a:r>
            <a:r>
              <a:rPr lang="uk-UA" sz="2800" b="1" dirty="0" err="1" smtClean="0">
                <a:latin typeface="Times New Roman" pitchFamily="18" charset="0"/>
                <a:cs typeface="Times New Roman" pitchFamily="18" charset="0"/>
              </a:rPr>
              <a:t>белгілейтін</a:t>
            </a:r>
            <a:r>
              <a:rPr lang="uk-UA" sz="2800" b="1" dirty="0" smtClean="0">
                <a:latin typeface="Times New Roman" pitchFamily="18" charset="0"/>
                <a:cs typeface="Times New Roman" pitchFamily="18" charset="0"/>
              </a:rPr>
              <a:t> негізгі </a:t>
            </a:r>
            <a:r>
              <a:rPr lang="uk-UA" sz="2800" b="1" dirty="0" err="1" smtClean="0">
                <a:latin typeface="Times New Roman" pitchFamily="18" charset="0"/>
                <a:cs typeface="Times New Roman" pitchFamily="18" charset="0"/>
              </a:rPr>
              <a:t>оқу</a:t>
            </a:r>
            <a:r>
              <a:rPr lang="uk-UA" sz="2800" b="1" dirty="0" smtClean="0">
                <a:latin typeface="Times New Roman" pitchFamily="18" charset="0"/>
                <a:cs typeface="Times New Roman" pitchFamily="18" charset="0"/>
              </a:rPr>
              <a:t> </a:t>
            </a:r>
            <a:r>
              <a:rPr lang="uk-UA" sz="2800" b="1" dirty="0" err="1" smtClean="0">
                <a:latin typeface="Times New Roman" pitchFamily="18" charset="0"/>
                <a:cs typeface="Times New Roman" pitchFamily="18" charset="0"/>
              </a:rPr>
              <a:t>құжаты</a:t>
            </a:r>
            <a:r>
              <a:rPr lang="uk-UA" sz="2800" b="1" dirty="0" smtClean="0">
                <a:latin typeface="Times New Roman" pitchFamily="18" charset="0"/>
                <a:cs typeface="Times New Roman" pitchFamily="18" charset="0"/>
              </a:rPr>
              <a:t>.</a:t>
            </a:r>
            <a:endParaRPr lang="ru-RU" sz="2800" b="1" dirty="0" smtClean="0">
              <a:latin typeface="Times New Roman" pitchFamily="18" charset="0"/>
              <a:cs typeface="Times New Roman" pitchFamily="18" charset="0"/>
            </a:endParaRPr>
          </a:p>
          <a:p>
            <a:pPr algn="just">
              <a:lnSpc>
                <a:spcPct val="115000"/>
              </a:lnSpc>
              <a:spcAft>
                <a:spcPts val="0"/>
              </a:spcAft>
            </a:pPr>
            <a:endParaRPr lang="kk-KZ" sz="2800" b="1" dirty="0">
              <a:latin typeface="Times New Roman" pitchFamily="18" charset="0"/>
              <a:ea typeface="Calibri"/>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Подзаголовок 2"/>
          <p:cNvSpPr txBox="1">
            <a:spLocks/>
          </p:cNvSpPr>
          <p:nvPr/>
        </p:nvSpPr>
        <p:spPr bwMode="auto">
          <a:xfrm>
            <a:off x="357188" y="1214422"/>
            <a:ext cx="8572530" cy="4286280"/>
          </a:xfrm>
          <a:prstGeom prst="rect">
            <a:avLst/>
          </a:prstGeom>
          <a:solidFill>
            <a:schemeClr val="accent6">
              <a:lumMod val="40000"/>
              <a:lumOff val="60000"/>
            </a:schemeClr>
          </a:solidFill>
          <a:ln w="9525">
            <a:noFill/>
            <a:miter lim="800000"/>
            <a:headEnd/>
            <a:tailEnd/>
          </a:ln>
        </p:spPr>
        <p:txBody>
          <a:bodyPr/>
          <a:lstStyle/>
          <a:p>
            <a:pPr algn="just"/>
            <a:r>
              <a:rPr lang="kk-KZ" sz="4400" b="1" dirty="0" smtClean="0">
                <a:latin typeface="Times New Roman" pitchFamily="18" charset="0"/>
                <a:cs typeface="Times New Roman" pitchFamily="18" charset="0"/>
              </a:rPr>
              <a:t>Білім беру мазмұны </a:t>
            </a:r>
            <a:r>
              <a:rPr lang="kk-KZ" sz="4400" dirty="0" smtClean="0">
                <a:latin typeface="Times New Roman" pitchFamily="18" charset="0"/>
                <a:cs typeface="Times New Roman" pitchFamily="18" charset="0"/>
              </a:rPr>
              <a:t>жаңа ақпарат ағымын саналы түсіну, оны бағалай білу, кез келген жағдайда шығармашылық шешім қабылдау, рухани адамгершілік қағидаларды игерту бағыттарын белгілейді.</a:t>
            </a:r>
            <a:endParaRPr lang="kk-KZ" sz="4400" b="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Подзаголовок 2"/>
          <p:cNvSpPr txBox="1">
            <a:spLocks/>
          </p:cNvSpPr>
          <p:nvPr/>
        </p:nvSpPr>
        <p:spPr bwMode="auto">
          <a:xfrm>
            <a:off x="357188" y="1500174"/>
            <a:ext cx="8572530" cy="4000529"/>
          </a:xfrm>
          <a:prstGeom prst="rect">
            <a:avLst/>
          </a:prstGeom>
          <a:solidFill>
            <a:schemeClr val="accent6">
              <a:lumMod val="40000"/>
              <a:lumOff val="60000"/>
            </a:schemeClr>
          </a:solidFill>
          <a:ln w="9525">
            <a:noFill/>
            <a:miter lim="800000"/>
            <a:headEnd/>
            <a:tailEnd/>
          </a:ln>
        </p:spPr>
        <p:txBody>
          <a:bodyPr/>
          <a:lstStyle/>
          <a:p>
            <a:pPr algn="just">
              <a:spcBef>
                <a:spcPts val="0"/>
              </a:spcBef>
            </a:pPr>
            <a:r>
              <a:rPr lang="kk-KZ" sz="4800" b="1" dirty="0" smtClean="0">
                <a:effectLst>
                  <a:outerShdw blurRad="38100" dist="38100" dir="2700000" algn="tl">
                    <a:srgbClr val="000000">
                      <a:alpha val="43137"/>
                    </a:srgbClr>
                  </a:outerShdw>
                </a:effectLst>
                <a:latin typeface="Times New Roman" pitchFamily="18" charset="0"/>
                <a:cs typeface="Times New Roman" pitchFamily="18" charset="0"/>
              </a:rPr>
              <a:t>Білім беру мазмұны </a:t>
            </a:r>
            <a:r>
              <a:rPr lang="kk-KZ" sz="4800" dirty="0" smtClean="0">
                <a:latin typeface="Times New Roman" pitchFamily="18" charset="0"/>
                <a:cs typeface="Times New Roman" pitchFamily="18" charset="0"/>
              </a:rPr>
              <a:t>– білім, іскерлік/біліктілік, дағды және дүниетанымы мен жалпы тұлғалық қалыптасу деңгейі көрінетін </a:t>
            </a:r>
            <a:r>
              <a:rPr lang="kk-KZ" sz="4800" b="1" dirty="0" smtClean="0">
                <a:effectLst>
                  <a:outerShdw blurRad="38100" dist="38100" dir="2700000" algn="tl">
                    <a:srgbClr val="000000">
                      <a:alpha val="43137"/>
                    </a:srgbClr>
                  </a:outerShdw>
                </a:effectLst>
                <a:latin typeface="Times New Roman" pitchFamily="18" charset="0"/>
                <a:cs typeface="Times New Roman" pitchFamily="18" charset="0"/>
              </a:rPr>
              <a:t>нәтиже.</a:t>
            </a:r>
            <a:endParaRPr lang="ru-RU" sz="4800" b="1" dirty="0">
              <a:solidFill>
                <a:srgbClr val="0000CC"/>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Подзаголовок 2"/>
          <p:cNvSpPr txBox="1">
            <a:spLocks/>
          </p:cNvSpPr>
          <p:nvPr/>
        </p:nvSpPr>
        <p:spPr bwMode="auto">
          <a:xfrm>
            <a:off x="285720" y="1357298"/>
            <a:ext cx="8572530" cy="4214842"/>
          </a:xfrm>
          <a:prstGeom prst="rect">
            <a:avLst/>
          </a:prstGeom>
          <a:solidFill>
            <a:schemeClr val="accent6">
              <a:lumMod val="40000"/>
              <a:lumOff val="60000"/>
            </a:schemeClr>
          </a:solidFill>
          <a:ln w="9525">
            <a:noFill/>
            <a:miter lim="800000"/>
            <a:headEnd/>
            <a:tailEnd/>
          </a:ln>
        </p:spPr>
        <p:txBody>
          <a:bodyPr/>
          <a:lstStyle/>
          <a:p>
            <a:pPr algn="just"/>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Білім мазмұнын анықтауға әсер ететін  факторлар</a:t>
            </a:r>
            <a:r>
              <a:rPr lang="kk-KZ" sz="4000" b="1" dirty="0" smtClean="0">
                <a:solidFill>
                  <a:srgbClr val="FF0000"/>
                </a:solidFill>
                <a:latin typeface="Times New Roman" pitchFamily="18" charset="0"/>
                <a:cs typeface="Times New Roman" pitchFamily="18" charset="0"/>
              </a:rPr>
              <a:t>:</a:t>
            </a:r>
          </a:p>
          <a:p>
            <a:pPr algn="just"/>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Объективті факторлар:</a:t>
            </a:r>
            <a:r>
              <a:rPr lang="kk-KZ" sz="4000" b="1" dirty="0" smtClean="0">
                <a:latin typeface="Times New Roman" pitchFamily="18" charset="0"/>
                <a:cs typeface="Times New Roman" pitchFamily="18" charset="0"/>
              </a:rPr>
              <a:t> қоғам, ғылым және техниканың дамуы; </a:t>
            </a:r>
          </a:p>
          <a:p>
            <a:pPr algn="just"/>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Субъективті факторлар: </a:t>
            </a:r>
            <a:r>
              <a:rPr lang="kk-KZ" sz="4000" b="1" dirty="0" smtClean="0">
                <a:latin typeface="Times New Roman" pitchFamily="18" charset="0"/>
                <a:cs typeface="Times New Roman" pitchFamily="18" charset="0"/>
              </a:rPr>
              <a:t>қоғамдағы саясат, ғалымдардың әдіснамалық ұстанымдары.</a:t>
            </a:r>
            <a:endParaRPr lang="ru-RU" sz="4000" b="1" dirty="0" smtClean="0">
              <a:latin typeface="Times New Roman" pitchFamily="18" charset="0"/>
              <a:cs typeface="Times New Roman" pitchFamily="18" charset="0"/>
            </a:endParaRPr>
          </a:p>
          <a:p>
            <a:pPr algn="just"/>
            <a:endParaRPr lang="kk-KZ" sz="4000" b="1" i="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Подзаголовок 2"/>
          <p:cNvSpPr txBox="1">
            <a:spLocks/>
          </p:cNvSpPr>
          <p:nvPr/>
        </p:nvSpPr>
        <p:spPr bwMode="auto">
          <a:xfrm>
            <a:off x="214282" y="1000108"/>
            <a:ext cx="8715406" cy="4071966"/>
          </a:xfrm>
          <a:prstGeom prst="rect">
            <a:avLst/>
          </a:prstGeom>
          <a:solidFill>
            <a:schemeClr val="accent6">
              <a:lumMod val="40000"/>
              <a:lumOff val="60000"/>
            </a:schemeClr>
          </a:solidFill>
          <a:ln w="9525">
            <a:noFill/>
            <a:miter lim="800000"/>
            <a:headEnd/>
            <a:tailEnd/>
          </a:ln>
        </p:spPr>
        <p:txBody>
          <a:bodyPr/>
          <a:lstStyle/>
          <a:p>
            <a:pPr algn="just"/>
            <a:r>
              <a:rPr lang="ru-RU" sz="44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Білім</a:t>
            </a:r>
            <a:r>
              <a:rPr lang="ru-RU" sz="4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беру </a:t>
            </a:r>
            <a:r>
              <a:rPr lang="ru-RU" sz="44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мазмұны </a:t>
            </a:r>
            <a:r>
              <a:rPr lang="ru-RU" sz="4400" b="1" dirty="0" err="1" smtClean="0">
                <a:latin typeface="Times New Roman" pitchFamily="18" charset="0"/>
                <a:cs typeface="Times New Roman" pitchFamily="18" charset="0"/>
              </a:rPr>
              <a:t>білім</a:t>
            </a:r>
            <a:r>
              <a:rPr lang="ru-RU" sz="4400" b="1" dirty="0" smtClean="0">
                <a:latin typeface="Times New Roman" pitchFamily="18" charset="0"/>
                <a:cs typeface="Times New Roman" pitchFamily="18" charset="0"/>
              </a:rPr>
              <a:t> </a:t>
            </a:r>
            <a:r>
              <a:rPr lang="ru-RU" sz="4400" b="1" dirty="0" err="1" smtClean="0">
                <a:latin typeface="Times New Roman" pitchFamily="18" charset="0"/>
                <a:cs typeface="Times New Roman" pitchFamily="18" charset="0"/>
              </a:rPr>
              <a:t>берудің</a:t>
            </a:r>
            <a:endParaRPr lang="ru-RU" sz="4400" b="1" dirty="0" smtClean="0">
              <a:latin typeface="Times New Roman" pitchFamily="18" charset="0"/>
              <a:cs typeface="Times New Roman" pitchFamily="18" charset="0"/>
            </a:endParaRPr>
          </a:p>
          <a:p>
            <a:pPr algn="just"/>
            <a:r>
              <a:rPr lang="ru-RU" sz="4400" b="1" dirty="0" err="1" smtClean="0">
                <a:latin typeface="Times New Roman" pitchFamily="18" charset="0"/>
                <a:cs typeface="Times New Roman" pitchFamily="18" charset="0"/>
              </a:rPr>
              <a:t>мемлекеттік</a:t>
            </a:r>
            <a:r>
              <a:rPr lang="ru-RU" sz="4400" b="1" dirty="0" smtClean="0">
                <a:latin typeface="Times New Roman" pitchFamily="18" charset="0"/>
                <a:cs typeface="Times New Roman" pitchFamily="18" charset="0"/>
              </a:rPr>
              <a:t> </a:t>
            </a:r>
            <a:r>
              <a:rPr lang="ru-RU" sz="4400" b="1" dirty="0" err="1" smtClean="0">
                <a:latin typeface="Times New Roman" pitchFamily="18" charset="0"/>
                <a:cs typeface="Times New Roman" pitchFamily="18" charset="0"/>
              </a:rPr>
              <a:t>жалпыға міндетті</a:t>
            </a:r>
            <a:r>
              <a:rPr lang="ru-RU" sz="4400" b="1" dirty="0" smtClean="0">
                <a:latin typeface="Times New Roman" pitchFamily="18" charset="0"/>
                <a:cs typeface="Times New Roman" pitchFamily="18" charset="0"/>
              </a:rPr>
              <a:t> стандарты </a:t>
            </a:r>
            <a:r>
              <a:rPr lang="ru-RU" sz="4400" b="1" dirty="0" err="1" smtClean="0">
                <a:latin typeface="Times New Roman" pitchFamily="18" charset="0"/>
                <a:cs typeface="Times New Roman" pitchFamily="18" charset="0"/>
              </a:rPr>
              <a:t>негізінде</a:t>
            </a:r>
            <a:r>
              <a:rPr lang="ru-RU" sz="4400" b="1" dirty="0" smtClean="0">
                <a:latin typeface="Times New Roman" pitchFamily="18" charset="0"/>
                <a:cs typeface="Times New Roman" pitchFamily="18" charset="0"/>
              </a:rPr>
              <a:t> </a:t>
            </a:r>
            <a:r>
              <a:rPr lang="ru-RU" sz="4400" b="1" dirty="0" err="1" smtClean="0">
                <a:latin typeface="Times New Roman" pitchFamily="18" charset="0"/>
                <a:cs typeface="Times New Roman" pitchFamily="18" charset="0"/>
              </a:rPr>
              <a:t>әзірленетін </a:t>
            </a:r>
            <a:r>
              <a:rPr lang="ru-RU" sz="44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білім</a:t>
            </a:r>
            <a:r>
              <a:rPr lang="ru-RU" sz="4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беру </a:t>
            </a:r>
            <a:r>
              <a:rPr lang="ru-RU" sz="44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бағдарламасымен </a:t>
            </a:r>
            <a:r>
              <a:rPr lang="ru-RU" sz="4400" b="1" dirty="0" err="1" smtClean="0">
                <a:latin typeface="Times New Roman" pitchFamily="18" charset="0"/>
                <a:cs typeface="Times New Roman" pitchFamily="18" charset="0"/>
              </a:rPr>
              <a:t>айқындалады</a:t>
            </a:r>
            <a:r>
              <a:rPr lang="ru-RU" sz="4400" b="1" dirty="0" smtClean="0">
                <a:latin typeface="Times New Roman" pitchFamily="18" charset="0"/>
                <a:cs typeface="Times New Roman" pitchFamily="18" charset="0"/>
              </a:rPr>
              <a:t>.</a:t>
            </a:r>
            <a:endParaRPr lang="ru-RU" sz="4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kk-KZ" sz="4400" b="1" i="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Подзаголовок 2"/>
          <p:cNvSpPr txBox="1">
            <a:spLocks/>
          </p:cNvSpPr>
          <p:nvPr/>
        </p:nvSpPr>
        <p:spPr bwMode="auto">
          <a:xfrm>
            <a:off x="357188" y="1357299"/>
            <a:ext cx="8572530" cy="4572032"/>
          </a:xfrm>
          <a:prstGeom prst="rect">
            <a:avLst/>
          </a:prstGeom>
          <a:solidFill>
            <a:schemeClr val="accent6">
              <a:lumMod val="40000"/>
              <a:lumOff val="60000"/>
            </a:schemeClr>
          </a:solidFill>
          <a:ln w="9525">
            <a:noFill/>
            <a:miter lim="800000"/>
            <a:headEnd/>
            <a:tailEnd/>
          </a:ln>
        </p:spPr>
        <p:txBody>
          <a:bodyPr/>
          <a:lstStyle/>
          <a:p>
            <a:pPr algn="just"/>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Білім</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беру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бағдарламасы</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оқыту бағдарламасы </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Study </a:t>
            </a:r>
            <a:r>
              <a:rPr lang="en-US" sz="3200" b="1" dirty="0" err="1" smtClean="0">
                <a:effectLst>
                  <a:outerShdw blurRad="38100" dist="38100" dir="2700000" algn="tl">
                    <a:srgbClr val="000000">
                      <a:alpha val="43137"/>
                    </a:srgbClr>
                  </a:outerShdw>
                </a:effectLst>
                <a:latin typeface="Times New Roman" pitchFamily="18" charset="0"/>
                <a:cs typeface="Times New Roman" pitchFamily="18" charset="0"/>
              </a:rPr>
              <a:t>Programme</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бұл білімнің мазмұны </a:t>
            </a:r>
            <a:r>
              <a:rPr lang="ru-RU" sz="2800" dirty="0" smtClean="0">
                <a:latin typeface="Times New Roman" pitchFamily="18" charset="0"/>
                <a:cs typeface="Times New Roman" pitchFamily="18" charset="0"/>
              </a:rPr>
              <a:t>мен </a:t>
            </a:r>
            <a:r>
              <a:rPr lang="ru-RU" sz="2800" dirty="0" err="1" smtClean="0">
                <a:latin typeface="Times New Roman" pitchFamily="18" charset="0"/>
                <a:cs typeface="Times New Roman" pitchFamily="18" charset="0"/>
              </a:rPr>
              <a:t>көлемін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оқу үрдісінің ұйымдастыру формасын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курстарды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модульдерді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меңгеру реттілігі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мен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мерзімін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оқытудың</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аттестаттаудың табыстылығын тексеру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құралы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оқытудан күтілетін нәтижелерді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академиялық дәрежені алуға апаратын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оның ішінде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құзыреттілікті қалыптастыруды қосқандағы ұйымдастыру- әдістемелік құжаты</a:t>
            </a:r>
            <a:r>
              <a:rPr lang="ru-RU" sz="2800" dirty="0" smtClean="0">
                <a:latin typeface="Times New Roman" pitchFamily="18" charset="0"/>
                <a:cs typeface="Times New Roman" pitchFamily="18" charset="0"/>
              </a:rPr>
              <a:t>.</a:t>
            </a:r>
            <a:endParaRPr lang="ru-RU" sz="2800" b="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Годовой отчет кафедры 2013-2014 ГУЛЬНАР">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Годовой отчет кафедры 2013-2014 ГУЛЬНАР</Template>
  <TotalTime>1368</TotalTime>
  <Words>1838</Words>
  <PresentationFormat>Экран (4:3)</PresentationFormat>
  <Paragraphs>190</Paragraphs>
  <Slides>47</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47</vt:i4>
      </vt:variant>
    </vt:vector>
  </HeadingPairs>
  <TitlesOfParts>
    <vt:vector size="48" baseType="lpstr">
      <vt:lpstr>Годовой отчет кафедры 2013-2014 ГУЛЬНАР</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                         </vt:lpstr>
      <vt:lpstr>Білім беру  мазмұнын жаңарту:</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Білім берудің заманауи парадигмасы</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Алматы, 2014 ж.</dc:title>
  <dc:creator>Фараби</dc:creator>
  <cp:lastModifiedBy>Фараби</cp:lastModifiedBy>
  <cp:revision>336</cp:revision>
  <dcterms:created xsi:type="dcterms:W3CDTF">2014-06-22T18:03:47Z</dcterms:created>
  <dcterms:modified xsi:type="dcterms:W3CDTF">2019-10-15T10:50:35Z</dcterms:modified>
</cp:coreProperties>
</file>