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25" r:id="rId5"/>
    <p:sldId id="326" r:id="rId6"/>
    <p:sldId id="329" r:id="rId7"/>
    <p:sldId id="342" r:id="rId8"/>
    <p:sldId id="337" r:id="rId9"/>
    <p:sldId id="338" r:id="rId10"/>
    <p:sldId id="328" r:id="rId11"/>
    <p:sldId id="330" r:id="rId12"/>
    <p:sldId id="336" r:id="rId13"/>
    <p:sldId id="343" r:id="rId14"/>
    <p:sldId id="344" r:id="rId15"/>
    <p:sldId id="345" r:id="rId16"/>
    <p:sldId id="346" r:id="rId17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816" userDrawn="1">
          <p15:clr>
            <a:srgbClr val="A4A3A4"/>
          </p15:clr>
        </p15:guide>
        <p15:guide id="2" orient="horz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Автор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66"/>
    <p:restoredTop sz="94205" autoAdjust="0"/>
  </p:normalViewPr>
  <p:slideViewPr>
    <p:cSldViewPr snapToGrid="0">
      <p:cViewPr varScale="1">
        <p:scale>
          <a:sx n="101" d="100"/>
          <a:sy n="101" d="100"/>
        </p:scale>
        <p:origin x="840" y="114"/>
      </p:cViewPr>
      <p:guideLst>
        <p:guide pos="816"/>
        <p:guide orient="horz"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9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BA57456-157A-C12A-2FEC-91B7B9EE49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9D46761-828E-1508-56BD-BAEADF3486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76AEE41-310E-439B-A72B-2966FDA5D7DA}" type="datetime1">
              <a:rPr lang="ru-RU" smtClean="0"/>
              <a:t>31.10.2024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D428A7E-6B0E-809C-73D1-4B5E2FF471A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89A5AA6-0C5B-430A-E0C4-C90B2F0A1C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E476440-F66F-F947-8EFC-EA5202ACF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1176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78923-3C7E-4823-AE0A-5179955BD37D}" type="datetime1">
              <a:rPr lang="ru-RU" noProof="0" smtClean="0"/>
              <a:pPr/>
              <a:t>31.10.2024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79E9EB-07EB-9D44-9F5A-AB1FBECCDD88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467587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6084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574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5649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5006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8738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026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905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244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1C745E-9B5A-59BF-BF50-4F251E39D58D}"/>
              </a:ext>
            </a:extLst>
          </p:cNvPr>
          <p:cNvSpPr/>
          <p:nvPr userDrawn="1"/>
        </p:nvSpPr>
        <p:spPr>
          <a:xfrm>
            <a:off x="304800" y="266701"/>
            <a:ext cx="11582400" cy="63245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Calibri Light" panose="020F030202020403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044184"/>
            <a:ext cx="9144000" cy="356616"/>
          </a:xfrm>
        </p:spPr>
        <p:txBody>
          <a:bodyPr rtlCol="0"/>
          <a:lstStyle>
            <a:lvl1pPr marL="0" indent="0" algn="ct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F2B4A7EA-9E3F-9CE1-56B5-92F4FDDA69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24100" y="758952"/>
            <a:ext cx="7543800" cy="5029200"/>
          </a:xfrm>
          <a:custGeom>
            <a:avLst/>
            <a:gdLst>
              <a:gd name="connsiteX0" fmla="*/ 3567113 w 7543800"/>
              <a:gd name="connsiteY0" fmla="*/ 4869270 h 5029200"/>
              <a:gd name="connsiteX1" fmla="*/ 3567113 w 7543800"/>
              <a:gd name="connsiteY1" fmla="*/ 4957572 h 5029200"/>
              <a:gd name="connsiteX2" fmla="*/ 3976688 w 7543800"/>
              <a:gd name="connsiteY2" fmla="*/ 4957572 h 5029200"/>
              <a:gd name="connsiteX3" fmla="*/ 3976688 w 7543800"/>
              <a:gd name="connsiteY3" fmla="*/ 4869270 h 5029200"/>
              <a:gd name="connsiteX4" fmla="*/ 0 w 7543800"/>
              <a:gd name="connsiteY4" fmla="*/ 0 h 5029200"/>
              <a:gd name="connsiteX5" fmla="*/ 7543800 w 7543800"/>
              <a:gd name="connsiteY5" fmla="*/ 0 h 5029200"/>
              <a:gd name="connsiteX6" fmla="*/ 7543800 w 7543800"/>
              <a:gd name="connsiteY6" fmla="*/ 5029200 h 5029200"/>
              <a:gd name="connsiteX7" fmla="*/ 0 w 7543800"/>
              <a:gd name="connsiteY7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43800" h="5029200">
                <a:moveTo>
                  <a:pt x="3567113" y="4869270"/>
                </a:moveTo>
                <a:lnTo>
                  <a:pt x="3567113" y="4957572"/>
                </a:lnTo>
                <a:lnTo>
                  <a:pt x="3976688" y="4957572"/>
                </a:lnTo>
                <a:lnTo>
                  <a:pt x="3976688" y="4869270"/>
                </a:lnTo>
                <a:close/>
                <a:moveTo>
                  <a:pt x="0" y="0"/>
                </a:moveTo>
                <a:lnTo>
                  <a:pt x="7543800" y="0"/>
                </a:lnTo>
                <a:lnTo>
                  <a:pt x="7543800" y="5029200"/>
                </a:lnTo>
                <a:lnTo>
                  <a:pt x="0" y="5029200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42398E06-9E0E-BC81-DEB5-1DB2F863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08960"/>
            <a:ext cx="10515600" cy="640080"/>
          </a:xfrm>
        </p:spPr>
        <p:txBody>
          <a:bodyPr rtlCol="0" anchor="ctr"/>
          <a:lstStyle>
            <a:lvl1pPr algn="ctr">
              <a:defRPr sz="6000" spc="300" baseline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9F70834-CB8D-A95B-D859-6E5B4C6B4F78}"/>
              </a:ext>
            </a:extLst>
          </p:cNvPr>
          <p:cNvSpPr/>
          <p:nvPr userDrawn="1"/>
        </p:nvSpPr>
        <p:spPr>
          <a:xfrm>
            <a:off x="5891213" y="562822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69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с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Рисунок 37">
            <a:extLst>
              <a:ext uri="{FF2B5EF4-FFF2-40B4-BE49-F238E27FC236}">
                <a16:creationId xmlns:a16="http://schemas.microsoft.com/office/drawing/2014/main" id="{7068A9B7-F56A-44B7-D61E-66289C79F1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0" y="5175504"/>
            <a:ext cx="12188952" cy="1682496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83ED19-9B5E-8852-24D6-62401816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088" y="609600"/>
            <a:ext cx="10021824" cy="1252728"/>
          </a:xfrm>
        </p:spPr>
        <p:txBody>
          <a:bodyPr rtlCol="0"/>
          <a:lstStyle>
            <a:lvl1pPr algn="ctr">
              <a:lnSpc>
                <a:spcPts val="5760"/>
              </a:lnSpc>
              <a:defRPr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307A8A0-5009-A086-A6AE-542CA4684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5DF2D63-3FF5-D547-96B9-BE9CCD1ABA58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6746F73-AB2D-A55B-67FD-85A2F20D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  <p:sp>
        <p:nvSpPr>
          <p:cNvPr id="9" name="Текст 13">
            <a:extLst>
              <a:ext uri="{FF2B5EF4-FFF2-40B4-BE49-F238E27FC236}">
                <a16:creationId xmlns:a16="http://schemas.microsoft.com/office/drawing/2014/main" id="{AA3DDCC3-9231-434E-A1D1-8A078DE7BF1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98448" y="2441448"/>
            <a:ext cx="1280160" cy="758952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0" name="Текст 13">
            <a:extLst>
              <a:ext uri="{FF2B5EF4-FFF2-40B4-BE49-F238E27FC236}">
                <a16:creationId xmlns:a16="http://schemas.microsoft.com/office/drawing/2014/main" id="{970A1046-F88C-E11E-0E2E-A7F3AEDB3A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98448" y="3730752"/>
            <a:ext cx="1280160" cy="1143000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" name="Текст 13">
            <a:extLst>
              <a:ext uri="{FF2B5EF4-FFF2-40B4-BE49-F238E27FC236}">
                <a16:creationId xmlns:a16="http://schemas.microsoft.com/office/drawing/2014/main" id="{BF27FC0A-1C34-6BFF-806A-6911C16F218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83280" y="2441448"/>
            <a:ext cx="1280160" cy="758952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" name="Текст 13">
            <a:extLst>
              <a:ext uri="{FF2B5EF4-FFF2-40B4-BE49-F238E27FC236}">
                <a16:creationId xmlns:a16="http://schemas.microsoft.com/office/drawing/2014/main" id="{EF94CC5A-0B90-D0D3-CF42-2A9B863317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383280" y="3730752"/>
            <a:ext cx="1280160" cy="1143000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3" name="Текст 13">
            <a:extLst>
              <a:ext uri="{FF2B5EF4-FFF2-40B4-BE49-F238E27FC236}">
                <a16:creationId xmlns:a16="http://schemas.microsoft.com/office/drawing/2014/main" id="{8E685B28-FC51-9FE8-2F7E-C8255BD7594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68112" y="2441448"/>
            <a:ext cx="1280160" cy="758952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B472F1E6-DAE5-AE6D-F688-575FC243CD0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68112" y="3730752"/>
            <a:ext cx="1280160" cy="1143000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5" name="Текст 13">
            <a:extLst>
              <a:ext uri="{FF2B5EF4-FFF2-40B4-BE49-F238E27FC236}">
                <a16:creationId xmlns:a16="http://schemas.microsoft.com/office/drawing/2014/main" id="{7138E486-F729-AEC8-0C2D-44FA21EDC61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52944" y="2441448"/>
            <a:ext cx="1280160" cy="758952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6" name="Текст 13">
            <a:extLst>
              <a:ext uri="{FF2B5EF4-FFF2-40B4-BE49-F238E27FC236}">
                <a16:creationId xmlns:a16="http://schemas.microsoft.com/office/drawing/2014/main" id="{0F182FA8-4DA0-527F-89C3-96D9A996F2C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552944" y="3730752"/>
            <a:ext cx="1280160" cy="1143000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BF42A71B-2F05-7F67-85C0-0C5AA947983D}"/>
              </a:ext>
            </a:extLst>
          </p:cNvPr>
          <p:cNvCxnSpPr>
            <a:cxnSpLocks/>
          </p:cNvCxnSpPr>
          <p:nvPr userDrawn="1"/>
        </p:nvCxnSpPr>
        <p:spPr>
          <a:xfrm>
            <a:off x="3383280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2BC25395-CA95-6040-8ED6-C7D8A2E16C49}"/>
              </a:ext>
            </a:extLst>
          </p:cNvPr>
          <p:cNvCxnSpPr>
            <a:cxnSpLocks/>
          </p:cNvCxnSpPr>
          <p:nvPr userDrawn="1"/>
        </p:nvCxnSpPr>
        <p:spPr>
          <a:xfrm>
            <a:off x="9637776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AE2F589B-649A-57C2-1D3E-79FDFF84BADB}"/>
              </a:ext>
            </a:extLst>
          </p:cNvPr>
          <p:cNvCxnSpPr>
            <a:cxnSpLocks/>
          </p:cNvCxnSpPr>
          <p:nvPr userDrawn="1"/>
        </p:nvCxnSpPr>
        <p:spPr>
          <a:xfrm>
            <a:off x="7552944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1F3728F-0FBF-5AD2-357E-FFCFFBF7687E}"/>
              </a:ext>
            </a:extLst>
          </p:cNvPr>
          <p:cNvCxnSpPr>
            <a:cxnSpLocks/>
          </p:cNvCxnSpPr>
          <p:nvPr userDrawn="1"/>
        </p:nvCxnSpPr>
        <p:spPr>
          <a:xfrm>
            <a:off x="5468112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Текст 13">
            <a:extLst>
              <a:ext uri="{FF2B5EF4-FFF2-40B4-BE49-F238E27FC236}">
                <a16:creationId xmlns:a16="http://schemas.microsoft.com/office/drawing/2014/main" id="{1025D334-8990-1960-8865-C877ECC47E6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637776" y="2441448"/>
            <a:ext cx="1280160" cy="758952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6" name="Текст 13">
            <a:extLst>
              <a:ext uri="{FF2B5EF4-FFF2-40B4-BE49-F238E27FC236}">
                <a16:creationId xmlns:a16="http://schemas.microsoft.com/office/drawing/2014/main" id="{7F491CA2-1A10-E7DB-4203-DC7E9E48CCF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637776" y="3730752"/>
            <a:ext cx="1280160" cy="1143000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7A9AA302-5107-FDE7-557C-3305A9A7DEC2}"/>
              </a:ext>
            </a:extLst>
          </p:cNvPr>
          <p:cNvCxnSpPr>
            <a:cxnSpLocks/>
          </p:cNvCxnSpPr>
          <p:nvPr userDrawn="1"/>
        </p:nvCxnSpPr>
        <p:spPr>
          <a:xfrm>
            <a:off x="1298448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106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ременная шка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Рисунок 37">
            <a:extLst>
              <a:ext uri="{FF2B5EF4-FFF2-40B4-BE49-F238E27FC236}">
                <a16:creationId xmlns:a16="http://schemas.microsoft.com/office/drawing/2014/main" id="{7068A9B7-F56A-44B7-D61E-66289C79F1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0" y="0"/>
            <a:ext cx="12188952" cy="1682496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83ED19-9B5E-8852-24D6-62401816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5221224"/>
            <a:ext cx="3621024" cy="621792"/>
          </a:xfrm>
        </p:spPr>
        <p:txBody>
          <a:bodyPr rtlCol="0"/>
          <a:lstStyle>
            <a:lvl1pPr algn="l">
              <a:lnSpc>
                <a:spcPts val="5760"/>
              </a:lnSpc>
              <a:defRPr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307A8A0-5009-A086-A6AE-542CA4684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rtl="0"/>
            <a:fld id="{75DF2D63-3FF5-D547-96B9-BE9CCD1ABA58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6746F73-AB2D-A55B-67FD-85A2F20D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  <p:sp>
        <p:nvSpPr>
          <p:cNvPr id="9" name="Текст 13">
            <a:extLst>
              <a:ext uri="{FF2B5EF4-FFF2-40B4-BE49-F238E27FC236}">
                <a16:creationId xmlns:a16="http://schemas.microsoft.com/office/drawing/2014/main" id="{AA3DDCC3-9231-434E-A1D1-8A078DE7BF1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98448" y="3351784"/>
            <a:ext cx="1620520" cy="411476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" name="Текст 13">
            <a:extLst>
              <a:ext uri="{FF2B5EF4-FFF2-40B4-BE49-F238E27FC236}">
                <a16:creationId xmlns:a16="http://schemas.microsoft.com/office/drawing/2014/main" id="{BF27FC0A-1C34-6BFF-806A-6911C16F218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00984" y="3351784"/>
            <a:ext cx="1620520" cy="411476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3" name="Текст 13">
            <a:extLst>
              <a:ext uri="{FF2B5EF4-FFF2-40B4-BE49-F238E27FC236}">
                <a16:creationId xmlns:a16="http://schemas.microsoft.com/office/drawing/2014/main" id="{8E685B28-FC51-9FE8-2F7E-C8255BD7594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2664" y="3351784"/>
            <a:ext cx="1620520" cy="411476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5" name="Текст 13">
            <a:extLst>
              <a:ext uri="{FF2B5EF4-FFF2-40B4-BE49-F238E27FC236}">
                <a16:creationId xmlns:a16="http://schemas.microsoft.com/office/drawing/2014/main" id="{7138E486-F729-AEC8-0C2D-44FA21EDC61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315200" y="3351784"/>
            <a:ext cx="1620520" cy="411476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5" name="Текст 13">
            <a:extLst>
              <a:ext uri="{FF2B5EF4-FFF2-40B4-BE49-F238E27FC236}">
                <a16:creationId xmlns:a16="http://schemas.microsoft.com/office/drawing/2014/main" id="{1025D334-8990-1960-8865-C877ECC47E6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321800" y="3351784"/>
            <a:ext cx="1620520" cy="411476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73769F54-E10C-40C4-5EFF-E8A9CA520AEC}"/>
              </a:ext>
            </a:extLst>
          </p:cNvPr>
          <p:cNvCxnSpPr>
            <a:cxnSpLocks/>
          </p:cNvCxnSpPr>
          <p:nvPr userDrawn="1"/>
        </p:nvCxnSpPr>
        <p:spPr>
          <a:xfrm>
            <a:off x="1298448" y="6111876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46E7B1EF-9D07-1E66-7467-93C9AE48BD85}"/>
              </a:ext>
            </a:extLst>
          </p:cNvPr>
          <p:cNvCxnSpPr>
            <a:cxnSpLocks/>
          </p:cNvCxnSpPr>
          <p:nvPr userDrawn="1"/>
        </p:nvCxnSpPr>
        <p:spPr>
          <a:xfrm flipH="1">
            <a:off x="1219200" y="2871216"/>
            <a:ext cx="9595104" cy="0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solid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Текст 13">
            <a:extLst>
              <a:ext uri="{FF2B5EF4-FFF2-40B4-BE49-F238E27FC236}">
                <a16:creationId xmlns:a16="http://schemas.microsoft.com/office/drawing/2014/main" id="{970A1046-F88C-E11E-0E2E-A7F3AEDB3A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98448" y="3803904"/>
            <a:ext cx="1620520" cy="1143000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" name="Текст 13">
            <a:extLst>
              <a:ext uri="{FF2B5EF4-FFF2-40B4-BE49-F238E27FC236}">
                <a16:creationId xmlns:a16="http://schemas.microsoft.com/office/drawing/2014/main" id="{EF94CC5A-0B90-D0D3-CF42-2A9B863317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300984" y="3803904"/>
            <a:ext cx="1620520" cy="1143000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B472F1E6-DAE5-AE6D-F688-575FC243CD0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12664" y="3803904"/>
            <a:ext cx="1620520" cy="1143000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6" name="Текст 13">
            <a:extLst>
              <a:ext uri="{FF2B5EF4-FFF2-40B4-BE49-F238E27FC236}">
                <a16:creationId xmlns:a16="http://schemas.microsoft.com/office/drawing/2014/main" id="{0F182FA8-4DA0-527F-89C3-96D9A996F2C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315200" y="3803904"/>
            <a:ext cx="1620520" cy="1143000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6" name="Текст 13">
            <a:extLst>
              <a:ext uri="{FF2B5EF4-FFF2-40B4-BE49-F238E27FC236}">
                <a16:creationId xmlns:a16="http://schemas.microsoft.com/office/drawing/2014/main" id="{7F491CA2-1A10-E7DB-4203-DC7E9E48CCF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321800" y="3803904"/>
            <a:ext cx="1620520" cy="1143000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75476138-49FF-70BE-6359-0A511EFB243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00984" y="2638738"/>
            <a:ext cx="91440" cy="411480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X</a:t>
            </a:r>
          </a:p>
        </p:txBody>
      </p:sp>
      <p:sp>
        <p:nvSpPr>
          <p:cNvPr id="22" name="Текст 7">
            <a:extLst>
              <a:ext uri="{FF2B5EF4-FFF2-40B4-BE49-F238E27FC236}">
                <a16:creationId xmlns:a16="http://schemas.microsoft.com/office/drawing/2014/main" id="{46EFC43B-3F8D-6957-F343-F3D9C3E7A71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298448" y="2638738"/>
            <a:ext cx="91440" cy="411480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X</a:t>
            </a:r>
          </a:p>
        </p:txBody>
      </p:sp>
      <p:sp>
        <p:nvSpPr>
          <p:cNvPr id="23" name="Текст 7">
            <a:extLst>
              <a:ext uri="{FF2B5EF4-FFF2-40B4-BE49-F238E27FC236}">
                <a16:creationId xmlns:a16="http://schemas.microsoft.com/office/drawing/2014/main" id="{D6007DD2-0F2E-6F92-8457-FC670750ED3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312664" y="2638738"/>
            <a:ext cx="91440" cy="411480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X</a:t>
            </a:r>
          </a:p>
        </p:txBody>
      </p:sp>
      <p:sp>
        <p:nvSpPr>
          <p:cNvPr id="24" name="Текст 7">
            <a:extLst>
              <a:ext uri="{FF2B5EF4-FFF2-40B4-BE49-F238E27FC236}">
                <a16:creationId xmlns:a16="http://schemas.microsoft.com/office/drawing/2014/main" id="{06C5667F-C463-51B6-B8D6-F757BDB8AFC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315200" y="2638738"/>
            <a:ext cx="91440" cy="411480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X</a:t>
            </a:r>
          </a:p>
        </p:txBody>
      </p:sp>
      <p:sp>
        <p:nvSpPr>
          <p:cNvPr id="27" name="Текст 7">
            <a:extLst>
              <a:ext uri="{FF2B5EF4-FFF2-40B4-BE49-F238E27FC236}">
                <a16:creationId xmlns:a16="http://schemas.microsoft.com/office/drawing/2014/main" id="{0FF09CBB-BD48-E8E5-EECF-B6CBC36B236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321800" y="2638738"/>
            <a:ext cx="91440" cy="411480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333783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1A881D2A-2C75-8B2A-DA41-F42ABBA59A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656832" cy="6858000"/>
          </a:xfrm>
          <a:custGeom>
            <a:avLst/>
            <a:gdLst>
              <a:gd name="connsiteX0" fmla="*/ 1295400 w 6656832"/>
              <a:gd name="connsiteY0" fmla="*/ 1492377 h 6858000"/>
              <a:gd name="connsiteX1" fmla="*/ 1295400 w 6656832"/>
              <a:gd name="connsiteY1" fmla="*/ 1580679 h 6858000"/>
              <a:gd name="connsiteX2" fmla="*/ 1704975 w 6656832"/>
              <a:gd name="connsiteY2" fmla="*/ 1580679 h 6858000"/>
              <a:gd name="connsiteX3" fmla="*/ 1704975 w 6656832"/>
              <a:gd name="connsiteY3" fmla="*/ 1492377 h 6858000"/>
              <a:gd name="connsiteX4" fmla="*/ 0 w 6656832"/>
              <a:gd name="connsiteY4" fmla="*/ 0 h 6858000"/>
              <a:gd name="connsiteX5" fmla="*/ 6656832 w 6656832"/>
              <a:gd name="connsiteY5" fmla="*/ 0 h 6858000"/>
              <a:gd name="connsiteX6" fmla="*/ 6656832 w 6656832"/>
              <a:gd name="connsiteY6" fmla="*/ 6858000 h 6858000"/>
              <a:gd name="connsiteX7" fmla="*/ 0 w 665683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56832" h="6858000">
                <a:moveTo>
                  <a:pt x="1295400" y="1492377"/>
                </a:moveTo>
                <a:lnTo>
                  <a:pt x="1295400" y="1580679"/>
                </a:lnTo>
                <a:lnTo>
                  <a:pt x="1704975" y="1580679"/>
                </a:lnTo>
                <a:lnTo>
                  <a:pt x="1704975" y="1492377"/>
                </a:lnTo>
                <a:close/>
                <a:moveTo>
                  <a:pt x="0" y="0"/>
                </a:moveTo>
                <a:lnTo>
                  <a:pt x="6656832" y="0"/>
                </a:lnTo>
                <a:lnTo>
                  <a:pt x="6656832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609600"/>
            <a:ext cx="6656832" cy="530352"/>
          </a:xfrm>
        </p:spPr>
        <p:txBody>
          <a:bodyPr rtlCol="0" anchor="t" anchorCtr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CCA7A15A-B484-E46E-FF4D-179F31F1777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98448" y="2209800"/>
            <a:ext cx="4495744" cy="4648200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310896" tIns="365760" rIns="274320" rtlCol="0" anchor="t">
            <a:noAutofit/>
          </a:bodyPr>
          <a:lstStyle>
            <a:lvl1pPr marL="0" indent="0">
              <a:lnSpc>
                <a:spcPts val="240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618488" y="3630168"/>
            <a:ext cx="3886200" cy="2514600"/>
          </a:xfrm>
        </p:spPr>
        <p:txBody>
          <a:bodyPr rtlCol="0"/>
          <a:lstStyle>
            <a:lvl1pPr marL="0" indent="0">
              <a:buNone/>
              <a:defRPr sz="1400"/>
            </a:lvl1pPr>
            <a:lvl2pPr marL="228600">
              <a:defRPr sz="1400"/>
            </a:lvl2pPr>
            <a:lvl3pPr marL="457200">
              <a:defRPr sz="1400"/>
            </a:lvl3pPr>
            <a:lvl4pPr marL="685800">
              <a:defRPr sz="1400"/>
            </a:lvl4pPr>
            <a:lvl5pPr marL="1143000">
              <a:defRPr sz="14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21" name="Текст 20">
            <a:extLst>
              <a:ext uri="{FF2B5EF4-FFF2-40B4-BE49-F238E27FC236}">
                <a16:creationId xmlns:a16="http://schemas.microsoft.com/office/drawing/2014/main" id="{A123542D-139D-45CC-7853-FE3702B4BB1E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705600" y="2209800"/>
            <a:ext cx="4495744" cy="4648200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310896" tIns="365760" rIns="274320" rtlCol="0" anchor="t" anchorCtr="0">
            <a:noAutofit/>
          </a:bodyPr>
          <a:lstStyle>
            <a:lvl1pPr marL="0" indent="0">
              <a:lnSpc>
                <a:spcPts val="240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7013448" y="3630168"/>
            <a:ext cx="3886200" cy="2514600"/>
          </a:xfrm>
        </p:spPr>
        <p:txBody>
          <a:bodyPr rtlCol="0"/>
          <a:lstStyle>
            <a:lvl1pPr marL="0" indent="0">
              <a:buNone/>
              <a:defRPr sz="1400"/>
            </a:lvl1pPr>
            <a:lvl2pPr marL="228600">
              <a:defRPr sz="1400"/>
            </a:lvl2pPr>
            <a:lvl3pPr marL="457200">
              <a:defRPr sz="1400"/>
            </a:lvl3pPr>
            <a:lvl4pPr marL="685800">
              <a:defRPr sz="1400"/>
            </a:lvl4pPr>
            <a:lvl5pPr marL="1143000">
              <a:defRPr sz="14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659A9D2-C6ED-A99E-6041-56B5688418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2" name="Нижний колонтитул 11">
            <a:extLst>
              <a:ext uri="{FF2B5EF4-FFF2-40B4-BE49-F238E27FC236}">
                <a16:creationId xmlns:a16="http://schemas.microsoft.com/office/drawing/2014/main" id="{971F094C-919A-3E78-DE58-27C2B997C94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5896335-CC4F-4D72-23F0-F7FBFA640021}"/>
              </a:ext>
            </a:extLst>
          </p:cNvPr>
          <p:cNvSpPr/>
          <p:nvPr userDrawn="1"/>
        </p:nvSpPr>
        <p:spPr>
          <a:xfrm>
            <a:off x="1295400" y="1492377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460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 x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B9EF4E7-F4EF-FFCD-9B0C-961E519F6DDD}"/>
              </a:ext>
            </a:extLst>
          </p:cNvPr>
          <p:cNvSpPr/>
          <p:nvPr userDrawn="1"/>
        </p:nvSpPr>
        <p:spPr>
          <a:xfrm>
            <a:off x="5791200" y="0"/>
            <a:ext cx="64008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Calibri Light" panose="020F030202020403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4014216"/>
            <a:ext cx="4160520" cy="1828800"/>
          </a:xfrm>
        </p:spPr>
        <p:txBody>
          <a:bodyPr rtlCol="0" anchor="b" anchorCtr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CCA7A15A-B484-E46E-FF4D-179F31F1777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98080" y="621792"/>
            <a:ext cx="4114800" cy="347472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noFill/>
        </p:spPr>
        <p:txBody>
          <a:bodyPr wrap="square" lIns="0" tIns="0" rIns="0" rtlCol="0" anchor="b">
            <a:noAutofit/>
          </a:bodyPr>
          <a:lstStyle>
            <a:lvl1pPr marL="0" indent="0">
              <a:lnSpc>
                <a:spcPts val="172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498080" y="1069848"/>
            <a:ext cx="3886200" cy="1527048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400"/>
            </a:lvl1pPr>
            <a:lvl2pPr marL="228600">
              <a:lnSpc>
                <a:spcPct val="100000"/>
              </a:lnSpc>
              <a:defRPr sz="1400"/>
            </a:lvl2pPr>
            <a:lvl3pPr marL="457200">
              <a:lnSpc>
                <a:spcPct val="100000"/>
              </a:lnSpc>
              <a:defRPr sz="1400"/>
            </a:lvl3pPr>
            <a:lvl4pPr marL="685800">
              <a:lnSpc>
                <a:spcPct val="100000"/>
              </a:lnSpc>
              <a:defRPr sz="1400"/>
            </a:lvl4pPr>
            <a:lvl5pPr marL="1143000">
              <a:lnSpc>
                <a:spcPct val="100000"/>
              </a:lnSpc>
              <a:defRPr sz="14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21" name="Текст 20">
            <a:extLst>
              <a:ext uri="{FF2B5EF4-FFF2-40B4-BE49-F238E27FC236}">
                <a16:creationId xmlns:a16="http://schemas.microsoft.com/office/drawing/2014/main" id="{A123542D-139D-45CC-7853-FE3702B4BB1E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98080" y="3172968"/>
            <a:ext cx="4114800" cy="347472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noFill/>
        </p:spPr>
        <p:txBody>
          <a:bodyPr wrap="square" lIns="0" tIns="0" rIns="0" rtlCol="0" anchor="b" anchorCtr="0">
            <a:noAutofit/>
          </a:bodyPr>
          <a:lstStyle>
            <a:lvl1pPr marL="0" indent="0">
              <a:lnSpc>
                <a:spcPts val="172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7498080" y="3621024"/>
            <a:ext cx="3886200" cy="1179576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400"/>
            </a:lvl1pPr>
            <a:lvl2pPr marL="228600">
              <a:lnSpc>
                <a:spcPct val="100000"/>
              </a:lnSpc>
              <a:defRPr sz="1400"/>
            </a:lvl2pPr>
            <a:lvl3pPr marL="457200">
              <a:lnSpc>
                <a:spcPct val="100000"/>
              </a:lnSpc>
              <a:defRPr sz="1400"/>
            </a:lvl3pPr>
            <a:lvl4pPr marL="685800">
              <a:lnSpc>
                <a:spcPct val="100000"/>
              </a:lnSpc>
              <a:defRPr sz="1400"/>
            </a:lvl4pPr>
            <a:lvl5pPr marL="1143000">
              <a:lnSpc>
                <a:spcPct val="100000"/>
              </a:lnSpc>
              <a:defRPr sz="14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659A9D2-C6ED-A99E-6041-56B5688418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2" name="Нижний колонтитул 11">
            <a:extLst>
              <a:ext uri="{FF2B5EF4-FFF2-40B4-BE49-F238E27FC236}">
                <a16:creationId xmlns:a16="http://schemas.microsoft.com/office/drawing/2014/main" id="{971F094C-919A-3E78-DE58-27C2B997C94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  <p:sp>
        <p:nvSpPr>
          <p:cNvPr id="5" name="Рисунок 6">
            <a:extLst>
              <a:ext uri="{FF2B5EF4-FFF2-40B4-BE49-F238E27FC236}">
                <a16:creationId xmlns:a16="http://schemas.microsoft.com/office/drawing/2014/main" id="{AD6DBECB-0E53-C186-A485-96A8FC1252C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98448" y="612648"/>
            <a:ext cx="3200400" cy="3200400"/>
          </a:xfrm>
          <a:prstGeom prst="ellipse">
            <a:avLst/>
          </a:prstGeom>
          <a:noFill/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7" name="Текст 20">
            <a:extLst>
              <a:ext uri="{FF2B5EF4-FFF2-40B4-BE49-F238E27FC236}">
                <a16:creationId xmlns:a16="http://schemas.microsoft.com/office/drawing/2014/main" id="{F0B28D44-29B3-3396-973D-82E36116125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498080" y="5129784"/>
            <a:ext cx="4114800" cy="347472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noFill/>
        </p:spPr>
        <p:txBody>
          <a:bodyPr wrap="square" lIns="0" tIns="0" rIns="0" rtlCol="0" anchor="b" anchorCtr="0">
            <a:noAutofit/>
          </a:bodyPr>
          <a:lstStyle>
            <a:lvl1pPr marL="0" indent="0">
              <a:lnSpc>
                <a:spcPts val="172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8" name="Объект 5">
            <a:extLst>
              <a:ext uri="{FF2B5EF4-FFF2-40B4-BE49-F238E27FC236}">
                <a16:creationId xmlns:a16="http://schemas.microsoft.com/office/drawing/2014/main" id="{C06156AC-1153-3958-CFE6-6CDCC21C38A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498080" y="5568696"/>
            <a:ext cx="3886200" cy="905256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400"/>
            </a:lvl1pPr>
            <a:lvl2pPr marL="228600">
              <a:lnSpc>
                <a:spcPct val="100000"/>
              </a:lnSpc>
              <a:defRPr sz="1400"/>
            </a:lvl2pPr>
            <a:lvl3pPr marL="457200">
              <a:lnSpc>
                <a:spcPct val="100000"/>
              </a:lnSpc>
              <a:defRPr sz="1400"/>
            </a:lvl3pPr>
            <a:lvl4pPr marL="685800">
              <a:lnSpc>
                <a:spcPct val="100000"/>
              </a:lnSpc>
              <a:defRPr sz="1400"/>
            </a:lvl4pPr>
            <a:lvl5pPr marL="1143000">
              <a:lnSpc>
                <a:spcPct val="100000"/>
              </a:lnSpc>
              <a:defRPr sz="14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A4CE90CA-176B-1E45-FECF-0290B1DCF55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45352" y="704088"/>
            <a:ext cx="914400" cy="914400"/>
          </a:xfrm>
        </p:spPr>
        <p:txBody>
          <a:bodyPr rtlCol="0" anchor="ctr"/>
          <a:lstStyle>
            <a:lvl1pPr marL="0" indent="0" algn="ctr">
              <a:buNone/>
              <a:defRPr sz="9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13" name="Рисунок 10">
            <a:extLst>
              <a:ext uri="{FF2B5EF4-FFF2-40B4-BE49-F238E27FC236}">
                <a16:creationId xmlns:a16="http://schemas.microsoft.com/office/drawing/2014/main" id="{365BC287-99EE-D6FA-48B9-1E6FFE9357E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45352" y="3273552"/>
            <a:ext cx="914400" cy="914400"/>
          </a:xfrm>
        </p:spPr>
        <p:txBody>
          <a:bodyPr rtlCol="0" anchor="ctr"/>
          <a:lstStyle>
            <a:lvl1pPr marL="0" indent="0" algn="ctr">
              <a:buNone/>
              <a:defRPr sz="9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14" name="Рисунок 10">
            <a:extLst>
              <a:ext uri="{FF2B5EF4-FFF2-40B4-BE49-F238E27FC236}">
                <a16:creationId xmlns:a16="http://schemas.microsoft.com/office/drawing/2014/main" id="{ECE7A377-A1E6-77DF-79F9-F251BD75774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45352" y="5166360"/>
            <a:ext cx="914400" cy="914400"/>
          </a:xfrm>
        </p:spPr>
        <p:txBody>
          <a:bodyPr rtlCol="0" anchor="ctr"/>
          <a:lstStyle>
            <a:lvl1pPr marL="0" indent="0" algn="ctr">
              <a:buNone/>
              <a:defRPr sz="9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2D976B1-BEF2-CB69-E97E-A6DAD1F04689}"/>
              </a:ext>
            </a:extLst>
          </p:cNvPr>
          <p:cNvCxnSpPr>
            <a:cxnSpLocks/>
          </p:cNvCxnSpPr>
          <p:nvPr userDrawn="1"/>
        </p:nvCxnSpPr>
        <p:spPr>
          <a:xfrm>
            <a:off x="1298448" y="6111876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116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вод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F9358819-7D9B-11CB-DBC5-CC8BC5C07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2EB2EEB-FE70-98B2-9437-0E1E91F92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DFAA902D-BDC9-E5AF-D40D-7B8DE616EBE0}"/>
              </a:ext>
            </a:extLst>
          </p:cNvPr>
          <p:cNvCxnSpPr>
            <a:cxnSpLocks/>
          </p:cNvCxnSpPr>
          <p:nvPr userDrawn="1"/>
        </p:nvCxnSpPr>
        <p:spPr>
          <a:xfrm>
            <a:off x="5890260" y="1536192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Текст 7">
            <a:extLst>
              <a:ext uri="{FF2B5EF4-FFF2-40B4-BE49-F238E27FC236}">
                <a16:creationId xmlns:a16="http://schemas.microsoft.com/office/drawing/2014/main" id="{92A4017E-4CAA-8499-38AE-3A3306A7EB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34640" y="2057400"/>
            <a:ext cx="6519672" cy="2971800"/>
          </a:xfrm>
          <a:solidFill>
            <a:schemeClr val="accent4"/>
          </a:solidFill>
        </p:spPr>
        <p:txBody>
          <a:bodyPr lIns="576072" tIns="228600" rIns="576072" bIns="228600" rtlCol="0" anchor="ctr"/>
          <a:lstStyle>
            <a:lvl1pPr marL="0" indent="0" algn="ctr">
              <a:lnSpc>
                <a:spcPts val="2460"/>
              </a:lnSpc>
              <a:buNone/>
              <a:defRPr sz="2000"/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E9103CB5-F9EF-D6DA-A5D4-DCCAEBEBE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71216" y="5330952"/>
            <a:ext cx="6519672" cy="1527048"/>
          </a:xfrm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17F00C-8F19-CB9F-D5BF-9A5F4C77E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6324" y="609600"/>
            <a:ext cx="3959352" cy="530352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466626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ключ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Рисунок 18">
            <a:extLst>
              <a:ext uri="{FF2B5EF4-FFF2-40B4-BE49-F238E27FC236}">
                <a16:creationId xmlns:a16="http://schemas.microsoft.com/office/drawing/2014/main" id="{8C402F40-958A-D2BF-629C-39B659EC95D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1999" cy="6858000"/>
          </a:xfrm>
          <a:custGeom>
            <a:avLst/>
            <a:gdLst>
              <a:gd name="connsiteX0" fmla="*/ 5890261 w 12191999"/>
              <a:gd name="connsiteY0" fmla="*/ 4496651 h 6858000"/>
              <a:gd name="connsiteX1" fmla="*/ 5890261 w 12191999"/>
              <a:gd name="connsiteY1" fmla="*/ 4584953 h 6858000"/>
              <a:gd name="connsiteX2" fmla="*/ 6299835 w 12191999"/>
              <a:gd name="connsiteY2" fmla="*/ 4584953 h 6858000"/>
              <a:gd name="connsiteX3" fmla="*/ 6299835 w 12191999"/>
              <a:gd name="connsiteY3" fmla="*/ 4496651 h 6858000"/>
              <a:gd name="connsiteX4" fmla="*/ 0 w 12191999"/>
              <a:gd name="connsiteY4" fmla="*/ 0 h 6858000"/>
              <a:gd name="connsiteX5" fmla="*/ 12191999 w 12191999"/>
              <a:gd name="connsiteY5" fmla="*/ 0 h 6858000"/>
              <a:gd name="connsiteX6" fmla="*/ 12191999 w 12191999"/>
              <a:gd name="connsiteY6" fmla="*/ 6858000 h 6858000"/>
              <a:gd name="connsiteX7" fmla="*/ 0 w 12191999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1999" h="6858000">
                <a:moveTo>
                  <a:pt x="5890261" y="4496651"/>
                </a:moveTo>
                <a:lnTo>
                  <a:pt x="5890261" y="4584953"/>
                </a:lnTo>
                <a:lnTo>
                  <a:pt x="6299835" y="4584953"/>
                </a:lnTo>
                <a:lnTo>
                  <a:pt x="6299835" y="4496651"/>
                </a:ln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ABAFD431-F46D-3701-6A51-738ADAF3A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715" y="1485302"/>
            <a:ext cx="9120570" cy="3887396"/>
          </a:xfrm>
          <a:custGeom>
            <a:avLst/>
            <a:gdLst>
              <a:gd name="connsiteX0" fmla="*/ 4354545 w 9120570"/>
              <a:gd name="connsiteY0" fmla="*/ 3011350 h 3887396"/>
              <a:gd name="connsiteX1" fmla="*/ 4354545 w 9120570"/>
              <a:gd name="connsiteY1" fmla="*/ 3099652 h 3887396"/>
              <a:gd name="connsiteX2" fmla="*/ 4764120 w 9120570"/>
              <a:gd name="connsiteY2" fmla="*/ 3099652 h 3887396"/>
              <a:gd name="connsiteX3" fmla="*/ 4764120 w 9120570"/>
              <a:gd name="connsiteY3" fmla="*/ 3011350 h 3887396"/>
              <a:gd name="connsiteX4" fmla="*/ 0 w 9120570"/>
              <a:gd name="connsiteY4" fmla="*/ 0 h 3887396"/>
              <a:gd name="connsiteX5" fmla="*/ 9120570 w 9120570"/>
              <a:gd name="connsiteY5" fmla="*/ 0 h 3887396"/>
              <a:gd name="connsiteX6" fmla="*/ 9120570 w 9120570"/>
              <a:gd name="connsiteY6" fmla="*/ 3887396 h 3887396"/>
              <a:gd name="connsiteX7" fmla="*/ 0 w 9120570"/>
              <a:gd name="connsiteY7" fmla="*/ 3887396 h 3887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20570" h="3887396">
                <a:moveTo>
                  <a:pt x="4354545" y="3011350"/>
                </a:moveTo>
                <a:lnTo>
                  <a:pt x="4354545" y="3099652"/>
                </a:lnTo>
                <a:lnTo>
                  <a:pt x="4764120" y="3099652"/>
                </a:lnTo>
                <a:lnTo>
                  <a:pt x="4764120" y="3011350"/>
                </a:lnTo>
                <a:close/>
                <a:moveTo>
                  <a:pt x="0" y="0"/>
                </a:moveTo>
                <a:lnTo>
                  <a:pt x="9120570" y="0"/>
                </a:lnTo>
                <a:lnTo>
                  <a:pt x="9120570" y="3887396"/>
                </a:lnTo>
                <a:lnTo>
                  <a:pt x="0" y="388739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bIns="1097280" rtlCol="0" anchor="b">
            <a:noAutofit/>
          </a:bodyPr>
          <a:lstStyle>
            <a:lvl1pPr algn="ctr">
              <a:defRPr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CAFD788D-D699-2BA7-3637-AA3B48C090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53000" y="612648"/>
            <a:ext cx="2286000" cy="2286000"/>
          </a:xfrm>
          <a:prstGeom prst="ellipse">
            <a:avLst/>
          </a:prstGeom>
        </p:spPr>
        <p:txBody>
          <a:bodyPr rtlCol="0" anchor="ctr"/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7808A0C0-A02B-D1C7-6DE5-CA25624AD0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2768" y="5751576"/>
            <a:ext cx="9116568" cy="722376"/>
          </a:xfrm>
        </p:spPr>
        <p:txBody>
          <a:bodyPr rtlCol="0" anchor="ctr"/>
          <a:lstStyle>
            <a:lvl1pPr marL="0" indent="0" algn="ctr">
              <a:buNone/>
              <a:defRPr sz="2000" cap="all" baseline="0"/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69017C4-5BB0-DF6F-781B-FB81A3A5D977}"/>
              </a:ext>
            </a:extLst>
          </p:cNvPr>
          <p:cNvSpPr/>
          <p:nvPr userDrawn="1"/>
        </p:nvSpPr>
        <p:spPr>
          <a:xfrm>
            <a:off x="5890260" y="449665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110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14BC7BE-FECC-8573-D4F0-FA004B4A04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4DB0707-D3A6-4BF0-3225-EC3851AD738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81AE946-135C-E4E8-BA60-64AB48B87F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FFD67329-9F30-BEB7-31E2-FECA7FD59B0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28751072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5BD6A3-F987-4FCC-A6EF-2EF0D33C0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3F06A0-63CE-4272-B90E-4F20296BFBE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230684" y="987425"/>
            <a:ext cx="612470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8467220-06E3-427A-B4D3-9B0030E09DB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29844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183587-0236-046F-3B80-4D4EEA7A80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:a16="http://schemas.microsoft.com/office/drawing/2014/main" id="{60C67779-9FAD-3FE4-5C67-7E5313C03B4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7992005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308F2A-1C19-4116-80DF-E24EDDF28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8A489A7-7CA6-4CC9-B634-FCB2E102C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30684" y="993775"/>
            <a:ext cx="6124703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F5F80D-1DB9-4E0A-8F68-924FC1C9C3B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29844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D70A4E-ED43-B5A1-F8FE-762E21A30A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:a16="http://schemas.microsoft.com/office/drawing/2014/main" id="{A4125545-56D8-5212-AA45-63F7C1DBF10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43516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с изображением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94B2501-78A9-E41B-7C2D-09F09ADDCB5E}"/>
              </a:ext>
            </a:extLst>
          </p:cNvPr>
          <p:cNvSpPr/>
          <p:nvPr userDrawn="1"/>
        </p:nvSpPr>
        <p:spPr>
          <a:xfrm>
            <a:off x="8610600" y="0"/>
            <a:ext cx="35814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Calibri Light" panose="020F030202020403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BA0478E-A529-CF4E-CE5C-583ACA20D66C}"/>
              </a:ext>
            </a:extLst>
          </p:cNvPr>
          <p:cNvSpPr/>
          <p:nvPr userDrawn="1"/>
        </p:nvSpPr>
        <p:spPr>
          <a:xfrm>
            <a:off x="4462849" y="685800"/>
            <a:ext cx="7119551" cy="54864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Calibri Light" panose="020F030202020403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124712"/>
            <a:ext cx="3886200" cy="548640"/>
          </a:xfrm>
        </p:spPr>
        <p:txBody>
          <a:bodyPr rtlCol="0"/>
          <a:lstStyle>
            <a:lvl1pPr>
              <a:defRPr spc="300" baseline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95400" y="2816352"/>
            <a:ext cx="3602736" cy="3364992"/>
          </a:xfrm>
        </p:spPr>
        <p:txBody>
          <a:bodyPr rtlCol="0"/>
          <a:lstStyle>
            <a:lvl1pPr marL="0" indent="0">
              <a:lnSpc>
                <a:spcPct val="150000"/>
              </a:lnSpc>
              <a:buNone/>
              <a:defRPr sz="2000" cap="all" spc="0" baseline="0"/>
            </a:lvl1pPr>
            <a:lvl2pPr marL="228600">
              <a:defRPr spc="0" baseline="0"/>
            </a:lvl2pPr>
            <a:lvl3pPr marL="457200">
              <a:defRPr spc="0" baseline="0"/>
            </a:lvl3pPr>
            <a:lvl4pPr marL="685800">
              <a:defRPr spc="0" baseline="0"/>
            </a:lvl4pPr>
            <a:lvl5pPr marL="1143000">
              <a:defRPr spc="0" baseline="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адпись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 userDrawn="1"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endParaRPr lang="ru-RU" noProof="0">
              <a:latin typeface="Calibri Light" panose="020F0302020204030204" pitchFamily="34" charset="0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90AD0F96-99DE-C9D9-569E-AE6FC6307E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46904" y="1188720"/>
            <a:ext cx="6638544" cy="4480560"/>
          </a:xfrm>
          <a:noFill/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792E47F-4E2C-B4B2-51F0-43D9D15C5A60}"/>
              </a:ext>
            </a:extLst>
          </p:cNvPr>
          <p:cNvCxnSpPr>
            <a:cxnSpLocks/>
          </p:cNvCxnSpPr>
          <p:nvPr userDrawn="1"/>
        </p:nvCxnSpPr>
        <p:spPr>
          <a:xfrm>
            <a:off x="1295400" y="205740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816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BA0478E-A529-CF4E-CE5C-583ACA20D66C}"/>
              </a:ext>
            </a:extLst>
          </p:cNvPr>
          <p:cNvSpPr/>
          <p:nvPr userDrawn="1"/>
        </p:nvSpPr>
        <p:spPr>
          <a:xfrm>
            <a:off x="3578352" y="0"/>
            <a:ext cx="861364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Calibri Light" panose="020F030202020403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824" y="1124712"/>
            <a:ext cx="5760720" cy="548640"/>
          </a:xfrm>
        </p:spPr>
        <p:txBody>
          <a:bodyPr rtlCol="0"/>
          <a:lstStyle>
            <a:lvl1pPr>
              <a:defRPr spc="300" baseline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49824" y="2889504"/>
            <a:ext cx="5760720" cy="3319272"/>
          </a:xfrm>
        </p:spPr>
        <p:txBody>
          <a:bodyPr rtlCol="0"/>
          <a:lstStyle>
            <a:lvl1pPr marL="0" indent="0">
              <a:lnSpc>
                <a:spcPct val="150000"/>
              </a:lnSpc>
              <a:buNone/>
              <a:defRPr sz="2000" cap="none" spc="0" baseline="0"/>
            </a:lvl1pPr>
            <a:lvl2pPr marL="228600">
              <a:defRPr spc="0" baseline="0"/>
            </a:lvl2pPr>
            <a:lvl3pPr marL="457200">
              <a:defRPr spc="0" baseline="0"/>
            </a:lvl3pPr>
            <a:lvl4pPr marL="685800">
              <a:defRPr spc="0" baseline="0"/>
            </a:lvl4pPr>
            <a:lvl5pPr marL="1143000">
              <a:defRPr spc="0" baseline="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адпись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 userDrawn="1"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endParaRPr lang="ru-RU" noProof="0">
              <a:latin typeface="Calibri Light" panose="020F0302020204030204" pitchFamily="34" charset="0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5DF2D63-3FF5-D547-96B9-BE9CCD1ABA58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заголовок презентации</a:t>
            </a:r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90AD0F96-99DE-C9D9-569E-AE6FC6307E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98448" y="1828800"/>
            <a:ext cx="3200400" cy="3200400"/>
          </a:xfrm>
          <a:prstGeom prst="ellipse">
            <a:avLst/>
          </a:prstGeom>
          <a:noFill/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F036BAAC-D89F-682D-12A3-1C31F92F0FAF}"/>
              </a:ext>
            </a:extLst>
          </p:cNvPr>
          <p:cNvCxnSpPr>
            <a:cxnSpLocks/>
          </p:cNvCxnSpPr>
          <p:nvPr userDrawn="1"/>
        </p:nvCxnSpPr>
        <p:spPr>
          <a:xfrm>
            <a:off x="649224" y="3261946"/>
            <a:ext cx="0" cy="25292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6F877625-E710-6DF2-3E49-374C6DD8DBC0}"/>
              </a:ext>
            </a:extLst>
          </p:cNvPr>
          <p:cNvCxnSpPr>
            <a:cxnSpLocks/>
          </p:cNvCxnSpPr>
          <p:nvPr userDrawn="1"/>
        </p:nvCxnSpPr>
        <p:spPr>
          <a:xfrm>
            <a:off x="5447344" y="205740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39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исунок 9">
            <a:extLst>
              <a:ext uri="{FF2B5EF4-FFF2-40B4-BE49-F238E27FC236}">
                <a16:creationId xmlns:a16="http://schemas.microsoft.com/office/drawing/2014/main" id="{ED0AC02C-19A4-4754-CC96-34357DEFF5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7048" y="1481328"/>
            <a:ext cx="9144000" cy="3886200"/>
          </a:xfrm>
          <a:custGeom>
            <a:avLst/>
            <a:gdLst>
              <a:gd name="connsiteX0" fmla="*/ 6521576 w 9144000"/>
              <a:gd name="connsiteY0" fmla="*/ 2811867 h 3886200"/>
              <a:gd name="connsiteX1" fmla="*/ 6521576 w 9144000"/>
              <a:gd name="connsiteY1" fmla="*/ 2900169 h 3886200"/>
              <a:gd name="connsiteX2" fmla="*/ 6931151 w 9144000"/>
              <a:gd name="connsiteY2" fmla="*/ 2900169 h 3886200"/>
              <a:gd name="connsiteX3" fmla="*/ 6931151 w 9144000"/>
              <a:gd name="connsiteY3" fmla="*/ 2811867 h 3886200"/>
              <a:gd name="connsiteX4" fmla="*/ 0 w 9144000"/>
              <a:gd name="connsiteY4" fmla="*/ 0 h 3886200"/>
              <a:gd name="connsiteX5" fmla="*/ 9144000 w 9144000"/>
              <a:gd name="connsiteY5" fmla="*/ 0 h 3886200"/>
              <a:gd name="connsiteX6" fmla="*/ 9144000 w 9144000"/>
              <a:gd name="connsiteY6" fmla="*/ 3886200 h 3886200"/>
              <a:gd name="connsiteX7" fmla="*/ 0 w 9144000"/>
              <a:gd name="connsiteY7" fmla="*/ 3886200 h 388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3886200">
                <a:moveTo>
                  <a:pt x="6521576" y="2811867"/>
                </a:moveTo>
                <a:lnTo>
                  <a:pt x="6521576" y="2900169"/>
                </a:lnTo>
                <a:lnTo>
                  <a:pt x="6931151" y="2900169"/>
                </a:lnTo>
                <a:lnTo>
                  <a:pt x="6931151" y="2811867"/>
                </a:ln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3886200"/>
                </a:lnTo>
                <a:lnTo>
                  <a:pt x="0" y="3886200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DFA2E8-50A1-4465-AC33-6FAC0E773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0636" y="3200400"/>
            <a:ext cx="8110728" cy="457200"/>
          </a:xfrm>
        </p:spPr>
        <p:txBody>
          <a:bodyPr rtlCol="0" anchor="ctr"/>
          <a:lstStyle>
            <a:lvl1pPr algn="ctr">
              <a:defRPr sz="4800" spc="300" baseline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046720" y="4745736"/>
            <a:ext cx="1389888" cy="1280160"/>
          </a:xfrm>
        </p:spPr>
        <p:txBody>
          <a:bodyPr rtlCol="0"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2E7004C-CFEF-6E88-A3C1-60FBC7F8CD13}"/>
              </a:ext>
            </a:extLst>
          </p:cNvPr>
          <p:cNvSpPr/>
          <p:nvPr userDrawn="1"/>
        </p:nvSpPr>
        <p:spPr>
          <a:xfrm>
            <a:off x="8048624" y="4293195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31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399" y="609600"/>
            <a:ext cx="10058400" cy="914400"/>
          </a:xfrm>
        </p:spPr>
        <p:txBody>
          <a:bodyPr rtlCol="0"/>
          <a:lstStyle>
            <a:lvl1pPr>
              <a:defRPr spc="3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95400" y="1855945"/>
            <a:ext cx="9820656" cy="4352544"/>
          </a:xfrm>
        </p:spPr>
        <p:txBody>
          <a:bodyPr rtlCol="0"/>
          <a:lstStyle>
            <a:lvl1pPr>
              <a:defRPr spc="0" baseline="0"/>
            </a:lvl1pPr>
            <a:lvl2pPr>
              <a:defRPr spc="0" baseline="0"/>
            </a:lvl2pPr>
            <a:lvl3pPr>
              <a:defRPr spc="0" baseline="0"/>
            </a:lvl3pPr>
            <a:lvl4pPr>
              <a:defRPr spc="0" baseline="0"/>
            </a:lvl4pPr>
            <a:lvl5pPr>
              <a:defRPr spc="0" baseline="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адпись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 userDrawn="1"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endParaRPr lang="ru-RU" noProof="0">
              <a:latin typeface="Calibri Light" panose="020F0302020204030204" pitchFamily="34" charset="0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152133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609600"/>
            <a:ext cx="9829800" cy="914400"/>
          </a:xfrm>
        </p:spPr>
        <p:txBody>
          <a:bodyPr rtlCol="0"/>
          <a:lstStyle>
            <a:lvl1pPr algn="ctr">
              <a:defRPr spc="3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88720" y="1746504"/>
            <a:ext cx="9829800" cy="4352544"/>
          </a:xfrm>
        </p:spPr>
        <p:txBody>
          <a:bodyPr rtlCol="0"/>
          <a:lstStyle>
            <a:lvl1pPr>
              <a:defRPr spc="0" baseline="0"/>
            </a:lvl1pPr>
            <a:lvl2pPr>
              <a:defRPr spc="0" baseline="0"/>
            </a:lvl2pPr>
            <a:lvl3pPr>
              <a:defRPr spc="0" baseline="0"/>
            </a:lvl3pPr>
            <a:lvl4pPr>
              <a:defRPr spc="0" baseline="0"/>
            </a:lvl4pPr>
            <a:lvl5pPr>
              <a:defRPr spc="0" baseline="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адпись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 userDrawn="1"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endParaRPr lang="ru-RU" noProof="0">
              <a:latin typeface="Calibri Light" panose="020F0302020204030204" pitchFamily="34" charset="0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164184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дпись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 userDrawn="1"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endParaRPr lang="ru-RU" noProof="0">
              <a:latin typeface="Calibri Light" panose="020F0302020204030204" pitchFamily="34" charset="0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B7811310-A21F-0BFB-8198-22EDFCF9F45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70576" y="658368"/>
            <a:ext cx="6821424" cy="3346704"/>
          </a:xfrm>
          <a:prstGeom prst="rect">
            <a:avLst/>
          </a:prstGeom>
        </p:spPr>
        <p:txBody>
          <a:bodyPr wrap="square" rtlCol="0">
            <a:noAutofit/>
          </a:bodyPr>
          <a:lstStyle/>
          <a:p>
            <a:pPr rtl="0"/>
            <a:r>
              <a:rPr lang="ru-RU" noProof="0"/>
              <a:t>Вставка рисунка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A73D2EFC-F14F-5508-06EE-4E5B5C535E16}"/>
              </a:ext>
            </a:extLst>
          </p:cNvPr>
          <p:cNvCxnSpPr>
            <a:cxnSpLocks/>
          </p:cNvCxnSpPr>
          <p:nvPr userDrawn="1"/>
        </p:nvCxnSpPr>
        <p:spPr>
          <a:xfrm>
            <a:off x="1819102" y="5548842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28A6ACFB-D620-056D-1C62-903C5FBCE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9656" y="5943600"/>
            <a:ext cx="4809744" cy="256032"/>
          </a:xfrm>
        </p:spPr>
        <p:txBody>
          <a:bodyPr rtlCol="0"/>
          <a:lstStyle>
            <a:lvl1pPr marL="0" indent="0" algn="l">
              <a:buNone/>
              <a:defRPr sz="2000" cap="all" spc="20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9656" y="2459736"/>
            <a:ext cx="5157216" cy="2670048"/>
          </a:xfrm>
        </p:spPr>
        <p:txBody>
          <a:bodyPr rtlCol="0" anchor="b"/>
          <a:lstStyle>
            <a:lvl1pPr algn="l">
              <a:lnSpc>
                <a:spcPts val="5200"/>
              </a:lnSpc>
              <a:defRPr sz="3600" spc="0" baseline="0">
                <a:latin typeface="Calibri Light" panose="020F0302020204030204" pitchFamily="34" charset="0"/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40618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манда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83ED19-9B5E-8852-24D6-62401816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609600"/>
            <a:ext cx="10021824" cy="539496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307A8A0-5009-A086-A6AE-542CA4684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6746F73-AB2D-A55B-67FD-85A2F20D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  <p:sp>
        <p:nvSpPr>
          <p:cNvPr id="5" name="Рисунок 8">
            <a:extLst>
              <a:ext uri="{FF2B5EF4-FFF2-40B4-BE49-F238E27FC236}">
                <a16:creationId xmlns:a16="http://schemas.microsoft.com/office/drawing/2014/main" id="{6F01F221-54DA-6EF2-D9DE-2B9A7AB60B1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98448" y="2441448"/>
            <a:ext cx="1828800" cy="18288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6" name="Рисунок 8">
            <a:extLst>
              <a:ext uri="{FF2B5EF4-FFF2-40B4-BE49-F238E27FC236}">
                <a16:creationId xmlns:a16="http://schemas.microsoft.com/office/drawing/2014/main" id="{9BEECCD2-A0EF-0622-7377-A2BAE97865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86200" y="2441448"/>
            <a:ext cx="1828800" cy="18288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7" name="Рисунок 8">
            <a:extLst>
              <a:ext uri="{FF2B5EF4-FFF2-40B4-BE49-F238E27FC236}">
                <a16:creationId xmlns:a16="http://schemas.microsoft.com/office/drawing/2014/main" id="{DDD9A982-D940-ADB7-F949-B3898D1984E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73952" y="2441448"/>
            <a:ext cx="1828800" cy="18288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8" name="Рисунок 8">
            <a:extLst>
              <a:ext uri="{FF2B5EF4-FFF2-40B4-BE49-F238E27FC236}">
                <a16:creationId xmlns:a16="http://schemas.microsoft.com/office/drawing/2014/main" id="{492630AD-4FA0-C5D3-DC29-AE0E67CB6CA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34272" y="2441448"/>
            <a:ext cx="1828800" cy="18288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9" name="Текст 13">
            <a:extLst>
              <a:ext uri="{FF2B5EF4-FFF2-40B4-BE49-F238E27FC236}">
                <a16:creationId xmlns:a16="http://schemas.microsoft.com/office/drawing/2014/main" id="{AA3DDCC3-9231-434E-A1D1-8A078DE7BF1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98448" y="4974336"/>
            <a:ext cx="1828800" cy="539496"/>
          </a:xfrm>
        </p:spPr>
        <p:txBody>
          <a:bodyPr lIns="0" tIns="0" rIns="0" bIns="0"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0" name="Текст 13">
            <a:extLst>
              <a:ext uri="{FF2B5EF4-FFF2-40B4-BE49-F238E27FC236}">
                <a16:creationId xmlns:a16="http://schemas.microsoft.com/office/drawing/2014/main" id="{970A1046-F88C-E11E-0E2E-A7F3AEDB3A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98448" y="5596128"/>
            <a:ext cx="1828800" cy="347472"/>
          </a:xfrm>
        </p:spPr>
        <p:txBody>
          <a:bodyPr lIns="0" tIns="0" rIns="0" bIns="0"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" name="Текст 13">
            <a:extLst>
              <a:ext uri="{FF2B5EF4-FFF2-40B4-BE49-F238E27FC236}">
                <a16:creationId xmlns:a16="http://schemas.microsoft.com/office/drawing/2014/main" id="{BF27FC0A-1C34-6BFF-806A-6911C16F218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86200" y="4974336"/>
            <a:ext cx="1828800" cy="539496"/>
          </a:xfrm>
        </p:spPr>
        <p:txBody>
          <a:bodyPr lIns="0" tIns="0" rIns="0" bIns="0"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" name="Текст 13">
            <a:extLst>
              <a:ext uri="{FF2B5EF4-FFF2-40B4-BE49-F238E27FC236}">
                <a16:creationId xmlns:a16="http://schemas.microsoft.com/office/drawing/2014/main" id="{EF94CC5A-0B90-D0D3-CF42-2A9B863317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86200" y="5596128"/>
            <a:ext cx="1828800" cy="347472"/>
          </a:xfrm>
        </p:spPr>
        <p:txBody>
          <a:bodyPr lIns="0" tIns="0" rIns="0" bIns="0"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3" name="Текст 13">
            <a:extLst>
              <a:ext uri="{FF2B5EF4-FFF2-40B4-BE49-F238E27FC236}">
                <a16:creationId xmlns:a16="http://schemas.microsoft.com/office/drawing/2014/main" id="{8E685B28-FC51-9FE8-2F7E-C8255BD7594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73952" y="4974336"/>
            <a:ext cx="1828800" cy="539496"/>
          </a:xfrm>
        </p:spPr>
        <p:txBody>
          <a:bodyPr lIns="0" tIns="0" rIns="0" bIns="0"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B472F1E6-DAE5-AE6D-F688-575FC243CD0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73952" y="5596128"/>
            <a:ext cx="1828800" cy="347472"/>
          </a:xfrm>
        </p:spPr>
        <p:txBody>
          <a:bodyPr lIns="0" tIns="0" rIns="0" bIns="0"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5" name="Текст 13">
            <a:extLst>
              <a:ext uri="{FF2B5EF4-FFF2-40B4-BE49-F238E27FC236}">
                <a16:creationId xmlns:a16="http://schemas.microsoft.com/office/drawing/2014/main" id="{7138E486-F729-AEC8-0C2D-44FA21EDC61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70848" y="4974336"/>
            <a:ext cx="1828800" cy="539496"/>
          </a:xfrm>
        </p:spPr>
        <p:txBody>
          <a:bodyPr lIns="0" tIns="0" rIns="0" bIns="0"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6" name="Текст 13">
            <a:extLst>
              <a:ext uri="{FF2B5EF4-FFF2-40B4-BE49-F238E27FC236}">
                <a16:creationId xmlns:a16="http://schemas.microsoft.com/office/drawing/2014/main" id="{0F182FA8-4DA0-527F-89C3-96D9A996F2C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70848" y="5596128"/>
            <a:ext cx="1828800" cy="347472"/>
          </a:xfrm>
        </p:spPr>
        <p:txBody>
          <a:bodyPr lIns="0" tIns="0" rIns="0" bIns="0"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6E73E07-0346-2BA8-44BC-6CB3BDEAAA99}"/>
              </a:ext>
            </a:extLst>
          </p:cNvPr>
          <p:cNvCxnSpPr>
            <a:cxnSpLocks/>
          </p:cNvCxnSpPr>
          <p:nvPr userDrawn="1"/>
        </p:nvCxnSpPr>
        <p:spPr>
          <a:xfrm>
            <a:off x="4592478" y="4688743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56E62977-27C7-5882-6A33-75257911D09A}"/>
              </a:ext>
            </a:extLst>
          </p:cNvPr>
          <p:cNvCxnSpPr>
            <a:cxnSpLocks/>
          </p:cNvCxnSpPr>
          <p:nvPr userDrawn="1"/>
        </p:nvCxnSpPr>
        <p:spPr>
          <a:xfrm>
            <a:off x="2004720" y="4688743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E705476C-2972-A423-7282-BABA9AAB32E6}"/>
              </a:ext>
            </a:extLst>
          </p:cNvPr>
          <p:cNvCxnSpPr>
            <a:cxnSpLocks/>
          </p:cNvCxnSpPr>
          <p:nvPr userDrawn="1"/>
        </p:nvCxnSpPr>
        <p:spPr>
          <a:xfrm>
            <a:off x="9737699" y="4688743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DE0D781B-3CB4-A523-427F-3D444B28E60E}"/>
              </a:ext>
            </a:extLst>
          </p:cNvPr>
          <p:cNvCxnSpPr>
            <a:cxnSpLocks/>
          </p:cNvCxnSpPr>
          <p:nvPr userDrawn="1"/>
        </p:nvCxnSpPr>
        <p:spPr>
          <a:xfrm>
            <a:off x="7183278" y="4688743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048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манда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83ED19-9B5E-8852-24D6-62401816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609600"/>
            <a:ext cx="10332720" cy="539496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307A8A0-5009-A086-A6AE-542CA4684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6746F73-AB2D-A55B-67FD-85A2F20D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заголовок презентации</a:t>
            </a:r>
          </a:p>
        </p:txBody>
      </p:sp>
      <p:sp>
        <p:nvSpPr>
          <p:cNvPr id="5" name="Рисунок 8">
            <a:extLst>
              <a:ext uri="{FF2B5EF4-FFF2-40B4-BE49-F238E27FC236}">
                <a16:creationId xmlns:a16="http://schemas.microsoft.com/office/drawing/2014/main" id="{6F01F221-54DA-6EF2-D9DE-2B9A7AB60B1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636776" y="17556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6" name="Рисунок 8">
            <a:extLst>
              <a:ext uri="{FF2B5EF4-FFF2-40B4-BE49-F238E27FC236}">
                <a16:creationId xmlns:a16="http://schemas.microsoft.com/office/drawing/2014/main" id="{9BEECCD2-A0EF-0622-7377-A2BAE97865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24528" y="17556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7" name="Рисунок 8">
            <a:extLst>
              <a:ext uri="{FF2B5EF4-FFF2-40B4-BE49-F238E27FC236}">
                <a16:creationId xmlns:a16="http://schemas.microsoft.com/office/drawing/2014/main" id="{DDD9A982-D940-ADB7-F949-B3898D1984E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48856" y="17556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8" name="Рисунок 8">
            <a:extLst>
              <a:ext uri="{FF2B5EF4-FFF2-40B4-BE49-F238E27FC236}">
                <a16:creationId xmlns:a16="http://schemas.microsoft.com/office/drawing/2014/main" id="{492630AD-4FA0-C5D3-DC29-AE0E67CB6CA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81744" y="17556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9" name="Текст 13">
            <a:extLst>
              <a:ext uri="{FF2B5EF4-FFF2-40B4-BE49-F238E27FC236}">
                <a16:creationId xmlns:a16="http://schemas.microsoft.com/office/drawing/2014/main" id="{AA3DDCC3-9231-434E-A1D1-8A078DE7BF1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98448" y="3300984"/>
            <a:ext cx="1828800" cy="411480"/>
          </a:xfrm>
        </p:spPr>
        <p:txBody>
          <a:bodyPr lIns="0" tIns="0" rIns="0" bIns="0"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0" name="Текст 13">
            <a:extLst>
              <a:ext uri="{FF2B5EF4-FFF2-40B4-BE49-F238E27FC236}">
                <a16:creationId xmlns:a16="http://schemas.microsoft.com/office/drawing/2014/main" id="{970A1046-F88C-E11E-0E2E-A7F3AEDB3A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98448" y="3730752"/>
            <a:ext cx="1828800" cy="347472"/>
          </a:xfrm>
        </p:spPr>
        <p:txBody>
          <a:bodyPr lIns="0" tIns="0" rIns="0" bIns="0"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" name="Текст 13">
            <a:extLst>
              <a:ext uri="{FF2B5EF4-FFF2-40B4-BE49-F238E27FC236}">
                <a16:creationId xmlns:a16="http://schemas.microsoft.com/office/drawing/2014/main" id="{BF27FC0A-1C34-6BFF-806A-6911C16F218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86200" y="3300984"/>
            <a:ext cx="1828800" cy="411480"/>
          </a:xfrm>
        </p:spPr>
        <p:txBody>
          <a:bodyPr lIns="0" tIns="0" rIns="0" bIns="0"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2" name="Текст 13">
            <a:extLst>
              <a:ext uri="{FF2B5EF4-FFF2-40B4-BE49-F238E27FC236}">
                <a16:creationId xmlns:a16="http://schemas.microsoft.com/office/drawing/2014/main" id="{EF94CC5A-0B90-D0D3-CF42-2A9B863317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86200" y="3730752"/>
            <a:ext cx="1828800" cy="347472"/>
          </a:xfrm>
        </p:spPr>
        <p:txBody>
          <a:bodyPr lIns="0" tIns="0" rIns="0" bIns="0"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3" name="Текст 13">
            <a:extLst>
              <a:ext uri="{FF2B5EF4-FFF2-40B4-BE49-F238E27FC236}">
                <a16:creationId xmlns:a16="http://schemas.microsoft.com/office/drawing/2014/main" id="{8E685B28-FC51-9FE8-2F7E-C8255BD7594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10528" y="3300984"/>
            <a:ext cx="1828800" cy="411480"/>
          </a:xfrm>
        </p:spPr>
        <p:txBody>
          <a:bodyPr lIns="0" tIns="0" rIns="0" bIns="0"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B472F1E6-DAE5-AE6D-F688-575FC243CD0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510528" y="3730752"/>
            <a:ext cx="1828800" cy="347472"/>
          </a:xfrm>
        </p:spPr>
        <p:txBody>
          <a:bodyPr lIns="0" tIns="0" rIns="0" bIns="0"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5" name="Текст 13">
            <a:extLst>
              <a:ext uri="{FF2B5EF4-FFF2-40B4-BE49-F238E27FC236}">
                <a16:creationId xmlns:a16="http://schemas.microsoft.com/office/drawing/2014/main" id="{7138E486-F729-AEC8-0C2D-44FA21EDC61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34272" y="3300984"/>
            <a:ext cx="1828800" cy="411480"/>
          </a:xfrm>
        </p:spPr>
        <p:txBody>
          <a:bodyPr lIns="0" tIns="0" rIns="0" bIns="0"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6" name="Текст 13">
            <a:extLst>
              <a:ext uri="{FF2B5EF4-FFF2-40B4-BE49-F238E27FC236}">
                <a16:creationId xmlns:a16="http://schemas.microsoft.com/office/drawing/2014/main" id="{0F182FA8-4DA0-527F-89C3-96D9A996F2C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34272" y="3730752"/>
            <a:ext cx="1828800" cy="347472"/>
          </a:xfrm>
        </p:spPr>
        <p:txBody>
          <a:bodyPr lIns="0" tIns="0" rIns="0" bIns="0"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BF42A71B-2F05-7F67-85C0-0C5AA947983D}"/>
              </a:ext>
            </a:extLst>
          </p:cNvPr>
          <p:cNvCxnSpPr>
            <a:cxnSpLocks/>
          </p:cNvCxnSpPr>
          <p:nvPr userDrawn="1"/>
        </p:nvCxnSpPr>
        <p:spPr>
          <a:xfrm>
            <a:off x="4684061" y="3104299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2BC25395-CA95-6040-8ED6-C7D8A2E16C49}"/>
              </a:ext>
            </a:extLst>
          </p:cNvPr>
          <p:cNvCxnSpPr>
            <a:cxnSpLocks/>
          </p:cNvCxnSpPr>
          <p:nvPr userDrawn="1"/>
        </p:nvCxnSpPr>
        <p:spPr>
          <a:xfrm>
            <a:off x="2096160" y="3104299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AE2F589B-649A-57C2-1D3E-79FDFF84BADB}"/>
              </a:ext>
            </a:extLst>
          </p:cNvPr>
          <p:cNvCxnSpPr>
            <a:cxnSpLocks/>
          </p:cNvCxnSpPr>
          <p:nvPr userDrawn="1"/>
        </p:nvCxnSpPr>
        <p:spPr>
          <a:xfrm>
            <a:off x="9837985" y="3104299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1F3728F-0FBF-5AD2-357E-FFCFFBF7687E}"/>
              </a:ext>
            </a:extLst>
          </p:cNvPr>
          <p:cNvCxnSpPr>
            <a:cxnSpLocks/>
          </p:cNvCxnSpPr>
          <p:nvPr userDrawn="1"/>
        </p:nvCxnSpPr>
        <p:spPr>
          <a:xfrm>
            <a:off x="7306235" y="3104299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Рисунок 8">
            <a:extLst>
              <a:ext uri="{FF2B5EF4-FFF2-40B4-BE49-F238E27FC236}">
                <a16:creationId xmlns:a16="http://schemas.microsoft.com/office/drawing/2014/main" id="{09A756E1-5275-58A9-7B09-95BEA4F4FAC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636776" y="42702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2" name="Рисунок 8">
            <a:extLst>
              <a:ext uri="{FF2B5EF4-FFF2-40B4-BE49-F238E27FC236}">
                <a16:creationId xmlns:a16="http://schemas.microsoft.com/office/drawing/2014/main" id="{A4DA2F88-85BF-29B8-6321-AF19B25A6261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224528" y="42702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3" name="Рисунок 8">
            <a:extLst>
              <a:ext uri="{FF2B5EF4-FFF2-40B4-BE49-F238E27FC236}">
                <a16:creationId xmlns:a16="http://schemas.microsoft.com/office/drawing/2014/main" id="{4636CEF4-05E9-F5BB-BD6F-6B081DBDCA9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848856" y="42702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4" name="Рисунок 8">
            <a:extLst>
              <a:ext uri="{FF2B5EF4-FFF2-40B4-BE49-F238E27FC236}">
                <a16:creationId xmlns:a16="http://schemas.microsoft.com/office/drawing/2014/main" id="{67B57C06-A1D0-7C74-6A14-2BFF0B1FC17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381744" y="4270248"/>
            <a:ext cx="1143000" cy="1143000"/>
          </a:xfrm>
          <a:prstGeom prst="ellipse">
            <a:avLst/>
          </a:prstGeo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25" name="Текст 13">
            <a:extLst>
              <a:ext uri="{FF2B5EF4-FFF2-40B4-BE49-F238E27FC236}">
                <a16:creationId xmlns:a16="http://schemas.microsoft.com/office/drawing/2014/main" id="{1025D334-8990-1960-8865-C877ECC47E6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98448" y="5824728"/>
            <a:ext cx="1828800" cy="411480"/>
          </a:xfrm>
        </p:spPr>
        <p:txBody>
          <a:bodyPr lIns="0" tIns="0" rIns="0" bIns="0"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6" name="Текст 13">
            <a:extLst>
              <a:ext uri="{FF2B5EF4-FFF2-40B4-BE49-F238E27FC236}">
                <a16:creationId xmlns:a16="http://schemas.microsoft.com/office/drawing/2014/main" id="{7F491CA2-1A10-E7DB-4203-DC7E9E48CCF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98448" y="6245352"/>
            <a:ext cx="1828800" cy="347472"/>
          </a:xfrm>
        </p:spPr>
        <p:txBody>
          <a:bodyPr lIns="0" tIns="0" rIns="0" bIns="0"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7" name="Текст 13">
            <a:extLst>
              <a:ext uri="{FF2B5EF4-FFF2-40B4-BE49-F238E27FC236}">
                <a16:creationId xmlns:a16="http://schemas.microsoft.com/office/drawing/2014/main" id="{697C28E5-6260-6DA9-B4F0-665506F5258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86200" y="5824728"/>
            <a:ext cx="1828800" cy="411480"/>
          </a:xfrm>
        </p:spPr>
        <p:txBody>
          <a:bodyPr lIns="0" tIns="0" rIns="0" bIns="0"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8" name="Текст 13">
            <a:extLst>
              <a:ext uri="{FF2B5EF4-FFF2-40B4-BE49-F238E27FC236}">
                <a16:creationId xmlns:a16="http://schemas.microsoft.com/office/drawing/2014/main" id="{A594A25E-7F2D-4188-16B7-C34485FDD2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86200" y="6245352"/>
            <a:ext cx="1828800" cy="347472"/>
          </a:xfrm>
        </p:spPr>
        <p:txBody>
          <a:bodyPr lIns="0" tIns="0" rIns="0" bIns="0"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29" name="Текст 13">
            <a:extLst>
              <a:ext uri="{FF2B5EF4-FFF2-40B4-BE49-F238E27FC236}">
                <a16:creationId xmlns:a16="http://schemas.microsoft.com/office/drawing/2014/main" id="{584B38BF-6197-486D-7134-F86E1754AF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510528" y="5824728"/>
            <a:ext cx="1828800" cy="411480"/>
          </a:xfrm>
        </p:spPr>
        <p:txBody>
          <a:bodyPr lIns="0" tIns="0" rIns="0" bIns="0"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30" name="Текст 13">
            <a:extLst>
              <a:ext uri="{FF2B5EF4-FFF2-40B4-BE49-F238E27FC236}">
                <a16:creationId xmlns:a16="http://schemas.microsoft.com/office/drawing/2014/main" id="{D788F8D9-8CDB-C458-9AAD-0426AB467D2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510528" y="6245352"/>
            <a:ext cx="1828800" cy="347472"/>
          </a:xfrm>
        </p:spPr>
        <p:txBody>
          <a:bodyPr lIns="0" tIns="0" rIns="0" bIns="0"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31" name="Текст 13">
            <a:extLst>
              <a:ext uri="{FF2B5EF4-FFF2-40B4-BE49-F238E27FC236}">
                <a16:creationId xmlns:a16="http://schemas.microsoft.com/office/drawing/2014/main" id="{78447882-2C86-B3A7-9450-29A0778E1B08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034272" y="5824728"/>
            <a:ext cx="1828800" cy="411480"/>
          </a:xfrm>
        </p:spPr>
        <p:txBody>
          <a:bodyPr lIns="0" tIns="0" rIns="0" bIns="0"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32" name="Текст 13">
            <a:extLst>
              <a:ext uri="{FF2B5EF4-FFF2-40B4-BE49-F238E27FC236}">
                <a16:creationId xmlns:a16="http://schemas.microsoft.com/office/drawing/2014/main" id="{E321AAE1-532A-23F0-9108-055D0D7BDFB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034272" y="6245352"/>
            <a:ext cx="1828800" cy="347472"/>
          </a:xfrm>
        </p:spPr>
        <p:txBody>
          <a:bodyPr lIns="0" tIns="0" rIns="0" bIns="0"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11BC4478-FBEA-422F-73BA-0A422F15D7EA}"/>
              </a:ext>
            </a:extLst>
          </p:cNvPr>
          <p:cNvCxnSpPr>
            <a:cxnSpLocks/>
          </p:cNvCxnSpPr>
          <p:nvPr userDrawn="1"/>
        </p:nvCxnSpPr>
        <p:spPr>
          <a:xfrm>
            <a:off x="4684061" y="5623560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7A9AA302-5107-FDE7-557C-3305A9A7DEC2}"/>
              </a:ext>
            </a:extLst>
          </p:cNvPr>
          <p:cNvCxnSpPr>
            <a:cxnSpLocks/>
          </p:cNvCxnSpPr>
          <p:nvPr userDrawn="1"/>
        </p:nvCxnSpPr>
        <p:spPr>
          <a:xfrm>
            <a:off x="2096160" y="5623560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A9C9F7A3-B120-C59A-E379-173F84B7D153}"/>
              </a:ext>
            </a:extLst>
          </p:cNvPr>
          <p:cNvCxnSpPr>
            <a:cxnSpLocks/>
          </p:cNvCxnSpPr>
          <p:nvPr userDrawn="1"/>
        </p:nvCxnSpPr>
        <p:spPr>
          <a:xfrm>
            <a:off x="9837985" y="5623560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E073A4E7-9D16-A6C0-E297-A36B10A2FABB}"/>
              </a:ext>
            </a:extLst>
          </p:cNvPr>
          <p:cNvCxnSpPr>
            <a:cxnSpLocks/>
          </p:cNvCxnSpPr>
          <p:nvPr userDrawn="1"/>
        </p:nvCxnSpPr>
        <p:spPr>
          <a:xfrm>
            <a:off x="7306235" y="5623560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1777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09600"/>
            <a:ext cx="9821955" cy="125611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855945"/>
            <a:ext cx="9821955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21" name="Номер слайда 20">
            <a:extLst>
              <a:ext uri="{FF2B5EF4-FFF2-40B4-BE49-F238E27FC236}">
                <a16:creationId xmlns:a16="http://schemas.microsoft.com/office/drawing/2014/main" id="{78A08F60-CEF1-832D-D403-282EA76CB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20624" y="6019801"/>
            <a:ext cx="457200" cy="1841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cap="all" spc="200" baseline="0">
                <a:solidFill>
                  <a:schemeClr val="accent1"/>
                </a:solidFill>
                <a:latin typeface="Posterama" panose="020B0504020200020000" pitchFamily="34" charset="0"/>
              </a:defRPr>
            </a:lvl1pPr>
          </a:lstStyle>
          <a:p>
            <a:pPr rtl="0"/>
            <a:fld id="{75DF2D63-3FF5-D547-96B9-BE9CCD1ABA58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25" name="Нижний колонтитул 24">
            <a:extLst>
              <a:ext uri="{FF2B5EF4-FFF2-40B4-BE49-F238E27FC236}">
                <a16:creationId xmlns:a16="http://schemas.microsoft.com/office/drawing/2014/main" id="{010F9766-B67A-A34E-2927-9A2D6360F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-582677" y="1791222"/>
            <a:ext cx="2463804" cy="18945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cap="all" spc="100" baseline="0">
                <a:solidFill>
                  <a:schemeClr val="accent1"/>
                </a:solidFill>
                <a:latin typeface="Posterama" panose="020B0504020200020000" pitchFamily="34" charset="0"/>
              </a:defRPr>
            </a:lvl1pPr>
          </a:lstStyle>
          <a:p>
            <a:pPr rtl="0"/>
            <a:r>
              <a:rPr lang="ru-RU" noProof="0"/>
              <a:t>заголовок презентации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C0A131BE-DFE5-28BE-2AF8-50ADF9AFDB94}"/>
              </a:ext>
            </a:extLst>
          </p:cNvPr>
          <p:cNvCxnSpPr>
            <a:cxnSpLocks/>
          </p:cNvCxnSpPr>
          <p:nvPr/>
        </p:nvCxnSpPr>
        <p:spPr>
          <a:xfrm>
            <a:off x="649224" y="3270738"/>
            <a:ext cx="0" cy="2520462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53" r:id="rId12"/>
    <p:sldLayoutId id="2147483671" r:id="rId13"/>
    <p:sldLayoutId id="2147483672" r:id="rId14"/>
    <p:sldLayoutId id="2147483673" r:id="rId15"/>
    <p:sldLayoutId id="2147483654" r:id="rId16"/>
    <p:sldLayoutId id="2147483655" r:id="rId17"/>
    <p:sldLayoutId id="2147483656" r:id="rId18"/>
    <p:sldLayoutId id="2147483657" r:id="rId1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all" spc="300" baseline="0">
          <a:solidFill>
            <a:schemeClr val="tx1"/>
          </a:solidFill>
          <a:latin typeface="+mj-lt"/>
          <a:ea typeface="+mj-ea"/>
          <a:cs typeface="Posterama" panose="020B0504020200020000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0" i="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396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05E10E9-9AB7-0642-D4C4-DDFDAB7B5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4166" y="1857106"/>
            <a:ext cx="10183667" cy="3657368"/>
          </a:xfrm>
        </p:spPr>
        <p:txBody>
          <a:bodyPr rtlCol="0"/>
          <a:lstStyle/>
          <a:p>
            <a:pPr rtl="0"/>
            <a:r>
              <a:rPr lang="ru-RU" sz="4900" b="1" dirty="0" err="1">
                <a:latin typeface="Aptos" panose="020F0502020204030204" pitchFamily="34" charset="0"/>
              </a:rPr>
              <a:t>3-дәріс</a:t>
            </a:r>
            <a:r>
              <a:rPr lang="ru-RU" sz="4900" b="1" dirty="0">
                <a:latin typeface="Aptos" panose="020F0502020204030204" pitchFamily="34" charset="0"/>
              </a:rPr>
              <a:t>.</a:t>
            </a:r>
            <a:br>
              <a:rPr lang="kk-KZ" sz="4900" b="1" dirty="0">
                <a:latin typeface="Aptos" panose="020F0502020204030204" pitchFamily="34" charset="0"/>
              </a:rPr>
            </a:br>
            <a:r>
              <a:rPr lang="ru-RU" sz="4900" b="1" dirty="0">
                <a:latin typeface="Aptos" panose="020F0502020204030204" pitchFamily="34" charset="0"/>
              </a:rPr>
              <a:t> </a:t>
            </a:r>
            <a:r>
              <a:rPr lang="ru-RU" sz="4900" b="1" dirty="0" err="1">
                <a:latin typeface="Aptos" panose="020F0502020204030204" pitchFamily="34" charset="0"/>
              </a:rPr>
              <a:t>Физикалық</a:t>
            </a:r>
            <a:r>
              <a:rPr lang="ru-RU" sz="4900" b="1" dirty="0">
                <a:latin typeface="Aptos" panose="020F0502020204030204" pitchFamily="34" charset="0"/>
              </a:rPr>
              <a:t> оқу </a:t>
            </a:r>
            <a:r>
              <a:rPr lang="ru-RU" sz="4900" b="1" dirty="0" err="1">
                <a:latin typeface="Aptos" panose="020F0502020204030204" pitchFamily="34" charset="0"/>
              </a:rPr>
              <a:t>экспериментінің</a:t>
            </a:r>
            <a:r>
              <a:rPr lang="ru-RU" sz="4900" b="1" dirty="0">
                <a:latin typeface="Aptos" panose="020F0502020204030204" pitchFamily="34" charset="0"/>
              </a:rPr>
              <a:t> </a:t>
            </a:r>
            <a:r>
              <a:rPr lang="ru-RU" sz="4900" b="1" dirty="0" err="1">
                <a:latin typeface="Aptos" panose="020F0502020204030204" pitchFamily="34" charset="0"/>
              </a:rPr>
              <a:t>міндеттері</a:t>
            </a:r>
            <a:r>
              <a:rPr lang="ru-RU" sz="4900" b="1" dirty="0">
                <a:latin typeface="Aptos" panose="020F0502020204030204" pitchFamily="34" charset="0"/>
              </a:rPr>
              <a:t> мен </a:t>
            </a:r>
            <a:r>
              <a:rPr lang="ru-RU" sz="4900" b="1" dirty="0" err="1">
                <a:latin typeface="Aptos" panose="020F0502020204030204" pitchFamily="34" charset="0"/>
              </a:rPr>
              <a:t>жүйесі</a:t>
            </a:r>
            <a:br>
              <a:rPr lang="kk-KZ" sz="4900" b="1" dirty="0">
                <a:latin typeface="Aharoni" panose="020F0502020204030204" pitchFamily="34" charset="0"/>
              </a:rPr>
            </a:br>
            <a:endParaRPr lang="ru" sz="4900" b="1" dirty="0">
              <a:latin typeface="Aharon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215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87D32B-8987-4926-55C5-496AF93BE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241" y="654048"/>
            <a:ext cx="9829800" cy="914400"/>
          </a:xfrm>
        </p:spPr>
        <p:txBody>
          <a:bodyPr/>
          <a:lstStyle/>
          <a:p>
            <a:r>
              <a:rPr lang="ru-RU" sz="2400" dirty="0" err="1">
                <a:latin typeface="Aptos" panose="020B0004020202020204" pitchFamily="34" charset="0"/>
                <a:cs typeface="Aldhabi" pitchFamily="2" charset="-78"/>
              </a:rPr>
              <a:t>Оқушылардың</a:t>
            </a:r>
            <a:r>
              <a:rPr lang="ru-RU" sz="2400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sz="2400" dirty="0" err="1">
                <a:latin typeface="Aptos" panose="020B0004020202020204" pitchFamily="34" charset="0"/>
                <a:cs typeface="Aldhabi" pitchFamily="2" charset="-78"/>
              </a:rPr>
              <a:t>тәжірибені</a:t>
            </a:r>
            <a:r>
              <a:rPr lang="ru-RU" sz="2400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sz="2400" dirty="0" err="1">
                <a:latin typeface="Aptos" panose="020B0004020202020204" pitchFamily="34" charset="0"/>
                <a:cs typeface="Aldhabi" pitchFamily="2" charset="-78"/>
              </a:rPr>
              <a:t>өздігінен</a:t>
            </a:r>
            <a:r>
              <a:rPr lang="ru-RU" sz="2400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sz="2400" dirty="0" err="1">
                <a:latin typeface="Aptos" panose="020B0004020202020204" pitchFamily="34" charset="0"/>
                <a:cs typeface="Aldhabi" pitchFamily="2" charset="-78"/>
              </a:rPr>
              <a:t>жасауға</a:t>
            </a:r>
            <a:r>
              <a:rPr lang="ru-RU" sz="2400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sz="2400" dirty="0" err="1">
                <a:latin typeface="Aptos" panose="020B0004020202020204" pitchFamily="34" charset="0"/>
                <a:cs typeface="Aldhabi" pitchFamily="2" charset="-78"/>
              </a:rPr>
              <a:t>дағдыландыру</a:t>
            </a:r>
            <a:r>
              <a:rPr lang="ru-RU" sz="2400" dirty="0">
                <a:latin typeface="Aptos" panose="020B0004020202020204" pitchFamily="34" charset="0"/>
                <a:cs typeface="Aldhabi" pitchFamily="2" charset="-78"/>
              </a:rPr>
              <a:t>.</a:t>
            </a:r>
            <a:br>
              <a:rPr lang="ru-RU" sz="2400" dirty="0">
                <a:latin typeface="Aptos" panose="020B0004020202020204" pitchFamily="34" charset="0"/>
                <a:cs typeface="Aldhabi" pitchFamily="2" charset="-78"/>
              </a:rPr>
            </a:br>
            <a:endParaRPr lang="ru-KZ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B31E74-5392-333F-7393-A8E1C4A07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1419" y="1568448"/>
            <a:ext cx="10276085" cy="4950328"/>
          </a:xfrm>
        </p:spPr>
        <p:txBody>
          <a:bodyPr/>
          <a:lstStyle/>
          <a:p>
            <a:r>
              <a:rPr lang="ru-RU" sz="2000" dirty="0" err="1">
                <a:cs typeface="Aldhabi" pitchFamily="2" charset="-78"/>
              </a:rPr>
              <a:t>Оқушыларды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өздігінен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тәжірибе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жасауға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дағдыландыру</a:t>
            </a:r>
            <a:endParaRPr lang="kk-KZ" sz="2000" dirty="0">
              <a:cs typeface="Aldhabi" pitchFamily="2" charset="-78"/>
            </a:endParaRPr>
          </a:p>
          <a:p>
            <a:r>
              <a:rPr lang="ru-RU" sz="2000" dirty="0" err="1">
                <a:cs typeface="Aldhabi" pitchFamily="2" charset="-78"/>
              </a:rPr>
              <a:t>Өлшеу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дағдыларын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меңгеру</a:t>
            </a:r>
            <a:r>
              <a:rPr lang="ru-RU" sz="2000" dirty="0">
                <a:cs typeface="Aldhabi" pitchFamily="2" charset="-78"/>
              </a:rPr>
              <a:t> физика және </a:t>
            </a:r>
            <a:r>
              <a:rPr lang="ru-RU" sz="2000" dirty="0" err="1">
                <a:cs typeface="Aldhabi" pitchFamily="2" charset="-78"/>
              </a:rPr>
              <a:t>жаратылыстану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пәндерін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оқытуда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маңызды</a:t>
            </a:r>
            <a:r>
              <a:rPr lang="ru-RU" sz="2000" dirty="0">
                <a:cs typeface="Aldhabi" pitchFamily="2" charset="-78"/>
              </a:rPr>
              <a:t> рөл </a:t>
            </a:r>
            <a:r>
              <a:rPr lang="ru-RU" sz="2000" dirty="0" err="1">
                <a:cs typeface="Aldhabi" pitchFamily="2" charset="-78"/>
              </a:rPr>
              <a:t>атқарады</a:t>
            </a:r>
            <a:r>
              <a:rPr lang="ru-RU" sz="2000" dirty="0">
                <a:cs typeface="Aldhabi" pitchFamily="2" charset="-78"/>
              </a:rPr>
              <a:t>. Бұл </a:t>
            </a:r>
            <a:r>
              <a:rPr lang="ru-RU" sz="2000" dirty="0" err="1">
                <a:cs typeface="Aldhabi" pitchFamily="2" charset="-78"/>
              </a:rPr>
              <a:t>дағдыны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игеру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арқылы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оқушылар</a:t>
            </a:r>
            <a:r>
              <a:rPr lang="ru-RU" sz="2000" dirty="0">
                <a:cs typeface="Aldhabi" pitchFamily="2" charset="-78"/>
              </a:rPr>
              <a:t> жаңа </a:t>
            </a:r>
            <a:r>
              <a:rPr lang="ru-RU" sz="2000" dirty="0" err="1">
                <a:cs typeface="Aldhabi" pitchFamily="2" charset="-78"/>
              </a:rPr>
              <a:t>ұғымдарды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түсініп</a:t>
            </a:r>
            <a:r>
              <a:rPr lang="ru-RU" sz="2000" dirty="0">
                <a:cs typeface="Aldhabi" pitchFamily="2" charset="-78"/>
              </a:rPr>
              <a:t>, </a:t>
            </a:r>
            <a:r>
              <a:rPr lang="ru-RU" sz="2000" dirty="0" err="1">
                <a:cs typeface="Aldhabi" pitchFamily="2" charset="-78"/>
              </a:rPr>
              <a:t>оларды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тәжірибеде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қолдануды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үйренеді</a:t>
            </a:r>
            <a:r>
              <a:rPr lang="ru-RU" sz="2000" dirty="0">
                <a:cs typeface="Aldhabi" pitchFamily="2" charset="-78"/>
              </a:rPr>
              <a:t>.</a:t>
            </a:r>
            <a:endParaRPr lang="kk-KZ" sz="2000" dirty="0">
              <a:cs typeface="Aldhabi" pitchFamily="2" charset="-78"/>
            </a:endParaRPr>
          </a:p>
          <a:p>
            <a:r>
              <a:rPr lang="ru-RU" sz="2000" dirty="0" err="1">
                <a:cs typeface="Aldhabi" pitchFamily="2" charset="-78"/>
              </a:rPr>
              <a:t>Өлшеу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ептіліктерін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қалыптастырудың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кезеңдері</a:t>
            </a:r>
            <a:r>
              <a:rPr lang="ru-RU" sz="2000" dirty="0">
                <a:cs typeface="Aldhabi" pitchFamily="2" charset="-78"/>
              </a:rPr>
              <a:t>	</a:t>
            </a:r>
            <a:endParaRPr lang="kk-KZ" sz="2000" dirty="0">
              <a:cs typeface="Aldhabi" pitchFamily="2" charset="-78"/>
            </a:endParaRPr>
          </a:p>
          <a:p>
            <a:r>
              <a:rPr lang="ru-RU" sz="2000" dirty="0">
                <a:cs typeface="Aldhabi" pitchFamily="2" charset="-78"/>
              </a:rPr>
              <a:t>1.	Шаманың </a:t>
            </a:r>
            <a:r>
              <a:rPr lang="ru-RU" sz="2000" dirty="0" err="1">
                <a:cs typeface="Aldhabi" pitchFamily="2" charset="-78"/>
              </a:rPr>
              <a:t>анықтамасы</a:t>
            </a:r>
            <a:r>
              <a:rPr lang="ru-RU" sz="2000" dirty="0">
                <a:cs typeface="Aldhabi" pitchFamily="2" charset="-78"/>
              </a:rPr>
              <a:t>: </a:t>
            </a:r>
            <a:r>
              <a:rPr lang="ru-RU" sz="2000" dirty="0" err="1">
                <a:cs typeface="Aldhabi" pitchFamily="2" charset="-78"/>
              </a:rPr>
              <a:t>Ненің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өлшенетіні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анықталады</a:t>
            </a:r>
            <a:r>
              <a:rPr lang="ru-RU" sz="2000" dirty="0">
                <a:cs typeface="Aldhabi" pitchFamily="2" charset="-78"/>
              </a:rPr>
              <a:t>.	</a:t>
            </a:r>
            <a:endParaRPr lang="kk-KZ" sz="2000" dirty="0">
              <a:cs typeface="Aldhabi" pitchFamily="2" charset="-78"/>
            </a:endParaRPr>
          </a:p>
          <a:p>
            <a:r>
              <a:rPr lang="ru-RU" sz="2000" dirty="0">
                <a:cs typeface="Aldhabi" pitchFamily="2" charset="-78"/>
              </a:rPr>
              <a:t>2.	</a:t>
            </a:r>
            <a:r>
              <a:rPr lang="ru-RU" sz="2000" dirty="0" err="1">
                <a:cs typeface="Aldhabi" pitchFamily="2" charset="-78"/>
              </a:rPr>
              <a:t>Нысананы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таңдау</a:t>
            </a:r>
            <a:r>
              <a:rPr lang="ru-RU" sz="2000" dirty="0">
                <a:cs typeface="Aldhabi" pitchFamily="2" charset="-78"/>
              </a:rPr>
              <a:t>: </a:t>
            </a:r>
            <a:r>
              <a:rPr lang="ru-RU" sz="2000" dirty="0" err="1">
                <a:cs typeface="Aldhabi" pitchFamily="2" charset="-78"/>
              </a:rPr>
              <a:t>Қандай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объектілер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өлшенетінін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таңдау</a:t>
            </a:r>
            <a:r>
              <a:rPr lang="ru-RU" sz="2000" dirty="0">
                <a:cs typeface="Aldhabi" pitchFamily="2" charset="-78"/>
              </a:rPr>
              <a:t>.	</a:t>
            </a:r>
            <a:endParaRPr lang="kk-KZ" sz="2000" dirty="0">
              <a:cs typeface="Aldhabi" pitchFamily="2" charset="-78"/>
            </a:endParaRPr>
          </a:p>
          <a:p>
            <a:r>
              <a:rPr lang="ru-RU" sz="2000" dirty="0">
                <a:cs typeface="Aldhabi" pitchFamily="2" charset="-78"/>
              </a:rPr>
              <a:t>3.	</a:t>
            </a:r>
            <a:r>
              <a:rPr lang="ru-RU" sz="2000" dirty="0" err="1">
                <a:cs typeface="Aldhabi" pitchFamily="2" charset="-78"/>
              </a:rPr>
              <a:t>Әдісті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таңдау</a:t>
            </a:r>
            <a:r>
              <a:rPr lang="ru-RU" sz="2000" dirty="0">
                <a:cs typeface="Aldhabi" pitchFamily="2" charset="-78"/>
              </a:rPr>
              <a:t>: Тура </a:t>
            </a:r>
            <a:r>
              <a:rPr lang="ru-RU" sz="2000" dirty="0" err="1">
                <a:cs typeface="Aldhabi" pitchFamily="2" charset="-78"/>
              </a:rPr>
              <a:t>немесе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жанама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өлшеу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әдісін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анықтау</a:t>
            </a:r>
            <a:r>
              <a:rPr lang="ru-RU" sz="2000" dirty="0">
                <a:cs typeface="Aldhabi" pitchFamily="2" charset="-78"/>
              </a:rPr>
              <a:t>.	</a:t>
            </a:r>
            <a:endParaRPr lang="kk-KZ" sz="2000" dirty="0">
              <a:cs typeface="Aldhabi" pitchFamily="2" charset="-78"/>
            </a:endParaRPr>
          </a:p>
          <a:p>
            <a:r>
              <a:rPr lang="ru-RU" sz="2000" dirty="0">
                <a:cs typeface="Aldhabi" pitchFamily="2" charset="-78"/>
              </a:rPr>
              <a:t>4.	</a:t>
            </a:r>
            <a:r>
              <a:rPr lang="ru-RU" sz="2000" dirty="0" err="1">
                <a:cs typeface="Aldhabi" pitchFamily="2" charset="-78"/>
              </a:rPr>
              <a:t>Құралдарды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таңдау</a:t>
            </a:r>
            <a:r>
              <a:rPr lang="ru-RU" sz="2000" dirty="0">
                <a:cs typeface="Aldhabi" pitchFamily="2" charset="-78"/>
              </a:rPr>
              <a:t> және </a:t>
            </a:r>
            <a:r>
              <a:rPr lang="ru-RU" sz="2000" dirty="0" err="1">
                <a:cs typeface="Aldhabi" pitchFamily="2" charset="-78"/>
              </a:rPr>
              <a:t>орналастыру</a:t>
            </a:r>
            <a:r>
              <a:rPr lang="ru-RU" sz="2000" dirty="0">
                <a:cs typeface="Aldhabi" pitchFamily="2" charset="-78"/>
              </a:rPr>
              <a:t>: </a:t>
            </a:r>
            <a:r>
              <a:rPr lang="ru-RU" sz="2000" dirty="0" err="1">
                <a:cs typeface="Aldhabi" pitchFamily="2" charset="-78"/>
              </a:rPr>
              <a:t>Қажетті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құралдарды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анықтап</a:t>
            </a:r>
            <a:r>
              <a:rPr lang="ru-RU" sz="2000" dirty="0">
                <a:cs typeface="Aldhabi" pitchFamily="2" charset="-78"/>
              </a:rPr>
              <a:t>, </a:t>
            </a:r>
            <a:r>
              <a:rPr lang="ru-RU" sz="2000" dirty="0" err="1">
                <a:cs typeface="Aldhabi" pitchFamily="2" charset="-78"/>
              </a:rPr>
              <a:t>орналастыру</a:t>
            </a:r>
            <a:r>
              <a:rPr lang="ru-RU" sz="2000" dirty="0">
                <a:cs typeface="Aldhabi" pitchFamily="2" charset="-78"/>
              </a:rPr>
              <a:t>.	</a:t>
            </a:r>
            <a:endParaRPr lang="kk-KZ" sz="2000" dirty="0">
              <a:cs typeface="Aldhabi" pitchFamily="2" charset="-78"/>
            </a:endParaRPr>
          </a:p>
          <a:p>
            <a:r>
              <a:rPr lang="ru-RU" sz="2000" dirty="0">
                <a:cs typeface="Aldhabi" pitchFamily="2" charset="-78"/>
              </a:rPr>
              <a:t>5.	</a:t>
            </a:r>
            <a:r>
              <a:rPr lang="ru-RU" sz="2000" dirty="0" err="1">
                <a:cs typeface="Aldhabi" pitchFamily="2" charset="-78"/>
              </a:rPr>
              <a:t>Өлшеулерді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орындау</a:t>
            </a:r>
            <a:r>
              <a:rPr lang="ru-RU" sz="2000" dirty="0">
                <a:cs typeface="Aldhabi" pitchFamily="2" charset="-78"/>
              </a:rPr>
              <a:t>: </a:t>
            </a:r>
            <a:r>
              <a:rPr lang="ru-RU" sz="2000" dirty="0" err="1">
                <a:cs typeface="Aldhabi" pitchFamily="2" charset="-78"/>
              </a:rPr>
              <a:t>Тікелей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өлшеулер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жүргізу</a:t>
            </a:r>
            <a:r>
              <a:rPr lang="ru-RU" sz="2000" dirty="0">
                <a:cs typeface="Aldhabi" pitchFamily="2" charset="-78"/>
              </a:rPr>
              <a:t>.	</a:t>
            </a:r>
            <a:endParaRPr lang="kk-KZ" sz="2000" dirty="0">
              <a:cs typeface="Aldhabi" pitchFamily="2" charset="-78"/>
            </a:endParaRPr>
          </a:p>
          <a:p>
            <a:r>
              <a:rPr lang="ru-RU" sz="2000" dirty="0">
                <a:cs typeface="Aldhabi" pitchFamily="2" charset="-78"/>
              </a:rPr>
              <a:t>6.	</a:t>
            </a:r>
            <a:r>
              <a:rPr lang="ru-RU" sz="2000" dirty="0" err="1">
                <a:cs typeface="Aldhabi" pitchFamily="2" charset="-78"/>
              </a:rPr>
              <a:t>Нәтижелерді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жазу</a:t>
            </a:r>
            <a:r>
              <a:rPr lang="ru-RU" sz="2000" dirty="0">
                <a:cs typeface="Aldhabi" pitchFamily="2" charset="-78"/>
              </a:rPr>
              <a:t> және </a:t>
            </a:r>
            <a:r>
              <a:rPr lang="ru-RU" sz="2000" dirty="0" err="1">
                <a:cs typeface="Aldhabi" pitchFamily="2" charset="-78"/>
              </a:rPr>
              <a:t>талдау</a:t>
            </a:r>
            <a:r>
              <a:rPr lang="ru-RU" sz="2000" dirty="0">
                <a:cs typeface="Aldhabi" pitchFamily="2" charset="-78"/>
              </a:rPr>
              <a:t>: </a:t>
            </a:r>
            <a:r>
              <a:rPr lang="ru-RU" sz="2000" dirty="0" err="1">
                <a:cs typeface="Aldhabi" pitchFamily="2" charset="-78"/>
              </a:rPr>
              <a:t>Өлшеу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нәтижелерін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жазып</a:t>
            </a:r>
            <a:r>
              <a:rPr lang="ru-RU" sz="2000" dirty="0">
                <a:cs typeface="Aldhabi" pitchFamily="2" charset="-78"/>
              </a:rPr>
              <a:t>, </a:t>
            </a:r>
            <a:r>
              <a:rPr lang="ru-RU" sz="2000" dirty="0" err="1">
                <a:cs typeface="Aldhabi" pitchFamily="2" charset="-78"/>
              </a:rPr>
              <a:t>қорытынды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шығару</a:t>
            </a:r>
            <a:r>
              <a:rPr lang="ru-RU" sz="2000" dirty="0">
                <a:cs typeface="Aldhabi" pitchFamily="2" charset="-78"/>
              </a:rPr>
              <a:t>.</a:t>
            </a:r>
            <a:endParaRPr lang="kk-KZ" sz="2000" dirty="0">
              <a:cs typeface="Aldhabi" pitchFamily="2" charset="-78"/>
            </a:endParaRPr>
          </a:p>
          <a:p>
            <a:r>
              <a:rPr lang="ru-RU" sz="2000" dirty="0">
                <a:cs typeface="Aldhabi" pitchFamily="2" charset="-78"/>
              </a:rPr>
              <a:t>Физика </a:t>
            </a:r>
            <a:r>
              <a:rPr lang="ru-RU" sz="2000" dirty="0" err="1">
                <a:cs typeface="Aldhabi" pitchFamily="2" charset="-78"/>
              </a:rPr>
              <a:t>сабақтарында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өлшеу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дағдыларын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қалыптастыру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өмірде</a:t>
            </a:r>
            <a:r>
              <a:rPr lang="ru-RU" sz="2000" dirty="0">
                <a:cs typeface="Aldhabi" pitchFamily="2" charset="-78"/>
              </a:rPr>
              <a:t> және басқа </a:t>
            </a:r>
            <a:r>
              <a:rPr lang="ru-RU" sz="2000" dirty="0" err="1">
                <a:cs typeface="Aldhabi" pitchFamily="2" charset="-78"/>
              </a:rPr>
              <a:t>пәндерде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қолдану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үшін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қажет</a:t>
            </a:r>
            <a:r>
              <a:rPr lang="ru-RU" sz="2000" dirty="0">
                <a:cs typeface="Aldhabi" pitchFamily="2" charset="-78"/>
              </a:rPr>
              <a:t>.</a:t>
            </a:r>
            <a:endParaRPr lang="ru-KZ" sz="2000" dirty="0">
              <a:cs typeface="Aldhabi" pitchFamily="2" charset="-78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945B6BE-C632-7921-BCB6-875C758EF6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rtl="0"/>
            <a:fld id="{75DF2D63-3FF5-D547-96B9-BE9CCD1ABA58}" type="slidenum">
              <a:rPr lang="ru-RU" noProof="0" smtClean="0"/>
              <a:t>10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856055-FCE5-15C7-D33F-EEBE5EEA771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rtl="0"/>
            <a:r>
              <a:rPr lang="ru-RU" noProof="0"/>
              <a:t>заголовок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3783229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76FE58-263A-8E86-3F52-BB24D7C49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6" y="353954"/>
            <a:ext cx="11003280" cy="6150092"/>
          </a:xfrm>
        </p:spPr>
        <p:txBody>
          <a:bodyPr/>
          <a:lstStyle/>
          <a:p>
            <a:r>
              <a:rPr lang="ru-RU" dirty="0" err="1"/>
              <a:t>Өлшеу</a:t>
            </a:r>
            <a:r>
              <a:rPr lang="ru-RU" dirty="0"/>
              <a:t> </a:t>
            </a:r>
            <a:r>
              <a:rPr lang="ru-RU" dirty="0" err="1"/>
              <a:t>дағдыларын</a:t>
            </a:r>
            <a:r>
              <a:rPr lang="ru-RU" dirty="0"/>
              <a:t> </a:t>
            </a:r>
            <a:r>
              <a:rPr lang="ru-RU" dirty="0" err="1"/>
              <a:t>қалыптастыру</a:t>
            </a:r>
            <a:r>
              <a:rPr lang="ru-RU" dirty="0"/>
              <a:t> </a:t>
            </a:r>
            <a:r>
              <a:rPr lang="ru-RU" dirty="0" err="1"/>
              <a:t>кезеңдері</a:t>
            </a:r>
            <a:endParaRPr lang="kk-KZ" dirty="0"/>
          </a:p>
          <a:p>
            <a:r>
              <a:rPr lang="ru-RU" sz="2000" dirty="0" err="1"/>
              <a:t>Егер</a:t>
            </a:r>
            <a:r>
              <a:rPr lang="ru-RU" sz="2000" dirty="0"/>
              <a:t> </a:t>
            </a:r>
            <a:r>
              <a:rPr lang="ru-RU" sz="2000" dirty="0" err="1"/>
              <a:t>өлшеу</a:t>
            </a:r>
            <a:r>
              <a:rPr lang="ru-RU" sz="2000" dirty="0"/>
              <a:t> </a:t>
            </a:r>
            <a:r>
              <a:rPr lang="ru-RU" sz="2000" dirty="0" err="1"/>
              <a:t>жанама</a:t>
            </a:r>
            <a:r>
              <a:rPr lang="ru-RU" sz="2000" dirty="0"/>
              <a:t> </a:t>
            </a:r>
            <a:r>
              <a:rPr lang="ru-RU" sz="2000" dirty="0" err="1"/>
              <a:t>әдіспен</a:t>
            </a:r>
            <a:r>
              <a:rPr lang="ru-RU" sz="2000" dirty="0"/>
              <a:t> </a:t>
            </a:r>
            <a:r>
              <a:rPr lang="ru-RU" sz="2000" dirty="0" err="1"/>
              <a:t>жүргізілсе</a:t>
            </a:r>
            <a:r>
              <a:rPr lang="ru-RU" sz="2000" dirty="0"/>
              <a:t>, </a:t>
            </a:r>
            <a:r>
              <a:rPr lang="ru-RU" sz="2000" dirty="0" err="1"/>
              <a:t>нәтиже</a:t>
            </a:r>
            <a:r>
              <a:rPr lang="ru-RU" sz="2000" dirty="0"/>
              <a:t> </a:t>
            </a:r>
            <a:r>
              <a:rPr lang="ru-RU" sz="2000" dirty="0" err="1"/>
              <a:t>есептеулер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анықталады</a:t>
            </a:r>
            <a:r>
              <a:rPr lang="ru-RU" sz="2000" dirty="0"/>
              <a:t>. </a:t>
            </a:r>
            <a:r>
              <a:rPr lang="ru-RU" sz="2000" dirty="0" err="1"/>
              <a:t>Жалпыланған</a:t>
            </a:r>
            <a:r>
              <a:rPr lang="ru-RU" sz="2000" dirty="0"/>
              <a:t> </a:t>
            </a:r>
            <a:r>
              <a:rPr lang="ru-RU" sz="2000" dirty="0" err="1"/>
              <a:t>өлшеу</a:t>
            </a:r>
            <a:r>
              <a:rPr lang="ru-RU" sz="2000" dirty="0"/>
              <a:t> </a:t>
            </a:r>
            <a:r>
              <a:rPr lang="ru-RU" sz="2000" dirty="0" err="1"/>
              <a:t>дағдыларын</a:t>
            </a:r>
            <a:r>
              <a:rPr lang="ru-RU" sz="2000" dirty="0"/>
              <a:t> </a:t>
            </a:r>
            <a:r>
              <a:rPr lang="ru-RU" sz="2000" dirty="0" err="1"/>
              <a:t>дамыту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әр </a:t>
            </a:r>
            <a:r>
              <a:rPr lang="ru-RU" sz="2000" dirty="0" err="1"/>
              <a:t>кезеңде</a:t>
            </a:r>
            <a:r>
              <a:rPr lang="ru-RU" sz="2000" dirty="0"/>
              <a:t> </a:t>
            </a:r>
            <a:r>
              <a:rPr lang="ru-RU" sz="2000" dirty="0" err="1"/>
              <a:t>оқушыларға</a:t>
            </a:r>
            <a:r>
              <a:rPr lang="ru-RU" sz="2000" dirty="0"/>
              <a:t> </a:t>
            </a:r>
            <a:r>
              <a:rPr lang="ru-RU" sz="2000" dirty="0" err="1"/>
              <a:t>өлшеу</a:t>
            </a:r>
            <a:r>
              <a:rPr lang="ru-RU" sz="2000" dirty="0"/>
              <a:t> </a:t>
            </a:r>
            <a:r>
              <a:rPr lang="ru-RU" sz="2000" dirty="0" err="1"/>
              <a:t>әрекетінің</a:t>
            </a:r>
            <a:r>
              <a:rPr lang="ru-RU" sz="2000" dirty="0"/>
              <a:t> </a:t>
            </a:r>
            <a:r>
              <a:rPr lang="ru-RU" sz="2000" dirty="0" err="1"/>
              <a:t>құрылымын</a:t>
            </a:r>
            <a:r>
              <a:rPr lang="ru-RU" sz="2000" dirty="0"/>
              <a:t> </a:t>
            </a:r>
            <a:r>
              <a:rPr lang="ru-RU" sz="2000" dirty="0" err="1"/>
              <a:t>түсіндіру</a:t>
            </a:r>
            <a:r>
              <a:rPr lang="ru-RU" sz="2000" dirty="0"/>
              <a:t> </a:t>
            </a:r>
            <a:r>
              <a:rPr lang="ru-RU" sz="2000" dirty="0" err="1"/>
              <a:t>қажет</a:t>
            </a:r>
            <a:r>
              <a:rPr lang="ru-RU" sz="2000" dirty="0"/>
              <a:t>.</a:t>
            </a:r>
            <a:endParaRPr lang="kk-KZ" sz="2000" dirty="0"/>
          </a:p>
          <a:p>
            <a:r>
              <a:rPr lang="ru-RU" sz="2000" dirty="0" err="1"/>
              <a:t>Өлшеу</a:t>
            </a:r>
            <a:r>
              <a:rPr lang="ru-RU" sz="2000" dirty="0"/>
              <a:t> </a:t>
            </a:r>
            <a:r>
              <a:rPr lang="ru-RU" sz="2000" dirty="0" err="1"/>
              <a:t>ептіліктерін</a:t>
            </a:r>
            <a:r>
              <a:rPr lang="ru-RU" sz="2000" dirty="0"/>
              <a:t> </a:t>
            </a:r>
            <a:r>
              <a:rPr lang="ru-RU" sz="2000" dirty="0" err="1"/>
              <a:t>дамыту</a:t>
            </a:r>
            <a:r>
              <a:rPr lang="ru-RU" sz="2000" dirty="0"/>
              <a:t> </a:t>
            </a:r>
            <a:r>
              <a:rPr lang="ru-RU" sz="2000" dirty="0" err="1"/>
              <a:t>сатылары</a:t>
            </a:r>
            <a:r>
              <a:rPr lang="ru-RU" sz="2000" dirty="0"/>
              <a:t>:</a:t>
            </a:r>
            <a:endParaRPr lang="kk-KZ" sz="2000" dirty="0"/>
          </a:p>
          <a:p>
            <a:r>
              <a:rPr lang="ru-RU" sz="2000" dirty="0" err="1"/>
              <a:t>5-сынып</a:t>
            </a:r>
            <a:r>
              <a:rPr lang="ru-RU" sz="2000" dirty="0"/>
              <a:t>: </a:t>
            </a:r>
            <a:r>
              <a:rPr lang="ru-RU" sz="2000" dirty="0" err="1"/>
              <a:t>Сызықты</a:t>
            </a:r>
            <a:r>
              <a:rPr lang="ru-RU" sz="2000" dirty="0"/>
              <a:t> </a:t>
            </a:r>
            <a:r>
              <a:rPr lang="ru-RU" sz="2000" dirty="0" err="1"/>
              <a:t>өлшемдер</a:t>
            </a:r>
            <a:r>
              <a:rPr lang="ru-RU" sz="2000" dirty="0"/>
              <a:t>, </a:t>
            </a:r>
            <a:r>
              <a:rPr lang="ru-RU" sz="2000" dirty="0" err="1"/>
              <a:t>аудан</a:t>
            </a:r>
            <a:r>
              <a:rPr lang="ru-RU" sz="2000" dirty="0"/>
              <a:t>, </a:t>
            </a:r>
            <a:r>
              <a:rPr lang="ru-RU" sz="2000" dirty="0" err="1"/>
              <a:t>көлемді</a:t>
            </a:r>
            <a:r>
              <a:rPr lang="ru-RU" sz="2000" dirty="0"/>
              <a:t> </a:t>
            </a:r>
            <a:r>
              <a:rPr lang="ru-RU" sz="2000" dirty="0" err="1"/>
              <a:t>өлшеу</a:t>
            </a:r>
            <a:r>
              <a:rPr lang="ru-RU" sz="2000" dirty="0"/>
              <a:t>; </a:t>
            </a:r>
            <a:r>
              <a:rPr lang="ru-RU" sz="2000" dirty="0" err="1"/>
              <a:t>құралдың</a:t>
            </a:r>
            <a:r>
              <a:rPr lang="ru-RU" sz="2000" dirty="0"/>
              <a:t> </a:t>
            </a:r>
            <a:r>
              <a:rPr lang="ru-RU" sz="2000" dirty="0" err="1"/>
              <a:t>бөлік</a:t>
            </a:r>
            <a:r>
              <a:rPr lang="ru-RU" sz="2000" dirty="0"/>
              <a:t> </a:t>
            </a:r>
            <a:r>
              <a:rPr lang="ru-RU" sz="2000" dirty="0" err="1"/>
              <a:t>құны</a:t>
            </a:r>
            <a:r>
              <a:rPr lang="ru-RU" sz="2000" dirty="0"/>
              <a:t> мен </a:t>
            </a:r>
            <a:r>
              <a:rPr lang="ru-RU" sz="2000" dirty="0" err="1"/>
              <a:t>көрсету</a:t>
            </a:r>
            <a:r>
              <a:rPr lang="ru-RU" sz="2000" dirty="0"/>
              <a:t> </a:t>
            </a:r>
            <a:r>
              <a:rPr lang="ru-RU" sz="2000" dirty="0" err="1"/>
              <a:t>ережелері</a:t>
            </a:r>
            <a:r>
              <a:rPr lang="ru-RU" sz="2000" dirty="0"/>
              <a:t>.		</a:t>
            </a:r>
            <a:endParaRPr lang="kk-KZ" sz="2000" dirty="0"/>
          </a:p>
          <a:p>
            <a:r>
              <a:rPr lang="ru-RU" sz="2000" dirty="0" err="1"/>
              <a:t>7-сынып</a:t>
            </a:r>
            <a:r>
              <a:rPr lang="ru-RU" sz="2000" dirty="0"/>
              <a:t>: </a:t>
            </a:r>
            <a:r>
              <a:rPr lang="ru-RU" sz="2000" dirty="0" err="1"/>
              <a:t>Дененің</a:t>
            </a:r>
            <a:r>
              <a:rPr lang="ru-RU" sz="2000" dirty="0"/>
              <a:t> </a:t>
            </a:r>
            <a:r>
              <a:rPr lang="ru-RU" sz="2000" dirty="0" err="1"/>
              <a:t>көлемін</a:t>
            </a:r>
            <a:r>
              <a:rPr lang="ru-RU" sz="2000" dirty="0"/>
              <a:t>, </a:t>
            </a:r>
            <a:r>
              <a:rPr lang="ru-RU" sz="2000" dirty="0" err="1"/>
              <a:t>массасын</a:t>
            </a:r>
            <a:r>
              <a:rPr lang="ru-RU" sz="2000" dirty="0"/>
              <a:t>, </a:t>
            </a:r>
            <a:r>
              <a:rPr lang="ru-RU" sz="2000" dirty="0" err="1"/>
              <a:t>орташа</a:t>
            </a:r>
            <a:r>
              <a:rPr lang="ru-RU" sz="2000" dirty="0"/>
              <a:t> </a:t>
            </a:r>
            <a:r>
              <a:rPr lang="ru-RU" sz="2000" dirty="0" err="1"/>
              <a:t>жылдамдығын</a:t>
            </a:r>
            <a:r>
              <a:rPr lang="ru-RU" sz="2000" dirty="0"/>
              <a:t> </a:t>
            </a:r>
            <a:r>
              <a:rPr lang="ru-RU" sz="2000" dirty="0" err="1"/>
              <a:t>жанама</a:t>
            </a:r>
            <a:r>
              <a:rPr lang="ru-RU" sz="2000" dirty="0"/>
              <a:t> </a:t>
            </a:r>
            <a:r>
              <a:rPr lang="ru-RU" sz="2000" dirty="0" err="1"/>
              <a:t>әдістермен</a:t>
            </a:r>
            <a:r>
              <a:rPr lang="ru-RU" sz="2000" dirty="0"/>
              <a:t> </a:t>
            </a:r>
            <a:r>
              <a:rPr lang="ru-RU" sz="2000" dirty="0" err="1"/>
              <a:t>анықтау</a:t>
            </a:r>
            <a:r>
              <a:rPr lang="ru-RU" sz="2000" dirty="0"/>
              <a:t>; динамометр, барометр сияқты </a:t>
            </a:r>
            <a:r>
              <a:rPr lang="ru-RU" sz="2000" dirty="0" err="1"/>
              <a:t>құралдарды</a:t>
            </a:r>
            <a:r>
              <a:rPr lang="ru-RU" sz="2000" dirty="0"/>
              <a:t> </a:t>
            </a:r>
            <a:r>
              <a:rPr lang="ru-RU" sz="2000" dirty="0" err="1"/>
              <a:t>пайдалану</a:t>
            </a:r>
            <a:r>
              <a:rPr lang="ru-RU" sz="2000" dirty="0"/>
              <a:t>.	</a:t>
            </a:r>
            <a:endParaRPr lang="kk-KZ" sz="2000" dirty="0"/>
          </a:p>
          <a:p>
            <a:r>
              <a:rPr lang="ru-RU" sz="2000" dirty="0" err="1"/>
              <a:t>8-сынып</a:t>
            </a:r>
            <a:r>
              <a:rPr lang="ru-RU" sz="2000" dirty="0"/>
              <a:t>: </a:t>
            </a:r>
            <a:r>
              <a:rPr lang="ru-RU" sz="2000" dirty="0" err="1"/>
              <a:t>Жылу</a:t>
            </a:r>
            <a:r>
              <a:rPr lang="ru-RU" sz="2000" dirty="0"/>
              <a:t> </a:t>
            </a:r>
            <a:r>
              <a:rPr lang="ru-RU" sz="2000" dirty="0" err="1"/>
              <a:t>мөлшері</a:t>
            </a:r>
            <a:r>
              <a:rPr lang="ru-RU" sz="2000" dirty="0"/>
              <a:t>, </a:t>
            </a:r>
            <a:r>
              <a:rPr lang="ru-RU" sz="2000" dirty="0" err="1"/>
              <a:t>өткізгіштердің</a:t>
            </a:r>
            <a:r>
              <a:rPr lang="ru-RU" sz="2000" dirty="0"/>
              <a:t> </a:t>
            </a:r>
            <a:r>
              <a:rPr lang="ru-RU" sz="2000" dirty="0" err="1"/>
              <a:t>кедергісі</a:t>
            </a:r>
            <a:r>
              <a:rPr lang="ru-RU" sz="2000" dirty="0"/>
              <a:t>, </a:t>
            </a:r>
            <a:r>
              <a:rPr lang="ru-RU" sz="2000" dirty="0" err="1"/>
              <a:t>қуатты</a:t>
            </a:r>
            <a:r>
              <a:rPr lang="ru-RU" sz="2000" dirty="0"/>
              <a:t> </a:t>
            </a:r>
            <a:r>
              <a:rPr lang="ru-RU" sz="2000" dirty="0" err="1"/>
              <a:t>өлшеу</a:t>
            </a:r>
            <a:r>
              <a:rPr lang="ru-RU" sz="2000" dirty="0"/>
              <a:t>; </a:t>
            </a:r>
            <a:r>
              <a:rPr lang="ru-RU" sz="2000" dirty="0" err="1"/>
              <a:t>өлшеу</a:t>
            </a:r>
            <a:r>
              <a:rPr lang="ru-RU" sz="2000" dirty="0"/>
              <a:t> </a:t>
            </a:r>
            <a:r>
              <a:rPr lang="ru-RU" sz="2000" dirty="0" err="1"/>
              <a:t>дәлдігін</a:t>
            </a:r>
            <a:r>
              <a:rPr lang="ru-RU" sz="2000" dirty="0"/>
              <a:t> </a:t>
            </a:r>
            <a:r>
              <a:rPr lang="ru-RU" sz="2000" dirty="0" err="1"/>
              <a:t>қалыптастыру</a:t>
            </a:r>
            <a:r>
              <a:rPr lang="ru-RU" sz="2000" dirty="0"/>
              <a:t>.		</a:t>
            </a:r>
            <a:endParaRPr lang="kk-KZ" sz="2000" dirty="0"/>
          </a:p>
          <a:p>
            <a:r>
              <a:rPr lang="ru-RU" sz="2000" dirty="0" err="1"/>
              <a:t>9-сынып</a:t>
            </a:r>
            <a:r>
              <a:rPr lang="ru-RU" sz="2000" dirty="0"/>
              <a:t>: </a:t>
            </a:r>
            <a:r>
              <a:rPr lang="ru-RU" sz="2000" dirty="0" err="1"/>
              <a:t>Өлшеу</a:t>
            </a:r>
            <a:r>
              <a:rPr lang="ru-RU" sz="2000" dirty="0"/>
              <a:t> </a:t>
            </a:r>
            <a:r>
              <a:rPr lang="ru-RU" sz="2000" dirty="0" err="1"/>
              <a:t>қателігі</a:t>
            </a:r>
            <a:r>
              <a:rPr lang="ru-RU" sz="2000" dirty="0"/>
              <a:t>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/>
              <a:t>түсінік</a:t>
            </a:r>
            <a:r>
              <a:rPr lang="ru-RU" sz="2000" dirty="0"/>
              <a:t>.</a:t>
            </a:r>
            <a:endParaRPr lang="kk-KZ" sz="2000" dirty="0"/>
          </a:p>
          <a:p>
            <a:r>
              <a:rPr lang="ru-RU" sz="2000" dirty="0" err="1"/>
              <a:t>Өлшеу</a:t>
            </a:r>
            <a:r>
              <a:rPr lang="ru-RU" sz="2000" dirty="0"/>
              <a:t> </a:t>
            </a:r>
            <a:r>
              <a:rPr lang="ru-RU" sz="2000" dirty="0" err="1"/>
              <a:t>құралдарының</a:t>
            </a:r>
            <a:r>
              <a:rPr lang="ru-RU" sz="2000" dirty="0"/>
              <a:t> </a:t>
            </a:r>
            <a:r>
              <a:rPr lang="ru-RU" sz="2000" dirty="0" err="1"/>
              <a:t>көрсеткіштерін</a:t>
            </a:r>
            <a:r>
              <a:rPr lang="ru-RU" sz="2000" dirty="0"/>
              <a:t> </a:t>
            </a:r>
            <a:r>
              <a:rPr lang="ru-RU" sz="2000" dirty="0" err="1"/>
              <a:t>дұрыс</a:t>
            </a:r>
            <a:r>
              <a:rPr lang="ru-RU" sz="2000" dirty="0"/>
              <a:t> оқу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дағды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/>
              <a:t>. Бұл </a:t>
            </a:r>
            <a:r>
              <a:rPr lang="ru-RU" sz="2000" dirty="0" err="1"/>
              <a:t>үшін</a:t>
            </a:r>
            <a:r>
              <a:rPr lang="ru-RU" sz="2000" dirty="0"/>
              <a:t>:	</a:t>
            </a:r>
            <a:endParaRPr lang="kk-KZ" sz="2000" dirty="0"/>
          </a:p>
          <a:p>
            <a:r>
              <a:rPr lang="ru-RU" sz="2000" dirty="0"/>
              <a:t>1.	Құрал </a:t>
            </a:r>
            <a:r>
              <a:rPr lang="ru-RU" sz="2000" dirty="0" err="1"/>
              <a:t>шкаласын</a:t>
            </a:r>
            <a:r>
              <a:rPr lang="ru-RU" sz="2000" dirty="0"/>
              <a:t> оқу;	</a:t>
            </a:r>
            <a:endParaRPr lang="kk-KZ" sz="2000" dirty="0"/>
          </a:p>
          <a:p>
            <a:r>
              <a:rPr lang="ru-RU" sz="2000" dirty="0"/>
              <a:t>2.	</a:t>
            </a:r>
            <a:r>
              <a:rPr lang="ru-RU" sz="2000" dirty="0" err="1"/>
              <a:t>Көрсетулерді</a:t>
            </a:r>
            <a:r>
              <a:rPr lang="ru-RU" sz="2000" dirty="0"/>
              <a:t> </a:t>
            </a:r>
            <a:r>
              <a:rPr lang="ru-RU" sz="2000" dirty="0" err="1"/>
              <a:t>анықтау</a:t>
            </a:r>
            <a:r>
              <a:rPr lang="ru-RU" sz="2000" dirty="0"/>
              <a:t>;	</a:t>
            </a:r>
            <a:endParaRPr lang="kk-KZ" sz="2000" dirty="0"/>
          </a:p>
          <a:p>
            <a:r>
              <a:rPr lang="ru-RU" sz="2000" dirty="0"/>
              <a:t>3.	</a:t>
            </a:r>
            <a:r>
              <a:rPr lang="ru-RU" sz="2000" dirty="0" err="1"/>
              <a:t>Нәтижені</a:t>
            </a:r>
            <a:r>
              <a:rPr lang="ru-RU" sz="2000" dirty="0"/>
              <a:t> </a:t>
            </a:r>
            <a:r>
              <a:rPr lang="ru-RU" sz="2000" dirty="0" err="1"/>
              <a:t>жазып</a:t>
            </a:r>
            <a:r>
              <a:rPr lang="ru-RU" sz="2000" dirty="0"/>
              <a:t> </a:t>
            </a:r>
            <a:r>
              <a:rPr lang="ru-RU" sz="2000" dirty="0" err="1"/>
              <a:t>алу</a:t>
            </a:r>
            <a:r>
              <a:rPr lang="ru-RU" sz="2000" dirty="0"/>
              <a:t> </a:t>
            </a:r>
            <a:r>
              <a:rPr lang="ru-RU" sz="2000" dirty="0" err="1"/>
              <a:t>әрекеттері</a:t>
            </a:r>
            <a:r>
              <a:rPr lang="ru-RU" sz="2000" dirty="0"/>
              <a:t> </a:t>
            </a:r>
            <a:r>
              <a:rPr lang="ru-RU" sz="2000" dirty="0" err="1"/>
              <a:t>қажет</a:t>
            </a:r>
            <a:r>
              <a:rPr lang="ru-RU" sz="2000" dirty="0"/>
              <a:t>.</a:t>
            </a:r>
            <a:endParaRPr lang="kk-KZ" sz="2000" dirty="0"/>
          </a:p>
          <a:p>
            <a:r>
              <a:rPr lang="ru-RU" sz="2000" dirty="0" err="1"/>
              <a:t>Әрбір</a:t>
            </a:r>
            <a:r>
              <a:rPr lang="ru-RU" sz="2000" dirty="0"/>
              <a:t> </a:t>
            </a:r>
            <a:r>
              <a:rPr lang="ru-RU" sz="2000" dirty="0" err="1"/>
              <a:t>қадамды</a:t>
            </a:r>
            <a:r>
              <a:rPr lang="ru-RU" sz="2000" dirty="0"/>
              <a:t> нақты </a:t>
            </a:r>
            <a:r>
              <a:rPr lang="ru-RU" sz="2000" dirty="0" err="1"/>
              <a:t>орындау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оқушылардың</a:t>
            </a:r>
            <a:r>
              <a:rPr lang="ru-RU" sz="2000" dirty="0"/>
              <a:t> </a:t>
            </a:r>
            <a:r>
              <a:rPr lang="ru-RU" sz="2000" dirty="0" err="1"/>
              <a:t>өлшеу</a:t>
            </a:r>
            <a:r>
              <a:rPr lang="ru-RU" sz="2000" dirty="0"/>
              <a:t> </a:t>
            </a:r>
            <a:r>
              <a:rPr lang="ru-RU" sz="2000" dirty="0" err="1"/>
              <a:t>дағдылары</a:t>
            </a:r>
            <a:r>
              <a:rPr lang="ru-RU" sz="2000" dirty="0"/>
              <a:t> </a:t>
            </a:r>
            <a:r>
              <a:rPr lang="ru-RU" sz="2000" dirty="0" err="1"/>
              <a:t>жүйелі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қалыптасады</a:t>
            </a:r>
            <a:r>
              <a:rPr lang="ru-RU" sz="2000" dirty="0"/>
              <a:t>.</a:t>
            </a:r>
            <a:endParaRPr lang="ru-KZ" sz="200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6F842D6-2BA4-9262-8E71-9D3F942FBD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rtl="0"/>
            <a:fld id="{75DF2D63-3FF5-D547-96B9-BE9CCD1ABA58}" type="slidenum">
              <a:rPr lang="ru-RU" noProof="0" smtClean="0"/>
              <a:t>11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D0BBAA-D9A1-02ED-362E-C1F6A7367F9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rtl="0"/>
            <a:r>
              <a:rPr lang="ru-RU" noProof="0"/>
              <a:t>заголовок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3147546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18904B4-0B9B-1247-13A9-EC51246F2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2740" y="293945"/>
            <a:ext cx="9255681" cy="521741"/>
          </a:xfrm>
        </p:spPr>
        <p:txBody>
          <a:bodyPr/>
          <a:lstStyle/>
          <a:p>
            <a:r>
              <a:rPr lang="kk-KZ" sz="2900" dirty="0"/>
              <a:t>Дәрісті бекту сұрақтары</a:t>
            </a:r>
            <a:endParaRPr lang="ru-KZ" sz="29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6525A9F-E02F-182C-8ED9-0EE16E555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288" y="546365"/>
            <a:ext cx="11869711" cy="5765269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1.</a:t>
            </a:r>
            <a:r>
              <a:rPr lang="ru-RU" sz="2000" dirty="0"/>
              <a:t> </a:t>
            </a:r>
            <a:r>
              <a:rPr lang="ru-RU" sz="2000" dirty="0" err="1"/>
              <a:t>Физиканы</a:t>
            </a:r>
            <a:r>
              <a:rPr lang="ru-RU" sz="2000" dirty="0"/>
              <a:t> </a:t>
            </a:r>
            <a:r>
              <a:rPr lang="ru-RU" sz="2000" dirty="0" err="1"/>
              <a:t>оқытудағы</a:t>
            </a:r>
            <a:r>
              <a:rPr lang="ru-RU" sz="2000" dirty="0"/>
              <a:t> </a:t>
            </a:r>
            <a:r>
              <a:rPr lang="ru-RU" sz="2000" dirty="0" err="1"/>
              <a:t>эксперименттің</a:t>
            </a:r>
            <a:r>
              <a:rPr lang="ru-RU" sz="2000" dirty="0"/>
              <a:t> </a:t>
            </a:r>
            <a:r>
              <a:rPr lang="ru-RU" sz="2000" dirty="0" err="1"/>
              <a:t>маңызы</a:t>
            </a:r>
            <a:r>
              <a:rPr lang="ru-RU" sz="2000" dirty="0"/>
              <a:t> </a:t>
            </a:r>
            <a:r>
              <a:rPr lang="ru-RU" sz="2000" dirty="0" err="1"/>
              <a:t>қандай</a:t>
            </a:r>
            <a:r>
              <a:rPr lang="ru-RU" sz="2000" dirty="0"/>
              <a:t>?</a:t>
            </a:r>
          </a:p>
          <a:p>
            <a:r>
              <a:rPr lang="ru-RU" sz="2000" dirty="0"/>
              <a:t>2. </a:t>
            </a:r>
            <a:r>
              <a:rPr lang="ru-RU" sz="2000" dirty="0" err="1"/>
              <a:t>Демонстрациялық</a:t>
            </a:r>
            <a:r>
              <a:rPr lang="ru-RU" sz="2000" dirty="0"/>
              <a:t> </a:t>
            </a:r>
            <a:r>
              <a:rPr lang="ru-RU" sz="2000" dirty="0" err="1"/>
              <a:t>экспериментке</a:t>
            </a:r>
            <a:r>
              <a:rPr lang="ru-RU" sz="2000" dirty="0"/>
              <a:t> </a:t>
            </a:r>
            <a:r>
              <a:rPr lang="ru-RU" sz="2000" dirty="0" err="1"/>
              <a:t>қойылатын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әдістемелік</a:t>
            </a:r>
            <a:r>
              <a:rPr lang="ru-RU" sz="2000" dirty="0"/>
              <a:t> </a:t>
            </a:r>
            <a:r>
              <a:rPr lang="ru-RU" sz="2000" dirty="0" err="1"/>
              <a:t>талаптар</a:t>
            </a:r>
            <a:r>
              <a:rPr lang="ru-RU" sz="2000" dirty="0"/>
              <a:t> </a:t>
            </a:r>
            <a:r>
              <a:rPr lang="ru-RU" sz="2000" dirty="0" err="1"/>
              <a:t>қойылады</a:t>
            </a:r>
            <a:r>
              <a:rPr lang="ru-RU" sz="2000" dirty="0"/>
              <a:t>?</a:t>
            </a:r>
          </a:p>
          <a:p>
            <a:r>
              <a:rPr lang="ru-RU" sz="2000" dirty="0"/>
              <a:t>3. </a:t>
            </a:r>
            <a:r>
              <a:rPr lang="ru-RU" sz="2000" dirty="0" err="1"/>
              <a:t>Оқушылардың</a:t>
            </a:r>
            <a:r>
              <a:rPr lang="ru-RU" sz="2000" dirty="0"/>
              <a:t> </a:t>
            </a:r>
            <a:r>
              <a:rPr lang="ru-RU" sz="2000" dirty="0" err="1"/>
              <a:t>тәжірибені</a:t>
            </a:r>
            <a:r>
              <a:rPr lang="ru-RU" sz="2000" dirty="0"/>
              <a:t> </a:t>
            </a:r>
            <a:r>
              <a:rPr lang="ru-RU" sz="2000" dirty="0" err="1"/>
              <a:t>өздігінен</a:t>
            </a:r>
            <a:r>
              <a:rPr lang="ru-RU" sz="2000" dirty="0"/>
              <a:t> </a:t>
            </a:r>
            <a:r>
              <a:rPr lang="ru-RU" sz="2000" dirty="0" err="1"/>
              <a:t>жасауға</a:t>
            </a:r>
            <a:r>
              <a:rPr lang="ru-RU" sz="2000" dirty="0"/>
              <a:t> </a:t>
            </a:r>
            <a:r>
              <a:rPr lang="ru-RU" sz="2000" dirty="0" err="1"/>
              <a:t>дағдыландыру</a:t>
            </a:r>
            <a:r>
              <a:rPr lang="ru-RU" sz="2000" dirty="0"/>
              <a:t> </a:t>
            </a:r>
            <a:r>
              <a:rPr lang="ru-RU" sz="2000" dirty="0" err="1"/>
              <a:t>мұғалім</a:t>
            </a:r>
            <a:r>
              <a:rPr lang="ru-RU" sz="2000" dirty="0"/>
              <a:t> </a:t>
            </a:r>
            <a:r>
              <a:rPr lang="ru-RU" sz="2000" dirty="0" err="1"/>
              <a:t>қандай</a:t>
            </a:r>
            <a:r>
              <a:rPr lang="ru-RU" sz="2000" dirty="0"/>
              <a:t> </a:t>
            </a:r>
            <a:r>
              <a:rPr lang="ru-RU" sz="2000" dirty="0" err="1"/>
              <a:t>әдістерді</a:t>
            </a:r>
            <a:r>
              <a:rPr lang="ru-RU" sz="2000" dirty="0"/>
              <a:t> </a:t>
            </a:r>
            <a:r>
              <a:rPr lang="ru-RU" sz="2000" dirty="0" err="1"/>
              <a:t>қолдануы</a:t>
            </a:r>
            <a:r>
              <a:rPr lang="ru-RU" sz="2000" dirty="0"/>
              <a:t> </a:t>
            </a:r>
            <a:r>
              <a:rPr lang="ru-RU" sz="2000" dirty="0" err="1"/>
              <a:t>тиіс</a:t>
            </a:r>
            <a:r>
              <a:rPr lang="ru-RU" sz="2000" dirty="0"/>
              <a:t>?</a:t>
            </a:r>
          </a:p>
          <a:p>
            <a:r>
              <a:rPr lang="ru-RU" sz="2000" dirty="0"/>
              <a:t>4. </a:t>
            </a:r>
            <a:r>
              <a:rPr lang="ru-RU" sz="2000" dirty="0" err="1"/>
              <a:t>Физиканы</a:t>
            </a:r>
            <a:r>
              <a:rPr lang="ru-RU" sz="2000" dirty="0"/>
              <a:t> </a:t>
            </a:r>
            <a:r>
              <a:rPr lang="ru-RU" sz="2000" dirty="0" err="1"/>
              <a:t>оқытудағы</a:t>
            </a:r>
            <a:r>
              <a:rPr lang="ru-RU" sz="2000" dirty="0"/>
              <a:t> </a:t>
            </a:r>
            <a:r>
              <a:rPr lang="ru-RU" sz="2000" dirty="0" err="1"/>
              <a:t>эксперименттік</a:t>
            </a:r>
            <a:r>
              <a:rPr lang="ru-RU" sz="2000" dirty="0"/>
              <a:t> </a:t>
            </a:r>
            <a:r>
              <a:rPr lang="ru-RU" sz="2000" dirty="0" err="1"/>
              <a:t>жұмыстардың</a:t>
            </a:r>
            <a:r>
              <a:rPr lang="ru-RU" sz="2000" dirty="0"/>
              <a:t> </a:t>
            </a:r>
            <a:r>
              <a:rPr lang="ru-RU" sz="2000" dirty="0" err="1"/>
              <a:t>маңыздылығы</a:t>
            </a:r>
            <a:r>
              <a:rPr lang="ru-RU" sz="2000" dirty="0"/>
              <a:t> </a:t>
            </a:r>
            <a:r>
              <a:rPr lang="ru-RU" sz="2000" dirty="0" err="1"/>
              <a:t>қандай</a:t>
            </a:r>
            <a:r>
              <a:rPr lang="ru-RU" sz="2000" dirty="0"/>
              <a:t>?</a:t>
            </a:r>
          </a:p>
          <a:p>
            <a:r>
              <a:rPr lang="ru-RU" sz="2000" dirty="0"/>
              <a:t>5. </a:t>
            </a:r>
            <a:r>
              <a:rPr lang="ru-RU" sz="2000" dirty="0" err="1"/>
              <a:t>Физикалық</a:t>
            </a:r>
            <a:r>
              <a:rPr lang="ru-RU" sz="2000" dirty="0"/>
              <a:t> эксперимент </a:t>
            </a:r>
            <a:r>
              <a:rPr lang="ru-RU" sz="2000" dirty="0" err="1"/>
              <a:t>дегеніміз</a:t>
            </a:r>
            <a:r>
              <a:rPr lang="ru-RU" sz="2000" dirty="0"/>
              <a:t> не?</a:t>
            </a:r>
          </a:p>
          <a:p>
            <a:r>
              <a:rPr lang="ru-RU" sz="2000" dirty="0"/>
              <a:t>6. Сабақта </a:t>
            </a:r>
            <a:r>
              <a:rPr lang="ru-RU" sz="2000" dirty="0" err="1"/>
              <a:t>тәжірибелерді</a:t>
            </a:r>
            <a:r>
              <a:rPr lang="ru-RU" sz="2000" dirty="0"/>
              <a:t> </a:t>
            </a:r>
            <a:r>
              <a:rPr lang="ru-RU" sz="2000" dirty="0" err="1"/>
              <a:t>демонстрациялау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оқушылардың</a:t>
            </a:r>
            <a:r>
              <a:rPr lang="ru-RU" sz="2000" dirty="0"/>
              <a:t> </a:t>
            </a:r>
            <a:r>
              <a:rPr lang="ru-RU" sz="2000" dirty="0" err="1"/>
              <a:t>бойында</a:t>
            </a:r>
            <a:r>
              <a:rPr lang="ru-RU" sz="2000" dirty="0"/>
              <a:t> </a:t>
            </a:r>
            <a:r>
              <a:rPr lang="ru-RU" sz="2000" dirty="0" err="1"/>
              <a:t>қандай</a:t>
            </a:r>
            <a:r>
              <a:rPr lang="ru-RU" sz="2000" dirty="0"/>
              <a:t> </a:t>
            </a:r>
            <a:r>
              <a:rPr lang="ru-RU" sz="2000" dirty="0" err="1"/>
              <a:t>дағдыларды</a:t>
            </a:r>
            <a:r>
              <a:rPr lang="ru-RU" sz="2000" dirty="0"/>
              <a:t> </a:t>
            </a:r>
            <a:r>
              <a:rPr lang="ru-RU" sz="2000" dirty="0" err="1"/>
              <a:t>қалыптастырамыз</a:t>
            </a:r>
            <a:r>
              <a:rPr lang="ru-RU" sz="2000" dirty="0"/>
              <a:t>?</a:t>
            </a:r>
          </a:p>
          <a:p>
            <a:r>
              <a:rPr lang="ru-RU" sz="2000" dirty="0"/>
              <a:t>7. </a:t>
            </a:r>
            <a:r>
              <a:rPr lang="ru-RU" sz="2000" dirty="0" err="1"/>
              <a:t>Физикалық</a:t>
            </a:r>
            <a:r>
              <a:rPr lang="ru-RU" sz="2000" dirty="0"/>
              <a:t> </a:t>
            </a:r>
            <a:r>
              <a:rPr lang="ru-RU" sz="2000" dirty="0" err="1"/>
              <a:t>эксперименттер</a:t>
            </a:r>
            <a:r>
              <a:rPr lang="ru-RU" sz="2000" dirty="0"/>
              <a:t> </a:t>
            </a:r>
            <a:r>
              <a:rPr lang="ru-RU" sz="2000" dirty="0" err="1"/>
              <a:t>ұйымдастыру</a:t>
            </a:r>
            <a:r>
              <a:rPr lang="ru-RU" sz="2000" dirty="0"/>
              <a:t> </a:t>
            </a:r>
            <a:r>
              <a:rPr lang="ru-RU" sz="2000" dirty="0" err="1"/>
              <a:t>формасына</a:t>
            </a:r>
            <a:r>
              <a:rPr lang="ru-RU" sz="2000" dirty="0"/>
              <a:t> </a:t>
            </a:r>
            <a:r>
              <a:rPr lang="ru-RU" sz="2000" dirty="0" err="1"/>
              <a:t>қарай</a:t>
            </a:r>
            <a:r>
              <a:rPr lang="ru-RU" sz="2000" dirty="0"/>
              <a:t> </a:t>
            </a:r>
            <a:r>
              <a:rPr lang="ru-RU" sz="2000" dirty="0" err="1"/>
              <a:t>неше</a:t>
            </a:r>
            <a:r>
              <a:rPr lang="ru-RU" sz="2000" dirty="0"/>
              <a:t> </a:t>
            </a:r>
            <a:r>
              <a:rPr lang="ru-RU" sz="2000" dirty="0" err="1"/>
              <a:t>түрге</a:t>
            </a:r>
            <a:r>
              <a:rPr lang="ru-RU" sz="2000" dirty="0"/>
              <a:t> </a:t>
            </a:r>
            <a:r>
              <a:rPr lang="ru-RU" sz="2000" dirty="0" err="1"/>
              <a:t>бөлінеді</a:t>
            </a:r>
            <a:r>
              <a:rPr lang="ru-RU" sz="2000" dirty="0"/>
              <a:t>?</a:t>
            </a:r>
          </a:p>
          <a:p>
            <a:r>
              <a:rPr lang="ru-RU" sz="2000" dirty="0"/>
              <a:t>8. </a:t>
            </a:r>
            <a:r>
              <a:rPr lang="ru-RU" sz="2000" dirty="0" err="1"/>
              <a:t>Фронтальды</a:t>
            </a:r>
            <a:r>
              <a:rPr lang="ru-RU" sz="2000" dirty="0"/>
              <a:t> </a:t>
            </a:r>
            <a:r>
              <a:rPr lang="ru-RU" sz="2000" dirty="0" err="1"/>
              <a:t>зертханалық</a:t>
            </a:r>
            <a:r>
              <a:rPr lang="ru-RU" sz="2000" dirty="0"/>
              <a:t> </a:t>
            </a:r>
            <a:r>
              <a:rPr lang="ru-RU" sz="2000" dirty="0" err="1"/>
              <a:t>жұмыстар</a:t>
            </a:r>
            <a:r>
              <a:rPr lang="ru-RU" sz="2000" dirty="0"/>
              <a:t>, </a:t>
            </a:r>
            <a:r>
              <a:rPr lang="ru-RU" sz="2000" dirty="0" err="1"/>
              <a:t>тәжірибелер</a:t>
            </a:r>
            <a:r>
              <a:rPr lang="ru-RU" sz="2000" dirty="0"/>
              <a:t>, </a:t>
            </a:r>
            <a:r>
              <a:rPr lang="ru-RU" sz="2000" dirty="0" err="1"/>
              <a:t>бақылаулар</a:t>
            </a:r>
            <a:r>
              <a:rPr lang="ru-RU" sz="2000" dirty="0"/>
              <a:t>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қандай</a:t>
            </a:r>
            <a:r>
              <a:rPr lang="ru-RU" sz="2000" dirty="0"/>
              <a:t> </a:t>
            </a:r>
            <a:r>
              <a:rPr lang="ru-RU" sz="2000" dirty="0" err="1"/>
              <a:t>эскперимент</a:t>
            </a:r>
            <a:r>
              <a:rPr lang="ru-RU" sz="2000" dirty="0"/>
              <a:t> </a:t>
            </a:r>
            <a:r>
              <a:rPr lang="ru-RU" sz="2000" dirty="0" err="1"/>
              <a:t>түрін</a:t>
            </a:r>
            <a:r>
              <a:rPr lang="ru-RU" sz="2000" dirty="0"/>
              <a:t> </a:t>
            </a:r>
            <a:r>
              <a:rPr lang="ru-RU" sz="2000" dirty="0" err="1"/>
              <a:t>айтамыз</a:t>
            </a:r>
            <a:r>
              <a:rPr lang="ru-RU" sz="2000" dirty="0"/>
              <a:t>?</a:t>
            </a:r>
          </a:p>
          <a:p>
            <a:r>
              <a:rPr lang="ru-RU" sz="2000" dirty="0"/>
              <a:t> 9. </a:t>
            </a:r>
            <a:r>
              <a:rPr lang="ru-RU" sz="2000" dirty="0" err="1"/>
              <a:t>Физикалық</a:t>
            </a:r>
            <a:r>
              <a:rPr lang="ru-RU" sz="2000" dirty="0"/>
              <a:t> практикум </a:t>
            </a: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қандай</a:t>
            </a:r>
            <a:r>
              <a:rPr lang="ru-RU" sz="2000" dirty="0"/>
              <a:t> </a:t>
            </a:r>
            <a:r>
              <a:rPr lang="ru-RU" sz="2000" dirty="0" err="1"/>
              <a:t>эскперимент</a:t>
            </a:r>
            <a:r>
              <a:rPr lang="ru-RU" sz="2000" dirty="0"/>
              <a:t> </a:t>
            </a:r>
            <a:r>
              <a:rPr lang="ru-RU" sz="2000" dirty="0" err="1"/>
              <a:t>түріне</a:t>
            </a:r>
            <a:r>
              <a:rPr lang="ru-RU" sz="2000" dirty="0"/>
              <a:t> </a:t>
            </a:r>
            <a:r>
              <a:rPr lang="ru-RU" sz="2000" dirty="0" err="1"/>
              <a:t>жатады</a:t>
            </a:r>
            <a:r>
              <a:rPr lang="ru-RU" sz="2000" dirty="0"/>
              <a:t>?</a:t>
            </a:r>
          </a:p>
          <a:p>
            <a:r>
              <a:rPr lang="ru-RU" sz="2000" dirty="0"/>
              <a:t>10. </a:t>
            </a:r>
            <a:r>
              <a:rPr lang="ru-RU" sz="2000" dirty="0" err="1"/>
              <a:t>Эксперименттік</a:t>
            </a:r>
            <a:r>
              <a:rPr lang="ru-RU" sz="2000" dirty="0"/>
              <a:t> </a:t>
            </a:r>
            <a:r>
              <a:rPr lang="ru-RU" sz="2000" dirty="0" err="1"/>
              <a:t>есептер</a:t>
            </a:r>
            <a:r>
              <a:rPr lang="ru-RU" sz="2000" dirty="0"/>
              <a:t> </a:t>
            </a:r>
            <a:r>
              <a:rPr lang="ru-RU" sz="2000" dirty="0" err="1"/>
              <a:t>қаншаға</a:t>
            </a:r>
            <a:r>
              <a:rPr lang="ru-RU" sz="2000" dirty="0"/>
              <a:t> </a:t>
            </a:r>
            <a:r>
              <a:rPr lang="ru-RU" sz="2000" dirty="0" err="1"/>
              <a:t>бөлінеді</a:t>
            </a:r>
            <a:r>
              <a:rPr lang="ru-RU" sz="2000" dirty="0"/>
              <a:t>? </a:t>
            </a:r>
          </a:p>
          <a:p>
            <a:r>
              <a:rPr lang="ru-RU" sz="2000" dirty="0"/>
              <a:t>11. </a:t>
            </a:r>
            <a:r>
              <a:rPr lang="ru-RU" sz="2000" dirty="0" err="1"/>
              <a:t>Сыныптан</a:t>
            </a:r>
            <a:r>
              <a:rPr lang="ru-RU" sz="2000" dirty="0"/>
              <a:t> тыс </a:t>
            </a:r>
            <a:r>
              <a:rPr lang="ru-RU" sz="2000" dirty="0" err="1"/>
              <a:t>эксперименттердің</a:t>
            </a:r>
            <a:r>
              <a:rPr lang="ru-RU" sz="2000" dirty="0"/>
              <a:t> </a:t>
            </a:r>
            <a:r>
              <a:rPr lang="ru-RU" sz="2000" dirty="0" err="1"/>
              <a:t>оқушаларға</a:t>
            </a:r>
            <a:r>
              <a:rPr lang="ru-RU" sz="2000" dirty="0"/>
              <a:t> </a:t>
            </a:r>
            <a:r>
              <a:rPr lang="ru-RU" sz="2000" dirty="0" err="1"/>
              <a:t>тигізер</a:t>
            </a:r>
            <a:r>
              <a:rPr lang="ru-RU" sz="2000" dirty="0"/>
              <a:t> </a:t>
            </a:r>
            <a:r>
              <a:rPr lang="ru-RU" sz="2000" dirty="0" err="1"/>
              <a:t>пайдасы</a:t>
            </a:r>
            <a:r>
              <a:rPr lang="ru-RU" sz="2000" dirty="0"/>
              <a:t> </a:t>
            </a:r>
            <a:r>
              <a:rPr lang="ru-RU" sz="2000" dirty="0" err="1"/>
              <a:t>қандай</a:t>
            </a:r>
            <a:r>
              <a:rPr lang="ru-RU" sz="2000" dirty="0"/>
              <a:t>?</a:t>
            </a:r>
          </a:p>
          <a:p>
            <a:r>
              <a:rPr lang="ru-RU" sz="2000" dirty="0"/>
              <a:t>12. </a:t>
            </a:r>
            <a:r>
              <a:rPr lang="ru-RU" sz="2000" dirty="0" err="1"/>
              <a:t>Виртуалды</a:t>
            </a:r>
            <a:r>
              <a:rPr lang="ru-RU" sz="2000" dirty="0"/>
              <a:t> </a:t>
            </a:r>
            <a:r>
              <a:rPr lang="ru-RU" sz="2000" dirty="0" err="1"/>
              <a:t>эксперименттерді</a:t>
            </a:r>
            <a:r>
              <a:rPr lang="ru-RU" sz="2000" dirty="0"/>
              <a:t> </a:t>
            </a:r>
            <a:r>
              <a:rPr lang="ru-RU" sz="2000" dirty="0" err="1"/>
              <a:t>ұйымдастыру</a:t>
            </a:r>
            <a:r>
              <a:rPr lang="ru-RU" sz="2000" dirty="0"/>
              <a:t> </a:t>
            </a:r>
            <a:r>
              <a:rPr lang="ru-RU" sz="2000" dirty="0" err="1"/>
              <a:t>жолдары</a:t>
            </a:r>
            <a:r>
              <a:rPr lang="ru-RU" sz="2000" dirty="0"/>
              <a:t> </a:t>
            </a:r>
            <a:r>
              <a:rPr lang="ru-RU" sz="2000" dirty="0" err="1"/>
              <a:t>қандай</a:t>
            </a:r>
            <a:r>
              <a:rPr lang="ru-RU" sz="2000" dirty="0"/>
              <a:t>?</a:t>
            </a:r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4021035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DF4F746-CAD9-7B12-B40E-3C77A2C4E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6500" b="1" dirty="0">
                <a:latin typeface="Footlight MT Light" panose="020F0302020204030204" pitchFamily="34" charset="0"/>
                <a:cs typeface="Aharoni" panose="02010803020104030203" pitchFamily="2" charset="-79"/>
              </a:rPr>
              <a:t>Назарларыңызға рахмет</a:t>
            </a:r>
            <a:r>
              <a:rPr lang="en-GB" sz="6500" b="1" dirty="0">
                <a:latin typeface="Footlight MT Light" panose="020F0302020204030204" pitchFamily="34" charset="0"/>
                <a:cs typeface="Aharoni" panose="02010803020104030203" pitchFamily="2" charset="-79"/>
              </a:rPr>
              <a:t>!</a:t>
            </a:r>
            <a:endParaRPr lang="ru-KZ" sz="6500" b="1" dirty="0">
              <a:latin typeface="Footlight MT Light" panose="020F030202020403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0626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3EB422-1287-FCEB-63CE-599FDC846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k-KZ" dirty="0"/>
              <a:t>Жоспар</a:t>
            </a:r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9EDB55-C0CF-1610-24F0-07462C63BCE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3D6DE2E-F5E3-8CAF-A5C3-E67C03F538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038CD2-9585-7E51-5359-D52935A77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349167"/>
            <a:ext cx="5255126" cy="3063491"/>
          </a:xfrm>
        </p:spPr>
        <p:txBody>
          <a:bodyPr rtlCol="0"/>
          <a:lstStyle/>
          <a:p>
            <a:pPr rtl="0"/>
            <a:r>
              <a:rPr lang="kk-KZ" dirty="0">
                <a:latin typeface="Aptos" panose="020B0004020202020204" pitchFamily="34" charset="0"/>
                <a:cs typeface="Aldhabi" pitchFamily="2" charset="-78"/>
              </a:rPr>
              <a:t>1.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Физиканы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оқытудағы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эксперименттің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маңызы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.</a:t>
            </a:r>
            <a:endParaRPr lang="kk-KZ" dirty="0">
              <a:latin typeface="Aptos" panose="020B0004020202020204" pitchFamily="34" charset="0"/>
              <a:cs typeface="Aldhabi" pitchFamily="2" charset="-78"/>
            </a:endParaRPr>
          </a:p>
          <a:p>
            <a:pPr rtl="0"/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2.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Демонстрациялық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экспериментке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қойылатын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негізгі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әдістемелік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талаптар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.</a:t>
            </a:r>
            <a:endParaRPr lang="kk-KZ" dirty="0">
              <a:latin typeface="Aptos" panose="020B0004020202020204" pitchFamily="34" charset="0"/>
              <a:cs typeface="Aldhabi" pitchFamily="2" charset="-78"/>
            </a:endParaRPr>
          </a:p>
          <a:p>
            <a:pPr rtl="0"/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3.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Оқушылардың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тәжірибені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өздігінен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жасауға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дағдыландыру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.</a:t>
            </a:r>
          </a:p>
          <a:p>
            <a:pPr rtl="0"/>
            <a:endParaRPr lang="ru-RU" dirty="0"/>
          </a:p>
          <a:p>
            <a:pPr rtl="0"/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F4C6911-1DF1-3715-C12F-8A1490098CF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16260" b="16260"/>
          <a:stretch/>
        </p:blipFill>
        <p:spPr>
          <a:xfrm>
            <a:off x="6550526" y="1864853"/>
            <a:ext cx="5257591" cy="3547805"/>
          </a:xfrm>
        </p:spPr>
      </p:pic>
    </p:spTree>
    <p:extLst>
      <p:ext uri="{BB962C8B-B14F-4D97-AF65-F5344CB8AC3E}">
        <p14:creationId xmlns:p14="http://schemas.microsoft.com/office/powerpoint/2010/main" val="2910866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79856F-92A5-9936-EAA5-B01FC81B4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824" y="654048"/>
            <a:ext cx="16864584" cy="847017"/>
          </a:xfrm>
        </p:spPr>
        <p:txBody>
          <a:bodyPr rtlCol="0"/>
          <a:lstStyle/>
          <a:p>
            <a:pPr marL="685800" indent="-685800" rtl="0">
              <a:buFont typeface="Arial" panose="020B0604020202020204" pitchFamily="34" charset="0"/>
              <a:buChar char="•"/>
            </a:pPr>
            <a:r>
              <a:rPr lang="ru-RU" sz="2400" b="1" dirty="0" err="1"/>
              <a:t>Физиканы</a:t>
            </a:r>
            <a:r>
              <a:rPr lang="ru-RU" sz="2400" b="1" dirty="0"/>
              <a:t> </a:t>
            </a:r>
            <a:r>
              <a:rPr lang="ru-RU" sz="2400" b="1" dirty="0" err="1"/>
              <a:t>оқытудағы</a:t>
            </a:r>
            <a:r>
              <a:rPr lang="ru-RU" sz="2400" b="1" dirty="0"/>
              <a:t> </a:t>
            </a:r>
            <a:r>
              <a:rPr lang="ru-RU" sz="2400" b="1" dirty="0" err="1"/>
              <a:t>эксперименттің</a:t>
            </a:r>
            <a:r>
              <a:rPr lang="ru-RU" sz="2400" b="1" dirty="0"/>
              <a:t> </a:t>
            </a:r>
            <a:r>
              <a:rPr lang="ru-RU" sz="2400" b="1" dirty="0" err="1"/>
              <a:t>маңызы</a:t>
            </a:r>
            <a:endParaRPr lang="ru-RU" sz="2400" b="1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5E31DF-7A65-925F-3A83-F62DFCE2A22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dirty="0"/>
              <a:t>заголовок презентации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B34DDCD-707A-A5D7-B2C6-B463856CE2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smtClean="0"/>
              <a:pPr rtl="0"/>
              <a:t>3</a:t>
            </a:fld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CFF0B4E-45B7-F422-FC17-4BFC27C19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824" y="1501065"/>
            <a:ext cx="10893552" cy="5143849"/>
          </a:xfrm>
        </p:spPr>
        <p:txBody>
          <a:bodyPr/>
          <a:lstStyle/>
          <a:p>
            <a:pPr algn="just"/>
            <a:r>
              <a:rPr lang="ru-RU" sz="2400" spc="0" dirty="0">
                <a:ea typeface="+mn-lt"/>
              </a:rPr>
              <a:t>1. </a:t>
            </a:r>
            <a:r>
              <a:rPr lang="ru-RU" sz="2400" spc="0" dirty="0" err="1">
                <a:ea typeface="+mn-lt"/>
              </a:rPr>
              <a:t>Физиканы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оқытудағы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эксперименттің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маңызы</a:t>
            </a:r>
            <a:r>
              <a:rPr lang="ru-RU" sz="2400" spc="0" dirty="0">
                <a:ea typeface="+mn-lt"/>
              </a:rPr>
              <a:t>. </a:t>
            </a:r>
            <a:r>
              <a:rPr lang="ru-RU" sz="2400" spc="0" dirty="0" err="1">
                <a:ea typeface="+mn-lt"/>
              </a:rPr>
              <a:t>Физикалық</a:t>
            </a:r>
            <a:r>
              <a:rPr lang="ru-RU" sz="2400" spc="0" dirty="0">
                <a:ea typeface="+mn-lt"/>
              </a:rPr>
              <a:t> эксперимент – </a:t>
            </a:r>
            <a:r>
              <a:rPr lang="ru-RU" sz="2400" spc="0" dirty="0" err="1">
                <a:ea typeface="+mn-lt"/>
              </a:rPr>
              <a:t>физикалық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құбылыстарды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арнаулы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құралдардың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көмегімен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демонстрациялап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көрсету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арқылы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білім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алушылардың</a:t>
            </a:r>
            <a:r>
              <a:rPr lang="ru-RU" sz="2400" spc="0" dirty="0">
                <a:ea typeface="+mn-lt"/>
              </a:rPr>
              <a:t> өз </a:t>
            </a:r>
            <a:r>
              <a:rPr lang="ru-RU" sz="2400" spc="0" dirty="0" err="1">
                <a:ea typeface="+mn-lt"/>
              </a:rPr>
              <a:t>бетінше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белгілі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бір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ұғымдар</a:t>
            </a:r>
            <a:r>
              <a:rPr lang="ru-RU" sz="2400" spc="0" dirty="0">
                <a:ea typeface="+mn-lt"/>
              </a:rPr>
              <a:t> мен </a:t>
            </a:r>
            <a:r>
              <a:rPr lang="ru-RU" sz="2400" spc="0" dirty="0" err="1">
                <a:ea typeface="+mn-lt"/>
              </a:rPr>
              <a:t>заңдылықтардың</a:t>
            </a:r>
            <a:r>
              <a:rPr lang="ru-RU" sz="2400" spc="0" dirty="0">
                <a:ea typeface="+mn-lt"/>
              </a:rPr>
              <a:t>, </a:t>
            </a:r>
            <a:r>
              <a:rPr lang="ru-RU" sz="2400" spc="0" dirty="0" err="1">
                <a:ea typeface="+mn-lt"/>
              </a:rPr>
              <a:t>әртүрлі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теориялық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ұстанымдардың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дұрыстығын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дәлелдейтін</a:t>
            </a:r>
            <a:r>
              <a:rPr lang="ru-RU" sz="2400" spc="0" dirty="0">
                <a:ea typeface="+mn-lt"/>
              </a:rPr>
              <a:t>, </a:t>
            </a:r>
            <a:r>
              <a:rPr lang="ru-RU" sz="2400" spc="0" dirty="0" err="1">
                <a:ea typeface="+mn-lt"/>
              </a:rPr>
              <a:t>табиғат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құбылыстарын</a:t>
            </a:r>
            <a:r>
              <a:rPr lang="ru-RU" sz="2400" spc="0" dirty="0">
                <a:ea typeface="+mn-lt"/>
              </a:rPr>
              <a:t> тануға </a:t>
            </a:r>
            <a:r>
              <a:rPr lang="ru-RU" sz="2400" spc="0" dirty="0" err="1">
                <a:ea typeface="+mn-lt"/>
              </a:rPr>
              <a:t>деген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сенімділікті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дамытуға</a:t>
            </a:r>
            <a:r>
              <a:rPr lang="ru-RU" sz="2400" spc="0" dirty="0">
                <a:ea typeface="+mn-lt"/>
              </a:rPr>
              <a:t> ықпал </a:t>
            </a:r>
            <a:r>
              <a:rPr lang="ru-RU" sz="2400" spc="0" dirty="0" err="1">
                <a:ea typeface="+mn-lt"/>
              </a:rPr>
              <a:t>ететін</a:t>
            </a:r>
            <a:r>
              <a:rPr lang="ru-RU" sz="2400" spc="0" dirty="0">
                <a:ea typeface="+mn-lt"/>
              </a:rPr>
              <a:t>, </a:t>
            </a:r>
            <a:r>
              <a:rPr lang="ru-RU" sz="2400" spc="0" dirty="0" err="1">
                <a:ea typeface="+mn-lt"/>
              </a:rPr>
              <a:t>оқушылардың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іскерліктері</a:t>
            </a:r>
            <a:r>
              <a:rPr lang="ru-RU" sz="2400" spc="0" dirty="0">
                <a:ea typeface="+mn-lt"/>
              </a:rPr>
              <a:t> мен </a:t>
            </a:r>
            <a:r>
              <a:rPr lang="ru-RU" sz="2400" spc="0" dirty="0" err="1">
                <a:ea typeface="+mn-lt"/>
              </a:rPr>
              <a:t>дағдыларын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дамытатын</a:t>
            </a:r>
            <a:r>
              <a:rPr lang="ru-RU" sz="2400" spc="0" dirty="0">
                <a:ea typeface="+mn-lt"/>
              </a:rPr>
              <a:t> </a:t>
            </a:r>
            <a:r>
              <a:rPr lang="ru-RU" sz="2400" spc="0" dirty="0" err="1">
                <a:ea typeface="+mn-lt"/>
              </a:rPr>
              <a:t>әдіс</a:t>
            </a:r>
            <a:r>
              <a:rPr lang="ru-RU" sz="2400" spc="0" dirty="0">
                <a:ea typeface="+mn-lt"/>
              </a:rPr>
              <a:t>.</a:t>
            </a:r>
            <a:r>
              <a:rPr lang="kk-KZ" sz="2400" spc="0" dirty="0">
                <a:ea typeface="+mn-lt"/>
              </a:rPr>
              <a:t> Мектептегі физика курсындағы эксперимент - бұл физика ғылымына тән, ғылыми зерттеу әдісінің көрінісі. </a:t>
            </a:r>
          </a:p>
          <a:p>
            <a:pPr algn="just"/>
            <a:r>
              <a:rPr lang="ru-RU" dirty="0"/>
              <a:t>Оқу </a:t>
            </a:r>
            <a:r>
              <a:rPr lang="ru-RU" dirty="0" err="1"/>
              <a:t>эксперименті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арнаулы</a:t>
            </a:r>
            <a:r>
              <a:rPr lang="ru-RU" dirty="0"/>
              <a:t> құрал - </a:t>
            </a:r>
            <a:r>
              <a:rPr lang="ru-RU" dirty="0" err="1"/>
              <a:t>жабдықтардың</a:t>
            </a:r>
            <a:r>
              <a:rPr lang="ru-RU" dirty="0"/>
              <a:t> </a:t>
            </a:r>
            <a:r>
              <a:rPr lang="ru-RU" dirty="0" err="1"/>
              <a:t>көмегімен</a:t>
            </a:r>
            <a:r>
              <a:rPr lang="ru-RU" dirty="0"/>
              <a:t> сабақта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құбылысты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заңдылықты</a:t>
            </a:r>
            <a:r>
              <a:rPr lang="ru-RU" dirty="0"/>
              <a:t> </a:t>
            </a:r>
            <a:r>
              <a:rPr lang="ru-RU" dirty="0" err="1"/>
              <a:t>қайтадан</a:t>
            </a:r>
            <a:r>
              <a:rPr lang="ru-RU" dirty="0"/>
              <a:t> коз </a:t>
            </a:r>
            <a:r>
              <a:rPr lang="ru-RU" dirty="0" err="1"/>
              <a:t>алдына</a:t>
            </a:r>
            <a:r>
              <a:rPr lang="ru-RU" dirty="0"/>
              <a:t> </a:t>
            </a:r>
            <a:r>
              <a:rPr lang="ru-RU" dirty="0" err="1"/>
              <a:t>әкелу</a:t>
            </a:r>
            <a:r>
              <a:rPr lang="ru-RU" dirty="0"/>
              <a:t>. </a:t>
            </a:r>
            <a:r>
              <a:rPr lang="ru-RU" dirty="0" err="1"/>
              <a:t>Сондықтан</a:t>
            </a:r>
            <a:r>
              <a:rPr lang="ru-RU" dirty="0"/>
              <a:t> да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мезгілде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берудің</a:t>
            </a:r>
            <a:r>
              <a:rPr lang="ru-RU" dirty="0"/>
              <a:t> </a:t>
            </a:r>
            <a:r>
              <a:rPr lang="ru-RU" dirty="0" err="1"/>
              <a:t>көзі</a:t>
            </a:r>
            <a:r>
              <a:rPr lang="ru-RU" dirty="0"/>
              <a:t>,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оқыту</a:t>
            </a:r>
            <a:r>
              <a:rPr lang="ru-RU" dirty="0"/>
              <a:t> </a:t>
            </a:r>
            <a:r>
              <a:rPr lang="ru-RU" dirty="0" err="1"/>
              <a:t>әдісі</a:t>
            </a:r>
            <a:r>
              <a:rPr lang="ru-RU" dirty="0"/>
              <a:t> және </a:t>
            </a:r>
            <a:r>
              <a:rPr lang="ru-RU" dirty="0" err="1"/>
              <a:t>көрнекілік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6387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86942A-4CAE-0B17-0DFA-2D89E4FFF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296" y="565578"/>
            <a:ext cx="8212703" cy="782162"/>
          </a:xfrm>
        </p:spPr>
        <p:txBody>
          <a:bodyPr/>
          <a:lstStyle/>
          <a:p>
            <a:r>
              <a:rPr lang="ru-RU" sz="2500" dirty="0" err="1"/>
              <a:t>Физиканы</a:t>
            </a:r>
            <a:r>
              <a:rPr lang="ru-RU" sz="2500" dirty="0"/>
              <a:t> </a:t>
            </a:r>
            <a:r>
              <a:rPr lang="ru-RU" sz="2500" dirty="0" err="1"/>
              <a:t>оқытудағы</a:t>
            </a:r>
            <a:r>
              <a:rPr lang="ru-RU" sz="2500" dirty="0"/>
              <a:t> </a:t>
            </a:r>
            <a:r>
              <a:rPr lang="ru-RU" sz="2500" dirty="0" err="1"/>
              <a:t>эксперименттің</a:t>
            </a:r>
            <a:r>
              <a:rPr lang="ru-RU" sz="2500" dirty="0"/>
              <a:t> </a:t>
            </a:r>
            <a:r>
              <a:rPr lang="ru-RU" sz="2500" dirty="0" err="1"/>
              <a:t>маңызы</a:t>
            </a:r>
            <a:r>
              <a:rPr lang="ru-RU" sz="2500" dirty="0"/>
              <a:t>.</a:t>
            </a:r>
            <a:endParaRPr lang="ru-KZ" sz="25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EBB1B4-42CB-66A3-967A-52218BC4F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2718" y="1974770"/>
            <a:ext cx="7138658" cy="4045031"/>
          </a:xfrm>
        </p:spPr>
        <p:txBody>
          <a:bodyPr/>
          <a:lstStyle/>
          <a:p>
            <a:pPr algn="thaiDist"/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Дидактикалық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тапсырмаларға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байланысты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физикалық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эксперимент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екі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топқа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бөлінеді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:</a:t>
            </a:r>
          </a:p>
          <a:p>
            <a:pPr algn="thaiDist"/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•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Бақылау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(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бақылау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кезінде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мұғалім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тәжірбиелерді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көрсететін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негізгі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тұлға, ал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оқушылар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тек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бақылаушы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болады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). </a:t>
            </a:r>
          </a:p>
          <a:p>
            <a:pPr algn="thaiDist"/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•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Эвристикалық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(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мұнда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мұғалім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оқушыға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білімді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,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ұғымды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бірден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дайын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түрде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бермей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,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алдын-ала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дайындаған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сұрақтар мен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тапсырмалар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арқылы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проблемалық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жағдай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тудыра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отырып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оқушылардың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өз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бетінші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оны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шешуге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, жаңа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ұғымды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дәлелдеуге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dirty="0" err="1">
                <a:latin typeface="Aptos" panose="020B0004020202020204" pitchFamily="34" charset="0"/>
                <a:cs typeface="Aldhabi" pitchFamily="2" charset="-78"/>
              </a:rPr>
              <a:t>бағыттайды</a:t>
            </a:r>
            <a:r>
              <a:rPr lang="ru-RU" dirty="0">
                <a:latin typeface="Aptos" panose="020B0004020202020204" pitchFamily="34" charset="0"/>
                <a:cs typeface="Aldhabi" pitchFamily="2" charset="-78"/>
              </a:rPr>
              <a:t>).</a:t>
            </a:r>
            <a:endParaRPr lang="ru-KZ" dirty="0">
              <a:latin typeface="Aptos" panose="020B0004020202020204" pitchFamily="34" charset="0"/>
              <a:cs typeface="Aldhabi" pitchFamily="2" charset="-78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C671551-C518-6B87-5F6A-45AB9DAEAD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rtl="0"/>
            <a:fld id="{75DF2D63-3FF5-D547-96B9-BE9CCD1ABA58}" type="slidenum">
              <a:rPr lang="ru-RU" noProof="0" smtClean="0"/>
              <a:pPr rtl="0"/>
              <a:t>4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958D27-C9C1-90E2-E8FA-51283FDE602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rtl="0"/>
            <a:r>
              <a:rPr lang="ru-RU" noProof="0"/>
              <a:t>заголовок презентации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3D3F99C-4D00-A95E-9235-4F0E309535F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t="16712" b="16712"/>
          <a:stretch/>
        </p:blipFill>
        <p:spPr/>
      </p:pic>
    </p:spTree>
    <p:extLst>
      <p:ext uri="{BB962C8B-B14F-4D97-AF65-F5344CB8AC3E}">
        <p14:creationId xmlns:p14="http://schemas.microsoft.com/office/powerpoint/2010/main" val="1777535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2A9E4-3B33-8623-FB27-6D7248C37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921" y="3513709"/>
            <a:ext cx="4160520" cy="2109216"/>
          </a:xfrm>
        </p:spPr>
        <p:txBody>
          <a:bodyPr rtlCol="0"/>
          <a:lstStyle/>
          <a:p>
            <a:pPr algn="ctr" rtl="0"/>
            <a:r>
              <a:rPr lang="ru-RU" sz="2600" dirty="0" err="1"/>
              <a:t>Физиканы</a:t>
            </a:r>
            <a:r>
              <a:rPr lang="ru-RU" sz="2600" dirty="0"/>
              <a:t> </a:t>
            </a:r>
            <a:r>
              <a:rPr lang="ru-RU" sz="2600" dirty="0" err="1"/>
              <a:t>оқытудағы</a:t>
            </a:r>
            <a:r>
              <a:rPr lang="ru-RU" sz="2600" dirty="0"/>
              <a:t> </a:t>
            </a:r>
            <a:r>
              <a:rPr lang="ru-RU" sz="2600" dirty="0" err="1"/>
              <a:t>эксперименттің</a:t>
            </a:r>
            <a:r>
              <a:rPr lang="ru-RU" sz="2600" dirty="0"/>
              <a:t> </a:t>
            </a:r>
            <a:r>
              <a:rPr lang="ru-RU" sz="2600" dirty="0" err="1"/>
              <a:t>маңызы</a:t>
            </a:r>
            <a:r>
              <a:rPr lang="ru-RU" sz="2600" dirty="0"/>
              <a:t>.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B1640E3-ACD2-7360-A022-281862D3145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5076FCA-E5D9-5BC6-F8F1-95D9E55694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smtClean="0"/>
              <a:t>5</a:t>
            </a:fld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C9D7351-BADA-8F58-5F09-FF77D91DBE67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l="4487" r="4487"/>
          <a:stretch/>
        </p:blipFill>
        <p:spPr/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5B2AC176-1520-C618-B2D8-2C39437F5A3C}"/>
              </a:ext>
            </a:extLst>
          </p:cNvPr>
          <p:cNvSpPr txBox="1"/>
          <p:nvPr/>
        </p:nvSpPr>
        <p:spPr>
          <a:xfrm>
            <a:off x="6131688" y="654049"/>
            <a:ext cx="6060312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dirty="0" err="1">
                <a:cs typeface="Aldhabi" pitchFamily="2" charset="-78"/>
              </a:rPr>
              <a:t>Ұйымдастыру</a:t>
            </a:r>
            <a:r>
              <a:rPr lang="ru-RU" sz="2500" dirty="0">
                <a:cs typeface="Aldhabi" pitchFamily="2" charset="-78"/>
              </a:rPr>
              <a:t> </a:t>
            </a:r>
            <a:r>
              <a:rPr lang="ru-RU" sz="2500" dirty="0" err="1">
                <a:cs typeface="Aldhabi" pitchFamily="2" charset="-78"/>
              </a:rPr>
              <a:t>формасына</a:t>
            </a:r>
            <a:r>
              <a:rPr lang="ru-RU" sz="2500" dirty="0">
                <a:cs typeface="Aldhabi" pitchFamily="2" charset="-78"/>
              </a:rPr>
              <a:t> </a:t>
            </a:r>
            <a:r>
              <a:rPr lang="ru-RU" sz="2500" dirty="0" err="1">
                <a:cs typeface="Aldhabi" pitchFamily="2" charset="-78"/>
              </a:rPr>
              <a:t>қарай</a:t>
            </a:r>
            <a:r>
              <a:rPr lang="ru-RU" sz="2500" dirty="0">
                <a:cs typeface="Aldhabi" pitchFamily="2" charset="-78"/>
              </a:rPr>
              <a:t> </a:t>
            </a:r>
            <a:r>
              <a:rPr lang="ru-RU" sz="2500" dirty="0" err="1">
                <a:cs typeface="Aldhabi" pitchFamily="2" charset="-78"/>
              </a:rPr>
              <a:t>жалпы</a:t>
            </a:r>
            <a:r>
              <a:rPr lang="ru-RU" sz="2500" dirty="0">
                <a:cs typeface="Aldhabi" pitchFamily="2" charset="-78"/>
              </a:rPr>
              <a:t> орта </a:t>
            </a:r>
            <a:r>
              <a:rPr lang="ru-RU" sz="2500" dirty="0" err="1">
                <a:cs typeface="Aldhabi" pitchFamily="2" charset="-78"/>
              </a:rPr>
              <a:t>білім</a:t>
            </a:r>
            <a:r>
              <a:rPr lang="ru-RU" sz="2500" dirty="0">
                <a:cs typeface="Aldhabi" pitchFamily="2" charset="-78"/>
              </a:rPr>
              <a:t> беру </a:t>
            </a:r>
            <a:r>
              <a:rPr lang="ru-RU" sz="2500" dirty="0" err="1">
                <a:cs typeface="Aldhabi" pitchFamily="2" charset="-78"/>
              </a:rPr>
              <a:t>деңгейінде</a:t>
            </a:r>
            <a:r>
              <a:rPr lang="ru-RU" sz="2500" dirty="0">
                <a:cs typeface="Aldhabi" pitchFamily="2" charset="-78"/>
              </a:rPr>
              <a:t> </a:t>
            </a:r>
            <a:r>
              <a:rPr lang="ru-RU" sz="2500" dirty="0" err="1">
                <a:cs typeface="Aldhabi" pitchFamily="2" charset="-78"/>
              </a:rPr>
              <a:t>физикалық</a:t>
            </a:r>
            <a:r>
              <a:rPr lang="ru-RU" sz="2500" dirty="0">
                <a:cs typeface="Aldhabi" pitchFamily="2" charset="-78"/>
              </a:rPr>
              <a:t> </a:t>
            </a:r>
            <a:r>
              <a:rPr lang="ru-RU" sz="2500" dirty="0" err="1">
                <a:cs typeface="Aldhabi" pitchFamily="2" charset="-78"/>
              </a:rPr>
              <a:t>эксперименттер</a:t>
            </a:r>
            <a:r>
              <a:rPr lang="ru-RU" sz="2500" dirty="0">
                <a:cs typeface="Aldhabi" pitchFamily="2" charset="-78"/>
              </a:rPr>
              <a:t> 7 </a:t>
            </a:r>
            <a:r>
              <a:rPr lang="ru-RU" sz="2500" dirty="0" err="1">
                <a:cs typeface="Aldhabi" pitchFamily="2" charset="-78"/>
              </a:rPr>
              <a:t>түрге</a:t>
            </a:r>
            <a:r>
              <a:rPr lang="ru-RU" sz="2500" dirty="0">
                <a:cs typeface="Aldhabi" pitchFamily="2" charset="-78"/>
              </a:rPr>
              <a:t> </a:t>
            </a:r>
            <a:r>
              <a:rPr lang="ru-RU" sz="2500" dirty="0" err="1">
                <a:cs typeface="Aldhabi" pitchFamily="2" charset="-78"/>
              </a:rPr>
              <a:t>бөлінеді</a:t>
            </a:r>
            <a:r>
              <a:rPr lang="ru-RU" sz="2500" dirty="0">
                <a:cs typeface="Aldhabi" pitchFamily="2" charset="-78"/>
              </a:rPr>
              <a:t>:</a:t>
            </a:r>
          </a:p>
          <a:p>
            <a:pPr algn="just"/>
            <a:r>
              <a:rPr lang="ru-RU" sz="2500" dirty="0">
                <a:cs typeface="Aldhabi" pitchFamily="2" charset="-78"/>
              </a:rPr>
              <a:t>1. </a:t>
            </a:r>
            <a:r>
              <a:rPr lang="ru-RU" sz="2500" dirty="0" err="1">
                <a:cs typeface="Aldhabi" pitchFamily="2" charset="-78"/>
              </a:rPr>
              <a:t>Демонстрациялық</a:t>
            </a:r>
            <a:r>
              <a:rPr lang="ru-RU" sz="2500" dirty="0">
                <a:cs typeface="Aldhabi" pitchFamily="2" charset="-78"/>
              </a:rPr>
              <a:t> </a:t>
            </a:r>
            <a:r>
              <a:rPr lang="ru-RU" sz="2500" dirty="0" err="1">
                <a:cs typeface="Aldhabi" pitchFamily="2" charset="-78"/>
              </a:rPr>
              <a:t>тәжірибелер</a:t>
            </a:r>
            <a:r>
              <a:rPr lang="ru-RU" sz="2500" dirty="0">
                <a:cs typeface="Aldhabi" pitchFamily="2" charset="-78"/>
              </a:rPr>
              <a:t> (эксперимент).</a:t>
            </a:r>
          </a:p>
          <a:p>
            <a:pPr algn="just"/>
            <a:r>
              <a:rPr lang="ru-RU" sz="2500" dirty="0">
                <a:cs typeface="Aldhabi" pitchFamily="2" charset="-78"/>
              </a:rPr>
              <a:t>2. </a:t>
            </a:r>
            <a:r>
              <a:rPr lang="ru-RU" sz="2500" dirty="0" err="1">
                <a:cs typeface="Aldhabi" pitchFamily="2" charset="-78"/>
              </a:rPr>
              <a:t>Фронтальды</a:t>
            </a:r>
            <a:r>
              <a:rPr lang="ru-RU" sz="2500" dirty="0">
                <a:cs typeface="Aldhabi" pitchFamily="2" charset="-78"/>
              </a:rPr>
              <a:t> </a:t>
            </a:r>
            <a:r>
              <a:rPr lang="ru-RU" sz="2500" dirty="0" err="1">
                <a:cs typeface="Aldhabi" pitchFamily="2" charset="-78"/>
              </a:rPr>
              <a:t>зертханалық</a:t>
            </a:r>
            <a:r>
              <a:rPr lang="ru-RU" sz="2500" dirty="0">
                <a:cs typeface="Aldhabi" pitchFamily="2" charset="-78"/>
              </a:rPr>
              <a:t> </a:t>
            </a:r>
            <a:r>
              <a:rPr lang="ru-RU" sz="2500" dirty="0" err="1">
                <a:cs typeface="Aldhabi" pitchFamily="2" charset="-78"/>
              </a:rPr>
              <a:t>жұмыстар</a:t>
            </a:r>
            <a:r>
              <a:rPr lang="ru-RU" sz="2500" dirty="0">
                <a:cs typeface="Aldhabi" pitchFamily="2" charset="-78"/>
              </a:rPr>
              <a:t>, </a:t>
            </a:r>
            <a:r>
              <a:rPr lang="ru-RU" sz="2500" dirty="0" err="1">
                <a:cs typeface="Aldhabi" pitchFamily="2" charset="-78"/>
              </a:rPr>
              <a:t>тәжірибелер</a:t>
            </a:r>
            <a:r>
              <a:rPr lang="ru-RU" sz="2500" dirty="0">
                <a:cs typeface="Aldhabi" pitchFamily="2" charset="-78"/>
              </a:rPr>
              <a:t>, </a:t>
            </a:r>
            <a:r>
              <a:rPr lang="ru-RU" sz="2500" dirty="0" err="1">
                <a:cs typeface="Aldhabi" pitchFamily="2" charset="-78"/>
              </a:rPr>
              <a:t>бақылаулар</a:t>
            </a:r>
            <a:r>
              <a:rPr lang="ru-RU" sz="2500" dirty="0">
                <a:cs typeface="Aldhabi" pitchFamily="2" charset="-78"/>
              </a:rPr>
              <a:t>.</a:t>
            </a:r>
          </a:p>
          <a:p>
            <a:pPr algn="just"/>
            <a:r>
              <a:rPr lang="ru-RU" sz="2500" dirty="0">
                <a:cs typeface="Aldhabi" pitchFamily="2" charset="-78"/>
              </a:rPr>
              <a:t>3.  </a:t>
            </a:r>
            <a:r>
              <a:rPr lang="ru-RU" sz="2500" dirty="0" err="1">
                <a:cs typeface="Aldhabi" pitchFamily="2" charset="-78"/>
              </a:rPr>
              <a:t>Физикалық</a:t>
            </a:r>
            <a:r>
              <a:rPr lang="ru-RU" sz="2500" dirty="0">
                <a:cs typeface="Aldhabi" pitchFamily="2" charset="-78"/>
              </a:rPr>
              <a:t> практикум.</a:t>
            </a:r>
          </a:p>
          <a:p>
            <a:pPr algn="just"/>
            <a:r>
              <a:rPr lang="ru-RU" sz="2500" dirty="0">
                <a:cs typeface="Aldhabi" pitchFamily="2" charset="-78"/>
              </a:rPr>
              <a:t>4. </a:t>
            </a:r>
            <a:r>
              <a:rPr lang="ru-RU" sz="2500" dirty="0" err="1">
                <a:cs typeface="Aldhabi" pitchFamily="2" charset="-78"/>
              </a:rPr>
              <a:t>Эксперименттік</a:t>
            </a:r>
            <a:r>
              <a:rPr lang="ru-RU" sz="2500" dirty="0">
                <a:cs typeface="Aldhabi" pitchFamily="2" charset="-78"/>
              </a:rPr>
              <a:t> </a:t>
            </a:r>
            <a:r>
              <a:rPr lang="ru-RU" sz="2500" dirty="0" err="1">
                <a:cs typeface="Aldhabi" pitchFamily="2" charset="-78"/>
              </a:rPr>
              <a:t>есептер</a:t>
            </a:r>
            <a:r>
              <a:rPr lang="ru-RU" sz="2500" dirty="0">
                <a:cs typeface="Aldhabi" pitchFamily="2" charset="-78"/>
              </a:rPr>
              <a:t> (</a:t>
            </a:r>
            <a:r>
              <a:rPr lang="ru-RU" sz="2500" dirty="0" err="1">
                <a:cs typeface="Aldhabi" pitchFamily="2" charset="-78"/>
              </a:rPr>
              <a:t>сандық</a:t>
            </a:r>
            <a:r>
              <a:rPr lang="ru-RU" sz="2500" dirty="0">
                <a:cs typeface="Aldhabi" pitchFamily="2" charset="-78"/>
              </a:rPr>
              <a:t> және </a:t>
            </a:r>
            <a:r>
              <a:rPr lang="ru-RU" sz="2500" dirty="0" err="1">
                <a:cs typeface="Aldhabi" pitchFamily="2" charset="-78"/>
              </a:rPr>
              <a:t>сапалық</a:t>
            </a:r>
            <a:r>
              <a:rPr lang="ru-RU" sz="2500" dirty="0">
                <a:cs typeface="Aldhabi" pitchFamily="2" charset="-78"/>
              </a:rPr>
              <a:t> </a:t>
            </a:r>
            <a:r>
              <a:rPr lang="ru-RU" sz="2500" dirty="0" err="1">
                <a:cs typeface="Aldhabi" pitchFamily="2" charset="-78"/>
              </a:rPr>
              <a:t>эксперименттер</a:t>
            </a:r>
            <a:r>
              <a:rPr lang="ru-RU" sz="2500" dirty="0">
                <a:cs typeface="Aldhabi" pitchFamily="2" charset="-78"/>
              </a:rPr>
              <a:t>).</a:t>
            </a:r>
          </a:p>
          <a:p>
            <a:pPr algn="just"/>
            <a:r>
              <a:rPr lang="ru-RU" sz="2500" dirty="0">
                <a:cs typeface="Aldhabi" pitchFamily="2" charset="-78"/>
              </a:rPr>
              <a:t>5. </a:t>
            </a:r>
            <a:r>
              <a:rPr lang="ru-RU" sz="2500" dirty="0" err="1">
                <a:cs typeface="Aldhabi" pitchFamily="2" charset="-78"/>
              </a:rPr>
              <a:t>Сыныптан</a:t>
            </a:r>
            <a:r>
              <a:rPr lang="ru-RU" sz="2500" dirty="0">
                <a:cs typeface="Aldhabi" pitchFamily="2" charset="-78"/>
              </a:rPr>
              <a:t> тыс (үй </a:t>
            </a:r>
            <a:r>
              <a:rPr lang="ru-RU" sz="2500" dirty="0" err="1">
                <a:cs typeface="Aldhabi" pitchFamily="2" charset="-78"/>
              </a:rPr>
              <a:t>жағдайындағы</a:t>
            </a:r>
            <a:r>
              <a:rPr lang="ru-RU" sz="2500" dirty="0">
                <a:cs typeface="Aldhabi" pitchFamily="2" charset="-78"/>
              </a:rPr>
              <a:t>) </a:t>
            </a:r>
            <a:r>
              <a:rPr lang="ru-RU" sz="2500" dirty="0" err="1">
                <a:cs typeface="Aldhabi" pitchFamily="2" charset="-78"/>
              </a:rPr>
              <a:t>эксперименттер</a:t>
            </a:r>
            <a:r>
              <a:rPr lang="ru-RU" sz="2500" dirty="0">
                <a:cs typeface="Aldhabi" pitchFamily="2" charset="-78"/>
              </a:rPr>
              <a:t> мен </a:t>
            </a:r>
            <a:r>
              <a:rPr lang="ru-RU" sz="2500" dirty="0" err="1">
                <a:cs typeface="Aldhabi" pitchFamily="2" charset="-78"/>
              </a:rPr>
              <a:t>бақылаулар</a:t>
            </a:r>
            <a:r>
              <a:rPr lang="ru-RU" sz="2500" dirty="0">
                <a:cs typeface="Aldhabi" pitchFamily="2" charset="-78"/>
              </a:rPr>
              <a:t>.</a:t>
            </a:r>
          </a:p>
          <a:p>
            <a:pPr algn="just"/>
            <a:r>
              <a:rPr lang="ru-RU" sz="2500" dirty="0">
                <a:cs typeface="Aldhabi" pitchFamily="2" charset="-78"/>
              </a:rPr>
              <a:t>6. </a:t>
            </a:r>
            <a:r>
              <a:rPr lang="ru-RU" sz="2500" dirty="0" err="1">
                <a:cs typeface="Aldhabi" pitchFamily="2" charset="-78"/>
              </a:rPr>
              <a:t>Шығармашылық</a:t>
            </a:r>
            <a:r>
              <a:rPr lang="ru-RU" sz="2500" dirty="0">
                <a:cs typeface="Aldhabi" pitchFamily="2" charset="-78"/>
              </a:rPr>
              <a:t> </a:t>
            </a:r>
            <a:r>
              <a:rPr lang="ru-RU" sz="2500" dirty="0" err="1">
                <a:cs typeface="Aldhabi" pitchFamily="2" charset="-78"/>
              </a:rPr>
              <a:t>эксперименттік</a:t>
            </a:r>
            <a:r>
              <a:rPr lang="ru-RU" sz="2500" dirty="0">
                <a:cs typeface="Aldhabi" pitchFamily="2" charset="-78"/>
              </a:rPr>
              <a:t> (</a:t>
            </a:r>
            <a:r>
              <a:rPr lang="ru-RU" sz="2500" dirty="0" err="1">
                <a:cs typeface="Aldhabi" pitchFamily="2" charset="-78"/>
              </a:rPr>
              <a:t>зерттеу</a:t>
            </a:r>
            <a:r>
              <a:rPr lang="ru-RU" sz="2500" dirty="0">
                <a:cs typeface="Aldhabi" pitchFamily="2" charset="-78"/>
              </a:rPr>
              <a:t>) </a:t>
            </a:r>
            <a:r>
              <a:rPr lang="ru-RU" sz="2500" dirty="0" err="1">
                <a:cs typeface="Aldhabi" pitchFamily="2" charset="-78"/>
              </a:rPr>
              <a:t>тапсырмалар</a:t>
            </a:r>
            <a:r>
              <a:rPr lang="ru-RU" sz="2500" dirty="0">
                <a:cs typeface="Aldhabi" pitchFamily="2" charset="-78"/>
              </a:rPr>
              <a:t>.</a:t>
            </a:r>
          </a:p>
          <a:p>
            <a:pPr algn="just"/>
            <a:r>
              <a:rPr lang="ru-RU" sz="2500" dirty="0">
                <a:cs typeface="Aldhabi" pitchFamily="2" charset="-78"/>
              </a:rPr>
              <a:t>7. </a:t>
            </a:r>
            <a:r>
              <a:rPr lang="ru-RU" sz="2500" dirty="0" err="1">
                <a:cs typeface="Aldhabi" pitchFamily="2" charset="-78"/>
              </a:rPr>
              <a:t>Виртуалды</a:t>
            </a:r>
            <a:r>
              <a:rPr lang="ru-RU" sz="2500" dirty="0">
                <a:cs typeface="Aldhabi" pitchFamily="2" charset="-78"/>
              </a:rPr>
              <a:t> эксперимент.</a:t>
            </a:r>
            <a:endParaRPr lang="ru-KZ" sz="2500" dirty="0"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437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BB7103A8-AEEA-50D3-BE61-CC85D24BD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8021" y="274866"/>
            <a:ext cx="10329483" cy="1180955"/>
          </a:xfrm>
        </p:spPr>
        <p:txBody>
          <a:bodyPr rtlCol="0"/>
          <a:lstStyle/>
          <a:p>
            <a:pPr rtl="0"/>
            <a:r>
              <a:rPr lang="ru-RU" sz="2500" dirty="0" err="1">
                <a:latin typeface="Aptos" panose="020B0004020202020204" pitchFamily="34" charset="0"/>
                <a:cs typeface="Aldhabi" pitchFamily="2" charset="-78"/>
              </a:rPr>
              <a:t>Демонстрациялық</a:t>
            </a:r>
            <a:r>
              <a:rPr lang="ru-RU" sz="2500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sz="2500" dirty="0" err="1">
                <a:latin typeface="Aptos" panose="020B0004020202020204" pitchFamily="34" charset="0"/>
                <a:cs typeface="Aldhabi" pitchFamily="2" charset="-78"/>
              </a:rPr>
              <a:t>экспериментке</a:t>
            </a:r>
            <a:r>
              <a:rPr lang="ru-RU" sz="2500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sz="2500" dirty="0" err="1">
                <a:latin typeface="Aptos" panose="020B0004020202020204" pitchFamily="34" charset="0"/>
                <a:cs typeface="Aldhabi" pitchFamily="2" charset="-78"/>
              </a:rPr>
              <a:t>қойылатын</a:t>
            </a:r>
            <a:r>
              <a:rPr lang="ru-RU" sz="2500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sz="2500" dirty="0" err="1">
                <a:latin typeface="Aptos" panose="020B0004020202020204" pitchFamily="34" charset="0"/>
                <a:cs typeface="Aldhabi" pitchFamily="2" charset="-78"/>
              </a:rPr>
              <a:t>негізгі</a:t>
            </a:r>
            <a:r>
              <a:rPr lang="ru-RU" sz="2500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sz="2500" dirty="0" err="1">
                <a:latin typeface="Aptos" panose="020B0004020202020204" pitchFamily="34" charset="0"/>
                <a:cs typeface="Aldhabi" pitchFamily="2" charset="-78"/>
              </a:rPr>
              <a:t>әдістемелік</a:t>
            </a:r>
            <a:r>
              <a:rPr lang="ru-RU" sz="2500" dirty="0">
                <a:latin typeface="Aptos" panose="020B0004020202020204" pitchFamily="34" charset="0"/>
                <a:cs typeface="Aldhabi" pitchFamily="2" charset="-78"/>
              </a:rPr>
              <a:t> </a:t>
            </a:r>
            <a:r>
              <a:rPr lang="ru-RU" sz="2500" dirty="0" err="1">
                <a:latin typeface="Aptos" panose="020B0004020202020204" pitchFamily="34" charset="0"/>
                <a:cs typeface="Aldhabi" pitchFamily="2" charset="-78"/>
              </a:rPr>
              <a:t>талаптар</a:t>
            </a:r>
            <a:r>
              <a:rPr lang="ru-RU" sz="2500" dirty="0">
                <a:latin typeface="Aptos" panose="020B0004020202020204" pitchFamily="34" charset="0"/>
                <a:cs typeface="Aldhabi" pitchFamily="2" charset="-78"/>
              </a:rPr>
              <a:t>.</a:t>
            </a:r>
            <a:r>
              <a:rPr lang="ru-RU" dirty="0"/>
              <a:t> 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A5BCABC-85E9-BA68-F054-2D7759224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A978ADB-AD70-DE7C-4643-85C48AE127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smtClean="0"/>
              <a:pPr rtl="0"/>
              <a:t>6</a:t>
            </a:fld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8003147-27BE-7492-36B6-F405F1156F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38422" y="1744205"/>
            <a:ext cx="8999742" cy="4158916"/>
          </a:xfrm>
        </p:spPr>
        <p:txBody>
          <a:bodyPr rtlCol="0"/>
          <a:lstStyle/>
          <a:p>
            <a:pPr rtl="0"/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Демонстрациялық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тәжірибелер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(эксперимент) -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белгілі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бір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құбылысты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бақылау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;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ұсынылған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гипотезаны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тексеру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;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физикалық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заңдылықтарды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анықтау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және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олардан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туындайтын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салдарларды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тексеру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; ең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маңызды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физикалық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түсініктерді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қалыптастыру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;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заңдардың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,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гипотезаның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,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теорияның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мәнін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ашу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;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білім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алушылардың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жаңа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материалды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қабылдауға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дайындау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–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проблемалық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эксперименттер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;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техникалық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қондырғылардың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,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құрылғылардың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жұмыс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істеу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принципін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,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технологиялық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процестердің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мәнін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түсіндіру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болып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 </a:t>
            </a:r>
            <a:r>
              <a:rPr lang="ru-RU" sz="2300" spc="100" dirty="0" err="1">
                <a:ea typeface="+mn-lt"/>
                <a:cs typeface="Posterama" panose="020B0504020200020000" pitchFamily="34" charset="0"/>
              </a:rPr>
              <a:t>табылады</a:t>
            </a:r>
            <a:r>
              <a:rPr lang="ru-RU" sz="2300" spc="100" dirty="0">
                <a:ea typeface="+mn-lt"/>
                <a:cs typeface="Posterama" panose="020B0504020200020000" pitchFamily="34" charset="0"/>
              </a:rPr>
              <a:t>.</a:t>
            </a:r>
            <a:endParaRPr lang="ru-RU" sz="2300" spc="0" dirty="0">
              <a:ea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420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3924A06-2533-68FE-6815-A6208AD97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"/>
              <a:t>Основные цели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CC65466-30EF-6C8B-21BD-A932ED1342B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t="12186" b="12186"/>
          <a:stretch/>
        </p:blipFill>
        <p:spPr>
          <a:xfrm>
            <a:off x="643382" y="1111637"/>
            <a:ext cx="10905235" cy="4634725"/>
          </a:xfrm>
        </p:spPr>
      </p:pic>
    </p:spTree>
    <p:extLst>
      <p:ext uri="{BB962C8B-B14F-4D97-AF65-F5344CB8AC3E}">
        <p14:creationId xmlns:p14="http://schemas.microsoft.com/office/powerpoint/2010/main" val="2924417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AADF85-A479-7797-B775-BEC73548423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D573E4D-D096-DA02-6E8D-C161D57C29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smtClean="0"/>
              <a:pPr rtl="0"/>
              <a:t>8</a:t>
            </a:fld>
            <a:endParaRPr lang="ru-RU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6859F318-6C6B-2831-07C5-7936ABB86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3480" y="271322"/>
            <a:ext cx="10829062" cy="6315355"/>
          </a:xfrm>
        </p:spPr>
        <p:txBody>
          <a:bodyPr/>
          <a:lstStyle/>
          <a:p>
            <a:r>
              <a:rPr lang="ru-RU" sz="2000" dirty="0" err="1">
                <a:cs typeface="Aldhabi" pitchFamily="2" charset="-78"/>
              </a:rPr>
              <a:t>Демонстрациялық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тәжірибелерді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көбінесе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мұғалім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көрсетеді</a:t>
            </a:r>
            <a:r>
              <a:rPr lang="ru-RU" sz="2000" dirty="0">
                <a:cs typeface="Aldhabi" pitchFamily="2" charset="-78"/>
              </a:rPr>
              <a:t>, ал </a:t>
            </a:r>
            <a:r>
              <a:rPr lang="ru-RU" sz="2000" dirty="0" err="1">
                <a:cs typeface="Aldhabi" pitchFamily="2" charset="-78"/>
              </a:rPr>
              <a:t>оқушылар</a:t>
            </a:r>
            <a:r>
              <a:rPr lang="ru-RU" sz="2000" dirty="0">
                <a:cs typeface="Aldhabi" pitchFamily="2" charset="-78"/>
              </a:rPr>
              <a:t> тек </a:t>
            </a:r>
            <a:r>
              <a:rPr lang="ru-RU" sz="2000" dirty="0" err="1">
                <a:cs typeface="Aldhabi" pitchFamily="2" charset="-78"/>
              </a:rPr>
              <a:t>ғана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пассивті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түрде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бақылаушы</a:t>
            </a:r>
            <a:r>
              <a:rPr lang="ru-RU" sz="2000" dirty="0">
                <a:cs typeface="Aldhabi" pitchFamily="2" charset="-78"/>
              </a:rPr>
              <a:t> рөл </a:t>
            </a:r>
            <a:r>
              <a:rPr lang="ru-RU" sz="2000" dirty="0" err="1">
                <a:cs typeface="Aldhabi" pitchFamily="2" charset="-78"/>
              </a:rPr>
              <a:t>атқарады</a:t>
            </a:r>
            <a:r>
              <a:rPr lang="ru-RU" sz="2000" dirty="0">
                <a:cs typeface="Aldhabi" pitchFamily="2" charset="-78"/>
              </a:rPr>
              <a:t>, тек </a:t>
            </a:r>
            <a:r>
              <a:rPr lang="ru-RU" sz="2000" dirty="0" err="1">
                <a:cs typeface="Aldhabi" pitchFamily="2" charset="-78"/>
              </a:rPr>
              <a:t>кейбір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жағдайда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ғана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білім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алушылардың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өздеріне</a:t>
            </a:r>
            <a:r>
              <a:rPr lang="ru-RU" sz="2000" dirty="0">
                <a:cs typeface="Aldhabi" pitchFamily="2" charset="-78"/>
              </a:rPr>
              <a:t> де </a:t>
            </a:r>
            <a:r>
              <a:rPr lang="ru-RU" sz="2000" dirty="0" err="1">
                <a:cs typeface="Aldhabi" pitchFamily="2" charset="-78"/>
              </a:rPr>
              <a:t>жасатуға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болады</a:t>
            </a:r>
            <a:r>
              <a:rPr lang="ru-RU" sz="2000" dirty="0">
                <a:cs typeface="Aldhabi" pitchFamily="2" charset="-78"/>
              </a:rPr>
              <a:t>.</a:t>
            </a:r>
          </a:p>
          <a:p>
            <a:r>
              <a:rPr lang="ru-RU" sz="2000" dirty="0" err="1">
                <a:cs typeface="Aldhabi" pitchFamily="2" charset="-78"/>
              </a:rPr>
              <a:t>Демонстрациялық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тәжірибелерге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қойылатын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талаптар</a:t>
            </a:r>
            <a:r>
              <a:rPr lang="ru-RU" sz="2000" dirty="0">
                <a:cs typeface="Aldhabi" pitchFamily="2" charset="-78"/>
              </a:rPr>
              <a:t>:</a:t>
            </a:r>
          </a:p>
          <a:p>
            <a:r>
              <a:rPr lang="ru-RU" sz="2000" dirty="0">
                <a:cs typeface="Aldhabi" pitchFamily="2" charset="-78"/>
              </a:rPr>
              <a:t>1. </a:t>
            </a:r>
            <a:r>
              <a:rPr lang="ru-RU" sz="2000" dirty="0" err="1">
                <a:cs typeface="Aldhabi" pitchFamily="2" charset="-78"/>
              </a:rPr>
              <a:t>Мұғалімнің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баяндау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қарқыны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демонстрацияның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қарқынына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сәйкес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болуы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керек</a:t>
            </a:r>
            <a:r>
              <a:rPr lang="ru-RU" sz="2000" dirty="0">
                <a:cs typeface="Aldhabi" pitchFamily="2" charset="-78"/>
              </a:rPr>
              <a:t>;</a:t>
            </a:r>
          </a:p>
          <a:p>
            <a:r>
              <a:rPr lang="ru-RU" sz="2000" dirty="0">
                <a:cs typeface="Aldhabi" pitchFamily="2" charset="-78"/>
              </a:rPr>
              <a:t>2. </a:t>
            </a:r>
            <a:r>
              <a:rPr lang="ru-RU" sz="2000" dirty="0" err="1">
                <a:cs typeface="Aldhabi" pitchFamily="2" charset="-78"/>
              </a:rPr>
              <a:t>Демонстрациялық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тәжірибелер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негізінен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физикалық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заңдылықтардың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сандық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немесе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сапалық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мағынасын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дәлелдеуге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тиісті</a:t>
            </a:r>
            <a:r>
              <a:rPr lang="ru-RU" sz="2000" dirty="0">
                <a:cs typeface="Aldhabi" pitchFamily="2" charset="-78"/>
              </a:rPr>
              <a:t>;</a:t>
            </a:r>
          </a:p>
          <a:p>
            <a:r>
              <a:rPr lang="ru-RU" sz="2000" dirty="0">
                <a:cs typeface="Aldhabi" pitchFamily="2" charset="-78"/>
              </a:rPr>
              <a:t>4. </a:t>
            </a:r>
            <a:r>
              <a:rPr lang="ru-RU" sz="2000" dirty="0" err="1">
                <a:cs typeface="Aldhabi" pitchFamily="2" charset="-78"/>
              </a:rPr>
              <a:t>Демонстрациялар</a:t>
            </a:r>
            <a:r>
              <a:rPr lang="ru-RU" sz="2000" dirty="0">
                <a:cs typeface="Aldhabi" pitchFamily="2" charset="-78"/>
              </a:rPr>
              <a:t> жаңа сабақты </a:t>
            </a:r>
            <a:r>
              <a:rPr lang="ru-RU" sz="2000" dirty="0" err="1">
                <a:cs typeface="Aldhabi" pitchFamily="2" charset="-78"/>
              </a:rPr>
              <a:t>түсіндіруде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кедергі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келтірмеуі</a:t>
            </a:r>
            <a:r>
              <a:rPr lang="ru-RU" sz="2000" dirty="0">
                <a:cs typeface="Aldhabi" pitchFamily="2" charset="-78"/>
              </a:rPr>
              <a:t> және көп </a:t>
            </a:r>
            <a:r>
              <a:rPr lang="ru-RU" sz="2000" dirty="0" err="1">
                <a:cs typeface="Aldhabi" pitchFamily="2" charset="-78"/>
              </a:rPr>
              <a:t>уақыт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алмауы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керек</a:t>
            </a:r>
            <a:r>
              <a:rPr lang="ru-RU" sz="2000" dirty="0">
                <a:cs typeface="Aldhabi" pitchFamily="2" charset="-78"/>
              </a:rPr>
              <a:t> (</a:t>
            </a:r>
            <a:r>
              <a:rPr lang="ru-RU" sz="2000" dirty="0" err="1">
                <a:cs typeface="Aldhabi" pitchFamily="2" charset="-78"/>
              </a:rPr>
              <a:t>негізгілерін</a:t>
            </a:r>
            <a:r>
              <a:rPr lang="ru-RU" sz="2000" dirty="0">
                <a:cs typeface="Aldhabi" pitchFamily="2" charset="-78"/>
              </a:rPr>
              <a:t> жаңа </a:t>
            </a:r>
            <a:r>
              <a:rPr lang="ru-RU" sz="2000" dirty="0" err="1">
                <a:cs typeface="Aldhabi" pitchFamily="2" charset="-78"/>
              </a:rPr>
              <a:t>тақырыпты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түсіндіруде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қолданып</a:t>
            </a:r>
            <a:r>
              <a:rPr lang="ru-RU" sz="2000" dirty="0">
                <a:cs typeface="Aldhabi" pitchFamily="2" charset="-78"/>
              </a:rPr>
              <a:t>, </a:t>
            </a:r>
            <a:r>
              <a:rPr lang="ru-RU" sz="2000" dirty="0" err="1">
                <a:cs typeface="Aldhabi" pitchFamily="2" charset="-78"/>
              </a:rPr>
              <a:t>қалғандарын</a:t>
            </a:r>
            <a:r>
              <a:rPr lang="ru-RU" sz="2000" dirty="0">
                <a:cs typeface="Aldhabi" pitchFamily="2" charset="-78"/>
              </a:rPr>
              <a:t> сабақты </a:t>
            </a:r>
            <a:r>
              <a:rPr lang="ru-RU" sz="2000" dirty="0" err="1">
                <a:cs typeface="Aldhabi" pitchFamily="2" charset="-78"/>
              </a:rPr>
              <a:t>бекітуде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немесе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қайталау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сабақтарында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пайдаланған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тиімді</a:t>
            </a:r>
            <a:r>
              <a:rPr lang="ru-RU" sz="2000" dirty="0">
                <a:cs typeface="Aldhabi" pitchFamily="2" charset="-78"/>
              </a:rPr>
              <a:t>);</a:t>
            </a:r>
          </a:p>
          <a:p>
            <a:r>
              <a:rPr lang="ru-RU" sz="2000" dirty="0">
                <a:cs typeface="Aldhabi" pitchFamily="2" charset="-78"/>
              </a:rPr>
              <a:t>5. </a:t>
            </a:r>
            <a:r>
              <a:rPr lang="ru-RU" sz="2000" dirty="0" err="1">
                <a:cs typeface="Aldhabi" pitchFamily="2" charset="-78"/>
              </a:rPr>
              <a:t>Демонстрациялық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тәжірибелер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қарапайым</a:t>
            </a:r>
            <a:r>
              <a:rPr lang="ru-RU" sz="2000" dirty="0">
                <a:cs typeface="Aldhabi" pitchFamily="2" charset="-78"/>
              </a:rPr>
              <a:t> және </a:t>
            </a:r>
            <a:r>
              <a:rPr lang="ru-RU" sz="2000" dirty="0" err="1">
                <a:cs typeface="Aldhabi" pitchFamily="2" charset="-78"/>
              </a:rPr>
              <a:t>түсінікті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болуы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керек</a:t>
            </a:r>
            <a:r>
              <a:rPr lang="ru-RU" sz="2000" dirty="0">
                <a:cs typeface="Aldhabi" pitchFamily="2" charset="-78"/>
              </a:rPr>
              <a:t>;</a:t>
            </a:r>
          </a:p>
          <a:p>
            <a:r>
              <a:rPr lang="ru-RU" sz="2000" dirty="0">
                <a:cs typeface="Aldhabi" pitchFamily="2" charset="-78"/>
              </a:rPr>
              <a:t>6. Демонстрация </a:t>
            </a:r>
            <a:r>
              <a:rPr lang="ru-RU" sz="2000" dirty="0" err="1">
                <a:cs typeface="Aldhabi" pitchFamily="2" charset="-78"/>
              </a:rPr>
              <a:t>кезінде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үстелде</a:t>
            </a:r>
            <a:r>
              <a:rPr lang="ru-RU" sz="2000" dirty="0">
                <a:cs typeface="Aldhabi" pitchFamily="2" charset="-78"/>
              </a:rPr>
              <a:t> артық </a:t>
            </a:r>
            <a:r>
              <a:rPr lang="ru-RU" sz="2000" dirty="0" err="1">
                <a:cs typeface="Aldhabi" pitchFamily="2" charset="-78"/>
              </a:rPr>
              <a:t>заттар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болмауы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керек</a:t>
            </a:r>
            <a:r>
              <a:rPr lang="ru-RU" sz="2000" dirty="0">
                <a:cs typeface="Aldhabi" pitchFamily="2" charset="-78"/>
              </a:rPr>
              <a:t>, демонстрация </a:t>
            </a:r>
            <a:r>
              <a:rPr lang="ru-RU" sz="2000" dirty="0" err="1">
                <a:cs typeface="Aldhabi" pitchFamily="2" charset="-78"/>
              </a:rPr>
              <a:t>жақсы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көріну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үшін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шамдарды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немесе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индикаторларды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пайдаланған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дұрыс</a:t>
            </a:r>
            <a:r>
              <a:rPr lang="ru-RU" sz="2000" dirty="0">
                <a:cs typeface="Aldhabi" pitchFamily="2" charset="-78"/>
              </a:rPr>
              <a:t>;</a:t>
            </a:r>
          </a:p>
          <a:p>
            <a:r>
              <a:rPr lang="ru-RU" sz="2000" dirty="0">
                <a:cs typeface="Aldhabi" pitchFamily="2" charset="-78"/>
              </a:rPr>
              <a:t>7. </a:t>
            </a:r>
            <a:r>
              <a:rPr lang="ru-RU" sz="2000" dirty="0" err="1">
                <a:cs typeface="Aldhabi" pitchFamily="2" charset="-78"/>
              </a:rPr>
              <a:t>Демонстрациялық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тәжірибелер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көрсету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үшін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алдын</a:t>
            </a:r>
            <a:r>
              <a:rPr lang="ru-RU" sz="2000" dirty="0">
                <a:cs typeface="Aldhabi" pitchFamily="2" charset="-78"/>
              </a:rPr>
              <a:t> ала </a:t>
            </a:r>
            <a:r>
              <a:rPr lang="ru-RU" sz="2000" dirty="0" err="1">
                <a:cs typeface="Aldhabi" pitchFamily="2" charset="-78"/>
              </a:rPr>
              <a:t>барлық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құралдарды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дайындап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алу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қажет</a:t>
            </a:r>
            <a:r>
              <a:rPr lang="ru-RU" sz="2000" dirty="0">
                <a:cs typeface="Aldhabi" pitchFamily="2" charset="-78"/>
              </a:rPr>
              <a:t>;</a:t>
            </a:r>
          </a:p>
          <a:p>
            <a:r>
              <a:rPr lang="ru-RU" sz="2000" dirty="0">
                <a:cs typeface="Aldhabi" pitchFamily="2" charset="-78"/>
              </a:rPr>
              <a:t>8. </a:t>
            </a:r>
            <a:r>
              <a:rPr lang="ru-RU" sz="2000" dirty="0" err="1">
                <a:cs typeface="Aldhabi" pitchFamily="2" charset="-78"/>
              </a:rPr>
              <a:t>Демонстрациялық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тәжірибелер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эврикалық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түрде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болғаны</a:t>
            </a:r>
            <a:r>
              <a:rPr lang="ru-RU" sz="2000" dirty="0">
                <a:cs typeface="Aldhabi" pitchFamily="2" charset="-78"/>
              </a:rPr>
              <a:t> жөн, </a:t>
            </a:r>
            <a:r>
              <a:rPr lang="ru-RU" sz="2000" dirty="0" err="1">
                <a:cs typeface="Aldhabi" pitchFamily="2" charset="-78"/>
              </a:rPr>
              <a:t>мұндай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жағдайда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тәжірибенің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негізінде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оқушылар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өздері</a:t>
            </a:r>
            <a:r>
              <a:rPr lang="ru-RU" sz="2000" dirty="0">
                <a:cs typeface="Aldhabi" pitchFamily="2" charset="-78"/>
              </a:rPr>
              <a:t> «жаңалық» </a:t>
            </a:r>
            <a:r>
              <a:rPr lang="ru-RU" sz="2000" dirty="0" err="1">
                <a:cs typeface="Aldhabi" pitchFamily="2" charset="-78"/>
              </a:rPr>
              <a:t>ашады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немесе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тиісті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қорытындыға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келеді</a:t>
            </a:r>
            <a:r>
              <a:rPr lang="ru-RU" sz="2000" dirty="0">
                <a:cs typeface="Aldhabi" pitchFamily="2" charset="-78"/>
              </a:rPr>
              <a:t>;</a:t>
            </a:r>
          </a:p>
          <a:p>
            <a:r>
              <a:rPr lang="ru-RU" sz="2000" dirty="0">
                <a:cs typeface="Aldhabi" pitchFamily="2" charset="-78"/>
              </a:rPr>
              <a:t>9. </a:t>
            </a:r>
            <a:r>
              <a:rPr lang="ru-RU" sz="2000" dirty="0" err="1">
                <a:cs typeface="Aldhabi" pitchFamily="2" charset="-78"/>
              </a:rPr>
              <a:t>Көрсетілген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тәжірибеге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қатысты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сурет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пен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сұлбалар</a:t>
            </a:r>
            <a:r>
              <a:rPr lang="ru-RU" sz="2000" dirty="0">
                <a:cs typeface="Aldhabi" pitchFamily="2" charset="-78"/>
              </a:rPr>
              <a:t> дер </a:t>
            </a:r>
            <a:r>
              <a:rPr lang="ru-RU" sz="2000" dirty="0" err="1">
                <a:cs typeface="Aldhabi" pitchFamily="2" charset="-78"/>
              </a:rPr>
              <a:t>кезінде</a:t>
            </a:r>
            <a:r>
              <a:rPr lang="ru-RU" sz="2000" dirty="0">
                <a:cs typeface="Aldhabi" pitchFamily="2" charset="-78"/>
              </a:rPr>
              <a:t> тақтаға </a:t>
            </a:r>
            <a:r>
              <a:rPr lang="ru-RU" sz="2000" dirty="0" err="1">
                <a:cs typeface="Aldhabi" pitchFamily="2" charset="-78"/>
              </a:rPr>
              <a:t>тұруы</a:t>
            </a:r>
            <a:r>
              <a:rPr lang="ru-RU" sz="2000" dirty="0">
                <a:cs typeface="Aldhabi" pitchFamily="2" charset="-78"/>
              </a:rPr>
              <a:t> </a:t>
            </a:r>
            <a:r>
              <a:rPr lang="ru-RU" sz="2000" dirty="0" err="1">
                <a:cs typeface="Aldhabi" pitchFamily="2" charset="-78"/>
              </a:rPr>
              <a:t>қажет</a:t>
            </a:r>
            <a:r>
              <a:rPr lang="ru-RU" sz="2000" dirty="0">
                <a:cs typeface="Aldhabi" pitchFamily="2" charset="-78"/>
              </a:rPr>
              <a:t>.</a:t>
            </a:r>
            <a:endParaRPr lang="ru-KZ" sz="2000" dirty="0"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39358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Рисунок 38" descr="Белая структура ДНК">
            <a:extLst>
              <a:ext uri="{FF2B5EF4-FFF2-40B4-BE49-F238E27FC236}">
                <a16:creationId xmlns:a16="http://schemas.microsoft.com/office/drawing/2014/main" id="{F90B3248-E185-8C9D-93CE-A79DE50A6F3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217F23FC-AC97-DC78-C63F-66C5BF23A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20552" y="12357"/>
            <a:ext cx="10071448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2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>
              <a:latin typeface="Calibri Light" panose="020F0302020204030204" pitchFamily="34" charset="0"/>
            </a:endParaRPr>
          </a:p>
        </p:txBody>
      </p:sp>
      <p:sp>
        <p:nvSpPr>
          <p:cNvPr id="9" name="Нижний колонтитул 8">
            <a:extLst>
              <a:ext uri="{FF2B5EF4-FFF2-40B4-BE49-F238E27FC236}">
                <a16:creationId xmlns:a16="http://schemas.microsoft.com/office/drawing/2014/main" id="{90FCB302-A0EE-7CF7-A4B2-ED343BFF9BC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2205EC8C-AC41-F14C-3C63-5BF0F54D1D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75DF2D63-3FF5-D547-96B9-BE9CCD1ABA58}" type="slidenum">
              <a:rPr lang="ru-RU" smtClean="0"/>
              <a:pPr rtl="0"/>
              <a:t>9</a:t>
            </a:fld>
            <a:endParaRPr lang="ru-RU"/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E4A534A3-16E3-79AB-9E75-F40D0FDB4C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49224" y="3257550"/>
            <a:ext cx="0" cy="253365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Объект 10">
            <a:extLst>
              <a:ext uri="{FF2B5EF4-FFF2-40B4-BE49-F238E27FC236}">
                <a16:creationId xmlns:a16="http://schemas.microsoft.com/office/drawing/2014/main" id="{AA26440E-853B-5932-882A-4485B8C8988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1" y="334211"/>
            <a:ext cx="5958762" cy="5685590"/>
          </a:xfrm>
        </p:spPr>
      </p:pic>
      <p:pic>
        <p:nvPicPr>
          <p:cNvPr id="14" name="Объект 13">
            <a:extLst>
              <a:ext uri="{FF2B5EF4-FFF2-40B4-BE49-F238E27FC236}">
                <a16:creationId xmlns:a16="http://schemas.microsoft.com/office/drawing/2014/main" id="{68B79C78-5972-983D-95FB-EFAADE1C2CF6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5"/>
          <a:stretch>
            <a:fillRect/>
          </a:stretch>
        </p:blipFill>
        <p:spPr>
          <a:xfrm>
            <a:off x="6233239" y="235293"/>
            <a:ext cx="5958761" cy="5968658"/>
          </a:xfrm>
        </p:spPr>
      </p:pic>
    </p:spTree>
    <p:extLst>
      <p:ext uri="{BB962C8B-B14F-4D97-AF65-F5344CB8AC3E}">
        <p14:creationId xmlns:p14="http://schemas.microsoft.com/office/powerpoint/2010/main" val="24999588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Scientific Discover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96D3ED"/>
      </a:accent1>
      <a:accent2>
        <a:srgbClr val="C7DBE1"/>
      </a:accent2>
      <a:accent3>
        <a:srgbClr val="688EBD"/>
      </a:accent3>
      <a:accent4>
        <a:srgbClr val="BCE5DD"/>
      </a:accent4>
      <a:accent5>
        <a:srgbClr val="66DDCC"/>
      </a:accent5>
      <a:accent6>
        <a:srgbClr val="E0CE61"/>
      </a:accent6>
      <a:hlink>
        <a:srgbClr val="0563C1"/>
      </a:hlink>
      <a:folHlink>
        <a:srgbClr val="954F72"/>
      </a:folHlink>
    </a:clrScheme>
    <a:fontScheme name="Custom 36">
      <a:majorFont>
        <a:latin typeface="Posterama"/>
        <a:ea typeface=""/>
        <a:cs typeface=""/>
      </a:majorFont>
      <a:minorFont>
        <a:latin typeface="Daytona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8924072_TF67061901_Win32" id="{878D82A9-0061-4931-86F1-4247D1E54556}" vid="{F85D65B8-8B12-4324-AEA5-FEBE9C22652F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5" ma:contentTypeDescription="Create a new document." ma:contentTypeScope="" ma:versionID="e02306daf00165b375dc6a58966960b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df88fb76bf5f555224557953949c1ec9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8B3377-22F1-4153-96F0-CC2E4BE41C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746342-5E84-430E-9251-61001F208E7A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71af3243-3dd4-4a8d-8c0d-dd76da1f02a5"/>
    <ds:schemaRef ds:uri="http://schemas.microsoft.com/office/infopath/2007/PartnerControls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EB2FABB-45EC-440E-B647-8CA57BA45ACA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466</Words>
  <Application>Microsoft Office PowerPoint</Application>
  <PresentationFormat>Широкоэкранный</PresentationFormat>
  <Paragraphs>135</Paragraphs>
  <Slides>13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3-дәріс.  Физикалық оқу экспериментінің міндеттері мен жүйесі </vt:lpstr>
      <vt:lpstr>Жоспар</vt:lpstr>
      <vt:lpstr>Физиканы оқытудағы эксперименттің маңызы</vt:lpstr>
      <vt:lpstr>Физиканы оқытудағы эксперименттің маңызы.</vt:lpstr>
      <vt:lpstr>Физиканы оқытудағы эксперименттің маңызы.</vt:lpstr>
      <vt:lpstr>Демонстрациялық экспериментке қойылатын негізгі әдістемелік талаптар. </vt:lpstr>
      <vt:lpstr>Основные цели</vt:lpstr>
      <vt:lpstr>Презентация PowerPoint</vt:lpstr>
      <vt:lpstr>Презентация PowerPoint</vt:lpstr>
      <vt:lpstr>Оқушылардың тәжірибені өздігінен жасауға дағдыландыру. </vt:lpstr>
      <vt:lpstr>Презентация PowerPoint</vt:lpstr>
      <vt:lpstr>Дәрісті бекту сұрақтары</vt:lpstr>
      <vt:lpstr>Назарларыңызға рахмет!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3-дәріс.  Физикалық оқу экспериментінің міндеттері мен жүйесі </dc:title>
  <dc:creator>Айкөркем Жумабаева</dc:creator>
  <cp:lastModifiedBy>Айкөркем Жумабаева</cp:lastModifiedBy>
  <cp:revision>1</cp:revision>
  <dcterms:created xsi:type="dcterms:W3CDTF">2024-10-31T13:29:16Z</dcterms:created>
  <dcterms:modified xsi:type="dcterms:W3CDTF">2024-10-31T14:27:53Z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