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4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9" autoAdjust="0"/>
    <p:restoredTop sz="94660"/>
  </p:normalViewPr>
  <p:slideViewPr>
    <p:cSldViewPr snapToGrid="0">
      <p:cViewPr varScale="1">
        <p:scale>
          <a:sx n="47" d="100"/>
          <a:sy n="47" d="100"/>
        </p:scale>
        <p:origin x="43" y="5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Сәйкестік және оның қасиеттері Функциялар мен бейнелеулер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k-KZ">
                <a:latin typeface="Arial" panose="020B0604020202020204" pitchFamily="34" charset="0"/>
                <a:cs typeface="Arial" panose="020B0604020202020204" pitchFamily="34" charset="0"/>
              </a:rPr>
              <a:t>Дәріс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endParaRPr lang="kk-K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A50523-9851-853D-2373-B929A101DE42}"/>
              </a:ext>
            </a:extLst>
          </p:cNvPr>
          <p:cNvSpPr txBox="1"/>
          <p:nvPr/>
        </p:nvSpPr>
        <p:spPr>
          <a:xfrm>
            <a:off x="485776" y="308007"/>
            <a:ext cx="60987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>
                <a:latin typeface="Arial" panose="020B0604020202020204" pitchFamily="34" charset="0"/>
                <a:cs typeface="Arial" panose="020B0604020202020204" pitchFamily="34" charset="0"/>
              </a:rPr>
              <a:t>Джандигулов А.Р.</a:t>
            </a:r>
          </a:p>
          <a:p>
            <a:r>
              <a:rPr lang="ru-RU" sz="1800" b="1">
                <a:latin typeface="Arial" panose="020B0604020202020204" pitchFamily="34" charset="0"/>
                <a:cs typeface="Arial" panose="020B0604020202020204" pitchFamily="34" charset="0"/>
              </a:rPr>
              <a:t>2024</a:t>
            </a:r>
            <a:endParaRPr lang="kk-KZ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9025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269172" y="441960"/>
                <a:ext cx="8915400" cy="3777622"/>
              </a:xfrm>
            </p:spPr>
            <p:txBody>
              <a:bodyPr/>
              <a:lstStyle/>
              <a:p>
                <a:pPr marL="179705" indent="457200" algn="just">
                  <a:tabLst>
                    <a:tab pos="342900" algn="l"/>
                  </a:tabLst>
                </a:pPr>
                <a:r>
                  <a:rPr lang="kk-KZ" b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Анықтама</a:t>
                </a:r>
                <a:r>
                  <a:rPr lang="kk-KZ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Егер  </a:t>
                </a:r>
                <a:r>
                  <a:rPr lang="kk-KZ" dirty="0">
                    <a:latin typeface="Times New Roman" panose="02020603050405020304" pitchFamily="18" charset="0"/>
                    <a:ea typeface="Times New Roman" panose="02020603050405020304" pitchFamily="18" charset="0"/>
                    <a:sym typeface="Symbol" panose="05050102010706020507" pitchFamily="18" charset="2"/>
                  </a:rPr>
                  <a:t></a:t>
                </a:r>
                <a:r>
                  <a:rPr lang="kk-KZ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kk-KZ" baseline="-25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f </a:t>
                </a:r>
                <a:r>
                  <a:rPr lang="kk-KZ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= B болса функция сюръективті функция деп аталады.</a:t>
                </a:r>
              </a:p>
              <a:p>
                <a:pPr marL="179705" indent="457200" algn="just"/>
                <a:r>
                  <a:rPr lang="kk-KZ" b="1" u="sng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Анықтама</a:t>
                </a:r>
                <a:r>
                  <a:rPr lang="kk-KZ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Егер функция толық анықталған (</a:t>
                </a:r>
                <a:r>
                  <a:rPr lang="kk-KZ" dirty="0">
                    <a:latin typeface="Times New Roman" panose="02020603050405020304" pitchFamily="18" charset="0"/>
                    <a:ea typeface="Times New Roman" panose="02020603050405020304" pitchFamily="18" charset="0"/>
                    <a:sym typeface="Symbol" panose="05050102010706020507" pitchFamily="18" charset="2"/>
                  </a:rPr>
                  <a:t></a:t>
                </a:r>
                <a:r>
                  <a:rPr lang="kk-KZ" baseline="-25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f</a:t>
                </a:r>
                <a:r>
                  <a:rPr lang="kk-KZ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=A) және сюръективті (</a:t>
                </a:r>
                <a:r>
                  <a:rPr lang="kk-KZ" dirty="0">
                    <a:latin typeface="Times New Roman" panose="02020603050405020304" pitchFamily="18" charset="0"/>
                    <a:ea typeface="Times New Roman" panose="02020603050405020304" pitchFamily="18" charset="0"/>
                    <a:sym typeface="Symbol" panose="05050102010706020507" pitchFamily="18" charset="2"/>
                  </a:rPr>
                  <a:t></a:t>
                </a:r>
                <a:r>
                  <a:rPr lang="kk-KZ" baseline="-25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f</a:t>
                </a:r>
                <a:r>
                  <a:rPr lang="kk-KZ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=B) болса ,онда  ол   А-ны В-ға </a:t>
                </a:r>
                <a:r>
                  <a:rPr lang="kk-KZ" b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толық бейнелеу</a:t>
                </a:r>
                <a:r>
                  <a:rPr lang="kk-KZ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деп аталады</a:t>
                </a:r>
                <a14:m>
                  <m:oMath xmlns:m="http://schemas.openxmlformats.org/officeDocument/2006/math">
                    <m:r>
                      <a:rPr lang="kk-KZ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:</m:t>
                    </m:r>
                    <m:r>
                      <a:rPr lang="kk-KZ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r>
                      <a:rPr lang="kk-KZ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𝑓</m:t>
                    </m:r>
                    <m:r>
                      <a:rPr lang="kk-KZ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: </m:t>
                    </m:r>
                    <m:r>
                      <a:rPr lang="kk-KZ" b="1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𝑨</m:t>
                    </m:r>
                    <m:groupChr>
                      <m:groupChrPr>
                        <m:chr m:val="→"/>
                        <m:vertJc m:val="bot"/>
                        <m:ctrlPr>
                          <a:rPr lang="kk-KZ" b="1" i="1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a:rPr lang="kk-KZ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толық</m:t>
                        </m:r>
                      </m:e>
                    </m:groupChr>
                    <m:r>
                      <a:rPr lang="kk-KZ" b="1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𝑩</m:t>
                    </m:r>
                    <m:r>
                      <a:rPr lang="kk-KZ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kk-KZ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болып жазылады.</a:t>
                </a:r>
              </a:p>
              <a:p>
                <a:pPr marL="179705" indent="457200" algn="just">
                  <a:tabLst>
                    <a:tab pos="342900" algn="l"/>
                  </a:tabLst>
                </a:pPr>
                <a:r>
                  <a:rPr lang="kk-KZ" b="1" u="sng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Анықтама</a:t>
                </a:r>
                <a:r>
                  <a:rPr lang="kk-KZ" b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kk-KZ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kk-KZ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groupChr>
                      <m:groupChrPr>
                        <m:chr m:val="→"/>
                        <m:vertJc m:val="bot"/>
                        <m:ctrlPr>
                          <a:rPr lang="kk-KZ" b="1" i="1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a:rPr lang="kk-KZ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іштей</m:t>
                        </m:r>
                      </m:e>
                    </m:groupChr>
                    <m:r>
                      <a:rPr lang="kk-KZ" b="1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𝑨</m:t>
                    </m:r>
                  </m:oMath>
                </a14:m>
                <a:r>
                  <a:rPr lang="kk-KZ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бейнелеу А жиынын түрлендіру, ал А  </a:t>
                </a:r>
                <a14:m>
                  <m:oMath xmlns:m="http://schemas.openxmlformats.org/officeDocument/2006/math">
                    <m:r>
                      <a:rPr lang="kk-KZ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: </m:t>
                    </m:r>
                    <m:r>
                      <a:rPr lang="kk-KZ" b="1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𝑨</m:t>
                    </m:r>
                    <m:groupChr>
                      <m:groupChrPr>
                        <m:chr m:val="→"/>
                        <m:vertJc m:val="bot"/>
                        <m:ctrlPr>
                          <a:rPr lang="kk-KZ" b="1" i="1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a:rPr lang="kk-KZ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толық</m:t>
                        </m:r>
                      </m:e>
                    </m:groupChr>
                    <m:r>
                      <a:rPr lang="kk-KZ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𝐴</m:t>
                    </m:r>
                    <m:r>
                      <a:rPr lang="kk-KZ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kk-KZ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А бейнелеуі А-ға алмастыру деп аталады   </a:t>
                </a:r>
                <a14:m>
                  <m:oMath xmlns:m="http://schemas.openxmlformats.org/officeDocument/2006/math">
                    <m:r>
                      <a:rPr lang="kk-KZ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kk-KZ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groupChr>
                      <m:groupChrPr>
                        <m:chr m:val="↔"/>
                        <m:vertJc m:val="bot"/>
                        <m:ctrlPr>
                          <a:rPr lang="kk-KZ" b="1" i="1" smtClean="0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kk-KZ" b="1" i="1" smtClean="0">
                            <a:latin typeface="Cambria Math" panose="02040503050406030204" pitchFamily="18" charset="0"/>
                          </a:rPr>
                          <m:t>а</m:t>
                        </m:r>
                        <m:r>
                          <a:rPr lang="kk-KZ" b="1" i="1" smtClean="0">
                            <a:latin typeface="Cambria Math" panose="02040503050406030204" pitchFamily="18" charset="0"/>
                          </a:rPr>
                          <m:t>лмастыру</m:t>
                        </m:r>
                      </m:e>
                    </m:groupChr>
                    <m:r>
                      <a:rPr lang="kk-KZ" b="1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𝑨</m:t>
                    </m:r>
                  </m:oMath>
                </a14:m>
                <a:r>
                  <a:rPr lang="kk-KZ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болып та белгіленеді.</a:t>
                </a:r>
              </a:p>
              <a:p>
                <a:pPr indent="457200" algn="just"/>
                <a:r>
                  <a:rPr lang="kk-KZ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f және g функциялары тең болады, егер төмендегі шарттар орындалса:</a:t>
                </a:r>
              </a:p>
              <a:p>
                <a:pPr lvl="0" algn="just">
                  <a:buFont typeface="Arial" panose="020B0604020202020204" pitchFamily="34" charset="0"/>
                  <a:buChar char="•"/>
                  <a:tabLst>
                    <a:tab pos="274320" algn="l"/>
                    <a:tab pos="685800" algn="l"/>
                  </a:tabLst>
                </a:pPr>
                <a:r>
                  <a:rPr lang="kk-KZ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Олардың анықталу облыстары біреу  -ол  </a:t>
                </a:r>
                <a:r>
                  <a:rPr lang="kk-KZ" i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А</a:t>
                </a:r>
                <a:r>
                  <a:rPr lang="kk-KZ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жиыны;</a:t>
                </a:r>
              </a:p>
              <a:p>
                <a:pPr lvl="0" algn="just">
                  <a:buFont typeface="Arial" panose="020B0604020202020204" pitchFamily="34" charset="0"/>
                  <a:buChar char="•"/>
                  <a:tabLst>
                    <a:tab pos="274320" algn="l"/>
                    <a:tab pos="685800" algn="l"/>
                  </a:tabLst>
                </a:pPr>
                <a:r>
                  <a:rPr lang="kk-KZ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Кез-келген </a:t>
                </a:r>
                <a:r>
                  <a:rPr lang="kk-KZ" i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а</a:t>
                </a:r>
                <a:r>
                  <a:rPr lang="kk-KZ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kk-KZ" dirty="0">
                    <a:latin typeface="Times New Roman" panose="02020603050405020304" pitchFamily="18" charset="0"/>
                    <a:ea typeface="Times New Roman" panose="02020603050405020304" pitchFamily="18" charset="0"/>
                    <a:sym typeface="Symbol" panose="05050102010706020507" pitchFamily="18" charset="2"/>
                  </a:rPr>
                  <a:t></a:t>
                </a:r>
                <a:r>
                  <a:rPr lang="kk-KZ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A  үшін  f(a) = g (a).</a:t>
                </a:r>
              </a:p>
              <a:p>
                <a:endParaRPr lang="kk-KZ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69172" y="441960"/>
                <a:ext cx="8915400" cy="3777622"/>
              </a:xfrm>
              <a:blipFill>
                <a:blip r:embed="rId2"/>
                <a:stretch>
                  <a:fillRect l="-410" t="-1131" r="-547"/>
                </a:stretch>
              </a:blipFill>
            </p:spPr>
            <p:txBody>
              <a:bodyPr/>
              <a:lstStyle/>
              <a:p>
                <a:r>
                  <a:rPr lang="kk-KZ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0041693"/>
              </p:ext>
            </p:extLst>
          </p:nvPr>
        </p:nvGraphicFramePr>
        <p:xfrm>
          <a:off x="2756852" y="3872705"/>
          <a:ext cx="7553008" cy="178714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243897">
                  <a:extLst>
                    <a:ext uri="{9D8B030D-6E8A-4147-A177-3AD203B41FA5}">
                      <a16:colId xmlns:a16="http://schemas.microsoft.com/office/drawing/2014/main" val="3402502788"/>
                    </a:ext>
                  </a:extLst>
                </a:gridCol>
                <a:gridCol w="1958223">
                  <a:extLst>
                    <a:ext uri="{9D8B030D-6E8A-4147-A177-3AD203B41FA5}">
                      <a16:colId xmlns:a16="http://schemas.microsoft.com/office/drawing/2014/main" val="2933807153"/>
                    </a:ext>
                  </a:extLst>
                </a:gridCol>
                <a:gridCol w="1675444">
                  <a:extLst>
                    <a:ext uri="{9D8B030D-6E8A-4147-A177-3AD203B41FA5}">
                      <a16:colId xmlns:a16="http://schemas.microsoft.com/office/drawing/2014/main" val="378781343"/>
                    </a:ext>
                  </a:extLst>
                </a:gridCol>
                <a:gridCol w="1675444">
                  <a:extLst>
                    <a:ext uri="{9D8B030D-6E8A-4147-A177-3AD203B41FA5}">
                      <a16:colId xmlns:a16="http://schemas.microsoft.com/office/drawing/2014/main" val="4283546861"/>
                    </a:ext>
                  </a:extLst>
                </a:gridCol>
              </a:tblGrid>
              <a:tr h="180340">
                <a:tc rowSpan="2">
                  <a:txBody>
                    <a:bodyPr/>
                    <a:lstStyle/>
                    <a:p>
                      <a:pPr marL="179705" indent="-12065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kk-KZ" sz="1400" noProof="0" dirty="0">
                          <a:effectLst/>
                        </a:rPr>
                        <a:t>Сәйкестік</a:t>
                      </a:r>
                      <a:endParaRPr lang="kk-KZ" sz="800" noProof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marL="179705" indent="-12065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kk-KZ" sz="1400" noProof="0" dirty="0">
                          <a:effectLst/>
                        </a:rPr>
                        <a:t>Міндетті түрде болу керек қасиеті</a:t>
                      </a:r>
                      <a:endParaRPr lang="kk-KZ" sz="800" noProof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kk-K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k-K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6886260"/>
                  </a:ext>
                </a:extLst>
              </a:tr>
              <a:tr h="212725">
                <a:tc vMerge="1">
                  <a:txBody>
                    <a:bodyPr/>
                    <a:lstStyle/>
                    <a:p>
                      <a:endParaRPr lang="kk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9705" indent="-12065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kk-KZ" sz="1400" noProof="0" dirty="0">
                          <a:effectLst/>
                        </a:rPr>
                        <a:t>Функционалды</a:t>
                      </a:r>
                      <a:endParaRPr lang="kk-KZ" sz="800" noProof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79705" indent="-12065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kk-KZ" sz="1400" noProof="0" dirty="0">
                          <a:effectLst/>
                        </a:rPr>
                        <a:t>Толық анықталған</a:t>
                      </a:r>
                      <a:endParaRPr lang="kk-KZ" sz="800" noProof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79705" indent="-12065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kk-KZ" sz="1400" noProof="0" dirty="0">
                          <a:effectLst/>
                        </a:rPr>
                        <a:t>Сюръективті</a:t>
                      </a:r>
                      <a:endParaRPr lang="kk-KZ" sz="800" noProof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4689537"/>
                  </a:ext>
                </a:extLst>
              </a:tr>
              <a:tr h="508635">
                <a:tc>
                  <a:txBody>
                    <a:bodyPr/>
                    <a:lstStyle/>
                    <a:p>
                      <a:pPr marL="179705" indent="-12065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kk-KZ" sz="1400" noProof="0" dirty="0">
                          <a:effectLst/>
                        </a:rPr>
                        <a:t>Функция</a:t>
                      </a:r>
                      <a:endParaRPr lang="kk-KZ" sz="800" noProof="0" dirty="0">
                        <a:effectLst/>
                      </a:endParaRPr>
                    </a:p>
                    <a:p>
                      <a:pPr marL="179705" indent="-12065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kk-KZ" sz="1400" noProof="0" dirty="0">
                          <a:effectLst/>
                        </a:rPr>
                        <a:t>А-ны В-ға іштей бейнелеу</a:t>
                      </a:r>
                      <a:endParaRPr lang="kk-KZ" sz="800" noProof="0" dirty="0">
                        <a:effectLst/>
                      </a:endParaRPr>
                    </a:p>
                    <a:p>
                      <a:pPr marL="179705" indent="-12065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kk-KZ" sz="1400" noProof="0" dirty="0">
                          <a:effectLst/>
                        </a:rPr>
                        <a:t>А-ы В-ға толық бейнелеу</a:t>
                      </a:r>
                      <a:endParaRPr lang="kk-KZ" sz="800" noProof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79705" indent="-12065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kk-KZ" sz="1400" noProof="0" dirty="0">
                          <a:effectLst/>
                        </a:rPr>
                        <a:t>+</a:t>
                      </a:r>
                      <a:endParaRPr lang="kk-KZ" sz="800" noProof="0" dirty="0">
                        <a:effectLst/>
                      </a:endParaRPr>
                    </a:p>
                    <a:p>
                      <a:pPr marL="179705" indent="-12065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kk-KZ" sz="1400" noProof="0" dirty="0">
                          <a:effectLst/>
                        </a:rPr>
                        <a:t>+</a:t>
                      </a:r>
                      <a:endParaRPr lang="kk-KZ" sz="800" noProof="0" dirty="0">
                        <a:effectLst/>
                      </a:endParaRPr>
                    </a:p>
                    <a:p>
                      <a:pPr indent="-1206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noProof="0" dirty="0">
                          <a:effectLst/>
                        </a:rPr>
                        <a:t> +</a:t>
                      </a:r>
                      <a:endParaRPr lang="kk-KZ" sz="800" noProof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79705" indent="-12065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kk-KZ" sz="1400" noProof="0" dirty="0">
                          <a:effectLst/>
                        </a:rPr>
                        <a:t> </a:t>
                      </a:r>
                      <a:endParaRPr lang="kk-KZ" sz="800" noProof="0" dirty="0">
                        <a:effectLst/>
                      </a:endParaRPr>
                    </a:p>
                    <a:p>
                      <a:pPr marL="179705" indent="-12065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kk-KZ" sz="1400" noProof="0" dirty="0">
                          <a:effectLst/>
                        </a:rPr>
                        <a:t>+</a:t>
                      </a:r>
                      <a:endParaRPr lang="kk-KZ" sz="800" noProof="0" dirty="0">
                        <a:effectLst/>
                      </a:endParaRPr>
                    </a:p>
                    <a:p>
                      <a:pPr marL="179705" indent="-12065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kk-KZ" sz="1400" noProof="0" dirty="0">
                          <a:effectLst/>
                        </a:rPr>
                        <a:t>+</a:t>
                      </a:r>
                      <a:endParaRPr lang="kk-KZ" sz="800" noProof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79705" indent="-12065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kk-KZ" sz="1400" noProof="0" dirty="0">
                          <a:effectLst/>
                        </a:rPr>
                        <a:t> </a:t>
                      </a:r>
                      <a:endParaRPr lang="kk-KZ" sz="800" noProof="0" dirty="0">
                        <a:effectLst/>
                      </a:endParaRPr>
                    </a:p>
                    <a:p>
                      <a:pPr marL="179705" indent="-12065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kk-KZ" sz="1400" noProof="0" dirty="0">
                          <a:effectLst/>
                        </a:rPr>
                        <a:t> </a:t>
                      </a:r>
                      <a:endParaRPr lang="kk-KZ" sz="800" noProof="0" dirty="0">
                        <a:effectLst/>
                      </a:endParaRPr>
                    </a:p>
                    <a:p>
                      <a:pPr marL="179705" indent="-12065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kk-KZ" sz="1400" noProof="0" dirty="0">
                          <a:effectLst/>
                        </a:rPr>
                        <a:t>+</a:t>
                      </a:r>
                      <a:endParaRPr lang="kk-KZ" sz="800" noProof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99628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38255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914400"/>
            <a:ext cx="8915400" cy="4996822"/>
          </a:xfrm>
        </p:spPr>
        <p:txBody>
          <a:bodyPr>
            <a:normAutofit/>
          </a:bodyPr>
          <a:lstStyle/>
          <a:p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f: А1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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А2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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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Аn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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 В</a:t>
            </a:r>
            <a:r>
              <a:rPr lang="kk-KZ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типті функция </a:t>
            </a:r>
            <a:r>
              <a:rPr lang="kk-KZ" sz="2000" i="1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 –орынды</a:t>
            </a:r>
            <a:r>
              <a:rPr lang="kk-KZ" sz="2000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функция деп аталады.Бұл жағдайда функцияның </a:t>
            </a:r>
            <a:r>
              <a:rPr lang="kk-KZ" sz="2000" i="1" dirty="0">
                <a:latin typeface="Arial" panose="020B0604020202020204" pitchFamily="34" charset="0"/>
                <a:cs typeface="Arial" panose="020B0604020202020204" pitchFamily="34" charset="0"/>
              </a:rPr>
              <a:t>п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аргументі бар деп түсіну келісілген</a:t>
            </a:r>
            <a:r>
              <a:rPr lang="kk-KZ" sz="2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:f(а1,..., аn)=b, мұндағы а1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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А1,...,аn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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Аn, b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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В. Айталық, G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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AхB сәйкестігі берілсін. Тек  (а,b)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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G болса ғана (b,a)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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Н болатын H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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BхA сәйкестігі, G-ң кері сәйкестігі деп аталады және G-1 болып белгіленеді.</a:t>
            </a:r>
          </a:p>
          <a:p>
            <a:r>
              <a:rPr lang="kk-KZ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Анықтама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 Егер f:A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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B сәйкестігіне кері сәйкестік функционалды болса (яғни әрбір b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</a:t>
            </a:r>
            <a:r>
              <a:rPr lang="kk-K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 үшін бір ғана a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</a:t>
            </a:r>
            <a:r>
              <a:rPr lang="kk-K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 болса), онда ол f функциясына кері функция деп аталады, f </a:t>
            </a:r>
            <a:r>
              <a:rPr lang="kk-K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 болып белгіленеді.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Кері сәйкестікте образ бен прообраздың орындары ауысып келетіндіктен f функциясына кері функция болу үшін f : A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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B f функциясының мәндер жиынының әрбір b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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 элементінің жалғыз ғана образы болу керек.	Бұдан f : 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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B функциясы өзінің анықталу облысы мен мәндер облысының өзара  бір мәнді сәйкестігі болса ғана  оған кері функция болатындығы көрінеді.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val="32896044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0220" y="434340"/>
            <a:ext cx="9744392" cy="56616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Егер h(x) = g(f(x)), мұндағы, х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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А орындалса h:А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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С функциясы </a:t>
            </a:r>
            <a:r>
              <a:rPr lang="kk-KZ" sz="2000" i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 және g функцияларының композициясы деп аталады және </a:t>
            </a:r>
            <a:r>
              <a:rPr lang="kk-KZ" sz="2000" i="1" dirty="0">
                <a:latin typeface="Arial" panose="020B0604020202020204" pitchFamily="34" charset="0"/>
                <a:cs typeface="Arial" panose="020B0604020202020204" pitchFamily="34" charset="0"/>
              </a:rPr>
              <a:t>f(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g) белгіленеді.</a:t>
            </a:r>
          </a:p>
          <a:p>
            <a:pPr marL="0" indent="0">
              <a:buNone/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Көбіне </a:t>
            </a:r>
            <a:r>
              <a:rPr lang="kk-KZ" sz="2000" i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 функциясы f ті g –ң орнына қойғаннан алынды деп айтады.Көп орынды </a:t>
            </a:r>
            <a:r>
              <a:rPr lang="kk-KZ" sz="2000" i="1" dirty="0">
                <a:latin typeface="Arial" panose="020B0604020202020204" pitchFamily="34" charset="0"/>
                <a:cs typeface="Arial" panose="020B0604020202020204" pitchFamily="34" charset="0"/>
              </a:rPr>
              <a:t>f: А</a:t>
            </a:r>
            <a:r>
              <a:rPr lang="kk-KZ" sz="20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kk-KZ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</a:t>
            </a:r>
            <a:r>
              <a:rPr lang="kk-KZ" sz="2000" i="1" dirty="0">
                <a:latin typeface="Arial" panose="020B0604020202020204" pitchFamily="34" charset="0"/>
                <a:cs typeface="Arial" panose="020B0604020202020204" pitchFamily="34" charset="0"/>
              </a:rPr>
              <a:t> В, g: В</a:t>
            </a:r>
            <a:r>
              <a:rPr lang="kk-KZ" sz="20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</a:t>
            </a:r>
            <a:r>
              <a:rPr lang="kk-KZ" sz="2000" i="1" dirty="0">
                <a:latin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функциясы үшін  f-ті  g –ға қоюдың әртүрлі варианттары бар. Нәтижесінде әртүрлі типтегі функциялар алынады.   Мысалы,</a:t>
            </a:r>
            <a:r>
              <a:rPr lang="kk-KZ" sz="2000" i="1" dirty="0">
                <a:latin typeface="Arial" panose="020B0604020202020204" pitchFamily="34" charset="0"/>
                <a:cs typeface="Arial" panose="020B0604020202020204" pitchFamily="34" charset="0"/>
              </a:rPr>
              <a:t> т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= 3 және </a:t>
            </a:r>
            <a:r>
              <a:rPr lang="kk-KZ" sz="2000" i="1" dirty="0">
                <a:latin typeface="Arial" panose="020B0604020202020204" pitchFamily="34" charset="0"/>
                <a:cs typeface="Arial" panose="020B0604020202020204" pitchFamily="34" charset="0"/>
              </a:rPr>
              <a:t>п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= 4 үшін </a:t>
            </a:r>
            <a:r>
              <a:rPr lang="kk-KZ" sz="2000" i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 = g (</a:t>
            </a:r>
            <a:r>
              <a:rPr lang="kk-KZ" sz="2000" i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kk-KZ" sz="20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kk-KZ" sz="2000" i="1" dirty="0">
                <a:latin typeface="Arial" panose="020B0604020202020204" pitchFamily="34" charset="0"/>
                <a:cs typeface="Arial" panose="020B0604020202020204" pitchFamily="34" charset="0"/>
              </a:rPr>
              <a:t>f(у</a:t>
            </a:r>
            <a:r>
              <a:rPr lang="kk-KZ" sz="20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kk-KZ" sz="2000" i="1" dirty="0">
                <a:latin typeface="Arial" panose="020B0604020202020204" pitchFamily="34" charset="0"/>
                <a:cs typeface="Arial" panose="020B0604020202020204" pitchFamily="34" charset="0"/>
              </a:rPr>
              <a:t>,у</a:t>
            </a:r>
            <a:r>
              <a:rPr lang="kk-KZ" sz="20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kk-KZ" sz="2000" i="1" dirty="0">
                <a:latin typeface="Arial" panose="020B0604020202020204" pitchFamily="34" charset="0"/>
                <a:cs typeface="Arial" panose="020B0604020202020204" pitchFamily="34" charset="0"/>
              </a:rPr>
              <a:t>, у</a:t>
            </a:r>
            <a:r>
              <a:rPr lang="kk-KZ" sz="20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kk-KZ" sz="2000" i="1" dirty="0">
                <a:latin typeface="Arial" panose="020B0604020202020204" pitchFamily="34" charset="0"/>
                <a:cs typeface="Arial" panose="020B0604020202020204" pitchFamily="34" charset="0"/>
              </a:rPr>
              <a:t>), х</a:t>
            </a:r>
            <a:r>
              <a:rPr lang="kk-KZ" sz="20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kk-KZ" sz="2000" i="1" dirty="0">
                <a:latin typeface="Arial" panose="020B0604020202020204" pitchFamily="34" charset="0"/>
                <a:cs typeface="Arial" panose="020B0604020202020204" pitchFamily="34" charset="0"/>
              </a:rPr>
              <a:t>, х</a:t>
            </a:r>
            <a:r>
              <a:rPr lang="kk-KZ" sz="20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) функциясында 6 аргумент бар ал оның типі</a:t>
            </a:r>
            <a:r>
              <a:rPr lang="kk-KZ" sz="2000" i="1" dirty="0">
                <a:latin typeface="Arial" panose="020B0604020202020204" pitchFamily="34" charset="0"/>
                <a:cs typeface="Arial" panose="020B0604020202020204" pitchFamily="34" charset="0"/>
              </a:rPr>
              <a:t>   В </a:t>
            </a:r>
            <a:r>
              <a:rPr lang="kk-KZ" sz="2000" i="1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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i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kk-KZ" sz="20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kk-KZ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i="1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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kk-KZ" sz="2000" i="1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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i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. Аргументтерін басқаша атап   f1,...,fn функцияларын бір-біріне қойғаннан алынған функция f1,...,fn функ-цияларының суперпозициясы деп аталады. Бұл суперпозицияны және функ-ционалдық белгі мен аргументтердің символдарын сипаттайтын өрнек  формула деп аталады.</a:t>
            </a:r>
          </a:p>
          <a:p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Функциялардың берілу тәсілдері:</a:t>
            </a:r>
          </a:p>
          <a:p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График түрінде;</a:t>
            </a:r>
          </a:p>
          <a:p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Кесте;</a:t>
            </a:r>
          </a:p>
          <a:p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Функцияны басқа функциялардың суперпозициясы түрінде сипаттайтын формула  түрінде;</a:t>
            </a:r>
          </a:p>
          <a:p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val="11254115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737360" y="558800"/>
                <a:ext cx="9767252" cy="5657222"/>
              </a:xfrm>
            </p:spPr>
            <p:txBody>
              <a:bodyPr>
                <a:normAutofit/>
              </a:bodyPr>
              <a:lstStyle/>
              <a:p>
                <a:r>
                  <a:rPr lang="kk-KZ" sz="2000" b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Анықтама</a:t>
                </a:r>
                <a:r>
                  <a:rPr lang="kk-K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Егер f </a:t>
                </a:r>
                <a:r>
                  <a:rPr lang="kk-KZ" sz="20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-1</a:t>
                </a:r>
                <a:r>
                  <a:rPr lang="kk-K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сәйкестігі толық емес функция болса, яғни 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rPr>
                  <a:t></a:t>
                </a:r>
                <a:r>
                  <a:rPr lang="kk-K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x</a:t>
                </a:r>
                <a:r>
                  <a:rPr lang="kk-KZ" sz="20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kk-K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x</a:t>
                </a:r>
                <a:r>
                  <a:rPr lang="kk-KZ" sz="20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rPr>
                  <a:t></a:t>
                </a:r>
                <a:r>
                  <a:rPr lang="kk-KZ" sz="20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f</a:t>
                </a:r>
                <a:r>
                  <a:rPr lang="kk-K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үшін, x</a:t>
                </a:r>
                <a:r>
                  <a:rPr lang="kk-KZ" sz="20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rPr>
                  <a:t></a:t>
                </a:r>
                <a:r>
                  <a:rPr lang="kk-K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kk-KZ" sz="20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kk-K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болғандығынан f(x</a:t>
                </a:r>
                <a:r>
                  <a:rPr lang="kk-KZ" sz="20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kk-K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rPr>
                  <a:t></a:t>
                </a:r>
                <a:r>
                  <a:rPr lang="kk-K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f(x</a:t>
                </a:r>
                <a:r>
                  <a:rPr lang="kk-KZ" sz="20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kk-K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) болса, f функция инъективті (Инъекция) функция деп аталады..Егер f – инъекция болса f: </a:t>
                </a:r>
                <a14:m>
                  <m:oMath xmlns:m="http://schemas.openxmlformats.org/officeDocument/2006/math">
                    <m:r>
                      <a:rPr lang="kk-KZ" sz="2000" b="1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𝑨</m:t>
                    </m:r>
                    <m:groupChr>
                      <m:groupChrPr>
                        <m:chr m:val="→"/>
                        <m:vertJc m:val="bot"/>
                        <m:ctrlPr>
                          <a:rPr lang="kk-KZ" sz="2000" b="1" i="1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kk-KZ" sz="2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kk-KZ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↔</m:t>
                        </m:r>
                        <m:r>
                          <a:rPr lang="kk-KZ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e>
                    </m:groupChr>
                    <m:r>
                      <a:rPr lang="kk-KZ" sz="20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kk-K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болып белгіленеді.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kk-KZ" sz="2000" b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Анықтама</a:t>
                </a:r>
                <a:r>
                  <a:rPr lang="kk-K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Егер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rPr>
                  <a:t></a:t>
                </a:r>
                <a:r>
                  <a:rPr lang="kk-KZ" sz="20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G</a:t>
                </a:r>
                <a:r>
                  <a:rPr lang="kk-K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 = B болса f:A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rPr>
                  <a:t></a:t>
                </a:r>
                <a:r>
                  <a:rPr lang="kk-K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B  функциясы сюръективті (сюръекция)  функция деп аталады f:</a:t>
                </a:r>
                <a:r>
                  <a:rPr lang="kk-KZ" sz="20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kk-KZ" sz="2000" b="1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𝑨</m:t>
                    </m:r>
                    <m:groupChr>
                      <m:groupChrPr>
                        <m:chr m:val="→"/>
                        <m:vertJc m:val="bot"/>
                        <m:ctrlPr>
                          <a:rPr lang="kk-KZ" sz="2000" b="1" i="1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a:rPr lang="kk-KZ" sz="2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толық</m:t>
                        </m:r>
                      </m:e>
                    </m:groupChr>
                    <m:r>
                      <a:rPr lang="kk-KZ" sz="20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kk-K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kk-KZ" sz="2000" b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Анықтама</a:t>
                </a:r>
                <a:r>
                  <a:rPr lang="kk-K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Егер f инъективті және сюръективті болса, ол биективті деп аталады: f:A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rPr>
                  <a:t></a:t>
                </a:r>
                <a:r>
                  <a:rPr lang="kk-K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kk-KZ" sz="2000" b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Анықтама</a:t>
                </a:r>
                <a:r>
                  <a:rPr lang="kk-K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Егер f А-ы В-ң әр түрлі мәндеріне бейнелесе, онда f функциясы өзара бір мәнді сәйкестік немесе биективті функция (биекция) деп аталады. Сонымен, егер функция сюръективті және инъективті болса, функция биекция болады.  Егер f  А мен В арасындағы биекция болса, f : 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rPr>
                  <a:t></a:t>
                </a:r>
                <a:r>
                  <a:rPr lang="kk-K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B болып жазылады. F: 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rPr>
                  <a:t></a:t>
                </a:r>
                <a:r>
                  <a:rPr lang="kk-K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 биекциясы А жиынының (подстановка) алмастыруы деп аталады.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kk-K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37360" y="558800"/>
                <a:ext cx="9767252" cy="5657222"/>
              </a:xfrm>
              <a:blipFill>
                <a:blip r:embed="rId2"/>
                <a:stretch>
                  <a:fillRect l="-562" t="-647"/>
                </a:stretch>
              </a:blipFill>
            </p:spPr>
            <p:txBody>
              <a:bodyPr/>
              <a:lstStyle/>
              <a:p>
                <a:r>
                  <a:rPr lang="kk-K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0" y="3048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306099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51000" y="689289"/>
            <a:ext cx="6323012" cy="2473011"/>
          </a:xfrm>
        </p:spPr>
        <p:txBody>
          <a:bodyPr>
            <a:normAutofit/>
          </a:bodyPr>
          <a:lstStyle/>
          <a:p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Суретте графиктік түрде функциялар берілген</a:t>
            </a:r>
          </a:p>
          <a:p>
            <a:r>
              <a:rPr lang="kk-KZ" sz="2000" i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kk-KZ" sz="20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kk-KZ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– сюръективті, инъективті емес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k-KZ" sz="2000" i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kk-KZ" sz="20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kk-KZ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– инъективті, сюръективті емес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k-KZ" sz="2000" i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kk-KZ" sz="20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kk-KZ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– инъективті, сюръективті – биекция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k-KZ" sz="2000" i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kk-KZ" sz="20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kk-K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 - инъективті де емес, сюръективті де емес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k-K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374900" y="25781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k-KZ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029587"/>
              </p:ext>
            </p:extLst>
          </p:nvPr>
        </p:nvGraphicFramePr>
        <p:xfrm>
          <a:off x="7974012" y="342900"/>
          <a:ext cx="3530600" cy="29218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Точечный рисунок" r:id="rId2" imgW="1676634" imgH="1495634" progId="Paint.Picture">
                  <p:embed/>
                </p:oleObj>
              </mc:Choice>
              <mc:Fallback>
                <p:oleObj name="Точечный рисунок" r:id="rId2" imgW="1676634" imgH="1495634" progId="Paint.Pictur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74012" y="342900"/>
                        <a:ext cx="3530600" cy="292187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бъект 2"/>
              <p:cNvSpPr txBox="1">
                <a:spLocks/>
              </p:cNvSpPr>
              <p:nvPr/>
            </p:nvSpPr>
            <p:spPr>
              <a:xfrm>
                <a:off x="1651000" y="3508689"/>
                <a:ext cx="4429760" cy="247301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/>
                  </a:buClr>
                  <a:buFont typeface="Wingdings 3" charset="2"/>
                  <a:buChar char=""/>
                  <a:defRPr sz="18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/>
                  </a:buClr>
                  <a:buFont typeface="Wingdings 3" charset="2"/>
                  <a:buChar char=""/>
                  <a:defRPr sz="16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/>
                  </a:buClr>
                  <a:buFont typeface="Wingdings 3" charset="2"/>
                  <a:buChar char="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/>
                  </a:buClr>
                  <a:buFont typeface="Wingdings 3" charset="2"/>
                  <a:buChar char=""/>
                  <a:defRPr sz="12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/>
                  </a:buClr>
                  <a:buFont typeface="Wingdings 3" charset="2"/>
                  <a:buChar char=""/>
                  <a:defRPr sz="12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/>
                  </a:buClr>
                  <a:buFont typeface="Wingdings 3" charset="2"/>
                  <a:buChar char=""/>
                  <a:defRPr sz="12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/>
                  </a:buClr>
                  <a:buFont typeface="Wingdings 3" charset="2"/>
                  <a:buChar char=""/>
                  <a:defRPr sz="12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/>
                  </a:buClr>
                  <a:buFont typeface="Wingdings 3" charset="2"/>
                  <a:buChar char=""/>
                  <a:defRPr sz="12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/>
                  </a:buClr>
                  <a:buFont typeface="Wingdings 3" charset="2"/>
                  <a:buChar char=""/>
                  <a:defRPr sz="12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kk-K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Үш функцияны қарастырайық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𝑖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=1,2,3.</m:t>
                    </m:r>
                  </m:oMath>
                </a14:m>
                <a:endParaRPr lang="en-US" sz="20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sup>
                    </m:sSup>
                  </m:oMath>
                </a14:m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𝑥𝑠𝑖𝑛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</m:t>
                    </m:r>
                  </m:oMath>
                </a14:m>
                <a:endParaRPr lang="kk-K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1000" y="3508689"/>
                <a:ext cx="4429760" cy="2473011"/>
              </a:xfrm>
              <a:prstGeom prst="rect">
                <a:avLst/>
              </a:prstGeom>
              <a:blipFill>
                <a:blip r:embed="rId5"/>
                <a:stretch>
                  <a:fillRect l="-1513" t="-1235"/>
                </a:stretch>
              </a:blipFill>
            </p:spPr>
            <p:txBody>
              <a:bodyPr/>
              <a:lstStyle/>
              <a:p>
                <a:r>
                  <a:rPr lang="kk-K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Объект 2"/>
              <p:cNvSpPr txBox="1">
                <a:spLocks/>
              </p:cNvSpPr>
              <p:nvPr/>
            </p:nvSpPr>
            <p:spPr>
              <a:xfrm>
                <a:off x="6080760" y="4274820"/>
                <a:ext cx="5143500" cy="177498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/>
                  </a:buClr>
                  <a:buFont typeface="Wingdings 3" charset="2"/>
                  <a:buChar char=""/>
                  <a:defRPr sz="18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/>
                  </a:buClr>
                  <a:buFont typeface="Wingdings 3" charset="2"/>
                  <a:buChar char=""/>
                  <a:defRPr sz="16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/>
                  </a:buClr>
                  <a:buFont typeface="Wingdings 3" charset="2"/>
                  <a:buChar char="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/>
                  </a:buClr>
                  <a:buFont typeface="Wingdings 3" charset="2"/>
                  <a:buChar char=""/>
                  <a:defRPr sz="12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/>
                  </a:buClr>
                  <a:buFont typeface="Wingdings 3" charset="2"/>
                  <a:buChar char=""/>
                  <a:defRPr sz="12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/>
                  </a:buClr>
                  <a:buFont typeface="Wingdings 3" charset="2"/>
                  <a:buChar char=""/>
                  <a:defRPr sz="12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/>
                  </a:buClr>
                  <a:buFont typeface="Wingdings 3" charset="2"/>
                  <a:buChar char=""/>
                  <a:defRPr sz="12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/>
                  </a:buClr>
                  <a:buFont typeface="Wingdings 3" charset="2"/>
                  <a:buChar char=""/>
                  <a:defRPr sz="12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/>
                  </a:buClr>
                  <a:buFont typeface="Wingdings 3" charset="2"/>
                  <a:buChar char=""/>
                  <a:defRPr sz="12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kk-K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инъективті, сюръективті емес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kk-K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сюръективті, инъективті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kk-K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емес</a:t>
                </a:r>
                <a:endParaRPr lang="en-US" sz="20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lang="en-US" sz="2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kk-K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биективті</a:t>
                </a:r>
              </a:p>
            </p:txBody>
          </p:sp>
        </mc:Choice>
        <mc:Fallback xmlns="">
          <p:sp>
            <p:nvSpPr>
              <p:cNvPr id="29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0760" y="4274820"/>
                <a:ext cx="5143500" cy="1774986"/>
              </a:xfrm>
              <a:prstGeom prst="rect">
                <a:avLst/>
              </a:prstGeom>
              <a:blipFill>
                <a:blip r:embed="rId6"/>
                <a:stretch>
                  <a:fillRect l="-1186" t="-1375"/>
                </a:stretch>
              </a:blipFill>
            </p:spPr>
            <p:txBody>
              <a:bodyPr/>
              <a:lstStyle/>
              <a:p>
                <a:r>
                  <a:rPr lang="kk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9004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Бақылау сұрақтары:</a:t>
            </a:r>
            <a:b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kk-KZ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9429" y="1463039"/>
            <a:ext cx="9545183" cy="4493623"/>
          </a:xfrm>
        </p:spPr>
        <p:txBody>
          <a:bodyPr/>
          <a:lstStyle/>
          <a:p>
            <a:pPr lvl="0" algn="just">
              <a:buFont typeface="+mj-lt"/>
              <a:buAutoNum type="arabicPeriod"/>
              <a:tabLst>
                <a:tab pos="685800" algn="l"/>
              </a:tabLs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Сәйкестік,бейнелеу,функциональды бейнелеу дегеніміз не? </a:t>
            </a:r>
          </a:p>
          <a:p>
            <a:pPr lvl="0" algn="just">
              <a:buFont typeface="+mj-lt"/>
              <a:buAutoNum type="arabicPeriod"/>
              <a:tabLst>
                <a:tab pos="685800" algn="l"/>
              </a:tabLs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Қандай бейнелеулер инъективті, сюръективті, биективті деп аталады?</a:t>
            </a:r>
          </a:p>
          <a:p>
            <a:pPr lvl="0" algn="just">
              <a:buFont typeface="+mj-lt"/>
              <a:buAutoNum type="arabicPeriod"/>
              <a:tabLst>
                <a:tab pos="685800" algn="l"/>
              </a:tabLs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Кері функция бар болудың қажетті және жеткілікті шарты?</a:t>
            </a:r>
          </a:p>
          <a:p>
            <a:pPr marL="0" indent="0">
              <a:buNone/>
            </a:pPr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val="3257361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93210"/>
          </a:xfrm>
        </p:spPr>
        <p:txBody>
          <a:bodyPr/>
          <a:lstStyle/>
          <a:p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Дәріс мазмұны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80260" y="1760220"/>
            <a:ext cx="4091940" cy="4151002"/>
          </a:xfrm>
        </p:spPr>
        <p:txBody>
          <a:bodyPr/>
          <a:lstStyle/>
          <a:p>
            <a:r>
              <a:rPr lang="kk-KZ" dirty="0"/>
              <a:t>Сәйкестіктер – жиын элементтерінің арасындағы өзара байланысты беру тәсілі. </a:t>
            </a:r>
          </a:p>
          <a:p>
            <a:r>
              <a:rPr lang="kk-KZ" dirty="0"/>
              <a:t>Оның дербес жағдайлары:</a:t>
            </a:r>
          </a:p>
          <a:p>
            <a:r>
              <a:rPr lang="kk-KZ" dirty="0"/>
              <a:t> функциялар,</a:t>
            </a:r>
          </a:p>
          <a:p>
            <a:r>
              <a:rPr lang="kk-KZ" dirty="0"/>
              <a:t> бейнелер,</a:t>
            </a:r>
          </a:p>
          <a:p>
            <a:r>
              <a:rPr lang="kk-KZ" dirty="0"/>
              <a:t> түрлендірулер, т.б.</a:t>
            </a:r>
            <a:endParaRPr lang="ru-RU" dirty="0"/>
          </a:p>
          <a:p>
            <a:endParaRPr lang="kk-KZ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768" y="1760220"/>
            <a:ext cx="3648075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533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2614" y="516110"/>
            <a:ext cx="5175939" cy="5107449"/>
          </a:xfrm>
          <a:prstGeom prst="rect">
            <a:avLst/>
          </a:prstGeo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6616119" y="516110"/>
            <a:ext cx="5385381" cy="510745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705" indent="457200" algn="just">
              <a:tabLst>
                <a:tab pos="342900" algn="l"/>
              </a:tabLst>
            </a:pPr>
            <a:r>
              <a:rPr lang="kk-KZ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Анықтама. 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А, В жиындарының арасындағы сәйкестік деп бұл жиындардың тура (декарт) көбейтіндісінің G ішкі жиынын айтады.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457200" algn="just">
              <a:tabLst>
                <a:tab pos="342900" algn="l"/>
              </a:tabLst>
            </a:pP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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AхB  Егер (a,b)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 болса,G сәйкестігінде b  a-ға сәйкес деп айтады.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</a:t>
            </a:r>
            <a:r>
              <a:rPr lang="kk-KZ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={a|(a,b)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G, G сәйкестігінің анықталу облысы, ал   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kk-KZ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={b|(a,b)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G}  мәндер жиыны деп аталады.</a:t>
            </a:r>
            <a:r>
              <a:rPr lang="kk-KZ" sz="20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r>
              <a:rPr lang="kk-KZ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Анықтама. 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Егер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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G=A болса толық анықталған сәйкестік,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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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 болса толық емес (жартылай) сәйкестік болады. (толық анықталмаған).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kk-KZ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Анықтама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Егер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G=B – сюръективті сәйкестік деп аталады. (В-ның әрбір элементінің А прообразы бар)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457200" algn="just">
              <a:tabLst>
                <a:tab pos="342900" algn="l"/>
              </a:tabLs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kk-KZ" dirty="0"/>
          </a:p>
        </p:txBody>
      </p:sp>
      <p:sp>
        <p:nvSpPr>
          <p:cNvPr id="2" name="Овал 1"/>
          <p:cNvSpPr/>
          <p:nvPr/>
        </p:nvSpPr>
        <p:spPr>
          <a:xfrm>
            <a:off x="2520914" y="1606731"/>
            <a:ext cx="2690948" cy="2194560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42542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97380" y="1028700"/>
            <a:ext cx="9607232" cy="4882522"/>
          </a:xfrm>
        </p:spPr>
        <p:txBody>
          <a:bodyPr>
            <a:normAutofit/>
          </a:bodyPr>
          <a:lstStyle/>
          <a:p>
            <a:pPr marL="179705" indent="457200" algn="just">
              <a:tabLst>
                <a:tab pos="342900" algn="l"/>
              </a:tabLst>
            </a:pPr>
            <a:r>
              <a:rPr lang="kk-KZ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Анықтама 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 жиынының әрбір a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  элементіне B жиынының  G сәйкестігіндегі  а-ға сәйкес барлық b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 элементтерінің жиыны   a элементі- нің образы, ал  әрбір b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  элементіне А жиынының  G сәйкестігіндегі  в-ға сәйкес барлық a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 элементтерінің жиыны b элементінің А  жиынындағы прообразы деп аталады.</a:t>
            </a:r>
          </a:p>
          <a:p>
            <a:pPr marL="179705" indent="457200" algn="just"/>
            <a:r>
              <a:rPr lang="kk-KZ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Анықтама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Барлық а</a:t>
            </a:r>
            <a:r>
              <a:rPr lang="kk-KZ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kk-KZ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 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</a:t>
            </a:r>
            <a:r>
              <a:rPr lang="kk-KZ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kk-KZ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элементтерінің образдарының жиыны С жиынының образы деп аталады. Барлық  в</a:t>
            </a:r>
            <a:r>
              <a:rPr lang="kk-KZ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kk-KZ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</a:t>
            </a:r>
            <a:r>
              <a:rPr lang="kk-KZ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kk-KZ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элементтерінің прообраздарының жиыны  </a:t>
            </a:r>
            <a:r>
              <a:rPr lang="kk-KZ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kk-KZ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жиынының прообразы деп аталады.</a:t>
            </a:r>
          </a:p>
          <a:p>
            <a:pPr marL="179705" indent="457200" algn="just">
              <a:tabLst>
                <a:tab pos="342900" algn="l"/>
              </a:tabLst>
            </a:pPr>
            <a:r>
              <a:rPr lang="kk-KZ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Анықтама.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Егер анықталу облысынан (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</a:t>
            </a:r>
            <a:r>
              <a:rPr lang="kk-KZ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алынған кез-келген а элементінің мәндер жиынында (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kk-KZ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 бір ғана образы b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</a:t>
            </a:r>
            <a:r>
              <a:rPr lang="kk-KZ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болса, G – функционал (бір мәнді) сәйкестік деп аталады.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457200" algn="just">
              <a:tabLst>
                <a:tab pos="342900" algn="l"/>
              </a:tabLst>
            </a:pPr>
            <a:r>
              <a:rPr lang="kk-KZ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Анықтама.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Егер G сәйкестігі толық анықталған,сюръективті, функционалды және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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b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</a:t>
            </a:r>
            <a:r>
              <a:rPr lang="kk-KZ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элемен тінің анықталу облысында бір ғана прообразы a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</a:t>
            </a:r>
            <a:r>
              <a:rPr lang="kk-KZ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болса, онда G өзара бір мәнді сәйкестік  болады.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val="1771826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97380" y="388620"/>
            <a:ext cx="9607232" cy="2903220"/>
          </a:xfrm>
        </p:spPr>
        <p:txBody>
          <a:bodyPr>
            <a:normAutofit/>
          </a:bodyPr>
          <a:lstStyle/>
          <a:p>
            <a:pPr marL="179705" indent="457200" algn="just">
              <a:spcBef>
                <a:spcPts val="0"/>
              </a:spcBef>
              <a:tabLst>
                <a:tab pos="342900" algn="l"/>
              </a:tabLst>
            </a:pP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Егер А мен В жиындарының арасында өзара бір мәнді сәйкестік болса, онда олардың қуаттары тең және олар тең қуатты жиындар |A|=|B| деп аталады.Бұл фактілер жиынды  санамай-ақ,олардың тең қуаттылығын анықтауға болатындығын көрсетеді. Қуаты белгілі немесе оңай санауға болатын басқа жиынмен өзара бір мәнділігін дәлелдеу арқылы жиын элементтерін санамай-ақ оның қуатын анықтауға болады. N натурал сандар жиыны мен тең қуатты жиындар </a:t>
            </a:r>
            <a:r>
              <a:rPr lang="kk-KZ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саналымды жиын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деп аталады.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457200" algn="just">
              <a:spcBef>
                <a:spcPts val="0"/>
              </a:spcBef>
              <a:tabLst>
                <a:tab pos="342900" algn="l"/>
              </a:tabLst>
            </a:pP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R нақты сандар жиынымен тең қуатты сандар континуальды деп аталады. </a:t>
            </a:r>
          </a:p>
          <a:p>
            <a:endParaRPr lang="kk-KZ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6515100" y="3108960"/>
            <a:ext cx="4989512" cy="32689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k-KZ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1- мысал. 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Айталық , G  (x-3)</a:t>
            </a:r>
            <a:r>
              <a:rPr lang="kk-KZ" sz="20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+(y-2)</a:t>
            </a:r>
            <a:r>
              <a:rPr lang="kk-KZ" sz="20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≤1 қатынасын қанағат тандыратын барлық   (х,у)  нақты санды сандар жиыны болсын.    G={(x,y)|x,y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үшін (x-3)</a:t>
            </a:r>
            <a:r>
              <a:rPr lang="kk-KZ" sz="20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+(y-2)</a:t>
            </a:r>
            <a:r>
              <a:rPr lang="kk-KZ" sz="20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≤1}  сәйкестігінің  графикалық кескіні   центрі (3,2) нүктесінде болатын ,радиусы 1-ге тең дөңгелек. Бұл 3.2 суреттегідей G дөңгелегі  R мен R арасындағы сәйкестік  ( яғни ОХ өсі мен ОУ өстерінің арасындағы   сәйкестік).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kk-KZ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6994" y="3108960"/>
            <a:ext cx="3793764" cy="2950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627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 txBox="1">
            <a:spLocks/>
          </p:cNvSpPr>
          <p:nvPr/>
        </p:nvSpPr>
        <p:spPr>
          <a:xfrm>
            <a:off x="1691640" y="863921"/>
            <a:ext cx="9607232" cy="55226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k-KZ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526970" y="251069"/>
            <a:ext cx="8339289" cy="7171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alt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а) 2, 3, 4 сандарының образы мен прообраздарын табу керек.</a:t>
            </a:r>
            <a:endParaRPr lang="ru-RU" altLang="ru-RU" sz="20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457200" algn="just">
              <a:spcAft>
                <a:spcPts val="0"/>
              </a:spcAft>
            </a:pPr>
            <a:r>
              <a:rPr lang="kk-KZ" alt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Шешуі: 2</a:t>
            </a:r>
            <a:r>
              <a:rPr lang="ru-RU" alt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</a:t>
            </a:r>
            <a:r>
              <a:rPr lang="kk-KZ" alt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kk-KZ" alt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 G сәйкестігіндегі образы жалғыз ғана 2</a:t>
            </a:r>
            <a:r>
              <a:rPr lang="en-US" alt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</a:t>
            </a:r>
            <a:r>
              <a:rPr lang="kk-KZ" alt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kk-KZ" alt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, 3-ң G сәйкестігіндегі образы [1,3] кесіндісіндегі  барлық нақты сандар  жиыны , 4-ң образы  2. G сәйкестігінің мәндер жиыны </a:t>
            </a:r>
            <a:r>
              <a:rPr lang="ru-RU" alt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kk-KZ" alt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kk-KZ" alt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   алын ған  (2</a:t>
            </a:r>
            <a:r>
              <a:rPr lang="ru-RU" alt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</a:t>
            </a:r>
            <a:r>
              <a:rPr lang="kk-KZ" alt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kk-KZ" alt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  )    2 санының G сәйкестігіндегі прообразы [2,4]</a:t>
            </a:r>
            <a:r>
              <a:rPr lang="en-US" alt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</a:t>
            </a:r>
            <a:r>
              <a:rPr lang="kk-KZ" alt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kk-KZ" alt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 ; 3</a:t>
            </a:r>
            <a:r>
              <a:rPr lang="ru-RU" alt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</a:t>
            </a:r>
            <a:r>
              <a:rPr lang="kk-KZ" alt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kk-KZ" alt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 G сәйкестігіндегі прообразы  3</a:t>
            </a:r>
            <a:r>
              <a:rPr lang="en-US" alt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</a:t>
            </a:r>
            <a:r>
              <a:rPr lang="kk-KZ" alt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kk-KZ" alt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. 4</a:t>
            </a:r>
            <a:r>
              <a:rPr lang="en-US" alt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</a:t>
            </a:r>
            <a:r>
              <a:rPr lang="kk-KZ" alt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kk-KZ" alt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 – G сәйкестігінде прообраздары жоқ </a:t>
            </a:r>
          </a:p>
          <a:p>
            <a:pPr marL="179705" indent="457200" algn="just">
              <a:spcAft>
                <a:spcPts val="0"/>
              </a:spcAft>
            </a:pPr>
            <a:r>
              <a:rPr lang="kk-K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б) 1) [2,3]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</a:t>
            </a:r>
            <a:r>
              <a:rPr lang="kk-K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  сандарының образы осы [2,4] кесіндідегі барлық образдарының бірігуі, яғни   [1,3]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</a:t>
            </a:r>
            <a:r>
              <a:rPr lang="kk-K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G;</a:t>
            </a: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457200" algn="just">
              <a:spcAft>
                <a:spcPts val="0"/>
              </a:spcAft>
            </a:pPr>
            <a:r>
              <a:rPr lang="kk-K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2) Осыған ұқсас [2,4]  кесіндісінің G сәйкестігіндегі образы [1,3]; </a:t>
            </a: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457200" algn="just">
              <a:spcAft>
                <a:spcPts val="0"/>
              </a:spcAft>
            </a:pPr>
            <a:r>
              <a:rPr lang="kk-K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3) [2,3]   кесіндісінің  прообразы [2,4] ; [2,4]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</a:t>
            </a:r>
            <a:r>
              <a:rPr lang="kk-K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   прообразы [2,4];</a:t>
            </a: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kk-K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Егер G сәйкестігі нақты сандар жиынында анықталған десек, яғни G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</a:t>
            </a:r>
            <a:r>
              <a:rPr lang="kk-K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RхR онда </a:t>
            </a:r>
          </a:p>
          <a:p>
            <a:r>
              <a:rPr lang="kk-KZ" dirty="0"/>
              <a:t>1) </a:t>
            </a:r>
            <a:r>
              <a:rPr lang="kk-K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 – толық анықталмаған себебі ,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</a:t>
            </a:r>
            <a:r>
              <a:rPr lang="kk-K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</a:t>
            </a:r>
            <a:r>
              <a:rPr lang="kk-K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 (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</a:t>
            </a:r>
            <a:r>
              <a:rPr lang="kk-K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</a:t>
            </a:r>
            <a:r>
              <a:rPr lang="kk-K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R)</a:t>
            </a: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kk-K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2) Сюръективті емес себебі ,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kk-K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</a:t>
            </a:r>
            <a:r>
              <a:rPr lang="kk-K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 (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kk-K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</a:t>
            </a:r>
            <a:r>
              <a:rPr lang="kk-K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R)</a:t>
            </a: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kk-K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3) Функционалды (бір мәнді) емес, себебі [2,4]=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</a:t>
            </a:r>
            <a:r>
              <a:rPr lang="kk-K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 үшін (2 мен 4-тен басқа) образдар     жалғыз емес.</a:t>
            </a: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kk-K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4) Өзара бір мәнді  болудың қажетті шарттары (1,2,3 шарттар) орындалмағандықтан  сәйкестік өзара бір мәнді  емес.</a:t>
            </a: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kk-K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Егер сәйкестік G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</a:t>
            </a:r>
            <a:r>
              <a:rPr lang="kk-K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[2,4]х[1,3] болса G толық анықталған  және сюръективті ,бірақ функционал ды және өзара бір мәнді емес. </a:t>
            </a: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457200" algn="just">
              <a:spcAft>
                <a:spcPts val="0"/>
              </a:spcAft>
            </a:pP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5720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altLang="ru-RU" sz="2000" dirty="0">
              <a:latin typeface="Times New Roman" panose="02020603050405020304" pitchFamily="18" charset="0"/>
              <a:ea typeface="Times New Roman" panose="02020603050405020304" pitchFamily="18" charset="0"/>
              <a:sym typeface="Symbol" panose="05050102010706020507" pitchFamily="18" charset="2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741" y="1425293"/>
            <a:ext cx="3059055" cy="237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813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08100" y="965200"/>
            <a:ext cx="6944360" cy="1892300"/>
          </a:xfrm>
        </p:spPr>
        <p:txBody>
          <a:bodyPr>
            <a:noAutofit/>
          </a:bodyPr>
          <a:lstStyle/>
          <a:p>
            <a:pPr marL="179705" indent="0" algn="just">
              <a:buNone/>
              <a:tabLst>
                <a:tab pos="342900" algn="l"/>
              </a:tabLst>
            </a:pPr>
            <a:r>
              <a:rPr lang="kk-KZ" sz="20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2 мысал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Айталық G сәйкестігі x-2=y, x,y≥0 түзуінің бойындағы нүктелер жиыны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0" algn="just">
              <a:buNone/>
              <a:tabLst>
                <a:tab pos="342900" algn="l"/>
              </a:tabLst>
            </a:pP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G={(x,y)|, x-2=y, x,y≥0}; G={ элементтері x-2=1 қатынасын қанағаттандыратын нүктелер жиыны}.  G – сәйкестігінің қандай қасиеттері бар?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kk-KZ" sz="20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415768"/>
              </p:ext>
            </p:extLst>
          </p:nvPr>
        </p:nvGraphicFramePr>
        <p:xfrm>
          <a:off x="8252460" y="965200"/>
          <a:ext cx="3429000" cy="21553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Точечный рисунок" r:id="rId2" imgW="1619476" imgH="1190476" progId="Paint.Picture">
                  <p:embed/>
                </p:oleObj>
              </mc:Choice>
              <mc:Fallback>
                <p:oleObj name="Точечный рисунок" r:id="rId2" imgW="1619476" imgH="1190476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52460" y="965200"/>
                        <a:ext cx="3429000" cy="215530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308100" y="3143367"/>
            <a:ext cx="103733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indent="0" algn="just">
              <a:buNone/>
              <a:tabLst>
                <a:tab pos="342900" algn="l"/>
              </a:tabLst>
            </a:pPr>
            <a:r>
              <a:rPr lang="kk-K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Шешуі: Егер  G нақты сандар жиынында берілген сәйкестік  (G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</a:t>
            </a:r>
            <a:r>
              <a:rPr lang="kk-K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RхR ) болса,онда:</a:t>
            </a: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0" algn="just">
              <a:buNone/>
              <a:tabLst>
                <a:tab pos="342900" algn="l"/>
                <a:tab pos="4000500" algn="l"/>
              </a:tabLst>
            </a:pPr>
            <a:r>
              <a:rPr lang="kk-K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1) G толық анықталмаған сәйкестік, себебі </a:t>
            </a: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0" algn="just">
              <a:buNone/>
              <a:tabLst>
                <a:tab pos="342900" algn="l"/>
                <a:tab pos="4000500" algn="l"/>
              </a:tabLst>
            </a:pP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</a:t>
            </a:r>
            <a:r>
              <a:rPr lang="kk-K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 =[2,∞)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</a:t>
            </a:r>
            <a:r>
              <a:rPr lang="kk-K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R;</a:t>
            </a: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0" algn="just">
              <a:buNone/>
              <a:tabLst>
                <a:tab pos="342900" algn="l"/>
                <a:tab pos="4000500" algn="l"/>
              </a:tabLst>
            </a:pPr>
            <a:r>
              <a:rPr lang="kk-K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2) Сюръективті емес, себебі анықталу облысы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kk-K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 =R+=[0,∞] нөлмен қоса алғанда барлық нақты сандар жиыны.</a:t>
            </a: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0" algn="just">
              <a:buNone/>
              <a:tabLst>
                <a:tab pos="342900" algn="l"/>
              </a:tabLst>
            </a:pPr>
            <a:r>
              <a:rPr lang="kk-K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3) Функционалды, себебі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</a:t>
            </a:r>
            <a:r>
              <a:rPr lang="kk-K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x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</a:t>
            </a:r>
            <a:r>
              <a:rPr lang="kk-K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G,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kk-K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 – анықталу облысынан алынған</a:t>
            </a: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0" algn="just">
              <a:buNone/>
              <a:tabLst>
                <a:tab pos="342900" algn="l"/>
              </a:tabLst>
            </a:pPr>
            <a:r>
              <a:rPr lang="kk-K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әрбір х-ке бір ғана y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</a:t>
            </a:r>
            <a:r>
              <a:rPr lang="kk-K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 сәйкес (х-ң бір ғана  образы бар).</a:t>
            </a:r>
          </a:p>
          <a:p>
            <a:pPr marL="179705" indent="0" algn="just">
              <a:buNone/>
              <a:tabLst>
                <a:tab pos="342900" algn="l"/>
              </a:tabLst>
            </a:pPr>
            <a:r>
              <a:rPr lang="kk-K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4) Өзара бір мәнді емес, себебі толық анықталмаған және сюръективті емес.</a:t>
            </a: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9888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32012" y="1264920"/>
            <a:ext cx="9137968" cy="4792980"/>
          </a:xfrm>
        </p:spPr>
        <p:txBody>
          <a:bodyPr>
            <a:normAutofit/>
          </a:bodyPr>
          <a:lstStyle/>
          <a:p>
            <a:pPr marL="0" lvl="0" indent="45720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tabLst>
                <a:tab pos="327025" algn="l"/>
                <a:tab pos="685800" algn="l"/>
              </a:tabLst>
            </a:pPr>
            <a:r>
              <a:rPr lang="kk-KZ" alt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G сәйкестігі нөлмен қоса алғандағы R + жиынында яғни G </a:t>
            </a:r>
            <a:r>
              <a:rPr lang="kk-KZ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</a:t>
            </a:r>
            <a:r>
              <a:rPr lang="kk-KZ" alt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R+ </a:t>
            </a:r>
            <a:r>
              <a:rPr lang="kk-KZ" alt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R</a:t>
            </a:r>
            <a:r>
              <a:rPr lang="kk-KZ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+  берілген болса, онда  G сәйкестігінің төмендегідей қасиеттері болады:толық анықталмаған ,себебі </a:t>
            </a:r>
            <a:r>
              <a:rPr lang="kk-KZ" alt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kk-KZ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  = [2, </a:t>
            </a:r>
            <a:r>
              <a:rPr lang="kk-KZ" alt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және </a:t>
            </a:r>
            <a:r>
              <a:rPr lang="kk-KZ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</a:t>
            </a:r>
            <a:r>
              <a:rPr lang="kk-KZ" alt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 </a:t>
            </a:r>
            <a:r>
              <a:rPr lang="kk-KZ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</a:t>
            </a:r>
            <a:r>
              <a:rPr lang="kk-KZ" alt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R+;</a:t>
            </a:r>
          </a:p>
          <a:p>
            <a:pPr marL="0" lvl="0" indent="45720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  <a:tabLst>
                <a:tab pos="327025" algn="l"/>
                <a:tab pos="685800" algn="l"/>
              </a:tabLst>
            </a:pPr>
            <a:r>
              <a:rPr lang="kk-KZ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сюръективті, себебі анықталу облысы </a:t>
            </a:r>
            <a:r>
              <a:rPr lang="kk-KZ" alt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kk-KZ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  = R+;</a:t>
            </a:r>
          </a:p>
          <a:p>
            <a:pPr marL="0" lvl="0" indent="45720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  <a:tabLst>
                <a:tab pos="327025" algn="l"/>
                <a:tab pos="685800" algn="l"/>
              </a:tabLst>
            </a:pPr>
            <a:r>
              <a:rPr lang="kk-KZ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функциональды;</a:t>
            </a:r>
          </a:p>
          <a:p>
            <a:pPr marL="0" lvl="0" indent="45720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  <a:tabLst>
                <a:tab pos="327025" algn="l"/>
                <a:tab pos="685800" algn="l"/>
              </a:tabLst>
            </a:pPr>
            <a:r>
              <a:rPr lang="kk-KZ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Өзара бір мәнді емес, себебі толық анықталмаған .</a:t>
            </a:r>
          </a:p>
          <a:p>
            <a:pPr marL="0" lvl="0" indent="45720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tabLst>
                <a:tab pos="327025" algn="l"/>
                <a:tab pos="685800" algn="l"/>
              </a:tabLst>
            </a:pPr>
            <a:endParaRPr lang="kk-KZ" altLang="ru-RU" sz="2000" dirty="0">
              <a:latin typeface="Times New Roman" panose="02020603050405020304" pitchFamily="18" charset="0"/>
              <a:ea typeface="Times New Roman" panose="02020603050405020304" pitchFamily="18" charset="0"/>
              <a:sym typeface="Symbol" panose="05050102010706020507" pitchFamily="18" charset="2"/>
            </a:endParaRPr>
          </a:p>
          <a:p>
            <a:pPr marL="0" lvl="0" indent="45720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tabLst>
                <a:tab pos="327025" algn="l"/>
                <a:tab pos="685800" algn="l"/>
              </a:tabLst>
            </a:pPr>
            <a:r>
              <a:rPr lang="kk-KZ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3.	G сәйкестігі   G </a:t>
            </a:r>
            <a:r>
              <a:rPr lang="kk-KZ" alt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[2, </a:t>
            </a:r>
            <a:r>
              <a:rPr lang="kk-KZ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</a:t>
            </a:r>
            <a:r>
              <a:rPr lang="kk-KZ" alt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х </a:t>
            </a:r>
            <a:r>
              <a:rPr lang="kk-KZ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R+  болса  :</a:t>
            </a:r>
          </a:p>
          <a:p>
            <a:pPr marL="0" lvl="0" indent="45720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  <a:tabLst>
                <a:tab pos="327025" algn="l"/>
                <a:tab pos="685800" algn="l"/>
              </a:tabLst>
            </a:pPr>
            <a:r>
              <a:rPr lang="kk-KZ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в толық анықталған;</a:t>
            </a:r>
          </a:p>
          <a:p>
            <a:pPr marL="0" lvl="0" indent="45720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  <a:tabLst>
                <a:tab pos="327025" algn="l"/>
                <a:tab pos="685800" algn="l"/>
              </a:tabLst>
            </a:pPr>
            <a:r>
              <a:rPr lang="kk-KZ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сюръективті;</a:t>
            </a:r>
          </a:p>
          <a:p>
            <a:pPr marL="0" lvl="0" indent="45720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  <a:tabLst>
                <a:tab pos="327025" algn="l"/>
                <a:tab pos="685800" algn="l"/>
              </a:tabLst>
            </a:pPr>
            <a:r>
              <a:rPr lang="kk-KZ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функциональды;</a:t>
            </a:r>
          </a:p>
          <a:p>
            <a:pPr marL="0" lvl="0" indent="45720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  <a:tabLst>
                <a:tab pos="327025" algn="l"/>
                <a:tab pos="685800" algn="l"/>
              </a:tabLst>
            </a:pPr>
            <a:r>
              <a:rPr lang="kk-KZ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Өзара бір мәнді ,себебі алдыңғы аталған қасиеттерге қоса, анықталу облысынан алынған кез –келген  y</a:t>
            </a:r>
            <a:r>
              <a:rPr lang="kk-KZ" alt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kk-KZ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  үшін бір ғана прообраз бар.</a:t>
            </a:r>
          </a:p>
          <a:p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val="2019543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93210"/>
          </a:xfrm>
        </p:spPr>
        <p:txBody>
          <a:bodyPr>
            <a:normAutofit/>
          </a:bodyPr>
          <a:lstStyle/>
          <a:p>
            <a:r>
              <a:rPr lang="kk-KZ" b="1" dirty="0">
                <a:latin typeface="Arial" panose="020B0604020202020204" pitchFamily="34" charset="0"/>
                <a:cs typeface="Arial" panose="020B0604020202020204" pitchFamily="34" charset="0"/>
              </a:rPr>
              <a:t>Функциялар мен бейнелеулер</a:t>
            </a:r>
            <a:endParaRPr lang="kk-K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589212" y="1417320"/>
                <a:ext cx="8915400" cy="4493902"/>
              </a:xfrm>
            </p:spPr>
            <p:txBody>
              <a:bodyPr>
                <a:normAutofit/>
              </a:bodyPr>
              <a:lstStyle/>
              <a:p>
                <a:r>
                  <a:rPr lang="kk-KZ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Айталық,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𝐴</m:t>
                    </m:r>
                    <m:r>
                      <a:rPr lang="kk-KZ" sz="2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, 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𝐵</m:t>
                    </m:r>
                    <m:r>
                      <a:rPr lang="kk-KZ" sz="2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kk-KZ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жиындарында </a:t>
                </a:r>
                <a14:m>
                  <m:oMath xmlns:m="http://schemas.openxmlformats.org/officeDocument/2006/math">
                    <m:r>
                      <a:rPr lang="kk-KZ" sz="2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𝑓</m:t>
                    </m:r>
                    <m:r>
                      <a:rPr lang="kk-KZ" sz="2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⊆ </m:t>
                    </m:r>
                    <m:r>
                      <a:rPr lang="kk-KZ" sz="2000" i="1" dirty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𝐴</m:t>
                    </m:r>
                    <m:r>
                      <a:rPr lang="kk-KZ" sz="2000" i="1" dirty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х</m:t>
                    </m:r>
                    <m:r>
                      <a:rPr lang="kk-KZ" sz="2000" i="1" dirty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𝐵</m:t>
                    </m:r>
                    <m:r>
                      <a:rPr lang="kk-KZ" sz="2000" i="1" dirty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kk-KZ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сәйкестігі бар болсын. </a:t>
                </a:r>
              </a:p>
              <a:p>
                <a:r>
                  <a:rPr lang="kk-KZ" sz="2000" u="sng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Анықтама</a:t>
                </a:r>
                <a:r>
                  <a:rPr lang="kk-KZ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Егер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sym typeface="Symbol" panose="05050102010706020507" pitchFamily="18" charset="2"/>
                      </a:rPr>
                      <m:t></m:t>
                    </m:r>
                    <m:r>
                      <a:rPr lang="kk-KZ" sz="2000" i="1" baseline="-25000" dirty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𝑓</m:t>
                    </m:r>
                    <m:r>
                      <a:rPr lang="kk-KZ" sz="2000" i="1" dirty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r>
                      <a:rPr lang="kk-KZ" sz="2000" i="1" dirty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𝐴</m:t>
                    </m:r>
                    <m:r>
                      <a:rPr lang="kk-KZ" sz="2000" i="1" dirty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, </m:t>
                    </m:r>
                    <m:r>
                      <a:rPr lang="kk-KZ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kk-KZ" sz="2000" i="1" baseline="-25000" dirty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𝑓</m:t>
                    </m:r>
                    <m:r>
                      <a:rPr lang="kk-KZ" sz="2000" i="1" dirty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r>
                      <a:rPr lang="kk-KZ" sz="2000" i="1" dirty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𝐵</m:t>
                    </m:r>
                    <m:r>
                      <a:rPr lang="kk-KZ" sz="2000" i="1" dirty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kk-KZ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және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kk-KZ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болғандығынан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kk-KZ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болса, онда </a:t>
                </a:r>
                <a14:m>
                  <m:oMath xmlns:m="http://schemas.openxmlformats.org/officeDocument/2006/math">
                    <m:r>
                      <a:rPr lang="kk-KZ" sz="2000" i="1" dirty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𝑓</m:t>
                    </m:r>
                    <m:r>
                      <a:rPr lang="en-US" sz="2000" i="1" dirty="0">
                        <a:latin typeface="Cambria Math" panose="02040503050406030204" pitchFamily="18" charset="0"/>
                        <a:ea typeface="Times New Roman" panose="02020603050405020304" pitchFamily="18" charset="0"/>
                        <a:sym typeface="Symbol" panose="05050102010706020507" pitchFamily="18" charset="2"/>
                      </a:rPr>
                      <m:t></m:t>
                    </m:r>
                    <m:r>
                      <a:rPr lang="kk-KZ" sz="2000" i="1" dirty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𝐴</m:t>
                    </m:r>
                    <m:r>
                      <a:rPr lang="kk-KZ" sz="2000" i="1" dirty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х</m:t>
                    </m:r>
                    <m:r>
                      <a:rPr lang="kk-KZ" sz="2000" i="1" dirty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𝐵</m:t>
                    </m:r>
                    <m:r>
                      <a:rPr lang="kk-KZ" sz="2000" i="1" dirty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kk-KZ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сәйкестігі функция деп аталады </a:t>
                </a:r>
                <a14:m>
                  <m:oMath xmlns:m="http://schemas.openxmlformats.org/officeDocument/2006/math">
                    <m:r>
                      <a:rPr lang="kk-KZ" sz="2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ол    </m:t>
                    </m:r>
                    <m:r>
                      <a:rPr lang="kk-KZ" sz="2000" b="1" i="1" dirty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𝒇</m:t>
                    </m:r>
                    <m:r>
                      <a:rPr lang="kk-KZ" sz="2000" b="1" i="1" dirty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: </m:t>
                    </m:r>
                    <m:r>
                      <a:rPr lang="kk-KZ" sz="2000" b="1" i="1" dirty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𝑨</m:t>
                    </m:r>
                    <m:r>
                      <a:rPr lang="en-US" sz="2000" b="1" i="1" dirty="0">
                        <a:latin typeface="Cambria Math" panose="02040503050406030204" pitchFamily="18" charset="0"/>
                        <a:ea typeface="Times New Roman" panose="02020603050405020304" pitchFamily="18" charset="0"/>
                        <a:sym typeface="Symbol" panose="05050102010706020507" pitchFamily="18" charset="2"/>
                      </a:rPr>
                      <m:t></m:t>
                    </m:r>
                    <m:r>
                      <a:rPr lang="kk-KZ" sz="2000" b="1" i="1" dirty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𝑩</m:t>
                    </m:r>
                    <m:r>
                      <a:rPr lang="kk-KZ" sz="2000" i="1" dirty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   </m:t>
                    </m:r>
                  </m:oMath>
                </a14:m>
                <a:r>
                  <a:rPr lang="kk-KZ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немесе  </a:t>
                </a:r>
                <a14:m>
                  <m:oMath xmlns:m="http://schemas.openxmlformats.org/officeDocument/2006/math">
                    <m:r>
                      <a:rPr lang="kk-KZ" sz="2000" b="1" i="1" dirty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𝑨</m:t>
                    </m:r>
                    <m:groupChr>
                      <m:groupChrPr>
                        <m:chr m:val="→"/>
                        <m:vertJc m:val="bot"/>
                        <m:ctrlPr>
                          <a:rPr lang="kk-KZ" sz="2000" b="1" i="1" dirty="0" smtClean="0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a:rPr lang="kk-KZ" sz="2000" i="1" dirty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𝑓</m:t>
                        </m:r>
                      </m:e>
                    </m:groupChr>
                    <m:r>
                      <a:rPr lang="kk-KZ" sz="2000" b="1" i="1" dirty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𝑩</m:t>
                    </m:r>
                    <m:r>
                      <a:rPr lang="kk-KZ" sz="2000" i="1" dirty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kk-KZ" sz="2000" b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</a:t>
                </a:r>
                <a:r>
                  <a:rPr lang="kk-KZ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болып жазылады. Бұл анықтамадан функция дегеніміз функционал  сәйкестік екендігін көреміз және </a:t>
                </a:r>
                <a14:m>
                  <m:oMath xmlns:m="http://schemas.openxmlformats.org/officeDocument/2006/math">
                    <m:r>
                      <a:rPr lang="kk-KZ" sz="2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𝑓</m:t>
                    </m:r>
                    <m:r>
                      <a:rPr lang="kk-KZ" sz="2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kk-KZ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функциясының типі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𝐴</m:t>
                    </m:r>
                    <m:r>
                      <a:rPr lang="ru-RU" sz="2000" i="1" dirty="0">
                        <a:latin typeface="Cambria Math" panose="02040503050406030204" pitchFamily="18" charset="0"/>
                        <a:ea typeface="Times New Roman" panose="02020603050405020304" pitchFamily="18" charset="0"/>
                        <a:sym typeface="Symbol" panose="05050102010706020507" pitchFamily="18" charset="2"/>
                      </a:rPr>
                      <m:t>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sym typeface="Symbol" panose="05050102010706020507" pitchFamily="18" charset="2"/>
                      </a:rPr>
                      <m:t>𝐵</m:t>
                    </m:r>
                    <m:r>
                      <a:rPr lang="kk-KZ" sz="2000" i="1" dirty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kk-KZ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деп оқылады</a:t>
                </a:r>
                <a:r>
                  <a:rPr lang="kk-KZ" sz="2000" b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kk-KZ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   </a:t>
                </a:r>
                <a14:m>
                  <m:oMath xmlns:m="http://schemas.openxmlformats.org/officeDocument/2006/math">
                    <m:r>
                      <a:rPr lang="kk-KZ" sz="2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𝑓</m:t>
                    </m:r>
                  </m:oMath>
                </a14:m>
                <a:r>
                  <a:rPr lang="kk-KZ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функциясы анықталу облысының әрбір элементіне  </a:t>
                </a:r>
                <a14:m>
                  <m:oMath xmlns:m="http://schemas.openxmlformats.org/officeDocument/2006/math">
                    <m:r>
                      <a:rPr lang="kk-KZ" sz="2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(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kk-KZ" sz="2000" i="1" dirty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)  </m:t>
                    </m:r>
                  </m:oMath>
                </a14:m>
                <a:r>
                  <a:rPr lang="kk-KZ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мәндер облысынан бір мәнді </a:t>
                </a:r>
                <a14:m>
                  <m:oMath xmlns:m="http://schemas.openxmlformats.org/officeDocument/2006/math">
                    <m:r>
                      <a:rPr lang="kk-KZ" sz="2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(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𝑦</m:t>
                    </m:r>
                    <m:r>
                      <a:rPr lang="kk-KZ" sz="2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)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kk-KZ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сәйкестендіреді және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1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y</m:t>
                    </m:r>
                    <m:r>
                      <a:rPr lang="kk-KZ" sz="2000" b="1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= </m:t>
                    </m:r>
                    <m:r>
                      <a:rPr lang="kk-KZ" sz="2000" b="1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𝒇</m:t>
                    </m:r>
                    <m:r>
                      <a:rPr lang="kk-KZ" sz="2000" b="1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(</m:t>
                    </m:r>
                    <m:r>
                      <a:rPr lang="en-US" sz="2000" b="1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𝒙</m:t>
                    </m:r>
                    <m:r>
                      <a:rPr lang="kk-KZ" sz="2000" b="1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kk-KZ" sz="20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kk-KZ" sz="2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болып  белгіленеді.</a:t>
                </a:r>
                <a:r>
                  <a:rPr lang="kk-KZ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) (</a:t>
                </a:r>
                <a:r>
                  <a:rPr lang="kk-KZ" sz="2000" i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х</a:t>
                </a:r>
                <a:r>
                  <a:rPr lang="kk-KZ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аргумент, </a:t>
                </a:r>
                <a:r>
                  <a:rPr lang="kk-KZ" sz="2000" i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у</a:t>
                </a:r>
                <a:r>
                  <a:rPr lang="kk-KZ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функцияның мәні) болып жазылады (</a:t>
                </a:r>
                <a:r>
                  <a:rPr lang="kk-KZ" sz="2000" i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у  х</a:t>
                </a:r>
                <a:r>
                  <a:rPr lang="kk-KZ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-тың образы). Мысалдар: </a:t>
                </a:r>
                <a:r>
                  <a:rPr lang="kk-KZ" sz="2000" i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f={(1,2),(2,3),(3,2)} </a:t>
                </a:r>
                <a:r>
                  <a:rPr lang="kk-KZ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– функция;     </a:t>
                </a:r>
                <a:r>
                  <a:rPr lang="kk-KZ" sz="2000" i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f={(1,2),(1,3),(2,3)} </a:t>
                </a:r>
                <a:r>
                  <a:rPr lang="kk-KZ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- функция емес; </a:t>
                </a:r>
                <a:r>
                  <a:rPr lang="kk-KZ" sz="2000" i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{(x,x</a:t>
                </a:r>
                <a:r>
                  <a:rPr lang="kk-KZ" sz="2000" i="1" baseline="30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2</a:t>
                </a:r>
                <a:r>
                  <a:rPr lang="kk-KZ" sz="2000" i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-2x+3), x</a:t>
                </a:r>
                <a:r>
                  <a:rPr lang="en-US" sz="2000" i="1" dirty="0">
                    <a:latin typeface="Times New Roman" panose="02020603050405020304" pitchFamily="18" charset="0"/>
                    <a:ea typeface="Times New Roman" panose="02020603050405020304" pitchFamily="18" charset="0"/>
                    <a:sym typeface="Symbol" panose="05050102010706020507" pitchFamily="18" charset="2"/>
                  </a:rPr>
                  <a:t></a:t>
                </a:r>
                <a:r>
                  <a:rPr lang="kk-KZ" sz="2000" i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R} </a:t>
                </a:r>
                <a:r>
                  <a:rPr lang="kk-KZ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– функция ;   бұл функция әдетте </a:t>
                </a:r>
                <a14:m>
                  <m:oMath xmlns:m="http://schemas.openxmlformats.org/officeDocument/2006/math">
                    <m:r>
                      <a:rPr lang="kk-KZ" sz="2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𝑦</m:t>
                    </m:r>
                    <m:r>
                      <a:rPr lang="kk-KZ" sz="2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r>
                      <a:rPr lang="kk-KZ" sz="2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kk-KZ" sz="2000" i="1" baseline="30000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2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</m:t>
                    </m:r>
                    <m:r>
                      <a:rPr lang="kk-KZ" sz="2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2</m:t>
                    </m:r>
                    <m:r>
                      <a:rPr lang="kk-KZ" sz="2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kk-KZ" sz="2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+3 </m:t>
                    </m:r>
                  </m:oMath>
                </a14:m>
                <a:r>
                  <a:rPr lang="kk-KZ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болып жазылады.</a:t>
                </a:r>
                <a:endParaRPr lang="ru-RU" sz="20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r>
                  <a:rPr lang="kk-KZ" b="1" u="sng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Анықтама</a:t>
                </a:r>
                <a:r>
                  <a:rPr lang="kk-KZ" b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</a:t>
                </a:r>
                <a:r>
                  <a:rPr lang="kk-KZ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Толық анықталған функция f : A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</a:t>
                </a:r>
                <a:r>
                  <a:rPr lang="kk-KZ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B А-ны В-ға іштей бейнелеу деп аталады</a:t>
                </a:r>
                <a:endParaRPr lang="kk-KZ" sz="20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89212" y="1417320"/>
                <a:ext cx="8915400" cy="4493902"/>
              </a:xfrm>
              <a:blipFill>
                <a:blip r:embed="rId2"/>
                <a:stretch>
                  <a:fillRect l="-684" t="-814"/>
                </a:stretch>
              </a:blipFill>
            </p:spPr>
            <p:txBody>
              <a:bodyPr/>
              <a:lstStyle/>
              <a:p>
                <a:r>
                  <a:rPr lang="kk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6684641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588</TotalTime>
  <Words>2029</Words>
  <Application>Microsoft Office PowerPoint</Application>
  <PresentationFormat>Широкоэкранный</PresentationFormat>
  <Paragraphs>107</Paragraphs>
  <Slides>15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Cambria Math</vt:lpstr>
      <vt:lpstr>Century Gothic</vt:lpstr>
      <vt:lpstr>Times New Roman</vt:lpstr>
      <vt:lpstr>Wingdings 3</vt:lpstr>
      <vt:lpstr>Легкий дым</vt:lpstr>
      <vt:lpstr>Точечный рисунок</vt:lpstr>
      <vt:lpstr>Сәйкестік және оның қасиеттері Функциялар мен бейнелеулер</vt:lpstr>
      <vt:lpstr>Дәріс мазмұны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Функциялар мен бейнелеулер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Бақылау сұрақтары: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Абдыгали</dc:creator>
  <cp:lastModifiedBy>Джандигулов Абдыгали Реджепович</cp:lastModifiedBy>
  <cp:revision>22</cp:revision>
  <dcterms:created xsi:type="dcterms:W3CDTF">2020-09-07T18:53:01Z</dcterms:created>
  <dcterms:modified xsi:type="dcterms:W3CDTF">2024-11-07T05:11:46Z</dcterms:modified>
</cp:coreProperties>
</file>