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7" r:id="rId2"/>
    <p:sldId id="292" r:id="rId3"/>
    <p:sldId id="293" r:id="rId4"/>
    <p:sldId id="338" r:id="rId5"/>
    <p:sldId id="294" r:id="rId6"/>
    <p:sldId id="295" r:id="rId7"/>
    <p:sldId id="296" r:id="rId8"/>
    <p:sldId id="33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7"/>
  </p:normalViewPr>
  <p:slideViewPr>
    <p:cSldViewPr snapToGrid="0" snapToObjects="1">
      <p:cViewPr varScale="1">
        <p:scale>
          <a:sx n="111" d="100"/>
          <a:sy n="111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12530-4B44-5E44-B2AC-18678656E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72112C-67BF-B14D-B464-F9D2249BA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595C2B-087E-3C49-81B2-2FA013F1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30D2F1-BB88-BB4D-9FAE-F0B004FC6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7153A0-151A-C54D-9DEB-BC9A961B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60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1A3011-5C66-0941-8244-93D8F5A56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4F95BC-0968-A942-82DC-3BA6D88A7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11545E-32C4-1E4F-ABF8-C5B53C1B7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BF5776-63A5-1640-B945-96C501B7E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C8238-E15D-A645-B2D2-0BD93CF7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76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568F706-86D5-AA4F-91DF-263C08457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EEFE62-415E-104A-A9CD-F999E8E21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445BA0-0D24-944C-B22B-A120CA39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F744F8-9507-504E-BF40-AA2B6B3F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174DAC-BF5D-B342-89AC-DAD6DE7A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19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1DD78-FBEC-6441-9654-8B2FA404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A14F49-57C2-4A4F-8359-2F186C835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A2D97D-1712-EA46-B93E-99D9159DD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3CDC21-B272-474A-B08C-B5DBBED8C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79983C-64D1-704F-8E6E-F1C05371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91330-D52B-E848-9E49-A13F31B9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14A70D-F581-DC4A-8FC2-C9647AF23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2079D0-2239-E448-8C1C-5F8DACA20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38E784-2D50-A043-9CC4-B39505515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DF66D3-6CA3-ED48-B34F-8ED1059C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2EE8F-49A8-A143-97FB-7090D1EF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753A95-7C07-E345-AE3C-97D890BE7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C7BC9B-1AD6-3348-A4C8-8137F047B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368192-6A61-3847-9A14-2EB2CC166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37AB35-BF63-4044-A7CA-FE5A5234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BB5BED-39EE-4643-8315-8D72DE2E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62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CFAEB-96CF-C442-BDAC-5BE2A0A38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09DCDE-EA59-964C-87A3-29E9ADD77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B86E94-5C7E-B14C-A29A-BC6627CA4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1268C7F-5CBE-EC47-925D-11A4DF188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62891DC-820F-2A47-8509-76AC642DB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C872788-5F99-F041-BC07-48CE1527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191373-BCFB-5740-8208-39E03D529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01C2627-1BBB-EC43-A10C-27F8B51E8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45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96F95-79A8-8D41-B59C-1544417D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95AC0B6-F50B-8449-A801-977EE67BF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8FB8B1-1AF2-A541-9AEE-C330794F0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90A032-9A89-CF46-97B1-EEB6EADD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52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0890A7-9AAA-A54D-93E4-F104A08C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F650800-F526-4942-9F54-0468349F1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33FC0C-9770-B04C-8C68-5A788AAE5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8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FF56D3-C535-1347-AB2B-12F9C6B13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FCEEC-C236-154C-8F8F-C39E930C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D39E63-2CAF-D745-B095-3227CDE02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BD00EB-B0E3-DD40-90C7-C7E1C0CE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7B1BA5-A89F-E64A-A0B1-149C950E4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F94878-B672-424B-A1B6-6A4B21746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B5F31-02C2-EF46-BE7F-1AB583C3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43292F3-5EC3-6F43-86F6-CE00B2E15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ACBEFD-DCCD-954A-92BA-9F6824E16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0D713C-6AAE-EA4C-8625-73F35C26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30E829-CE17-6146-8B13-B4794C47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6689EB-F49D-9043-A0F5-4BC1F95D7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20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C006-7EBB-0943-AA85-9EE8ABFC2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2A02F7-7A8A-0440-A2ED-F8AFB821A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BE0BFB-18F0-0944-95E1-875CDA9038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296DF-9880-6D4C-8600-2ABC3D1A861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4267D3-0E4B-CC42-B288-4664724F2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0C69DD-D09A-1042-B2D9-704AC6FD4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DAF7-4A1B-4D44-A590-026072419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79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3A079F-1AA9-3D40-B02D-936F5BB80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Лекция 4. Выбор методов и методик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6C8175-B844-7B44-AF7F-993E25782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0" indent="0">
              <a:buNone/>
            </a:pPr>
            <a:r>
              <a:rPr lang="ru-RU" dirty="0"/>
              <a:t>1. Методы и методики.</a:t>
            </a:r>
          </a:p>
          <a:p>
            <a:pPr marL="0" indent="0">
              <a:buNone/>
            </a:pPr>
            <a:r>
              <a:rPr lang="ru-RU" dirty="0"/>
              <a:t>2. Основные группы методов диагностики.</a:t>
            </a:r>
          </a:p>
        </p:txBody>
      </p:sp>
    </p:spTree>
    <p:extLst>
      <p:ext uri="{BB962C8B-B14F-4D97-AF65-F5344CB8AC3E}">
        <p14:creationId xmlns:p14="http://schemas.microsoft.com/office/powerpoint/2010/main" val="401833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C4DF3-A693-B448-92D4-304D8E188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1. Выбор методов </a:t>
            </a:r>
            <a:r>
              <a:rPr lang="ru-RU" sz="2800" b="1" i="1" dirty="0"/>
              <a:t> </a:t>
            </a:r>
            <a:r>
              <a:rPr lang="ru-RU" sz="2800" b="1" dirty="0"/>
              <a:t>и методик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A973C5-A542-1246-9AAE-A999D7A88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28255"/>
            <a:ext cx="12192000" cy="592974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Основными методами научного исследования являются: наблюдение, эксперимент, моделирование. Выбор методов исследования обусловлен особенностями объекта и предмета исследования и поставленными целями. Ограничения, связанные с возможностью реализовать конкретные методы, нередко заставляют по-новому определять предмет исследования и пересматривать цели. </a:t>
            </a:r>
            <a:endParaRPr lang="ru-RU" i="1" dirty="0"/>
          </a:p>
          <a:p>
            <a:r>
              <a:rPr lang="ru-RU" b="1" dirty="0"/>
              <a:t>Метод</a:t>
            </a:r>
            <a:r>
              <a:rPr lang="ru-RU" dirty="0"/>
              <a:t> — способ выполнения чего-либо, упорядоченная работа с фактами и концепциями, принцип и способ сбора, обработки или анализа данных, а также принцип воздействия на объект. </a:t>
            </a:r>
            <a:r>
              <a:rPr lang="ru-RU" b="1" dirty="0"/>
              <a:t>Методика</a:t>
            </a:r>
            <a:r>
              <a:rPr lang="ru-RU" dirty="0"/>
              <a:t> — форма реализации метода, совокупность приемов и операций (их последовательность и взаимосвязь), процедура или набор про­цедур для достижения определенной цели. В психологическом исследовании: формализованные правила сбора, обработки и анализа информации. Обычно эти процедуры требуют определенной ква­лификации, и владение ими отражает некоторый уровень опытности. С помощью методики фиксируют характеристики поведения и воздействуют на объект. В большинстве случаев, для изучения сходных сторон объекта можно использовать различные методики (существует методическая избыточность), что обеспечивает взаимную верификацию данных, получаемых различ­ными методиками.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35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AB77E-BFF8-C54D-92E3-568CB93D4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91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Основания для выбора методики</a:t>
            </a:r>
            <a:br>
              <a:rPr lang="ru-RU" sz="2800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749135-2F88-2342-94FE-B2705342A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6" y="477616"/>
            <a:ext cx="11947358" cy="62721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Следует отдавать предпочтение тем методикам, которые достаточно полно  описаны в руководствах по их применению. </a:t>
            </a:r>
            <a:r>
              <a:rPr lang="ru-RU" b="1" dirty="0"/>
              <a:t>Методика — это рабочий инструмент исследователя. Чем он менее понятен, тем труднее его использовать. Чем менее методика апробирована, тем меньше шансов получить результаты, которые можно будет проинтерпретировать, и затем сделать ясные выводы.</a:t>
            </a:r>
            <a:r>
              <a:rPr lang="ru-RU" dirty="0"/>
              <a:t> Очень важна степень разработанности («зрелости») методики. В руководстве должны быть представлены достаточно развернутые интерпретации шкал, описана апробация методики, отражены количественные и качественные результаты апробации, даны рекомендации относительно формы и содержания заключения и другие необходимые составляющие руководства в соответствии с требованиями стандартов. </a:t>
            </a:r>
          </a:p>
          <a:p>
            <a:r>
              <a:rPr lang="ru-RU" dirty="0"/>
              <a:t>Еще одна трудность возникает, если в методике отсутствуют нормативные данные или количественные критерии автором введены «на глазок». Рассмотрим пример. В России весьма популярен опросник определения акцентуаций характера </a:t>
            </a:r>
            <a:r>
              <a:rPr lang="ru-RU" dirty="0" err="1"/>
              <a:t>Шмишека</a:t>
            </a:r>
            <a:r>
              <a:rPr lang="ru-RU" dirty="0"/>
              <a:t>. Напомню, что в этой методике у разных шкал разное количество пунктов. Для определения шкальной оценки надо необработанные баллы умножить на соответствующий коэффициент. После этих операций для всех шкал минимальная возможная шкальная оценка равна 0 баллов, а максимальная — 24 баллам.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0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64E1E-2141-284D-A703-DBF68930F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97864A-580E-4C4C-BA29-5EEE45447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Методика должна пройти психометрическую проверку</a:t>
            </a:r>
            <a:r>
              <a:rPr lang="ru-RU" dirty="0"/>
              <a:t>. Что, например, означает отсутствие сведений о </a:t>
            </a:r>
            <a:r>
              <a:rPr lang="ru-RU" dirty="0" err="1"/>
              <a:t>валидности</a:t>
            </a:r>
            <a:r>
              <a:rPr lang="ru-RU" dirty="0"/>
              <a:t> методики? Это означает, что вы не знаете что именно вы с ее помощью измерили.  Даже, если автор методики уверен что она измеряет именно это, без подтверждений </a:t>
            </a:r>
            <a:r>
              <a:rPr lang="ru-RU" dirty="0" err="1"/>
              <a:t>валидности</a:t>
            </a:r>
            <a:r>
              <a:rPr lang="ru-RU" dirty="0"/>
              <a:t> измерено может быть нечто иное. Дать интерпретацию полученным результатам будет невозможно.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43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9C1A5-160E-8846-9708-D010B13D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2. Основные группы методов диагностики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B641B9-B585-5541-94DC-07F844346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6" y="681038"/>
            <a:ext cx="11983452" cy="61769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К основным группам методов психологической диагностики можно отнести следующие: </a:t>
            </a:r>
            <a:endParaRPr lang="ru-RU" b="1" i="1" dirty="0"/>
          </a:p>
          <a:p>
            <a:pPr marL="0" indent="0">
              <a:buNone/>
            </a:pPr>
            <a:r>
              <a:rPr lang="ru-RU" dirty="0"/>
              <a:t>1) Методы измерения функциональных показателей, использования психофизиологических индикаторов психических явлений.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2) Обсервационные  методы — методы наблюдения и самонаблюдения.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Праксиметрические</a:t>
            </a:r>
            <a:r>
              <a:rPr lang="ru-RU" dirty="0"/>
              <a:t> методы, основанные на  анализе продуктов деятельности.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4) Субъективно-оценочные, основанные на  анализе ответов испытуемых на вопросы и суждения опросников, анализе выборов альтернативных суждений, выборов градаций шкал и т.п.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5) Проективные, связанные с анализом особенностей интерпретации внешне неопределенного материала, становящегося объектом проекции. 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6) Ассоциативные, основанные на анализе ассоциативных ответов и  выборов испытуемых.  </a:t>
            </a:r>
            <a:r>
              <a:rPr lang="ru-RU" dirty="0" err="1"/>
              <a:t>Цветоассоциативные</a:t>
            </a:r>
            <a:r>
              <a:rPr lang="ru-RU" dirty="0"/>
              <a:t> методы,  связанные с анализом выборов цветов по степени приятности и по ассоциации с понятиями, перечень которых предложен диагностом. </a:t>
            </a:r>
            <a:endParaRPr lang="ru-RU" i="1" dirty="0"/>
          </a:p>
          <a:p>
            <a:pPr marL="0" indent="0">
              <a:buNone/>
            </a:pPr>
            <a:r>
              <a:rPr lang="ru-RU" b="1" dirty="0"/>
              <a:t>У каждой группы методов есть свои достоинства и недостатки. </a:t>
            </a:r>
          </a:p>
        </p:txBody>
      </p:sp>
    </p:spTree>
    <p:extLst>
      <p:ext uri="{BB962C8B-B14F-4D97-AF65-F5344CB8AC3E}">
        <p14:creationId xmlns:p14="http://schemas.microsoft.com/office/powerpoint/2010/main" val="89690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9E934-701E-E446-A466-302BC55DB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011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Сильные и слабые стороны опросников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44DD50-50A8-D943-827C-3D5BAB7FD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17716"/>
            <a:ext cx="12192000" cy="5976020"/>
          </a:xfrm>
        </p:spPr>
        <p:txBody>
          <a:bodyPr>
            <a:normAutofit/>
          </a:bodyPr>
          <a:lstStyle/>
          <a:p>
            <a:r>
              <a:rPr lang="ru-RU" sz="2400" b="1" dirty="0"/>
              <a:t>Опросники</a:t>
            </a:r>
            <a:r>
              <a:rPr lang="ru-RU" sz="2400" dirty="0"/>
              <a:t> — стандартизованный измерительный метод, иначе —  стандартизованный самоотчет (Общая психодиагностика, 1987). В настоящее время, вероятно, наиболее часто используемый в психологических исследованиях метод. По этой причине рассмотрим его подробнее. </a:t>
            </a:r>
            <a:endParaRPr lang="ru-RU" sz="2400" i="1" dirty="0"/>
          </a:p>
          <a:p>
            <a:r>
              <a:rPr lang="ru-RU" sz="2400" dirty="0"/>
              <a:t>К </a:t>
            </a:r>
            <a:r>
              <a:rPr lang="ru-RU" sz="2400" b="1" dirty="0"/>
              <a:t>недостаткам тест-опросников </a:t>
            </a:r>
            <a:r>
              <a:rPr lang="ru-RU" sz="2400" dirty="0"/>
              <a:t>часто относят излишнюю “</a:t>
            </a:r>
            <a:r>
              <a:rPr lang="ru-RU" sz="2400" b="1" dirty="0"/>
              <a:t>прозрачность</a:t>
            </a:r>
            <a:r>
              <a:rPr lang="ru-RU" sz="2400" dirty="0"/>
              <a:t>”, то есть, возможность сильного эффекта социальной желательности, искажающего влияния мотивации обследуемого представить себя в более приятном виде, с социально одобряемыми чертами. Однако при этом психодиагностическая ситуация при использовании тест-опросников часто представляется в искаженном свете. Основной аргумент “против” рождается при их сопоставлении с проективными методами. Однако такое  противопоставление ошибочно. Целесообразно согласиться с мнением </a:t>
            </a:r>
            <a:r>
              <a:rPr lang="ru-RU" sz="2400" dirty="0" err="1"/>
              <a:t>Ф.Б.Березина</a:t>
            </a:r>
            <a:r>
              <a:rPr lang="ru-RU" sz="2400" dirty="0"/>
              <a:t> о том, что трудно провести между этими двумя методическими подходами ясную разграничительную линию. </a:t>
            </a:r>
            <a:endParaRPr lang="ru-RU" sz="2400" i="1" dirty="0"/>
          </a:p>
          <a:p>
            <a:r>
              <a:rPr lang="ru-RU" sz="2400" b="1" dirty="0"/>
              <a:t>Опросным методам присущи характеристики прочих интроспективных методов</a:t>
            </a:r>
            <a:r>
              <a:rPr lang="ru-RU" sz="2400" dirty="0"/>
              <a:t>. В них всегда слито отображение внутреннего мира своей личности с особенностями его осознания.  Как и каждое самонаблюдение оно имеет ограниченную полноту и точность. Однако думать, что ценность таких сведений невелика было бы большой ошибкой. </a:t>
            </a:r>
          </a:p>
        </p:txBody>
      </p:sp>
    </p:spTree>
    <p:extLst>
      <p:ext uri="{BB962C8B-B14F-4D97-AF65-F5344CB8AC3E}">
        <p14:creationId xmlns:p14="http://schemas.microsoft.com/office/powerpoint/2010/main" val="93626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8CF54C-3AEB-8744-87CB-285A761C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138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Феномен социальной желательности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C303F1-5C9D-1140-A5FD-8FE1FA5DC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</p:spPr>
        <p:txBody>
          <a:bodyPr>
            <a:normAutofit/>
          </a:bodyPr>
          <a:lstStyle/>
          <a:p>
            <a:r>
              <a:rPr lang="ru-RU" b="1" dirty="0"/>
              <a:t>Социальная желательность</a:t>
            </a:r>
            <a:r>
              <a:rPr lang="ru-RU" dirty="0"/>
              <a:t> — предрасположенность или установка давать на </a:t>
            </a:r>
            <a:r>
              <a:rPr lang="ru-RU" dirty="0" err="1"/>
              <a:t>самооценочные</a:t>
            </a:r>
            <a:r>
              <a:rPr lang="ru-RU" dirty="0"/>
              <a:t> вопросы социально одобряемые ответы, чтобы казаться себе или другим бо­лее социально желательным. Проявляется социальная желательность, когда оцениваются характеристики, значимые для социального окружения, делающие их обладателя социально привле­кательным.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45044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D0E1E-593F-0A43-AB78-A8F3B233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О шкале лжи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8D4F5C-C27A-4B47-B30A-0ECBA43C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Для оценки выраженности феномена социальной желательности в конструкцию многих методик включены специальные оценочные шкалы. Их часто называют шкалами лжи.</a:t>
            </a:r>
            <a:r>
              <a:rPr lang="ru-RU" dirty="0"/>
              <a:t> Например, в методике MMPI, шкала </a:t>
            </a:r>
            <a:r>
              <a:rPr lang="ru-RU" dirty="0" err="1"/>
              <a:t>L</a:t>
            </a:r>
            <a:r>
              <a:rPr lang="ru-RU" dirty="0"/>
              <a:t> включает те утверждения, которые выявляют тенденцию испытуемого представить себя в возможно более выгодном свете, продемонстрировав очень строгое соблюдение социальных норм. Высокие показатели по шкале </a:t>
            </a:r>
            <a:r>
              <a:rPr lang="ru-RU" dirty="0" err="1"/>
              <a:t>L</a:t>
            </a:r>
            <a:r>
              <a:rPr lang="ru-RU" dirty="0"/>
              <a:t> (70T и выше), указывают на умышленное стремле­ние приукрасить себя, показать себя в лучшем свете, отрицая наличие в своем поведении слабостей, присущих любому человеку: способно­сти хоть иногда или хоть немного сердиться, лениться, пренебрегать исполнительностью, строгостью манер, правдивостью, аккуратно­стью в самых минимальных размерах и в самой простительной ситуа­ции.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798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941</Words>
  <Application>Microsoft Macintosh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Лекция 4. Выбор методов и методик</vt:lpstr>
      <vt:lpstr>1. Выбор методов  и методик </vt:lpstr>
      <vt:lpstr>Основания для выбора методики </vt:lpstr>
      <vt:lpstr>Презентация PowerPoint</vt:lpstr>
      <vt:lpstr>2. Основные группы методов диагностики </vt:lpstr>
      <vt:lpstr>Сильные и слабые стороны опросников </vt:lpstr>
      <vt:lpstr>Феномен социальной желательности </vt:lpstr>
      <vt:lpstr>О шкале лжи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Выбор методов и методик</dc:title>
  <dc:creator>Microsoft Office User</dc:creator>
  <cp:lastModifiedBy>Microsoft Office User</cp:lastModifiedBy>
  <cp:revision>2</cp:revision>
  <dcterms:created xsi:type="dcterms:W3CDTF">2023-11-01T06:54:00Z</dcterms:created>
  <dcterms:modified xsi:type="dcterms:W3CDTF">2023-11-01T06:57:36Z</dcterms:modified>
</cp:coreProperties>
</file>