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75488" y="2166364"/>
            <a:ext cx="11247120" cy="1739347"/>
          </a:xfrm>
        </p:spPr>
        <p:txBody>
          <a:bodyPr tIns="45720" bIns="45720" anchor="ctr">
            <a:normAutofit/>
          </a:bodyPr>
          <a:lstStyle>
            <a:lvl1pPr algn="ctr">
              <a:lnSpc>
                <a:spcPct val="80000"/>
              </a:lnSpc>
              <a:defRPr sz="6000" spc="150" baseline="0">
                <a:solidFill>
                  <a:schemeClr val="bg1"/>
                </a:solidFill>
              </a:defRPr>
            </a:lvl1pPr>
          </a:lstStyle>
          <a:p>
            <a:r>
              <a:rPr lang="ru-RU"/>
              <a:t>Образец заголовка</a:t>
            </a:r>
            <a:endParaRPr lang="en-US" dirty="0"/>
          </a:p>
        </p:txBody>
      </p:sp>
      <p:sp>
        <p:nvSpPr>
          <p:cNvPr id="3" name="Subtitle 2"/>
          <p:cNvSpPr>
            <a:spLocks noGrp="1"/>
          </p:cNvSpPr>
          <p:nvPr>
            <p:ph type="subTitle" idx="1"/>
          </p:nvPr>
        </p:nvSpPr>
        <p:spPr>
          <a:xfrm>
            <a:off x="347472" y="3913632"/>
            <a:ext cx="11506200" cy="457200"/>
          </a:xfrm>
        </p:spPr>
        <p:txBody>
          <a:bodyPr>
            <a:normAutofit/>
          </a:bodyPr>
          <a:lstStyle>
            <a:lvl1pPr marL="0" indent="0" algn="ctr">
              <a:spcBef>
                <a:spcPts val="0"/>
              </a:spcBef>
              <a:spcAft>
                <a:spcPts val="0"/>
              </a:spcAft>
              <a:buNone/>
              <a:defRPr sz="2000">
                <a:solidFill>
                  <a:srgbClr val="FFFFFF"/>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D1B3292-53C7-4979-9F70-A443A23BA17B}" type="datetimeFigureOut">
              <a:rPr lang="ru-KZ" smtClean="0"/>
              <a:t>26.10.2020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180765506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D1B3292-53C7-4979-9F70-A443A23BA17B}" type="datetimeFigureOut">
              <a:rPr lang="ru-KZ" smtClean="0"/>
              <a:t>26.10.2020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4240532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38200" y="6422854"/>
            <a:ext cx="2743196" cy="365125"/>
          </a:xfrm>
        </p:spPr>
        <p:txBody>
          <a:bodyPr/>
          <a:lstStyle/>
          <a:p>
            <a:fld id="{5D1B3292-53C7-4979-9F70-A443A23BA17B}" type="datetimeFigureOut">
              <a:rPr lang="ru-KZ" smtClean="0"/>
              <a:t>26.10.2020</a:t>
            </a:fld>
            <a:endParaRPr lang="ru-KZ"/>
          </a:p>
        </p:txBody>
      </p:sp>
      <p:sp>
        <p:nvSpPr>
          <p:cNvPr id="5" name="Footer Placeholder 4"/>
          <p:cNvSpPr>
            <a:spLocks noGrp="1"/>
          </p:cNvSpPr>
          <p:nvPr>
            <p:ph type="ftr" sz="quarter" idx="11"/>
          </p:nvPr>
        </p:nvSpPr>
        <p:spPr>
          <a:xfrm>
            <a:off x="3776135" y="6422854"/>
            <a:ext cx="4279669" cy="365125"/>
          </a:xfrm>
        </p:spPr>
        <p:txBody>
          <a:bodyPr/>
          <a:lstStyle/>
          <a:p>
            <a:endParaRPr lang="ru-KZ"/>
          </a:p>
        </p:txBody>
      </p:sp>
      <p:sp>
        <p:nvSpPr>
          <p:cNvPr id="6" name="Slide Number Placeholder 5"/>
          <p:cNvSpPr>
            <a:spLocks noGrp="1"/>
          </p:cNvSpPr>
          <p:nvPr>
            <p:ph type="sldNum" sz="quarter" idx="12"/>
          </p:nvPr>
        </p:nvSpPr>
        <p:spPr>
          <a:xfrm>
            <a:off x="8073048" y="6422854"/>
            <a:ext cx="879759" cy="365125"/>
          </a:xfrm>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9702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D1B3292-53C7-4979-9F70-A443A23BA17B}" type="datetimeFigureOut">
              <a:rPr lang="ru-KZ" smtClean="0"/>
              <a:t>26.10.2020</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1436582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43" y="3887812"/>
            <a:ext cx="12195668" cy="457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75488" y="2167128"/>
            <a:ext cx="11247120" cy="1737360"/>
          </a:xfrm>
        </p:spPr>
        <p:txBody>
          <a:bodyPr anchor="ctr">
            <a:noAutofit/>
          </a:bodyPr>
          <a:lstStyle>
            <a:lvl1pPr algn="ctr">
              <a:lnSpc>
                <a:spcPct val="80000"/>
              </a:lnSpc>
              <a:defRPr sz="6000" b="0" spc="150" baseline="0">
                <a:solidFill>
                  <a:schemeClr val="bg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47472" y="3913212"/>
            <a:ext cx="11503152" cy="457200"/>
          </a:xfrm>
        </p:spPr>
        <p:txBody>
          <a:bodyPr anchor="t">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tx2"/>
                </a:solidFill>
              </a:defRPr>
            </a:lvl1pPr>
          </a:lstStyle>
          <a:p>
            <a:fld id="{5D1B3292-53C7-4979-9F70-A443A23BA17B}" type="datetimeFigureOut">
              <a:rPr lang="ru-KZ" smtClean="0"/>
              <a:t>26.10.2020</a:t>
            </a:fld>
            <a:endParaRPr lang="ru-KZ"/>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2E9D637C-5E0D-4235-8DD7-DD8EEF3D1894}" type="slidenum">
              <a:rPr lang="ru-KZ" smtClean="0"/>
              <a:t>‹#›</a:t>
            </a:fld>
            <a:endParaRPr lang="ru-KZ"/>
          </a:p>
        </p:txBody>
      </p:sp>
    </p:spTree>
    <p:extLst>
      <p:ext uri="{BB962C8B-B14F-4D97-AF65-F5344CB8AC3E}">
        <p14:creationId xmlns:p14="http://schemas.microsoft.com/office/powerpoint/2010/main" val="285792249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D1B3292-53C7-4979-9F70-A443A23BA17B}" type="datetimeFigureOut">
              <a:rPr lang="ru-KZ" smtClean="0"/>
              <a:t>26.10.2020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3285823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D1B3292-53C7-4979-9F70-A443A23BA17B}" type="datetimeFigureOut">
              <a:rPr lang="ru-KZ" smtClean="0"/>
              <a:t>26.10.2020</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180421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D1B3292-53C7-4979-9F70-A443A23BA17B}" type="datetimeFigureOut">
              <a:rPr lang="ru-KZ" smtClean="0"/>
              <a:t>26.10.2020</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750243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1B3292-53C7-4979-9F70-A443A23BA17B}" type="datetimeFigureOut">
              <a:rPr lang="ru-KZ" smtClean="0"/>
              <a:t>26.10.2020</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272375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D1B3292-53C7-4979-9F70-A443A23BA17B}" type="datetimeFigureOut">
              <a:rPr lang="ru-KZ" smtClean="0"/>
              <a:t>26.10.2020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3705368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5D1B3292-53C7-4979-9F70-A443A23BA17B}" type="datetimeFigureOut">
              <a:rPr lang="ru-KZ" smtClean="0"/>
              <a:t>26.10.2020</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2E9D637C-5E0D-4235-8DD7-DD8EEF3D1894}" type="slidenum">
              <a:rPr lang="ru-KZ" smtClean="0"/>
              <a:t>‹#›</a:t>
            </a:fld>
            <a:endParaRPr lang="ru-KZ"/>
          </a:p>
        </p:txBody>
      </p:sp>
    </p:spTree>
    <p:extLst>
      <p:ext uri="{BB962C8B-B14F-4D97-AF65-F5344CB8AC3E}">
        <p14:creationId xmlns:p14="http://schemas.microsoft.com/office/powerpoint/2010/main" val="1946303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5D1B3292-53C7-4979-9F70-A443A23BA17B}" type="datetimeFigureOut">
              <a:rPr lang="ru-KZ" smtClean="0"/>
              <a:t>26.10.2020</a:t>
            </a:fld>
            <a:endParaRPr lang="ru-KZ"/>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ru-KZ"/>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2E9D637C-5E0D-4235-8DD7-DD8EEF3D1894}" type="slidenum">
              <a:rPr lang="ru-KZ" smtClean="0"/>
              <a:t>‹#›</a:t>
            </a:fld>
            <a:endParaRPr lang="ru-KZ"/>
          </a:p>
        </p:txBody>
      </p:sp>
    </p:spTree>
    <p:extLst>
      <p:ext uri="{BB962C8B-B14F-4D97-AF65-F5344CB8AC3E}">
        <p14:creationId xmlns:p14="http://schemas.microsoft.com/office/powerpoint/2010/main" val="3970126594"/>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C251B8-959E-42F1-82BC-1AD72AB98E4F}"/>
              </a:ext>
            </a:extLst>
          </p:cNvPr>
          <p:cNvSpPr>
            <a:spLocks noGrp="1"/>
          </p:cNvSpPr>
          <p:nvPr>
            <p:ph type="ctrTitle"/>
          </p:nvPr>
        </p:nvSpPr>
        <p:spPr/>
        <p:txBody>
          <a:bodyPr/>
          <a:lstStyle/>
          <a:p>
            <a:r>
              <a:rPr lang="en-GB" sz="1800" b="1" dirty="0">
                <a:effectLst/>
                <a:latin typeface="Times New Roman" panose="02020603050405020304" pitchFamily="18" charset="0"/>
                <a:ea typeface="Times New Roman" panose="02020603050405020304" pitchFamily="18" charset="0"/>
              </a:rPr>
              <a:t>Planning the audit </a:t>
            </a:r>
            <a:endParaRPr lang="ru-KZ" dirty="0"/>
          </a:p>
        </p:txBody>
      </p:sp>
      <p:sp>
        <p:nvSpPr>
          <p:cNvPr id="3" name="Подзаголовок 2">
            <a:extLst>
              <a:ext uri="{FF2B5EF4-FFF2-40B4-BE49-F238E27FC236}">
                <a16:creationId xmlns:a16="http://schemas.microsoft.com/office/drawing/2014/main" id="{91407241-3A5F-4C8A-9C53-F7D23D148DF0}"/>
              </a:ext>
            </a:extLst>
          </p:cNvPr>
          <p:cNvSpPr>
            <a:spLocks noGrp="1"/>
          </p:cNvSpPr>
          <p:nvPr>
            <p:ph type="subTitle" idx="1"/>
          </p:nvPr>
        </p:nvSpPr>
        <p:spPr/>
        <p:txBody>
          <a:bodyPr/>
          <a:lstStyle/>
          <a:p>
            <a:endParaRPr lang="ru-KZ"/>
          </a:p>
        </p:txBody>
      </p:sp>
    </p:spTree>
    <p:extLst>
      <p:ext uri="{BB962C8B-B14F-4D97-AF65-F5344CB8AC3E}">
        <p14:creationId xmlns:p14="http://schemas.microsoft.com/office/powerpoint/2010/main" val="4029499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055D8E0-B532-497F-ACE7-2467641A0072}"/>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6C8BB42E-E2B9-4BD2-81EB-9E0E82938C1B}"/>
              </a:ext>
            </a:extLst>
          </p:cNvPr>
          <p:cNvSpPr>
            <a:spLocks noGrp="1"/>
          </p:cNvSpPr>
          <p:nvPr>
            <p:ph idx="1"/>
          </p:nvPr>
        </p:nvSpPr>
        <p:spPr/>
        <p:txBody>
          <a:bodyPr>
            <a:normAutofit/>
          </a:bodyPr>
          <a:lstStyle/>
          <a:p>
            <a:r>
              <a:rPr lang="en-US" sz="2800" b="1" dirty="0">
                <a:solidFill>
                  <a:srgbClr val="000000"/>
                </a:solidFill>
                <a:effectLst/>
                <a:latin typeface="Times New Roman" panose="02020603050405020304" pitchFamily="18" charset="0"/>
                <a:ea typeface="Times New Roman" panose="02020603050405020304" pitchFamily="18" charset="0"/>
              </a:rPr>
              <a:t>Assessment according to the "AI" criterion " Achievement of the strategic plan goals</a:t>
            </a:r>
            <a:r>
              <a:rPr lang="ru-RU" sz="2800" b="1" dirty="0">
                <a:solidFill>
                  <a:srgbClr val="000000"/>
                </a:solidFill>
                <a:effectLst/>
                <a:latin typeface="Times New Roman" panose="02020603050405020304" pitchFamily="18" charset="0"/>
                <a:ea typeface="Times New Roman" panose="02020603050405020304" pitchFamily="18" charset="0"/>
              </a:rPr>
              <a:t>»</a:t>
            </a:r>
          </a:p>
          <a:p>
            <a:r>
              <a:rPr lang="en-US" sz="2800" b="1" dirty="0">
                <a:solidFill>
                  <a:srgbClr val="000000"/>
                </a:solidFill>
                <a:effectLst/>
                <a:latin typeface="Times New Roman" panose="02020603050405020304" pitchFamily="18" charset="0"/>
                <a:ea typeface="Times New Roman" panose="02020603050405020304" pitchFamily="18" charset="0"/>
              </a:rPr>
              <a:t>Evaluation by the "Bi" criterion " Efficiency of budget programs in achieving the strategic plan goal“</a:t>
            </a:r>
            <a:endParaRPr lang="ru-RU" sz="2800" b="1" dirty="0">
              <a:solidFill>
                <a:srgbClr val="000000"/>
              </a:solidFill>
              <a:effectLst/>
              <a:latin typeface="Times New Roman" panose="02020603050405020304" pitchFamily="18" charset="0"/>
              <a:ea typeface="Times New Roman" panose="02020603050405020304" pitchFamily="18" charset="0"/>
            </a:endParaRPr>
          </a:p>
          <a:p>
            <a:r>
              <a:rPr lang="en-US" sz="2800" b="1" dirty="0">
                <a:solidFill>
                  <a:srgbClr val="000000"/>
                </a:solidFill>
                <a:effectLst/>
                <a:latin typeface="Times New Roman" panose="02020603050405020304" pitchFamily="18" charset="0"/>
                <a:ea typeface="Times New Roman" panose="02020603050405020304" pitchFamily="18" charset="0"/>
              </a:rPr>
              <a:t>Evaluation by the "CI" criterion " Relationship of the strategic plan goal with budget programs“</a:t>
            </a:r>
            <a:endParaRPr lang="ru-RU" sz="2800" b="1" dirty="0">
              <a:solidFill>
                <a:srgbClr val="000000"/>
              </a:solidFill>
              <a:effectLst/>
              <a:latin typeface="Times New Roman" panose="02020603050405020304" pitchFamily="18" charset="0"/>
              <a:ea typeface="Times New Roman" panose="02020603050405020304" pitchFamily="18" charset="0"/>
            </a:endParaRPr>
          </a:p>
          <a:p>
            <a:r>
              <a:rPr lang="en-US" sz="2800" b="1" dirty="0">
                <a:solidFill>
                  <a:srgbClr val="000000"/>
                </a:solidFill>
                <a:effectLst/>
                <a:latin typeface="Times New Roman" panose="02020603050405020304" pitchFamily="18" charset="0"/>
                <a:ea typeface="Times New Roman" panose="02020603050405020304" pitchFamily="18" charset="0"/>
              </a:rPr>
              <a:t>Evaluation by criterion " E "" Quality and content of the Civil budget publication"</a:t>
            </a:r>
          </a:p>
          <a:p>
            <a:endParaRPr lang="ru-KZ" sz="2800" dirty="0"/>
          </a:p>
        </p:txBody>
      </p:sp>
    </p:spTree>
    <p:extLst>
      <p:ext uri="{BB962C8B-B14F-4D97-AF65-F5344CB8AC3E}">
        <p14:creationId xmlns:p14="http://schemas.microsoft.com/office/powerpoint/2010/main" val="3574870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E9330C-EDFD-4C08-94CD-60408EDFEB44}"/>
              </a:ext>
            </a:extLst>
          </p:cNvPr>
          <p:cNvSpPr>
            <a:spLocks noGrp="1"/>
          </p:cNvSpPr>
          <p:nvPr>
            <p:ph type="title"/>
          </p:nvPr>
        </p:nvSpPr>
        <p:spPr/>
        <p:txBody>
          <a:bodyPr/>
          <a:lstStyle/>
          <a:p>
            <a:pPr algn="just"/>
            <a:r>
              <a:rPr lang="en-US" sz="1800" b="1" dirty="0">
                <a:solidFill>
                  <a:srgbClr val="000000"/>
                </a:solidFill>
                <a:effectLst/>
                <a:latin typeface="Times New Roman" panose="02020603050405020304" pitchFamily="18" charset="0"/>
                <a:ea typeface="Times New Roman" panose="02020603050405020304" pitchFamily="18" charset="0"/>
              </a:rPr>
              <a:t>Final calculation of achievement of the goal of the strategic plan and efficiency of execution of budget programs of Central state authorities </a:t>
            </a:r>
            <a:endParaRPr lang="ru-KZ" dirty="0"/>
          </a:p>
        </p:txBody>
      </p:sp>
      <p:sp>
        <p:nvSpPr>
          <p:cNvPr id="3" name="Объект 2">
            <a:extLst>
              <a:ext uri="{FF2B5EF4-FFF2-40B4-BE49-F238E27FC236}">
                <a16:creationId xmlns:a16="http://schemas.microsoft.com/office/drawing/2014/main" id="{D71EE595-5640-498A-8C89-75AA41DBAD40}"/>
              </a:ext>
            </a:extLst>
          </p:cNvPr>
          <p:cNvSpPr>
            <a:spLocks noGrp="1"/>
          </p:cNvSpPr>
          <p:nvPr>
            <p:ph idx="1"/>
          </p:nvPr>
        </p:nvSpPr>
        <p:spPr/>
        <p:txBody>
          <a:bodyPr/>
          <a:lstStyle/>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Formula for calculating the achievement of the goal of the strategic plan and indicators of budget programs in achieving the goal:</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      Ri</a:t>
            </a:r>
            <a:r>
              <a:rPr lang="ru-RU" sz="1800" dirty="0">
                <a:solidFill>
                  <a:srgbClr val="000000"/>
                </a:solidFill>
                <a:effectLst/>
                <a:latin typeface="Times New Roman" panose="02020603050405020304" pitchFamily="18" charset="0"/>
                <a:ea typeface="Times New Roman" panose="02020603050405020304" pitchFamily="18" charset="0"/>
              </a:rPr>
              <a:t> = (</a:t>
            </a:r>
            <a:r>
              <a:rPr lang="en-US" sz="1800" dirty="0">
                <a:solidFill>
                  <a:srgbClr val="000000"/>
                </a:solidFill>
                <a:effectLst/>
                <a:latin typeface="Times New Roman" panose="02020603050405020304" pitchFamily="18" charset="0"/>
                <a:ea typeface="Times New Roman" panose="02020603050405020304" pitchFamily="18" charset="0"/>
              </a:rPr>
              <a:t>Ai</a:t>
            </a:r>
            <a:r>
              <a:rPr lang="ru-RU" sz="1800" dirty="0">
                <a:solidFill>
                  <a:srgbClr val="000000"/>
                </a:solidFill>
                <a:effectLst/>
                <a:latin typeface="Times New Roman" panose="02020603050405020304" pitchFamily="18" charset="0"/>
                <a:ea typeface="Times New Roman" panose="02020603050405020304" pitchFamily="18" charset="0"/>
              </a:rPr>
              <a:t> + </a:t>
            </a:r>
            <a:r>
              <a:rPr lang="en-US" sz="1800" dirty="0">
                <a:solidFill>
                  <a:srgbClr val="000000"/>
                </a:solidFill>
                <a:effectLst/>
                <a:latin typeface="Times New Roman" panose="02020603050405020304" pitchFamily="18" charset="0"/>
                <a:ea typeface="Times New Roman" panose="02020603050405020304" pitchFamily="18" charset="0"/>
              </a:rPr>
              <a:t>Bi</a:t>
            </a:r>
            <a:r>
              <a:rPr lang="ru-RU" sz="1800" dirty="0">
                <a:solidFill>
                  <a:srgbClr val="000000"/>
                </a:solidFill>
                <a:effectLst/>
                <a:latin typeface="Times New Roman" panose="02020603050405020304" pitchFamily="18" charset="0"/>
                <a:ea typeface="Times New Roman" panose="02020603050405020304" pitchFamily="18" charset="0"/>
              </a:rPr>
              <a:t>)/2 × С</a:t>
            </a:r>
            <a:r>
              <a:rPr lang="en-US" sz="1800" dirty="0" err="1">
                <a:solidFill>
                  <a:srgbClr val="000000"/>
                </a:solidFill>
                <a:effectLst/>
                <a:latin typeface="Times New Roman" panose="02020603050405020304" pitchFamily="18" charset="0"/>
                <a:ea typeface="Times New Roman" panose="02020603050405020304" pitchFamily="18" charset="0"/>
              </a:rPr>
              <a:t>i</a:t>
            </a:r>
            <a:r>
              <a:rPr lang="ru-RU" sz="1800" dirty="0">
                <a:solidFill>
                  <a:srgbClr val="000000"/>
                </a:solidFill>
                <a:effectLst/>
                <a:latin typeface="Times New Roman" panose="02020603050405020304" pitchFamily="18" charset="0"/>
                <a:ea typeface="Times New Roman" panose="02020603050405020304" pitchFamily="18" charset="0"/>
              </a:rPr>
              <a:t> ,</a:t>
            </a:r>
            <a:endParaRPr lang="ru-KZ" sz="1800" dirty="0">
              <a:effectLst/>
              <a:latin typeface="Times New Roman" panose="02020603050405020304" pitchFamily="18" charset="0"/>
              <a:ea typeface="Times New Roman" panose="02020603050405020304" pitchFamily="18" charset="0"/>
            </a:endParaRP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     </a:t>
            </a:r>
            <a:r>
              <a:rPr lang="ru-RU" sz="1800" dirty="0">
                <a:solidFill>
                  <a:srgbClr val="000000"/>
                </a:solidFill>
                <a:effectLst/>
                <a:latin typeface="Times New Roman" panose="02020603050405020304" pitchFamily="18" charset="0"/>
                <a:ea typeface="Times New Roman" panose="02020603050405020304" pitchFamily="18" charset="0"/>
              </a:rPr>
              <a:t> </a:t>
            </a:r>
            <a:r>
              <a:rPr lang="en-US" sz="1800" dirty="0">
                <a:solidFill>
                  <a:srgbClr val="000000"/>
                </a:solidFill>
                <a:effectLst/>
                <a:latin typeface="Times New Roman" panose="02020603050405020304" pitchFamily="18" charset="0"/>
                <a:ea typeface="Times New Roman" panose="02020603050405020304" pitchFamily="18" charset="0"/>
              </a:rPr>
              <a:t>where:</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Ai-coefficient of achievement of the strategic plan goal;    </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Bi - coefficient of effectiveness of budget programs in achieving the goals of the strategic plan;     </a:t>
            </a:r>
          </a:p>
          <a:p>
            <a:pPr algn="just">
              <a:lnSpc>
                <a:spcPct val="115000"/>
              </a:lnSpc>
              <a:spcAft>
                <a:spcPts val="1000"/>
              </a:spcAft>
            </a:pPr>
            <a:r>
              <a:rPr lang="en-US" sz="1800" dirty="0">
                <a:solidFill>
                  <a:srgbClr val="000000"/>
                </a:solidFill>
                <a:effectLst/>
                <a:latin typeface="Times New Roman" panose="02020603050405020304" pitchFamily="18" charset="0"/>
                <a:ea typeface="Times New Roman" panose="02020603050405020304" pitchFamily="18" charset="0"/>
              </a:rPr>
              <a:t>CI is a coefficient of correlation to the objectives of the strategic plan with the budget programs.</a:t>
            </a:r>
            <a:endParaRPr lang="ru-KZ" dirty="0"/>
          </a:p>
        </p:txBody>
      </p:sp>
    </p:spTree>
    <p:extLst>
      <p:ext uri="{BB962C8B-B14F-4D97-AF65-F5344CB8AC3E}">
        <p14:creationId xmlns:p14="http://schemas.microsoft.com/office/powerpoint/2010/main" val="2452807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073033-F2A1-4DD7-877A-99EC1A3A52C5}"/>
              </a:ext>
            </a:extLst>
          </p:cNvPr>
          <p:cNvSpPr>
            <a:spLocks noGrp="1"/>
          </p:cNvSpPr>
          <p:nvPr>
            <p:ph type="title"/>
          </p:nvPr>
        </p:nvSpPr>
        <p:spPr/>
        <p:txBody>
          <a:bodyPr/>
          <a:lstStyle/>
          <a:p>
            <a:r>
              <a:rPr lang="en-US" sz="1800" b="1" dirty="0">
                <a:solidFill>
                  <a:srgbClr val="000000"/>
                </a:solidFill>
                <a:effectLst/>
                <a:latin typeface="Times New Roman" panose="02020603050405020304" pitchFamily="18" charset="0"/>
                <a:ea typeface="Times New Roman" panose="02020603050405020304" pitchFamily="18" charset="0"/>
              </a:rPr>
              <a:t>General assessment on" achieving the goal " of Central government agencies</a:t>
            </a:r>
            <a:br>
              <a:rPr lang="ru-KZ" sz="1800" dirty="0">
                <a:effectLst/>
                <a:latin typeface="Times New Roman" panose="02020603050405020304" pitchFamily="18" charset="0"/>
                <a:ea typeface="Times New Roman" panose="02020603050405020304" pitchFamily="18" charset="0"/>
              </a:rPr>
            </a:br>
            <a:endParaRPr lang="ru-KZ" dirty="0"/>
          </a:p>
        </p:txBody>
      </p:sp>
      <p:pic>
        <p:nvPicPr>
          <p:cNvPr id="6" name="Объект 5">
            <a:extLst>
              <a:ext uri="{FF2B5EF4-FFF2-40B4-BE49-F238E27FC236}">
                <a16:creationId xmlns:a16="http://schemas.microsoft.com/office/drawing/2014/main" id="{F9C16696-4A3F-4EA2-AA57-70C8BD2D9024}"/>
              </a:ext>
            </a:extLst>
          </p:cNvPr>
          <p:cNvPicPr>
            <a:picLocks noGrp="1" noChangeAspect="1"/>
          </p:cNvPicPr>
          <p:nvPr>
            <p:ph idx="1"/>
          </p:nvPr>
        </p:nvPicPr>
        <p:blipFill>
          <a:blip r:embed="rId2"/>
          <a:stretch>
            <a:fillRect/>
          </a:stretch>
        </p:blipFill>
        <p:spPr>
          <a:xfrm>
            <a:off x="1463262" y="2038096"/>
            <a:ext cx="6343282" cy="613664"/>
          </a:xfrm>
          <a:prstGeom prst="rect">
            <a:avLst/>
          </a:prstGeom>
        </p:spPr>
      </p:pic>
      <p:sp>
        <p:nvSpPr>
          <p:cNvPr id="11" name="TextBox 10">
            <a:extLst>
              <a:ext uri="{FF2B5EF4-FFF2-40B4-BE49-F238E27FC236}">
                <a16:creationId xmlns:a16="http://schemas.microsoft.com/office/drawing/2014/main" id="{EBCF80B4-350A-4E70-B8C0-F4682C5984A5}"/>
              </a:ext>
            </a:extLst>
          </p:cNvPr>
          <p:cNvSpPr txBox="1"/>
          <p:nvPr/>
        </p:nvSpPr>
        <p:spPr>
          <a:xfrm>
            <a:off x="1320800" y="3206879"/>
            <a:ext cx="10129520" cy="2031325"/>
          </a:xfrm>
          <a:prstGeom prst="rect">
            <a:avLst/>
          </a:prstGeom>
          <a:noFill/>
        </p:spPr>
        <p:txBody>
          <a:bodyPr wrap="square">
            <a:spAutoFit/>
          </a:bodyPr>
          <a:lstStyle/>
          <a:p>
            <a:r>
              <a:rPr lang="en-US" dirty="0"/>
              <a:t>RCGO-final assessment of the effectiveness of achieving the goals and indicators of budget programs of the Central state body;     </a:t>
            </a:r>
          </a:p>
          <a:p>
            <a:r>
              <a:rPr lang="en-US" dirty="0"/>
              <a:t> Ri – coefficient of achievement of the goal of the strategic plan and indicators of budget programs in achieving the goal;   </a:t>
            </a:r>
          </a:p>
          <a:p>
            <a:r>
              <a:rPr lang="en-US" dirty="0"/>
              <a:t>   n – number of strategic plan goals;     </a:t>
            </a:r>
          </a:p>
          <a:p>
            <a:r>
              <a:rPr lang="en-US" dirty="0"/>
              <a:t> W-penalty points;   </a:t>
            </a:r>
          </a:p>
          <a:p>
            <a:r>
              <a:rPr lang="en-US" dirty="0"/>
              <a:t>   E-penalty point for the criterion "Quality and content of the publication on the Civil budget".</a:t>
            </a:r>
            <a:endParaRPr lang="ru-RU" dirty="0"/>
          </a:p>
        </p:txBody>
      </p:sp>
    </p:spTree>
    <p:extLst>
      <p:ext uri="{BB962C8B-B14F-4D97-AF65-F5344CB8AC3E}">
        <p14:creationId xmlns:p14="http://schemas.microsoft.com/office/powerpoint/2010/main" val="1854321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C61D359-3E05-4D68-9A27-911A432134FA}"/>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878A7D6E-62AD-4EEC-A396-203B5F651B3C}"/>
              </a:ext>
            </a:extLst>
          </p:cNvPr>
          <p:cNvSpPr>
            <a:spLocks noGrp="1"/>
          </p:cNvSpPr>
          <p:nvPr>
            <p:ph idx="1"/>
          </p:nvPr>
        </p:nvSpPr>
        <p:spPr>
          <a:xfrm>
            <a:off x="1202919" y="2011680"/>
            <a:ext cx="9784080" cy="4206240"/>
          </a:xfrm>
        </p:spPr>
        <p:txBody>
          <a:bodyPr>
            <a:normAutofit/>
          </a:bodyPr>
          <a:lstStyle/>
          <a:p>
            <a:pPr algn="just"/>
            <a:r>
              <a:rPr lang="en-US" sz="3600" dirty="0">
                <a:latin typeface="Bahnschrift Condensed" panose="020B0502040204020203" pitchFamily="34" charset="0"/>
              </a:rPr>
              <a:t>A high degree of efficiency of a state body corresponds to a score from 90 to 100 points, an average degree – from 70 to 89.99 points, and a low degree-from 50 to 69.99 points. The activity of a state body that scores less than 50 points based on the evaluation results is considered ineffective.</a:t>
            </a:r>
            <a:endParaRPr lang="ru-KZ" sz="3600" dirty="0">
              <a:latin typeface="Bahnschrift Condensed" panose="020B0502040204020203" pitchFamily="34" charset="0"/>
            </a:endParaRPr>
          </a:p>
        </p:txBody>
      </p:sp>
    </p:spTree>
    <p:extLst>
      <p:ext uri="{BB962C8B-B14F-4D97-AF65-F5344CB8AC3E}">
        <p14:creationId xmlns:p14="http://schemas.microsoft.com/office/powerpoint/2010/main" val="2332639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A8AE77-D5CA-4025-81CA-8C4A31767733}"/>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Operational evaluation of the effectiveness of local Executive bodies is carried out according to the following criteria:</a:t>
            </a:r>
            <a:endParaRPr lang="ru-KZ" dirty="0"/>
          </a:p>
        </p:txBody>
      </p:sp>
      <p:sp>
        <p:nvSpPr>
          <p:cNvPr id="3" name="Объект 2">
            <a:extLst>
              <a:ext uri="{FF2B5EF4-FFF2-40B4-BE49-F238E27FC236}">
                <a16:creationId xmlns:a16="http://schemas.microsoft.com/office/drawing/2014/main" id="{95C0D526-2FA6-4DB8-B441-6B6AA68A44E2}"/>
              </a:ext>
            </a:extLst>
          </p:cNvPr>
          <p:cNvSpPr>
            <a:spLocks noGrp="1"/>
          </p:cNvSpPr>
          <p:nvPr>
            <p:ph idx="1"/>
          </p:nvPr>
        </p:nvSpPr>
        <p:spPr/>
        <p:txBody>
          <a:bodyPr/>
          <a:lstStyle/>
          <a:p>
            <a:r>
              <a:rPr lang="en-US" dirty="0"/>
              <a:t>1) achieving the goals of the territory development program;</a:t>
            </a:r>
          </a:p>
          <a:p>
            <a:r>
              <a:rPr lang="en-US" dirty="0"/>
              <a:t>2) absence of violations of budget and other legislation based on the results of inspections of budget development programs by state audit and financial control bodies for the estimated period; </a:t>
            </a:r>
          </a:p>
          <a:p>
            <a:r>
              <a:rPr lang="en-US" dirty="0"/>
              <a:t>3) the achievement of direct results of budget programs of development; </a:t>
            </a:r>
          </a:p>
          <a:p>
            <a:r>
              <a:rPr lang="en-US" dirty="0"/>
              <a:t>4) efficiency of implementation of the budget development program; </a:t>
            </a:r>
          </a:p>
          <a:p>
            <a:r>
              <a:rPr lang="en-US" dirty="0"/>
              <a:t>5) quality and content of the Civil budget publication; </a:t>
            </a:r>
          </a:p>
          <a:p>
            <a:r>
              <a:rPr lang="en-US" dirty="0"/>
              <a:t>6) use of new budgeting practices (public participation budget).</a:t>
            </a:r>
            <a:endParaRPr lang="ru-KZ" dirty="0"/>
          </a:p>
        </p:txBody>
      </p:sp>
    </p:spTree>
    <p:extLst>
      <p:ext uri="{BB962C8B-B14F-4D97-AF65-F5344CB8AC3E}">
        <p14:creationId xmlns:p14="http://schemas.microsoft.com/office/powerpoint/2010/main" val="1422768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36E360-3DA5-42AD-9630-34C0B115F548}"/>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Evaluation of the effectiveness of local Executive bodies according to the criterion "Achieving the goals of the territory development program" is carried out by the Accounts Committee.</a:t>
            </a:r>
            <a:br>
              <a:rPr lang="ru-KZ" sz="1800" dirty="0">
                <a:effectLst/>
                <a:latin typeface="Times New Roman" panose="02020603050405020304" pitchFamily="18" charset="0"/>
                <a:ea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E53E2600-1FAB-491C-9B87-BF1DB85EAFD8}"/>
              </a:ext>
            </a:extLst>
          </p:cNvPr>
          <p:cNvSpPr>
            <a:spLocks noGrp="1"/>
          </p:cNvSpPr>
          <p:nvPr>
            <p:ph idx="1"/>
          </p:nvPr>
        </p:nvSpPr>
        <p:spPr/>
        <p:txBody>
          <a:bodyPr>
            <a:normAutofit/>
          </a:bodyPr>
          <a:lstStyle/>
          <a:p>
            <a:pPr algn="just"/>
            <a:r>
              <a:rPr lang="en-US" sz="2400" dirty="0">
                <a:latin typeface="Bahnschrift Condensed" panose="020B0502040204020203" pitchFamily="34" charset="0"/>
              </a:rPr>
              <a:t>Efficiency evaluation on criteria "Absence of violations of budgetary and other legislation of audit programs development of public audit and financial control over the period being evaluated",</a:t>
            </a:r>
          </a:p>
          <a:p>
            <a:pPr algn="just"/>
            <a:r>
              <a:rPr lang="en-US" sz="2400" dirty="0">
                <a:latin typeface="Bahnschrift Condensed" panose="020B0502040204020203" pitchFamily="34" charset="0"/>
              </a:rPr>
              <a:t> "Achieving direct results of the budget program development", "Quality and content of the citizens budget, the Use of new practices of budgeting" (budget of national participation) and "performance budget program development" is carried out by the authorized institution  on budget execution.</a:t>
            </a:r>
            <a:endParaRPr lang="ru-KZ" sz="2400" dirty="0">
              <a:latin typeface="Bahnschrift Condensed" panose="020B0502040204020203" pitchFamily="34" charset="0"/>
            </a:endParaRPr>
          </a:p>
        </p:txBody>
      </p:sp>
    </p:spTree>
    <p:extLst>
      <p:ext uri="{BB962C8B-B14F-4D97-AF65-F5344CB8AC3E}">
        <p14:creationId xmlns:p14="http://schemas.microsoft.com/office/powerpoint/2010/main" val="1839245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151EF4-8366-4644-8B1E-D7E4E2D0BEA4}"/>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The final score of the operational assessment of local Executive bodies is calculated using the following formula:</a:t>
            </a:r>
            <a:endParaRPr lang="ru-KZ" dirty="0"/>
          </a:p>
        </p:txBody>
      </p:sp>
      <p:sp>
        <p:nvSpPr>
          <p:cNvPr id="3" name="Объект 2">
            <a:extLst>
              <a:ext uri="{FF2B5EF4-FFF2-40B4-BE49-F238E27FC236}">
                <a16:creationId xmlns:a16="http://schemas.microsoft.com/office/drawing/2014/main" id="{756C03B4-E6D2-4FF5-A558-704B7E14183C}"/>
              </a:ext>
            </a:extLst>
          </p:cNvPr>
          <p:cNvSpPr>
            <a:spLocks noGrp="1"/>
          </p:cNvSpPr>
          <p:nvPr>
            <p:ph idx="1"/>
          </p:nvPr>
        </p:nvSpPr>
        <p:spPr/>
        <p:txBody>
          <a:bodyPr>
            <a:normAutofit fontScale="77500" lnSpcReduction="20000"/>
          </a:bodyPr>
          <a:lstStyle/>
          <a:p>
            <a:r>
              <a:rPr lang="ru-RU" dirty="0"/>
              <a:t> RМИО = ((0,5 × D) + (L + Z + G + O) * N) - W,</a:t>
            </a:r>
          </a:p>
          <a:p>
            <a:r>
              <a:rPr lang="ru-RU" dirty="0"/>
              <a:t>      </a:t>
            </a:r>
            <a:r>
              <a:rPr lang="en-US" dirty="0"/>
              <a:t>where:</a:t>
            </a:r>
          </a:p>
          <a:p>
            <a:r>
              <a:rPr lang="en-US" dirty="0"/>
              <a:t>RMIO – the final score of the operational assessment of the local Executive body for the block of achieving goals;    </a:t>
            </a:r>
          </a:p>
          <a:p>
            <a:r>
              <a:rPr lang="en-US" dirty="0"/>
              <a:t>  D-achieving the goals of the territory development program;</a:t>
            </a:r>
          </a:p>
          <a:p>
            <a:r>
              <a:rPr lang="en-US" dirty="0"/>
              <a:t> L-absence of violations of budget and other legislation based on the results of inspections of budget development programs by state audit and financial control bodies for the estimated period;  </a:t>
            </a:r>
          </a:p>
          <a:p>
            <a:r>
              <a:rPr lang="en-US" dirty="0"/>
              <a:t> Z-achieving direct results of the budget development program;  </a:t>
            </a:r>
          </a:p>
          <a:p>
            <a:r>
              <a:rPr lang="en-US" dirty="0"/>
              <a:t>G-efficiency of implementation of the budget development program;</a:t>
            </a:r>
          </a:p>
          <a:p>
            <a:r>
              <a:rPr lang="en-US" dirty="0"/>
              <a:t> O- the quality and content of publication of the citizens budget;    </a:t>
            </a:r>
          </a:p>
          <a:p>
            <a:r>
              <a:rPr lang="en-US" dirty="0"/>
              <a:t> N-use of new budgeting practices" (people's participation budget);     </a:t>
            </a:r>
          </a:p>
          <a:p>
            <a:r>
              <a:rPr lang="en-US" dirty="0"/>
              <a:t> W-penalty points.</a:t>
            </a:r>
            <a:endParaRPr lang="ru-KZ" dirty="0"/>
          </a:p>
        </p:txBody>
      </p:sp>
    </p:spTree>
    <p:extLst>
      <p:ext uri="{BB962C8B-B14F-4D97-AF65-F5344CB8AC3E}">
        <p14:creationId xmlns:p14="http://schemas.microsoft.com/office/powerpoint/2010/main" val="4287217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B1D4E5F-A210-4BB2-A7BF-63D4154E80C8}"/>
              </a:ext>
            </a:extLst>
          </p:cNvPr>
          <p:cNvSpPr>
            <a:spLocks noGrp="1"/>
          </p:cNvSpPr>
          <p:nvPr>
            <p:ph type="title"/>
          </p:nvPr>
        </p:nvSpPr>
        <p:spPr/>
        <p:txBody>
          <a:bodyPr/>
          <a:lstStyle/>
          <a:p>
            <a:r>
              <a:rPr lang="en-US" sz="1800" b="1" dirty="0">
                <a:solidFill>
                  <a:srgbClr val="000000"/>
                </a:solidFill>
                <a:effectLst/>
                <a:latin typeface="Times New Roman" panose="02020603050405020304" pitchFamily="18" charset="0"/>
                <a:ea typeface="Times New Roman" panose="02020603050405020304" pitchFamily="18" charset="0"/>
              </a:rPr>
              <a:t>Procedure for the appeal of assessment results</a:t>
            </a:r>
            <a:br>
              <a:rPr lang="ru-KZ" sz="1800" dirty="0">
                <a:effectLst/>
                <a:latin typeface="Times New Roman" panose="02020603050405020304" pitchFamily="18" charset="0"/>
                <a:ea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36FEC9B0-3C02-4D8C-BFDF-ED479BED4FF9}"/>
              </a:ext>
            </a:extLst>
          </p:cNvPr>
          <p:cNvSpPr>
            <a:spLocks noGrp="1"/>
          </p:cNvSpPr>
          <p:nvPr>
            <p:ph idx="1"/>
          </p:nvPr>
        </p:nvSpPr>
        <p:spPr/>
        <p:txBody>
          <a:bodyPr>
            <a:normAutofit/>
          </a:bodyPr>
          <a:lstStyle/>
          <a:p>
            <a:pPr algn="just"/>
            <a:r>
              <a:rPr lang="en-US" sz="3600" dirty="0"/>
              <a:t>In case of disagreement with the results of the evaluation, the evaluated state body may send its objections to the state bodies authorized for evaluation within 5 working days from the date of receiving the conclusion. After the deadline, the objections of the evaluated state bodies are not accepted.</a:t>
            </a:r>
            <a:endParaRPr lang="ru-KZ" sz="3600" dirty="0"/>
          </a:p>
        </p:txBody>
      </p:sp>
    </p:spTree>
    <p:extLst>
      <p:ext uri="{BB962C8B-B14F-4D97-AF65-F5344CB8AC3E}">
        <p14:creationId xmlns:p14="http://schemas.microsoft.com/office/powerpoint/2010/main" val="3693286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66D773-6372-4DBE-A837-DD516BCECB44}"/>
              </a:ext>
            </a:extLst>
          </p:cNvPr>
          <p:cNvSpPr>
            <a:spLocks noGrp="1"/>
          </p:cNvSpPr>
          <p:nvPr>
            <p:ph type="title"/>
          </p:nvPr>
        </p:nvSpPr>
        <p:spPr/>
        <p:txBody>
          <a:bodyPr/>
          <a:lstStyle/>
          <a:p>
            <a:endParaRPr lang="ru-KZ"/>
          </a:p>
        </p:txBody>
      </p:sp>
      <p:sp>
        <p:nvSpPr>
          <p:cNvPr id="3" name="Объект 2">
            <a:extLst>
              <a:ext uri="{FF2B5EF4-FFF2-40B4-BE49-F238E27FC236}">
                <a16:creationId xmlns:a16="http://schemas.microsoft.com/office/drawing/2014/main" id="{02415BDA-2DFE-4397-8802-D4C78C477A27}"/>
              </a:ext>
            </a:extLst>
          </p:cNvPr>
          <p:cNvSpPr>
            <a:spLocks noGrp="1"/>
          </p:cNvSpPr>
          <p:nvPr>
            <p:ph idx="1"/>
          </p:nvPr>
        </p:nvSpPr>
        <p:spPr/>
        <p:txBody>
          <a:bodyPr>
            <a:normAutofit/>
          </a:bodyPr>
          <a:lstStyle/>
          <a:p>
            <a:pPr algn="just"/>
            <a:r>
              <a:rPr lang="en-US" sz="3600" dirty="0"/>
              <a:t>Within five working days from the date of receipt of objections from the evaluated state bodies with supporting documents, authorized for evaluation by state bodies are formed and submitted to the special Commission for consideration</a:t>
            </a:r>
            <a:endParaRPr lang="ru-KZ" sz="3600" dirty="0"/>
          </a:p>
        </p:txBody>
      </p:sp>
    </p:spTree>
    <p:extLst>
      <p:ext uri="{BB962C8B-B14F-4D97-AF65-F5344CB8AC3E}">
        <p14:creationId xmlns:p14="http://schemas.microsoft.com/office/powerpoint/2010/main" val="22950897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4866CA9-8235-4488-A709-2351D50704B9}"/>
              </a:ext>
            </a:extLst>
          </p:cNvPr>
          <p:cNvSpPr>
            <a:spLocks noGrp="1"/>
          </p:cNvSpPr>
          <p:nvPr>
            <p:ph type="title"/>
          </p:nvPr>
        </p:nvSpPr>
        <p:spPr/>
        <p:txBody>
          <a:bodyPr/>
          <a:lstStyle/>
          <a:p>
            <a:endParaRPr lang="ru-KZ" dirty="0"/>
          </a:p>
        </p:txBody>
      </p:sp>
      <p:sp>
        <p:nvSpPr>
          <p:cNvPr id="3" name="Объект 2">
            <a:extLst>
              <a:ext uri="{FF2B5EF4-FFF2-40B4-BE49-F238E27FC236}">
                <a16:creationId xmlns:a16="http://schemas.microsoft.com/office/drawing/2014/main" id="{2056F40D-66B6-41FA-97C5-DA2EFCC78F0F}"/>
              </a:ext>
            </a:extLst>
          </p:cNvPr>
          <p:cNvSpPr>
            <a:spLocks noGrp="1"/>
          </p:cNvSpPr>
          <p:nvPr>
            <p:ph idx="1"/>
          </p:nvPr>
        </p:nvSpPr>
        <p:spPr/>
        <p:txBody>
          <a:bodyPr/>
          <a:lstStyle/>
          <a:p>
            <a:endParaRPr lang="ru-KZ" dirty="0"/>
          </a:p>
        </p:txBody>
      </p:sp>
    </p:spTree>
    <p:extLst>
      <p:ext uri="{BB962C8B-B14F-4D97-AF65-F5344CB8AC3E}">
        <p14:creationId xmlns:p14="http://schemas.microsoft.com/office/powerpoint/2010/main" val="2431681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93BC511-F884-49D1-B97E-A32F12BE473E}"/>
              </a:ext>
            </a:extLst>
          </p:cNvPr>
          <p:cNvSpPr>
            <a:spLocks noGrp="1"/>
          </p:cNvSpPr>
          <p:nvPr>
            <p:ph type="title"/>
          </p:nvPr>
        </p:nvSpPr>
        <p:spPr>
          <a:xfrm>
            <a:off x="619760" y="233680"/>
            <a:ext cx="10367239" cy="1559256"/>
          </a:xfrm>
        </p:spPr>
        <p:txBody>
          <a:bodyPr>
            <a:normAutofit/>
          </a:bodyPr>
          <a:lstStyle/>
          <a:p>
            <a:pPr algn="just"/>
            <a:r>
              <a:rPr lang="en-US" sz="1800" dirty="0"/>
              <a:t>When planning an audit, the auditor should plan audit procedures to collect sufficient audit evidence. This can be achieved in several stages:</a:t>
            </a:r>
            <a:endParaRPr lang="ru-KZ" sz="1800" dirty="0"/>
          </a:p>
        </p:txBody>
      </p:sp>
      <p:sp>
        <p:nvSpPr>
          <p:cNvPr id="3" name="Объект 2">
            <a:extLst>
              <a:ext uri="{FF2B5EF4-FFF2-40B4-BE49-F238E27FC236}">
                <a16:creationId xmlns:a16="http://schemas.microsoft.com/office/drawing/2014/main" id="{E536737D-04D4-467A-BC04-929C61370369}"/>
              </a:ext>
            </a:extLst>
          </p:cNvPr>
          <p:cNvSpPr>
            <a:spLocks noGrp="1"/>
          </p:cNvSpPr>
          <p:nvPr>
            <p:ph idx="1"/>
          </p:nvPr>
        </p:nvSpPr>
        <p:spPr>
          <a:xfrm>
            <a:off x="619760" y="1950720"/>
            <a:ext cx="10367239" cy="4267200"/>
          </a:xfrm>
        </p:spPr>
        <p:txBody>
          <a:bodyPr>
            <a:normAutofit/>
          </a:bodyPr>
          <a:lstStyle/>
          <a:p>
            <a:r>
              <a:rPr lang="en-US" dirty="0">
                <a:solidFill>
                  <a:schemeClr val="bg1"/>
                </a:solidFill>
              </a:rPr>
              <a:t>deciding on the overall audit plan (which questions to ask, such as explanatory/descriptive/evaluative);</a:t>
            </a:r>
            <a:endParaRPr lang="ru-RU" dirty="0">
              <a:solidFill>
                <a:schemeClr val="bg1"/>
              </a:solidFill>
            </a:endParaRPr>
          </a:p>
          <a:p>
            <a:r>
              <a:rPr lang="en-US" dirty="0">
                <a:solidFill>
                  <a:schemeClr val="bg1"/>
                </a:solidFill>
              </a:rPr>
              <a:t>determining the level of observation (such as reviewing a process or individual cases);</a:t>
            </a:r>
            <a:endParaRPr lang="ru-RU" dirty="0">
              <a:solidFill>
                <a:schemeClr val="bg1"/>
              </a:solidFill>
            </a:endParaRPr>
          </a:p>
          <a:p>
            <a:r>
              <a:rPr lang="en-US" dirty="0">
                <a:solidFill>
                  <a:schemeClr val="bg1"/>
                </a:solidFill>
              </a:rPr>
              <a:t>methodology (such as full analysis or sampling); </a:t>
            </a:r>
            <a:endParaRPr lang="ru-RU" dirty="0">
              <a:solidFill>
                <a:schemeClr val="bg1"/>
              </a:solidFill>
            </a:endParaRPr>
          </a:p>
          <a:p>
            <a:r>
              <a:rPr lang="en-US" dirty="0">
                <a:solidFill>
                  <a:schemeClr val="bg1"/>
                </a:solidFill>
              </a:rPr>
              <a:t>specific data collection techniques (such as interviews or focus groups). The methods of data collection and sampling should be chosen carefully.</a:t>
            </a:r>
            <a:endParaRPr lang="ru-RU" dirty="0">
              <a:solidFill>
                <a:schemeClr val="bg1"/>
              </a:solidFill>
            </a:endParaRPr>
          </a:p>
          <a:p>
            <a:endParaRPr lang="ru-RU" i="1" dirty="0">
              <a:solidFill>
                <a:schemeClr val="bg1"/>
              </a:solidFill>
            </a:endParaRPr>
          </a:p>
          <a:p>
            <a:pPr marL="0" indent="0" algn="just">
              <a:buNone/>
            </a:pPr>
            <a:r>
              <a:rPr lang="en-US" i="1" dirty="0">
                <a:solidFill>
                  <a:schemeClr val="bg1"/>
                </a:solidFill>
              </a:rPr>
              <a:t>The planning stage should also include research work aimed at building knowledge, testing various audits of plans, and verifying the availability of necessary data. This makes it easier to choose the most appropriate audit method.</a:t>
            </a:r>
            <a:endParaRPr lang="ru-KZ" i="1" dirty="0">
              <a:solidFill>
                <a:schemeClr val="bg1"/>
              </a:solidFill>
            </a:endParaRPr>
          </a:p>
        </p:txBody>
      </p:sp>
    </p:spTree>
    <p:extLst>
      <p:ext uri="{BB962C8B-B14F-4D97-AF65-F5344CB8AC3E}">
        <p14:creationId xmlns:p14="http://schemas.microsoft.com/office/powerpoint/2010/main" val="759241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74B418-40A7-44BE-BFDA-1BCD31D8AAEC}"/>
              </a:ext>
            </a:extLst>
          </p:cNvPr>
          <p:cNvSpPr>
            <a:spLocks noGrp="1"/>
          </p:cNvSpPr>
          <p:nvPr>
            <p:ph type="title"/>
          </p:nvPr>
        </p:nvSpPr>
        <p:spPr/>
        <p:txBody>
          <a:bodyPr>
            <a:normAutofit/>
          </a:bodyPr>
          <a:lstStyle/>
          <a:p>
            <a:r>
              <a:rPr lang="en-US" sz="2000" dirty="0"/>
              <a:t>Supreme  and operational management, as well as the audit team, should have a full understanding of the overall audit plan and its implications.</a:t>
            </a:r>
            <a:endParaRPr lang="ru-KZ" sz="2000" dirty="0"/>
          </a:p>
        </p:txBody>
      </p:sp>
      <p:sp>
        <p:nvSpPr>
          <p:cNvPr id="3" name="Объект 2">
            <a:extLst>
              <a:ext uri="{FF2B5EF4-FFF2-40B4-BE49-F238E27FC236}">
                <a16:creationId xmlns:a16="http://schemas.microsoft.com/office/drawing/2014/main" id="{E43F1DF3-988B-4F98-BE8F-B9762E182E27}"/>
              </a:ext>
            </a:extLst>
          </p:cNvPr>
          <p:cNvSpPr>
            <a:spLocks noGrp="1"/>
          </p:cNvSpPr>
          <p:nvPr>
            <p:ph idx="1"/>
          </p:nvPr>
        </p:nvSpPr>
        <p:spPr/>
        <p:txBody>
          <a:bodyPr>
            <a:normAutofit/>
          </a:bodyPr>
          <a:lstStyle/>
          <a:p>
            <a:r>
              <a:rPr lang="en-US" sz="4000" dirty="0">
                <a:latin typeface="Bahnschrift Light Condensed" panose="020B0502040204020203" pitchFamily="34" charset="0"/>
              </a:rPr>
              <a:t>Decisions on the overall audit plan and its resource implications are often made by the top management of the SAI, which can ensure that the existing skills, resources, and capabilities are aligned with the audit objectives and issues</a:t>
            </a:r>
            <a:endParaRPr lang="ru-KZ" sz="4000" dirty="0">
              <a:latin typeface="Bahnschrift Light Condensed" panose="020B0502040204020203" pitchFamily="34" charset="0"/>
            </a:endParaRPr>
          </a:p>
        </p:txBody>
      </p:sp>
    </p:spTree>
    <p:extLst>
      <p:ext uri="{BB962C8B-B14F-4D97-AF65-F5344CB8AC3E}">
        <p14:creationId xmlns:p14="http://schemas.microsoft.com/office/powerpoint/2010/main" val="1707846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42ED811-9A7F-443D-8141-14BBAC9C5827}"/>
              </a:ext>
            </a:extLst>
          </p:cNvPr>
          <p:cNvSpPr>
            <a:spLocks noGrp="1"/>
          </p:cNvSpPr>
          <p:nvPr>
            <p:ph type="title"/>
          </p:nvPr>
        </p:nvSpPr>
        <p:spPr/>
        <p:txBody>
          <a:bodyPr>
            <a:normAutofit/>
          </a:bodyPr>
          <a:lstStyle/>
          <a:p>
            <a:pPr algn="just"/>
            <a:r>
              <a:rPr lang="en-US" sz="2000" dirty="0"/>
              <a:t>Planning should provide flexibility so that auditors can take advantage of the analytical findings obtained during the audit</a:t>
            </a:r>
            <a:endParaRPr lang="ru-KZ" sz="2000" dirty="0"/>
          </a:p>
        </p:txBody>
      </p:sp>
      <p:sp>
        <p:nvSpPr>
          <p:cNvPr id="3" name="Объект 2">
            <a:extLst>
              <a:ext uri="{FF2B5EF4-FFF2-40B4-BE49-F238E27FC236}">
                <a16:creationId xmlns:a16="http://schemas.microsoft.com/office/drawing/2014/main" id="{1B8CAEB4-598A-4398-99B1-E0A163646C06}"/>
              </a:ext>
            </a:extLst>
          </p:cNvPr>
          <p:cNvSpPr>
            <a:spLocks noGrp="1"/>
          </p:cNvSpPr>
          <p:nvPr>
            <p:ph idx="1"/>
          </p:nvPr>
        </p:nvSpPr>
        <p:spPr>
          <a:xfrm>
            <a:off x="1202919" y="1940560"/>
            <a:ext cx="9784080" cy="4277360"/>
          </a:xfrm>
        </p:spPr>
        <p:txBody>
          <a:bodyPr>
            <a:normAutofit/>
          </a:bodyPr>
          <a:lstStyle/>
          <a:p>
            <a:pPr marL="0" indent="0">
              <a:buNone/>
            </a:pPr>
            <a:r>
              <a:rPr lang="en-US" dirty="0">
                <a:latin typeface="Bahnschrift Light Condensed" panose="020B0502040204020203" pitchFamily="34" charset="0"/>
              </a:rPr>
              <a:t>When choosing audit methods, preference should be given to the methods that best ensure effective collection of audit data.</a:t>
            </a:r>
          </a:p>
          <a:p>
            <a:pPr marL="0" indent="0">
              <a:buNone/>
            </a:pPr>
            <a:r>
              <a:rPr lang="en-US" dirty="0">
                <a:latin typeface="Bahnschrift Light Condensed" panose="020B0502040204020203" pitchFamily="34" charset="0"/>
              </a:rPr>
              <a:t>Performance audit procedures should not be overly standardized.</a:t>
            </a:r>
          </a:p>
          <a:p>
            <a:pPr marL="0" indent="0">
              <a:buNone/>
            </a:pPr>
            <a:r>
              <a:rPr lang="en-US" dirty="0">
                <a:latin typeface="Bahnschrift Light Condensed" panose="020B0502040204020203" pitchFamily="34" charset="0"/>
              </a:rPr>
              <a:t> Over - reliance on prescriptions can negatively affect the flexibility, professional judgment, and high analytical skills required for performance audits. </a:t>
            </a:r>
          </a:p>
          <a:p>
            <a:pPr marL="0" indent="0">
              <a:buNone/>
            </a:pPr>
            <a:r>
              <a:rPr lang="en-US" dirty="0">
                <a:latin typeface="Bahnschrift Light Condensed" panose="020B0502040204020203" pitchFamily="34" charset="0"/>
              </a:rPr>
              <a:t>In some cases, where, for example, an audit requires data collection in a large number and in different areas, or the audit must be conducted by a large number of auditors, a more detailed audit plan may be necessary, in which audit issues and procedures are clearly defined.</a:t>
            </a:r>
            <a:endParaRPr lang="ru-RU" dirty="0">
              <a:latin typeface="Bahnschrift Light Condensed" panose="020B0502040204020203" pitchFamily="34" charset="0"/>
            </a:endParaRPr>
          </a:p>
          <a:p>
            <a:endParaRPr lang="ru-KZ" dirty="0">
              <a:latin typeface="Bahnschrift Light Condensed" panose="020B0502040204020203" pitchFamily="34" charset="0"/>
            </a:endParaRPr>
          </a:p>
        </p:txBody>
      </p:sp>
    </p:spTree>
    <p:extLst>
      <p:ext uri="{BB962C8B-B14F-4D97-AF65-F5344CB8AC3E}">
        <p14:creationId xmlns:p14="http://schemas.microsoft.com/office/powerpoint/2010/main" val="2333041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E9E93F-8852-4244-92FE-9A1CD49869AF}"/>
              </a:ext>
            </a:extLst>
          </p:cNvPr>
          <p:cNvSpPr>
            <a:spLocks noGrp="1"/>
          </p:cNvSpPr>
          <p:nvPr>
            <p:ph type="title"/>
          </p:nvPr>
        </p:nvSpPr>
        <p:spPr/>
        <p:txBody>
          <a:bodyPr>
            <a:normAutofit/>
          </a:bodyPr>
          <a:lstStyle/>
          <a:p>
            <a:r>
              <a:rPr lang="en-US" dirty="0"/>
              <a:t>When planning an audit, auditors should assess the risk of fraud</a:t>
            </a:r>
            <a:r>
              <a:rPr lang="ru-RU" dirty="0"/>
              <a:t>.</a:t>
            </a:r>
            <a:endParaRPr lang="ru-KZ" dirty="0"/>
          </a:p>
        </p:txBody>
      </p:sp>
      <p:sp>
        <p:nvSpPr>
          <p:cNvPr id="3" name="Объект 2">
            <a:extLst>
              <a:ext uri="{FF2B5EF4-FFF2-40B4-BE49-F238E27FC236}">
                <a16:creationId xmlns:a16="http://schemas.microsoft.com/office/drawing/2014/main" id="{31396030-565E-4744-B21E-B9934FB36078}"/>
              </a:ext>
            </a:extLst>
          </p:cNvPr>
          <p:cNvSpPr>
            <a:spLocks noGrp="1"/>
          </p:cNvSpPr>
          <p:nvPr>
            <p:ph idx="1"/>
          </p:nvPr>
        </p:nvSpPr>
        <p:spPr/>
        <p:txBody>
          <a:bodyPr>
            <a:normAutofit/>
          </a:bodyPr>
          <a:lstStyle/>
          <a:p>
            <a:pPr algn="just"/>
            <a:r>
              <a:rPr lang="en-US" sz="2800" dirty="0">
                <a:solidFill>
                  <a:schemeClr val="bg1"/>
                </a:solidFill>
                <a:latin typeface="Bahnschrift Light Condensed" panose="020B0502040204020203" pitchFamily="34" charset="0"/>
              </a:rPr>
              <a:t>If this is significant in the context of the audit objectives, the auditors should review the relevant internal control systems and conduct a survey to determine whether there are signs of violations that interfere with effectiveness. </a:t>
            </a:r>
            <a:endParaRPr lang="ru-RU" sz="2800" dirty="0">
              <a:solidFill>
                <a:schemeClr val="bg1"/>
              </a:solidFill>
              <a:latin typeface="Bahnschrift Light Condensed" panose="020B0502040204020203" pitchFamily="34" charset="0"/>
            </a:endParaRPr>
          </a:p>
          <a:p>
            <a:pPr algn="just"/>
            <a:r>
              <a:rPr lang="en-US" sz="2800" dirty="0">
                <a:solidFill>
                  <a:schemeClr val="bg1"/>
                </a:solidFill>
                <a:latin typeface="Bahnschrift Light Condensed" panose="020B0502040204020203" pitchFamily="34" charset="0"/>
              </a:rPr>
              <a:t>They also need to determine whether the relevant entities have taken appropriate measures in response to the recommendations of past audits or other surveys relevant to the audit objectives.</a:t>
            </a:r>
            <a:endParaRPr lang="ru-KZ" sz="2800" dirty="0">
              <a:solidFill>
                <a:schemeClr val="bg1"/>
              </a:solidFill>
              <a:latin typeface="Bahnschrift Light Condensed" panose="020B0502040204020203" pitchFamily="34" charset="0"/>
            </a:endParaRPr>
          </a:p>
        </p:txBody>
      </p:sp>
    </p:spTree>
    <p:extLst>
      <p:ext uri="{BB962C8B-B14F-4D97-AF65-F5344CB8AC3E}">
        <p14:creationId xmlns:p14="http://schemas.microsoft.com/office/powerpoint/2010/main" val="2558841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79F4431-3578-45AE-85A8-166AFDE42215}"/>
              </a:ext>
            </a:extLst>
          </p:cNvPr>
          <p:cNvSpPr>
            <a:spLocks noGrp="1"/>
          </p:cNvSpPr>
          <p:nvPr>
            <p:ph type="title"/>
          </p:nvPr>
        </p:nvSpPr>
        <p:spPr/>
        <p:txBody>
          <a:bodyPr>
            <a:normAutofit/>
          </a:bodyPr>
          <a:lstStyle/>
          <a:p>
            <a:pPr algn="just"/>
            <a:r>
              <a:rPr lang="en-US" sz="2000" dirty="0">
                <a:latin typeface="Bahnschrift Light Condensed" panose="020B0502040204020203" pitchFamily="34" charset="0"/>
              </a:rPr>
              <a:t>Auditors should obtain sufficient necessary audit evidence to obtain results, form conclusions in response to audit objectives and questions, and issue recommendations.</a:t>
            </a:r>
            <a:endParaRPr lang="ru-KZ" sz="2000" dirty="0">
              <a:latin typeface="Bahnschrift Light Condensed" panose="020B0502040204020203" pitchFamily="34" charset="0"/>
            </a:endParaRPr>
          </a:p>
        </p:txBody>
      </p:sp>
      <p:sp>
        <p:nvSpPr>
          <p:cNvPr id="3" name="Объект 2">
            <a:extLst>
              <a:ext uri="{FF2B5EF4-FFF2-40B4-BE49-F238E27FC236}">
                <a16:creationId xmlns:a16="http://schemas.microsoft.com/office/drawing/2014/main" id="{AC2BCF34-63A8-4DA6-B1F1-3992AB4F95F4}"/>
              </a:ext>
            </a:extLst>
          </p:cNvPr>
          <p:cNvSpPr>
            <a:spLocks noGrp="1"/>
          </p:cNvSpPr>
          <p:nvPr>
            <p:ph idx="1"/>
          </p:nvPr>
        </p:nvSpPr>
        <p:spPr/>
        <p:txBody>
          <a:bodyPr/>
          <a:lstStyle/>
          <a:p>
            <a:pPr algn="just"/>
            <a:r>
              <a:rPr lang="en-US" i="1" dirty="0"/>
              <a:t>The nature of the audit evidence required to draw conclusions on the performance audit is determined by the subject, purpose, and issues of the audit. </a:t>
            </a:r>
            <a:endParaRPr lang="ru-RU" i="1" dirty="0"/>
          </a:p>
          <a:p>
            <a:pPr algn="just"/>
            <a:r>
              <a:rPr lang="en-US" i="1" dirty="0"/>
              <a:t>The auditor needs to evaluate the evidence in terms of obtaining audit results. Based on the results, the auditor should rely on professional judgment when drawing up a conclusion.</a:t>
            </a:r>
            <a:endParaRPr lang="ru-RU" i="1" dirty="0"/>
          </a:p>
          <a:p>
            <a:pPr algn="just"/>
            <a:r>
              <a:rPr lang="en-US" i="1" dirty="0"/>
              <a:t> The results and conclusions are the results of analysis in response to the audit objectives. They should provide answers to audit questions.</a:t>
            </a:r>
            <a:endParaRPr lang="ru-KZ" i="1" dirty="0"/>
          </a:p>
        </p:txBody>
      </p:sp>
    </p:spTree>
    <p:extLst>
      <p:ext uri="{BB962C8B-B14F-4D97-AF65-F5344CB8AC3E}">
        <p14:creationId xmlns:p14="http://schemas.microsoft.com/office/powerpoint/2010/main" val="4262897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452254-38C1-4877-9881-977A28480F84}"/>
              </a:ext>
            </a:extLst>
          </p:cNvPr>
          <p:cNvSpPr>
            <a:spLocks noGrp="1"/>
          </p:cNvSpPr>
          <p:nvPr>
            <p:ph type="title"/>
          </p:nvPr>
        </p:nvSpPr>
        <p:spPr/>
        <p:txBody>
          <a:bodyPr/>
          <a:lstStyle/>
          <a:p>
            <a:r>
              <a:rPr lang="en-US" sz="1800" b="1" dirty="0">
                <a:solidFill>
                  <a:srgbClr val="000000"/>
                </a:solidFill>
                <a:effectLst/>
                <a:latin typeface="Times New Roman" panose="02020603050405020304" pitchFamily="18" charset="0"/>
                <a:ea typeface="Times New Roman" panose="02020603050405020304" pitchFamily="18" charset="0"/>
              </a:rPr>
              <a:t>Methods of operating rating to block the achievement of the objectives</a:t>
            </a:r>
            <a:endParaRPr lang="ru-KZ" dirty="0"/>
          </a:p>
        </p:txBody>
      </p:sp>
      <p:sp>
        <p:nvSpPr>
          <p:cNvPr id="3" name="Объект 2">
            <a:extLst>
              <a:ext uri="{FF2B5EF4-FFF2-40B4-BE49-F238E27FC236}">
                <a16:creationId xmlns:a16="http://schemas.microsoft.com/office/drawing/2014/main" id="{63A4D2DA-E1A9-440D-99A5-8455E935694A}"/>
              </a:ext>
            </a:extLst>
          </p:cNvPr>
          <p:cNvSpPr>
            <a:spLocks noGrp="1"/>
          </p:cNvSpPr>
          <p:nvPr>
            <p:ph idx="1"/>
          </p:nvPr>
        </p:nvSpPr>
        <p:spPr/>
        <p:txBody>
          <a:bodyPr>
            <a:normAutofit lnSpcReduction="10000"/>
          </a:bodyPr>
          <a:lstStyle/>
          <a:p>
            <a:pPr marL="0" indent="0" algn="just">
              <a:lnSpc>
                <a:spcPct val="120000"/>
              </a:lnSpc>
              <a:spcBef>
                <a:spcPts val="0"/>
              </a:spcBef>
              <a:spcAft>
                <a:spcPts val="0"/>
              </a:spcAft>
              <a:buNone/>
            </a:pPr>
            <a:r>
              <a:rPr lang="en-US" sz="1800" dirty="0">
                <a:solidFill>
                  <a:srgbClr val="000000"/>
                </a:solidFill>
                <a:effectLst/>
                <a:latin typeface="Times New Roman" panose="02020603050405020304" pitchFamily="18" charset="0"/>
                <a:ea typeface="Times New Roman" panose="02020603050405020304" pitchFamily="18" charset="0"/>
              </a:rPr>
              <a:t>Operational assessment for the block of achievement of goals is carried out on the basis of the reporting information provided, as well as posted according to the evaluation Schedule on their official Internet resources:</a:t>
            </a:r>
            <a:endParaRPr lang="ru-RU" sz="1800" dirty="0">
              <a:solidFill>
                <a:srgbClr val="000000"/>
              </a:solidFill>
              <a:effectLst/>
              <a:latin typeface="Times New Roman" panose="02020603050405020304" pitchFamily="18" charset="0"/>
              <a:ea typeface="Times New Roman" panose="02020603050405020304" pitchFamily="18" charset="0"/>
            </a:endParaRPr>
          </a:p>
          <a:p>
            <a:pPr algn="just">
              <a:lnSpc>
                <a:spcPct val="120000"/>
              </a:lnSpc>
              <a:spcBef>
                <a:spcPts val="0"/>
              </a:spcBef>
              <a:spcAft>
                <a:spcPts val="0"/>
              </a:spcAft>
            </a:pPr>
            <a:r>
              <a:rPr lang="ru-RU" sz="1800" dirty="0">
                <a:solidFill>
                  <a:srgbClr val="000000"/>
                </a:solidFill>
                <a:effectLst/>
                <a:latin typeface="Times New Roman" panose="02020603050405020304" pitchFamily="18" charset="0"/>
                <a:ea typeface="Times New Roman" panose="02020603050405020304" pitchFamily="18" charset="0"/>
              </a:rPr>
              <a:t>1) </a:t>
            </a:r>
            <a:r>
              <a:rPr lang="en-US" sz="1800" dirty="0">
                <a:solidFill>
                  <a:srgbClr val="000000"/>
                </a:solidFill>
                <a:effectLst/>
                <a:latin typeface="Times New Roman" panose="02020603050405020304" pitchFamily="18" charset="0"/>
                <a:ea typeface="Times New Roman" panose="02020603050405020304" pitchFamily="18" charset="0"/>
              </a:rPr>
              <a:t>strategic plans of Central state bodies;      </a:t>
            </a:r>
            <a:endParaRPr lang="ru-RU" sz="1800" dirty="0">
              <a:solidFill>
                <a:srgbClr val="000000"/>
              </a:solidFill>
              <a:effectLst/>
              <a:latin typeface="Times New Roman" panose="02020603050405020304" pitchFamily="18" charset="0"/>
              <a:ea typeface="Times New Roman" panose="02020603050405020304" pitchFamily="18" charset="0"/>
            </a:endParaRPr>
          </a:p>
          <a:p>
            <a:pPr algn="just">
              <a:lnSpc>
                <a:spcPct val="120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2) programs for the development of territories of local Executive bodies;      </a:t>
            </a:r>
            <a:endParaRPr lang="ru-RU" sz="1800" dirty="0">
              <a:solidFill>
                <a:srgbClr val="000000"/>
              </a:solidFill>
              <a:effectLst/>
              <a:latin typeface="Times New Roman" panose="02020603050405020304" pitchFamily="18" charset="0"/>
              <a:ea typeface="Times New Roman" panose="02020603050405020304" pitchFamily="18" charset="0"/>
            </a:endParaRPr>
          </a:p>
          <a:p>
            <a:pPr algn="just">
              <a:lnSpc>
                <a:spcPct val="120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3) reports on the implementation of strategic plans;   </a:t>
            </a:r>
            <a:endParaRPr lang="ru-RU" sz="1800" dirty="0">
              <a:solidFill>
                <a:srgbClr val="000000"/>
              </a:solidFill>
              <a:effectLst/>
              <a:latin typeface="Times New Roman" panose="02020603050405020304" pitchFamily="18" charset="0"/>
              <a:ea typeface="Times New Roman" panose="02020603050405020304" pitchFamily="18" charset="0"/>
            </a:endParaRPr>
          </a:p>
          <a:p>
            <a:pPr algn="just">
              <a:lnSpc>
                <a:spcPct val="120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4) reports on the implementation of territorial development programs based on the basic list of indicators for local Executive bodies;    </a:t>
            </a:r>
            <a:endParaRPr lang="ru-RU" sz="1800" dirty="0">
              <a:solidFill>
                <a:srgbClr val="000000"/>
              </a:solidFill>
              <a:effectLst/>
              <a:latin typeface="Times New Roman" panose="02020603050405020304" pitchFamily="18" charset="0"/>
              <a:ea typeface="Times New Roman" panose="02020603050405020304" pitchFamily="18" charset="0"/>
            </a:endParaRPr>
          </a:p>
          <a:p>
            <a:pPr algn="just">
              <a:lnSpc>
                <a:spcPct val="120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5) statistical report of the authorized body for budget execution on budget execution of the evaluated Central state and local Executive bodies;    </a:t>
            </a:r>
            <a:endParaRPr lang="ru-RU" sz="1800" dirty="0">
              <a:solidFill>
                <a:srgbClr val="000000"/>
              </a:solidFill>
              <a:effectLst/>
              <a:latin typeface="Times New Roman" panose="02020603050405020304" pitchFamily="18" charset="0"/>
              <a:ea typeface="Times New Roman" panose="02020603050405020304" pitchFamily="18" charset="0"/>
            </a:endParaRPr>
          </a:p>
          <a:p>
            <a:pPr algn="just">
              <a:lnSpc>
                <a:spcPct val="120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6) statistical and departmental data;    </a:t>
            </a:r>
            <a:endParaRPr lang="ru-RU" sz="1800" dirty="0">
              <a:solidFill>
                <a:srgbClr val="000000"/>
              </a:solidFill>
              <a:effectLst/>
              <a:latin typeface="Times New Roman" panose="02020603050405020304" pitchFamily="18" charset="0"/>
              <a:ea typeface="Times New Roman" panose="02020603050405020304" pitchFamily="18" charset="0"/>
            </a:endParaRPr>
          </a:p>
          <a:p>
            <a:pPr algn="just">
              <a:lnSpc>
                <a:spcPct val="120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7) international ratings;   </a:t>
            </a:r>
            <a:endParaRPr lang="ru-RU" sz="1800" dirty="0">
              <a:solidFill>
                <a:srgbClr val="000000"/>
              </a:solidFill>
              <a:effectLst/>
              <a:latin typeface="Times New Roman" panose="02020603050405020304" pitchFamily="18" charset="0"/>
              <a:ea typeface="Times New Roman" panose="02020603050405020304" pitchFamily="18" charset="0"/>
            </a:endParaRPr>
          </a:p>
          <a:p>
            <a:pPr algn="just">
              <a:lnSpc>
                <a:spcPct val="120000"/>
              </a:lnSpc>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8) data on the Civil budget;</a:t>
            </a:r>
            <a:endParaRPr lang="ru-KZ" dirty="0"/>
          </a:p>
        </p:txBody>
      </p:sp>
    </p:spTree>
    <p:extLst>
      <p:ext uri="{BB962C8B-B14F-4D97-AF65-F5344CB8AC3E}">
        <p14:creationId xmlns:p14="http://schemas.microsoft.com/office/powerpoint/2010/main" val="779551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DFE73D-3589-4F09-8D2E-170C5F2CDBD2}"/>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The re-check is carried out to determine the reliability of the information provided on the implementation of strategic plans/programs for the development of territories and budget programs</a:t>
            </a:r>
            <a:r>
              <a:rPr lang="ru-RU" sz="1800" dirty="0">
                <a:solidFill>
                  <a:srgbClr val="000000"/>
                </a:solidFill>
                <a:effectLst/>
                <a:latin typeface="Times New Roman" panose="02020603050405020304" pitchFamily="18" charset="0"/>
                <a:ea typeface="Times New Roman" panose="02020603050405020304" pitchFamily="18" charset="0"/>
              </a:rPr>
              <a:t>.</a:t>
            </a:r>
            <a:br>
              <a:rPr lang="ru-KZ" sz="1800" dirty="0">
                <a:effectLst/>
                <a:latin typeface="Times New Roman" panose="02020603050405020304" pitchFamily="18" charset="0"/>
                <a:ea typeface="Times New Roman" panose="02020603050405020304" pitchFamily="18" charset="0"/>
              </a:rPr>
            </a:br>
            <a:endParaRPr lang="ru-KZ" dirty="0"/>
          </a:p>
        </p:txBody>
      </p:sp>
      <p:sp>
        <p:nvSpPr>
          <p:cNvPr id="3" name="Объект 2">
            <a:extLst>
              <a:ext uri="{FF2B5EF4-FFF2-40B4-BE49-F238E27FC236}">
                <a16:creationId xmlns:a16="http://schemas.microsoft.com/office/drawing/2014/main" id="{C6E7B6A8-4616-41B6-98EF-AD70F6488796}"/>
              </a:ext>
            </a:extLst>
          </p:cNvPr>
          <p:cNvSpPr>
            <a:spLocks noGrp="1"/>
          </p:cNvSpPr>
          <p:nvPr>
            <p:ph idx="1"/>
          </p:nvPr>
        </p:nvSpPr>
        <p:spPr/>
        <p:txBody>
          <a:bodyPr>
            <a:normAutofit/>
          </a:bodyPr>
          <a:lstStyle/>
          <a:p>
            <a:pPr algn="just"/>
            <a:r>
              <a:rPr lang="en-US" sz="3200" dirty="0">
                <a:latin typeface="Bahnschrift Condensed" panose="020B0502040204020203" pitchFamily="34" charset="0"/>
              </a:rPr>
              <a:t>The recheck procedure consists of collecting and analyzing supporting documents (departmental reports, acts of work performed and services rendered, Protocol, letter), as well as with access to the evaluated state bodies. </a:t>
            </a:r>
            <a:endParaRPr lang="ru-RU" sz="3200" dirty="0">
              <a:latin typeface="Bahnschrift Condensed" panose="020B0502040204020203" pitchFamily="34" charset="0"/>
            </a:endParaRPr>
          </a:p>
          <a:p>
            <a:pPr algn="just"/>
            <a:r>
              <a:rPr lang="en-US" sz="3200" dirty="0">
                <a:latin typeface="Bahnschrift Condensed" panose="020B0502040204020203" pitchFamily="34" charset="0"/>
              </a:rPr>
              <a:t>Based on the results of rechecking the data contained in the reporting information, a reconciliation report is drawn up</a:t>
            </a:r>
            <a:endParaRPr lang="ru-KZ" sz="3200" dirty="0">
              <a:latin typeface="Bahnschrift Condensed" panose="020B0502040204020203" pitchFamily="34" charset="0"/>
            </a:endParaRPr>
          </a:p>
        </p:txBody>
      </p:sp>
    </p:spTree>
    <p:extLst>
      <p:ext uri="{BB962C8B-B14F-4D97-AF65-F5344CB8AC3E}">
        <p14:creationId xmlns:p14="http://schemas.microsoft.com/office/powerpoint/2010/main" val="3184066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A0F97B1-9131-404B-96C6-BC8BB2AAA3B5}"/>
              </a:ext>
            </a:extLst>
          </p:cNvPr>
          <p:cNvSpPr>
            <a:spLocks noGrp="1"/>
          </p:cNvSpPr>
          <p:nvPr>
            <p:ph type="title"/>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Operational evaluation of the effectiveness of Central government agencies is carried out according to the following criteria:</a:t>
            </a:r>
            <a:endParaRPr lang="ru-KZ" dirty="0"/>
          </a:p>
        </p:txBody>
      </p:sp>
      <p:sp>
        <p:nvSpPr>
          <p:cNvPr id="3" name="Объект 2">
            <a:extLst>
              <a:ext uri="{FF2B5EF4-FFF2-40B4-BE49-F238E27FC236}">
                <a16:creationId xmlns:a16="http://schemas.microsoft.com/office/drawing/2014/main" id="{B892E916-3772-45B9-A689-5AF80AB5C3E9}"/>
              </a:ext>
            </a:extLst>
          </p:cNvPr>
          <p:cNvSpPr>
            <a:spLocks noGrp="1"/>
          </p:cNvSpPr>
          <p:nvPr>
            <p:ph idx="1"/>
          </p:nvPr>
        </p:nvSpPr>
        <p:spPr/>
        <p:txBody>
          <a:bodyPr>
            <a:normAutofit/>
          </a:bodyPr>
          <a:lstStyle/>
          <a:p>
            <a:pPr algn="just">
              <a:lnSpc>
                <a:spcPct val="100000"/>
              </a:lnSpc>
              <a:spcBef>
                <a:spcPts val="0"/>
              </a:spcBef>
              <a:spcAft>
                <a:spcPts val="0"/>
              </a:spcAft>
            </a:pPr>
            <a:r>
              <a:rPr lang="en-US" sz="3600" dirty="0">
                <a:solidFill>
                  <a:srgbClr val="000000"/>
                </a:solidFill>
                <a:effectLst/>
                <a:latin typeface="Bahnschrift SemiLight SemiConde" panose="020B0502040204020203" pitchFamily="34" charset="0"/>
                <a:ea typeface="Times New Roman" panose="02020603050405020304" pitchFamily="18" charset="0"/>
              </a:rPr>
              <a:t>1) achieving the goals of the strategic plan;</a:t>
            </a:r>
            <a:endParaRPr lang="ru-RU" sz="3600" dirty="0">
              <a:solidFill>
                <a:srgbClr val="000000"/>
              </a:solidFill>
              <a:effectLst/>
              <a:latin typeface="Bahnschrift SemiLight SemiConde" panose="020B0502040204020203" pitchFamily="34" charset="0"/>
              <a:ea typeface="Times New Roman" panose="02020603050405020304" pitchFamily="18" charset="0"/>
            </a:endParaRPr>
          </a:p>
          <a:p>
            <a:pPr algn="just">
              <a:lnSpc>
                <a:spcPct val="100000"/>
              </a:lnSpc>
              <a:spcBef>
                <a:spcPts val="0"/>
              </a:spcBef>
              <a:spcAft>
                <a:spcPts val="0"/>
              </a:spcAft>
            </a:pPr>
            <a:r>
              <a:rPr lang="en-US" sz="3600" dirty="0">
                <a:solidFill>
                  <a:srgbClr val="000000"/>
                </a:solidFill>
                <a:effectLst/>
                <a:latin typeface="Bahnschrift SemiLight SemiConde" panose="020B0502040204020203" pitchFamily="34" charset="0"/>
                <a:ea typeface="Times New Roman" panose="02020603050405020304" pitchFamily="18" charset="0"/>
              </a:rPr>
              <a:t>2) efficiency of budget program execution in achieving the strategic plan goal;</a:t>
            </a:r>
            <a:endParaRPr lang="ru-RU" sz="3600" dirty="0">
              <a:solidFill>
                <a:srgbClr val="000000"/>
              </a:solidFill>
              <a:effectLst/>
              <a:latin typeface="Bahnschrift SemiLight SemiConde" panose="020B0502040204020203" pitchFamily="34" charset="0"/>
              <a:ea typeface="Times New Roman" panose="02020603050405020304" pitchFamily="18" charset="0"/>
            </a:endParaRPr>
          </a:p>
          <a:p>
            <a:pPr algn="just">
              <a:lnSpc>
                <a:spcPct val="100000"/>
              </a:lnSpc>
              <a:spcBef>
                <a:spcPts val="0"/>
              </a:spcBef>
              <a:spcAft>
                <a:spcPts val="0"/>
              </a:spcAft>
            </a:pPr>
            <a:r>
              <a:rPr lang="en-US" sz="3600" dirty="0">
                <a:solidFill>
                  <a:srgbClr val="000000"/>
                </a:solidFill>
                <a:effectLst/>
                <a:latin typeface="Bahnschrift SemiLight SemiConde" panose="020B0502040204020203" pitchFamily="34" charset="0"/>
                <a:ea typeface="Times New Roman" panose="02020603050405020304" pitchFamily="18" charset="0"/>
              </a:rPr>
              <a:t>3) relationship of the strategic plan goal with budget programs;</a:t>
            </a:r>
            <a:endParaRPr lang="ru-RU" sz="3600" dirty="0">
              <a:solidFill>
                <a:srgbClr val="000000"/>
              </a:solidFill>
              <a:effectLst/>
              <a:latin typeface="Bahnschrift SemiLight SemiConde" panose="020B0502040204020203" pitchFamily="34" charset="0"/>
              <a:ea typeface="Times New Roman" panose="02020603050405020304" pitchFamily="18" charset="0"/>
            </a:endParaRPr>
          </a:p>
          <a:p>
            <a:pPr algn="just">
              <a:lnSpc>
                <a:spcPct val="100000"/>
              </a:lnSpc>
              <a:spcBef>
                <a:spcPts val="0"/>
              </a:spcBef>
              <a:spcAft>
                <a:spcPts val="0"/>
              </a:spcAft>
            </a:pPr>
            <a:r>
              <a:rPr lang="en-US" sz="3600" dirty="0">
                <a:solidFill>
                  <a:srgbClr val="000000"/>
                </a:solidFill>
                <a:effectLst/>
                <a:latin typeface="Bahnschrift SemiLight SemiConde" panose="020B0502040204020203" pitchFamily="34" charset="0"/>
                <a:ea typeface="Times New Roman" panose="02020603050405020304" pitchFamily="18" charset="0"/>
              </a:rPr>
              <a:t>4) the quality and content of the publication of the Civil budget.</a:t>
            </a:r>
            <a:endParaRPr lang="ru-KZ" sz="3600" dirty="0">
              <a:latin typeface="Bahnschrift SemiLight SemiConde" panose="020B0502040204020203" pitchFamily="34" charset="0"/>
            </a:endParaRPr>
          </a:p>
        </p:txBody>
      </p:sp>
    </p:spTree>
    <p:extLst>
      <p:ext uri="{BB962C8B-B14F-4D97-AF65-F5344CB8AC3E}">
        <p14:creationId xmlns:p14="http://schemas.microsoft.com/office/powerpoint/2010/main" val="31873964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каймление">
  <a:themeElements>
    <a:clrScheme name="Окаймление">
      <a:dk1>
        <a:srgbClr val="2C2C2C"/>
      </a:dk1>
      <a:lt1>
        <a:srgbClr val="FFFFFF"/>
      </a:lt1>
      <a:dk2>
        <a:srgbClr val="F56617"/>
      </a:dk2>
      <a:lt2>
        <a:srgbClr val="DDDDDD"/>
      </a:lt2>
      <a:accent1>
        <a:srgbClr val="FFC000"/>
      </a:accent1>
      <a:accent2>
        <a:srgbClr val="BD582C"/>
      </a:accent2>
      <a:accent3>
        <a:srgbClr val="865640"/>
      </a:accent3>
      <a:accent4>
        <a:srgbClr val="9B8357"/>
      </a:accent4>
      <a:accent5>
        <a:srgbClr val="C2BC80"/>
      </a:accent5>
      <a:accent6>
        <a:srgbClr val="94A080"/>
      </a:accent6>
      <a:hlink>
        <a:srgbClr val="FF9933"/>
      </a:hlink>
      <a:folHlink>
        <a:srgbClr val="6C606A"/>
      </a:folHlink>
    </a:clrScheme>
    <a:fontScheme name="Окаймление">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каймление">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B7CF026C-957E-4F4E-893C-D02C23AB6317}"/>
    </a:ext>
  </a:extLst>
</a:theme>
</file>

<file path=docProps/app.xml><?xml version="1.0" encoding="utf-8"?>
<Properties xmlns="http://schemas.openxmlformats.org/officeDocument/2006/extended-properties" xmlns:vt="http://schemas.openxmlformats.org/officeDocument/2006/docPropsVTypes">
  <Template>À bandes</Template>
  <TotalTime>1401</TotalTime>
  <Words>1628</Words>
  <Application>Microsoft Office PowerPoint</Application>
  <PresentationFormat>Широкоэкранный</PresentationFormat>
  <Paragraphs>82</Paragraphs>
  <Slides>19</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19</vt:i4>
      </vt:variant>
    </vt:vector>
  </HeadingPairs>
  <TitlesOfParts>
    <vt:vector size="26" baseType="lpstr">
      <vt:lpstr>Bahnschrift Condensed</vt:lpstr>
      <vt:lpstr>Bahnschrift Light Condensed</vt:lpstr>
      <vt:lpstr>Bahnschrift SemiLight SemiConde</vt:lpstr>
      <vt:lpstr>Corbel</vt:lpstr>
      <vt:lpstr>Times New Roman</vt:lpstr>
      <vt:lpstr>Wingdings</vt:lpstr>
      <vt:lpstr>Окаймление</vt:lpstr>
      <vt:lpstr>Planning the audit </vt:lpstr>
      <vt:lpstr>When planning an audit, the auditor should plan audit procedures to collect sufficient audit evidence. This can be achieved in several stages:</vt:lpstr>
      <vt:lpstr>Supreme  and operational management, as well as the audit team, should have a full understanding of the overall audit plan and its implications.</vt:lpstr>
      <vt:lpstr>Planning should provide flexibility so that auditors can take advantage of the analytical findings obtained during the audit</vt:lpstr>
      <vt:lpstr>When planning an audit, auditors should assess the risk of fraud.</vt:lpstr>
      <vt:lpstr>Auditors should obtain sufficient necessary audit evidence to obtain results, form conclusions in response to audit objectives and questions, and issue recommendations.</vt:lpstr>
      <vt:lpstr>Methods of operating rating to block the achievement of the objectives</vt:lpstr>
      <vt:lpstr>The re-check is carried out to determine the reliability of the information provided on the implementation of strategic plans/programs for the development of territories and budget programs. </vt:lpstr>
      <vt:lpstr>Operational evaluation of the effectiveness of Central government agencies is carried out according to the following criteria:</vt:lpstr>
      <vt:lpstr>Презентация PowerPoint</vt:lpstr>
      <vt:lpstr>Final calculation of achievement of the goal of the strategic plan and efficiency of execution of budget programs of Central state authorities </vt:lpstr>
      <vt:lpstr>General assessment on" achieving the goal " of Central government agencies </vt:lpstr>
      <vt:lpstr>Презентация PowerPoint</vt:lpstr>
      <vt:lpstr>Operational evaluation of the effectiveness of local Executive bodies is carried out according to the following criteria:</vt:lpstr>
      <vt:lpstr>Evaluation of the effectiveness of local Executive bodies according to the criterion "Achieving the goals of the territory development program" is carried out by the Accounts Committee. </vt:lpstr>
      <vt:lpstr>The final score of the operational assessment of local Executive bodies is calculated using the following formula:</vt:lpstr>
      <vt:lpstr>Procedure for the appeal of assessment results </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ASUS</dc:creator>
  <cp:lastModifiedBy>ASUS</cp:lastModifiedBy>
  <cp:revision>64</cp:revision>
  <cp:lastPrinted>2020-10-26T09:30:54Z</cp:lastPrinted>
  <dcterms:created xsi:type="dcterms:W3CDTF">2020-10-26T04:36:04Z</dcterms:created>
  <dcterms:modified xsi:type="dcterms:W3CDTF">2020-10-27T03:57:58Z</dcterms:modified>
</cp:coreProperties>
</file>