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1"/>
  </p:sldMasterIdLst>
  <p:notesMasterIdLst>
    <p:notesMasterId r:id="rId25"/>
  </p:notesMasterIdLst>
  <p:sldIdLst>
    <p:sldId id="256" r:id="rId2"/>
    <p:sldId id="257" r:id="rId3"/>
    <p:sldId id="285" r:id="rId4"/>
    <p:sldId id="258" r:id="rId5"/>
    <p:sldId id="271" r:id="rId6"/>
    <p:sldId id="272" r:id="rId7"/>
    <p:sldId id="286" r:id="rId8"/>
    <p:sldId id="273" r:id="rId9"/>
    <p:sldId id="274" r:id="rId10"/>
    <p:sldId id="287" r:id="rId11"/>
    <p:sldId id="288" r:id="rId12"/>
    <p:sldId id="259" r:id="rId13"/>
    <p:sldId id="289" r:id="rId14"/>
    <p:sldId id="290" r:id="rId15"/>
    <p:sldId id="291" r:id="rId16"/>
    <p:sldId id="292" r:id="rId17"/>
    <p:sldId id="293" r:id="rId18"/>
    <p:sldId id="284" r:id="rId19"/>
    <p:sldId id="280" r:id="rId20"/>
    <p:sldId id="281" r:id="rId21"/>
    <p:sldId id="269" r:id="rId22"/>
    <p:sldId id="260" r:id="rId23"/>
    <p:sldId id="270" r:id="rId24"/>
  </p:sldIdLst>
  <p:sldSz cx="12192000" cy="6858000"/>
  <p:notesSz cx="6858000" cy="9144000"/>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82B319-C5BD-44FB-8B9E-61353C659A8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C44290C2-C37C-480E-B472-ACD03604020C}">
      <dgm:prSet phldrT="[Текст]" custT="1"/>
      <dgm:spPr>
        <a:solidFill>
          <a:schemeClr val="accent5"/>
        </a:solidFill>
      </dgm:spPr>
      <dgm:t>
        <a:bodyPr/>
        <a:lstStyle/>
        <a:p>
          <a:r>
            <a:rPr lang="ru-RU" sz="2400" dirty="0">
              <a:solidFill>
                <a:schemeClr val="tx1"/>
              </a:solidFill>
            </a:rPr>
            <a:t>достоверности</a:t>
          </a:r>
          <a:endParaRPr lang="ru-RU" sz="2400" b="0" dirty="0">
            <a:solidFill>
              <a:schemeClr val="tx1"/>
            </a:solidFill>
            <a:latin typeface="Century Gothic" panose="020B0502020202020204" pitchFamily="34" charset="0"/>
          </a:endParaRPr>
        </a:p>
      </dgm:t>
    </dgm:pt>
    <dgm:pt modelId="{852542DB-8723-4222-87EA-063E653FBE15}" type="parTrans" cxnId="{CAAC4619-2AD9-4BB6-9A48-51917F98F1A7}">
      <dgm:prSet/>
      <dgm:spPr/>
      <dgm:t>
        <a:bodyPr/>
        <a:lstStyle/>
        <a:p>
          <a:endParaRPr lang="ru-RU" b="0">
            <a:solidFill>
              <a:srgbClr val="002060"/>
            </a:solidFill>
            <a:latin typeface="Century Gothic" panose="020B0502020202020204" pitchFamily="34" charset="0"/>
          </a:endParaRPr>
        </a:p>
      </dgm:t>
    </dgm:pt>
    <dgm:pt modelId="{BA419391-DA7C-4543-8425-2B2E2422F203}" type="sibTrans" cxnId="{CAAC4619-2AD9-4BB6-9A48-51917F98F1A7}">
      <dgm:prSet/>
      <dgm:spPr>
        <a:ln>
          <a:solidFill>
            <a:srgbClr val="876946"/>
          </a:solidFill>
        </a:ln>
      </dgm:spPr>
      <dgm:t>
        <a:bodyPr/>
        <a:lstStyle/>
        <a:p>
          <a:endParaRPr lang="ru-RU" b="0">
            <a:solidFill>
              <a:srgbClr val="002060"/>
            </a:solidFill>
            <a:latin typeface="Century Gothic" panose="020B0502020202020204" pitchFamily="34" charset="0"/>
          </a:endParaRPr>
        </a:p>
      </dgm:t>
    </dgm:pt>
    <dgm:pt modelId="{683193BE-17BF-4206-9730-5431EA43B2FE}">
      <dgm:prSet phldrT="[Текст]" custT="1"/>
      <dgm:spPr>
        <a:solidFill>
          <a:schemeClr val="accent5"/>
        </a:solidFill>
      </dgm:spPr>
      <dgm:t>
        <a:bodyPr/>
        <a:lstStyle/>
        <a:p>
          <a:r>
            <a:rPr lang="ru-RU" sz="2400">
              <a:solidFill>
                <a:schemeClr val="tx1"/>
              </a:solidFill>
            </a:rPr>
            <a:t>объективности</a:t>
          </a:r>
          <a:endParaRPr lang="ru-RU" sz="2400" b="0" dirty="0">
            <a:solidFill>
              <a:schemeClr val="tx1"/>
            </a:solidFill>
            <a:latin typeface="Century Gothic" panose="020B0502020202020204" pitchFamily="34" charset="0"/>
          </a:endParaRPr>
        </a:p>
      </dgm:t>
    </dgm:pt>
    <dgm:pt modelId="{AF5C4D28-6A60-40AD-97F6-476EFDC0453E}" type="parTrans" cxnId="{9A353546-997F-4527-9434-26440F1E1E7A}">
      <dgm:prSet/>
      <dgm:spPr/>
      <dgm:t>
        <a:bodyPr/>
        <a:lstStyle/>
        <a:p>
          <a:endParaRPr lang="ru-RU" b="0">
            <a:solidFill>
              <a:srgbClr val="002060"/>
            </a:solidFill>
            <a:latin typeface="Century Gothic" panose="020B0502020202020204" pitchFamily="34" charset="0"/>
          </a:endParaRPr>
        </a:p>
      </dgm:t>
    </dgm:pt>
    <dgm:pt modelId="{AB3BA0D4-1580-43EB-BC46-CA8895AA0727}" type="sibTrans" cxnId="{9A353546-997F-4527-9434-26440F1E1E7A}">
      <dgm:prSet/>
      <dgm:spPr/>
      <dgm:t>
        <a:bodyPr/>
        <a:lstStyle/>
        <a:p>
          <a:endParaRPr lang="ru-RU" b="0">
            <a:solidFill>
              <a:srgbClr val="002060"/>
            </a:solidFill>
            <a:latin typeface="Century Gothic" panose="020B0502020202020204" pitchFamily="34" charset="0"/>
          </a:endParaRPr>
        </a:p>
      </dgm:t>
    </dgm:pt>
    <dgm:pt modelId="{CE27639B-F58D-4003-8111-9952A338AC86}">
      <dgm:prSet phldrT="[Текст]" custT="1"/>
      <dgm:spPr>
        <a:solidFill>
          <a:schemeClr val="accent5"/>
        </a:solidFill>
      </dgm:spPr>
      <dgm:t>
        <a:bodyPr/>
        <a:lstStyle/>
        <a:p>
          <a:r>
            <a:rPr lang="ru-RU" sz="2400" dirty="0">
              <a:solidFill>
                <a:schemeClr val="tx1"/>
              </a:solidFill>
            </a:rPr>
            <a:t>адресности</a:t>
          </a:r>
          <a:endParaRPr lang="ru-RU" sz="2400" b="0" dirty="0">
            <a:solidFill>
              <a:schemeClr val="tx1"/>
            </a:solidFill>
            <a:latin typeface="Century Gothic" panose="020B0502020202020204" pitchFamily="34" charset="0"/>
          </a:endParaRPr>
        </a:p>
      </dgm:t>
    </dgm:pt>
    <dgm:pt modelId="{FF488D93-4B0A-4FF1-B7E8-28D8A0CDF9B3}" type="parTrans" cxnId="{FAAA8296-B780-4427-89CC-01D5716CA155}">
      <dgm:prSet/>
      <dgm:spPr/>
      <dgm:t>
        <a:bodyPr/>
        <a:lstStyle/>
        <a:p>
          <a:endParaRPr lang="ru-RU" b="0">
            <a:solidFill>
              <a:srgbClr val="002060"/>
            </a:solidFill>
            <a:latin typeface="Century Gothic" panose="020B0502020202020204" pitchFamily="34" charset="0"/>
          </a:endParaRPr>
        </a:p>
      </dgm:t>
    </dgm:pt>
    <dgm:pt modelId="{7A12DBC7-9AB7-43FB-AAAB-CD7169510470}" type="sibTrans" cxnId="{FAAA8296-B780-4427-89CC-01D5716CA155}">
      <dgm:prSet/>
      <dgm:spPr/>
      <dgm:t>
        <a:bodyPr/>
        <a:lstStyle/>
        <a:p>
          <a:endParaRPr lang="ru-RU" b="0">
            <a:solidFill>
              <a:srgbClr val="002060"/>
            </a:solidFill>
            <a:latin typeface="Century Gothic" panose="020B0502020202020204" pitchFamily="34" charset="0"/>
          </a:endParaRPr>
        </a:p>
      </dgm:t>
    </dgm:pt>
    <dgm:pt modelId="{55975DBF-0F08-431F-9876-88559E30247F}">
      <dgm:prSet phldrT="[Текст]" custT="1"/>
      <dgm:spPr>
        <a:solidFill>
          <a:schemeClr val="accent5"/>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dgm:spPr>
      <dgm:t>
        <a:bodyPr/>
        <a:lstStyle/>
        <a:p>
          <a:r>
            <a:rPr lang="ru-RU" sz="2400" dirty="0">
              <a:solidFill>
                <a:schemeClr val="tx1"/>
              </a:solidFill>
            </a:rPr>
            <a:t>обратной связи</a:t>
          </a:r>
          <a:endParaRPr lang="ru-RU" sz="2400" b="0" dirty="0">
            <a:solidFill>
              <a:schemeClr val="tx1"/>
            </a:solidFill>
            <a:latin typeface="Century Gothic" panose="020B0502020202020204" pitchFamily="34" charset="0"/>
          </a:endParaRPr>
        </a:p>
      </dgm:t>
    </dgm:pt>
    <dgm:pt modelId="{71157C81-CCE3-4CEC-B742-67A7116DEB98}" type="parTrans" cxnId="{5C1DB6A1-690D-44E6-89A3-9ABF5B1AAA76}">
      <dgm:prSet/>
      <dgm:spPr/>
      <dgm:t>
        <a:bodyPr/>
        <a:lstStyle/>
        <a:p>
          <a:endParaRPr lang="ru-RU" b="0">
            <a:solidFill>
              <a:srgbClr val="002060"/>
            </a:solidFill>
            <a:latin typeface="Century Gothic" panose="020B0502020202020204" pitchFamily="34" charset="0"/>
          </a:endParaRPr>
        </a:p>
      </dgm:t>
    </dgm:pt>
    <dgm:pt modelId="{A01245AF-4BB8-4552-B486-7486B5CF8B12}" type="sibTrans" cxnId="{5C1DB6A1-690D-44E6-89A3-9ABF5B1AAA76}">
      <dgm:prSet/>
      <dgm:spPr/>
      <dgm:t>
        <a:bodyPr/>
        <a:lstStyle/>
        <a:p>
          <a:endParaRPr lang="ru-RU" b="0">
            <a:solidFill>
              <a:srgbClr val="002060"/>
            </a:solidFill>
            <a:latin typeface="Century Gothic" panose="020B0502020202020204" pitchFamily="34" charset="0"/>
          </a:endParaRPr>
        </a:p>
      </dgm:t>
    </dgm:pt>
    <dgm:pt modelId="{8AF3ECA9-046A-468C-9D6E-E2DC0C6CBF95}">
      <dgm:prSet phldrT="[Текст]" custT="1"/>
      <dgm:spPr>
        <a:solidFill>
          <a:schemeClr val="accent5"/>
        </a:solidFill>
      </dgm:spPr>
      <dgm:t>
        <a:bodyPr/>
        <a:lstStyle/>
        <a:p>
          <a:r>
            <a:rPr lang="ru-RU" sz="2400">
              <a:solidFill>
                <a:schemeClr val="tx1"/>
              </a:solidFill>
            </a:rPr>
            <a:t>объективности</a:t>
          </a:r>
          <a:endParaRPr lang="ru-RU" sz="2400" b="0" dirty="0">
            <a:solidFill>
              <a:schemeClr val="tx1"/>
            </a:solidFill>
            <a:latin typeface="Century Gothic" panose="020B0502020202020204" pitchFamily="34" charset="0"/>
          </a:endParaRPr>
        </a:p>
      </dgm:t>
    </dgm:pt>
    <dgm:pt modelId="{046617AE-4BE7-481C-851E-7F1524E15492}" type="parTrans" cxnId="{F5C32A0C-169D-477A-A8EF-BB8031B1ECF5}">
      <dgm:prSet/>
      <dgm:spPr/>
      <dgm:t>
        <a:bodyPr/>
        <a:lstStyle/>
        <a:p>
          <a:endParaRPr lang="ru-RU" b="0">
            <a:solidFill>
              <a:srgbClr val="002060"/>
            </a:solidFill>
            <a:latin typeface="Century Gothic" panose="020B0502020202020204" pitchFamily="34" charset="0"/>
          </a:endParaRPr>
        </a:p>
      </dgm:t>
    </dgm:pt>
    <dgm:pt modelId="{71EAE7ED-A911-4E22-8D9A-84D01D2D047E}" type="sibTrans" cxnId="{F5C32A0C-169D-477A-A8EF-BB8031B1ECF5}">
      <dgm:prSet/>
      <dgm:spPr/>
      <dgm:t>
        <a:bodyPr/>
        <a:lstStyle/>
        <a:p>
          <a:endParaRPr lang="ru-RU" b="0">
            <a:solidFill>
              <a:srgbClr val="002060"/>
            </a:solidFill>
            <a:latin typeface="Century Gothic" panose="020B0502020202020204" pitchFamily="34" charset="0"/>
          </a:endParaRPr>
        </a:p>
      </dgm:t>
    </dgm:pt>
    <dgm:pt modelId="{1B2EA734-9AA4-4DD7-84D8-A7D32C954709}">
      <dgm:prSet phldrT="[Текст]" custT="1"/>
      <dgm:spPr>
        <a:solidFill>
          <a:schemeClr val="accent5"/>
        </a:solidFill>
      </dgm:spPr>
      <dgm:t>
        <a:bodyPr/>
        <a:lstStyle/>
        <a:p>
          <a:r>
            <a:rPr lang="ru-RU" sz="2400" dirty="0">
              <a:solidFill>
                <a:schemeClr val="tx1"/>
              </a:solidFill>
            </a:rPr>
            <a:t>дозированности</a:t>
          </a:r>
          <a:endParaRPr lang="ru-RU" sz="2400" b="0" dirty="0">
            <a:solidFill>
              <a:schemeClr val="tx1"/>
            </a:solidFill>
            <a:latin typeface="Garamond" panose="02020404030301010803" pitchFamily="18" charset="0"/>
          </a:endParaRPr>
        </a:p>
      </dgm:t>
    </dgm:pt>
    <dgm:pt modelId="{1EC127AD-29EC-4E2E-A813-B771361F70C6}" type="parTrans" cxnId="{E7DF4AE6-852C-4067-9472-ADB2BDB96423}">
      <dgm:prSet/>
      <dgm:spPr/>
      <dgm:t>
        <a:bodyPr/>
        <a:lstStyle/>
        <a:p>
          <a:endParaRPr lang="ru-RU" b="0">
            <a:solidFill>
              <a:srgbClr val="002060"/>
            </a:solidFill>
            <a:latin typeface="Century Gothic" panose="020B0502020202020204" pitchFamily="34" charset="0"/>
          </a:endParaRPr>
        </a:p>
      </dgm:t>
    </dgm:pt>
    <dgm:pt modelId="{CF23A699-85C6-42FE-8D3E-26F8B84CAD58}" type="sibTrans" cxnId="{E7DF4AE6-852C-4067-9472-ADB2BDB96423}">
      <dgm:prSet/>
      <dgm:spPr/>
      <dgm:t>
        <a:bodyPr/>
        <a:lstStyle/>
        <a:p>
          <a:endParaRPr lang="ru-RU" b="0">
            <a:solidFill>
              <a:srgbClr val="002060"/>
            </a:solidFill>
            <a:latin typeface="Century Gothic" panose="020B0502020202020204" pitchFamily="34" charset="0"/>
          </a:endParaRPr>
        </a:p>
      </dgm:t>
    </dgm:pt>
    <dgm:pt modelId="{B689DA28-DA0C-4C43-AF69-6476DC6AF9D7}">
      <dgm:prSet phldrT="[Текст]" custT="1"/>
      <dgm:spPr>
        <a:solidFill>
          <a:schemeClr val="accent5"/>
        </a:solidFill>
      </dgm:spPr>
      <dgm:t>
        <a:bodyPr/>
        <a:lstStyle/>
        <a:p>
          <a:r>
            <a:rPr lang="ru-RU" sz="2400">
              <a:solidFill>
                <a:schemeClr val="tx1"/>
              </a:solidFill>
            </a:rPr>
            <a:t>реальности</a:t>
          </a:r>
          <a:endParaRPr lang="ru-RU" sz="2400" b="0" dirty="0">
            <a:solidFill>
              <a:schemeClr val="tx1"/>
            </a:solidFill>
            <a:latin typeface="Century Gothic" panose="020B0502020202020204" pitchFamily="34" charset="0"/>
          </a:endParaRPr>
        </a:p>
      </dgm:t>
    </dgm:pt>
    <dgm:pt modelId="{9D4A003B-002E-45FF-A854-EA21FE7DBB11}" type="parTrans" cxnId="{E0457C35-C83E-42AE-9693-BCA62F3B3184}">
      <dgm:prSet/>
      <dgm:spPr/>
      <dgm:t>
        <a:bodyPr/>
        <a:lstStyle/>
        <a:p>
          <a:endParaRPr lang="ru-RU" b="0">
            <a:solidFill>
              <a:srgbClr val="002060"/>
            </a:solidFill>
            <a:latin typeface="Century Gothic" panose="020B0502020202020204" pitchFamily="34" charset="0"/>
          </a:endParaRPr>
        </a:p>
      </dgm:t>
    </dgm:pt>
    <dgm:pt modelId="{4B70F44D-F9AB-44D0-A768-E25059DADD60}" type="sibTrans" cxnId="{E0457C35-C83E-42AE-9693-BCA62F3B3184}">
      <dgm:prSet/>
      <dgm:spPr/>
      <dgm:t>
        <a:bodyPr/>
        <a:lstStyle/>
        <a:p>
          <a:endParaRPr lang="ru-RU" b="0">
            <a:solidFill>
              <a:srgbClr val="002060"/>
            </a:solidFill>
            <a:latin typeface="Century Gothic" panose="020B0502020202020204" pitchFamily="34" charset="0"/>
          </a:endParaRPr>
        </a:p>
      </dgm:t>
    </dgm:pt>
    <dgm:pt modelId="{F35C75E8-EE64-406A-8FDE-5CE95237B690}">
      <dgm:prSet phldrT="[Текст]" custT="1"/>
      <dgm:spPr>
        <a:solidFill>
          <a:srgbClr val="FFFFCC"/>
        </a:solidFill>
      </dgm:spPr>
      <dgm:t>
        <a:bodyPr/>
        <a:lstStyle/>
        <a:p>
          <a:endParaRPr lang="ru-RU" sz="1800" b="0" dirty="0">
            <a:solidFill>
              <a:srgbClr val="002060"/>
            </a:solidFill>
            <a:latin typeface="Century Gothic" panose="020B0502020202020204" pitchFamily="34" charset="0"/>
          </a:endParaRPr>
        </a:p>
      </dgm:t>
    </dgm:pt>
    <dgm:pt modelId="{D1D90690-16AB-46D4-A76C-8639A3D4946F}" type="parTrans" cxnId="{E4E5D35F-5141-48AD-AF8C-7309320AFA31}">
      <dgm:prSet/>
      <dgm:spPr/>
      <dgm:t>
        <a:bodyPr/>
        <a:lstStyle/>
        <a:p>
          <a:endParaRPr lang="ru-RU">
            <a:solidFill>
              <a:srgbClr val="002060"/>
            </a:solidFill>
          </a:endParaRPr>
        </a:p>
      </dgm:t>
    </dgm:pt>
    <dgm:pt modelId="{1FCE0059-9F51-4316-B231-2C74D243125C}" type="sibTrans" cxnId="{E4E5D35F-5141-48AD-AF8C-7309320AFA31}">
      <dgm:prSet/>
      <dgm:spPr/>
      <dgm:t>
        <a:bodyPr/>
        <a:lstStyle/>
        <a:p>
          <a:endParaRPr lang="ru-RU">
            <a:solidFill>
              <a:srgbClr val="002060"/>
            </a:solidFill>
          </a:endParaRPr>
        </a:p>
      </dgm:t>
    </dgm:pt>
    <dgm:pt modelId="{84A024EE-5516-47B7-A77E-1B2E6A5F7E0A}" type="pres">
      <dgm:prSet presAssocID="{1782B319-C5BD-44FB-8B9E-61353C659A88}" presName="Name0" presStyleCnt="0">
        <dgm:presLayoutVars>
          <dgm:chMax val="7"/>
          <dgm:chPref val="7"/>
          <dgm:dir/>
        </dgm:presLayoutVars>
      </dgm:prSet>
      <dgm:spPr/>
    </dgm:pt>
    <dgm:pt modelId="{5F6C5D0F-E80B-4D1A-8D5E-D64ACCBD824E}" type="pres">
      <dgm:prSet presAssocID="{1782B319-C5BD-44FB-8B9E-61353C659A88}" presName="Name1" presStyleCnt="0"/>
      <dgm:spPr/>
    </dgm:pt>
    <dgm:pt modelId="{5EB941B7-5D66-42B0-8464-B1D6A409DC61}" type="pres">
      <dgm:prSet presAssocID="{1782B319-C5BD-44FB-8B9E-61353C659A88}" presName="cycle" presStyleCnt="0"/>
      <dgm:spPr/>
    </dgm:pt>
    <dgm:pt modelId="{DD1951CC-D77F-4769-ABF5-9E639A52449B}" type="pres">
      <dgm:prSet presAssocID="{1782B319-C5BD-44FB-8B9E-61353C659A88}" presName="srcNode" presStyleLbl="node1" presStyleIdx="0" presStyleCnt="7"/>
      <dgm:spPr/>
    </dgm:pt>
    <dgm:pt modelId="{9C285E4D-A107-4273-920C-F9BA4928AE3F}" type="pres">
      <dgm:prSet presAssocID="{1782B319-C5BD-44FB-8B9E-61353C659A88}" presName="conn" presStyleLbl="parChTrans1D2" presStyleIdx="0" presStyleCnt="1"/>
      <dgm:spPr/>
    </dgm:pt>
    <dgm:pt modelId="{83F05B6E-C612-4DAD-A047-D5D2A986F671}" type="pres">
      <dgm:prSet presAssocID="{1782B319-C5BD-44FB-8B9E-61353C659A88}" presName="extraNode" presStyleLbl="node1" presStyleIdx="0" presStyleCnt="7"/>
      <dgm:spPr/>
    </dgm:pt>
    <dgm:pt modelId="{A921FC24-9BDA-4947-8C9B-0AA0CBEB4CD6}" type="pres">
      <dgm:prSet presAssocID="{1782B319-C5BD-44FB-8B9E-61353C659A88}" presName="dstNode" presStyleLbl="node1" presStyleIdx="0" presStyleCnt="7"/>
      <dgm:spPr/>
    </dgm:pt>
    <dgm:pt modelId="{50A6061F-D7F5-4E87-98C1-1D9D12C928A0}" type="pres">
      <dgm:prSet presAssocID="{C44290C2-C37C-480E-B472-ACD03604020C}" presName="text_1" presStyleLbl="node1" presStyleIdx="0" presStyleCnt="7">
        <dgm:presLayoutVars>
          <dgm:bulletEnabled val="1"/>
        </dgm:presLayoutVars>
      </dgm:prSet>
      <dgm:spPr/>
    </dgm:pt>
    <dgm:pt modelId="{075CA3EF-C520-4CE1-930B-AEFAADAD93CA}" type="pres">
      <dgm:prSet presAssocID="{C44290C2-C37C-480E-B472-ACD03604020C}" presName="accent_1" presStyleCnt="0"/>
      <dgm:spPr/>
    </dgm:pt>
    <dgm:pt modelId="{017FFCD7-2198-4DBD-9779-8AA86F193243}" type="pres">
      <dgm:prSet presAssocID="{C44290C2-C37C-480E-B472-ACD03604020C}" presName="accentRepeatNode" presStyleLbl="solidFgAcc1" presStyleIdx="0" presStyleCnt="7"/>
      <dgm:spPr>
        <a:solidFill>
          <a:schemeClr val="accent5">
            <a:lumMod val="90000"/>
          </a:schemeClr>
        </a:solidFill>
        <a:ln>
          <a:solidFill>
            <a:srgbClr val="0070C0"/>
          </a:solidFill>
        </a:ln>
      </dgm:spPr>
    </dgm:pt>
    <dgm:pt modelId="{6EC61370-E5B3-4E60-A155-877E066C64AC}" type="pres">
      <dgm:prSet presAssocID="{B689DA28-DA0C-4C43-AF69-6476DC6AF9D7}" presName="text_2" presStyleLbl="node1" presStyleIdx="1" presStyleCnt="7">
        <dgm:presLayoutVars>
          <dgm:bulletEnabled val="1"/>
        </dgm:presLayoutVars>
      </dgm:prSet>
      <dgm:spPr/>
    </dgm:pt>
    <dgm:pt modelId="{A67A7FD5-CBE8-41A5-B66B-C56629144DF1}" type="pres">
      <dgm:prSet presAssocID="{B689DA28-DA0C-4C43-AF69-6476DC6AF9D7}" presName="accent_2" presStyleCnt="0"/>
      <dgm:spPr/>
    </dgm:pt>
    <dgm:pt modelId="{EE19BC80-1F01-43F6-BAEC-21ED99C639A9}" type="pres">
      <dgm:prSet presAssocID="{B689DA28-DA0C-4C43-AF69-6476DC6AF9D7}" presName="accentRepeatNode" presStyleLbl="solidFgAcc1" presStyleIdx="1" presStyleCnt="7"/>
      <dgm:spPr>
        <a:solidFill>
          <a:schemeClr val="accent5">
            <a:lumMod val="90000"/>
          </a:schemeClr>
        </a:solidFill>
        <a:ln>
          <a:solidFill>
            <a:srgbClr val="0070C0"/>
          </a:solidFill>
        </a:ln>
      </dgm:spPr>
    </dgm:pt>
    <dgm:pt modelId="{F3433004-4524-42EF-81EA-BC7881CB6D8A}" type="pres">
      <dgm:prSet presAssocID="{683193BE-17BF-4206-9730-5431EA43B2FE}" presName="text_3" presStyleLbl="node1" presStyleIdx="2" presStyleCnt="7">
        <dgm:presLayoutVars>
          <dgm:bulletEnabled val="1"/>
        </dgm:presLayoutVars>
      </dgm:prSet>
      <dgm:spPr/>
    </dgm:pt>
    <dgm:pt modelId="{BCC92290-C555-4D5F-8D23-FF2A108A274C}" type="pres">
      <dgm:prSet presAssocID="{683193BE-17BF-4206-9730-5431EA43B2FE}" presName="accent_3" presStyleCnt="0"/>
      <dgm:spPr/>
    </dgm:pt>
    <dgm:pt modelId="{ACCC6FB3-E93F-44CE-A46E-0AC4C84865A8}" type="pres">
      <dgm:prSet presAssocID="{683193BE-17BF-4206-9730-5431EA43B2FE}" presName="accentRepeatNode" presStyleLbl="solidFgAcc1" presStyleIdx="2" presStyleCnt="7"/>
      <dgm:spPr>
        <a:solidFill>
          <a:schemeClr val="accent5">
            <a:lumMod val="90000"/>
          </a:schemeClr>
        </a:solidFill>
        <a:ln>
          <a:solidFill>
            <a:srgbClr val="0070C0"/>
          </a:solidFill>
        </a:ln>
      </dgm:spPr>
    </dgm:pt>
    <dgm:pt modelId="{5CFA3FD3-63B6-4D68-807A-423EE885E741}" type="pres">
      <dgm:prSet presAssocID="{8AF3ECA9-046A-468C-9D6E-E2DC0C6CBF95}" presName="text_4" presStyleLbl="node1" presStyleIdx="3" presStyleCnt="7">
        <dgm:presLayoutVars>
          <dgm:bulletEnabled val="1"/>
        </dgm:presLayoutVars>
      </dgm:prSet>
      <dgm:spPr/>
    </dgm:pt>
    <dgm:pt modelId="{9CE0BE2D-94D0-436F-936F-8002E70F3522}" type="pres">
      <dgm:prSet presAssocID="{8AF3ECA9-046A-468C-9D6E-E2DC0C6CBF95}" presName="accent_4" presStyleCnt="0"/>
      <dgm:spPr/>
    </dgm:pt>
    <dgm:pt modelId="{89EF1F1C-5A92-446F-81CF-ABBA36DEBD9C}" type="pres">
      <dgm:prSet presAssocID="{8AF3ECA9-046A-468C-9D6E-E2DC0C6CBF95}" presName="accentRepeatNode" presStyleLbl="solidFgAcc1" presStyleIdx="3" presStyleCnt="7"/>
      <dgm:spPr>
        <a:solidFill>
          <a:schemeClr val="accent5">
            <a:lumMod val="90000"/>
          </a:schemeClr>
        </a:solidFill>
        <a:ln>
          <a:solidFill>
            <a:srgbClr val="0070C0"/>
          </a:solidFill>
        </a:ln>
      </dgm:spPr>
    </dgm:pt>
    <dgm:pt modelId="{96E4120B-E20F-469B-B9A9-CDDFBB7FBEA0}" type="pres">
      <dgm:prSet presAssocID="{CE27639B-F58D-4003-8111-9952A338AC86}" presName="text_5" presStyleLbl="node1" presStyleIdx="4" presStyleCnt="7">
        <dgm:presLayoutVars>
          <dgm:bulletEnabled val="1"/>
        </dgm:presLayoutVars>
      </dgm:prSet>
      <dgm:spPr/>
    </dgm:pt>
    <dgm:pt modelId="{364BB2E0-0139-492B-A134-C546CE329F3A}" type="pres">
      <dgm:prSet presAssocID="{CE27639B-F58D-4003-8111-9952A338AC86}" presName="accent_5" presStyleCnt="0"/>
      <dgm:spPr/>
    </dgm:pt>
    <dgm:pt modelId="{F666C2B1-4489-4EBC-9794-697047255599}" type="pres">
      <dgm:prSet presAssocID="{CE27639B-F58D-4003-8111-9952A338AC86}" presName="accentRepeatNode" presStyleLbl="solidFgAcc1" presStyleIdx="4" presStyleCnt="7"/>
      <dgm:spPr>
        <a:solidFill>
          <a:schemeClr val="accent5">
            <a:lumMod val="90000"/>
          </a:schemeClr>
        </a:solidFill>
        <a:ln>
          <a:solidFill>
            <a:srgbClr val="0070C0"/>
          </a:solidFill>
        </a:ln>
      </dgm:spPr>
    </dgm:pt>
    <dgm:pt modelId="{D28202D9-F311-4A23-BE50-0ABEBEE27B04}" type="pres">
      <dgm:prSet presAssocID="{55975DBF-0F08-431F-9876-88559E30247F}" presName="text_6" presStyleLbl="node1" presStyleIdx="5" presStyleCnt="7" custScaleY="125524" custLinFactNeighborX="928" custLinFactNeighborY="-4455">
        <dgm:presLayoutVars>
          <dgm:bulletEnabled val="1"/>
        </dgm:presLayoutVars>
      </dgm:prSet>
      <dgm:spPr/>
    </dgm:pt>
    <dgm:pt modelId="{5A464BEC-2A34-44E1-BF1C-73F515429856}" type="pres">
      <dgm:prSet presAssocID="{55975DBF-0F08-431F-9876-88559E30247F}" presName="accent_6" presStyleCnt="0"/>
      <dgm:spPr/>
    </dgm:pt>
    <dgm:pt modelId="{0061BF7D-2CDC-4FE5-938A-487B75CA38DD}" type="pres">
      <dgm:prSet presAssocID="{55975DBF-0F08-431F-9876-88559E30247F}" presName="accentRepeatNode" presStyleLbl="solidFgAcc1" presStyleIdx="5" presStyleCnt="7"/>
      <dgm:spPr>
        <a:solidFill>
          <a:schemeClr val="accent5">
            <a:lumMod val="90000"/>
          </a:schemeClr>
        </a:solidFill>
        <a:ln>
          <a:solidFill>
            <a:srgbClr val="0070C0"/>
          </a:solidFill>
        </a:ln>
      </dgm:spPr>
    </dgm:pt>
    <dgm:pt modelId="{7B810321-5832-469F-B5E7-DBD3C25B09DB}" type="pres">
      <dgm:prSet presAssocID="{1B2EA734-9AA4-4DD7-84D8-A7D32C954709}" presName="text_7" presStyleLbl="node1" presStyleIdx="6" presStyleCnt="7" custScaleX="100532" custScaleY="100924" custLinFactNeighborX="5892" custLinFactNeighborY="28811">
        <dgm:presLayoutVars>
          <dgm:bulletEnabled val="1"/>
        </dgm:presLayoutVars>
      </dgm:prSet>
      <dgm:spPr/>
    </dgm:pt>
    <dgm:pt modelId="{5293F3DD-EF8E-4AC2-A225-06F687640270}" type="pres">
      <dgm:prSet presAssocID="{1B2EA734-9AA4-4DD7-84D8-A7D32C954709}" presName="accent_7" presStyleCnt="0"/>
      <dgm:spPr/>
    </dgm:pt>
    <dgm:pt modelId="{3A8A182B-DF9B-4B5F-B1F1-251EB7DAE952}" type="pres">
      <dgm:prSet presAssocID="{1B2EA734-9AA4-4DD7-84D8-A7D32C954709}" presName="accentRepeatNode" presStyleLbl="solidFgAcc1" presStyleIdx="6" presStyleCnt="7"/>
      <dgm:spPr>
        <a:solidFill>
          <a:schemeClr val="accent5">
            <a:lumMod val="90000"/>
          </a:schemeClr>
        </a:solidFill>
        <a:ln>
          <a:solidFill>
            <a:srgbClr val="0070C0"/>
          </a:solidFill>
        </a:ln>
      </dgm:spPr>
    </dgm:pt>
  </dgm:ptLst>
  <dgm:cxnLst>
    <dgm:cxn modelId="{7B8AD00A-0EE3-4C68-8EFD-852897AEFCC9}" type="presOf" srcId="{B689DA28-DA0C-4C43-AF69-6476DC6AF9D7}" destId="{6EC61370-E5B3-4E60-A155-877E066C64AC}" srcOrd="0" destOrd="0" presId="urn:microsoft.com/office/officeart/2008/layout/VerticalCurvedList"/>
    <dgm:cxn modelId="{F5C32A0C-169D-477A-A8EF-BB8031B1ECF5}" srcId="{1782B319-C5BD-44FB-8B9E-61353C659A88}" destId="{8AF3ECA9-046A-468C-9D6E-E2DC0C6CBF95}" srcOrd="3" destOrd="0" parTransId="{046617AE-4BE7-481C-851E-7F1524E15492}" sibTransId="{71EAE7ED-A911-4E22-8D9A-84D01D2D047E}"/>
    <dgm:cxn modelId="{CAAC4619-2AD9-4BB6-9A48-51917F98F1A7}" srcId="{1782B319-C5BD-44FB-8B9E-61353C659A88}" destId="{C44290C2-C37C-480E-B472-ACD03604020C}" srcOrd="0" destOrd="0" parTransId="{852542DB-8723-4222-87EA-063E653FBE15}" sibTransId="{BA419391-DA7C-4543-8425-2B2E2422F203}"/>
    <dgm:cxn modelId="{69E6731F-D35D-4101-9D35-A49BBC4125D6}" type="presOf" srcId="{8AF3ECA9-046A-468C-9D6E-E2DC0C6CBF95}" destId="{5CFA3FD3-63B6-4D68-807A-423EE885E741}" srcOrd="0" destOrd="0" presId="urn:microsoft.com/office/officeart/2008/layout/VerticalCurvedList"/>
    <dgm:cxn modelId="{E0457C35-C83E-42AE-9693-BCA62F3B3184}" srcId="{1782B319-C5BD-44FB-8B9E-61353C659A88}" destId="{B689DA28-DA0C-4C43-AF69-6476DC6AF9D7}" srcOrd="1" destOrd="0" parTransId="{9D4A003B-002E-45FF-A854-EA21FE7DBB11}" sibTransId="{4B70F44D-F9AB-44D0-A768-E25059DADD60}"/>
    <dgm:cxn modelId="{6FB90E3E-F18D-4BF1-9FF7-3723F002DA27}" type="presOf" srcId="{C44290C2-C37C-480E-B472-ACD03604020C}" destId="{50A6061F-D7F5-4E87-98C1-1D9D12C928A0}" srcOrd="0" destOrd="0" presId="urn:microsoft.com/office/officeart/2008/layout/VerticalCurvedList"/>
    <dgm:cxn modelId="{E4E5D35F-5141-48AD-AF8C-7309320AFA31}" srcId="{1782B319-C5BD-44FB-8B9E-61353C659A88}" destId="{F35C75E8-EE64-406A-8FDE-5CE95237B690}" srcOrd="7" destOrd="0" parTransId="{D1D90690-16AB-46D4-A76C-8639A3D4946F}" sibTransId="{1FCE0059-9F51-4316-B231-2C74D243125C}"/>
    <dgm:cxn modelId="{7C7F1E61-C956-4DCA-B9F6-B0AFAB38319D}" type="presOf" srcId="{CE27639B-F58D-4003-8111-9952A338AC86}" destId="{96E4120B-E20F-469B-B9A9-CDDFBB7FBEA0}" srcOrd="0" destOrd="0" presId="urn:microsoft.com/office/officeart/2008/layout/VerticalCurvedList"/>
    <dgm:cxn modelId="{2AEA9042-F327-416F-92FB-9FE71A8B1D02}" type="presOf" srcId="{1782B319-C5BD-44FB-8B9E-61353C659A88}" destId="{84A024EE-5516-47B7-A77E-1B2E6A5F7E0A}" srcOrd="0" destOrd="0" presId="urn:microsoft.com/office/officeart/2008/layout/VerticalCurvedList"/>
    <dgm:cxn modelId="{9A353546-997F-4527-9434-26440F1E1E7A}" srcId="{1782B319-C5BD-44FB-8B9E-61353C659A88}" destId="{683193BE-17BF-4206-9730-5431EA43B2FE}" srcOrd="2" destOrd="0" parTransId="{AF5C4D28-6A60-40AD-97F6-476EFDC0453E}" sibTransId="{AB3BA0D4-1580-43EB-BC46-CA8895AA0727}"/>
    <dgm:cxn modelId="{FC22B159-1AC1-43F6-9CDE-38AE61E541D7}" type="presOf" srcId="{BA419391-DA7C-4543-8425-2B2E2422F203}" destId="{9C285E4D-A107-4273-920C-F9BA4928AE3F}" srcOrd="0" destOrd="0" presId="urn:microsoft.com/office/officeart/2008/layout/VerticalCurvedList"/>
    <dgm:cxn modelId="{FAAA8296-B780-4427-89CC-01D5716CA155}" srcId="{1782B319-C5BD-44FB-8B9E-61353C659A88}" destId="{CE27639B-F58D-4003-8111-9952A338AC86}" srcOrd="4" destOrd="0" parTransId="{FF488D93-4B0A-4FF1-B7E8-28D8A0CDF9B3}" sibTransId="{7A12DBC7-9AB7-43FB-AAAB-CD7169510470}"/>
    <dgm:cxn modelId="{ACBDD09E-60D3-4A24-BE80-46F3B7F950A1}" type="presOf" srcId="{1B2EA734-9AA4-4DD7-84D8-A7D32C954709}" destId="{7B810321-5832-469F-B5E7-DBD3C25B09DB}" srcOrd="0" destOrd="0" presId="urn:microsoft.com/office/officeart/2008/layout/VerticalCurvedList"/>
    <dgm:cxn modelId="{5C1DB6A1-690D-44E6-89A3-9ABF5B1AAA76}" srcId="{1782B319-C5BD-44FB-8B9E-61353C659A88}" destId="{55975DBF-0F08-431F-9876-88559E30247F}" srcOrd="5" destOrd="0" parTransId="{71157C81-CCE3-4CEC-B742-67A7116DEB98}" sibTransId="{A01245AF-4BB8-4552-B486-7486B5CF8B12}"/>
    <dgm:cxn modelId="{D1461DB0-7625-4BAA-ABA2-CF529BFE995A}" type="presOf" srcId="{55975DBF-0F08-431F-9876-88559E30247F}" destId="{D28202D9-F311-4A23-BE50-0ABEBEE27B04}" srcOrd="0" destOrd="0" presId="urn:microsoft.com/office/officeart/2008/layout/VerticalCurvedList"/>
    <dgm:cxn modelId="{A35F93B0-F209-4E2E-A0BC-704742AA5925}" type="presOf" srcId="{683193BE-17BF-4206-9730-5431EA43B2FE}" destId="{F3433004-4524-42EF-81EA-BC7881CB6D8A}" srcOrd="0" destOrd="0" presId="urn:microsoft.com/office/officeart/2008/layout/VerticalCurvedList"/>
    <dgm:cxn modelId="{E7DF4AE6-852C-4067-9472-ADB2BDB96423}" srcId="{1782B319-C5BD-44FB-8B9E-61353C659A88}" destId="{1B2EA734-9AA4-4DD7-84D8-A7D32C954709}" srcOrd="6" destOrd="0" parTransId="{1EC127AD-29EC-4E2E-A813-B771361F70C6}" sibTransId="{CF23A699-85C6-42FE-8D3E-26F8B84CAD58}"/>
    <dgm:cxn modelId="{28D63D6B-AE6B-40E6-ADE7-24BAD10E7C10}" type="presParOf" srcId="{84A024EE-5516-47B7-A77E-1B2E6A5F7E0A}" destId="{5F6C5D0F-E80B-4D1A-8D5E-D64ACCBD824E}" srcOrd="0" destOrd="0" presId="urn:microsoft.com/office/officeart/2008/layout/VerticalCurvedList"/>
    <dgm:cxn modelId="{68E331E8-7660-452E-A875-4BDFB3106897}" type="presParOf" srcId="{5F6C5D0F-E80B-4D1A-8D5E-D64ACCBD824E}" destId="{5EB941B7-5D66-42B0-8464-B1D6A409DC61}" srcOrd="0" destOrd="0" presId="urn:microsoft.com/office/officeart/2008/layout/VerticalCurvedList"/>
    <dgm:cxn modelId="{E5305AAB-BA8B-407D-9817-896A4C837D96}" type="presParOf" srcId="{5EB941B7-5D66-42B0-8464-B1D6A409DC61}" destId="{DD1951CC-D77F-4769-ABF5-9E639A52449B}" srcOrd="0" destOrd="0" presId="urn:microsoft.com/office/officeart/2008/layout/VerticalCurvedList"/>
    <dgm:cxn modelId="{0EB10356-A3AA-433E-9139-E63201493E17}" type="presParOf" srcId="{5EB941B7-5D66-42B0-8464-B1D6A409DC61}" destId="{9C285E4D-A107-4273-920C-F9BA4928AE3F}" srcOrd="1" destOrd="0" presId="urn:microsoft.com/office/officeart/2008/layout/VerticalCurvedList"/>
    <dgm:cxn modelId="{0CB8A331-E8F2-415D-B940-76F9F8E4B4F6}" type="presParOf" srcId="{5EB941B7-5D66-42B0-8464-B1D6A409DC61}" destId="{83F05B6E-C612-4DAD-A047-D5D2A986F671}" srcOrd="2" destOrd="0" presId="urn:microsoft.com/office/officeart/2008/layout/VerticalCurvedList"/>
    <dgm:cxn modelId="{6F11F84D-F2F8-49E7-91B6-F72AD050D393}" type="presParOf" srcId="{5EB941B7-5D66-42B0-8464-B1D6A409DC61}" destId="{A921FC24-9BDA-4947-8C9B-0AA0CBEB4CD6}" srcOrd="3" destOrd="0" presId="urn:microsoft.com/office/officeart/2008/layout/VerticalCurvedList"/>
    <dgm:cxn modelId="{6BDB6807-EF51-4F51-9905-0A5CC0D6B82F}" type="presParOf" srcId="{5F6C5D0F-E80B-4D1A-8D5E-D64ACCBD824E}" destId="{50A6061F-D7F5-4E87-98C1-1D9D12C928A0}" srcOrd="1" destOrd="0" presId="urn:microsoft.com/office/officeart/2008/layout/VerticalCurvedList"/>
    <dgm:cxn modelId="{25B1D479-DF5B-40B2-97FB-449D7E69290B}" type="presParOf" srcId="{5F6C5D0F-E80B-4D1A-8D5E-D64ACCBD824E}" destId="{075CA3EF-C520-4CE1-930B-AEFAADAD93CA}" srcOrd="2" destOrd="0" presId="urn:microsoft.com/office/officeart/2008/layout/VerticalCurvedList"/>
    <dgm:cxn modelId="{3660ACEE-8A84-486C-AD33-7E13E3EFED7E}" type="presParOf" srcId="{075CA3EF-C520-4CE1-930B-AEFAADAD93CA}" destId="{017FFCD7-2198-4DBD-9779-8AA86F193243}" srcOrd="0" destOrd="0" presId="urn:microsoft.com/office/officeart/2008/layout/VerticalCurvedList"/>
    <dgm:cxn modelId="{99F6B112-C0C7-48F8-970E-A9C10B83F176}" type="presParOf" srcId="{5F6C5D0F-E80B-4D1A-8D5E-D64ACCBD824E}" destId="{6EC61370-E5B3-4E60-A155-877E066C64AC}" srcOrd="3" destOrd="0" presId="urn:microsoft.com/office/officeart/2008/layout/VerticalCurvedList"/>
    <dgm:cxn modelId="{71ECC472-1582-48B3-ABF8-D85E8E4FFC62}" type="presParOf" srcId="{5F6C5D0F-E80B-4D1A-8D5E-D64ACCBD824E}" destId="{A67A7FD5-CBE8-41A5-B66B-C56629144DF1}" srcOrd="4" destOrd="0" presId="urn:microsoft.com/office/officeart/2008/layout/VerticalCurvedList"/>
    <dgm:cxn modelId="{C07D18E9-550A-4259-99F1-950BBAE2EA64}" type="presParOf" srcId="{A67A7FD5-CBE8-41A5-B66B-C56629144DF1}" destId="{EE19BC80-1F01-43F6-BAEC-21ED99C639A9}" srcOrd="0" destOrd="0" presId="urn:microsoft.com/office/officeart/2008/layout/VerticalCurvedList"/>
    <dgm:cxn modelId="{96750BE2-4834-4350-ACF1-5557B8C871B2}" type="presParOf" srcId="{5F6C5D0F-E80B-4D1A-8D5E-D64ACCBD824E}" destId="{F3433004-4524-42EF-81EA-BC7881CB6D8A}" srcOrd="5" destOrd="0" presId="urn:microsoft.com/office/officeart/2008/layout/VerticalCurvedList"/>
    <dgm:cxn modelId="{C30CAB77-9C87-4C7F-B3C5-27F94C35C20A}" type="presParOf" srcId="{5F6C5D0F-E80B-4D1A-8D5E-D64ACCBD824E}" destId="{BCC92290-C555-4D5F-8D23-FF2A108A274C}" srcOrd="6" destOrd="0" presId="urn:microsoft.com/office/officeart/2008/layout/VerticalCurvedList"/>
    <dgm:cxn modelId="{48D2231B-B8DD-4ED5-B607-9AE603B53A65}" type="presParOf" srcId="{BCC92290-C555-4D5F-8D23-FF2A108A274C}" destId="{ACCC6FB3-E93F-44CE-A46E-0AC4C84865A8}" srcOrd="0" destOrd="0" presId="urn:microsoft.com/office/officeart/2008/layout/VerticalCurvedList"/>
    <dgm:cxn modelId="{9949A4E9-D4D4-478B-BD06-43814F1EC542}" type="presParOf" srcId="{5F6C5D0F-E80B-4D1A-8D5E-D64ACCBD824E}" destId="{5CFA3FD3-63B6-4D68-807A-423EE885E741}" srcOrd="7" destOrd="0" presId="urn:microsoft.com/office/officeart/2008/layout/VerticalCurvedList"/>
    <dgm:cxn modelId="{277F8824-B12F-4078-A15B-69E1D269C206}" type="presParOf" srcId="{5F6C5D0F-E80B-4D1A-8D5E-D64ACCBD824E}" destId="{9CE0BE2D-94D0-436F-936F-8002E70F3522}" srcOrd="8" destOrd="0" presId="urn:microsoft.com/office/officeart/2008/layout/VerticalCurvedList"/>
    <dgm:cxn modelId="{0F520795-9BF1-4336-B2A3-C4D6C06D25DF}" type="presParOf" srcId="{9CE0BE2D-94D0-436F-936F-8002E70F3522}" destId="{89EF1F1C-5A92-446F-81CF-ABBA36DEBD9C}" srcOrd="0" destOrd="0" presId="urn:microsoft.com/office/officeart/2008/layout/VerticalCurvedList"/>
    <dgm:cxn modelId="{D3F92912-A9AC-434F-B0BE-14166C425DF6}" type="presParOf" srcId="{5F6C5D0F-E80B-4D1A-8D5E-D64ACCBD824E}" destId="{96E4120B-E20F-469B-B9A9-CDDFBB7FBEA0}" srcOrd="9" destOrd="0" presId="urn:microsoft.com/office/officeart/2008/layout/VerticalCurvedList"/>
    <dgm:cxn modelId="{8C2BD360-3F7B-425B-87AB-9EE7B55528C3}" type="presParOf" srcId="{5F6C5D0F-E80B-4D1A-8D5E-D64ACCBD824E}" destId="{364BB2E0-0139-492B-A134-C546CE329F3A}" srcOrd="10" destOrd="0" presId="urn:microsoft.com/office/officeart/2008/layout/VerticalCurvedList"/>
    <dgm:cxn modelId="{A606DAC3-3786-4225-BC7B-5D4AEA859587}" type="presParOf" srcId="{364BB2E0-0139-492B-A134-C546CE329F3A}" destId="{F666C2B1-4489-4EBC-9794-697047255599}" srcOrd="0" destOrd="0" presId="urn:microsoft.com/office/officeart/2008/layout/VerticalCurvedList"/>
    <dgm:cxn modelId="{13D92045-40F7-4EB5-88B4-2B28039445E6}" type="presParOf" srcId="{5F6C5D0F-E80B-4D1A-8D5E-D64ACCBD824E}" destId="{D28202D9-F311-4A23-BE50-0ABEBEE27B04}" srcOrd="11" destOrd="0" presId="urn:microsoft.com/office/officeart/2008/layout/VerticalCurvedList"/>
    <dgm:cxn modelId="{4CC3170E-F8E8-4CEE-BF06-9525842B66D4}" type="presParOf" srcId="{5F6C5D0F-E80B-4D1A-8D5E-D64ACCBD824E}" destId="{5A464BEC-2A34-44E1-BF1C-73F515429856}" srcOrd="12" destOrd="0" presId="urn:microsoft.com/office/officeart/2008/layout/VerticalCurvedList"/>
    <dgm:cxn modelId="{8EFD5C1C-1EB5-4DED-9722-D48F35806B9F}" type="presParOf" srcId="{5A464BEC-2A34-44E1-BF1C-73F515429856}" destId="{0061BF7D-2CDC-4FE5-938A-487B75CA38DD}" srcOrd="0" destOrd="0" presId="urn:microsoft.com/office/officeart/2008/layout/VerticalCurvedList"/>
    <dgm:cxn modelId="{4C001AEA-040B-46FF-8AEB-385C5999BF89}" type="presParOf" srcId="{5F6C5D0F-E80B-4D1A-8D5E-D64ACCBD824E}" destId="{7B810321-5832-469F-B5E7-DBD3C25B09DB}" srcOrd="13" destOrd="0" presId="urn:microsoft.com/office/officeart/2008/layout/VerticalCurvedList"/>
    <dgm:cxn modelId="{F4198CFA-429B-4E6D-8E19-E43E7AD0D575}" type="presParOf" srcId="{5F6C5D0F-E80B-4D1A-8D5E-D64ACCBD824E}" destId="{5293F3DD-EF8E-4AC2-A225-06F687640270}" srcOrd="14" destOrd="0" presId="urn:microsoft.com/office/officeart/2008/layout/VerticalCurvedList"/>
    <dgm:cxn modelId="{CD0E7EEC-FDC3-49A2-BC58-3673B0ABBABA}" type="presParOf" srcId="{5293F3DD-EF8E-4AC2-A225-06F687640270}" destId="{3A8A182B-DF9B-4B5F-B1F1-251EB7DAE952}" srcOrd="0" destOrd="0" presId="urn:microsoft.com/office/officeart/2008/layout/VerticalCurvedList"/>
  </dgm:cxnLst>
  <dgm:bg>
    <a:solidFill>
      <a:schemeClr val="bg1"/>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285E4D-A107-4273-920C-F9BA4928AE3F}">
      <dsp:nvSpPr>
        <dsp:cNvPr id="0" name=""/>
        <dsp:cNvSpPr/>
      </dsp:nvSpPr>
      <dsp:spPr>
        <a:xfrm>
          <a:off x="-4698717" y="-718990"/>
          <a:ext cx="5586763" cy="5586763"/>
        </a:xfrm>
        <a:prstGeom prst="blockArc">
          <a:avLst>
            <a:gd name="adj1" fmla="val 18900000"/>
            <a:gd name="adj2" fmla="val 2700000"/>
            <a:gd name="adj3" fmla="val 387"/>
          </a:avLst>
        </a:prstGeom>
        <a:noFill/>
        <a:ln w="15875" cap="flat" cmpd="sng" algn="ctr">
          <a:solidFill>
            <a:srgbClr val="876946"/>
          </a:solidFill>
          <a:prstDash val="solid"/>
        </a:ln>
        <a:effectLst/>
      </dsp:spPr>
      <dsp:style>
        <a:lnRef idx="2">
          <a:scrgbClr r="0" g="0" b="0"/>
        </a:lnRef>
        <a:fillRef idx="0">
          <a:scrgbClr r="0" g="0" b="0"/>
        </a:fillRef>
        <a:effectRef idx="0">
          <a:scrgbClr r="0" g="0" b="0"/>
        </a:effectRef>
        <a:fontRef idx="minor"/>
      </dsp:style>
    </dsp:sp>
    <dsp:sp modelId="{50A6061F-D7F5-4E87-98C1-1D9D12C928A0}">
      <dsp:nvSpPr>
        <dsp:cNvPr id="0" name=""/>
        <dsp:cNvSpPr/>
      </dsp:nvSpPr>
      <dsp:spPr>
        <a:xfrm>
          <a:off x="281436" y="188603"/>
          <a:ext cx="7218307" cy="377041"/>
        </a:xfrm>
        <a:prstGeom prst="rect">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9277" tIns="60960" rIns="60960" bIns="60960" numCol="1" spcCol="1270" anchor="ctr" anchorCtr="0">
          <a:noAutofit/>
        </a:bodyPr>
        <a:lstStyle/>
        <a:p>
          <a:pPr marL="0" lvl="0" indent="0" algn="l" defTabSz="1066800">
            <a:lnSpc>
              <a:spcPct val="90000"/>
            </a:lnSpc>
            <a:spcBef>
              <a:spcPct val="0"/>
            </a:spcBef>
            <a:spcAft>
              <a:spcPct val="35000"/>
            </a:spcAft>
            <a:buNone/>
          </a:pPr>
          <a:r>
            <a:rPr lang="ru-RU" sz="2400" kern="1200" dirty="0">
              <a:solidFill>
                <a:schemeClr val="tx1"/>
              </a:solidFill>
            </a:rPr>
            <a:t>достоверности</a:t>
          </a:r>
          <a:endParaRPr lang="ru-RU" sz="2400" b="0" kern="1200" dirty="0">
            <a:solidFill>
              <a:schemeClr val="tx1"/>
            </a:solidFill>
            <a:latin typeface="Century Gothic" panose="020B0502020202020204" pitchFamily="34" charset="0"/>
          </a:endParaRPr>
        </a:p>
      </dsp:txBody>
      <dsp:txXfrm>
        <a:off x="281436" y="188603"/>
        <a:ext cx="7218307" cy="377041"/>
      </dsp:txXfrm>
    </dsp:sp>
    <dsp:sp modelId="{017FFCD7-2198-4DBD-9779-8AA86F193243}">
      <dsp:nvSpPr>
        <dsp:cNvPr id="0" name=""/>
        <dsp:cNvSpPr/>
      </dsp:nvSpPr>
      <dsp:spPr>
        <a:xfrm>
          <a:off x="45785" y="141473"/>
          <a:ext cx="471301" cy="471301"/>
        </a:xfrm>
        <a:prstGeom prst="ellipse">
          <a:avLst/>
        </a:prstGeom>
        <a:solidFill>
          <a:schemeClr val="accent5">
            <a:lumMod val="90000"/>
          </a:schemeClr>
        </a:solidFill>
        <a:ln w="15875"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6EC61370-E5B3-4E60-A155-877E066C64AC}">
      <dsp:nvSpPr>
        <dsp:cNvPr id="0" name=""/>
        <dsp:cNvSpPr/>
      </dsp:nvSpPr>
      <dsp:spPr>
        <a:xfrm>
          <a:off x="622881" y="754497"/>
          <a:ext cx="6876862" cy="377041"/>
        </a:xfrm>
        <a:prstGeom prst="rect">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9277" tIns="60960" rIns="60960" bIns="60960" numCol="1" spcCol="1270" anchor="ctr" anchorCtr="0">
          <a:noAutofit/>
        </a:bodyPr>
        <a:lstStyle/>
        <a:p>
          <a:pPr marL="0" lvl="0" indent="0" algn="l" defTabSz="1066800">
            <a:lnSpc>
              <a:spcPct val="90000"/>
            </a:lnSpc>
            <a:spcBef>
              <a:spcPct val="0"/>
            </a:spcBef>
            <a:spcAft>
              <a:spcPct val="35000"/>
            </a:spcAft>
            <a:buNone/>
          </a:pPr>
          <a:r>
            <a:rPr lang="ru-RU" sz="2400" kern="1200">
              <a:solidFill>
                <a:schemeClr val="tx1"/>
              </a:solidFill>
            </a:rPr>
            <a:t>реальности</a:t>
          </a:r>
          <a:endParaRPr lang="ru-RU" sz="2400" b="0" kern="1200" dirty="0">
            <a:solidFill>
              <a:schemeClr val="tx1"/>
            </a:solidFill>
            <a:latin typeface="Century Gothic" panose="020B0502020202020204" pitchFamily="34" charset="0"/>
          </a:endParaRPr>
        </a:p>
      </dsp:txBody>
      <dsp:txXfrm>
        <a:off x="622881" y="754497"/>
        <a:ext cx="6876862" cy="377041"/>
      </dsp:txXfrm>
    </dsp:sp>
    <dsp:sp modelId="{EE19BC80-1F01-43F6-BAEC-21ED99C639A9}">
      <dsp:nvSpPr>
        <dsp:cNvPr id="0" name=""/>
        <dsp:cNvSpPr/>
      </dsp:nvSpPr>
      <dsp:spPr>
        <a:xfrm>
          <a:off x="387230" y="707367"/>
          <a:ext cx="471301" cy="471301"/>
        </a:xfrm>
        <a:prstGeom prst="ellipse">
          <a:avLst/>
        </a:prstGeom>
        <a:solidFill>
          <a:schemeClr val="accent5">
            <a:lumMod val="90000"/>
          </a:schemeClr>
        </a:solidFill>
        <a:ln w="15875"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F3433004-4524-42EF-81EA-BC7881CB6D8A}">
      <dsp:nvSpPr>
        <dsp:cNvPr id="0" name=""/>
        <dsp:cNvSpPr/>
      </dsp:nvSpPr>
      <dsp:spPr>
        <a:xfrm>
          <a:off x="809991" y="1319976"/>
          <a:ext cx="6689752" cy="377041"/>
        </a:xfrm>
        <a:prstGeom prst="rect">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9277" tIns="60960" rIns="60960" bIns="60960" numCol="1" spcCol="1270" anchor="ctr" anchorCtr="0">
          <a:noAutofit/>
        </a:bodyPr>
        <a:lstStyle/>
        <a:p>
          <a:pPr marL="0" lvl="0" indent="0" algn="l" defTabSz="1066800">
            <a:lnSpc>
              <a:spcPct val="90000"/>
            </a:lnSpc>
            <a:spcBef>
              <a:spcPct val="0"/>
            </a:spcBef>
            <a:spcAft>
              <a:spcPct val="35000"/>
            </a:spcAft>
            <a:buNone/>
          </a:pPr>
          <a:r>
            <a:rPr lang="ru-RU" sz="2400" kern="1200">
              <a:solidFill>
                <a:schemeClr val="tx1"/>
              </a:solidFill>
            </a:rPr>
            <a:t>объективности</a:t>
          </a:r>
          <a:endParaRPr lang="ru-RU" sz="2400" b="0" kern="1200" dirty="0">
            <a:solidFill>
              <a:schemeClr val="tx1"/>
            </a:solidFill>
            <a:latin typeface="Century Gothic" panose="020B0502020202020204" pitchFamily="34" charset="0"/>
          </a:endParaRPr>
        </a:p>
      </dsp:txBody>
      <dsp:txXfrm>
        <a:off x="809991" y="1319976"/>
        <a:ext cx="6689752" cy="377041"/>
      </dsp:txXfrm>
    </dsp:sp>
    <dsp:sp modelId="{ACCC6FB3-E93F-44CE-A46E-0AC4C84865A8}">
      <dsp:nvSpPr>
        <dsp:cNvPr id="0" name=""/>
        <dsp:cNvSpPr/>
      </dsp:nvSpPr>
      <dsp:spPr>
        <a:xfrm>
          <a:off x="574340" y="1272846"/>
          <a:ext cx="471301" cy="471301"/>
        </a:xfrm>
        <a:prstGeom prst="ellipse">
          <a:avLst/>
        </a:prstGeom>
        <a:solidFill>
          <a:schemeClr val="accent5">
            <a:lumMod val="90000"/>
          </a:schemeClr>
        </a:solidFill>
        <a:ln w="15875"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5CFA3FD3-63B6-4D68-807A-423EE885E741}">
      <dsp:nvSpPr>
        <dsp:cNvPr id="0" name=""/>
        <dsp:cNvSpPr/>
      </dsp:nvSpPr>
      <dsp:spPr>
        <a:xfrm>
          <a:off x="869733" y="1885870"/>
          <a:ext cx="6630010" cy="377041"/>
        </a:xfrm>
        <a:prstGeom prst="rect">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9277" tIns="60960" rIns="60960" bIns="60960" numCol="1" spcCol="1270" anchor="ctr" anchorCtr="0">
          <a:noAutofit/>
        </a:bodyPr>
        <a:lstStyle/>
        <a:p>
          <a:pPr marL="0" lvl="0" indent="0" algn="l" defTabSz="1066800">
            <a:lnSpc>
              <a:spcPct val="90000"/>
            </a:lnSpc>
            <a:spcBef>
              <a:spcPct val="0"/>
            </a:spcBef>
            <a:spcAft>
              <a:spcPct val="35000"/>
            </a:spcAft>
            <a:buNone/>
          </a:pPr>
          <a:r>
            <a:rPr lang="ru-RU" sz="2400" kern="1200">
              <a:solidFill>
                <a:schemeClr val="tx1"/>
              </a:solidFill>
            </a:rPr>
            <a:t>объективности</a:t>
          </a:r>
          <a:endParaRPr lang="ru-RU" sz="2400" b="0" kern="1200" dirty="0">
            <a:solidFill>
              <a:schemeClr val="tx1"/>
            </a:solidFill>
            <a:latin typeface="Century Gothic" panose="020B0502020202020204" pitchFamily="34" charset="0"/>
          </a:endParaRPr>
        </a:p>
      </dsp:txBody>
      <dsp:txXfrm>
        <a:off x="869733" y="1885870"/>
        <a:ext cx="6630010" cy="377041"/>
      </dsp:txXfrm>
    </dsp:sp>
    <dsp:sp modelId="{89EF1F1C-5A92-446F-81CF-ABBA36DEBD9C}">
      <dsp:nvSpPr>
        <dsp:cNvPr id="0" name=""/>
        <dsp:cNvSpPr/>
      </dsp:nvSpPr>
      <dsp:spPr>
        <a:xfrm>
          <a:off x="634083" y="1838740"/>
          <a:ext cx="471301" cy="471301"/>
        </a:xfrm>
        <a:prstGeom prst="ellipse">
          <a:avLst/>
        </a:prstGeom>
        <a:solidFill>
          <a:schemeClr val="accent5">
            <a:lumMod val="90000"/>
          </a:schemeClr>
        </a:solidFill>
        <a:ln w="15875"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96E4120B-E20F-469B-B9A9-CDDFBB7FBEA0}">
      <dsp:nvSpPr>
        <dsp:cNvPr id="0" name=""/>
        <dsp:cNvSpPr/>
      </dsp:nvSpPr>
      <dsp:spPr>
        <a:xfrm>
          <a:off x="809991" y="2451764"/>
          <a:ext cx="6689752" cy="377041"/>
        </a:xfrm>
        <a:prstGeom prst="rect">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9277" tIns="60960" rIns="60960" bIns="60960" numCol="1" spcCol="1270" anchor="ctr" anchorCtr="0">
          <a:noAutofit/>
        </a:bodyPr>
        <a:lstStyle/>
        <a:p>
          <a:pPr marL="0" lvl="0" indent="0" algn="l" defTabSz="1066800">
            <a:lnSpc>
              <a:spcPct val="90000"/>
            </a:lnSpc>
            <a:spcBef>
              <a:spcPct val="0"/>
            </a:spcBef>
            <a:spcAft>
              <a:spcPct val="35000"/>
            </a:spcAft>
            <a:buNone/>
          </a:pPr>
          <a:r>
            <a:rPr lang="ru-RU" sz="2400" kern="1200" dirty="0">
              <a:solidFill>
                <a:schemeClr val="tx1"/>
              </a:solidFill>
            </a:rPr>
            <a:t>адресности</a:t>
          </a:r>
          <a:endParaRPr lang="ru-RU" sz="2400" b="0" kern="1200" dirty="0">
            <a:solidFill>
              <a:schemeClr val="tx1"/>
            </a:solidFill>
            <a:latin typeface="Century Gothic" panose="020B0502020202020204" pitchFamily="34" charset="0"/>
          </a:endParaRPr>
        </a:p>
      </dsp:txBody>
      <dsp:txXfrm>
        <a:off x="809991" y="2451764"/>
        <a:ext cx="6689752" cy="377041"/>
      </dsp:txXfrm>
    </dsp:sp>
    <dsp:sp modelId="{F666C2B1-4489-4EBC-9794-697047255599}">
      <dsp:nvSpPr>
        <dsp:cNvPr id="0" name=""/>
        <dsp:cNvSpPr/>
      </dsp:nvSpPr>
      <dsp:spPr>
        <a:xfrm>
          <a:off x="574340" y="2404634"/>
          <a:ext cx="471301" cy="471301"/>
        </a:xfrm>
        <a:prstGeom prst="ellipse">
          <a:avLst/>
        </a:prstGeom>
        <a:solidFill>
          <a:schemeClr val="accent5">
            <a:lumMod val="90000"/>
          </a:schemeClr>
        </a:solidFill>
        <a:ln w="15875"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D28202D9-F311-4A23-BE50-0ABEBEE27B04}">
      <dsp:nvSpPr>
        <dsp:cNvPr id="0" name=""/>
        <dsp:cNvSpPr/>
      </dsp:nvSpPr>
      <dsp:spPr>
        <a:xfrm>
          <a:off x="686698" y="2952327"/>
          <a:ext cx="6876862" cy="473277"/>
        </a:xfrm>
        <a:prstGeom prst="rect">
          <a:avLst/>
        </a:prstGeom>
        <a:solidFill>
          <a:schemeClr val="accent5"/>
        </a:solidFill>
        <a:ln w="15875" cap="flat" cmpd="sng" algn="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9277" tIns="60960" rIns="60960" bIns="60960" numCol="1" spcCol="1270" anchor="ctr" anchorCtr="0">
          <a:noAutofit/>
        </a:bodyPr>
        <a:lstStyle/>
        <a:p>
          <a:pPr marL="0" lvl="0" indent="0" algn="l" defTabSz="1066800">
            <a:lnSpc>
              <a:spcPct val="90000"/>
            </a:lnSpc>
            <a:spcBef>
              <a:spcPct val="0"/>
            </a:spcBef>
            <a:spcAft>
              <a:spcPct val="35000"/>
            </a:spcAft>
            <a:buNone/>
          </a:pPr>
          <a:r>
            <a:rPr lang="ru-RU" sz="2400" kern="1200" dirty="0">
              <a:solidFill>
                <a:schemeClr val="tx1"/>
              </a:solidFill>
            </a:rPr>
            <a:t>обратной связи</a:t>
          </a:r>
          <a:endParaRPr lang="ru-RU" sz="2400" b="0" kern="1200" dirty="0">
            <a:solidFill>
              <a:schemeClr val="tx1"/>
            </a:solidFill>
            <a:latin typeface="Century Gothic" panose="020B0502020202020204" pitchFamily="34" charset="0"/>
          </a:endParaRPr>
        </a:p>
      </dsp:txBody>
      <dsp:txXfrm>
        <a:off x="686698" y="2952327"/>
        <a:ext cx="6876862" cy="473277"/>
      </dsp:txXfrm>
    </dsp:sp>
    <dsp:sp modelId="{0061BF7D-2CDC-4FE5-938A-487B75CA38DD}">
      <dsp:nvSpPr>
        <dsp:cNvPr id="0" name=""/>
        <dsp:cNvSpPr/>
      </dsp:nvSpPr>
      <dsp:spPr>
        <a:xfrm>
          <a:off x="387230" y="2970113"/>
          <a:ext cx="471301" cy="471301"/>
        </a:xfrm>
        <a:prstGeom prst="ellipse">
          <a:avLst/>
        </a:prstGeom>
        <a:solidFill>
          <a:schemeClr val="accent5">
            <a:lumMod val="90000"/>
          </a:schemeClr>
        </a:solidFill>
        <a:ln w="15875"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7B810321-5832-469F-B5E7-DBD3C25B09DB}">
      <dsp:nvSpPr>
        <dsp:cNvPr id="0" name=""/>
        <dsp:cNvSpPr/>
      </dsp:nvSpPr>
      <dsp:spPr>
        <a:xfrm>
          <a:off x="308021" y="3690024"/>
          <a:ext cx="7256709" cy="380525"/>
        </a:xfrm>
        <a:prstGeom prst="rect">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9277" tIns="60960" rIns="60960" bIns="60960" numCol="1" spcCol="1270" anchor="ctr" anchorCtr="0">
          <a:noAutofit/>
        </a:bodyPr>
        <a:lstStyle/>
        <a:p>
          <a:pPr marL="0" lvl="0" indent="0" algn="l" defTabSz="1066800">
            <a:lnSpc>
              <a:spcPct val="90000"/>
            </a:lnSpc>
            <a:spcBef>
              <a:spcPct val="0"/>
            </a:spcBef>
            <a:spcAft>
              <a:spcPct val="35000"/>
            </a:spcAft>
            <a:buNone/>
          </a:pPr>
          <a:r>
            <a:rPr lang="ru-RU" sz="2400" kern="1200" dirty="0">
              <a:solidFill>
                <a:schemeClr val="tx1"/>
              </a:solidFill>
            </a:rPr>
            <a:t>дозированности</a:t>
          </a:r>
          <a:endParaRPr lang="ru-RU" sz="2400" b="0" kern="1200" dirty="0">
            <a:solidFill>
              <a:schemeClr val="tx1"/>
            </a:solidFill>
            <a:latin typeface="Garamond" panose="02020404030301010803" pitchFamily="18" charset="0"/>
          </a:endParaRPr>
        </a:p>
      </dsp:txBody>
      <dsp:txXfrm>
        <a:off x="308021" y="3690024"/>
        <a:ext cx="7256709" cy="380525"/>
      </dsp:txXfrm>
    </dsp:sp>
    <dsp:sp modelId="{3A8A182B-DF9B-4B5F-B1F1-251EB7DAE952}">
      <dsp:nvSpPr>
        <dsp:cNvPr id="0" name=""/>
        <dsp:cNvSpPr/>
      </dsp:nvSpPr>
      <dsp:spPr>
        <a:xfrm>
          <a:off x="45785" y="3536006"/>
          <a:ext cx="471301" cy="471301"/>
        </a:xfrm>
        <a:prstGeom prst="ellipse">
          <a:avLst/>
        </a:prstGeom>
        <a:solidFill>
          <a:schemeClr val="accent5">
            <a:lumMod val="90000"/>
          </a:schemeClr>
        </a:solidFill>
        <a:ln w="15875"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A6D097-6E32-4689-8D06-BAA90ED5DD18}" type="datetimeFigureOut">
              <a:rPr lang="en-GB" smtClean="0"/>
              <a:t>31/08/2020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8FB1EA-A66A-46EE-9C98-47DE08C22584}" type="slidenum">
              <a:rPr lang="en-GB" smtClean="0"/>
              <a:t>‹#›</a:t>
            </a:fld>
            <a:endParaRPr lang="en-GB"/>
          </a:p>
        </p:txBody>
      </p:sp>
    </p:spTree>
    <p:extLst>
      <p:ext uri="{BB962C8B-B14F-4D97-AF65-F5344CB8AC3E}">
        <p14:creationId xmlns:p14="http://schemas.microsoft.com/office/powerpoint/2010/main" val="3205281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ru-RU" altLang="ru-RU" b="1"/>
              <a:t>Казахстанский патриотизм и гражданская ответственность</a:t>
            </a:r>
            <a:r>
              <a:rPr lang="ru-RU" altLang="ru-RU"/>
              <a:t>. Формирование чувства сопричастности и гордости за свою Родину, народ и историю, осознание ответственности за благосостояние общества и развитие Казахстана. </a:t>
            </a:r>
          </a:p>
          <a:p>
            <a:pPr algn="just" eaLnBrk="1" hangingPunct="1">
              <a:spcBef>
                <a:spcPct val="0"/>
              </a:spcBef>
            </a:pPr>
            <a:r>
              <a:rPr lang="ru-RU" altLang="ru-RU" b="1"/>
              <a:t>Уважение. </a:t>
            </a:r>
            <a:r>
              <a:rPr lang="ru-RU" altLang="ru-RU"/>
              <a:t>Формирование уважения к </a:t>
            </a:r>
            <a:r>
              <a:rPr lang="kk-KZ" altLang="ru-RU"/>
              <a:t>национальным и общечеловеческим ценностям, истории и культуре каждого народа, к </a:t>
            </a:r>
            <a:r>
              <a:rPr lang="ru-RU" altLang="ru-RU"/>
              <a:t>окружающим и </a:t>
            </a:r>
            <a:r>
              <a:rPr lang="kk-KZ" altLang="ru-RU"/>
              <a:t>их мнениям, </a:t>
            </a:r>
            <a:r>
              <a:rPr lang="ru-RU" altLang="ru-RU"/>
              <a:t>эмоционально-положительного отношения к себе</a:t>
            </a:r>
            <a:r>
              <a:rPr lang="kk-KZ" altLang="ru-RU"/>
              <a:t>.</a:t>
            </a:r>
            <a:endParaRPr lang="ru-RU" altLang="ru-RU"/>
          </a:p>
          <a:p>
            <a:pPr algn="just" eaLnBrk="1" hangingPunct="1">
              <a:spcBef>
                <a:spcPct val="0"/>
              </a:spcBef>
            </a:pPr>
            <a:r>
              <a:rPr lang="ru-RU" altLang="ru-RU" b="1"/>
              <a:t>Открытость</a:t>
            </a:r>
            <a:r>
              <a:rPr lang="ru-RU" altLang="ru-RU"/>
              <a:t>. Доброжелательность, доверие и внимательность к людям, готовность к сотрудничеству и дружбе, оказание помощи тем, кто в ней нуждается. Открытость к новым знаниям.</a:t>
            </a:r>
          </a:p>
          <a:p>
            <a:pPr algn="just" eaLnBrk="1" hangingPunct="1">
              <a:spcBef>
                <a:spcPct val="0"/>
              </a:spcBef>
            </a:pPr>
            <a:r>
              <a:rPr lang="ru-RU" altLang="ru-RU" b="1"/>
              <a:t>Сотрудничество. </a:t>
            </a:r>
            <a:r>
              <a:rPr lang="ru-RU" altLang="ru-RU"/>
              <a:t>Координация своей деятельности с другими лицами для достижения общих целей, умение работать в поликультурной среде с использованием широкого спектра средств коммуникации.</a:t>
            </a:r>
          </a:p>
          <a:p>
            <a:pPr algn="just" eaLnBrk="1" hangingPunct="1">
              <a:spcBef>
                <a:spcPct val="0"/>
              </a:spcBef>
            </a:pPr>
            <a:r>
              <a:rPr lang="ru-RU" altLang="ru-RU" b="1"/>
              <a:t>Обучение на протяжении всей жизни.</a:t>
            </a:r>
            <a:r>
              <a:rPr lang="ru-RU" altLang="ru-RU"/>
              <a:t> Мотивация к обучению, познанию и творчеству в течение всей жизни и формирование умений к обновлению знаний. </a:t>
            </a:r>
          </a:p>
          <a:p>
            <a:pPr algn="just" eaLnBrk="1" hangingPunct="1">
              <a:spcBef>
                <a:spcPct val="0"/>
              </a:spcBef>
            </a:pPr>
            <a:endParaRPr lang="ru-RU" altLang="ru-RU"/>
          </a:p>
          <a:p>
            <a:pPr eaLnBrk="1" hangingPunct="1">
              <a:spcBef>
                <a:spcPct val="0"/>
              </a:spcBef>
            </a:pPr>
            <a:r>
              <a:rPr lang="ru-RU" altLang="ru-RU" b="1"/>
              <a:t>Системно</a:t>
            </a:r>
            <a:r>
              <a:rPr lang="ru-RU" altLang="ru-RU"/>
              <a:t>-</a:t>
            </a:r>
            <a:r>
              <a:rPr lang="ru-RU" altLang="ru-RU" b="1"/>
              <a:t>деятельностный подход</a:t>
            </a:r>
            <a:r>
              <a:rPr lang="ru-RU" altLang="ru-RU"/>
              <a:t> - методологическая основа проекта </a:t>
            </a:r>
            <a:r>
              <a:rPr lang="ru-RU" altLang="ru-RU" b="1"/>
              <a:t>стандарта</a:t>
            </a:r>
            <a:r>
              <a:rPr lang="ru-RU" altLang="ru-RU"/>
              <a:t> начального общего образования. Системно-деятельностный подход нацелен на развитие личности, на формирование гражданской идентичности. Обучение должно быть организовано так, чтобы целенаправленно вести за собой развитие. </a:t>
            </a:r>
          </a:p>
          <a:p>
            <a:pPr eaLnBrk="1" hangingPunct="1">
              <a:spcBef>
                <a:spcPct val="0"/>
              </a:spcBef>
            </a:pPr>
            <a:endParaRPr lang="ru-RU" altLang="ru-RU"/>
          </a:p>
          <a:p>
            <a:pPr eaLnBrk="1" hangingPunct="1">
              <a:spcBef>
                <a:spcPct val="0"/>
              </a:spcBef>
            </a:pPr>
            <a:r>
              <a:rPr lang="ru-RU" altLang="ru-RU"/>
              <a:t>Реализация технологии системно-деятельностного метода в практическом преподавании обеспечивается следующей </a:t>
            </a:r>
            <a:r>
              <a:rPr lang="ru-RU" altLang="ru-RU" b="1"/>
              <a:t>системой дидактических принципов:</a:t>
            </a:r>
          </a:p>
          <a:p>
            <a:pPr eaLnBrk="1" hangingPunct="1">
              <a:spcBef>
                <a:spcPct val="0"/>
              </a:spcBef>
            </a:pPr>
            <a:endParaRPr lang="ru-RU" altLang="ru-RU"/>
          </a:p>
          <a:p>
            <a:pPr eaLnBrk="1" hangingPunct="1">
              <a:spcBef>
                <a:spcPct val="0"/>
              </a:spcBef>
            </a:pPr>
            <a:r>
              <a:rPr lang="ru-RU" altLang="ru-RU"/>
              <a:t>1) Принцип деятельности - заключается в том, что ученик, получая знания не в готовом виде, а добывая их сам, осознает при этом содержание и формы своей учебной деятельности, понимает и принимает систему ее норм, активно участвует в их совершенствовании, что способствует активному успешному формированию его общекультурных и деятельностных способностей, общеучебных умений.</a:t>
            </a:r>
          </a:p>
          <a:p>
            <a:pPr eaLnBrk="1" hangingPunct="1">
              <a:spcBef>
                <a:spcPct val="0"/>
              </a:spcBef>
            </a:pPr>
            <a:r>
              <a:rPr lang="ru-RU" altLang="ru-RU"/>
              <a:t>2) Принцип </a:t>
            </a:r>
            <a:r>
              <a:rPr lang="ru-RU" altLang="ru-RU" b="1" i="1"/>
              <a:t>непрерывности</a:t>
            </a:r>
            <a:r>
              <a:rPr lang="ru-RU" altLang="ru-RU"/>
              <a:t> – означает преемственность между всеми ступенями и этапами обучения на уровне технологии, содержания и методик с учетом возрастных психологических особенностей развития детей.</a:t>
            </a:r>
          </a:p>
          <a:p>
            <a:pPr eaLnBrk="1" hangingPunct="1">
              <a:spcBef>
                <a:spcPct val="0"/>
              </a:spcBef>
            </a:pPr>
            <a:r>
              <a:rPr lang="ru-RU" altLang="ru-RU"/>
              <a:t>3) Принцип </a:t>
            </a:r>
            <a:r>
              <a:rPr lang="ru-RU" altLang="ru-RU" b="1" i="1"/>
              <a:t>целостности</a:t>
            </a:r>
            <a:r>
              <a:rPr lang="ru-RU" altLang="ru-RU"/>
              <a:t> – предполагает формирование учащимися обобщенного системного представления о мире (природе, обществе, самом себе, социокультурном мире и мире деятельности, о роли и месте каждой науки в системе наук).</a:t>
            </a:r>
          </a:p>
          <a:p>
            <a:pPr eaLnBrk="1" hangingPunct="1">
              <a:spcBef>
                <a:spcPct val="0"/>
              </a:spcBef>
            </a:pPr>
            <a:r>
              <a:rPr lang="ru-RU" altLang="ru-RU"/>
              <a:t>4) Принцип </a:t>
            </a:r>
            <a:r>
              <a:rPr lang="ru-RU" altLang="ru-RU" b="1" i="1"/>
              <a:t>минимакса</a:t>
            </a:r>
            <a:r>
              <a:rPr lang="ru-RU" altLang="ru-RU"/>
              <a:t> – заключается в следующем: школа должна предложить ученику возможность освоения содержания образования на максимальном для него уровне (определяемом зоной ближайшего развития возрастной группы) и обеспечить при этом его усвоение на уровне социально безопасного минимума (государственного стандарта знаний).</a:t>
            </a:r>
          </a:p>
          <a:p>
            <a:pPr eaLnBrk="1" hangingPunct="1">
              <a:spcBef>
                <a:spcPct val="0"/>
              </a:spcBef>
            </a:pPr>
            <a:r>
              <a:rPr lang="ru-RU" altLang="ru-RU"/>
              <a:t>5) Принцип </a:t>
            </a:r>
            <a:r>
              <a:rPr lang="ru-RU" altLang="ru-RU" b="1" i="1"/>
              <a:t>психологической комфортности</a:t>
            </a:r>
            <a:r>
              <a:rPr lang="ru-RU" altLang="ru-RU"/>
              <a:t> – предполагает снятие всех стрессообразующих факторов учебного процесса, создание в школе и на уроках доброжелательной атмосферы, ориентированной на реализацию идей педагогики сотрудничества, развитие диалоговых форм общения.</a:t>
            </a:r>
          </a:p>
          <a:p>
            <a:pPr eaLnBrk="1" hangingPunct="1">
              <a:spcBef>
                <a:spcPct val="0"/>
              </a:spcBef>
            </a:pPr>
            <a:r>
              <a:rPr lang="ru-RU" altLang="ru-RU"/>
              <a:t>6) Принцип </a:t>
            </a:r>
            <a:r>
              <a:rPr lang="ru-RU" altLang="ru-RU" b="1" i="1"/>
              <a:t>вариативности</a:t>
            </a:r>
            <a:r>
              <a:rPr lang="ru-RU" altLang="ru-RU"/>
              <a:t> – предполагает формирование учащимися способностей к систематическому перебору вариантов и адекватному принятию решений в ситуациях выбора.</a:t>
            </a:r>
          </a:p>
          <a:p>
            <a:pPr eaLnBrk="1" hangingPunct="1">
              <a:spcBef>
                <a:spcPct val="0"/>
              </a:spcBef>
            </a:pPr>
            <a:r>
              <a:rPr lang="ru-RU" altLang="ru-RU"/>
              <a:t>7) Принцип </a:t>
            </a:r>
            <a:r>
              <a:rPr lang="ru-RU" altLang="ru-RU" b="1" i="1"/>
              <a:t>творчества</a:t>
            </a:r>
            <a:r>
              <a:rPr lang="ru-RU" altLang="ru-RU"/>
              <a:t> – означает максимальную ориентацию на творческое начало в образовательном процессе, приобретение учащимся собственного опыта творческой деятельности.</a:t>
            </a:r>
          </a:p>
        </p:txBody>
      </p:sp>
      <p:sp>
        <p:nvSpPr>
          <p:cNvPr id="3994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8152EEE-37B9-4FD8-A85A-29ED14CC7613}" type="slidenum">
              <a:rPr lang="en-US" altLang="ru-RU"/>
              <a:pPr eaLnBrk="1" hangingPunct="1"/>
              <a:t>5</a:t>
            </a:fld>
            <a:endParaRPr lang="en-US" altLang="ru-RU"/>
          </a:p>
        </p:txBody>
      </p:sp>
    </p:spTree>
    <p:extLst>
      <p:ext uri="{BB962C8B-B14F-4D97-AF65-F5344CB8AC3E}">
        <p14:creationId xmlns:p14="http://schemas.microsoft.com/office/powerpoint/2010/main" val="1322672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38916" name="Номер слайда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9377778-F316-417D-9B44-2C113343CF4D}" type="slidenum">
              <a:rPr lang="ru-RU" altLang="ru-RU"/>
              <a:pPr eaLnBrk="1" hangingPunct="1"/>
              <a:t>6</a:t>
            </a:fld>
            <a:endParaRPr lang="ru-RU" altLang="ru-RU"/>
          </a:p>
        </p:txBody>
      </p:sp>
    </p:spTree>
    <p:extLst>
      <p:ext uri="{BB962C8B-B14F-4D97-AF65-F5344CB8AC3E}">
        <p14:creationId xmlns:p14="http://schemas.microsoft.com/office/powerpoint/2010/main" val="55837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38916" name="Номер слайда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9377778-F316-417D-9B44-2C113343CF4D}" type="slidenum">
              <a:rPr lang="ru-RU" altLang="ru-RU"/>
              <a:pPr eaLnBrk="1" hangingPunct="1"/>
              <a:t>8</a:t>
            </a:fld>
            <a:endParaRPr lang="ru-RU" altLang="ru-RU"/>
          </a:p>
        </p:txBody>
      </p:sp>
    </p:spTree>
    <p:extLst>
      <p:ext uri="{BB962C8B-B14F-4D97-AF65-F5344CB8AC3E}">
        <p14:creationId xmlns:p14="http://schemas.microsoft.com/office/powerpoint/2010/main" val="1822496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8A52521-83B6-416E-88A5-49EE357728EC}" type="slidenum">
              <a:rPr lang="ru-RU" smtClean="0"/>
              <a:t>11</a:t>
            </a:fld>
            <a:endParaRPr lang="ru-RU"/>
          </a:p>
        </p:txBody>
      </p:sp>
    </p:spTree>
    <p:extLst>
      <p:ext uri="{BB962C8B-B14F-4D97-AF65-F5344CB8AC3E}">
        <p14:creationId xmlns:p14="http://schemas.microsoft.com/office/powerpoint/2010/main" val="3290285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8A52521-83B6-416E-88A5-49EE357728EC}" type="slidenum">
              <a:rPr lang="ru-RU" smtClean="0"/>
              <a:t>12</a:t>
            </a:fld>
            <a:endParaRPr lang="ru-RU"/>
          </a:p>
        </p:txBody>
      </p:sp>
    </p:spTree>
    <p:extLst>
      <p:ext uri="{BB962C8B-B14F-4D97-AF65-F5344CB8AC3E}">
        <p14:creationId xmlns:p14="http://schemas.microsoft.com/office/powerpoint/2010/main" val="3290285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8A52521-83B6-416E-88A5-49EE357728EC}" type="slidenum">
              <a:rPr lang="ru-RU" smtClean="0"/>
              <a:t>13</a:t>
            </a:fld>
            <a:endParaRPr lang="ru-RU"/>
          </a:p>
        </p:txBody>
      </p:sp>
    </p:spTree>
    <p:extLst>
      <p:ext uri="{BB962C8B-B14F-4D97-AF65-F5344CB8AC3E}">
        <p14:creationId xmlns:p14="http://schemas.microsoft.com/office/powerpoint/2010/main" val="32902856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700CAB5-0EE2-43CF-8C92-F753DE82E9B7}" type="datetimeFigureOut">
              <a:rPr lang="ru-RU" smtClean="0"/>
              <a:t>31.08.2020</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6563D4B4-BCE8-4A82-8B87-4D1959968752}"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1258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700CAB5-0EE2-43CF-8C92-F753DE82E9B7}" type="datetimeFigureOut">
              <a:rPr lang="ru-RU" smtClean="0"/>
              <a:t>31.08.2020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563D4B4-BCE8-4A82-8B87-4D1959968752}" type="slidenum">
              <a:rPr lang="ru-RU" smtClean="0"/>
              <a:t>‹#›</a:t>
            </a:fld>
            <a:endParaRPr lang="ru-RU"/>
          </a:p>
        </p:txBody>
      </p:sp>
    </p:spTree>
    <p:extLst>
      <p:ext uri="{BB962C8B-B14F-4D97-AF65-F5344CB8AC3E}">
        <p14:creationId xmlns:p14="http://schemas.microsoft.com/office/powerpoint/2010/main" val="760290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700CAB5-0EE2-43CF-8C92-F753DE82E9B7}" type="datetimeFigureOut">
              <a:rPr lang="ru-RU" smtClean="0"/>
              <a:t>31.08.2020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563D4B4-BCE8-4A82-8B87-4D1959968752}"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7238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700CAB5-0EE2-43CF-8C92-F753DE82E9B7}" type="datetimeFigureOut">
              <a:rPr lang="ru-RU" smtClean="0"/>
              <a:t>31.08.2020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563D4B4-BCE8-4A82-8B87-4D1959968752}"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1368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700CAB5-0EE2-43CF-8C92-F753DE82E9B7}" type="datetimeFigureOut">
              <a:rPr lang="ru-RU" smtClean="0"/>
              <a:t>31.08.2020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563D4B4-BCE8-4A82-8B87-4D1959968752}" type="slidenum">
              <a:rPr lang="ru-RU" smtClean="0"/>
              <a:t>‹#›</a:t>
            </a:fld>
            <a:endParaRPr lang="ru-RU"/>
          </a:p>
        </p:txBody>
      </p:sp>
    </p:spTree>
    <p:extLst>
      <p:ext uri="{BB962C8B-B14F-4D97-AF65-F5344CB8AC3E}">
        <p14:creationId xmlns:p14="http://schemas.microsoft.com/office/powerpoint/2010/main" val="3038918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700CAB5-0EE2-43CF-8C92-F753DE82E9B7}" type="datetimeFigureOut">
              <a:rPr lang="ru-RU" smtClean="0"/>
              <a:t>31.08.2020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563D4B4-BCE8-4A82-8B87-4D1959968752}"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1373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700CAB5-0EE2-43CF-8C92-F753DE82E9B7}" type="datetimeFigureOut">
              <a:rPr lang="ru-RU" smtClean="0"/>
              <a:t>31.08.2020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563D4B4-BCE8-4A82-8B87-4D1959968752}"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0380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700CAB5-0EE2-43CF-8C92-F753DE82E9B7}" type="datetimeFigureOut">
              <a:rPr lang="ru-RU" smtClean="0"/>
              <a:t>31.08.2020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563D4B4-BCE8-4A82-8B87-4D1959968752}"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8274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700CAB5-0EE2-43CF-8C92-F753DE82E9B7}" type="datetimeFigureOut">
              <a:rPr lang="ru-RU" smtClean="0"/>
              <a:t>31.08.2020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563D4B4-BCE8-4A82-8B87-4D1959968752}"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6642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700CAB5-0EE2-43CF-8C92-F753DE82E9B7}" type="datetimeFigureOut">
              <a:rPr lang="ru-RU" smtClean="0"/>
              <a:t>31.08.2020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563D4B4-BCE8-4A82-8B87-4D1959968752}" type="slidenum">
              <a:rPr lang="ru-RU" smtClean="0"/>
              <a:t>‹#›</a:t>
            </a:fld>
            <a:endParaRPr lang="ru-RU"/>
          </a:p>
        </p:txBody>
      </p:sp>
    </p:spTree>
    <p:extLst>
      <p:ext uri="{BB962C8B-B14F-4D97-AF65-F5344CB8AC3E}">
        <p14:creationId xmlns:p14="http://schemas.microsoft.com/office/powerpoint/2010/main" val="3871022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700CAB5-0EE2-43CF-8C92-F753DE82E9B7}" type="datetimeFigureOut">
              <a:rPr lang="ru-RU" smtClean="0"/>
              <a:t>31.08.2020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563D4B4-BCE8-4A82-8B87-4D1959968752}"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9467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700CAB5-0EE2-43CF-8C92-F753DE82E9B7}" type="datetimeFigureOut">
              <a:rPr lang="ru-RU" smtClean="0"/>
              <a:t>31.08.2020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563D4B4-BCE8-4A82-8B87-4D1959968752}" type="slidenum">
              <a:rPr lang="ru-RU" smtClean="0"/>
              <a:t>‹#›</a:t>
            </a:fld>
            <a:endParaRPr lang="ru-RU"/>
          </a:p>
        </p:txBody>
      </p:sp>
    </p:spTree>
    <p:extLst>
      <p:ext uri="{BB962C8B-B14F-4D97-AF65-F5344CB8AC3E}">
        <p14:creationId xmlns:p14="http://schemas.microsoft.com/office/powerpoint/2010/main" val="1459799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700CAB5-0EE2-43CF-8C92-F753DE82E9B7}" type="datetimeFigureOut">
              <a:rPr lang="ru-RU" smtClean="0"/>
              <a:t>31.08.2020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563D4B4-BCE8-4A82-8B87-4D1959968752}"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5993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700CAB5-0EE2-43CF-8C92-F753DE82E9B7}" type="datetimeFigureOut">
              <a:rPr lang="ru-RU" smtClean="0"/>
              <a:t>31.08.2020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563D4B4-BCE8-4A82-8B87-4D1959968752}"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4692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00CAB5-0EE2-43CF-8C92-F753DE82E9B7}" type="datetimeFigureOut">
              <a:rPr lang="ru-RU" smtClean="0"/>
              <a:t>31.08.2020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563D4B4-BCE8-4A82-8B87-4D1959968752}" type="slidenum">
              <a:rPr lang="ru-RU" smtClean="0"/>
              <a:t>‹#›</a:t>
            </a:fld>
            <a:endParaRPr lang="ru-RU"/>
          </a:p>
        </p:txBody>
      </p:sp>
    </p:spTree>
    <p:extLst>
      <p:ext uri="{BB962C8B-B14F-4D97-AF65-F5344CB8AC3E}">
        <p14:creationId xmlns:p14="http://schemas.microsoft.com/office/powerpoint/2010/main" val="2584846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700CAB5-0EE2-43CF-8C92-F753DE82E9B7}" type="datetimeFigureOut">
              <a:rPr lang="ru-RU" smtClean="0"/>
              <a:t>31.08.2020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563D4B4-BCE8-4A82-8B87-4D1959968752}"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7235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700CAB5-0EE2-43CF-8C92-F753DE82E9B7}" type="datetimeFigureOut">
              <a:rPr lang="ru-RU" smtClean="0"/>
              <a:t>31.08.2020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563D4B4-BCE8-4A82-8B87-4D1959968752}" type="slidenum">
              <a:rPr lang="ru-RU" smtClean="0"/>
              <a:t>‹#›</a:t>
            </a:fld>
            <a:endParaRPr lang="ru-RU"/>
          </a:p>
        </p:txBody>
      </p:sp>
    </p:spTree>
    <p:extLst>
      <p:ext uri="{BB962C8B-B14F-4D97-AF65-F5344CB8AC3E}">
        <p14:creationId xmlns:p14="http://schemas.microsoft.com/office/powerpoint/2010/main" val="472505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700CAB5-0EE2-43CF-8C92-F753DE82E9B7}" type="datetimeFigureOut">
              <a:rPr lang="ru-RU" smtClean="0"/>
              <a:t>31.08.2020</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563D4B4-BCE8-4A82-8B87-4D1959968752}" type="slidenum">
              <a:rPr lang="ru-RU" smtClean="0"/>
              <a:t>‹#›</a:t>
            </a:fld>
            <a:endParaRPr lang="ru-RU"/>
          </a:p>
        </p:txBody>
      </p:sp>
    </p:spTree>
    <p:extLst>
      <p:ext uri="{BB962C8B-B14F-4D97-AF65-F5344CB8AC3E}">
        <p14:creationId xmlns:p14="http://schemas.microsoft.com/office/powerpoint/2010/main" val="3780196465"/>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ommons.wikimedia.org/wiki/File:PSM_V80_D211_Edward_Lee_Thorndike.png?uselang=r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hyperlink" Target="https://commons.wikimedia.org/wiki/File:Allport.gif?uselang=r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2.xml.rels><?xml version="1.0" encoding="UTF-8" standalone="yes"?>
<Relationships xmlns="http://schemas.openxmlformats.org/package/2006/relationships"><Relationship Id="rId3" Type="http://schemas.openxmlformats.org/officeDocument/2006/relationships/hyperlink" Target="https://psylist.net/reklam/00046.htm" TargetMode="Externa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xml"/><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97280" y="758952"/>
            <a:ext cx="10058400" cy="2473347"/>
          </a:xfrm>
        </p:spPr>
        <p:txBody>
          <a:bodyPr/>
          <a:lstStyle/>
          <a:p>
            <a:pPr algn="ctr"/>
            <a:r>
              <a:rPr lang="ru-RU" b="1" dirty="0">
                <a:solidFill>
                  <a:srgbClr val="002060"/>
                </a:solidFill>
              </a:rPr>
              <a:t>Техники и приемы эффективной коммуникации</a:t>
            </a:r>
          </a:p>
        </p:txBody>
      </p:sp>
      <p:sp>
        <p:nvSpPr>
          <p:cNvPr id="3" name="Подзаголовок 2"/>
          <p:cNvSpPr>
            <a:spLocks noGrp="1"/>
          </p:cNvSpPr>
          <p:nvPr>
            <p:ph type="subTitle" idx="1"/>
          </p:nvPr>
        </p:nvSpPr>
        <p:spPr>
          <a:xfrm>
            <a:off x="1507067" y="4050833"/>
            <a:ext cx="8438212" cy="1294165"/>
          </a:xfrm>
        </p:spPr>
        <p:txBody>
          <a:bodyPr/>
          <a:lstStyle/>
          <a:p>
            <a:pPr algn="r"/>
            <a:r>
              <a:rPr lang="ru-RU" dirty="0"/>
              <a:t>Лекция 15. </a:t>
            </a:r>
          </a:p>
          <a:p>
            <a:pPr algn="r"/>
            <a:r>
              <a:rPr lang="ru-RU" dirty="0"/>
              <a:t>Мамбеталина А.С.- </a:t>
            </a:r>
            <a:r>
              <a:rPr lang="ru-RU" dirty="0" err="1"/>
              <a:t>к.пс.н</a:t>
            </a:r>
            <a:r>
              <a:rPr lang="ru-RU" dirty="0"/>
              <a:t>, доцент</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854" y="3173129"/>
            <a:ext cx="4100945" cy="3949206"/>
          </a:xfrm>
          <a:prstGeom prst="rect">
            <a:avLst/>
          </a:prstGeom>
        </p:spPr>
      </p:pic>
      <p:sp>
        <p:nvSpPr>
          <p:cNvPr id="4" name="Прямоугольник 3">
            <a:extLst>
              <a:ext uri="{FF2B5EF4-FFF2-40B4-BE49-F238E27FC236}">
                <a16:creationId xmlns:a16="http://schemas.microsoft.com/office/drawing/2014/main" id="{58EA9074-3C53-4D6C-B7AA-C6A2D8583934}"/>
              </a:ext>
            </a:extLst>
          </p:cNvPr>
          <p:cNvSpPr/>
          <p:nvPr/>
        </p:nvSpPr>
        <p:spPr>
          <a:xfrm>
            <a:off x="556181" y="244419"/>
            <a:ext cx="11528981" cy="523220"/>
          </a:xfrm>
          <a:prstGeom prst="rect">
            <a:avLst/>
          </a:prstGeom>
        </p:spPr>
        <p:txBody>
          <a:bodyPr wrap="square">
            <a:spAutoFit/>
          </a:bodyPr>
          <a:lstStyle/>
          <a:p>
            <a:r>
              <a:rPr lang="ru-RU" sz="2800" b="1" dirty="0"/>
              <a:t>Евразийский национальный университет имени Л.Н. Гумилева </a:t>
            </a:r>
          </a:p>
        </p:txBody>
      </p:sp>
    </p:spTree>
    <p:custDataLst>
      <p:tags r:id="rId1"/>
    </p:custDataLst>
    <p:extLst>
      <p:ext uri="{BB962C8B-B14F-4D97-AF65-F5344CB8AC3E}">
        <p14:creationId xmlns:p14="http://schemas.microsoft.com/office/powerpoint/2010/main" val="2943063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04CAC6-CD69-4465-80F3-D1659FC98DB3}"/>
              </a:ext>
            </a:extLst>
          </p:cNvPr>
          <p:cNvSpPr>
            <a:spLocks noGrp="1"/>
          </p:cNvSpPr>
          <p:nvPr>
            <p:ph type="title"/>
          </p:nvPr>
        </p:nvSpPr>
        <p:spPr>
          <a:xfrm>
            <a:off x="677333" y="864124"/>
            <a:ext cx="9880687" cy="653592"/>
          </a:xfrm>
        </p:spPr>
        <p:txBody>
          <a:bodyPr>
            <a:normAutofit fontScale="90000"/>
          </a:bodyPr>
          <a:lstStyle/>
          <a:p>
            <a:pPr algn="ctr"/>
            <a:r>
              <a:rPr lang="ru-RU" dirty="0"/>
              <a:t>Технологии эффективной коммуникации</a:t>
            </a:r>
            <a:br>
              <a:rPr lang="ru-RU" dirty="0"/>
            </a:br>
            <a:endParaRPr lang="ru-RU" dirty="0"/>
          </a:p>
        </p:txBody>
      </p:sp>
      <p:sp>
        <p:nvSpPr>
          <p:cNvPr id="3" name="Объект 2">
            <a:extLst>
              <a:ext uri="{FF2B5EF4-FFF2-40B4-BE49-F238E27FC236}">
                <a16:creationId xmlns:a16="http://schemas.microsoft.com/office/drawing/2014/main" id="{5977C89E-230C-4BAF-88F4-B8DA084B8B2D}"/>
              </a:ext>
            </a:extLst>
          </p:cNvPr>
          <p:cNvSpPr>
            <a:spLocks noGrp="1"/>
          </p:cNvSpPr>
          <p:nvPr>
            <p:ph idx="1"/>
          </p:nvPr>
        </p:nvSpPr>
        <p:spPr>
          <a:xfrm>
            <a:off x="282804" y="1404594"/>
            <a:ext cx="10850252" cy="4843805"/>
          </a:xfrm>
        </p:spPr>
        <p:txBody>
          <a:bodyPr>
            <a:normAutofit fontScale="70000" lnSpcReduction="20000"/>
          </a:bodyPr>
          <a:lstStyle/>
          <a:p>
            <a:r>
              <a:rPr lang="ru-RU" dirty="0"/>
              <a:t>1) технологии убеждения ( на рациональную сферу), используются логика и аргументация. апеллирует к логике, разуму человека, предполагает достаточно высокий уровень развития логического мышления. Убеждение более эффективно, когда убеждается группа, а не индивид. Убеждение основано на логических приемах доказательств, с помощью которых истинность какой-либо мысли обосновывается через посредство других мыслей.</a:t>
            </a:r>
          </a:p>
          <a:p>
            <a:endParaRPr lang="ru-RU" dirty="0"/>
          </a:p>
          <a:p>
            <a:r>
              <a:rPr lang="ru-RU" dirty="0"/>
              <a:t>2) технологии внушения -основано на апелляции к бессознательному, к эмоциям человека вербальными, словесными средствами, причем оратор должен быть в рассудочном состоянии, уверенный и авторитетный. Внушение основано главным образом на авторитетности источника информации, если внушающий не авторитетен, то внушение обречено на провал. Внушение носит вербальный характер, т. е. внушать можно только через слова, но это вербальное сообщение имеет сокращенный характер и усиленный экспрессивный момент. Очень велика здесь роль интонации голоса. Внушаемость выше у лиц с слабой нервной системой, а также у лиц с резкими колебаниями внимания. Люди с мало сбалансированными установками сильнее внушаемы (дети внушаемы), люди с преобладанием первой сигнальной системы более внушаемы.</a:t>
            </a:r>
          </a:p>
          <a:p>
            <a:endParaRPr lang="ru-RU" dirty="0"/>
          </a:p>
          <a:p>
            <a:r>
              <a:rPr lang="ru-RU" dirty="0"/>
              <a:t>3) технологии заражения— это самый древний механизм воздействия . Он представляет собой передачу определенного эмоционально-психического настроя от одного человека к другому, основан на апелляции к эмоционально-бессознательной сфере человека (заражение паникой, раздражением, смехом и т. п.).</a:t>
            </a:r>
          </a:p>
        </p:txBody>
      </p:sp>
    </p:spTree>
    <p:extLst>
      <p:ext uri="{BB962C8B-B14F-4D97-AF65-F5344CB8AC3E}">
        <p14:creationId xmlns:p14="http://schemas.microsoft.com/office/powerpoint/2010/main" val="2443325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7467600" cy="562074"/>
          </a:xfrm>
        </p:spPr>
        <p:txBody>
          <a:bodyPr>
            <a:noAutofit/>
          </a:bodyPr>
          <a:lstStyle/>
          <a:p>
            <a:pPr algn="ctr"/>
            <a:r>
              <a:rPr lang="ru-RU" sz="2800" b="1" dirty="0">
                <a:solidFill>
                  <a:schemeClr val="tx1"/>
                </a:solidFill>
              </a:rPr>
              <a:t>Понятие «социальный интеллект»</a:t>
            </a:r>
            <a:br>
              <a:rPr lang="ru-RU" sz="2800" b="1" dirty="0">
                <a:solidFill>
                  <a:schemeClr val="tx1"/>
                </a:solidFill>
              </a:rPr>
            </a:br>
            <a:endParaRPr lang="ru-RU" sz="2800" b="1" dirty="0">
              <a:solidFill>
                <a:schemeClr val="tx1"/>
              </a:solidFill>
            </a:endParaRPr>
          </a:p>
        </p:txBody>
      </p:sp>
      <p:cxnSp>
        <p:nvCxnSpPr>
          <p:cNvPr id="5" name="Прямая соединительная линия 4"/>
          <p:cNvCxnSpPr/>
          <p:nvPr/>
        </p:nvCxnSpPr>
        <p:spPr>
          <a:xfrm>
            <a:off x="3071664" y="620688"/>
            <a:ext cx="5184576"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050" name="Picture 2" descr="PSM V80 D211 Edward Lee Thorndike.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1084" y="1976065"/>
            <a:ext cx="2813298" cy="3724807"/>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7927942" y="5683314"/>
            <a:ext cx="2714920" cy="553998"/>
          </a:xfrm>
          <a:prstGeom prst="rect">
            <a:avLst/>
          </a:prstGeom>
          <a:solidFill>
            <a:schemeClr val="bg1"/>
          </a:solidFill>
        </p:spPr>
        <p:txBody>
          <a:bodyPr wrap="square">
            <a:spAutoFit/>
          </a:bodyPr>
          <a:lstStyle/>
          <a:p>
            <a:r>
              <a:rPr lang="ru-RU" b="1" dirty="0"/>
              <a:t>Эдвард Ли </a:t>
            </a:r>
            <a:r>
              <a:rPr lang="ru-RU" b="1" dirty="0" err="1"/>
              <a:t>Торндайк</a:t>
            </a:r>
            <a:endParaRPr lang="ru-RU" b="1" dirty="0"/>
          </a:p>
          <a:p>
            <a:r>
              <a:rPr lang="ru-RU" sz="1200" dirty="0"/>
              <a:t>(американский психолог и педагог)</a:t>
            </a:r>
          </a:p>
        </p:txBody>
      </p:sp>
      <p:sp>
        <p:nvSpPr>
          <p:cNvPr id="7" name="Прямоугольник 6"/>
          <p:cNvSpPr/>
          <p:nvPr/>
        </p:nvSpPr>
        <p:spPr>
          <a:xfrm>
            <a:off x="1991544" y="836712"/>
            <a:ext cx="8136904" cy="923330"/>
          </a:xfrm>
          <a:prstGeom prst="rect">
            <a:avLst/>
          </a:prstGeom>
        </p:spPr>
        <p:txBody>
          <a:bodyPr wrap="square">
            <a:spAutoFit/>
          </a:bodyPr>
          <a:lstStyle/>
          <a:p>
            <a:r>
              <a:rPr lang="ru-RU" dirty="0"/>
              <a:t>Понятие «социальный интеллект» впервые употребил в 1920 году Э. </a:t>
            </a:r>
            <a:r>
              <a:rPr lang="ru-RU" dirty="0" err="1"/>
              <a:t>Торндайк</a:t>
            </a:r>
            <a:r>
              <a:rPr lang="ru-RU" dirty="0"/>
              <a:t>, обозначив им дальновидность в межличностных отношениях и приравняв его к способности мудро поступать в человеческих отношениях. </a:t>
            </a:r>
          </a:p>
        </p:txBody>
      </p:sp>
      <p:sp>
        <p:nvSpPr>
          <p:cNvPr id="8" name="Прямоугольник 7"/>
          <p:cNvSpPr/>
          <p:nvPr/>
        </p:nvSpPr>
        <p:spPr>
          <a:xfrm>
            <a:off x="1974291" y="2431115"/>
            <a:ext cx="5474344" cy="2862322"/>
          </a:xfrm>
          <a:prstGeom prst="rect">
            <a:avLst/>
          </a:prstGeom>
        </p:spPr>
        <p:txBody>
          <a:bodyPr wrap="square">
            <a:spAutoFit/>
          </a:bodyPr>
          <a:lstStyle/>
          <a:p>
            <a:r>
              <a:rPr lang="ru-RU" dirty="0"/>
              <a:t> Вида интеллекта : </a:t>
            </a:r>
          </a:p>
          <a:p>
            <a:endParaRPr lang="ru-RU" dirty="0"/>
          </a:p>
          <a:p>
            <a:pPr marL="285750" indent="-285750">
              <a:buFont typeface="Wingdings" panose="05000000000000000000" pitchFamily="2" charset="2"/>
              <a:buChar char="v"/>
            </a:pPr>
            <a:r>
              <a:rPr lang="ru-RU" b="1" u="sng" dirty="0"/>
              <a:t>абстрактный интеллект </a:t>
            </a:r>
            <a:r>
              <a:rPr lang="ru-RU" dirty="0"/>
              <a:t>как способность понимать абстрактные вербальные и математические символы и производить с ними какие-либо действия; </a:t>
            </a:r>
          </a:p>
          <a:p>
            <a:pPr marL="285750" indent="-285750">
              <a:buFont typeface="Wingdings" panose="05000000000000000000" pitchFamily="2" charset="2"/>
              <a:buChar char="v"/>
            </a:pPr>
            <a:r>
              <a:rPr lang="ru-RU" b="1" u="sng" dirty="0"/>
              <a:t>конкретный интеллект </a:t>
            </a:r>
            <a:r>
              <a:rPr lang="ru-RU" dirty="0"/>
              <a:t>как способность понимать вещи и предметы материального мира и производить с ними какие-либо действия; </a:t>
            </a:r>
          </a:p>
          <a:p>
            <a:pPr marL="285750" indent="-285750">
              <a:buFont typeface="Wingdings" panose="05000000000000000000" pitchFamily="2" charset="2"/>
              <a:buChar char="v"/>
            </a:pPr>
            <a:r>
              <a:rPr lang="ru-RU" b="1" dirty="0"/>
              <a:t>социальный интеллект </a:t>
            </a:r>
            <a:r>
              <a:rPr lang="ru-RU" dirty="0"/>
              <a:t>как способность понимать людей, и взаимодействовать с ними. </a:t>
            </a:r>
          </a:p>
        </p:txBody>
      </p:sp>
    </p:spTree>
    <p:extLst>
      <p:ext uri="{BB962C8B-B14F-4D97-AF65-F5344CB8AC3E}">
        <p14:creationId xmlns:p14="http://schemas.microsoft.com/office/powerpoint/2010/main" val="41609066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7467600" cy="562074"/>
          </a:xfrm>
        </p:spPr>
        <p:txBody>
          <a:bodyPr>
            <a:noAutofit/>
          </a:bodyPr>
          <a:lstStyle/>
          <a:p>
            <a:pPr algn="ctr"/>
            <a:r>
              <a:rPr lang="ru-RU" sz="2400" b="1" dirty="0">
                <a:solidFill>
                  <a:schemeClr val="tx1"/>
                </a:solidFill>
              </a:rPr>
              <a:t>Понятие «социальный интеллект»</a:t>
            </a:r>
            <a:br>
              <a:rPr lang="ru-RU" sz="2400" b="1" dirty="0">
                <a:solidFill>
                  <a:schemeClr val="tx1"/>
                </a:solidFill>
              </a:rPr>
            </a:br>
            <a:endParaRPr lang="ru-RU" sz="2400" b="1" dirty="0">
              <a:solidFill>
                <a:schemeClr val="tx1"/>
              </a:solidFill>
            </a:endParaRPr>
          </a:p>
        </p:txBody>
      </p:sp>
      <p:cxnSp>
        <p:nvCxnSpPr>
          <p:cNvPr id="5" name="Прямая соединительная линия 4"/>
          <p:cNvCxnSpPr/>
          <p:nvPr/>
        </p:nvCxnSpPr>
        <p:spPr>
          <a:xfrm>
            <a:off x="3071664" y="620688"/>
            <a:ext cx="51845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Прямоугольник 5"/>
          <p:cNvSpPr/>
          <p:nvPr/>
        </p:nvSpPr>
        <p:spPr>
          <a:xfrm>
            <a:off x="8256240" y="5876941"/>
            <a:ext cx="2675732" cy="553998"/>
          </a:xfrm>
          <a:prstGeom prst="rect">
            <a:avLst/>
          </a:prstGeom>
          <a:solidFill>
            <a:schemeClr val="bg1"/>
          </a:solidFill>
        </p:spPr>
        <p:txBody>
          <a:bodyPr wrap="none">
            <a:spAutoFit/>
          </a:bodyPr>
          <a:lstStyle/>
          <a:p>
            <a:r>
              <a:rPr lang="ru-RU" b="1" dirty="0"/>
              <a:t>Гордон </a:t>
            </a:r>
            <a:r>
              <a:rPr lang="ru-RU" b="1" dirty="0" err="1"/>
              <a:t>Уиллард</a:t>
            </a:r>
            <a:r>
              <a:rPr lang="ru-RU" b="1" dirty="0"/>
              <a:t> </a:t>
            </a:r>
            <a:r>
              <a:rPr lang="ru-RU" b="1" dirty="0" err="1"/>
              <a:t>Олпорт</a:t>
            </a:r>
            <a:endParaRPr lang="ru-RU" b="1" dirty="0"/>
          </a:p>
          <a:p>
            <a:pPr algn="ctr"/>
            <a:r>
              <a:rPr lang="ru-RU" sz="1200" dirty="0"/>
              <a:t>(американский психолог)</a:t>
            </a:r>
          </a:p>
        </p:txBody>
      </p:sp>
      <p:sp>
        <p:nvSpPr>
          <p:cNvPr id="7" name="Прямоугольник 6"/>
          <p:cNvSpPr/>
          <p:nvPr/>
        </p:nvSpPr>
        <p:spPr>
          <a:xfrm>
            <a:off x="1991544" y="836712"/>
            <a:ext cx="8136904" cy="923330"/>
          </a:xfrm>
          <a:prstGeom prst="rect">
            <a:avLst/>
          </a:prstGeom>
        </p:spPr>
        <p:txBody>
          <a:bodyPr wrap="square">
            <a:spAutoFit/>
          </a:bodyPr>
          <a:lstStyle/>
          <a:p>
            <a:r>
              <a:rPr lang="ru-RU" b="1" u="sng" dirty="0"/>
              <a:t>Социальный интеллект </a:t>
            </a:r>
            <a:r>
              <a:rPr lang="ru-RU" dirty="0"/>
              <a:t>- особая способность верно судить о людях, прогнозировать их поведение и обеспечивать адекватное приспособление в межличностных взаимодействиях. (1937г.)</a:t>
            </a:r>
          </a:p>
        </p:txBody>
      </p:sp>
      <p:pic>
        <p:nvPicPr>
          <p:cNvPr id="3074" name="Picture 2" descr="Allport.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5753" y="2322116"/>
            <a:ext cx="2726093" cy="355482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063552" y="3212976"/>
            <a:ext cx="4824536" cy="1477328"/>
          </a:xfrm>
          <a:prstGeom prst="rect">
            <a:avLst/>
          </a:prstGeom>
        </p:spPr>
        <p:txBody>
          <a:bodyPr wrap="square">
            <a:spAutoFit/>
          </a:bodyPr>
          <a:lstStyle/>
          <a:p>
            <a:r>
              <a:rPr lang="ru-RU" dirty="0"/>
              <a:t>По мнению ученого, </a:t>
            </a:r>
            <a:r>
              <a:rPr lang="ru-RU" b="1" u="sng" dirty="0"/>
              <a:t>социальный интеллект</a:t>
            </a:r>
            <a:r>
              <a:rPr lang="ru-RU" dirty="0"/>
              <a:t>,– особый «социальный дар», обеспечивающий гладкость в отношениях с людьми, продуктом которого является социальное приспособление, а не глубина понимания.</a:t>
            </a:r>
          </a:p>
        </p:txBody>
      </p:sp>
    </p:spTree>
    <p:extLst>
      <p:ext uri="{BB962C8B-B14F-4D97-AF65-F5344CB8AC3E}">
        <p14:creationId xmlns:p14="http://schemas.microsoft.com/office/powerpoint/2010/main" val="29270738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7467600" cy="346050"/>
          </a:xfrm>
        </p:spPr>
        <p:txBody>
          <a:bodyPr>
            <a:normAutofit fontScale="90000"/>
          </a:bodyPr>
          <a:lstStyle/>
          <a:p>
            <a:pPr marL="457200" indent="-457200"/>
            <a:r>
              <a:rPr lang="ru-RU" sz="1800" b="1" dirty="0">
                <a:solidFill>
                  <a:schemeClr val="tx1"/>
                </a:solidFill>
              </a:rPr>
              <a:t>Модель структуры интеллекта Дж. </a:t>
            </a:r>
            <a:r>
              <a:rPr lang="ru-RU" sz="1800" b="1" dirty="0" err="1">
                <a:solidFill>
                  <a:schemeClr val="tx1"/>
                </a:solidFill>
              </a:rPr>
              <a:t>Гилфорда</a:t>
            </a:r>
            <a:endParaRPr lang="ru-RU" sz="1800" b="1" dirty="0">
              <a:solidFill>
                <a:schemeClr val="tx1"/>
              </a:solidFill>
            </a:endParaRPr>
          </a:p>
        </p:txBody>
      </p:sp>
      <p:cxnSp>
        <p:nvCxnSpPr>
          <p:cNvPr id="5" name="Прямая соединительная линия 4"/>
          <p:cNvCxnSpPr/>
          <p:nvPr/>
        </p:nvCxnSpPr>
        <p:spPr>
          <a:xfrm>
            <a:off x="3071664" y="620688"/>
            <a:ext cx="5184576"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026" name="Picture 2" descr="Дифференциальная психология и психометрика: Psychology OnLine.Net"/>
          <p:cNvPicPr>
            <a:picLocks noChangeAspect="1" noChangeArrowheads="1"/>
          </p:cNvPicPr>
          <p:nvPr/>
        </p:nvPicPr>
        <p:blipFill rotWithShape="1">
          <a:blip r:embed="rId3">
            <a:extLst>
              <a:ext uri="{28A0092B-C50C-407E-A947-70E740481C1C}">
                <a14:useLocalDpi xmlns:a14="http://schemas.microsoft.com/office/drawing/2010/main" val="0"/>
              </a:ext>
            </a:extLst>
          </a:blip>
          <a:srcRect r="7348" b="18838"/>
          <a:stretch/>
        </p:blipFill>
        <p:spPr bwMode="auto">
          <a:xfrm>
            <a:off x="7248128" y="1102721"/>
            <a:ext cx="3000538" cy="4027721"/>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7560297" y="5363852"/>
            <a:ext cx="2688369" cy="553998"/>
          </a:xfrm>
          <a:prstGeom prst="rect">
            <a:avLst/>
          </a:prstGeom>
          <a:solidFill>
            <a:schemeClr val="bg1"/>
          </a:solidFill>
        </p:spPr>
        <p:txBody>
          <a:bodyPr wrap="square">
            <a:spAutoFit/>
          </a:bodyPr>
          <a:lstStyle/>
          <a:p>
            <a:pPr algn="ctr"/>
            <a:r>
              <a:rPr lang="ru-RU" b="1" dirty="0" err="1"/>
              <a:t>Гилфорд</a:t>
            </a:r>
            <a:r>
              <a:rPr lang="ru-RU" b="1" dirty="0"/>
              <a:t>, Джо Пол</a:t>
            </a:r>
          </a:p>
          <a:p>
            <a:pPr algn="ctr"/>
            <a:r>
              <a:rPr lang="ru-RU" sz="1200" dirty="0"/>
              <a:t>(американский психолог)</a:t>
            </a:r>
          </a:p>
        </p:txBody>
      </p:sp>
      <p:sp>
        <p:nvSpPr>
          <p:cNvPr id="3" name="Прямоугольник 2"/>
          <p:cNvSpPr/>
          <p:nvPr/>
        </p:nvSpPr>
        <p:spPr>
          <a:xfrm>
            <a:off x="1847528" y="1234820"/>
            <a:ext cx="5040560" cy="3970318"/>
          </a:xfrm>
          <a:prstGeom prst="rect">
            <a:avLst/>
          </a:prstGeom>
        </p:spPr>
        <p:txBody>
          <a:bodyPr wrap="square">
            <a:spAutoFit/>
          </a:bodyPr>
          <a:lstStyle/>
          <a:p>
            <a:r>
              <a:rPr lang="ru-RU" dirty="0"/>
              <a:t>Согласно теории Дж. </a:t>
            </a:r>
            <a:r>
              <a:rPr lang="ru-RU" dirty="0" err="1"/>
              <a:t>Гилфорда</a:t>
            </a:r>
            <a:r>
              <a:rPr lang="ru-RU" dirty="0"/>
              <a:t>, </a:t>
            </a:r>
            <a:r>
              <a:rPr lang="ru-RU" b="1" u="sng" dirty="0"/>
              <a:t>социальный интеллект </a:t>
            </a:r>
            <a:r>
              <a:rPr lang="ru-RU" dirty="0"/>
              <a:t>– это способность понимать намерения, чувства и эмоциональные состояния человека по вербальным (словесным) и невербальным проявлениям.</a:t>
            </a:r>
          </a:p>
          <a:p>
            <a:endParaRPr lang="ru-RU" dirty="0"/>
          </a:p>
          <a:p>
            <a:r>
              <a:rPr lang="ru-RU" b="1" u="sng" dirty="0"/>
              <a:t>Социальный интеллект </a:t>
            </a:r>
            <a:r>
              <a:rPr lang="ru-RU" dirty="0"/>
              <a:t>– это, также,  проявление дальновидности в межличностных отношениях. </a:t>
            </a:r>
          </a:p>
          <a:p>
            <a:endParaRPr lang="ru-RU" dirty="0"/>
          </a:p>
          <a:p>
            <a:r>
              <a:rPr lang="ru-RU" b="1" u="sng" dirty="0"/>
              <a:t>Социальный интеллект </a:t>
            </a:r>
            <a:r>
              <a:rPr lang="ru-RU" dirty="0"/>
              <a:t>связывают со способностью высказывать быстрые, почти автоматические суждения о людях, прогнозировать наиболее вероятные реакции человека. </a:t>
            </a:r>
          </a:p>
          <a:p>
            <a:endParaRPr lang="ru-RU" dirty="0"/>
          </a:p>
        </p:txBody>
      </p:sp>
    </p:spTree>
    <p:extLst>
      <p:ext uri="{BB962C8B-B14F-4D97-AF65-F5344CB8AC3E}">
        <p14:creationId xmlns:p14="http://schemas.microsoft.com/office/powerpoint/2010/main" val="18015999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457200"/>
            <a:ext cx="8686800" cy="614346"/>
          </a:xfrm>
        </p:spPr>
        <p:txBody>
          <a:bodyPr>
            <a:normAutofit fontScale="90000"/>
          </a:bodyPr>
          <a:lstStyle/>
          <a:p>
            <a:pPr algn="ctr"/>
            <a:r>
              <a:rPr lang="ru-RU" b="1" dirty="0">
                <a:solidFill>
                  <a:schemeClr val="tx1"/>
                </a:solidFill>
              </a:rPr>
              <a:t>Структура социального интеллекта</a:t>
            </a:r>
          </a:p>
        </p:txBody>
      </p:sp>
      <p:sp>
        <p:nvSpPr>
          <p:cNvPr id="3" name="Содержимое 2"/>
          <p:cNvSpPr>
            <a:spLocks noGrp="1"/>
          </p:cNvSpPr>
          <p:nvPr>
            <p:ph idx="1"/>
          </p:nvPr>
        </p:nvSpPr>
        <p:spPr>
          <a:xfrm>
            <a:off x="1828800" y="1142985"/>
            <a:ext cx="8686800" cy="4937141"/>
          </a:xfrm>
        </p:spPr>
        <p:txBody>
          <a:bodyPr>
            <a:normAutofit/>
          </a:bodyPr>
          <a:lstStyle/>
          <a:p>
            <a:pPr>
              <a:buNone/>
            </a:pPr>
            <a:r>
              <a:rPr lang="ru-RU" dirty="0">
                <a:solidFill>
                  <a:schemeClr val="tx1"/>
                </a:solidFill>
              </a:rPr>
              <a:t>СИ обрел такие характеристики, как:</a:t>
            </a:r>
          </a:p>
          <a:p>
            <a:pPr>
              <a:buNone/>
            </a:pPr>
            <a:r>
              <a:rPr lang="ru-RU" dirty="0">
                <a:solidFill>
                  <a:schemeClr val="tx1"/>
                </a:solidFill>
              </a:rPr>
              <a:t> - умение ладить с отдельными людьми и понимать настроение группы;</a:t>
            </a:r>
          </a:p>
          <a:p>
            <a:pPr>
              <a:buNone/>
            </a:pPr>
            <a:r>
              <a:rPr lang="ru-RU" dirty="0">
                <a:solidFill>
                  <a:schemeClr val="tx1"/>
                </a:solidFill>
              </a:rPr>
              <a:t> - независимость от интеллектуального фактора;</a:t>
            </a:r>
          </a:p>
          <a:p>
            <a:pPr>
              <a:buNone/>
            </a:pPr>
            <a:r>
              <a:rPr lang="ru-RU" dirty="0">
                <a:solidFill>
                  <a:schemeClr val="tx1"/>
                </a:solidFill>
              </a:rPr>
              <a:t> - формирование навыков в ходе социализации;</a:t>
            </a:r>
          </a:p>
          <a:p>
            <a:pPr>
              <a:buNone/>
            </a:pPr>
            <a:r>
              <a:rPr lang="ru-RU" dirty="0">
                <a:solidFill>
                  <a:schemeClr val="tx1"/>
                </a:solidFill>
              </a:rPr>
              <a:t> - возможность видеть себя глазами других;</a:t>
            </a:r>
          </a:p>
          <a:p>
            <a:pPr>
              <a:buNone/>
            </a:pPr>
            <a:r>
              <a:rPr lang="ru-RU" dirty="0">
                <a:solidFill>
                  <a:schemeClr val="tx1"/>
                </a:solidFill>
              </a:rPr>
              <a:t> - глобальные способности, развитые на фоне коммуникативных черт.</a:t>
            </a:r>
            <a:br>
              <a:rPr lang="ru-RU" dirty="0">
                <a:solidFill>
                  <a:schemeClr val="tx1"/>
                </a:solidFill>
              </a:rPr>
            </a:br>
            <a:endParaRPr lang="ru-RU" dirty="0">
              <a:solidFill>
                <a:schemeClr val="tx1"/>
              </a:solidFill>
            </a:endParaRPr>
          </a:p>
          <a:p>
            <a:pPr>
              <a:buNone/>
            </a:pPr>
            <a:endParaRPr lang="ru-RU" dirty="0"/>
          </a:p>
        </p:txBody>
      </p:sp>
    </p:spTree>
    <p:extLst>
      <p:ext uri="{BB962C8B-B14F-4D97-AF65-F5344CB8AC3E}">
        <p14:creationId xmlns:p14="http://schemas.microsoft.com/office/powerpoint/2010/main" val="16204128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solidFill>
                  <a:schemeClr val="tx1"/>
                </a:solidFill>
              </a:rPr>
              <a:t>Уровни си</a:t>
            </a:r>
          </a:p>
        </p:txBody>
      </p:sp>
      <p:sp>
        <p:nvSpPr>
          <p:cNvPr id="3" name="Содержимое 2"/>
          <p:cNvSpPr>
            <a:spLocks noGrp="1"/>
          </p:cNvSpPr>
          <p:nvPr>
            <p:ph idx="1"/>
          </p:nvPr>
        </p:nvSpPr>
        <p:spPr/>
        <p:txBody>
          <a:bodyPr>
            <a:normAutofit/>
          </a:bodyPr>
          <a:lstStyle/>
          <a:p>
            <a:pPr>
              <a:buNone/>
            </a:pPr>
            <a:r>
              <a:rPr lang="ru-RU" b="1" dirty="0"/>
              <a:t> </a:t>
            </a:r>
            <a:r>
              <a:rPr lang="ru-RU" b="1" dirty="0">
                <a:solidFill>
                  <a:schemeClr val="tx1"/>
                </a:solidFill>
              </a:rPr>
              <a:t>- средний </a:t>
            </a:r>
            <a:r>
              <a:rPr lang="ru-RU" dirty="0">
                <a:solidFill>
                  <a:schemeClr val="tx1"/>
                </a:solidFill>
              </a:rPr>
              <a:t>– действия шаблонами, результативность в обыденных жизненных ситуациях;</a:t>
            </a:r>
          </a:p>
          <a:p>
            <a:pPr>
              <a:buNone/>
            </a:pPr>
            <a:r>
              <a:rPr lang="ru-RU" b="1" dirty="0">
                <a:solidFill>
                  <a:schemeClr val="tx1"/>
                </a:solidFill>
              </a:rPr>
              <a:t> - низкий </a:t>
            </a:r>
            <a:r>
              <a:rPr lang="ru-RU" dirty="0">
                <a:solidFill>
                  <a:schemeClr val="tx1"/>
                </a:solidFill>
              </a:rPr>
              <a:t>– деструктивное поведение, способное испортить даже самые благоприятные стечения обстоятельств;</a:t>
            </a:r>
          </a:p>
          <a:p>
            <a:pPr>
              <a:buNone/>
            </a:pPr>
            <a:r>
              <a:rPr lang="ru-RU" b="1" dirty="0">
                <a:solidFill>
                  <a:schemeClr val="tx1"/>
                </a:solidFill>
              </a:rPr>
              <a:t> - высокий </a:t>
            </a:r>
            <a:r>
              <a:rPr lang="ru-RU" dirty="0">
                <a:solidFill>
                  <a:schemeClr val="tx1"/>
                </a:solidFill>
              </a:rPr>
              <a:t>– мастерство общения, управления людьми, возможность взять контроль над любой проблемой.</a:t>
            </a:r>
            <a:br>
              <a:rPr lang="ru-RU" dirty="0"/>
            </a:br>
            <a:endParaRPr lang="ru-RU" dirty="0"/>
          </a:p>
          <a:p>
            <a:pPr>
              <a:buNone/>
            </a:pPr>
            <a:endParaRPr lang="ru-RU" dirty="0"/>
          </a:p>
        </p:txBody>
      </p:sp>
    </p:spTree>
    <p:extLst>
      <p:ext uri="{BB962C8B-B14F-4D97-AF65-F5344CB8AC3E}">
        <p14:creationId xmlns:p14="http://schemas.microsoft.com/office/powerpoint/2010/main" val="26505830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solidFill>
                  <a:schemeClr val="tx1"/>
                </a:solidFill>
              </a:rPr>
              <a:t>Диагностика си</a:t>
            </a:r>
          </a:p>
        </p:txBody>
      </p:sp>
      <p:sp>
        <p:nvSpPr>
          <p:cNvPr id="3" name="Содержимое 2"/>
          <p:cNvSpPr>
            <a:spLocks noGrp="1"/>
          </p:cNvSpPr>
          <p:nvPr>
            <p:ph idx="1"/>
          </p:nvPr>
        </p:nvSpPr>
        <p:spPr/>
        <p:txBody>
          <a:bodyPr/>
          <a:lstStyle/>
          <a:p>
            <a:pPr>
              <a:buNone/>
            </a:pPr>
            <a:r>
              <a:rPr lang="ru-RU" dirty="0">
                <a:solidFill>
                  <a:schemeClr val="tx1"/>
                </a:solidFill>
              </a:rPr>
              <a:t>1.Методика «Социальный интеллект» </a:t>
            </a:r>
            <a:r>
              <a:rPr lang="ru-RU" dirty="0" err="1">
                <a:solidFill>
                  <a:schemeClr val="tx1"/>
                </a:solidFill>
              </a:rPr>
              <a:t>Гилфорда</a:t>
            </a:r>
            <a:endParaRPr lang="ru-RU" dirty="0">
              <a:solidFill>
                <a:schemeClr val="tx1"/>
              </a:solidFill>
            </a:endParaRPr>
          </a:p>
          <a:p>
            <a:pPr>
              <a:buNone/>
            </a:pPr>
            <a:r>
              <a:rPr lang="ru-RU" dirty="0">
                <a:solidFill>
                  <a:schemeClr val="tx1"/>
                </a:solidFill>
              </a:rPr>
              <a:t>2.Методика «Картинки» (дошкольники и младшие школьники)</a:t>
            </a:r>
          </a:p>
          <a:p>
            <a:pPr>
              <a:buNone/>
            </a:pPr>
            <a:r>
              <a:rPr lang="ru-RU" dirty="0">
                <a:solidFill>
                  <a:schemeClr val="tx1"/>
                </a:solidFill>
              </a:rPr>
              <a:t>3.</a:t>
            </a:r>
            <a:r>
              <a:rPr lang="ru-RU" b="1" i="1" u="sng" dirty="0">
                <a:solidFill>
                  <a:schemeClr val="tx1"/>
                </a:solidFill>
              </a:rPr>
              <a:t> </a:t>
            </a:r>
            <a:r>
              <a:rPr lang="ru-RU" dirty="0" err="1">
                <a:solidFill>
                  <a:schemeClr val="tx1"/>
                </a:solidFill>
              </a:rPr>
              <a:t>Опросник</a:t>
            </a:r>
            <a:r>
              <a:rPr lang="ru-RU" dirty="0">
                <a:solidFill>
                  <a:schemeClr val="tx1"/>
                </a:solidFill>
              </a:rPr>
              <a:t> «Социальный интеллект» (модификация методики Холла)</a:t>
            </a:r>
          </a:p>
          <a:p>
            <a:pPr>
              <a:buNone/>
            </a:pPr>
            <a:endParaRPr lang="ru-RU" dirty="0">
              <a:solidFill>
                <a:schemeClr val="tx1"/>
              </a:solidFill>
            </a:endParaRPr>
          </a:p>
        </p:txBody>
      </p:sp>
      <p:pic>
        <p:nvPicPr>
          <p:cNvPr id="4" name="Рисунок 3" descr="psycho-1024x512.jpeg"/>
          <p:cNvPicPr>
            <a:picLocks noChangeAspect="1"/>
          </p:cNvPicPr>
          <p:nvPr/>
        </p:nvPicPr>
        <p:blipFill>
          <a:blip r:embed="rId2"/>
          <a:stretch>
            <a:fillRect/>
          </a:stretch>
        </p:blipFill>
        <p:spPr>
          <a:xfrm rot="498039">
            <a:off x="6062841" y="4245020"/>
            <a:ext cx="3565434" cy="1838517"/>
          </a:xfrm>
          <a:prstGeom prst="rect">
            <a:avLst/>
          </a:prstGeom>
        </p:spPr>
      </p:pic>
    </p:spTree>
    <p:extLst>
      <p:ext uri="{BB962C8B-B14F-4D97-AF65-F5344CB8AC3E}">
        <p14:creationId xmlns:p14="http://schemas.microsoft.com/office/powerpoint/2010/main" val="29089557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0BE013-8818-4F12-A1F4-8AB70586A65B}"/>
              </a:ext>
            </a:extLst>
          </p:cNvPr>
          <p:cNvSpPr>
            <a:spLocks noGrp="1"/>
          </p:cNvSpPr>
          <p:nvPr>
            <p:ph type="title"/>
          </p:nvPr>
        </p:nvSpPr>
        <p:spPr/>
        <p:txBody>
          <a:bodyPr>
            <a:normAutofit fontScale="90000"/>
          </a:bodyPr>
          <a:lstStyle/>
          <a:p>
            <a:r>
              <a:rPr lang="ru-RU" dirty="0"/>
              <a:t>Базовая модель технологии </a:t>
            </a:r>
            <a:r>
              <a:rPr lang="ru-RU" dirty="0" err="1"/>
              <a:t>имиджирования</a:t>
            </a:r>
            <a:endParaRPr lang="ru-RU" dirty="0"/>
          </a:p>
        </p:txBody>
      </p:sp>
      <p:sp>
        <p:nvSpPr>
          <p:cNvPr id="3" name="Объект 2">
            <a:extLst>
              <a:ext uri="{FF2B5EF4-FFF2-40B4-BE49-F238E27FC236}">
                <a16:creationId xmlns:a16="http://schemas.microsoft.com/office/drawing/2014/main" id="{81F12D2C-9906-4575-90DB-A2BEBD9238BB}"/>
              </a:ext>
            </a:extLst>
          </p:cNvPr>
          <p:cNvSpPr>
            <a:spLocks noGrp="1"/>
          </p:cNvSpPr>
          <p:nvPr>
            <p:ph idx="1"/>
          </p:nvPr>
        </p:nvSpPr>
        <p:spPr>
          <a:xfrm>
            <a:off x="1036948" y="2460396"/>
            <a:ext cx="9859649" cy="3415472"/>
          </a:xfrm>
        </p:spPr>
        <p:txBody>
          <a:bodyPr>
            <a:normAutofit fontScale="92500"/>
          </a:bodyPr>
          <a:lstStyle/>
          <a:p>
            <a:r>
              <a:rPr lang="ru-RU" dirty="0"/>
              <a:t>«Я-концепция» – морально-психологическая подготовка;</a:t>
            </a:r>
          </a:p>
          <a:p>
            <a:r>
              <a:rPr lang="ru-RU" dirty="0" err="1"/>
              <a:t>фейсбилдинг</a:t>
            </a:r>
            <a:r>
              <a:rPr lang="ru-RU" dirty="0"/>
              <a:t> – создание лица с учётом всех сопутствующих факторов;</a:t>
            </a:r>
          </a:p>
          <a:p>
            <a:r>
              <a:rPr lang="ru-RU" dirty="0" err="1"/>
              <a:t>кинесика</a:t>
            </a:r>
            <a:r>
              <a:rPr lang="ru-RU" dirty="0"/>
              <a:t> – телесное информирование;</a:t>
            </a:r>
          </a:p>
          <a:p>
            <a:r>
              <a:rPr lang="ru-RU" dirty="0"/>
              <a:t>дизайн одежды – подбор и ношение одежды, использование аксессуаров;</a:t>
            </a:r>
          </a:p>
          <a:p>
            <a:r>
              <a:rPr lang="ru-RU" dirty="0"/>
              <a:t>владение словом – риторическая оснащённость;</a:t>
            </a:r>
          </a:p>
          <a:p>
            <a:r>
              <a:rPr lang="ru-RU" dirty="0"/>
              <a:t>флюидное излучение – создание личностного «биоэнергетического поля»;</a:t>
            </a:r>
          </a:p>
          <a:p>
            <a:r>
              <a:rPr lang="ru-RU" dirty="0"/>
              <a:t>коммуникативная механика – мастерство общения.</a:t>
            </a:r>
          </a:p>
        </p:txBody>
      </p:sp>
    </p:spTree>
    <p:extLst>
      <p:ext uri="{BB962C8B-B14F-4D97-AF65-F5344CB8AC3E}">
        <p14:creationId xmlns:p14="http://schemas.microsoft.com/office/powerpoint/2010/main" val="3902110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ru-RU" b="1" dirty="0">
                <a:solidFill>
                  <a:schemeClr val="tx1"/>
                </a:solidFill>
              </a:rPr>
              <a:t>Внешний вид как часть имиджа</a:t>
            </a:r>
            <a:br>
              <a:rPr lang="en-GB" dirty="0"/>
            </a:br>
            <a:endParaRPr lang="en-GB" dirty="0"/>
          </a:p>
        </p:txBody>
      </p:sp>
      <p:sp>
        <p:nvSpPr>
          <p:cNvPr id="3" name="Content Placeholder 2"/>
          <p:cNvSpPr>
            <a:spLocks noGrp="1"/>
          </p:cNvSpPr>
          <p:nvPr>
            <p:ph idx="1"/>
          </p:nvPr>
        </p:nvSpPr>
        <p:spPr>
          <a:xfrm>
            <a:off x="677334" y="1468583"/>
            <a:ext cx="10408588" cy="4572780"/>
          </a:xfrm>
        </p:spPr>
        <p:txBody>
          <a:bodyPr>
            <a:normAutofit fontScale="47500" lnSpcReduction="20000"/>
          </a:bodyPr>
          <a:lstStyle/>
          <a:p>
            <a:endParaRPr lang="ru-RU" sz="2900" dirty="0"/>
          </a:p>
          <a:p>
            <a:pPr marL="0" indent="0">
              <a:buNone/>
            </a:pPr>
            <a:r>
              <a:rPr lang="ru-RU" sz="2900" dirty="0"/>
              <a:t>Имидж - образ, который человек себе создает, чтобы вызвать определенное впечатление у другого человека или </a:t>
            </a:r>
            <a:r>
              <a:rPr lang="ru-RU" sz="2900"/>
              <a:t>группы людей.</a:t>
            </a:r>
            <a:endParaRPr lang="ru-RU" sz="2900" dirty="0"/>
          </a:p>
          <a:p>
            <a:pPr marL="0" indent="0">
              <a:lnSpc>
                <a:spcPct val="120000"/>
              </a:lnSpc>
              <a:spcBef>
                <a:spcPts val="0"/>
              </a:spcBef>
              <a:buNone/>
            </a:pPr>
            <a:r>
              <a:rPr lang="ru-RU" sz="2900" b="1" dirty="0">
                <a:solidFill>
                  <a:schemeClr val="tx1"/>
                </a:solidFill>
                <a:latin typeface="Times New Roman" panose="02020603050405020304" pitchFamily="18" charset="0"/>
                <a:cs typeface="Times New Roman" panose="02020603050405020304" pitchFamily="18" charset="0"/>
              </a:rPr>
              <a:t>Внешний вид</a:t>
            </a:r>
            <a:r>
              <a:rPr lang="ru-RU" sz="2900" dirty="0">
                <a:solidFill>
                  <a:schemeClr val="tx1"/>
                </a:solidFill>
                <a:latin typeface="Times New Roman" panose="02020603050405020304" pitchFamily="18" charset="0"/>
                <a:cs typeface="Times New Roman" panose="02020603050405020304" pitchFamily="18" charset="0"/>
              </a:rPr>
              <a:t>, или габитарная (от. лат. «gabitvc» - внешний об­лик»), как составляющая имиджа включает следующие элементы:</a:t>
            </a:r>
            <a:endParaRPr lang="en-GB" sz="2900" dirty="0">
              <a:solidFill>
                <a:schemeClr val="tx1"/>
              </a:solidFill>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ru-RU" sz="2900" dirty="0">
                <a:solidFill>
                  <a:schemeClr val="tx1"/>
                </a:solidFill>
                <a:latin typeface="Times New Roman" panose="02020603050405020304" pitchFamily="18" charset="0"/>
                <a:cs typeface="Times New Roman" panose="02020603050405020304" pitchFamily="18" charset="0"/>
              </a:rPr>
              <a:t> </a:t>
            </a:r>
            <a:endParaRPr lang="en-GB" sz="2900" dirty="0">
              <a:solidFill>
                <a:schemeClr val="tx1"/>
              </a:solidFill>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ru-RU" sz="2900" dirty="0">
                <a:solidFill>
                  <a:schemeClr val="tx1"/>
                </a:solidFill>
                <a:latin typeface="Times New Roman" panose="02020603050405020304" pitchFamily="18" charset="0"/>
                <a:cs typeface="Times New Roman" panose="02020603050405020304" pitchFamily="18" charset="0"/>
              </a:rPr>
              <a:t>· внешние данные и физиологические особенности (лицо, глаза, воло­сы, фигура, осанка);</a:t>
            </a:r>
            <a:endParaRPr lang="en-GB" sz="2900" dirty="0">
              <a:solidFill>
                <a:schemeClr val="tx1"/>
              </a:solidFill>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ru-RU" sz="2900" dirty="0">
                <a:solidFill>
                  <a:schemeClr val="tx1"/>
                </a:solidFill>
                <a:latin typeface="Times New Roman" panose="02020603050405020304" pitchFamily="18" charset="0"/>
                <a:cs typeface="Times New Roman" panose="02020603050405020304" pitchFamily="18" charset="0"/>
              </a:rPr>
              <a:t> </a:t>
            </a:r>
            <a:endParaRPr lang="en-GB" sz="2900" dirty="0">
              <a:solidFill>
                <a:schemeClr val="tx1"/>
              </a:solidFill>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ru-RU" sz="2900" dirty="0">
                <a:solidFill>
                  <a:schemeClr val="tx1"/>
                </a:solidFill>
                <a:latin typeface="Times New Roman" panose="02020603050405020304" pitchFamily="18" charset="0"/>
                <a:cs typeface="Times New Roman" panose="02020603050405020304" pitchFamily="18" charset="0"/>
              </a:rPr>
              <a:t>· одежда и обувь;</a:t>
            </a:r>
            <a:endParaRPr lang="en-GB" sz="2900" dirty="0">
              <a:solidFill>
                <a:schemeClr val="tx1"/>
              </a:solidFill>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ru-RU" sz="2900" dirty="0">
                <a:solidFill>
                  <a:schemeClr val="tx1"/>
                </a:solidFill>
                <a:latin typeface="Times New Roman" panose="02020603050405020304" pitchFamily="18" charset="0"/>
                <a:cs typeface="Times New Roman" panose="02020603050405020304" pitchFamily="18" charset="0"/>
              </a:rPr>
              <a:t> </a:t>
            </a:r>
            <a:endParaRPr lang="en-GB" sz="2900" dirty="0">
              <a:solidFill>
                <a:schemeClr val="tx1"/>
              </a:solidFill>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ru-RU" sz="2900" dirty="0">
                <a:solidFill>
                  <a:schemeClr val="tx1"/>
                </a:solidFill>
                <a:latin typeface="Times New Roman" panose="02020603050405020304" pitchFamily="18" charset="0"/>
                <a:cs typeface="Times New Roman" panose="02020603050405020304" pitchFamily="18" charset="0"/>
              </a:rPr>
              <a:t>· прическа, макияж, общая ухоженность;</a:t>
            </a:r>
            <a:endParaRPr lang="en-GB" sz="2900" dirty="0">
              <a:solidFill>
                <a:schemeClr val="tx1"/>
              </a:solidFill>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ru-RU" sz="2900" dirty="0">
                <a:solidFill>
                  <a:schemeClr val="tx1"/>
                </a:solidFill>
                <a:latin typeface="Times New Roman" panose="02020603050405020304" pitchFamily="18" charset="0"/>
                <a:cs typeface="Times New Roman" panose="02020603050405020304" pitchFamily="18" charset="0"/>
              </a:rPr>
              <a:t> </a:t>
            </a:r>
            <a:endParaRPr lang="en-GB" sz="2900" dirty="0">
              <a:solidFill>
                <a:schemeClr val="tx1"/>
              </a:solidFill>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ru-RU" sz="2900" dirty="0">
                <a:solidFill>
                  <a:schemeClr val="tx1"/>
                </a:solidFill>
                <a:latin typeface="Times New Roman" panose="02020603050405020304" pitchFamily="18" charset="0"/>
                <a:cs typeface="Times New Roman" panose="02020603050405020304" pitchFamily="18" charset="0"/>
              </a:rPr>
              <a:t>· личные аксессуары;</a:t>
            </a:r>
            <a:endParaRPr lang="en-GB" sz="2900" dirty="0">
              <a:solidFill>
                <a:schemeClr val="tx1"/>
              </a:solidFill>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ru-RU" sz="2900" dirty="0">
                <a:solidFill>
                  <a:schemeClr val="tx1"/>
                </a:solidFill>
                <a:latin typeface="Times New Roman" panose="02020603050405020304" pitchFamily="18" charset="0"/>
                <a:cs typeface="Times New Roman" panose="02020603050405020304" pitchFamily="18" charset="0"/>
              </a:rPr>
              <a:t> </a:t>
            </a:r>
            <a:endParaRPr lang="en-GB" sz="2900" dirty="0">
              <a:solidFill>
                <a:schemeClr val="tx1"/>
              </a:solidFill>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ru-RU" sz="2900" dirty="0">
                <a:solidFill>
                  <a:schemeClr val="tx1"/>
                </a:solidFill>
                <a:latin typeface="Times New Roman" panose="02020603050405020304" pitchFamily="18" charset="0"/>
                <a:cs typeface="Times New Roman" panose="02020603050405020304" pitchFamily="18" charset="0"/>
              </a:rPr>
              <a:t>· деловые принадлежности, очки, часы, украшения и т. д.</a:t>
            </a:r>
            <a:endParaRPr lang="en-GB" sz="2900" dirty="0">
              <a:solidFill>
                <a:schemeClr val="tx1"/>
              </a:solidFill>
              <a:latin typeface="Times New Roman" panose="02020603050405020304" pitchFamily="18" charset="0"/>
              <a:cs typeface="Times New Roman" panose="02020603050405020304" pitchFamily="18" charset="0"/>
            </a:endParaRPr>
          </a:p>
          <a:p>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9902" y="3429000"/>
            <a:ext cx="3495675" cy="2352675"/>
          </a:xfrm>
          <a:prstGeom prst="rect">
            <a:avLst/>
          </a:prstGeom>
        </p:spPr>
      </p:pic>
    </p:spTree>
    <p:custDataLst>
      <p:tags r:id="rId1"/>
    </p:custDataLst>
    <p:extLst>
      <p:ext uri="{BB962C8B-B14F-4D97-AF65-F5344CB8AC3E}">
        <p14:creationId xmlns:p14="http://schemas.microsoft.com/office/powerpoint/2010/main" val="2230409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ru-RU" dirty="0">
                <a:solidFill>
                  <a:schemeClr val="tx1"/>
                </a:solidFill>
              </a:rPr>
              <a:t>Техники активного слушания</a:t>
            </a:r>
            <a:br>
              <a:rPr lang="en-GB" dirty="0"/>
            </a:br>
            <a:endParaRPr lang="en-GB" dirty="0"/>
          </a:p>
        </p:txBody>
      </p:sp>
      <p:sp>
        <p:nvSpPr>
          <p:cNvPr id="3" name="Content Placeholder 2"/>
          <p:cNvSpPr>
            <a:spLocks noGrp="1"/>
          </p:cNvSpPr>
          <p:nvPr>
            <p:ph idx="1"/>
          </p:nvPr>
        </p:nvSpPr>
        <p:spPr>
          <a:xfrm>
            <a:off x="677334" y="1579419"/>
            <a:ext cx="8596668" cy="4461944"/>
          </a:xfrm>
        </p:spPr>
        <p:txBody>
          <a:bodyPr>
            <a:normAutofit fontScale="77500" lnSpcReduction="20000"/>
          </a:bodyPr>
          <a:lstStyle/>
          <a:p>
            <a:r>
              <a:rPr lang="ru-RU" b="1" dirty="0">
                <a:latin typeface="Times New Roman" panose="02020603050405020304" pitchFamily="18" charset="0"/>
                <a:cs typeface="Times New Roman" panose="02020603050405020304" pitchFamily="18" charset="0"/>
              </a:rPr>
              <a:t>Активное слушание</a:t>
            </a:r>
            <a:r>
              <a:rPr lang="ru-RU" dirty="0">
                <a:latin typeface="Times New Roman" panose="02020603050405020304" pitchFamily="18" charset="0"/>
                <a:cs typeface="Times New Roman" panose="02020603050405020304" pitchFamily="18" charset="0"/>
              </a:rPr>
              <a:t> – это процесс, в ходе которого слушающий не просто воспринимает информацию от собеседника, но и активно показывает понимание этой информации. Иногда еще можно назвать это виды активного слушания.</a:t>
            </a:r>
            <a:endParaRPr lang="en-GB"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Эхо-техника</a:t>
            </a:r>
            <a:r>
              <a:rPr lang="ru-RU" dirty="0">
                <a:latin typeface="Times New Roman" panose="02020603050405020304" pitchFamily="18" charset="0"/>
                <a:cs typeface="Times New Roman" panose="02020603050405020304" pitchFamily="18" charset="0"/>
              </a:rPr>
              <a:t> — это повторение отдельных слов или слово­сочетаний клиента без каких бы то ни было изменений. </a:t>
            </a:r>
            <a:endParaRPr lang="en-GB" dirty="0">
              <a:latin typeface="Times New Roman" panose="02020603050405020304" pitchFamily="18" charset="0"/>
              <a:cs typeface="Times New Roman" panose="02020603050405020304" pitchFamily="18" charset="0"/>
            </a:endParaRPr>
          </a:p>
          <a:p>
            <a:r>
              <a:rPr lang="ru-RU" b="1" dirty="0">
                <a:latin typeface="Times New Roman" panose="02020603050405020304" pitchFamily="18" charset="0"/>
                <a:cs typeface="Times New Roman" panose="02020603050405020304" pitchFamily="18" charset="0"/>
              </a:rPr>
              <a:t>Уточнение </a:t>
            </a:r>
            <a:r>
              <a:rPr lang="ru-RU" dirty="0">
                <a:latin typeface="Times New Roman" panose="02020603050405020304" pitchFamily="18" charset="0"/>
                <a:cs typeface="Times New Roman" panose="02020603050405020304" pitchFamily="18" charset="0"/>
              </a:rPr>
              <a:t>— не всегда в рассказе человек описывает все детали событий или переживаний. Попросите уточнить все, даже самые мелкие подробности. </a:t>
            </a:r>
            <a:endParaRPr lang="en-GB" dirty="0">
              <a:latin typeface="Times New Roman" panose="02020603050405020304" pitchFamily="18" charset="0"/>
              <a:cs typeface="Times New Roman" panose="02020603050405020304" pitchFamily="18" charset="0"/>
            </a:endParaRPr>
          </a:p>
          <a:p>
            <a:r>
              <a:rPr lang="ru-RU" b="1" dirty="0">
                <a:latin typeface="Times New Roman" panose="02020603050405020304" pitchFamily="18" charset="0"/>
                <a:cs typeface="Times New Roman" panose="02020603050405020304" pitchFamily="18" charset="0"/>
              </a:rPr>
              <a:t>Паузы </a:t>
            </a:r>
            <a:r>
              <a:rPr lang="ru-RU" dirty="0">
                <a:latin typeface="Times New Roman" panose="02020603050405020304" pitchFamily="18" charset="0"/>
                <a:cs typeface="Times New Roman" panose="02020603050405020304" pitchFamily="18" charset="0"/>
              </a:rPr>
              <a:t>– когда человек заканчивает говорить — выдержите паузу. Она дает возможность подумать, осмыслить, осознать, добавить что-то к рассказу. </a:t>
            </a:r>
            <a:endParaRPr lang="en-GB" dirty="0">
              <a:latin typeface="Times New Roman" panose="02020603050405020304" pitchFamily="18" charset="0"/>
              <a:cs typeface="Times New Roman" panose="02020603050405020304" pitchFamily="18" charset="0"/>
            </a:endParaRPr>
          </a:p>
          <a:p>
            <a:r>
              <a:rPr lang="ru-RU" b="1" dirty="0">
                <a:latin typeface="Times New Roman" panose="02020603050405020304" pitchFamily="18" charset="0"/>
                <a:cs typeface="Times New Roman" panose="02020603050405020304" pitchFamily="18" charset="0"/>
              </a:rPr>
              <a:t>Сообщение о восприятии</a:t>
            </a:r>
            <a:r>
              <a:rPr lang="ru-RU" dirty="0">
                <a:latin typeface="Times New Roman" panose="02020603050405020304" pitchFamily="18" charset="0"/>
                <a:cs typeface="Times New Roman" panose="02020603050405020304" pitchFamily="18" charset="0"/>
              </a:rPr>
              <a:t> – другими словами, это возможность сообщить собеседнику, что вы поняли, что он вам сказал, его эмоции и состояние. «Я понимаю, как тебе сейчас обидно и больно. Хочется плакать и чтобы тебя пожалели». </a:t>
            </a:r>
            <a:endParaRPr lang="en-GB" dirty="0">
              <a:latin typeface="Times New Roman" panose="02020603050405020304" pitchFamily="18" charset="0"/>
              <a:cs typeface="Times New Roman" panose="02020603050405020304" pitchFamily="18" charset="0"/>
            </a:endParaRPr>
          </a:p>
          <a:p>
            <a:pPr marL="0" indent="0">
              <a:buNone/>
            </a:pPr>
            <a:r>
              <a:rPr lang="ru-RU" dirty="0"/>
              <a:t> </a:t>
            </a:r>
            <a:endParaRPr lang="en-GB" dirty="0"/>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8348" y="5165495"/>
            <a:ext cx="3219450" cy="1419225"/>
          </a:xfrm>
          <a:prstGeom prst="rect">
            <a:avLst/>
          </a:prstGeom>
        </p:spPr>
      </p:pic>
    </p:spTree>
    <p:custDataLst>
      <p:tags r:id="rId1"/>
    </p:custDataLst>
    <p:extLst>
      <p:ext uri="{BB962C8B-B14F-4D97-AF65-F5344CB8AC3E}">
        <p14:creationId xmlns:p14="http://schemas.microsoft.com/office/powerpoint/2010/main" val="1097183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tx1"/>
                </a:solidFill>
                <a:latin typeface="Times New Roman" panose="02020603050405020304" pitchFamily="18" charset="0"/>
                <a:cs typeface="Times New Roman" panose="02020603050405020304" pitchFamily="18" charset="0"/>
              </a:rPr>
              <a:t>Темы лекции:</a:t>
            </a:r>
          </a:p>
        </p:txBody>
      </p:sp>
      <p:sp>
        <p:nvSpPr>
          <p:cNvPr id="3" name="Объект 2"/>
          <p:cNvSpPr>
            <a:spLocks noGrp="1"/>
          </p:cNvSpPr>
          <p:nvPr>
            <p:ph idx="1"/>
          </p:nvPr>
        </p:nvSpPr>
        <p:spPr>
          <a:xfrm>
            <a:off x="1951348" y="1781666"/>
            <a:ext cx="8455844" cy="4259696"/>
          </a:xfrm>
        </p:spPr>
        <p:txBody>
          <a:bodyPr>
            <a:normAutofit fontScale="92500" lnSpcReduction="10000"/>
          </a:bodyPr>
          <a:lstStyle/>
          <a:p>
            <a:pPr marL="0" lvl="0" indent="0">
              <a:buNone/>
            </a:pPr>
            <a:endParaRPr lang="ru-RU" sz="1800" b="1" dirty="0">
              <a:latin typeface="Times New Roman" panose="02020603050405020304" pitchFamily="18" charset="0"/>
              <a:ea typeface="Calibri" panose="020F0502020204030204" pitchFamily="34" charset="0"/>
              <a:cs typeface="Times New Roman" panose="02020603050405020304" pitchFamily="18" charset="0"/>
            </a:endParaRPr>
          </a:p>
          <a:p>
            <a:pPr marL="0" lvl="0" indent="0">
              <a:buNone/>
            </a:pPr>
            <a:endParaRPr lang="ru-RU" sz="1800" b="1" dirty="0">
              <a:latin typeface="Times New Roman" panose="02020603050405020304" pitchFamily="18" charset="0"/>
              <a:ea typeface="Calibri" panose="020F0502020204030204" pitchFamily="34" charset="0"/>
              <a:cs typeface="Times New Roman" panose="02020603050405020304" pitchFamily="18" charset="0"/>
            </a:endParaRPr>
          </a:p>
          <a:p>
            <a:pPr marL="0" lvl="0" indent="0">
              <a:buNone/>
            </a:pPr>
            <a:endParaRPr lang="ru-RU" sz="1800" b="1" dirty="0">
              <a:latin typeface="Times New Roman" panose="02020603050405020304" pitchFamily="18" charset="0"/>
              <a:ea typeface="Calibri" panose="020F0502020204030204" pitchFamily="34" charset="0"/>
              <a:cs typeface="Times New Roman" panose="02020603050405020304" pitchFamily="18" charset="0"/>
            </a:endParaRPr>
          </a:p>
          <a:p>
            <a:pPr marL="0" lvl="0" indent="0">
              <a:buNone/>
            </a:pPr>
            <a:r>
              <a:rPr lang="ru-RU" sz="1800" b="1" dirty="0">
                <a:latin typeface="Times New Roman" panose="02020603050405020304" pitchFamily="18" charset="0"/>
                <a:ea typeface="Calibri" panose="020F0502020204030204" pitchFamily="34" charset="0"/>
                <a:cs typeface="Times New Roman" panose="02020603050405020304" pitchFamily="18" charset="0"/>
              </a:rPr>
              <a:t>1. </a:t>
            </a:r>
            <a:r>
              <a:rPr lang="ru-RU" sz="1800" b="1" dirty="0">
                <a:latin typeface="Times New Roman" panose="02020603050405020304" pitchFamily="18" charset="0"/>
                <a:cs typeface="Times New Roman" panose="02020603050405020304" pitchFamily="18" charset="0"/>
              </a:rPr>
              <a:t>Понятие эффективной коммуникации</a:t>
            </a:r>
            <a:endParaRPr lang="en-GB" sz="1800" b="1" dirty="0">
              <a:latin typeface="Times New Roman" panose="02020603050405020304" pitchFamily="18" charset="0"/>
              <a:cs typeface="Times New Roman" panose="02020603050405020304" pitchFamily="18" charset="0"/>
            </a:endParaRPr>
          </a:p>
          <a:p>
            <a:pPr marL="0" lvl="0" indent="0">
              <a:buNone/>
            </a:pPr>
            <a:r>
              <a:rPr lang="ru-RU" sz="1800" b="1" dirty="0">
                <a:latin typeface="Times New Roman" panose="02020603050405020304" pitchFamily="18" charset="0"/>
                <a:ea typeface="Calibri" panose="020F0502020204030204" pitchFamily="34" charset="0"/>
                <a:cs typeface="Times New Roman" panose="02020603050405020304" pitchFamily="18" charset="0"/>
              </a:rPr>
              <a:t>2. </a:t>
            </a:r>
            <a:r>
              <a:rPr lang="ru-RU" sz="1800" b="1" dirty="0">
                <a:latin typeface="Times New Roman" panose="02020603050405020304" pitchFamily="18" charset="0"/>
                <a:cs typeface="Times New Roman" panose="02020603050405020304" pitchFamily="18" charset="0"/>
              </a:rPr>
              <a:t>Принципы, правила, навыки, приемы и технологии эффективной коммуникации</a:t>
            </a:r>
            <a:endParaRPr lang="en-GB" sz="1800" b="1" dirty="0">
              <a:latin typeface="Times New Roman" panose="02020603050405020304" pitchFamily="18" charset="0"/>
              <a:cs typeface="Times New Roman" panose="02020603050405020304" pitchFamily="18" charset="0"/>
            </a:endParaRPr>
          </a:p>
          <a:p>
            <a:pPr marL="0" indent="0">
              <a:buNone/>
            </a:pPr>
            <a:r>
              <a:rPr lang="ru-RU" sz="1800" b="1" dirty="0">
                <a:latin typeface="Times New Roman" panose="02020603050405020304" pitchFamily="18" charset="0"/>
                <a:ea typeface="Calibri" panose="020F0502020204030204" pitchFamily="34" charset="0"/>
                <a:cs typeface="Times New Roman" panose="02020603050405020304" pitchFamily="18" charset="0"/>
              </a:rPr>
              <a:t>3. Условия </a:t>
            </a:r>
            <a:r>
              <a:rPr lang="ru-RU" sz="1800" b="1" dirty="0">
                <a:latin typeface="Times New Roman" panose="02020603050405020304" pitchFamily="18" charset="0"/>
                <a:cs typeface="Times New Roman" panose="02020603050405020304" pitchFamily="18" charset="0"/>
              </a:rPr>
              <a:t>эффективной коммуникации</a:t>
            </a:r>
            <a:endParaRPr lang="ru-RU" sz="18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ru-RU" sz="1800" b="1" dirty="0">
                <a:latin typeface="Times New Roman" panose="02020603050405020304" pitchFamily="18" charset="0"/>
                <a:cs typeface="Times New Roman" panose="02020603050405020304" pitchFamily="18" charset="0"/>
              </a:rPr>
              <a:t>4. Социальный интеллект</a:t>
            </a:r>
            <a:endParaRPr lang="en-GB" sz="1800" dirty="0">
              <a:latin typeface="Times New Roman" panose="02020603050405020304" pitchFamily="18" charset="0"/>
              <a:cs typeface="Times New Roman" panose="02020603050405020304" pitchFamily="18" charset="0"/>
            </a:endParaRPr>
          </a:p>
          <a:p>
            <a:pPr marL="0" indent="0" algn="just">
              <a:lnSpc>
                <a:spcPct val="107000"/>
              </a:lnSpc>
              <a:buNone/>
            </a:pPr>
            <a:r>
              <a:rPr lang="ru-RU" sz="1800" b="1" dirty="0">
                <a:latin typeface="Times New Roman" panose="02020603050405020304" pitchFamily="18" charset="0"/>
                <a:cs typeface="Times New Roman" panose="02020603050405020304" pitchFamily="18" charset="0"/>
              </a:rPr>
              <a:t>5. Технологии имиджирования. Имидж и самоподача  в коммуникации.</a:t>
            </a:r>
            <a:endParaRPr lang="en-GB" sz="1800" dirty="0">
              <a:latin typeface="Times New Roman" panose="02020603050405020304" pitchFamily="18" charset="0"/>
              <a:cs typeface="Times New Roman" panose="02020603050405020304" pitchFamily="18" charset="0"/>
            </a:endParaRPr>
          </a:p>
          <a:p>
            <a:pPr marL="0" indent="0" algn="just">
              <a:lnSpc>
                <a:spcPct val="107000"/>
              </a:lnSpc>
              <a:buNone/>
            </a:pPr>
            <a:r>
              <a:rPr lang="ru-RU" sz="1800" b="1" dirty="0">
                <a:latin typeface="Times New Roman" panose="02020603050405020304" pitchFamily="18" charset="0"/>
                <a:cs typeface="Times New Roman" panose="02020603050405020304" pitchFamily="18" charset="0"/>
              </a:rPr>
              <a:t>6. Техники активного слушания</a:t>
            </a:r>
            <a:endParaRPr lang="en-GB" sz="1800" dirty="0">
              <a:latin typeface="Times New Roman" panose="02020603050405020304" pitchFamily="18" charset="0"/>
              <a:cs typeface="Times New Roman" panose="02020603050405020304" pitchFamily="18" charset="0"/>
            </a:endParaRPr>
          </a:p>
          <a:p>
            <a:pPr marL="0" lvl="0" indent="0" algn="just">
              <a:lnSpc>
                <a:spcPct val="107000"/>
              </a:lnSpc>
              <a:spcAft>
                <a:spcPts val="0"/>
              </a:spcAft>
              <a:buNone/>
            </a:pP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07000"/>
              </a:lnSpc>
              <a:spcAft>
                <a:spcPts val="0"/>
              </a:spcAft>
              <a:buNone/>
            </a:pPr>
            <a:r>
              <a:rPr lang="ru-RU" dirty="0">
                <a:latin typeface="Times New Roman" panose="02020603050405020304" pitchFamily="18" charset="0"/>
                <a:ea typeface="Calibri" panose="020F0502020204030204" pitchFamily="34" charset="0"/>
              </a:rPr>
              <a:t>	</a:t>
            </a:r>
            <a:endParaRPr lang="ru-RU" dirty="0"/>
          </a:p>
        </p:txBody>
      </p:sp>
    </p:spTree>
    <p:custDataLst>
      <p:tags r:id="rId1"/>
    </p:custDataLst>
    <p:extLst>
      <p:ext uri="{BB962C8B-B14F-4D97-AF65-F5344CB8AC3E}">
        <p14:creationId xmlns:p14="http://schemas.microsoft.com/office/powerpoint/2010/main" val="1643651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ru-RU" dirty="0">
                <a:solidFill>
                  <a:schemeClr val="tx1"/>
                </a:solidFill>
              </a:rPr>
              <a:t>Техники активного слушания</a:t>
            </a:r>
            <a:br>
              <a:rPr lang="en-GB" dirty="0"/>
            </a:br>
            <a:endParaRPr lang="en-GB" dirty="0"/>
          </a:p>
        </p:txBody>
      </p:sp>
      <p:sp>
        <p:nvSpPr>
          <p:cNvPr id="3" name="Content Placeholder 2"/>
          <p:cNvSpPr>
            <a:spLocks noGrp="1"/>
          </p:cNvSpPr>
          <p:nvPr>
            <p:ph idx="1"/>
          </p:nvPr>
        </p:nvSpPr>
        <p:spPr>
          <a:xfrm>
            <a:off x="677334" y="1579419"/>
            <a:ext cx="8596668" cy="4461944"/>
          </a:xfrm>
        </p:spPr>
        <p:txBody>
          <a:bodyPr>
            <a:normAutofit fontScale="62500" lnSpcReduction="20000"/>
          </a:bodyPr>
          <a:lstStyle/>
          <a:p>
            <a:pPr>
              <a:lnSpc>
                <a:spcPct val="120000"/>
              </a:lnSpc>
              <a:spcBef>
                <a:spcPts val="0"/>
              </a:spcBef>
            </a:pPr>
            <a:r>
              <a:rPr lang="ru-RU" sz="2600" b="1" dirty="0">
                <a:latin typeface="Times New Roman" panose="02020603050405020304" pitchFamily="18" charset="0"/>
                <a:cs typeface="Times New Roman" panose="02020603050405020304" pitchFamily="18" charset="0"/>
              </a:rPr>
              <a:t>Развитие мысли</a:t>
            </a:r>
            <a:r>
              <a:rPr lang="ru-RU" sz="2600" dirty="0">
                <a:latin typeface="Times New Roman" panose="02020603050405020304" pitchFamily="18" charset="0"/>
                <a:cs typeface="Times New Roman" panose="02020603050405020304" pitchFamily="18" charset="0"/>
              </a:rPr>
              <a:t> – осуществление попытки подхвата и продвижение  далее хода основной идеи  или мысли собеседника. </a:t>
            </a:r>
            <a:endParaRPr lang="en-GB" sz="2600" dirty="0">
              <a:latin typeface="Times New Roman" panose="02020603050405020304" pitchFamily="18" charset="0"/>
              <a:cs typeface="Times New Roman" panose="02020603050405020304" pitchFamily="18" charset="0"/>
            </a:endParaRPr>
          </a:p>
          <a:p>
            <a:pPr>
              <a:lnSpc>
                <a:spcPct val="120000"/>
              </a:lnSpc>
              <a:spcBef>
                <a:spcPts val="0"/>
              </a:spcBef>
            </a:pPr>
            <a:r>
              <a:rPr lang="ru-RU" sz="2600" b="1" dirty="0">
                <a:latin typeface="Times New Roman" panose="02020603050405020304" pitchFamily="18" charset="0"/>
                <a:cs typeface="Times New Roman" panose="02020603050405020304" pitchFamily="18" charset="0"/>
              </a:rPr>
              <a:t>Сообщение о восприятии</a:t>
            </a:r>
            <a:r>
              <a:rPr lang="ru-RU" sz="2600" dirty="0">
                <a:latin typeface="Times New Roman" panose="02020603050405020304" pitchFamily="18" charset="0"/>
                <a:cs typeface="Times New Roman" panose="02020603050405020304" pitchFamily="18" charset="0"/>
              </a:rPr>
              <a:t> – Слушатель сообщает своему собеседнику о том, какое впечатление тот произвел в ходе общения . Например « Вы говорите об очень важных для Вас вещах» </a:t>
            </a:r>
            <a:endParaRPr lang="en-GB" sz="2600" dirty="0">
              <a:latin typeface="Times New Roman" panose="02020603050405020304" pitchFamily="18" charset="0"/>
              <a:cs typeface="Times New Roman" panose="02020603050405020304" pitchFamily="18" charset="0"/>
            </a:endParaRPr>
          </a:p>
          <a:p>
            <a:pPr>
              <a:lnSpc>
                <a:spcPct val="120000"/>
              </a:lnSpc>
              <a:spcBef>
                <a:spcPts val="0"/>
              </a:spcBef>
            </a:pPr>
            <a:r>
              <a:rPr lang="ru-RU" sz="2600" b="1" dirty="0">
                <a:latin typeface="Times New Roman" panose="02020603050405020304" pitchFamily="18" charset="0"/>
                <a:cs typeface="Times New Roman" panose="02020603050405020304" pitchFamily="18" charset="0"/>
              </a:rPr>
              <a:t>Отражение чувств</a:t>
            </a:r>
            <a:r>
              <a:rPr lang="ru-RU" sz="2600" dirty="0">
                <a:latin typeface="Times New Roman" panose="02020603050405020304" pitchFamily="18" charset="0"/>
                <a:cs typeface="Times New Roman" panose="02020603050405020304" pitchFamily="18" charset="0"/>
              </a:rPr>
              <a:t> – выражение эмоциональной позиции собеседника на основе наблюдений слушателем не только за тем , что говорит коммуникатор , но и за тем , что выражает его тело « Я вижу, вас это волнует…» </a:t>
            </a:r>
            <a:endParaRPr lang="en-GB" sz="2600" dirty="0">
              <a:latin typeface="Times New Roman" panose="02020603050405020304" pitchFamily="18" charset="0"/>
              <a:cs typeface="Times New Roman" panose="02020603050405020304" pitchFamily="18" charset="0"/>
            </a:endParaRPr>
          </a:p>
          <a:p>
            <a:pPr>
              <a:lnSpc>
                <a:spcPct val="120000"/>
              </a:lnSpc>
              <a:spcBef>
                <a:spcPts val="0"/>
              </a:spcBef>
            </a:pPr>
            <a:r>
              <a:rPr lang="ru-RU" sz="2600" b="1" dirty="0">
                <a:latin typeface="Times New Roman" panose="02020603050405020304" pitchFamily="18" charset="0"/>
                <a:cs typeface="Times New Roman" panose="02020603050405020304" pitchFamily="18" charset="0"/>
              </a:rPr>
              <a:t>Сообщение о восприятии себя</a:t>
            </a:r>
            <a:r>
              <a:rPr lang="ru-RU" sz="2600" dirty="0">
                <a:latin typeface="Times New Roman" panose="02020603050405020304" pitchFamily="18" charset="0"/>
                <a:cs typeface="Times New Roman" panose="02020603050405020304" pitchFamily="18" charset="0"/>
              </a:rPr>
              <a:t> – слушатель сообщает своему собеседнику о том , как изменилось его состояние в результате слушания «Меня задели ваши слова» Замечания о ходе беседы – слушатель сообщает о том , как можно осмыслить бесед в целом. « Походу , мы достигли общего понимания проблемы» </a:t>
            </a:r>
            <a:endParaRPr lang="en-GB" sz="2600" dirty="0">
              <a:latin typeface="Times New Roman" panose="02020603050405020304" pitchFamily="18" charset="0"/>
              <a:cs typeface="Times New Roman" panose="02020603050405020304" pitchFamily="18" charset="0"/>
            </a:endParaRPr>
          </a:p>
          <a:p>
            <a:pPr>
              <a:lnSpc>
                <a:spcPct val="120000"/>
              </a:lnSpc>
              <a:spcBef>
                <a:spcPts val="0"/>
              </a:spcBef>
            </a:pPr>
            <a:r>
              <a:rPr lang="ru-RU" sz="2600" b="1" dirty="0">
                <a:latin typeface="Times New Roman" panose="02020603050405020304" pitchFamily="18" charset="0"/>
                <a:cs typeface="Times New Roman" panose="02020603050405020304" pitchFamily="18" charset="0"/>
              </a:rPr>
              <a:t>Резюмирование </a:t>
            </a:r>
            <a:r>
              <a:rPr lang="ru-RU" sz="2600" dirty="0">
                <a:latin typeface="Times New Roman" panose="02020603050405020304" pitchFamily="18" charset="0"/>
                <a:cs typeface="Times New Roman" panose="02020603050405020304" pitchFamily="18" charset="0"/>
              </a:rPr>
              <a:t>– проведение промежуточных итогов сказанного собеседником в процессе его монолога</a:t>
            </a:r>
            <a:endParaRPr lang="en-GB" sz="2600" dirty="0">
              <a:latin typeface="Times New Roman" panose="02020603050405020304" pitchFamily="18" charset="0"/>
              <a:cs typeface="Times New Roman" panose="02020603050405020304" pitchFamily="18" charset="0"/>
            </a:endParaRPr>
          </a:p>
          <a:p>
            <a:pPr marL="0" indent="0">
              <a:buNone/>
            </a:pPr>
            <a:r>
              <a:rPr lang="ru-RU" dirty="0"/>
              <a:t> </a:t>
            </a:r>
            <a:endParaRPr lang="en-GB" dirty="0"/>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8110" y="5014667"/>
            <a:ext cx="2849663" cy="1419225"/>
          </a:xfrm>
          <a:prstGeom prst="rect">
            <a:avLst/>
          </a:prstGeom>
        </p:spPr>
      </p:pic>
    </p:spTree>
    <p:custDataLst>
      <p:tags r:id="rId1"/>
    </p:custDataLst>
    <p:extLst>
      <p:ext uri="{BB962C8B-B14F-4D97-AF65-F5344CB8AC3E}">
        <p14:creationId xmlns:p14="http://schemas.microsoft.com/office/powerpoint/2010/main" val="1390391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463658"/>
            <a:ext cx="9601196" cy="1303867"/>
          </a:xfrm>
        </p:spPr>
        <p:txBody>
          <a:bodyPr/>
          <a:lstStyle/>
          <a:p>
            <a:pPr algn="ctr"/>
            <a:r>
              <a:rPr lang="ru-RU" dirty="0">
                <a:solidFill>
                  <a:schemeClr val="tx1"/>
                </a:solidFill>
                <a:latin typeface="Times New Roman" panose="02020603050405020304" pitchFamily="18" charset="0"/>
                <a:cs typeface="Times New Roman" panose="02020603050405020304" pitchFamily="18" charset="0"/>
              </a:rPr>
              <a:t>Контрольные вопросы</a:t>
            </a:r>
          </a:p>
        </p:txBody>
      </p:sp>
      <p:sp>
        <p:nvSpPr>
          <p:cNvPr id="3" name="Объект 2"/>
          <p:cNvSpPr>
            <a:spLocks noGrp="1"/>
          </p:cNvSpPr>
          <p:nvPr>
            <p:ph idx="1"/>
          </p:nvPr>
        </p:nvSpPr>
        <p:spPr>
          <a:xfrm>
            <a:off x="677334" y="1537855"/>
            <a:ext cx="8596668" cy="4503507"/>
          </a:xfrm>
        </p:spPr>
        <p:txBody>
          <a:bodyPr>
            <a:normAutofit/>
          </a:bodyPr>
          <a:lstStyle/>
          <a:p>
            <a:pPr marL="457200" indent="-457200">
              <a:buFont typeface="+mj-lt"/>
              <a:buAutoNum type="arabicPeriod"/>
            </a:pPr>
            <a:r>
              <a:rPr lang="ru-RU" sz="2000" dirty="0">
                <a:latin typeface="Times New Roman" panose="02020603050405020304" pitchFamily="18" charset="0"/>
                <a:cs typeface="Times New Roman" panose="02020603050405020304" pitchFamily="18" charset="0"/>
              </a:rPr>
              <a:t>Охарактеризуйте понятие «эффективная коммуникация»</a:t>
            </a:r>
            <a:endParaRPr lang="en-GB" sz="20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ru-RU" sz="2000" dirty="0">
                <a:latin typeface="Times New Roman" panose="02020603050405020304" pitchFamily="18" charset="0"/>
                <a:cs typeface="Times New Roman" panose="02020603050405020304" pitchFamily="18" charset="0"/>
              </a:rPr>
              <a:t>Каким требованиям отвечает эффективная коммуникация?</a:t>
            </a:r>
            <a:endParaRPr lang="en-GB" sz="20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ru-RU" sz="2000" dirty="0">
                <a:latin typeface="Times New Roman" panose="02020603050405020304" pitchFamily="18" charset="0"/>
                <a:cs typeface="Times New Roman" panose="02020603050405020304" pitchFamily="18" charset="0"/>
              </a:rPr>
              <a:t>Перечислите основные правила эффективной к?</a:t>
            </a:r>
            <a:endParaRPr lang="en-GB" sz="20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ru-RU" sz="2000" dirty="0">
                <a:latin typeface="Times New Roman" panose="02020603050405020304" pitchFamily="18" charset="0"/>
                <a:cs typeface="Times New Roman" panose="02020603050405020304" pitchFamily="18" charset="0"/>
              </a:rPr>
              <a:t>Какие необходимы условия для ЭК?</a:t>
            </a:r>
            <a:endParaRPr lang="en-GB" sz="20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ru-RU" sz="2000" dirty="0">
                <a:latin typeface="Times New Roman" panose="02020603050405020304" pitchFamily="18" charset="0"/>
                <a:cs typeface="Times New Roman" panose="02020603050405020304" pitchFamily="18" charset="0"/>
              </a:rPr>
              <a:t>Кем и в каком году был введен термин «социальный интеллект»?</a:t>
            </a:r>
            <a:endParaRPr lang="en-GB" sz="20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ru-RU" sz="2000" dirty="0">
                <a:latin typeface="Times New Roman" panose="02020603050405020304" pitchFamily="18" charset="0"/>
                <a:cs typeface="Times New Roman" panose="02020603050405020304" pitchFamily="18" charset="0"/>
              </a:rPr>
              <a:t>Что такое имидж?</a:t>
            </a:r>
            <a:endParaRPr lang="en-GB" sz="20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ru-RU" sz="2000" dirty="0">
                <a:latin typeface="Times New Roman" panose="02020603050405020304" pitchFamily="18" charset="0"/>
                <a:cs typeface="Times New Roman" panose="02020603050405020304" pitchFamily="18" charset="0"/>
              </a:rPr>
              <a:t>Перечислите основные техники формирования имиджа.</a:t>
            </a:r>
            <a:endParaRPr lang="en-GB" sz="20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ru-RU" sz="2000" dirty="0">
                <a:latin typeface="Times New Roman" panose="02020603050405020304" pitchFamily="18" charset="0"/>
                <a:cs typeface="Times New Roman" panose="02020603050405020304" pitchFamily="18" charset="0"/>
              </a:rPr>
              <a:t>Какие техники активного слушания вы считаете наиболее эффективными и почему?</a:t>
            </a:r>
            <a:endParaRPr lang="en-GB" sz="2000" dirty="0">
              <a:latin typeface="Times New Roman" panose="02020603050405020304" pitchFamily="18" charset="0"/>
              <a:cs typeface="Times New Roman" panose="02020603050405020304" pitchFamily="18" charset="0"/>
            </a:endParaRPr>
          </a:p>
          <a:p>
            <a:endParaRPr lang="ru-RU" dirty="0"/>
          </a:p>
          <a:p>
            <a:endParaRPr lang="ru-RU" dirty="0"/>
          </a:p>
          <a:p>
            <a:endParaRPr lang="ru-RU" dirty="0"/>
          </a:p>
          <a:p>
            <a:endParaRPr lang="ru-RU" dirty="0"/>
          </a:p>
        </p:txBody>
      </p:sp>
    </p:spTree>
    <p:custDataLst>
      <p:tags r:id="rId1"/>
    </p:custDataLst>
    <p:extLst>
      <p:ext uri="{BB962C8B-B14F-4D97-AF65-F5344CB8AC3E}">
        <p14:creationId xmlns:p14="http://schemas.microsoft.com/office/powerpoint/2010/main" val="4171192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tx1"/>
                </a:solidFill>
                <a:latin typeface="Times New Roman" panose="02020603050405020304" pitchFamily="18" charset="0"/>
                <a:cs typeface="Times New Roman" panose="02020603050405020304" pitchFamily="18" charset="0"/>
              </a:rPr>
              <a:t>Список литературы</a:t>
            </a:r>
          </a:p>
        </p:txBody>
      </p:sp>
      <p:sp>
        <p:nvSpPr>
          <p:cNvPr id="3" name="Объект 2"/>
          <p:cNvSpPr>
            <a:spLocks noGrp="1"/>
          </p:cNvSpPr>
          <p:nvPr>
            <p:ph idx="1"/>
          </p:nvPr>
        </p:nvSpPr>
        <p:spPr>
          <a:xfrm>
            <a:off x="677333" y="1399309"/>
            <a:ext cx="10050370" cy="4642053"/>
          </a:xfrm>
        </p:spPr>
        <p:txBody>
          <a:bodyPr/>
          <a:lstStyle/>
          <a:p>
            <a:pPr marL="0" indent="0">
              <a:buNone/>
            </a:pPr>
            <a:r>
              <a:rPr lang="ru-RU" dirty="0"/>
              <a:t>  </a:t>
            </a:r>
            <a:endParaRPr lang="ru-RU"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ru-RU" sz="2400" dirty="0">
                <a:latin typeface="Times New Roman" panose="02020603050405020304" pitchFamily="18" charset="0"/>
                <a:cs typeface="Times New Roman" panose="02020603050405020304" pitchFamily="18" charset="0"/>
              </a:rPr>
              <a:t>Ильин Е.П. Психология общения и межличностных отношений. - СПб.: Питер, 2009. - 576 с. ил. - (Серия «Мастера психологии»).</a:t>
            </a:r>
            <a:endParaRPr lang="en-GB"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ru-RU" sz="2400" dirty="0">
                <a:latin typeface="Times New Roman" panose="02020603050405020304" pitchFamily="18" charset="0"/>
                <a:cs typeface="Times New Roman" panose="02020603050405020304" pitchFamily="18" charset="0"/>
              </a:rPr>
              <a:t>Виноградова, С. М. Психология массовой коммуникации: учебник / С. М. Виноградова, Г. С. Мельник. – Москва: Юрайт, 2014. – 512 с.</a:t>
            </a:r>
            <a:endParaRPr lang="en-GB"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ru-RU" sz="2400" dirty="0">
                <a:latin typeface="Times New Roman" panose="02020603050405020304" pitchFamily="18" charset="0"/>
                <a:cs typeface="Times New Roman" panose="02020603050405020304" pitchFamily="18" charset="0"/>
              </a:rPr>
              <a:t> Гарнер А., Пиз А. Язык разговора. Издательство: «Эксмо-Пресс» 2006 г. – 224 с</a:t>
            </a:r>
            <a:endParaRPr lang="en-US"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dirty="0">
                <a:hlinkClick r:id="rId3"/>
              </a:rPr>
              <a:t>https://psylist.net/reklam/00046.htm</a:t>
            </a:r>
            <a:endParaRPr lang="en-GB" sz="24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639614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736400"/>
            <a:ext cx="9601196" cy="1303867"/>
          </a:xfrm>
        </p:spPr>
        <p:txBody>
          <a:bodyPr>
            <a:normAutofit fontScale="90000"/>
          </a:bodyPr>
          <a:lstStyle/>
          <a:p>
            <a:r>
              <a:rPr lang="ru-RU" dirty="0">
                <a:latin typeface="Times New Roman" panose="02020603050405020304" pitchFamily="18" charset="0"/>
                <a:cs typeface="Times New Roman" panose="02020603050405020304" pitchFamily="18" charset="0"/>
              </a:rPr>
              <a:t>Благодарю за внимание!</a:t>
            </a:r>
            <a:br>
              <a:rPr lang="ru-RU" dirty="0">
                <a:latin typeface="Times New Roman" panose="02020603050405020304" pitchFamily="18" charset="0"/>
                <a:cs typeface="Times New Roman" panose="02020603050405020304" pitchFamily="18" charset="0"/>
              </a:rPr>
            </a:br>
            <a:endParaRPr lang="ru-RU" dirty="0"/>
          </a:p>
        </p:txBody>
      </p:sp>
      <p:sp>
        <p:nvSpPr>
          <p:cNvPr id="3" name="Объект 2"/>
          <p:cNvSpPr>
            <a:spLocks noGrp="1"/>
          </p:cNvSpPr>
          <p:nvPr>
            <p:ph idx="1"/>
          </p:nvPr>
        </p:nvSpPr>
        <p:spPr>
          <a:xfrm>
            <a:off x="849285" y="2631929"/>
            <a:ext cx="10493429" cy="3880773"/>
          </a:xfrm>
        </p:spPr>
        <p:txBody>
          <a:bodyPr>
            <a:normAutofit/>
          </a:bodyPr>
          <a:lstStyle/>
          <a:p>
            <a:pPr marL="0" indent="0">
              <a:buNone/>
            </a:pPr>
            <a:r>
              <a:rPr lang="ru-RU" dirty="0">
                <a:latin typeface="Times New Roman" panose="02020603050405020304" pitchFamily="18" charset="0"/>
                <a:cs typeface="Times New Roman" panose="02020603050405020304" pitchFamily="18" charset="0"/>
              </a:rPr>
              <a:t>Мамбеталина Алия Сактагановна </a:t>
            </a:r>
            <a:r>
              <a:rPr lang="ru-RU" dirty="0" err="1">
                <a:latin typeface="Times New Roman" panose="02020603050405020304" pitchFamily="18" charset="0"/>
                <a:cs typeface="Times New Roman" panose="02020603050405020304" pitchFamily="18" charset="0"/>
              </a:rPr>
              <a:t>к.пс.н</a:t>
            </a:r>
            <a:r>
              <a:rPr lang="ru-RU" dirty="0">
                <a:latin typeface="Times New Roman" panose="02020603050405020304" pitchFamily="18" charset="0"/>
                <a:cs typeface="Times New Roman" panose="02020603050405020304" pitchFamily="18" charset="0"/>
              </a:rPr>
              <a:t>., зав. кафедрой психологии ЕНУ им. Л. Гумилева </a:t>
            </a:r>
          </a:p>
          <a:p>
            <a:pPr marL="0" indent="0">
              <a:buNone/>
            </a:pPr>
            <a:endParaRPr lang="ru-RU"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E-</a:t>
            </a:r>
            <a:r>
              <a:rPr lang="ru-RU" dirty="0" err="1">
                <a:latin typeface="Times New Roman" panose="02020603050405020304" pitchFamily="18" charset="0"/>
                <a:cs typeface="Times New Roman" panose="02020603050405020304" pitchFamily="18" charset="0"/>
              </a:rPr>
              <a:t>mail</a:t>
            </a:r>
            <a:r>
              <a:rPr lang="ru-RU" dirty="0">
                <a:latin typeface="Times New Roman" panose="02020603050405020304" pitchFamily="18" charset="0"/>
                <a:cs typeface="Times New Roman" panose="02020603050405020304" pitchFamily="18" charset="0"/>
              </a:rPr>
              <a:t>:     mambetalina@mail.ru</a:t>
            </a:r>
          </a:p>
          <a:p>
            <a:pPr marL="0" indent="0">
              <a:buNone/>
            </a:pPr>
            <a:endParaRPr lang="ru-RU"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m. </a:t>
            </a:r>
            <a:r>
              <a:rPr lang="ru-RU" dirty="0" err="1">
                <a:latin typeface="Times New Roman" panose="02020603050405020304" pitchFamily="18" charset="0"/>
                <a:cs typeface="Times New Roman" panose="02020603050405020304" pitchFamily="18" charset="0"/>
              </a:rPr>
              <a:t>phone</a:t>
            </a:r>
            <a:r>
              <a:rPr lang="ru-RU" dirty="0">
                <a:latin typeface="Times New Roman" panose="02020603050405020304" pitchFamily="18" charset="0"/>
                <a:cs typeface="Times New Roman" panose="02020603050405020304" pitchFamily="18" charset="0"/>
              </a:rPr>
              <a:t>: +77755502418</a:t>
            </a:r>
          </a:p>
          <a:p>
            <a:pPr marL="0" indent="0" algn="ctr">
              <a:buNone/>
            </a:pPr>
            <a:endParaRPr lang="ru-RU" sz="5400"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0EE58D1E-23AF-46E5-9392-260BE896D724}"/>
              </a:ext>
            </a:extLst>
          </p:cNvPr>
          <p:cNvPicPr>
            <a:picLocks noChangeAspect="1"/>
          </p:cNvPicPr>
          <p:nvPr/>
        </p:nvPicPr>
        <p:blipFill>
          <a:blip r:embed="rId3"/>
          <a:stretch>
            <a:fillRect/>
          </a:stretch>
        </p:blipFill>
        <p:spPr>
          <a:xfrm>
            <a:off x="8824215" y="4100975"/>
            <a:ext cx="2085013" cy="2078916"/>
          </a:xfrm>
          <a:prstGeom prst="rect">
            <a:avLst/>
          </a:prstGeom>
        </p:spPr>
      </p:pic>
    </p:spTree>
    <p:custDataLst>
      <p:tags r:id="rId1"/>
    </p:custDataLst>
    <p:extLst>
      <p:ext uri="{BB962C8B-B14F-4D97-AF65-F5344CB8AC3E}">
        <p14:creationId xmlns:p14="http://schemas.microsoft.com/office/powerpoint/2010/main" val="3403762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A8102A-F6E6-4E9B-9387-E53EEF9E70D7}"/>
              </a:ext>
            </a:extLst>
          </p:cNvPr>
          <p:cNvSpPr>
            <a:spLocks noGrp="1"/>
          </p:cNvSpPr>
          <p:nvPr>
            <p:ph type="title"/>
          </p:nvPr>
        </p:nvSpPr>
        <p:spPr>
          <a:xfrm>
            <a:off x="677334" y="609600"/>
            <a:ext cx="8596668" cy="615885"/>
          </a:xfrm>
        </p:spPr>
        <p:txBody>
          <a:bodyPr>
            <a:normAutofit fontScale="90000"/>
          </a:bodyPr>
          <a:lstStyle/>
          <a:p>
            <a:pPr algn="ctr"/>
            <a:r>
              <a:rPr lang="ru-RU" dirty="0"/>
              <a:t>Коммуникация</a:t>
            </a:r>
          </a:p>
        </p:txBody>
      </p:sp>
      <p:sp>
        <p:nvSpPr>
          <p:cNvPr id="3" name="Объект 2">
            <a:extLst>
              <a:ext uri="{FF2B5EF4-FFF2-40B4-BE49-F238E27FC236}">
                <a16:creationId xmlns:a16="http://schemas.microsoft.com/office/drawing/2014/main" id="{6C41DF14-B43D-4613-A48F-2238255741EB}"/>
              </a:ext>
            </a:extLst>
          </p:cNvPr>
          <p:cNvSpPr>
            <a:spLocks noGrp="1"/>
          </p:cNvSpPr>
          <p:nvPr>
            <p:ph idx="1"/>
          </p:nvPr>
        </p:nvSpPr>
        <p:spPr>
          <a:xfrm>
            <a:off x="1159496" y="1461155"/>
            <a:ext cx="8993172" cy="4580207"/>
          </a:xfrm>
        </p:spPr>
        <p:txBody>
          <a:bodyPr/>
          <a:lstStyle/>
          <a:p>
            <a:r>
              <a:rPr lang="ru-RU" dirty="0"/>
              <a:t>Разновидность социального действия, направленного на общение людей друг с другом и обмен информацией. </a:t>
            </a:r>
          </a:p>
          <a:p>
            <a:r>
              <a:rPr lang="ru-RU" dirty="0"/>
              <a:t>Коммуникативное действие отличается от других типов социальных действий тем, что оно ориентировано на действующие в обществе нормы коммуникации.</a:t>
            </a:r>
          </a:p>
        </p:txBody>
      </p:sp>
      <p:pic>
        <p:nvPicPr>
          <p:cNvPr id="4" name="Рисунок 3">
            <a:extLst>
              <a:ext uri="{FF2B5EF4-FFF2-40B4-BE49-F238E27FC236}">
                <a16:creationId xmlns:a16="http://schemas.microsoft.com/office/drawing/2014/main" id="{0DD85278-97D0-4183-8182-21BD1BB8F864}"/>
              </a:ext>
            </a:extLst>
          </p:cNvPr>
          <p:cNvPicPr>
            <a:picLocks noChangeAspect="1"/>
          </p:cNvPicPr>
          <p:nvPr/>
        </p:nvPicPr>
        <p:blipFill>
          <a:blip r:embed="rId2"/>
          <a:stretch>
            <a:fillRect/>
          </a:stretch>
        </p:blipFill>
        <p:spPr>
          <a:xfrm>
            <a:off x="3459637" y="3465953"/>
            <a:ext cx="5128182" cy="2871782"/>
          </a:xfrm>
          <a:prstGeom prst="rect">
            <a:avLst/>
          </a:prstGeom>
        </p:spPr>
      </p:pic>
    </p:spTree>
    <p:extLst>
      <p:ext uri="{BB962C8B-B14F-4D97-AF65-F5344CB8AC3E}">
        <p14:creationId xmlns:p14="http://schemas.microsoft.com/office/powerpoint/2010/main" val="1804612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7418" y="144607"/>
            <a:ext cx="10106889" cy="1884217"/>
          </a:xfrm>
        </p:spPr>
        <p:txBody>
          <a:bodyPr/>
          <a:lstStyle/>
          <a:p>
            <a:pPr lvl="0"/>
            <a:r>
              <a:rPr lang="ru-RU" b="1" dirty="0"/>
              <a:t>Понятие эффективной коммуникации</a:t>
            </a:r>
            <a:endParaRPr lang="en-GB" b="1" dirty="0"/>
          </a:p>
        </p:txBody>
      </p:sp>
      <p:sp>
        <p:nvSpPr>
          <p:cNvPr id="3" name="Объект 2"/>
          <p:cNvSpPr>
            <a:spLocks noGrp="1"/>
          </p:cNvSpPr>
          <p:nvPr>
            <p:ph idx="1"/>
          </p:nvPr>
        </p:nvSpPr>
        <p:spPr>
          <a:xfrm>
            <a:off x="1097279" y="1662545"/>
            <a:ext cx="6993775" cy="4206549"/>
          </a:xfrm>
        </p:spPr>
        <p:txBody>
          <a:bodyPr>
            <a:normAutofit/>
          </a:bodyPr>
          <a:lstStyle/>
          <a:p>
            <a:pPr algn="just">
              <a:spcBef>
                <a:spcPts val="0"/>
              </a:spcBef>
              <a:spcAft>
                <a:spcPts val="0"/>
              </a:spcAft>
            </a:pPr>
            <a:r>
              <a:rPr lang="ru-RU" sz="2000" b="1" dirty="0">
                <a:solidFill>
                  <a:schemeClr val="tx1"/>
                </a:solidFill>
                <a:latin typeface="Times New Roman" panose="02020603050405020304" pitchFamily="18" charset="0"/>
                <a:cs typeface="Times New Roman" panose="02020603050405020304" pitchFamily="18" charset="0"/>
              </a:rPr>
              <a:t>Эффективная коммуникация </a:t>
            </a:r>
            <a:r>
              <a:rPr lang="ru-RU" sz="2000" dirty="0">
                <a:solidFill>
                  <a:schemeClr val="tx1"/>
                </a:solidFill>
                <a:latin typeface="Times New Roman" panose="02020603050405020304" pitchFamily="18" charset="0"/>
                <a:cs typeface="Times New Roman" panose="02020603050405020304" pitchFamily="18" charset="0"/>
              </a:rPr>
              <a:t>ставит целью понять взгляды, чувства и мнения окружающих. Когда две стороны слушают друг друга, выигрывают обе. Взаимопонимание и уважение становятся основой сотрудничества, взаимозависимости и лояльности. </a:t>
            </a:r>
          </a:p>
          <a:p>
            <a:pPr marL="0" indent="0">
              <a:spcBef>
                <a:spcPts val="0"/>
              </a:spcBef>
              <a:spcAft>
                <a:spcPts val="0"/>
              </a:spcAft>
              <a:buNone/>
            </a:pPr>
            <a:endParaRPr lang="ru-RU" sz="2400" dirty="0">
              <a:latin typeface="Times New Roman" panose="02020603050405020304" pitchFamily="18" charset="0"/>
              <a:cs typeface="Times New Roman" panose="02020603050405020304" pitchFamily="18" charset="0"/>
            </a:endParaRPr>
          </a:p>
          <a:p>
            <a:pPr algn="just">
              <a:spcBef>
                <a:spcPts val="0"/>
              </a:spcBef>
              <a:spcAft>
                <a:spcPts val="0"/>
              </a:spcAft>
            </a:pPr>
            <a:r>
              <a:rPr lang="ru-RU" sz="2000" b="1" dirty="0">
                <a:latin typeface="Times New Roman" panose="02020603050405020304" pitchFamily="18" charset="0"/>
                <a:cs typeface="Times New Roman" panose="02020603050405020304" pitchFamily="18" charset="0"/>
              </a:rPr>
              <a:t>Неэффективная коммуникация </a:t>
            </a:r>
            <a:r>
              <a:rPr lang="ru-RU" sz="2000" dirty="0">
                <a:latin typeface="Times New Roman" panose="02020603050405020304" pitchFamily="18" charset="0"/>
                <a:cs typeface="Times New Roman" panose="02020603050405020304" pitchFamily="18" charset="0"/>
              </a:rPr>
              <a:t>— это пререкания с окружающими, направленные на защиту своих целей и планов. Она подразумевает наличие победителей и побежденных.</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8940" y="1804003"/>
            <a:ext cx="3622963" cy="3025174"/>
          </a:xfrm>
          <a:prstGeom prst="rect">
            <a:avLst/>
          </a:prstGeom>
        </p:spPr>
      </p:pic>
    </p:spTree>
    <p:custDataLst>
      <p:tags r:id="rId1"/>
    </p:custDataLst>
    <p:extLst>
      <p:ext uri="{BB962C8B-B14F-4D97-AF65-F5344CB8AC3E}">
        <p14:creationId xmlns:p14="http://schemas.microsoft.com/office/powerpoint/2010/main" val="4285371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5715000" y="4927600"/>
            <a:ext cx="4953000" cy="368300"/>
          </a:xfrm>
          <a:prstGeom prst="rect">
            <a:avLst/>
          </a:prstGeom>
        </p:spPr>
        <p:style>
          <a:lnRef idx="0">
            <a:scrgbClr r="0" g="0" b="0"/>
          </a:lnRef>
          <a:fillRef idx="0">
            <a:scrgbClr r="0" g="0" b="0"/>
          </a:fillRef>
          <a:effectRef idx="0">
            <a:scrgbClr r="0" g="0" b="0"/>
          </a:effectRef>
          <a:fontRef idx="minor">
            <a:schemeClr val="lt1"/>
          </a:fontRef>
        </p:style>
        <p:txBody>
          <a:bodyPr lIns="293161" tIns="35560" rIns="35560" bIns="35560" spcCol="1270" anchor="ctr"/>
          <a:lstStyle/>
          <a:p>
            <a:pPr defTabSz="622300">
              <a:lnSpc>
                <a:spcPct val="90000"/>
              </a:lnSpc>
              <a:spcAft>
                <a:spcPct val="35000"/>
              </a:spcAft>
              <a:defRPr/>
            </a:pPr>
            <a:endParaRPr lang="ru-RU" sz="1400" b="1" dirty="0">
              <a:solidFill>
                <a:srgbClr val="002060"/>
              </a:solidFill>
            </a:endParaRPr>
          </a:p>
        </p:txBody>
      </p:sp>
      <p:grpSp>
        <p:nvGrpSpPr>
          <p:cNvPr id="19459" name="Группа 5"/>
          <p:cNvGrpSpPr>
            <a:grpSpLocks/>
          </p:cNvGrpSpPr>
          <p:nvPr/>
        </p:nvGrpSpPr>
        <p:grpSpPr bwMode="auto">
          <a:xfrm>
            <a:off x="1579563" y="1237576"/>
            <a:ext cx="8188874" cy="4765067"/>
            <a:chOff x="2362722" y="-34925"/>
            <a:chExt cx="6669084" cy="4667691"/>
          </a:xfrm>
          <a:solidFill>
            <a:schemeClr val="accent5"/>
          </a:solidFill>
        </p:grpSpPr>
        <p:grpSp>
          <p:nvGrpSpPr>
            <p:cNvPr id="19463" name="Группа 5"/>
            <p:cNvGrpSpPr>
              <a:grpSpLocks/>
            </p:cNvGrpSpPr>
            <p:nvPr/>
          </p:nvGrpSpPr>
          <p:grpSpPr bwMode="auto">
            <a:xfrm>
              <a:off x="2554067" y="-34925"/>
              <a:ext cx="6477739" cy="4531152"/>
              <a:chOff x="3589214" y="431800"/>
              <a:chExt cx="5451315" cy="4531152"/>
            </a:xfrm>
            <a:grpFill/>
          </p:grpSpPr>
          <p:graphicFrame>
            <p:nvGraphicFramePr>
              <p:cNvPr id="2" name="Схема 1"/>
              <p:cNvGraphicFramePr/>
              <p:nvPr>
                <p:extLst>
                  <p:ext uri="{D42A27DB-BD31-4B8C-83A1-F6EECF244321}">
                    <p14:modId xmlns:p14="http://schemas.microsoft.com/office/powerpoint/2010/main" val="1810364050"/>
                  </p:ext>
                </p:extLst>
              </p:nvPr>
            </p:nvGraphicFramePr>
            <p:xfrm>
              <a:off x="3849049" y="431800"/>
              <a:ext cx="5184577"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9470" name="Группа 3"/>
              <p:cNvGrpSpPr>
                <a:grpSpLocks/>
              </p:cNvGrpSpPr>
              <p:nvPr/>
            </p:nvGrpSpPr>
            <p:grpSpPr bwMode="auto">
              <a:xfrm>
                <a:off x="3589214" y="4399241"/>
                <a:ext cx="5451315" cy="563711"/>
                <a:chOff x="3589214" y="4399241"/>
                <a:chExt cx="5451315" cy="563711"/>
              </a:xfrm>
              <a:grpFill/>
            </p:grpSpPr>
            <p:sp>
              <p:nvSpPr>
                <p:cNvPr id="16" name="Овал 15"/>
                <p:cNvSpPr/>
                <p:nvPr/>
              </p:nvSpPr>
              <p:spPr>
                <a:xfrm>
                  <a:off x="3589214" y="4399241"/>
                  <a:ext cx="345104" cy="460332"/>
                </a:xfrm>
                <a:prstGeom prst="ellipse">
                  <a:avLst/>
                </a:prstGeom>
                <a:solidFill>
                  <a:schemeClr val="accent5">
                    <a:lumMod val="90000"/>
                  </a:schemeClr>
                </a:solidFill>
                <a:ln>
                  <a:solidFill>
                    <a:srgbClr val="0070C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7" name="Прямоугольник 26"/>
                <p:cNvSpPr/>
                <p:nvPr/>
              </p:nvSpPr>
              <p:spPr bwMode="auto">
                <a:xfrm>
                  <a:off x="4033021" y="4596241"/>
                  <a:ext cx="5007508" cy="366711"/>
                </a:xfrm>
                <a:prstGeom prst="rect">
                  <a:avLst/>
                </a:prstGeom>
                <a:grpFill/>
              </p:spPr>
              <p:style>
                <a:lnRef idx="0">
                  <a:scrgbClr r="0" g="0" b="0"/>
                </a:lnRef>
                <a:fillRef idx="0">
                  <a:scrgbClr r="0" g="0" b="0"/>
                </a:fillRef>
                <a:effectRef idx="0">
                  <a:scrgbClr r="0" g="0" b="0"/>
                </a:effectRef>
                <a:fontRef idx="minor">
                  <a:schemeClr val="lt1"/>
                </a:fontRef>
              </p:style>
              <p:txBody>
                <a:bodyPr lIns="293161" rIns="45720" spcCol="1270" anchor="ctr"/>
                <a:lstStyle/>
                <a:p>
                  <a:pPr defTabSz="800100">
                    <a:lnSpc>
                      <a:spcPct val="90000"/>
                    </a:lnSpc>
                    <a:spcAft>
                      <a:spcPct val="35000"/>
                    </a:spcAft>
                    <a:defRPr/>
                  </a:pPr>
                  <a:r>
                    <a:rPr lang="ru-RU" sz="2400" dirty="0">
                      <a:solidFill>
                        <a:schemeClr val="tx1"/>
                      </a:solidFill>
                    </a:rPr>
                    <a:t>доступности (прозрачности).</a:t>
                  </a:r>
                </a:p>
              </p:txBody>
            </p:sp>
          </p:grpSp>
        </p:grpSp>
        <p:cxnSp>
          <p:nvCxnSpPr>
            <p:cNvPr id="21" name="Прямая соединительная линия 20"/>
            <p:cNvCxnSpPr/>
            <p:nvPr/>
          </p:nvCxnSpPr>
          <p:spPr bwMode="auto">
            <a:xfrm flipV="1">
              <a:off x="2362722" y="4344083"/>
              <a:ext cx="258575" cy="288683"/>
            </a:xfrm>
            <a:prstGeom prst="line">
              <a:avLst/>
            </a:prstGeom>
            <a:grpFill/>
            <a:ln w="38100">
              <a:solidFill>
                <a:srgbClr val="866946"/>
              </a:solidFill>
            </a:ln>
          </p:spPr>
          <p:style>
            <a:lnRef idx="1">
              <a:schemeClr val="dk1"/>
            </a:lnRef>
            <a:fillRef idx="0">
              <a:schemeClr val="dk1"/>
            </a:fillRef>
            <a:effectRef idx="0">
              <a:schemeClr val="dk1"/>
            </a:effectRef>
            <a:fontRef idx="minor">
              <a:schemeClr val="tx1"/>
            </a:fontRef>
          </p:style>
        </p:cxnSp>
      </p:grpSp>
      <p:sp>
        <p:nvSpPr>
          <p:cNvPr id="23" name="Прямоугольник 22"/>
          <p:cNvSpPr/>
          <p:nvPr/>
        </p:nvSpPr>
        <p:spPr>
          <a:xfrm>
            <a:off x="1745673" y="260649"/>
            <a:ext cx="8632363" cy="830997"/>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ru-RU" sz="2400" b="1" dirty="0"/>
              <a:t>Эффективная коммуникация отвечает следующим требованиям:</a:t>
            </a:r>
            <a:endParaRPr lang="en-GB" sz="2400" dirty="0"/>
          </a:p>
        </p:txBody>
      </p:sp>
      <p:sp>
        <p:nvSpPr>
          <p:cNvPr id="15" name="Номер слайда 5"/>
          <p:cNvSpPr>
            <a:spLocks noGrp="1"/>
          </p:cNvSpPr>
          <p:nvPr>
            <p:ph type="sldNum" sz="quarter" idx="12"/>
          </p:nvPr>
        </p:nvSpPr>
        <p:spPr>
          <a:xfrm>
            <a:off x="10045701" y="6356351"/>
            <a:ext cx="442913" cy="365125"/>
          </a:xfrm>
          <a:solidFill>
            <a:schemeClr val="tx2">
              <a:lumMod val="40000"/>
              <a:lumOff val="60000"/>
            </a:schemeClr>
          </a:solid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12CCBBCC-A699-4101-AD51-BC33D2A9B9F4}" type="slidenum">
              <a:rPr lang="ru-RU" altLang="en-US" b="1">
                <a:latin typeface="Century Gothic" panose="020B0502020202020204" pitchFamily="34" charset="0"/>
              </a:rPr>
              <a:pPr algn="ctr" eaLnBrk="1" hangingPunct="1"/>
              <a:t>5</a:t>
            </a:fld>
            <a:endParaRPr lang="ru-RU" altLang="en-US" b="1">
              <a:latin typeface="Century Gothic" panose="020B0502020202020204" pitchFamily="34" charset="0"/>
            </a:endParaRPr>
          </a:p>
        </p:txBody>
      </p:sp>
    </p:spTree>
    <p:custDataLst>
      <p:tags r:id="rId1"/>
    </p:custDataLst>
    <p:extLst>
      <p:ext uri="{BB962C8B-B14F-4D97-AF65-F5344CB8AC3E}">
        <p14:creationId xmlns:p14="http://schemas.microsoft.com/office/powerpoint/2010/main" val="1261235603"/>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1"/>
          <p:cNvSpPr>
            <a:spLocks noGrp="1"/>
          </p:cNvSpPr>
          <p:nvPr>
            <p:ph type="title"/>
          </p:nvPr>
        </p:nvSpPr>
        <p:spPr>
          <a:xfrm>
            <a:off x="1319753" y="593889"/>
            <a:ext cx="9024397" cy="519381"/>
          </a:xfrm>
          <a:solidFill>
            <a:srgbClr val="FF0000"/>
          </a:solidFill>
        </p:spPr>
        <p:txBody>
          <a:bodyPr>
            <a:normAutofit fontScale="90000"/>
          </a:bodyPr>
          <a:lstStyle/>
          <a:p>
            <a:pPr>
              <a:defRPr/>
            </a:pPr>
            <a:br>
              <a:rPr lang="ru-RU" altLang="ru-RU" sz="2200" dirty="0">
                <a:solidFill>
                  <a:srgbClr val="002060"/>
                </a:solidFill>
                <a:cs typeface="Arial" panose="020B0604020202020204" pitchFamily="34" charset="0"/>
              </a:rPr>
            </a:br>
            <a:br>
              <a:rPr lang="ru-RU" altLang="ru-RU" sz="2200" dirty="0">
                <a:solidFill>
                  <a:srgbClr val="002060"/>
                </a:solidFill>
                <a:cs typeface="Arial" panose="020B0604020202020204" pitchFamily="34" charset="0"/>
              </a:rPr>
            </a:br>
            <a:r>
              <a:rPr lang="ru-RU" altLang="ru-RU" sz="2200" dirty="0">
                <a:solidFill>
                  <a:srgbClr val="002060"/>
                </a:solidFill>
                <a:cs typeface="Arial" panose="020B0604020202020204" pitchFamily="34" charset="0"/>
              </a:rPr>
              <a:t>Принципы эффективной коммуникации:</a:t>
            </a:r>
            <a:br>
              <a:rPr lang="ru-RU" altLang="ru-RU" sz="2200" dirty="0">
                <a:solidFill>
                  <a:srgbClr val="002060"/>
                </a:solidFill>
                <a:cs typeface="Arial" panose="020B0604020202020204" pitchFamily="34" charset="0"/>
              </a:rPr>
            </a:br>
            <a:br>
              <a:rPr lang="ru-RU" altLang="ru-RU" sz="2200" dirty="0">
                <a:solidFill>
                  <a:srgbClr val="002060"/>
                </a:solidFill>
                <a:cs typeface="Arial" panose="020B0604020202020204" pitchFamily="34" charset="0"/>
              </a:rPr>
            </a:br>
            <a:endParaRPr lang="en-US" sz="2400" dirty="0">
              <a:solidFill>
                <a:schemeClr val="tx1"/>
              </a:solidFill>
              <a:latin typeface="Calibri" pitchFamily="34" charset="0"/>
              <a:cs typeface="Calibri" pitchFamily="34" charset="0"/>
            </a:endParaRPr>
          </a:p>
        </p:txBody>
      </p:sp>
      <p:sp>
        <p:nvSpPr>
          <p:cNvPr id="3" name="Содержимое 2"/>
          <p:cNvSpPr>
            <a:spLocks noGrp="1"/>
          </p:cNvSpPr>
          <p:nvPr>
            <p:ph idx="1"/>
          </p:nvPr>
        </p:nvSpPr>
        <p:spPr>
          <a:xfrm>
            <a:off x="651164" y="1814946"/>
            <a:ext cx="9621549" cy="4782706"/>
          </a:xfrm>
        </p:spPr>
        <p:txBody>
          <a:bodyPr rtlCol="0">
            <a:noAutofit/>
          </a:bodyPr>
          <a:lstStyle/>
          <a:p>
            <a:pPr marL="0" indent="0">
              <a:buNone/>
            </a:pPr>
            <a:r>
              <a:rPr lang="en-GB" sz="2000"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-Общение должно быть двусторонним. Когда все участники заинтересованы в положительном исходе разговора, и он для них равнозначен – возникает необходимый эффект. </a:t>
            </a:r>
            <a:endParaRPr lang="en-GB" sz="2000" dirty="0">
              <a:latin typeface="Times New Roman" panose="02020603050405020304" pitchFamily="18" charset="0"/>
              <a:cs typeface="Times New Roman" panose="02020603050405020304" pitchFamily="18" charset="0"/>
            </a:endParaRPr>
          </a:p>
          <a:p>
            <a:pPr marL="0" indent="0">
              <a:buNone/>
            </a:pPr>
            <a:r>
              <a:rPr lang="ru-RU" sz="2000" dirty="0">
                <a:latin typeface="Times New Roman" panose="02020603050405020304" pitchFamily="18" charset="0"/>
                <a:cs typeface="Times New Roman" panose="02020603050405020304" pitchFamily="18" charset="0"/>
              </a:rPr>
              <a:t>-Реципиент должен прилагать максимальные усилия для правильного восприятия сообщения. </a:t>
            </a:r>
            <a:endParaRPr lang="en-GB" sz="2000" dirty="0">
              <a:latin typeface="Times New Roman" panose="02020603050405020304" pitchFamily="18" charset="0"/>
              <a:cs typeface="Times New Roman" panose="02020603050405020304" pitchFamily="18" charset="0"/>
            </a:endParaRPr>
          </a:p>
          <a:p>
            <a:pPr marL="0" indent="0">
              <a:buNone/>
            </a:pPr>
            <a:r>
              <a:rPr lang="ru-RU" sz="2000" dirty="0">
                <a:latin typeface="Times New Roman" panose="02020603050405020304" pitchFamily="18" charset="0"/>
                <a:cs typeface="Times New Roman" panose="02020603050405020304" pitchFamily="18" charset="0"/>
              </a:rPr>
              <a:t>-Сообщение должно быть четким, структурированным и кратким. </a:t>
            </a:r>
            <a:endParaRPr lang="en-GB" sz="2000" dirty="0">
              <a:latin typeface="Times New Roman" panose="02020603050405020304" pitchFamily="18" charset="0"/>
              <a:cs typeface="Times New Roman" panose="02020603050405020304" pitchFamily="18" charset="0"/>
            </a:endParaRPr>
          </a:p>
          <a:p>
            <a:pPr marL="0" indent="0">
              <a:buNone/>
            </a:pPr>
            <a:r>
              <a:rPr lang="ru-RU" sz="2000" dirty="0">
                <a:latin typeface="Times New Roman" panose="02020603050405020304" pitchFamily="18" charset="0"/>
                <a:cs typeface="Times New Roman" panose="02020603050405020304" pitchFamily="18" charset="0"/>
              </a:rPr>
              <a:t>-Реципиент должен доверять оратору, уважать его мнение и не ставить под сомнение его компетентность.</a:t>
            </a:r>
            <a:endParaRPr lang="en-GB" sz="2000" dirty="0">
              <a:latin typeface="Times New Roman" panose="02020603050405020304" pitchFamily="18" charset="0"/>
              <a:cs typeface="Times New Roman" panose="02020603050405020304" pitchFamily="18" charset="0"/>
            </a:endParaRPr>
          </a:p>
          <a:p>
            <a:pPr marL="0" indent="0">
              <a:buNone/>
            </a:pPr>
            <a:r>
              <a:rPr lang="ru-RU" sz="2000" dirty="0">
                <a:latin typeface="Times New Roman" panose="02020603050405020304" pitchFamily="18" charset="0"/>
                <a:cs typeface="Times New Roman" panose="02020603050405020304" pitchFamily="18" charset="0"/>
              </a:rPr>
              <a:t>- Эффективная коммуникация всегда эмоциональна, в той степени, которая приемлема в данной ситуации.</a:t>
            </a:r>
            <a:endParaRPr lang="en-GB" sz="2000" dirty="0">
              <a:latin typeface="Times New Roman" panose="02020603050405020304" pitchFamily="18" charset="0"/>
              <a:cs typeface="Times New Roman" panose="02020603050405020304" pitchFamily="18" charset="0"/>
            </a:endParaRPr>
          </a:p>
          <a:p>
            <a:pPr marL="0" indent="0">
              <a:buNone/>
            </a:pPr>
            <a:r>
              <a:rPr lang="ru-RU" sz="2000" dirty="0">
                <a:latin typeface="Times New Roman" panose="02020603050405020304" pitchFamily="18" charset="0"/>
                <a:cs typeface="Times New Roman" panose="02020603050405020304" pitchFamily="18" charset="0"/>
              </a:rPr>
              <a:t>- Терпение и снисходительность к чужим недостаткам. Принятие людей такими, какие они есть, без попыток что-либо подкорректировать и исправить. </a:t>
            </a:r>
            <a:endParaRPr lang="en-GB" sz="2000" dirty="0">
              <a:latin typeface="Times New Roman" panose="02020603050405020304" pitchFamily="18" charset="0"/>
              <a:cs typeface="Times New Roman" panose="02020603050405020304" pitchFamily="18" charset="0"/>
            </a:endParaRPr>
          </a:p>
        </p:txBody>
      </p:sp>
      <p:sp>
        <p:nvSpPr>
          <p:cNvPr id="4" name="Номер слайда 5"/>
          <p:cNvSpPr>
            <a:spLocks noGrp="1"/>
          </p:cNvSpPr>
          <p:nvPr>
            <p:ph type="sldNum" sz="quarter" idx="12"/>
          </p:nvPr>
        </p:nvSpPr>
        <p:spPr>
          <a:xfrm>
            <a:off x="10045701" y="6356351"/>
            <a:ext cx="442913" cy="365125"/>
          </a:xfrm>
          <a:solidFill>
            <a:schemeClr val="tx2">
              <a:lumMod val="40000"/>
              <a:lumOff val="60000"/>
            </a:schemeClr>
          </a:solid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5FF2336D-A9A5-474A-B7B7-AC7595DB7CAD}" type="slidenum">
              <a:rPr lang="ru-RU" altLang="en-US" b="1">
                <a:latin typeface="Century Gothic" panose="020B0502020202020204" pitchFamily="34" charset="0"/>
              </a:rPr>
              <a:pPr algn="ctr" eaLnBrk="1" hangingPunct="1"/>
              <a:t>6</a:t>
            </a:fld>
            <a:endParaRPr lang="ru-RU" altLang="en-US" b="1">
              <a:latin typeface="Century Gothic" panose="020B0502020202020204" pitchFamily="34" charset="0"/>
            </a:endParaRPr>
          </a:p>
        </p:txBody>
      </p:sp>
    </p:spTree>
    <p:custDataLst>
      <p:tags r:id="rId1"/>
    </p:custDataLst>
    <p:extLst>
      <p:ext uri="{BB962C8B-B14F-4D97-AF65-F5344CB8AC3E}">
        <p14:creationId xmlns:p14="http://schemas.microsoft.com/office/powerpoint/2010/main" val="3632946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86B5C9-2233-40DD-AC48-D100A10A93B0}"/>
              </a:ext>
            </a:extLst>
          </p:cNvPr>
          <p:cNvSpPr>
            <a:spLocks noGrp="1"/>
          </p:cNvSpPr>
          <p:nvPr>
            <p:ph type="title"/>
          </p:nvPr>
        </p:nvSpPr>
        <p:spPr>
          <a:xfrm>
            <a:off x="677334" y="395926"/>
            <a:ext cx="10879928" cy="848412"/>
          </a:xfrm>
        </p:spPr>
        <p:txBody>
          <a:bodyPr>
            <a:normAutofit fontScale="90000"/>
          </a:bodyPr>
          <a:lstStyle/>
          <a:p>
            <a:r>
              <a:rPr lang="ru-RU" dirty="0"/>
              <a:t>Список навыков для эффективной коммуникации</a:t>
            </a:r>
          </a:p>
        </p:txBody>
      </p:sp>
      <p:sp>
        <p:nvSpPr>
          <p:cNvPr id="3" name="Объект 2">
            <a:extLst>
              <a:ext uri="{FF2B5EF4-FFF2-40B4-BE49-F238E27FC236}">
                <a16:creationId xmlns:a16="http://schemas.microsoft.com/office/drawing/2014/main" id="{5B990E36-D559-402E-B17B-7B28653EF599}"/>
              </a:ext>
            </a:extLst>
          </p:cNvPr>
          <p:cNvSpPr>
            <a:spLocks noGrp="1"/>
          </p:cNvSpPr>
          <p:nvPr>
            <p:ph idx="1"/>
          </p:nvPr>
        </p:nvSpPr>
        <p:spPr>
          <a:xfrm>
            <a:off x="677334" y="1366887"/>
            <a:ext cx="10135210" cy="4674475"/>
          </a:xfrm>
        </p:spPr>
        <p:txBody>
          <a:bodyPr/>
          <a:lstStyle/>
          <a:p>
            <a:r>
              <a:rPr lang="ru-RU" dirty="0"/>
              <a:t>Умение слушать – не только способность сконцентрироваться и воспринять информацию, но и умение поощрить рассказчика, отправителя, задать уточняющий вопрос, использовать приёмы перефразирования («т.е. вы имели в виду...»), непонимания, отражения, </a:t>
            </a:r>
            <a:r>
              <a:rPr lang="ru-RU" dirty="0" err="1"/>
              <a:t>резюмирования</a:t>
            </a:r>
            <a:r>
              <a:rPr lang="ru-RU" dirty="0"/>
              <a:t>.</a:t>
            </a:r>
          </a:p>
          <a:p>
            <a:r>
              <a:rPr lang="ru-RU" dirty="0"/>
              <a:t>Гибкость и способность искать компромиссы.</a:t>
            </a:r>
          </a:p>
          <a:p>
            <a:r>
              <a:rPr lang="ru-RU" dirty="0"/>
              <a:t>Эмпатия – способность почувствовать эмоциональное состояние партнера и учитывать его при построении коммуникации.</a:t>
            </a:r>
          </a:p>
          <a:p>
            <a:r>
              <a:rPr lang="ru-RU" dirty="0"/>
              <a:t>Контроль над эмоциональным напряжением, способность разрядить напряжение. </a:t>
            </a:r>
          </a:p>
        </p:txBody>
      </p:sp>
    </p:spTree>
    <p:extLst>
      <p:ext uri="{BB962C8B-B14F-4D97-AF65-F5344CB8AC3E}">
        <p14:creationId xmlns:p14="http://schemas.microsoft.com/office/powerpoint/2010/main" val="1946996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1"/>
          <p:cNvSpPr>
            <a:spLocks noGrp="1"/>
          </p:cNvSpPr>
          <p:nvPr>
            <p:ph type="title"/>
          </p:nvPr>
        </p:nvSpPr>
        <p:spPr>
          <a:xfrm>
            <a:off x="1074656" y="678872"/>
            <a:ext cx="8825066" cy="499479"/>
          </a:xfrm>
          <a:solidFill>
            <a:srgbClr val="FFC000"/>
          </a:solidFill>
        </p:spPr>
        <p:txBody>
          <a:bodyPr>
            <a:normAutofit fontScale="90000"/>
          </a:bodyPr>
          <a:lstStyle/>
          <a:p>
            <a:pPr algn="ctr">
              <a:defRPr/>
            </a:pPr>
            <a:r>
              <a:rPr lang="en-GB" sz="2000" dirty="0"/>
              <a:t> </a:t>
            </a:r>
            <a:br>
              <a:rPr lang="ru-RU" sz="2000" dirty="0"/>
            </a:br>
            <a:r>
              <a:rPr lang="ru-RU" sz="2000" b="1" dirty="0">
                <a:solidFill>
                  <a:schemeClr val="tx1"/>
                </a:solidFill>
              </a:rPr>
              <a:t>Приемы повышения эффективности коммуникации: </a:t>
            </a:r>
            <a:br>
              <a:rPr lang="en-GB" sz="2000" dirty="0">
                <a:solidFill>
                  <a:schemeClr val="tx1"/>
                </a:solidFill>
              </a:rPr>
            </a:br>
            <a:endParaRPr lang="en-US" sz="2400" dirty="0">
              <a:solidFill>
                <a:schemeClr val="tx1"/>
              </a:solidFill>
              <a:latin typeface="Calibri" pitchFamily="34" charset="0"/>
              <a:cs typeface="Calibri" pitchFamily="34" charset="0"/>
            </a:endParaRPr>
          </a:p>
        </p:txBody>
      </p:sp>
      <p:sp>
        <p:nvSpPr>
          <p:cNvPr id="3" name="Содержимое 2"/>
          <p:cNvSpPr>
            <a:spLocks noGrp="1"/>
          </p:cNvSpPr>
          <p:nvPr>
            <p:ph idx="1"/>
          </p:nvPr>
        </p:nvSpPr>
        <p:spPr>
          <a:xfrm>
            <a:off x="651164" y="1814946"/>
            <a:ext cx="9621549" cy="4782706"/>
          </a:xfrm>
        </p:spPr>
        <p:txBody>
          <a:bodyPr rtlCol="0">
            <a:noAutofit/>
          </a:bodyPr>
          <a:lstStyle/>
          <a:p>
            <a:r>
              <a:rPr lang="en-GB" sz="2400"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-Научитесь внимательно слушать то, что говорят. Следует не просто смотреть на собеседника во время разговора, но и слегка наклониться, кивать головой, задавать уместные наводящие вопросы.</a:t>
            </a:r>
          </a:p>
          <a:p>
            <a:r>
              <a:rPr lang="ru-RU" sz="2400" dirty="0">
                <a:latin typeface="Times New Roman" panose="02020603050405020304" pitchFamily="18" charset="0"/>
                <a:cs typeface="Times New Roman" panose="02020603050405020304" pitchFamily="18" charset="0"/>
              </a:rPr>
              <a:t>-Говорите четко, кратко и по существу. Чем яснее сформулирована мысль, тем больше вероятности, что ее поймут и воспримут правильно. </a:t>
            </a:r>
            <a:endParaRPr lang="en-GB"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-Включайте в свой арсенал не только вербальную, но и невербальную коммуникацию. </a:t>
            </a:r>
          </a:p>
          <a:p>
            <a:r>
              <a:rPr lang="ru-RU" sz="2400" dirty="0">
                <a:latin typeface="Times New Roman" panose="02020603050405020304" pitchFamily="18" charset="0"/>
                <a:cs typeface="Times New Roman" panose="02020603050405020304" pitchFamily="18" charset="0"/>
              </a:rPr>
              <a:t>-Следите за эмоциональной окраской речи. </a:t>
            </a:r>
          </a:p>
          <a:p>
            <a:r>
              <a:rPr lang="ru-RU" sz="2400" dirty="0">
                <a:latin typeface="Times New Roman" panose="02020603050405020304" pitchFamily="18" charset="0"/>
                <a:cs typeface="Times New Roman" panose="02020603050405020304" pitchFamily="18" charset="0"/>
              </a:rPr>
              <a:t>-Овладейте техническими средствами коммуникации. </a:t>
            </a:r>
            <a:endParaRPr lang="en-GB" sz="2400" dirty="0">
              <a:latin typeface="Times New Roman" panose="02020603050405020304" pitchFamily="18" charset="0"/>
              <a:cs typeface="Times New Roman" panose="02020603050405020304" pitchFamily="18" charset="0"/>
            </a:endParaRPr>
          </a:p>
        </p:txBody>
      </p:sp>
      <p:sp>
        <p:nvSpPr>
          <p:cNvPr id="4" name="Номер слайда 5"/>
          <p:cNvSpPr>
            <a:spLocks noGrp="1"/>
          </p:cNvSpPr>
          <p:nvPr>
            <p:ph type="sldNum" sz="quarter" idx="12"/>
          </p:nvPr>
        </p:nvSpPr>
        <p:spPr>
          <a:xfrm>
            <a:off x="10045701" y="6356351"/>
            <a:ext cx="442913" cy="365125"/>
          </a:xfrm>
          <a:solidFill>
            <a:schemeClr val="tx2">
              <a:lumMod val="40000"/>
              <a:lumOff val="60000"/>
            </a:schemeClr>
          </a:solid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5FF2336D-A9A5-474A-B7B7-AC7595DB7CAD}" type="slidenum">
              <a:rPr lang="ru-RU" altLang="en-US" b="1">
                <a:latin typeface="Century Gothic" panose="020B0502020202020204" pitchFamily="34" charset="0"/>
              </a:rPr>
              <a:pPr algn="ctr" eaLnBrk="1" hangingPunct="1"/>
              <a:t>8</a:t>
            </a:fld>
            <a:endParaRPr lang="ru-RU" altLang="en-US" b="1">
              <a:latin typeface="Century Gothic" panose="020B0502020202020204" pitchFamily="34" charset="0"/>
            </a:endParaRPr>
          </a:p>
        </p:txBody>
      </p:sp>
    </p:spTree>
    <p:custDataLst>
      <p:tags r:id="rId1"/>
    </p:custDataLst>
    <p:extLst>
      <p:ext uri="{BB962C8B-B14F-4D97-AF65-F5344CB8AC3E}">
        <p14:creationId xmlns:p14="http://schemas.microsoft.com/office/powerpoint/2010/main" val="1038719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2087464" y="290946"/>
            <a:ext cx="8017072" cy="863600"/>
          </a:xfrm>
          <a:prstGeom prst="rect">
            <a:avLst/>
          </a:prstGeom>
          <a:solidFill>
            <a:srgbClr val="7030A0"/>
          </a:solidFill>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dirty="0"/>
              <a:t>Правила эффективной коммуникации: </a:t>
            </a:r>
            <a:endParaRPr lang="en-GB" sz="2800" dirty="0"/>
          </a:p>
        </p:txBody>
      </p:sp>
      <p:sp>
        <p:nvSpPr>
          <p:cNvPr id="4099" name="Содержимое 2"/>
          <p:cNvSpPr>
            <a:spLocks noGrp="1"/>
          </p:cNvSpPr>
          <p:nvPr>
            <p:ph idx="1"/>
          </p:nvPr>
        </p:nvSpPr>
        <p:spPr>
          <a:xfrm>
            <a:off x="584461" y="1981409"/>
            <a:ext cx="10887959" cy="4585645"/>
          </a:xfrm>
          <a:solidFill>
            <a:schemeClr val="accent5"/>
          </a:solidFill>
        </p:spPr>
        <p:txBody>
          <a:bodyPr>
            <a:normAutofit fontScale="85000" lnSpcReduction="20000"/>
          </a:bodyPr>
          <a:lstStyle/>
          <a:p>
            <a:pPr fontAlgn="base"/>
            <a:r>
              <a:rPr lang="ru-RU" dirty="0"/>
              <a:t>Говорите на языке собеседника. Это правило следует понимать как необходимость учитывать уровень образования, социальный статус, возраст и другие параметры. Чтобы быть услышанным и понятым, надо формулировать свои мысли, опираясь на особенности аудитории.</a:t>
            </a:r>
          </a:p>
          <a:p>
            <a:pPr fontAlgn="base"/>
            <a:r>
              <a:rPr lang="ru-RU" dirty="0"/>
              <a:t>Подготовьтесь к общению. Если беседа не спонтанна, следует заранее узнать, с кем, и по какому поводу предстоит встретиться.</a:t>
            </a:r>
          </a:p>
          <a:p>
            <a:pPr fontAlgn="base"/>
            <a:r>
              <a:rPr lang="ru-RU" dirty="0"/>
              <a:t>Возьмите наглядные материалы и технические средства.</a:t>
            </a:r>
          </a:p>
          <a:p>
            <a:pPr fontAlgn="base"/>
            <a:r>
              <a:rPr lang="ru-RU" dirty="0"/>
              <a:t>Разработайте план беседы.</a:t>
            </a:r>
          </a:p>
          <a:p>
            <a:pPr fontAlgn="base"/>
            <a:r>
              <a:rPr lang="ru-RU" dirty="0"/>
              <a:t>Научитесь приемам активного слушания, это поможет расположить собеседника и лучше понять его точку зрения.</a:t>
            </a:r>
          </a:p>
          <a:p>
            <a:pPr fontAlgn="base"/>
            <a:r>
              <a:rPr lang="ru-RU" dirty="0"/>
              <a:t>Говорите четко, в меру громко и уверенно, не растягивайте слова, но и не частите.</a:t>
            </a:r>
          </a:p>
          <a:p>
            <a:pPr fontAlgn="base"/>
            <a:r>
              <a:rPr lang="ru-RU" dirty="0"/>
              <a:t>При написании письма придерживайтесь выбранного стиля.</a:t>
            </a:r>
          </a:p>
          <a:p>
            <a:pPr fontAlgn="base"/>
            <a:r>
              <a:rPr lang="ru-RU" dirty="0"/>
              <a:t>Перед звонком по телефону или «Скайпу» заранее составьте план беседы и вопросы, которые необходимо обсудить.</a:t>
            </a:r>
          </a:p>
        </p:txBody>
      </p:sp>
      <p:sp>
        <p:nvSpPr>
          <p:cNvPr id="7" name="Стрелка вниз 6"/>
          <p:cNvSpPr/>
          <p:nvPr/>
        </p:nvSpPr>
        <p:spPr>
          <a:xfrm>
            <a:off x="4991538" y="1199407"/>
            <a:ext cx="1344439" cy="737141"/>
          </a:xfrm>
          <a:prstGeom prst="downArrow">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Tree>
    <p:custDataLst>
      <p:tags r:id="rId1"/>
    </p:custDataLst>
    <p:extLst>
      <p:ext uri="{BB962C8B-B14F-4D97-AF65-F5344CB8AC3E}">
        <p14:creationId xmlns:p14="http://schemas.microsoft.com/office/powerpoint/2010/main" val="930678995"/>
      </p:ext>
    </p:extLst>
  </p:cSld>
  <p:clrMapOvr>
    <a:masterClrMapping/>
  </p:clrMapOvr>
  <p:transition advClick="0"/>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TM02900743[[fn=Натуральные материалы]]</Template>
  <TotalTime>308</TotalTime>
  <Words>1877</Words>
  <Application>Microsoft Office PowerPoint</Application>
  <PresentationFormat>Широкоэкранный</PresentationFormat>
  <Paragraphs>187</Paragraphs>
  <Slides>23</Slides>
  <Notes>6</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23</vt:i4>
      </vt:variant>
    </vt:vector>
  </HeadingPairs>
  <TitlesOfParts>
    <vt:vector size="30" baseType="lpstr">
      <vt:lpstr>Arial</vt:lpstr>
      <vt:lpstr>Calibri</vt:lpstr>
      <vt:lpstr>Century Gothic</vt:lpstr>
      <vt:lpstr>Garamond</vt:lpstr>
      <vt:lpstr>Times New Roman</vt:lpstr>
      <vt:lpstr>Wingdings</vt:lpstr>
      <vt:lpstr>Натуральные материалы</vt:lpstr>
      <vt:lpstr>Техники и приемы эффективной коммуникации</vt:lpstr>
      <vt:lpstr>Темы лекции:</vt:lpstr>
      <vt:lpstr>Коммуникация</vt:lpstr>
      <vt:lpstr>Понятие эффективной коммуникации</vt:lpstr>
      <vt:lpstr>Презентация PowerPoint</vt:lpstr>
      <vt:lpstr>  Принципы эффективной коммуникации:  </vt:lpstr>
      <vt:lpstr>Список навыков для эффективной коммуникации</vt:lpstr>
      <vt:lpstr>  Приемы повышения эффективности коммуникации:  </vt:lpstr>
      <vt:lpstr>Презентация PowerPoint</vt:lpstr>
      <vt:lpstr>Технологии эффективной коммуникации </vt:lpstr>
      <vt:lpstr>Понятие «социальный интеллект» </vt:lpstr>
      <vt:lpstr>Понятие «социальный интеллект» </vt:lpstr>
      <vt:lpstr>Модель структуры интеллекта Дж. Гилфорда</vt:lpstr>
      <vt:lpstr>Структура социального интеллекта</vt:lpstr>
      <vt:lpstr>Уровни си</vt:lpstr>
      <vt:lpstr>Диагностика си</vt:lpstr>
      <vt:lpstr>Базовая модель технологии имиджирования</vt:lpstr>
      <vt:lpstr>Внешний вид как часть имиджа </vt:lpstr>
      <vt:lpstr>Техники активного слушания </vt:lpstr>
      <vt:lpstr>Техники активного слушания </vt:lpstr>
      <vt:lpstr>Контрольные вопросы</vt:lpstr>
      <vt:lpstr>Список литературы</vt:lpstr>
      <vt:lpstr>Благодарю за внимание!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Общение личности и групп.</dc:title>
  <dc:creator>User</dc:creator>
  <cp:lastModifiedBy>Мамбеталина Алия Сактагановна</cp:lastModifiedBy>
  <cp:revision>34</cp:revision>
  <dcterms:created xsi:type="dcterms:W3CDTF">2020-08-27T20:53:08Z</dcterms:created>
  <dcterms:modified xsi:type="dcterms:W3CDTF">2020-08-31T17:23:25Z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42C28954-3904-47A5-A76F-E60AA2918CA2</vt:lpwstr>
  </property>
  <property fmtid="{D5CDD505-2E9C-101B-9397-08002B2CF9AE}" pid="3" name="ArticulatePath">
    <vt:lpwstr>9 (1)</vt:lpwstr>
  </property>
</Properties>
</file>