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3" r:id="rId3"/>
    <p:sldId id="257" r:id="rId4"/>
    <p:sldId id="258" r:id="rId5"/>
    <p:sldId id="259" r:id="rId6"/>
    <p:sldId id="264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9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EC9FB8-9A8D-41C4-9B24-E3AFBF9B2A72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F6B60D4B-6238-4042-A4CA-972601379D5C}">
      <dgm:prSet/>
      <dgm:spPr/>
      <dgm:t>
        <a:bodyPr/>
        <a:lstStyle/>
        <a:p>
          <a:pPr algn="just" rtl="0"/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Табиғи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әлеуметтік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арасында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кедергі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жоқ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-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қоғам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-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табиғаттың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бөлігі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болып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қала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береді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Бірақ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әрқайсысының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өзіндік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ерекшеліктері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бар. Адам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жер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бетінде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оның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жұқа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қабығы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–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географиялық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ортада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өмір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сүреді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Бұл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адамның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өмір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сүру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аймағы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оның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күштерін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қолдану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саласы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Адамзат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қоғамы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пайда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болғаннан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бері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қоршаған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ортаны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өлшеп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өткен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дәуірлер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жетістіктерін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пайдалана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отырып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өз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кезегінде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оны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келешек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ұрпаққа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мұра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ретінде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қалдырып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табиғи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байлықтарды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мәдени-тарихи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өмірдің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құралына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айналдырып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отырды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1BDB99FE-3DD9-4C93-93B9-45A5B14E8357}" type="parTrans" cxnId="{AFD49B3C-C4F8-46E3-9531-D28BCF4A34DA}">
      <dgm:prSet/>
      <dgm:spPr/>
      <dgm:t>
        <a:bodyPr/>
        <a:lstStyle/>
        <a:p>
          <a:endParaRPr lang="ru-RU"/>
        </a:p>
      </dgm:t>
    </dgm:pt>
    <dgm:pt modelId="{4F43D70A-01BA-4FB9-88D3-9606AAE85C9E}" type="sibTrans" cxnId="{AFD49B3C-C4F8-46E3-9531-D28BCF4A34DA}">
      <dgm:prSet/>
      <dgm:spPr/>
      <dgm:t>
        <a:bodyPr/>
        <a:lstStyle/>
        <a:p>
          <a:endParaRPr lang="ru-RU"/>
        </a:p>
      </dgm:t>
    </dgm:pt>
    <dgm:pt modelId="{0BED9973-3A38-4EBA-91F5-ABE83AAC65F5}" type="pres">
      <dgm:prSet presAssocID="{F7EC9FB8-9A8D-41C4-9B24-E3AFBF9B2A7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633D4A-DE8C-4F59-AAFD-C7E7F567783C}" type="pres">
      <dgm:prSet presAssocID="{F6B60D4B-6238-4042-A4CA-972601379D5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D22043-2275-45D3-B84C-25A8FA85015A}" type="presOf" srcId="{F7EC9FB8-9A8D-41C4-9B24-E3AFBF9B2A72}" destId="{0BED9973-3A38-4EBA-91F5-ABE83AAC65F5}" srcOrd="0" destOrd="0" presId="urn:microsoft.com/office/officeart/2005/8/layout/vList2"/>
    <dgm:cxn modelId="{FCE4FFF3-E1D9-4869-A371-5D08ED216492}" type="presOf" srcId="{F6B60D4B-6238-4042-A4CA-972601379D5C}" destId="{75633D4A-DE8C-4F59-AAFD-C7E7F567783C}" srcOrd="0" destOrd="0" presId="urn:microsoft.com/office/officeart/2005/8/layout/vList2"/>
    <dgm:cxn modelId="{AFD49B3C-C4F8-46E3-9531-D28BCF4A34DA}" srcId="{F7EC9FB8-9A8D-41C4-9B24-E3AFBF9B2A72}" destId="{F6B60D4B-6238-4042-A4CA-972601379D5C}" srcOrd="0" destOrd="0" parTransId="{1BDB99FE-3DD9-4C93-93B9-45A5B14E8357}" sibTransId="{4F43D70A-01BA-4FB9-88D3-9606AAE85C9E}"/>
    <dgm:cxn modelId="{C2C0D259-1551-414B-9E41-99817576DD3F}" type="presParOf" srcId="{0BED9973-3A38-4EBA-91F5-ABE83AAC65F5}" destId="{75633D4A-DE8C-4F59-AAFD-C7E7F567783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5DB39C-E9CB-4096-921B-B2E2993AFB0A}" type="doc">
      <dgm:prSet loTypeId="urn:microsoft.com/office/officeart/2005/8/layout/target3" loCatId="relationship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B9B86341-82A0-4FA7-99A7-78CDDCF59C0D}">
      <dgm:prSet/>
      <dgm:spPr/>
      <dgm:t>
        <a:bodyPr/>
        <a:lstStyle/>
        <a:p>
          <a:pPr algn="just"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Адам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өсімдіктер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жануарлардың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әртүрлі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түрлерін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басқа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климаттық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жағдайларға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көшіріп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қана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қоймай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оларды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өзгертті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Қоғамның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табиғатқа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әсері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материалдық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өндірістің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ғылым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техниканың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дамуымен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қоғамдық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қажеттіліктермен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қоғамдық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қатынастардың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сипатымен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анықталады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Сонымен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бірге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қоғамның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табиғатқа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әсер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ету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дәрежесінің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артуына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байланысты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географиялық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ортаның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ауқымы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кеңейіп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географиялық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ортаның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белгілі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бір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табиғи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шеңберлері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жеделдеуде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Егер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біз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қазіргі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географиялық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ортаны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көптеген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ұрпақтардың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еңбегімен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жасалған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қасиеттерінен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айырсақ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қазіргі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қоғамды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бастапқы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табиғи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жағдайға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қойсақ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онда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ол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өмір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сүре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алмайды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өйткені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адам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әлемді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геохимиялық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жолмен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қайта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жасады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бұл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процесс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қазірдің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өзінде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қайтымсыз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болып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табылады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2D766604-10E5-4A4E-831C-42122DA44F99}" type="parTrans" cxnId="{118B3585-FD02-42C2-9380-172D7EFE4053}">
      <dgm:prSet/>
      <dgm:spPr/>
      <dgm:t>
        <a:bodyPr/>
        <a:lstStyle/>
        <a:p>
          <a:endParaRPr lang="ru-RU"/>
        </a:p>
      </dgm:t>
    </dgm:pt>
    <dgm:pt modelId="{0FE07634-25CF-44CB-8B6E-3847C1D1F001}" type="sibTrans" cxnId="{118B3585-FD02-42C2-9380-172D7EFE4053}">
      <dgm:prSet/>
      <dgm:spPr/>
      <dgm:t>
        <a:bodyPr/>
        <a:lstStyle/>
        <a:p>
          <a:endParaRPr lang="ru-RU"/>
        </a:p>
      </dgm:t>
    </dgm:pt>
    <dgm:pt modelId="{008B35EF-3F6A-469D-A1A2-B30B3C053FA8}" type="pres">
      <dgm:prSet presAssocID="{6D5DB39C-E9CB-4096-921B-B2E2993AFB0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FEC13F-7991-49AF-B66D-57C45D818A8D}" type="pres">
      <dgm:prSet presAssocID="{B9B86341-82A0-4FA7-99A7-78CDDCF59C0D}" presName="circle1" presStyleLbl="node1" presStyleIdx="0" presStyleCnt="1"/>
      <dgm:spPr/>
    </dgm:pt>
    <dgm:pt modelId="{F195ED8F-5FCA-4E79-842B-9C3FFF5649DE}" type="pres">
      <dgm:prSet presAssocID="{B9B86341-82A0-4FA7-99A7-78CDDCF59C0D}" presName="space" presStyleCnt="0"/>
      <dgm:spPr/>
    </dgm:pt>
    <dgm:pt modelId="{C4FD1F6C-4063-4683-9784-5EB10BBAB58C}" type="pres">
      <dgm:prSet presAssocID="{B9B86341-82A0-4FA7-99A7-78CDDCF59C0D}" presName="rect1" presStyleLbl="alignAcc1" presStyleIdx="0" presStyleCnt="1"/>
      <dgm:spPr/>
      <dgm:t>
        <a:bodyPr/>
        <a:lstStyle/>
        <a:p>
          <a:endParaRPr lang="ru-RU"/>
        </a:p>
      </dgm:t>
    </dgm:pt>
    <dgm:pt modelId="{10D47F14-4CC8-4DC3-9166-54C0020C8018}" type="pres">
      <dgm:prSet presAssocID="{B9B86341-82A0-4FA7-99A7-78CDDCF59C0D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0A4C1F-60F1-4C1F-BB40-BFE5A2A6CB07}" type="presOf" srcId="{6D5DB39C-E9CB-4096-921B-B2E2993AFB0A}" destId="{008B35EF-3F6A-469D-A1A2-B30B3C053FA8}" srcOrd="0" destOrd="0" presId="urn:microsoft.com/office/officeart/2005/8/layout/target3"/>
    <dgm:cxn modelId="{41CFD78B-3679-493D-A32A-8487EDEDC8C6}" type="presOf" srcId="{B9B86341-82A0-4FA7-99A7-78CDDCF59C0D}" destId="{C4FD1F6C-4063-4683-9784-5EB10BBAB58C}" srcOrd="0" destOrd="0" presId="urn:microsoft.com/office/officeart/2005/8/layout/target3"/>
    <dgm:cxn modelId="{118B3585-FD02-42C2-9380-172D7EFE4053}" srcId="{6D5DB39C-E9CB-4096-921B-B2E2993AFB0A}" destId="{B9B86341-82A0-4FA7-99A7-78CDDCF59C0D}" srcOrd="0" destOrd="0" parTransId="{2D766604-10E5-4A4E-831C-42122DA44F99}" sibTransId="{0FE07634-25CF-44CB-8B6E-3847C1D1F001}"/>
    <dgm:cxn modelId="{98669893-13D9-458D-9D6F-D3EC46D8E996}" type="presOf" srcId="{B9B86341-82A0-4FA7-99A7-78CDDCF59C0D}" destId="{10D47F14-4CC8-4DC3-9166-54C0020C8018}" srcOrd="1" destOrd="0" presId="urn:microsoft.com/office/officeart/2005/8/layout/target3"/>
    <dgm:cxn modelId="{4AB25A4D-00B4-4164-91DB-2382BFF63A67}" type="presParOf" srcId="{008B35EF-3F6A-469D-A1A2-B30B3C053FA8}" destId="{D6FEC13F-7991-49AF-B66D-57C45D818A8D}" srcOrd="0" destOrd="0" presId="urn:microsoft.com/office/officeart/2005/8/layout/target3"/>
    <dgm:cxn modelId="{A678A3BF-3040-48AA-9D4C-2DC1E34D93B9}" type="presParOf" srcId="{008B35EF-3F6A-469D-A1A2-B30B3C053FA8}" destId="{F195ED8F-5FCA-4E79-842B-9C3FFF5649DE}" srcOrd="1" destOrd="0" presId="urn:microsoft.com/office/officeart/2005/8/layout/target3"/>
    <dgm:cxn modelId="{AA8F6D8F-5112-4E61-A197-BB5971F26312}" type="presParOf" srcId="{008B35EF-3F6A-469D-A1A2-B30B3C053FA8}" destId="{C4FD1F6C-4063-4683-9784-5EB10BBAB58C}" srcOrd="2" destOrd="0" presId="urn:microsoft.com/office/officeart/2005/8/layout/target3"/>
    <dgm:cxn modelId="{E913BD21-3590-4895-A2A5-FE3A6FFB8F95}" type="presParOf" srcId="{008B35EF-3F6A-469D-A1A2-B30B3C053FA8}" destId="{10D47F14-4CC8-4DC3-9166-54C0020C8018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B17E14D-47F0-4AAB-98AC-299CE75D97CC}" type="doc">
      <dgm:prSet loTypeId="urn:microsoft.com/office/officeart/2005/8/layout/cycle6" loCatId="relationship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AD8D8CAA-E2C8-4C28-BAB2-92D7AF6E1563}">
      <dgm:prSet custT="1"/>
      <dgm:spPr/>
      <dgm:t>
        <a:bodyPr/>
        <a:lstStyle/>
        <a:p>
          <a:pPr algn="l" rtl="0"/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Философиялық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тұрғыдан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алғанда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табиғат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ең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алдымен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қоғаммен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байланысты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өйткені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ол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адамдардың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өмір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сүруінің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табиғи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шарты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болып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табылады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Қоғам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адам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қызметінің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шарты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өнімі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болып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табылатын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табиғаттың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жеке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бөлігі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ретінде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көрінеді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. </a:t>
          </a:r>
          <a:endParaRPr lang="ru-RU" sz="16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B86DB06D-80C6-4F84-BFBF-46E02020D19D}" type="parTrans" cxnId="{4B913B25-9A61-48BA-87D4-050D864E2FC1}">
      <dgm:prSet/>
      <dgm:spPr/>
      <dgm:t>
        <a:bodyPr/>
        <a:lstStyle/>
        <a:p>
          <a:endParaRPr lang="ru-RU"/>
        </a:p>
      </dgm:t>
    </dgm:pt>
    <dgm:pt modelId="{25A0EC36-5BA2-4E11-AF15-03A9ACF843B2}" type="sibTrans" cxnId="{4B913B25-9A61-48BA-87D4-050D864E2FC1}">
      <dgm:prSet/>
      <dgm:spPr/>
      <dgm:t>
        <a:bodyPr/>
        <a:lstStyle/>
        <a:p>
          <a:endParaRPr lang="ru-RU"/>
        </a:p>
      </dgm:t>
    </dgm:pt>
    <dgm:pt modelId="{2F314EAA-4776-4451-BDB3-891C084FBD2E}">
      <dgm:prSet custT="1"/>
      <dgm:spPr/>
      <dgm:t>
        <a:bodyPr/>
        <a:lstStyle/>
        <a:p>
          <a:pPr algn="l" rtl="0"/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Қоғам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өміріндегі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табиғаттың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рөлі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әрдайым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маңызды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болды,өйткені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ол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оның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өмір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сүруі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дамуының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табиғи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негізі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ретінде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танылды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. Адам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өмір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сүруінің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биологиялық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негізіне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байланысты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табиғатқа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тән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сонымен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қатар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ол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әлеуметтік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өмірдің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күрделі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түрлерін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жасайды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. Адам мен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табиғат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арасында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орын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алады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адам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қоғамның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өмір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сүруінің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қажетті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шарты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болып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табылатын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өзіндік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«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зат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алмасу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»,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сондықтан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қоғамның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дамуындағы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табиғи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факторларды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міндетті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түрде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назарға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алу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қажет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16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446DCE8C-A1A9-4929-96EB-0BA7DFD2855F}" type="parTrans" cxnId="{0EA60C51-DC07-471C-BAA1-0D8DFE6A13D3}">
      <dgm:prSet/>
      <dgm:spPr/>
      <dgm:t>
        <a:bodyPr/>
        <a:lstStyle/>
        <a:p>
          <a:endParaRPr lang="ru-RU"/>
        </a:p>
      </dgm:t>
    </dgm:pt>
    <dgm:pt modelId="{55D17E57-3CAB-4D64-9594-55E6CCFA439D}" type="sibTrans" cxnId="{0EA60C51-DC07-471C-BAA1-0D8DFE6A13D3}">
      <dgm:prSet/>
      <dgm:spPr/>
      <dgm:t>
        <a:bodyPr/>
        <a:lstStyle/>
        <a:p>
          <a:endParaRPr lang="ru-RU"/>
        </a:p>
      </dgm:t>
    </dgm:pt>
    <dgm:pt modelId="{DFFDD870-41F4-43EC-95A9-2552C2747609}" type="pres">
      <dgm:prSet presAssocID="{6B17E14D-47F0-4AAB-98AC-299CE75D97C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2BA0CF-53B9-4293-A5A4-D833A9A84F5E}" type="pres">
      <dgm:prSet presAssocID="{AD8D8CAA-E2C8-4C28-BAB2-92D7AF6E1563}" presName="node" presStyleLbl="node1" presStyleIdx="0" presStyleCnt="2" custScaleY="1265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ACF42D-944C-40C8-B22C-DDBF16C0F8B2}" type="pres">
      <dgm:prSet presAssocID="{AD8D8CAA-E2C8-4C28-BAB2-92D7AF6E1563}" presName="spNode" presStyleCnt="0"/>
      <dgm:spPr/>
    </dgm:pt>
    <dgm:pt modelId="{C21618B9-551F-4ACC-966D-B0B5D4EA0849}" type="pres">
      <dgm:prSet presAssocID="{25A0EC36-5BA2-4E11-AF15-03A9ACF843B2}" presName="sibTrans" presStyleLbl="sibTrans1D1" presStyleIdx="0" presStyleCnt="2"/>
      <dgm:spPr/>
      <dgm:t>
        <a:bodyPr/>
        <a:lstStyle/>
        <a:p>
          <a:endParaRPr lang="ru-RU"/>
        </a:p>
      </dgm:t>
    </dgm:pt>
    <dgm:pt modelId="{115B3A1F-311E-42AB-8799-08B105BA79B2}" type="pres">
      <dgm:prSet presAssocID="{2F314EAA-4776-4451-BDB3-891C084FBD2E}" presName="node" presStyleLbl="node1" presStyleIdx="1" presStyleCnt="2" custScaleY="1209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4314D2-DD80-4AB8-B51C-05ABF7800EEF}" type="pres">
      <dgm:prSet presAssocID="{2F314EAA-4776-4451-BDB3-891C084FBD2E}" presName="spNode" presStyleCnt="0"/>
      <dgm:spPr/>
    </dgm:pt>
    <dgm:pt modelId="{EAF05B20-4102-457E-9897-B0B1B5DE91E9}" type="pres">
      <dgm:prSet presAssocID="{55D17E57-3CAB-4D64-9594-55E6CCFA439D}" presName="sibTrans" presStyleLbl="sibTrans1D1" presStyleIdx="1" presStyleCnt="2"/>
      <dgm:spPr/>
      <dgm:t>
        <a:bodyPr/>
        <a:lstStyle/>
        <a:p>
          <a:endParaRPr lang="ru-RU"/>
        </a:p>
      </dgm:t>
    </dgm:pt>
  </dgm:ptLst>
  <dgm:cxnLst>
    <dgm:cxn modelId="{E30342B9-E0D9-4B06-8CC7-FA2DD18A0294}" type="presOf" srcId="{2F314EAA-4776-4451-BDB3-891C084FBD2E}" destId="{115B3A1F-311E-42AB-8799-08B105BA79B2}" srcOrd="0" destOrd="0" presId="urn:microsoft.com/office/officeart/2005/8/layout/cycle6"/>
    <dgm:cxn modelId="{DF83A123-F0D5-4C4E-ABC3-517AB5801FC8}" type="presOf" srcId="{55D17E57-3CAB-4D64-9594-55E6CCFA439D}" destId="{EAF05B20-4102-457E-9897-B0B1B5DE91E9}" srcOrd="0" destOrd="0" presId="urn:microsoft.com/office/officeart/2005/8/layout/cycle6"/>
    <dgm:cxn modelId="{970537F7-1569-4A30-A431-E53ADD8FF717}" type="presOf" srcId="{AD8D8CAA-E2C8-4C28-BAB2-92D7AF6E1563}" destId="{912BA0CF-53B9-4293-A5A4-D833A9A84F5E}" srcOrd="0" destOrd="0" presId="urn:microsoft.com/office/officeart/2005/8/layout/cycle6"/>
    <dgm:cxn modelId="{0EA60C51-DC07-471C-BAA1-0D8DFE6A13D3}" srcId="{6B17E14D-47F0-4AAB-98AC-299CE75D97CC}" destId="{2F314EAA-4776-4451-BDB3-891C084FBD2E}" srcOrd="1" destOrd="0" parTransId="{446DCE8C-A1A9-4929-96EB-0BA7DFD2855F}" sibTransId="{55D17E57-3CAB-4D64-9594-55E6CCFA439D}"/>
    <dgm:cxn modelId="{4B913B25-9A61-48BA-87D4-050D864E2FC1}" srcId="{6B17E14D-47F0-4AAB-98AC-299CE75D97CC}" destId="{AD8D8CAA-E2C8-4C28-BAB2-92D7AF6E1563}" srcOrd="0" destOrd="0" parTransId="{B86DB06D-80C6-4F84-BFBF-46E02020D19D}" sibTransId="{25A0EC36-5BA2-4E11-AF15-03A9ACF843B2}"/>
    <dgm:cxn modelId="{6D1DC3B6-DBDF-4EE7-82F3-A306857C1159}" type="presOf" srcId="{6B17E14D-47F0-4AAB-98AC-299CE75D97CC}" destId="{DFFDD870-41F4-43EC-95A9-2552C2747609}" srcOrd="0" destOrd="0" presId="urn:microsoft.com/office/officeart/2005/8/layout/cycle6"/>
    <dgm:cxn modelId="{D5716760-5C7E-412E-8D40-A66573D8ACE0}" type="presOf" srcId="{25A0EC36-5BA2-4E11-AF15-03A9ACF843B2}" destId="{C21618B9-551F-4ACC-966D-B0B5D4EA0849}" srcOrd="0" destOrd="0" presId="urn:microsoft.com/office/officeart/2005/8/layout/cycle6"/>
    <dgm:cxn modelId="{4A9C6CC3-3FEA-42CC-A84D-CFC57C0F7F4A}" type="presParOf" srcId="{DFFDD870-41F4-43EC-95A9-2552C2747609}" destId="{912BA0CF-53B9-4293-A5A4-D833A9A84F5E}" srcOrd="0" destOrd="0" presId="urn:microsoft.com/office/officeart/2005/8/layout/cycle6"/>
    <dgm:cxn modelId="{C991A39E-4A39-4516-B463-D39A3DF60F71}" type="presParOf" srcId="{DFFDD870-41F4-43EC-95A9-2552C2747609}" destId="{8FACF42D-944C-40C8-B22C-DDBF16C0F8B2}" srcOrd="1" destOrd="0" presId="urn:microsoft.com/office/officeart/2005/8/layout/cycle6"/>
    <dgm:cxn modelId="{9E6D1846-BD0B-406C-8711-D31B40E438C1}" type="presParOf" srcId="{DFFDD870-41F4-43EC-95A9-2552C2747609}" destId="{C21618B9-551F-4ACC-966D-B0B5D4EA0849}" srcOrd="2" destOrd="0" presId="urn:microsoft.com/office/officeart/2005/8/layout/cycle6"/>
    <dgm:cxn modelId="{2C9E5B80-57D1-4F34-AD94-3DCEF217A5E4}" type="presParOf" srcId="{DFFDD870-41F4-43EC-95A9-2552C2747609}" destId="{115B3A1F-311E-42AB-8799-08B105BA79B2}" srcOrd="3" destOrd="0" presId="urn:microsoft.com/office/officeart/2005/8/layout/cycle6"/>
    <dgm:cxn modelId="{F31D94EB-241E-4875-9DE4-66E30E090EEB}" type="presParOf" srcId="{DFFDD870-41F4-43EC-95A9-2552C2747609}" destId="{2F4314D2-DD80-4AB8-B51C-05ABF7800EEF}" srcOrd="4" destOrd="0" presId="urn:microsoft.com/office/officeart/2005/8/layout/cycle6"/>
    <dgm:cxn modelId="{5C711C86-8B2E-47F6-9DD9-2942A85699F8}" type="presParOf" srcId="{DFFDD870-41F4-43EC-95A9-2552C2747609}" destId="{EAF05B20-4102-457E-9897-B0B1B5DE91E9}" srcOrd="5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095878-95D0-4C90-91D9-00541D2B7110}" type="doc">
      <dgm:prSet loTypeId="urn:microsoft.com/office/officeart/2005/8/layout/target3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8CBD4D-87C2-45C9-A28D-2E094D79D75E}">
      <dgm:prSet/>
      <dgm:spPr/>
      <dgm:t>
        <a:bodyPr/>
        <a:lstStyle/>
        <a:p>
          <a:pPr algn="l" rtl="0"/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Қазіргі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уақытта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біздің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планетамызда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ғаламшардың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жоғарғы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тірі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зат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қабықшасының-биосфераның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жаңа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геологиялық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жағдайға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—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ноосфераға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яғни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адамның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ақыл-ойы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еңбегімен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оның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мақсаттары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қажеттіліктеріне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сай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қайта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құрылған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облысқа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көшу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үдерісі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жүріп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жатыр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 НООСФЕРА-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табиғат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пен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қоғамның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өзара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іс-қимыл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аясы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оның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шегінде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ақыл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дамудың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басты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айқындаушы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факторына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айналады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Техногенді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өркениеттің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дамуы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салдарынан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Биосфера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сапасының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нашарлауының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алғашқы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белгілері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XIX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ғ.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соңында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пайда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болды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Планетаның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оның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тірі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қабығы-бұл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бірыңғай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жүйе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43949AB7-90B0-4D32-B7E3-09EDDCDDDDD8}" type="parTrans" cxnId="{ACE514D9-0C99-4B9C-8C5E-F7108DA55562}">
      <dgm:prSet/>
      <dgm:spPr/>
      <dgm:t>
        <a:bodyPr/>
        <a:lstStyle/>
        <a:p>
          <a:endParaRPr lang="ru-RU"/>
        </a:p>
      </dgm:t>
    </dgm:pt>
    <dgm:pt modelId="{8DB13109-B676-4205-834A-AE75FA53672C}" type="sibTrans" cxnId="{ACE514D9-0C99-4B9C-8C5E-F7108DA55562}">
      <dgm:prSet/>
      <dgm:spPr/>
      <dgm:t>
        <a:bodyPr/>
        <a:lstStyle/>
        <a:p>
          <a:endParaRPr lang="ru-RU"/>
        </a:p>
      </dgm:t>
    </dgm:pt>
    <dgm:pt modelId="{38C097AE-609C-4A09-8530-62C4A7137706}" type="pres">
      <dgm:prSet presAssocID="{DE095878-95D0-4C90-91D9-00541D2B7110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E0BF5C-99A5-49DF-988F-D26323B91637}" type="pres">
      <dgm:prSet presAssocID="{E08CBD4D-87C2-45C9-A28D-2E094D79D75E}" presName="circle1" presStyleLbl="node1" presStyleIdx="0" presStyleCnt="1"/>
      <dgm:spPr/>
    </dgm:pt>
    <dgm:pt modelId="{726D00A5-35BE-4014-B89A-CEE55D7036D3}" type="pres">
      <dgm:prSet presAssocID="{E08CBD4D-87C2-45C9-A28D-2E094D79D75E}" presName="space" presStyleCnt="0"/>
      <dgm:spPr/>
    </dgm:pt>
    <dgm:pt modelId="{6CD91AAE-86EF-4495-90B9-22020E8619EC}" type="pres">
      <dgm:prSet presAssocID="{E08CBD4D-87C2-45C9-A28D-2E094D79D75E}" presName="rect1" presStyleLbl="alignAcc1" presStyleIdx="0" presStyleCnt="1"/>
      <dgm:spPr/>
      <dgm:t>
        <a:bodyPr/>
        <a:lstStyle/>
        <a:p>
          <a:endParaRPr lang="ru-RU"/>
        </a:p>
      </dgm:t>
    </dgm:pt>
    <dgm:pt modelId="{9DED5B1A-57C9-4814-AB4E-AA5741966133}" type="pres">
      <dgm:prSet presAssocID="{E08CBD4D-87C2-45C9-A28D-2E094D79D75E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134B390-BDA2-402F-850E-F700181B2DBB}" type="presOf" srcId="{E08CBD4D-87C2-45C9-A28D-2E094D79D75E}" destId="{6CD91AAE-86EF-4495-90B9-22020E8619EC}" srcOrd="0" destOrd="0" presId="urn:microsoft.com/office/officeart/2005/8/layout/target3"/>
    <dgm:cxn modelId="{A25C29B2-DD64-4062-A800-A8B63180F7A0}" type="presOf" srcId="{E08CBD4D-87C2-45C9-A28D-2E094D79D75E}" destId="{9DED5B1A-57C9-4814-AB4E-AA5741966133}" srcOrd="1" destOrd="0" presId="urn:microsoft.com/office/officeart/2005/8/layout/target3"/>
    <dgm:cxn modelId="{ACE514D9-0C99-4B9C-8C5E-F7108DA55562}" srcId="{DE095878-95D0-4C90-91D9-00541D2B7110}" destId="{E08CBD4D-87C2-45C9-A28D-2E094D79D75E}" srcOrd="0" destOrd="0" parTransId="{43949AB7-90B0-4D32-B7E3-09EDDCDDDDD8}" sibTransId="{8DB13109-B676-4205-834A-AE75FA53672C}"/>
    <dgm:cxn modelId="{DD8A7D78-4970-4CC2-B6D7-7231D2ACC78B}" type="presOf" srcId="{DE095878-95D0-4C90-91D9-00541D2B7110}" destId="{38C097AE-609C-4A09-8530-62C4A7137706}" srcOrd="0" destOrd="0" presId="urn:microsoft.com/office/officeart/2005/8/layout/target3"/>
    <dgm:cxn modelId="{641EEE8B-B13E-4D77-B1D3-F75EE4CE7705}" type="presParOf" srcId="{38C097AE-609C-4A09-8530-62C4A7137706}" destId="{B7E0BF5C-99A5-49DF-988F-D26323B91637}" srcOrd="0" destOrd="0" presId="urn:microsoft.com/office/officeart/2005/8/layout/target3"/>
    <dgm:cxn modelId="{70B5EA7A-AEBD-4ECA-A70B-C6D99FE2232F}" type="presParOf" srcId="{38C097AE-609C-4A09-8530-62C4A7137706}" destId="{726D00A5-35BE-4014-B89A-CEE55D7036D3}" srcOrd="1" destOrd="0" presId="urn:microsoft.com/office/officeart/2005/8/layout/target3"/>
    <dgm:cxn modelId="{A870004C-94B7-4D77-B0E1-1F756C09BBEE}" type="presParOf" srcId="{38C097AE-609C-4A09-8530-62C4A7137706}" destId="{6CD91AAE-86EF-4495-90B9-22020E8619EC}" srcOrd="2" destOrd="0" presId="urn:microsoft.com/office/officeart/2005/8/layout/target3"/>
    <dgm:cxn modelId="{25EC12D1-BEBC-45A1-9EC0-3246E6F6F471}" type="presParOf" srcId="{38C097AE-609C-4A09-8530-62C4A7137706}" destId="{9DED5B1A-57C9-4814-AB4E-AA5741966133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633D4A-DE8C-4F59-AAFD-C7E7F567783C}">
      <dsp:nvSpPr>
        <dsp:cNvPr id="0" name=""/>
        <dsp:cNvSpPr/>
      </dsp:nvSpPr>
      <dsp:spPr>
        <a:xfrm>
          <a:off x="0" y="21903"/>
          <a:ext cx="8568952" cy="5428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just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Табиғи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әлеуметтік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арасында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кедергі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жоқ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-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қоғам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-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табиғаттың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бөлігі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болып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қала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береді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Бірақ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әрқайсысының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өзіндік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ерекшеліктері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бар. Адам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жер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бетінде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оның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жұқа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қабығы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географиялық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ортада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өмір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сүреді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Бұл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адамның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өмір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сүру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аймағы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оның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күштерін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қолдану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саласы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Адамзат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қоғамы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пайда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болғаннан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бері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қоршаған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ортаны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өлшеп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өткен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дәуірлер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жетістіктерін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пайдалана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отырып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өз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кезегінде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оны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келешек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ұрпаққа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мұра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ретінде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қалдырып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табиғи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байлықтарды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мәдени-тарихи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өмірдің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құралына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айналдырып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900" kern="1200" dirty="0" err="1" smtClean="0">
              <a:latin typeface="Times New Roman" pitchFamily="18" charset="0"/>
              <a:cs typeface="Times New Roman" pitchFamily="18" charset="0"/>
            </a:rPr>
            <a:t>отырды</a:t>
          </a:r>
          <a:r>
            <a:rPr lang="ru-RU" sz="2900" kern="1200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sz="2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5012" y="286915"/>
        <a:ext cx="8038928" cy="48987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FEC13F-7991-49AF-B66D-57C45D818A8D}">
      <dsp:nvSpPr>
        <dsp:cNvPr id="0" name=""/>
        <dsp:cNvSpPr/>
      </dsp:nvSpPr>
      <dsp:spPr>
        <a:xfrm>
          <a:off x="0" y="511256"/>
          <a:ext cx="5098166" cy="5098166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4FD1F6C-4063-4683-9784-5EB10BBAB58C}">
      <dsp:nvSpPr>
        <dsp:cNvPr id="0" name=""/>
        <dsp:cNvSpPr/>
      </dsp:nvSpPr>
      <dsp:spPr>
        <a:xfrm>
          <a:off x="2549083" y="511256"/>
          <a:ext cx="5947860" cy="50981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Адам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өсімдіктер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жануарлардың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әртүрлі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түрлерін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басқа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климаттық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жағдайларға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көшіріп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қана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қоймай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оларды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өзгертті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Қоғамның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табиғатқа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әсері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материалдық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өндірістің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ғылым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техниканың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дамуымен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қоғамдық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қажеттіліктермен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қоғамдық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қатынастардың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сипатымен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анықталады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Сонымен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бірге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қоғамның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табиғатқа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әсер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ету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дәрежесінің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артуына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байланысты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географиялық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ортаның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ауқымы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кеңейіп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географиялық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ортаның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белгілі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бір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табиғи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шеңберлері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жеделдеуде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Егер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біз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қазіргі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географиялық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ортаны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көптеген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ұрпақтардың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еңбегімен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жасалған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қасиеттерінен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айырсақ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қазіргі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қоғамды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бастапқы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табиғи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жағдайға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қойсақ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онда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ол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өмір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сүре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алмайды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өйткені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адам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әлемді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геохимиялық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жолмен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қайта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жасады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бұл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процесс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қазірдің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өзінде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қайтымсыз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болып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табылады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49083" y="511256"/>
        <a:ext cx="5947860" cy="50981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2BA0CF-53B9-4293-A5A4-D833A9A84F5E}">
      <dsp:nvSpPr>
        <dsp:cNvPr id="0" name=""/>
        <dsp:cNvSpPr/>
      </dsp:nvSpPr>
      <dsp:spPr>
        <a:xfrm>
          <a:off x="1487" y="1584177"/>
          <a:ext cx="3939160" cy="32403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Философиялық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тұрғыдан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алғанда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табиғат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ең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алдымен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қоғаммен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байланысты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өйткені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ол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адамдардың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өмір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сүруінің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табиғи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шарты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болып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табылады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Қоғам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адам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қызметінің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шарты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өнімі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болып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табылатын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табиғаттың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жеке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бөлігі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ретінде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көрінеді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. </a:t>
          </a:r>
          <a:endParaRPr lang="ru-RU" sz="16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9668" y="1742358"/>
        <a:ext cx="3622798" cy="2923995"/>
      </dsp:txXfrm>
    </dsp:sp>
    <dsp:sp modelId="{C21618B9-551F-4ACC-966D-B0B5D4EA0849}">
      <dsp:nvSpPr>
        <dsp:cNvPr id="0" name=""/>
        <dsp:cNvSpPr/>
      </dsp:nvSpPr>
      <dsp:spPr>
        <a:xfrm>
          <a:off x="1971067" y="1029791"/>
          <a:ext cx="4349128" cy="4349128"/>
        </a:xfrm>
        <a:custGeom>
          <a:avLst/>
          <a:gdLst/>
          <a:ahLst/>
          <a:cxnLst/>
          <a:rect l="0" t="0" r="0" b="0"/>
          <a:pathLst>
            <a:path>
              <a:moveTo>
                <a:pt x="746458" y="534672"/>
              </a:moveTo>
              <a:arcTo wR="2174564" hR="2174564" stAng="13736934" swAng="5092388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5B3A1F-311E-42AB-8799-08B105BA79B2}">
      <dsp:nvSpPr>
        <dsp:cNvPr id="0" name=""/>
        <dsp:cNvSpPr/>
      </dsp:nvSpPr>
      <dsp:spPr>
        <a:xfrm>
          <a:off x="4350616" y="1656190"/>
          <a:ext cx="3939160" cy="309633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Қоғам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өміріндегі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табиғаттың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рөлі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әрдайым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маңызды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болды,өйткені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ол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оның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өмір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сүруі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дамуының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табиғи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негізі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ретінде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танылды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. Адам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өмір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сүруінің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биологиялық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негізіне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байланысты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табиғатқа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тән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сонымен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қатар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ол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әлеуметтік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өмірдің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күрделі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түрлерін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жасайды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. Адам мен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табиғат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арасында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орын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алады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адам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қоғамның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өмір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сүруінің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қажетті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шарты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болып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табылатын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өзіндік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«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зат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алмасу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»,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сондықтан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қоғамның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дамуындағы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табиғи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факторларды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міндетті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түрде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назарға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алу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қажет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16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01766" y="1807340"/>
        <a:ext cx="3636860" cy="2794031"/>
      </dsp:txXfrm>
    </dsp:sp>
    <dsp:sp modelId="{EAF05B20-4102-457E-9897-B0B1B5DE91E9}">
      <dsp:nvSpPr>
        <dsp:cNvPr id="0" name=""/>
        <dsp:cNvSpPr/>
      </dsp:nvSpPr>
      <dsp:spPr>
        <a:xfrm>
          <a:off x="1971067" y="1029791"/>
          <a:ext cx="4349128" cy="4349128"/>
        </a:xfrm>
        <a:custGeom>
          <a:avLst/>
          <a:gdLst/>
          <a:ahLst/>
          <a:cxnLst/>
          <a:rect l="0" t="0" r="0" b="0"/>
          <a:pathLst>
            <a:path>
              <a:moveTo>
                <a:pt x="3680277" y="3743499"/>
              </a:moveTo>
              <a:arcTo wR="2174564" hR="2174564" stAng="2770678" swAng="5092388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E0BF5C-99A5-49DF-988F-D26323B91637}">
      <dsp:nvSpPr>
        <dsp:cNvPr id="0" name=""/>
        <dsp:cNvSpPr/>
      </dsp:nvSpPr>
      <dsp:spPr>
        <a:xfrm>
          <a:off x="0" y="360039"/>
          <a:ext cx="5184576" cy="5184576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CD91AAE-86EF-4495-90B9-22020E8619EC}">
      <dsp:nvSpPr>
        <dsp:cNvPr id="0" name=""/>
        <dsp:cNvSpPr/>
      </dsp:nvSpPr>
      <dsp:spPr>
        <a:xfrm>
          <a:off x="2592288" y="360039"/>
          <a:ext cx="6048672" cy="518457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Қазіргі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уақытта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біздің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планетамызда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ғаламшардың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жоғарғы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тірі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зат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қабықшасының-биосфераның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жаңа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геологиялық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жағдайға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—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ноосфераға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яғни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адамның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ақыл-ойы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еңбегімен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оның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мақсаттары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қажеттіліктеріне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сай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қайта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құрылған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облысқа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көшу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үдерісі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жүріп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жатыр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. НООСФЕРА-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табиғат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пен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қоғамның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өзара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іс-қимыл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аясы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оның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шегінде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ақыл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дамудың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басты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айқындаушы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факторына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айналады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Техногенді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өркениеттің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дамуы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салдарынан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Биосфера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сапасының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нашарлауының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алғашқы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белгілері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kern="1200" dirty="0" smtClean="0">
              <a:latin typeface="Times New Roman" pitchFamily="18" charset="0"/>
              <a:cs typeface="Times New Roman" pitchFamily="18" charset="0"/>
            </a:rPr>
            <a:t>XIX 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ғ.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соңында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пайда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болды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Планетаның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оның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тірі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қабығы-бұл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бірыңғай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500" kern="1200" dirty="0" err="1" smtClean="0">
              <a:latin typeface="Times New Roman" pitchFamily="18" charset="0"/>
              <a:cs typeface="Times New Roman" pitchFamily="18" charset="0"/>
            </a:rPr>
            <a:t>жүйе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92288" y="360039"/>
        <a:ext cx="6048672" cy="51845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48BAAC8-A91C-4995-8F28-DAF3E384AB0E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30F1945-9447-4CFA-9E1D-32468BA1F5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BAAC8-A91C-4995-8F28-DAF3E384AB0E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F1945-9447-4CFA-9E1D-32468BA1F5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BAAC8-A91C-4995-8F28-DAF3E384AB0E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F1945-9447-4CFA-9E1D-32468BA1F5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BAAC8-A91C-4995-8F28-DAF3E384AB0E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F1945-9447-4CFA-9E1D-32468BA1F59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BAAC8-A91C-4995-8F28-DAF3E384AB0E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F1945-9447-4CFA-9E1D-32468BA1F59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BAAC8-A91C-4995-8F28-DAF3E384AB0E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F1945-9447-4CFA-9E1D-32468BA1F59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BAAC8-A91C-4995-8F28-DAF3E384AB0E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F1945-9447-4CFA-9E1D-32468BA1F5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BAAC8-A91C-4995-8F28-DAF3E384AB0E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F1945-9447-4CFA-9E1D-32468BA1F59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BAAC8-A91C-4995-8F28-DAF3E384AB0E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F1945-9447-4CFA-9E1D-32468BA1F5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48BAAC8-A91C-4995-8F28-DAF3E384AB0E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F1945-9447-4CFA-9E1D-32468BA1F5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48BAAC8-A91C-4995-8F28-DAF3E384AB0E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0F1945-9447-4CFA-9E1D-32468BA1F59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48BAAC8-A91C-4995-8F28-DAF3E384AB0E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30F1945-9447-4CFA-9E1D-32468BA1F59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918648" cy="2457618"/>
          </a:xfrm>
        </p:spPr>
        <p:txBody>
          <a:bodyPr/>
          <a:lstStyle/>
          <a:p>
            <a:pPr algn="ctr"/>
            <a:r>
              <a:rPr lang="ru-RU" dirty="0" err="1"/>
              <a:t>Дәріс</a:t>
            </a:r>
            <a:r>
              <a:rPr lang="ru-RU" dirty="0"/>
              <a:t> 15. География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қоғам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0968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Табиғат және қоғам ұғымдарының байланысы, географиялық қоғам, ноосфера, экология, қоғамдық </a:t>
            </a:r>
            <a:r>
              <a:rPr lang="kk-KZ" dirty="0"/>
              <a:t>география, ә</a:t>
            </a:r>
            <a:r>
              <a:rPr lang="kk-KZ" dirty="0" smtClean="0"/>
              <a:t>леуметтік-экономикалық </a:t>
            </a:r>
            <a:r>
              <a:rPr lang="kk-KZ" dirty="0"/>
              <a:t>география </a:t>
            </a:r>
            <a:r>
              <a:rPr lang="kk-KZ" dirty="0" smtClean="0"/>
              <a:t>ұғымдарына анықтама жасау.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/>
              <a:t>Дәрістің мақсаты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0183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r>
              <a:rPr lang="kk-KZ" dirty="0" smtClean="0"/>
              <a:t>Табиғат және қоғам</a:t>
            </a:r>
          </a:p>
          <a:p>
            <a:r>
              <a:rPr lang="kk-KZ" dirty="0" smtClean="0"/>
              <a:t>Географиялық қоғам</a:t>
            </a:r>
          </a:p>
          <a:p>
            <a:r>
              <a:rPr lang="kk-KZ" dirty="0"/>
              <a:t>Қ</a:t>
            </a:r>
            <a:r>
              <a:rPr lang="kk-KZ" dirty="0" smtClean="0"/>
              <a:t>оғамдық география</a:t>
            </a:r>
          </a:p>
          <a:p>
            <a:r>
              <a:rPr lang="kk-KZ" dirty="0"/>
              <a:t>Ә</a:t>
            </a:r>
            <a:r>
              <a:rPr lang="kk-KZ" dirty="0" smtClean="0"/>
              <a:t>леуметтік-экономикалық география</a:t>
            </a:r>
          </a:p>
          <a:p>
            <a:r>
              <a:rPr lang="kk-KZ" dirty="0" smtClean="0"/>
              <a:t>Ноосфера және экология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/>
              <a:t>Ж</a:t>
            </a:r>
            <a:r>
              <a:rPr lang="kk-KZ" dirty="0" smtClean="0"/>
              <a:t>оспары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0346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4086133"/>
              </p:ext>
            </p:extLst>
          </p:nvPr>
        </p:nvGraphicFramePr>
        <p:xfrm>
          <a:off x="179512" y="980728"/>
          <a:ext cx="8568952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kk-KZ" dirty="0" smtClean="0"/>
              <a:t>Табиғат және қоғам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2298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6185450"/>
              </p:ext>
            </p:extLst>
          </p:nvPr>
        </p:nvGraphicFramePr>
        <p:xfrm>
          <a:off x="323528" y="332656"/>
          <a:ext cx="8496944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41935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1399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3685675"/>
              </p:ext>
            </p:extLst>
          </p:nvPr>
        </p:nvGraphicFramePr>
        <p:xfrm>
          <a:off x="457200" y="188640"/>
          <a:ext cx="8291264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496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5714696"/>
              </p:ext>
            </p:extLst>
          </p:nvPr>
        </p:nvGraphicFramePr>
        <p:xfrm>
          <a:off x="323528" y="476672"/>
          <a:ext cx="8640960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297" y="260648"/>
            <a:ext cx="2711089" cy="2701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23394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</TotalTime>
  <Words>395</Words>
  <Application>Microsoft Office PowerPoint</Application>
  <PresentationFormat>Экран (4:3)</PresentationFormat>
  <Paragraphs>15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Lucida Sans Unicode</vt:lpstr>
      <vt:lpstr>Times New Roman</vt:lpstr>
      <vt:lpstr>Verdana</vt:lpstr>
      <vt:lpstr>Wingdings 2</vt:lpstr>
      <vt:lpstr>Wingdings 3</vt:lpstr>
      <vt:lpstr>Открытая</vt:lpstr>
      <vt:lpstr>Дәріс 15. География және қоғам.</vt:lpstr>
      <vt:lpstr>Дәрістің мақсаты</vt:lpstr>
      <vt:lpstr>Жоспары</vt:lpstr>
      <vt:lpstr>Табиғат және қоғам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Дәріс 15. География және қоғам.</dc:title>
  <dc:creator>Пользователь</dc:creator>
  <cp:lastModifiedBy>Эрасмус 2</cp:lastModifiedBy>
  <cp:revision>7</cp:revision>
  <dcterms:created xsi:type="dcterms:W3CDTF">2022-05-06T10:12:47Z</dcterms:created>
  <dcterms:modified xsi:type="dcterms:W3CDTF">2023-11-06T13:50:24Z</dcterms:modified>
</cp:coreProperties>
</file>