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6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7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7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8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0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3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9B0BA1-6181-4F9C-B979-A88BB26EF0F8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7BF3-8E22-45E5-B91B-907E225D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7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733CC-D3DC-4669-A286-1DBC1FF0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733261"/>
            <a:ext cx="8825658" cy="3329581"/>
          </a:xfrm>
        </p:spPr>
        <p:txBody>
          <a:bodyPr/>
          <a:lstStyle/>
          <a:p>
            <a:pPr algn="ctr"/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8-Дәріс. </a:t>
            </a:r>
            <a:br>
              <a:rPr lang="ru-RU" sz="5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Оңтүстік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жартышар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материктері</a:t>
            </a:r>
            <a:br>
              <a:rPr lang="ru-RU" sz="5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табиғатының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жалпы</a:t>
            </a:r>
            <a:br>
              <a:rPr lang="ru-RU" sz="5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ерекшеліктері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.</a:t>
            </a:r>
            <a:br>
              <a:rPr lang="ru-RU" sz="5400" b="1" i="0" u="none" strike="noStrike" baseline="0" dirty="0">
                <a:latin typeface="Times New Roman" panose="02020603050405020304" pitchFamily="18" charset="0"/>
              </a:rPr>
            </a:b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Оңтүстік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 Америка </a:t>
            </a:r>
            <a:r>
              <a:rPr lang="ru-RU" sz="5400" b="1" i="0" u="none" strike="noStrike" baseline="0" dirty="0" err="1">
                <a:latin typeface="Times New Roman" panose="02020603050405020304" pitchFamily="18" charset="0"/>
              </a:rPr>
              <a:t>материгі</a:t>
            </a:r>
            <a:r>
              <a:rPr lang="ru-RU" sz="5400" b="1" i="0" u="none" strike="noStrike" baseline="0" dirty="0">
                <a:latin typeface="Times New Roman" panose="02020603050405020304" pitchFamily="18" charset="0"/>
              </a:rPr>
              <a:t>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0288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AA1AF-B32D-44D0-B1F5-26A8F9B5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аралдары</a:t>
            </a:r>
            <a:r>
              <a:rPr lang="ru-RU" dirty="0"/>
              <a:t> (</a:t>
            </a:r>
            <a:r>
              <a:rPr lang="ru-RU" dirty="0" err="1"/>
              <a:t>ауданы</a:t>
            </a:r>
            <a:r>
              <a:rPr lang="ru-RU" dirty="0"/>
              <a:t> 300 </a:t>
            </a:r>
            <a:r>
              <a:rPr lang="ru-RU" dirty="0" err="1"/>
              <a:t>км.кв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009C4FD-A29C-4194-B7D8-38B899100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82793"/>
              </p:ext>
            </p:extLst>
          </p:nvPr>
        </p:nvGraphicFramePr>
        <p:xfrm>
          <a:off x="646111" y="1974574"/>
          <a:ext cx="10472464" cy="46117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6232">
                  <a:extLst>
                    <a:ext uri="{9D8B030D-6E8A-4147-A177-3AD203B41FA5}">
                      <a16:colId xmlns:a16="http://schemas.microsoft.com/office/drawing/2014/main" val="2294089311"/>
                    </a:ext>
                  </a:extLst>
                </a:gridCol>
                <a:gridCol w="5236232">
                  <a:extLst>
                    <a:ext uri="{9D8B030D-6E8A-4147-A177-3AD203B41FA5}">
                      <a16:colId xmlns:a16="http://schemas.microsoft.com/office/drawing/2014/main" val="2380878034"/>
                    </a:ext>
                  </a:extLst>
                </a:gridCol>
              </a:tblGrid>
              <a:tr h="574725">
                <a:tc>
                  <a:txBody>
                    <a:bodyPr/>
                    <a:lstStyle/>
                    <a:p>
                      <a:pPr marL="1000125" marR="99695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Аттары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0125" marR="99885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Ауданы</a:t>
                      </a:r>
                      <a:r>
                        <a:rPr lang="kk-KZ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(км.кв)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383070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1.Отты</a:t>
                      </a:r>
                      <a:r>
                        <a:rPr lang="kk-KZ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83350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2.Фолклендские</a:t>
                      </a:r>
                      <a:r>
                        <a:rPr lang="kk-KZ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(Мальвинские)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507 451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20840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3.Чилоэ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8 400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603692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4.Галапагос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313937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5.Тринидад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14897"/>
                  </a:ext>
                </a:extLst>
              </a:tr>
              <a:tr h="574725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6.Кюрасао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211401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7.Тобаго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61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3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955FA-D3AE-4C63-AB29-962E3330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Шыңдары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8BEFA5-C091-4B15-8D49-3DD63BB30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45305"/>
              </p:ext>
            </p:extLst>
          </p:nvPr>
        </p:nvGraphicFramePr>
        <p:xfrm>
          <a:off x="945225" y="1603512"/>
          <a:ext cx="10226359" cy="510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38037">
                  <a:extLst>
                    <a:ext uri="{9D8B030D-6E8A-4147-A177-3AD203B41FA5}">
                      <a16:colId xmlns:a16="http://schemas.microsoft.com/office/drawing/2014/main" val="2194839649"/>
                    </a:ext>
                  </a:extLst>
                </a:gridCol>
                <a:gridCol w="2990415">
                  <a:extLst>
                    <a:ext uri="{9D8B030D-6E8A-4147-A177-3AD203B41FA5}">
                      <a16:colId xmlns:a16="http://schemas.microsoft.com/office/drawing/2014/main" val="1287275973"/>
                    </a:ext>
                  </a:extLst>
                </a:gridCol>
                <a:gridCol w="3597907">
                  <a:extLst>
                    <a:ext uri="{9D8B030D-6E8A-4147-A177-3AD203B41FA5}">
                      <a16:colId xmlns:a16="http://schemas.microsoft.com/office/drawing/2014/main" val="261980467"/>
                    </a:ext>
                  </a:extLst>
                </a:gridCol>
              </a:tblGrid>
              <a:tr h="850691">
                <a:tc>
                  <a:txBody>
                    <a:bodyPr/>
                    <a:lstStyle/>
                    <a:p>
                      <a:pPr marL="576580" marR="57150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Аттары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Тау</a:t>
                      </a:r>
                      <a:r>
                        <a:rPr lang="kk-KZ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жүйесі, елі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 marR="127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</a:t>
                      </a:r>
                      <a:r>
                        <a:rPr lang="kk-KZ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дең.</a:t>
                      </a:r>
                      <a:r>
                        <a:rPr lang="kk-KZ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kk-KZ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биіктігі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8270" marR="127635" algn="ctr">
                        <a:lnSpc>
                          <a:spcPts val="128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33512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1.Аконкагуа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Аргентина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65407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kk-KZ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Охос-дель-Саладо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Аргентина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6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775324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3.Уаскаран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115628"/>
                  </a:ext>
                </a:extLst>
              </a:tr>
              <a:tr h="424831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4.Ильямпу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Боливия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5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85994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5.Чимборасо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Эквадор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56770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6.Кристобаль-Колон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Колумбия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04229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7.Боливар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Венесуэла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530444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8.Сан-Валентин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41621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9.Бандейра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56626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10.Рорайма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Гвиан</a:t>
                      </a:r>
                      <a:r>
                        <a:rPr lang="kk-KZ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тау.үстірті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0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32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8DCE1-175F-49E3-8F6B-0BA174A7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Вулканды</a:t>
            </a:r>
            <a:r>
              <a:rPr lang="ru-RU" dirty="0"/>
              <a:t> </a:t>
            </a:r>
            <a:r>
              <a:rPr lang="ru-RU" dirty="0" err="1"/>
              <a:t>шыңдары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A2527B4-6188-4D99-94F1-29DEE82C7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71641"/>
              </p:ext>
            </p:extLst>
          </p:nvPr>
        </p:nvGraphicFramePr>
        <p:xfrm>
          <a:off x="874644" y="1219200"/>
          <a:ext cx="10080581" cy="51860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90509">
                  <a:extLst>
                    <a:ext uri="{9D8B030D-6E8A-4147-A177-3AD203B41FA5}">
                      <a16:colId xmlns:a16="http://schemas.microsoft.com/office/drawing/2014/main" val="3842237340"/>
                    </a:ext>
                  </a:extLst>
                </a:gridCol>
                <a:gridCol w="3397949">
                  <a:extLst>
                    <a:ext uri="{9D8B030D-6E8A-4147-A177-3AD203B41FA5}">
                      <a16:colId xmlns:a16="http://schemas.microsoft.com/office/drawing/2014/main" val="3451119439"/>
                    </a:ext>
                  </a:extLst>
                </a:gridCol>
                <a:gridCol w="3692123">
                  <a:extLst>
                    <a:ext uri="{9D8B030D-6E8A-4147-A177-3AD203B41FA5}">
                      <a16:colId xmlns:a16="http://schemas.microsoft.com/office/drawing/2014/main" val="3076494787"/>
                    </a:ext>
                  </a:extLst>
                </a:gridCol>
              </a:tblGrid>
              <a:tr h="1480971">
                <a:tc>
                  <a:txBody>
                    <a:bodyPr/>
                    <a:lstStyle/>
                    <a:p>
                      <a:pPr marL="92075" marR="8699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Аттары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2920" marR="4972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350"/>
                        </a:lnSpc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</a:t>
                      </a:r>
                      <a:r>
                        <a:rPr lang="kk-KZ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дең.</a:t>
                      </a:r>
                      <a:r>
                        <a:rPr lang="kk-KZ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2905">
                        <a:lnSpc>
                          <a:spcPts val="128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биіктігі</a:t>
                      </a:r>
                      <a:r>
                        <a:rPr lang="kk-KZ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51697"/>
                  </a:ext>
                </a:extLst>
              </a:tr>
              <a:tr h="741380">
                <a:tc>
                  <a:txBody>
                    <a:bodyPr/>
                    <a:lstStyle/>
                    <a:p>
                      <a:pPr marL="92075" marR="8890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1.Льюльяйлько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365"/>
                        </a:lnSpc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Чили-Аргентина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0390" marR="57340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7417"/>
                  </a:ext>
                </a:extLst>
              </a:tr>
              <a:tr h="741380">
                <a:tc>
                  <a:txBody>
                    <a:bodyPr/>
                    <a:lstStyle/>
                    <a:p>
                      <a:pPr marL="172085" algn="ctr">
                        <a:lnSpc>
                          <a:spcPts val="1350"/>
                        </a:lnSpc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kk-KZ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Сан-Педро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4190" marR="4972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0390" marR="5734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331038"/>
                  </a:ext>
                </a:extLst>
              </a:tr>
              <a:tr h="737799"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3.Котопахи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50"/>
                        </a:lnSpc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Эквадор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0390" marR="5734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642555"/>
                  </a:ext>
                </a:extLst>
              </a:tr>
              <a:tr h="743172"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4.Руис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140" algn="ctr">
                        <a:lnSpc>
                          <a:spcPts val="1365"/>
                        </a:lnSpc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Колумбия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0390" marR="57340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45022"/>
                  </a:ext>
                </a:extLst>
              </a:tr>
              <a:tr h="741380"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5.Осорно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4190" marR="4972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0390" marR="5734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2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1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9503C-AEDE-4BF6-A44C-C1235C04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ҚАЛЫПТАСУЫНЫҢ НЕГІЗГІ КЕЗЕҢДЕРІ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D6C7E-5E58-42B0-939B-D997F81E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34" y="1986657"/>
            <a:ext cx="6132375" cy="4195481"/>
          </a:xfrm>
        </p:spPr>
        <p:txBody>
          <a:bodyPr/>
          <a:lstStyle/>
          <a:p>
            <a:endParaRPr lang="ru-RU" dirty="0"/>
          </a:p>
          <a:p>
            <a:pPr algn="just"/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Американың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бөлігі</a:t>
            </a:r>
            <a:r>
              <a:rPr lang="ru-RU" sz="2400" dirty="0"/>
              <a:t> </a:t>
            </a:r>
            <a:r>
              <a:rPr lang="ru-RU" sz="2400" dirty="0" err="1"/>
              <a:t>Оңтүстік</a:t>
            </a:r>
            <a:r>
              <a:rPr lang="ru-RU" sz="2400" dirty="0"/>
              <a:t> Америка </a:t>
            </a:r>
            <a:r>
              <a:rPr lang="ru-RU" sz="2400" dirty="0" err="1"/>
              <a:t>платформасы</a:t>
            </a:r>
            <a:r>
              <a:rPr lang="ru-RU" sz="2400" dirty="0"/>
              <a:t> </a:t>
            </a:r>
            <a:r>
              <a:rPr lang="ru-RU" sz="2400" dirty="0" err="1"/>
              <a:t>Гондвананың</a:t>
            </a:r>
            <a:r>
              <a:rPr lang="ru-RU" sz="2400" dirty="0"/>
              <a:t> </a:t>
            </a:r>
            <a:r>
              <a:rPr lang="ru-RU" sz="2400" dirty="0" err="1"/>
              <a:t>құрамына</a:t>
            </a:r>
            <a:r>
              <a:rPr lang="ru-RU" sz="2400" dirty="0"/>
              <a:t> </a:t>
            </a:r>
            <a:r>
              <a:rPr lang="ru-RU" sz="2400" dirty="0" err="1"/>
              <a:t>кірген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калған</a:t>
            </a:r>
            <a:r>
              <a:rPr lang="ru-RU" sz="2400" dirty="0"/>
              <a:t> </a:t>
            </a:r>
            <a:r>
              <a:rPr lang="ru-RU" sz="2400" dirty="0" err="1"/>
              <a:t>бөлігімен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протерозойдың</a:t>
            </a:r>
            <a:r>
              <a:rPr lang="ru-RU" sz="2400" dirty="0"/>
              <a:t> </a:t>
            </a:r>
            <a:r>
              <a:rPr lang="ru-RU" sz="2400" dirty="0" err="1"/>
              <a:t>аяғында</a:t>
            </a:r>
            <a:r>
              <a:rPr lang="ru-RU" sz="2400" dirty="0"/>
              <a:t> </a:t>
            </a:r>
            <a:r>
              <a:rPr lang="ru-RU" sz="2400" dirty="0" err="1"/>
              <a:t>кембрийдің</a:t>
            </a:r>
            <a:r>
              <a:rPr lang="ru-RU" sz="2400" dirty="0"/>
              <a:t> </a:t>
            </a:r>
            <a:r>
              <a:rPr lang="ru-RU" sz="2400" dirty="0" err="1"/>
              <a:t>басында</a:t>
            </a:r>
            <a:r>
              <a:rPr lang="ru-RU" sz="2400" dirty="0"/>
              <a:t> </a:t>
            </a:r>
            <a:r>
              <a:rPr lang="ru-RU" sz="2400" dirty="0" err="1"/>
              <a:t>қалыптасқаң</a:t>
            </a:r>
            <a:r>
              <a:rPr lang="ru-RU" sz="2400" dirty="0"/>
              <a:t>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мұнан</a:t>
            </a:r>
            <a:r>
              <a:rPr lang="ru-RU" sz="2400" dirty="0"/>
              <a:t> </a:t>
            </a:r>
            <a:r>
              <a:rPr lang="ru-RU" sz="2400" dirty="0" err="1"/>
              <a:t>кейінгі</a:t>
            </a:r>
            <a:r>
              <a:rPr lang="ru-RU" sz="2400" dirty="0"/>
              <a:t> </a:t>
            </a:r>
            <a:r>
              <a:rPr lang="ru-RU" sz="2400" dirty="0" err="1"/>
              <a:t>бүкіл</a:t>
            </a:r>
            <a:r>
              <a:rPr lang="ru-RU" sz="2400" dirty="0"/>
              <a:t> </a:t>
            </a:r>
            <a:r>
              <a:rPr lang="ru-RU" sz="2400" dirty="0" err="1"/>
              <a:t>тарихында</a:t>
            </a:r>
            <a:r>
              <a:rPr lang="ru-RU" sz="2400" dirty="0"/>
              <a:t> </a:t>
            </a:r>
            <a:r>
              <a:rPr lang="ru-RU" sz="2400" dirty="0" err="1"/>
              <a:t>көбінесе</a:t>
            </a:r>
            <a:r>
              <a:rPr lang="ru-RU" sz="2400" dirty="0"/>
              <a:t> </a:t>
            </a:r>
            <a:r>
              <a:rPr lang="ru-RU" sz="2400" dirty="0" err="1"/>
              <a:t>көтерілу</a:t>
            </a:r>
            <a:r>
              <a:rPr lang="ru-RU" sz="2400" dirty="0"/>
              <a:t> </a:t>
            </a:r>
            <a:r>
              <a:rPr lang="ru-RU" sz="2400" dirty="0" err="1"/>
              <a:t>қозғалысына</a:t>
            </a:r>
            <a:r>
              <a:rPr lang="ru-RU" sz="2400" dirty="0"/>
              <a:t> </a:t>
            </a:r>
            <a:r>
              <a:rPr lang="ru-RU" sz="2400" dirty="0" err="1"/>
              <a:t>ұшырап</a:t>
            </a:r>
            <a:r>
              <a:rPr lang="ru-RU" sz="2400" dirty="0"/>
              <a:t>,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бөлігі</a:t>
            </a:r>
            <a:r>
              <a:rPr lang="ru-RU" sz="2400" dirty="0"/>
              <a:t> </a:t>
            </a:r>
            <a:r>
              <a:rPr lang="ru-RU" sz="2400" dirty="0" err="1"/>
              <a:t>құрлық</a:t>
            </a:r>
            <a:r>
              <a:rPr lang="ru-RU" sz="2400" dirty="0"/>
              <a:t> </a:t>
            </a:r>
            <a:r>
              <a:rPr lang="ru-RU" sz="2400" dirty="0" err="1"/>
              <a:t>күйінде</a:t>
            </a:r>
            <a:r>
              <a:rPr lang="ru-RU" sz="2400" dirty="0"/>
              <a:t> </a:t>
            </a:r>
            <a:r>
              <a:rPr lang="ru-RU" sz="2400" dirty="0" err="1"/>
              <a:t>қалған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E691A-9944-4096-9E84-A046EE40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782786"/>
            <a:ext cx="5314950" cy="50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83D609-48D7-49EF-BF21-B7251538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463826"/>
            <a:ext cx="10124661" cy="639417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Протерозойдың</a:t>
            </a:r>
            <a:r>
              <a:rPr lang="ru-RU" sz="2400" dirty="0"/>
              <a:t> </a:t>
            </a:r>
            <a:r>
              <a:rPr lang="ru-RU" sz="2400" dirty="0" err="1"/>
              <a:t>аяғынан</a:t>
            </a:r>
            <a:r>
              <a:rPr lang="ru-RU" sz="2400" dirty="0"/>
              <a:t> </a:t>
            </a:r>
            <a:r>
              <a:rPr lang="ru-RU" sz="2400" dirty="0" err="1"/>
              <a:t>бастап</a:t>
            </a:r>
            <a:r>
              <a:rPr lang="ru-RU" sz="2400" dirty="0"/>
              <a:t> </a:t>
            </a:r>
            <a:r>
              <a:rPr lang="ru-RU" sz="2400" dirty="0" err="1"/>
              <a:t>платформаның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құрылымдық</a:t>
            </a:r>
            <a:r>
              <a:rPr lang="ru-RU" sz="2400" dirty="0"/>
              <a:t> </a:t>
            </a:r>
            <a:r>
              <a:rPr lang="ru-RU" sz="2400" dirty="0" err="1"/>
              <a:t>элементтері</a:t>
            </a:r>
            <a:r>
              <a:rPr lang="ru-RU" sz="2400" dirty="0"/>
              <a:t> </a:t>
            </a:r>
            <a:r>
              <a:rPr lang="ru-RU" sz="2400" dirty="0" err="1"/>
              <a:t>айқындалған</a:t>
            </a:r>
            <a:r>
              <a:rPr lang="ru-RU" sz="2400" dirty="0"/>
              <a:t>: </a:t>
            </a:r>
            <a:r>
              <a:rPr lang="ru-RU" sz="2400" dirty="0" err="1"/>
              <a:t>Парананың</a:t>
            </a:r>
            <a:r>
              <a:rPr lang="ru-RU" sz="2400" dirty="0"/>
              <a:t> </a:t>
            </a:r>
            <a:r>
              <a:rPr lang="ru-RU" sz="2400" dirty="0" err="1"/>
              <a:t>төменгі</a:t>
            </a:r>
            <a:r>
              <a:rPr lang="ru-RU" sz="2400" dirty="0"/>
              <a:t> </a:t>
            </a:r>
            <a:r>
              <a:rPr lang="ru-RU" sz="2400" dirty="0" err="1"/>
              <a:t>жағынан</a:t>
            </a:r>
            <a:r>
              <a:rPr lang="ru-RU" sz="2400" dirty="0"/>
              <a:t> </a:t>
            </a:r>
            <a:r>
              <a:rPr lang="ru-RU" sz="2400" dirty="0" err="1"/>
              <a:t>солтүстікке</a:t>
            </a:r>
            <a:r>
              <a:rPr lang="ru-RU" sz="2400" dirty="0"/>
              <a:t> </a:t>
            </a:r>
            <a:r>
              <a:rPr lang="ru-RU" sz="2400" dirty="0" err="1"/>
              <a:t>таман</a:t>
            </a:r>
            <a:r>
              <a:rPr lang="ru-RU" sz="2400" dirty="0"/>
              <a:t> Гвиана-Бразилия </a:t>
            </a:r>
            <a:r>
              <a:rPr lang="ru-RU" sz="2400" dirty="0" err="1"/>
              <a:t>мегақалқаны</a:t>
            </a:r>
            <a:r>
              <a:rPr lang="ru-RU" sz="2400" dirty="0"/>
              <a:t> </a:t>
            </a:r>
            <a:r>
              <a:rPr lang="ru-RU" sz="2400" dirty="0" err="1"/>
              <a:t>оқшауланған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кембрийге</a:t>
            </a:r>
            <a:r>
              <a:rPr lang="ru-RU" sz="2400" dirty="0"/>
              <a:t> </a:t>
            </a:r>
            <a:r>
              <a:rPr lang="ru-RU" sz="2400" dirty="0" err="1"/>
              <a:t>дейінгі</a:t>
            </a:r>
            <a:r>
              <a:rPr lang="ru-RU" sz="2400" dirty="0"/>
              <a:t> фундамент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кеңістікте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бетіне</a:t>
            </a:r>
            <a:r>
              <a:rPr lang="ru-RU" sz="2400" dirty="0"/>
              <a:t> </a:t>
            </a:r>
            <a:r>
              <a:rPr lang="ru-RU" sz="2400" dirty="0" err="1"/>
              <a:t>шығып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бөлігінде</a:t>
            </a:r>
            <a:r>
              <a:rPr lang="ru-RU" sz="2400" dirty="0"/>
              <a:t> </a:t>
            </a:r>
            <a:r>
              <a:rPr lang="ru-RU" sz="2400" dirty="0" err="1"/>
              <a:t>түгелге</a:t>
            </a:r>
            <a:r>
              <a:rPr lang="ru-RU" sz="2400" dirty="0"/>
              <a:t> </a:t>
            </a:r>
            <a:r>
              <a:rPr lang="ru-RU" sz="2400" dirty="0" err="1"/>
              <a:t>жуық</a:t>
            </a:r>
            <a:r>
              <a:rPr lang="ru-RU" sz="2400" dirty="0"/>
              <a:t> </a:t>
            </a:r>
            <a:r>
              <a:rPr lang="ru-RU" sz="2400" dirty="0" err="1"/>
              <a:t>шөгінді</a:t>
            </a:r>
            <a:r>
              <a:rPr lang="ru-RU" sz="2400" dirty="0"/>
              <a:t> </a:t>
            </a:r>
            <a:r>
              <a:rPr lang="ru-RU" sz="2400" dirty="0" err="1"/>
              <a:t>жыныс</a:t>
            </a:r>
            <a:r>
              <a:rPr lang="ru-RU" sz="2400" dirty="0"/>
              <a:t> </a:t>
            </a:r>
            <a:r>
              <a:rPr lang="ru-RU" sz="2400" dirty="0" err="1"/>
              <a:t>жамылған</a:t>
            </a:r>
            <a:r>
              <a:rPr lang="ru-RU" sz="2400" dirty="0"/>
              <a:t> Пампа-Патагония </a:t>
            </a:r>
            <a:r>
              <a:rPr lang="ru-RU" sz="2400" dirty="0" err="1"/>
              <a:t>плитасы</a:t>
            </a:r>
            <a:r>
              <a:rPr lang="ru-RU" sz="2400" dirty="0"/>
              <a:t> </a:t>
            </a:r>
            <a:r>
              <a:rPr lang="ru-RU" sz="2400" dirty="0" err="1"/>
              <a:t>айқын</a:t>
            </a:r>
            <a:r>
              <a:rPr lang="ru-RU" sz="2400" dirty="0"/>
              <a:t> </a:t>
            </a:r>
            <a:r>
              <a:rPr lang="ru-RU" sz="2400" dirty="0" err="1"/>
              <a:t>көрінеді</a:t>
            </a:r>
            <a:r>
              <a:rPr lang="ru-RU" sz="2400" dirty="0"/>
              <a:t>. </a:t>
            </a:r>
            <a:r>
              <a:rPr lang="ru-RU" sz="2400" dirty="0" err="1"/>
              <a:t>Мегақалқан</a:t>
            </a:r>
            <a:r>
              <a:rPr lang="ru-RU" sz="2400" dirty="0"/>
              <a:t> </a:t>
            </a:r>
            <a:r>
              <a:rPr lang="ru-RU" sz="2400" dirty="0" err="1"/>
              <a:t>алабында</a:t>
            </a:r>
            <a:r>
              <a:rPr lang="ru-RU" sz="2400" dirty="0"/>
              <a:t> Гвиана, </a:t>
            </a:r>
            <a:r>
              <a:rPr lang="ru-RU" sz="2400" dirty="0" err="1"/>
              <a:t>Шығыс</a:t>
            </a:r>
            <a:r>
              <a:rPr lang="ru-RU" sz="2400" dirty="0"/>
              <a:t> Бразилия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Батыс</a:t>
            </a:r>
            <a:r>
              <a:rPr lang="ru-RU" sz="2400" dirty="0"/>
              <a:t> Бразилия </a:t>
            </a:r>
            <a:r>
              <a:rPr lang="ru-RU" sz="2400" dirty="0" err="1"/>
              <a:t>дөңдері</a:t>
            </a:r>
            <a:r>
              <a:rPr lang="ru-RU" sz="2400" dirty="0"/>
              <a:t> </a:t>
            </a:r>
            <a:r>
              <a:rPr lang="ru-RU" sz="2400" dirty="0" err="1"/>
              <a:t>бөлінген</a:t>
            </a:r>
            <a:r>
              <a:rPr lang="ru-RU" sz="2400" dirty="0"/>
              <a:t>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аралықтарында</a:t>
            </a:r>
            <a:r>
              <a:rPr lang="ru-RU" sz="2400" dirty="0"/>
              <a:t> </a:t>
            </a:r>
            <a:r>
              <a:rPr lang="ru-RU" sz="2400" dirty="0" err="1"/>
              <a:t>палеозойдың</a:t>
            </a:r>
            <a:r>
              <a:rPr lang="ru-RU" sz="2400" dirty="0"/>
              <a:t> </a:t>
            </a:r>
            <a:r>
              <a:rPr lang="ru-RU" sz="2400" dirty="0" err="1"/>
              <a:t>басында</a:t>
            </a:r>
            <a:r>
              <a:rPr lang="ru-RU" sz="2400" dirty="0"/>
              <a:t> </a:t>
            </a:r>
            <a:r>
              <a:rPr lang="ru-RU" sz="2400" dirty="0" err="1"/>
              <a:t>синеклизалар</a:t>
            </a:r>
            <a:r>
              <a:rPr lang="ru-RU" sz="2400" dirty="0"/>
              <a:t> </a:t>
            </a:r>
            <a:r>
              <a:rPr lang="ru-RU" sz="2400" dirty="0" err="1"/>
              <a:t>қалыптаса</a:t>
            </a:r>
            <a:r>
              <a:rPr lang="ru-RU" sz="2400" dirty="0"/>
              <a:t> </a:t>
            </a:r>
            <a:r>
              <a:rPr lang="ru-RU" sz="2400" dirty="0" err="1"/>
              <a:t>бастаған</a:t>
            </a:r>
            <a:r>
              <a:rPr lang="ru-RU" sz="2400" dirty="0"/>
              <a:t>, </a:t>
            </a:r>
            <a:r>
              <a:rPr lang="ru-RU" sz="2400" dirty="0" err="1"/>
              <a:t>синеклизаларды</a:t>
            </a:r>
            <a:r>
              <a:rPr lang="ru-RU" sz="2400" dirty="0"/>
              <a:t> </a:t>
            </a:r>
            <a:r>
              <a:rPr lang="ru-RU" sz="2400" dirty="0" err="1"/>
              <a:t>мезгіл-мезгіл</a:t>
            </a:r>
            <a:r>
              <a:rPr lang="ru-RU" sz="2400" dirty="0"/>
              <a:t> </a:t>
            </a:r>
            <a:r>
              <a:rPr lang="ru-RU" sz="2400" dirty="0" err="1"/>
              <a:t>теңіз</a:t>
            </a:r>
            <a:r>
              <a:rPr lang="ru-RU" sz="2400" dirty="0"/>
              <a:t> </a:t>
            </a:r>
            <a:r>
              <a:rPr lang="ru-RU" sz="2400" dirty="0" err="1"/>
              <a:t>басып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байкал</a:t>
            </a:r>
            <a:r>
              <a:rPr lang="ru-RU" sz="2400" dirty="0"/>
              <a:t> </a:t>
            </a:r>
            <a:r>
              <a:rPr lang="ru-RU" sz="2400" dirty="0" err="1"/>
              <a:t>құрылымдарында</a:t>
            </a:r>
            <a:r>
              <a:rPr lang="ru-RU" sz="2400" dirty="0"/>
              <a:t> </a:t>
            </a:r>
            <a:r>
              <a:rPr lang="ru-RU" sz="2400" dirty="0" err="1"/>
              <a:t>платформаның</a:t>
            </a:r>
            <a:r>
              <a:rPr lang="ru-RU" sz="2400" dirty="0"/>
              <a:t> </a:t>
            </a:r>
            <a:r>
              <a:rPr lang="ru-RU" sz="2400" dirty="0" err="1"/>
              <a:t>батыс</a:t>
            </a:r>
            <a:r>
              <a:rPr lang="ru-RU" sz="2400" dirty="0"/>
              <a:t> </a:t>
            </a:r>
            <a:r>
              <a:rPr lang="ru-RU" sz="2400" dirty="0" err="1"/>
              <a:t>шекарасын</a:t>
            </a:r>
            <a:r>
              <a:rPr lang="ru-RU" sz="2400" dirty="0"/>
              <a:t> </a:t>
            </a:r>
            <a:r>
              <a:rPr lang="ru-RU" sz="2400" dirty="0" err="1"/>
              <a:t>айқындайтын</a:t>
            </a:r>
            <a:r>
              <a:rPr lang="ru-RU" sz="2400" dirty="0"/>
              <a:t> Анд геосинклиналь </a:t>
            </a:r>
            <a:r>
              <a:rPr lang="ru-RU" sz="2400" dirty="0" err="1"/>
              <a:t>аймағы</a:t>
            </a:r>
            <a:r>
              <a:rPr lang="ru-RU" sz="2400" dirty="0"/>
              <a:t> </a:t>
            </a:r>
            <a:r>
              <a:rPr lang="ru-RU" sz="2400" dirty="0" err="1"/>
              <a:t>түзілген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28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9792A9-71F8-461B-8842-E9BCE9E1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51792"/>
            <a:ext cx="10058399" cy="64273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/>
              <a:t>Палеозойдың</a:t>
            </a:r>
            <a:r>
              <a:rPr lang="ru-RU" sz="2400" dirty="0"/>
              <a:t> </a:t>
            </a:r>
            <a:r>
              <a:rPr lang="ru-RU" sz="2400" dirty="0" err="1"/>
              <a:t>бүкіл</a:t>
            </a:r>
            <a:r>
              <a:rPr lang="ru-RU" sz="2400" dirty="0"/>
              <a:t> </a:t>
            </a:r>
            <a:r>
              <a:rPr lang="ru-RU" sz="2400" dirty="0" err="1"/>
              <a:t>бірінші</a:t>
            </a:r>
            <a:r>
              <a:rPr lang="ru-RU" sz="2400" dirty="0"/>
              <a:t> </a:t>
            </a:r>
            <a:r>
              <a:rPr lang="ru-RU" sz="2400" dirty="0" err="1"/>
              <a:t>жартысында</a:t>
            </a:r>
            <a:r>
              <a:rPr lang="ru-RU" sz="2400" dirty="0"/>
              <a:t> </a:t>
            </a:r>
            <a:r>
              <a:rPr lang="ru-RU" sz="2400" dirty="0" err="1"/>
              <a:t>геосинклинальда</a:t>
            </a:r>
            <a:r>
              <a:rPr lang="ru-RU" sz="2400" dirty="0"/>
              <a:t> </a:t>
            </a:r>
            <a:r>
              <a:rPr lang="ru-RU" sz="2400" dirty="0" err="1"/>
              <a:t>орогендік</a:t>
            </a:r>
            <a:r>
              <a:rPr lang="ru-RU" sz="2400" dirty="0"/>
              <a:t> </a:t>
            </a:r>
            <a:r>
              <a:rPr lang="ru-RU" sz="2400" dirty="0" err="1"/>
              <a:t>процестер</a:t>
            </a:r>
            <a:r>
              <a:rPr lang="ru-RU" sz="2400" dirty="0"/>
              <a:t> </a:t>
            </a:r>
            <a:r>
              <a:rPr lang="ru-RU" sz="2400" dirty="0" err="1"/>
              <a:t>өткен</a:t>
            </a:r>
            <a:r>
              <a:rPr lang="ru-RU" sz="2400" dirty="0"/>
              <a:t>, ал </a:t>
            </a:r>
            <a:r>
              <a:rPr lang="ru-RU" sz="2400" dirty="0" err="1"/>
              <a:t>платформаның</a:t>
            </a:r>
            <a:r>
              <a:rPr lang="ru-RU" sz="2400" dirty="0"/>
              <a:t> </a:t>
            </a:r>
            <a:r>
              <a:rPr lang="ru-RU" sz="2400" dirty="0" err="1"/>
              <a:t>синеклизалар</a:t>
            </a:r>
            <a:r>
              <a:rPr lang="ru-RU" sz="2400" dirty="0"/>
              <a:t> </a:t>
            </a:r>
            <a:r>
              <a:rPr lang="ru-RU" sz="2400" dirty="0" err="1"/>
              <a:t>алып</a:t>
            </a:r>
            <a:r>
              <a:rPr lang="ru-RU" sz="2400" dirty="0"/>
              <a:t> </a:t>
            </a:r>
            <a:r>
              <a:rPr lang="ru-RU" sz="2400" dirty="0" err="1"/>
              <a:t>жатқан</a:t>
            </a:r>
            <a:r>
              <a:rPr lang="ru-RU" sz="2400" dirty="0"/>
              <a:t> </a:t>
            </a:r>
            <a:r>
              <a:rPr lang="ru-RU" sz="2400" dirty="0" err="1"/>
              <a:t>жерлері</a:t>
            </a:r>
            <a:r>
              <a:rPr lang="ru-RU" sz="2400" dirty="0"/>
              <a:t> </a:t>
            </a:r>
            <a:r>
              <a:rPr lang="ru-RU" sz="2400" dirty="0" err="1"/>
              <a:t>трансгрессияларға</a:t>
            </a:r>
            <a:r>
              <a:rPr lang="ru-RU" sz="2400" dirty="0"/>
              <a:t> </a:t>
            </a:r>
            <a:r>
              <a:rPr lang="ru-RU" sz="2400" dirty="0" err="1"/>
              <a:t>ұшыраған</a:t>
            </a:r>
            <a:r>
              <a:rPr lang="ru-RU" sz="2400" dirty="0"/>
              <a:t>. </a:t>
            </a:r>
            <a:r>
              <a:rPr lang="ru-RU" sz="2400" dirty="0" err="1"/>
              <a:t>Палеозойдың</a:t>
            </a:r>
            <a:r>
              <a:rPr lang="ru-RU" sz="2400" dirty="0"/>
              <a:t> </a:t>
            </a:r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жартысында</a:t>
            </a:r>
            <a:r>
              <a:rPr lang="ru-RU" sz="2400" dirty="0"/>
              <a:t>, Анд </a:t>
            </a:r>
            <a:r>
              <a:rPr lang="ru-RU" sz="2400" dirty="0" err="1"/>
              <a:t>геосинклиналында</a:t>
            </a:r>
            <a:r>
              <a:rPr lang="ru-RU" sz="2400" dirty="0"/>
              <a:t> </a:t>
            </a:r>
            <a:r>
              <a:rPr lang="ru-RU" sz="2400" dirty="0" err="1"/>
              <a:t>тектоникалық</a:t>
            </a:r>
            <a:r>
              <a:rPr lang="ru-RU" sz="2400" dirty="0"/>
              <a:t> </a:t>
            </a:r>
            <a:r>
              <a:rPr lang="ru-RU" sz="2400" dirty="0" err="1"/>
              <a:t>қозғалыстар</a:t>
            </a:r>
            <a:r>
              <a:rPr lang="ru-RU" sz="2400" dirty="0"/>
              <a:t> </a:t>
            </a:r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шарықтаған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, платформа </a:t>
            </a:r>
            <a:r>
              <a:rPr lang="ru-RU" sz="2400" dirty="0" err="1"/>
              <a:t>көтеріліп</a:t>
            </a:r>
            <a:r>
              <a:rPr lang="ru-RU" sz="2400" dirty="0"/>
              <a:t>, </a:t>
            </a:r>
            <a:r>
              <a:rPr lang="ru-RU" sz="2400" dirty="0" err="1"/>
              <a:t>түгелдей</a:t>
            </a:r>
            <a:r>
              <a:rPr lang="ru-RU" sz="2400" dirty="0"/>
              <a:t> </a:t>
            </a:r>
            <a:r>
              <a:rPr lang="ru-RU" sz="2400" dirty="0" err="1"/>
              <a:t>дерлік</a:t>
            </a:r>
            <a:r>
              <a:rPr lang="ru-RU" sz="2400" dirty="0"/>
              <a:t> </a:t>
            </a:r>
            <a:r>
              <a:rPr lang="ru-RU" sz="2400" dirty="0" err="1"/>
              <a:t>құрлыққа</a:t>
            </a:r>
            <a:r>
              <a:rPr lang="ru-RU" sz="2400" dirty="0"/>
              <a:t> </a:t>
            </a:r>
            <a:r>
              <a:rPr lang="ru-RU" sz="2400" dirty="0" err="1"/>
              <a:t>айналған</a:t>
            </a:r>
            <a:r>
              <a:rPr lang="ru-RU" sz="2400" dirty="0"/>
              <a:t>. </a:t>
            </a:r>
            <a:r>
              <a:rPr lang="ru-RU" sz="2400" dirty="0" err="1"/>
              <a:t>Көтерілуге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климат </a:t>
            </a:r>
            <a:r>
              <a:rPr lang="ru-RU" sz="2400" dirty="0" err="1"/>
              <a:t>салқындап</a:t>
            </a:r>
            <a:r>
              <a:rPr lang="ru-RU" sz="2400" dirty="0"/>
              <a:t>, </a:t>
            </a:r>
            <a:r>
              <a:rPr lang="ru-RU" sz="2400" dirty="0" err="1"/>
              <a:t>мұз</a:t>
            </a:r>
            <a:r>
              <a:rPr lang="ru-RU" sz="2400" dirty="0"/>
              <a:t> </a:t>
            </a:r>
            <a:r>
              <a:rPr lang="ru-RU" sz="2400" dirty="0" err="1"/>
              <a:t>басқан</a:t>
            </a:r>
            <a:r>
              <a:rPr lang="ru-RU" sz="2400" dirty="0"/>
              <a:t>.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Африкадағы</a:t>
            </a:r>
            <a:r>
              <a:rPr lang="ru-RU" sz="2400" dirty="0"/>
              <a:t> </a:t>
            </a:r>
            <a:r>
              <a:rPr lang="ru-RU" sz="2400" dirty="0" err="1"/>
              <a:t>сияқты</a:t>
            </a:r>
            <a:r>
              <a:rPr lang="ru-RU" sz="2400" dirty="0"/>
              <a:t> </a:t>
            </a:r>
            <a:r>
              <a:rPr lang="ru-RU" sz="2400" dirty="0" err="1"/>
              <a:t>платформаның</a:t>
            </a:r>
            <a:r>
              <a:rPr lang="ru-RU" sz="2400" dirty="0"/>
              <a:t> </a:t>
            </a:r>
            <a:r>
              <a:rPr lang="ru-RU" sz="2400" dirty="0" err="1"/>
              <a:t>орталық</a:t>
            </a:r>
            <a:r>
              <a:rPr lang="ru-RU" sz="2400" dirty="0"/>
              <a:t> </a:t>
            </a:r>
            <a:r>
              <a:rPr lang="ru-RU" sz="2400" dirty="0" err="1"/>
              <a:t>бөлігіндегі</a:t>
            </a:r>
            <a:r>
              <a:rPr lang="ru-RU" sz="2400" dirty="0"/>
              <a:t> </a:t>
            </a:r>
            <a:r>
              <a:rPr lang="ru-RU" sz="2400" dirty="0" err="1"/>
              <a:t>орасан</a:t>
            </a:r>
            <a:r>
              <a:rPr lang="ru-RU" sz="2400" dirty="0"/>
              <a:t> </a:t>
            </a:r>
            <a:r>
              <a:rPr lang="ru-RU" sz="2400" dirty="0" err="1"/>
              <a:t>зор</a:t>
            </a:r>
            <a:r>
              <a:rPr lang="ru-RU" sz="2400" dirty="0"/>
              <a:t> </a:t>
            </a:r>
            <a:r>
              <a:rPr lang="ru-RU" sz="2400" dirty="0" err="1"/>
              <a:t>кеңістікті</a:t>
            </a:r>
            <a:r>
              <a:rPr lang="ru-RU" sz="2400" dirty="0"/>
              <a:t> </a:t>
            </a:r>
            <a:r>
              <a:rPr lang="ru-RU" sz="2400" dirty="0" err="1"/>
              <a:t>қамтыған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Пермнің</a:t>
            </a:r>
            <a:r>
              <a:rPr lang="ru-RU" sz="2400" dirty="0"/>
              <a:t> </a:t>
            </a:r>
            <a:r>
              <a:rPr lang="ru-RU" sz="2400" dirty="0" err="1"/>
              <a:t>аяғында</a:t>
            </a:r>
            <a:r>
              <a:rPr lang="ru-RU" sz="2400" dirty="0"/>
              <a:t> тау </a:t>
            </a:r>
            <a:r>
              <a:rPr lang="ru-RU" sz="2400" dirty="0" err="1"/>
              <a:t>түзілісі</a:t>
            </a:r>
            <a:r>
              <a:rPr lang="ru-RU" sz="2400" dirty="0"/>
              <a:t> Анд </a:t>
            </a:r>
            <a:r>
              <a:rPr lang="ru-RU" sz="2400" dirty="0" err="1"/>
              <a:t>геосинклиналын</a:t>
            </a:r>
            <a:r>
              <a:rPr lang="ru-RU" sz="2400" dirty="0"/>
              <a:t> </a:t>
            </a:r>
            <a:r>
              <a:rPr lang="ru-RU" sz="2400" dirty="0" err="1"/>
              <a:t>түгелдей</a:t>
            </a:r>
            <a:r>
              <a:rPr lang="ru-RU" sz="2400" dirty="0"/>
              <a:t> </a:t>
            </a:r>
            <a:r>
              <a:rPr lang="ru-RU" sz="2400" dirty="0" err="1"/>
              <a:t>қамтыған</a:t>
            </a:r>
            <a:r>
              <a:rPr lang="ru-RU" sz="2400" dirty="0"/>
              <a:t>, ал платформа </a:t>
            </a:r>
            <a:r>
              <a:rPr lang="ru-RU" sz="2400" dirty="0" err="1"/>
              <a:t>көтеріле</a:t>
            </a:r>
            <a:r>
              <a:rPr lang="ru-RU" sz="2400" dirty="0"/>
              <a:t> </a:t>
            </a:r>
            <a:r>
              <a:rPr lang="ru-RU" sz="2400" dirty="0" err="1"/>
              <a:t>берген</a:t>
            </a:r>
            <a:r>
              <a:rPr lang="ru-RU" sz="2400" dirty="0"/>
              <a:t>. </a:t>
            </a:r>
            <a:r>
              <a:rPr lang="ru-RU" sz="2400" dirty="0" err="1"/>
              <a:t>Соның</a:t>
            </a:r>
            <a:r>
              <a:rPr lang="ru-RU" sz="2400" dirty="0"/>
              <a:t> </a:t>
            </a:r>
            <a:r>
              <a:rPr lang="ru-RU" sz="2400" dirty="0" err="1"/>
              <a:t>нәтижесінде</a:t>
            </a:r>
            <a:r>
              <a:rPr lang="ru-RU" sz="2400" dirty="0"/>
              <a:t> </a:t>
            </a:r>
            <a:r>
              <a:rPr lang="ru-RU" sz="2400" dirty="0" err="1"/>
              <a:t>континенттік</a:t>
            </a:r>
            <a:r>
              <a:rPr lang="ru-RU" sz="2400" dirty="0"/>
              <a:t> </a:t>
            </a:r>
            <a:r>
              <a:rPr lang="ru-RU" sz="2400" dirty="0" err="1"/>
              <a:t>жағдай</a:t>
            </a:r>
            <a:r>
              <a:rPr lang="ru-RU" sz="2400" dirty="0"/>
              <a:t> тек </a:t>
            </a:r>
            <a:r>
              <a:rPr lang="ru-RU" sz="2400" dirty="0" err="1"/>
              <a:t>қалқандарда</a:t>
            </a:r>
            <a:r>
              <a:rPr lang="ru-RU" sz="2400" dirty="0"/>
              <a:t>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,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көлдік-аллювийлі</a:t>
            </a:r>
            <a:r>
              <a:rPr lang="ru-RU" sz="2400" dirty="0"/>
              <a:t> </a:t>
            </a:r>
            <a:r>
              <a:rPr lang="ru-RU" sz="2400" dirty="0" err="1"/>
              <a:t>қабаттар</a:t>
            </a:r>
            <a:r>
              <a:rPr lang="ru-RU" sz="2400" dirty="0"/>
              <a:t> </a:t>
            </a:r>
            <a:r>
              <a:rPr lang="ru-RU" sz="2400" dirty="0" err="1"/>
              <a:t>жиналып</a:t>
            </a:r>
            <a:r>
              <a:rPr lang="ru-RU" sz="2400" dirty="0"/>
              <a:t> </a:t>
            </a:r>
            <a:r>
              <a:rPr lang="ru-RU" sz="2400" dirty="0" err="1"/>
              <a:t>жатқан</a:t>
            </a:r>
            <a:r>
              <a:rPr lang="ru-RU" sz="2400" dirty="0"/>
              <a:t> </a:t>
            </a:r>
            <a:r>
              <a:rPr lang="ru-RU" sz="2400" dirty="0" err="1"/>
              <a:t>синеклизаларда</a:t>
            </a:r>
            <a:r>
              <a:rPr lang="ru-RU" sz="2400" dirty="0"/>
              <a:t> да </a:t>
            </a:r>
            <a:r>
              <a:rPr lang="ru-RU" sz="2400" dirty="0" err="1"/>
              <a:t>орнаған</a:t>
            </a:r>
            <a:r>
              <a:rPr lang="ru-RU" sz="2400" dirty="0"/>
              <a:t>. </a:t>
            </a:r>
            <a:r>
              <a:rPr lang="ru-RU" sz="2400" dirty="0" err="1"/>
              <a:t>Платформадағы</a:t>
            </a:r>
            <a:r>
              <a:rPr lang="ru-RU" sz="2400" dirty="0"/>
              <a:t> </a:t>
            </a: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</a:t>
            </a:r>
            <a:r>
              <a:rPr lang="ru-RU" sz="2400" dirty="0"/>
              <a:t> </a:t>
            </a:r>
            <a:r>
              <a:rPr lang="ru-RU" sz="2400" dirty="0" err="1"/>
              <a:t>мезозойдың</a:t>
            </a:r>
            <a:r>
              <a:rPr lang="ru-RU" sz="2400" dirty="0"/>
              <a:t> </a:t>
            </a:r>
            <a:r>
              <a:rPr lang="ru-RU" sz="2400" dirty="0" err="1"/>
              <a:t>бүкіл</a:t>
            </a:r>
            <a:r>
              <a:rPr lang="ru-RU" sz="2400" dirty="0"/>
              <a:t> </a:t>
            </a:r>
            <a:r>
              <a:rPr lang="ru-RU" sz="2400" dirty="0" err="1"/>
              <a:t>бірінші</a:t>
            </a:r>
            <a:r>
              <a:rPr lang="ru-RU" sz="2400" dirty="0"/>
              <a:t> </a:t>
            </a:r>
            <a:r>
              <a:rPr lang="ru-RU" sz="2400" dirty="0" err="1"/>
              <a:t>жартысында</a:t>
            </a:r>
            <a:r>
              <a:rPr lang="ru-RU" sz="2400" dirty="0"/>
              <a:t> </a:t>
            </a:r>
            <a:r>
              <a:rPr lang="ru-RU" sz="2400" dirty="0" err="1"/>
              <a:t>сақталған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2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810B53-A68C-4676-984E-54824460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304800"/>
            <a:ext cx="10222131" cy="6553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Мезозойдың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тегістел</a:t>
            </a:r>
            <a:r>
              <a:rPr lang="ru-RU" dirty="0"/>
              <a:t>-ген </a:t>
            </a:r>
            <a:r>
              <a:rPr lang="ru-RU" dirty="0" err="1"/>
              <a:t>кеңістік</a:t>
            </a:r>
            <a:r>
              <a:rPr lang="ru-RU" dirty="0"/>
              <a:t>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бедерінде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; роль </a:t>
            </a:r>
            <a:r>
              <a:rPr lang="ru-RU" dirty="0" err="1"/>
              <a:t>атқарады.Юрада</a:t>
            </a:r>
            <a:r>
              <a:rPr lang="ru-RU" dirty="0"/>
              <a:t> Анд </a:t>
            </a:r>
            <a:r>
              <a:rPr lang="ru-RU" dirty="0" err="1"/>
              <a:t>геосинклиналында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Патагонияда</a:t>
            </a:r>
            <a:r>
              <a:rPr lang="ru-RU" dirty="0"/>
              <a:t>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Юра мен </a:t>
            </a:r>
            <a:r>
              <a:rPr lang="ru-RU" dirty="0" err="1"/>
              <a:t>бордың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күшейе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ойыстар</a:t>
            </a:r>
            <a:r>
              <a:rPr lang="ru-RU" dirty="0"/>
              <a:t> </a:t>
            </a:r>
            <a:r>
              <a:rPr lang="ru-RU" dirty="0" err="1"/>
              <a:t>шетін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Парана </a:t>
            </a:r>
            <a:r>
              <a:rPr lang="ru-RU" dirty="0" err="1"/>
              <a:t>ойысын</a:t>
            </a:r>
            <a:r>
              <a:rPr lang="ru-RU" dirty="0"/>
              <a:t> </a:t>
            </a:r>
            <a:r>
              <a:rPr lang="ru-RU" dirty="0" err="1"/>
              <a:t>қамтыды</a:t>
            </a:r>
            <a:r>
              <a:rPr lang="ru-RU" dirty="0"/>
              <a:t>. </a:t>
            </a:r>
            <a:r>
              <a:rPr lang="ru-RU" dirty="0" err="1"/>
              <a:t>Мұнда</a:t>
            </a:r>
            <a:r>
              <a:rPr lang="ru-RU" dirty="0"/>
              <a:t> </a:t>
            </a:r>
            <a:r>
              <a:rPr lang="ru-RU" dirty="0" err="1"/>
              <a:t>жарықтардан</a:t>
            </a:r>
            <a:r>
              <a:rPr lang="ru-RU" dirty="0"/>
              <a:t> базальт </a:t>
            </a:r>
            <a:r>
              <a:rPr lang="ru-RU" dirty="0" err="1"/>
              <a:t>ағып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2 млн. км2 </a:t>
            </a:r>
            <a:r>
              <a:rPr lang="ru-RU" dirty="0" err="1"/>
              <a:t>жуық</a:t>
            </a:r>
            <a:r>
              <a:rPr lang="ru-RU" dirty="0"/>
              <a:t> </a:t>
            </a:r>
            <a:r>
              <a:rPr lang="ru-RU" dirty="0" err="1"/>
              <a:t>ауданды</a:t>
            </a:r>
            <a:r>
              <a:rPr lang="ru-RU" dirty="0"/>
              <a:t> орта </a:t>
            </a:r>
            <a:r>
              <a:rPr lang="ru-RU" dirty="0" err="1"/>
              <a:t>есеппен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 600 м-дей </a:t>
            </a:r>
            <a:r>
              <a:rPr lang="ru-RU" dirty="0" err="1"/>
              <a:t>қалыңдықта</a:t>
            </a:r>
            <a:r>
              <a:rPr lang="ru-RU" dirty="0"/>
              <a:t> </a:t>
            </a:r>
            <a:r>
              <a:rPr lang="ru-RU" dirty="0" err="1"/>
              <a:t>жауып</a:t>
            </a:r>
            <a:r>
              <a:rPr lang="ru-RU" dirty="0"/>
              <a:t> </a:t>
            </a:r>
            <a:r>
              <a:rPr lang="ru-RU" dirty="0" err="1"/>
              <a:t>кетті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Мезозойдың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Атлант </a:t>
            </a:r>
            <a:r>
              <a:rPr lang="ru-RU" dirty="0" err="1"/>
              <a:t>мүхиты</a:t>
            </a:r>
            <a:r>
              <a:rPr lang="ru-RU" dirty="0"/>
              <a:t>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жердің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түсуі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,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барып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Америка </a:t>
            </a:r>
            <a:r>
              <a:rPr lang="ru-RU" dirty="0" err="1"/>
              <a:t>Африкадан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кей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платформа Атлант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трансгрессияға</a:t>
            </a:r>
            <a:r>
              <a:rPr lang="ru-RU" dirty="0"/>
              <a:t> </a:t>
            </a:r>
            <a:r>
              <a:rPr lang="ru-RU" dirty="0" err="1"/>
              <a:t>ұшыраған</a:t>
            </a:r>
            <a:r>
              <a:rPr lang="ru-RU" dirty="0"/>
              <a:t>, ал </a:t>
            </a:r>
            <a:r>
              <a:rPr lang="ru-RU" dirty="0" err="1"/>
              <a:t>калқандардың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алаптары</a:t>
            </a:r>
            <a:r>
              <a:rPr lang="ru-RU" dirty="0"/>
              <a:t> </a:t>
            </a:r>
            <a:r>
              <a:rPr lang="ru-RU" dirty="0" err="1"/>
              <a:t>компенсациялық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көтерілген</a:t>
            </a:r>
            <a:r>
              <a:rPr lang="ru-RU" dirty="0"/>
              <a:t>. </a:t>
            </a:r>
            <a:r>
              <a:rPr lang="ru-RU" dirty="0" err="1"/>
              <a:t>Онымен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Амазонка </a:t>
            </a:r>
            <a:r>
              <a:rPr lang="ru-RU" dirty="0" err="1"/>
              <a:t>және</a:t>
            </a:r>
            <a:r>
              <a:rPr lang="ru-RU" dirty="0"/>
              <a:t> Парана </a:t>
            </a:r>
            <a:r>
              <a:rPr lang="ru-RU" dirty="0" err="1"/>
              <a:t>синеклизаларында</a:t>
            </a:r>
            <a:r>
              <a:rPr lang="ru-RU" dirty="0"/>
              <a:t> </a:t>
            </a:r>
            <a:r>
              <a:rPr lang="ru-RU" dirty="0" err="1"/>
              <a:t>қайтадан</a:t>
            </a:r>
            <a:r>
              <a:rPr lang="ru-RU" dirty="0"/>
              <a:t>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.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құрлық</a:t>
            </a:r>
            <a:r>
              <a:rPr lang="ru-RU" dirty="0"/>
              <a:t> </a:t>
            </a:r>
            <a:r>
              <a:rPr lang="ru-RU" dirty="0" err="1"/>
              <a:t>күйінде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алаптарында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тегіс</a:t>
            </a:r>
            <a:r>
              <a:rPr lang="ru-RU" dirty="0"/>
              <a:t> </a:t>
            </a:r>
            <a:r>
              <a:rPr lang="ru-RU" dirty="0" err="1"/>
              <a:t>беттері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бедері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сақталып</a:t>
            </a:r>
            <a:r>
              <a:rPr lang="ru-RU" dirty="0"/>
              <a:t> калган.</a:t>
            </a:r>
          </a:p>
          <a:p>
            <a:pPr algn="just"/>
            <a:r>
              <a:rPr lang="ru-RU" dirty="0" err="1"/>
              <a:t>Мезозойдын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Анд </a:t>
            </a:r>
            <a:r>
              <a:rPr lang="ru-RU" dirty="0" err="1"/>
              <a:t>геосинклиналында</a:t>
            </a:r>
            <a:r>
              <a:rPr lang="ru-RU" dirty="0"/>
              <a:t> </a:t>
            </a:r>
            <a:r>
              <a:rPr lang="ru-RU" dirty="0" err="1"/>
              <a:t>суға</a:t>
            </a:r>
            <a:r>
              <a:rPr lang="ru-RU" dirty="0"/>
              <a:t> бату басым </a:t>
            </a:r>
            <a:r>
              <a:rPr lang="ru-RU" dirty="0" err="1"/>
              <a:t>болып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бөліктерін</a:t>
            </a:r>
            <a:r>
              <a:rPr lang="ru-RU" dirty="0"/>
              <a:t> </a:t>
            </a:r>
            <a:r>
              <a:rPr lang="ru-RU" dirty="0" err="1"/>
              <a:t>қамтыған.Бор</a:t>
            </a:r>
            <a:r>
              <a:rPr lang="ru-RU" dirty="0"/>
              <a:t> </a:t>
            </a:r>
            <a:r>
              <a:rPr lang="ru-RU" dirty="0" err="1"/>
              <a:t>дәуірінін</a:t>
            </a:r>
            <a:r>
              <a:rPr lang="ru-RU" dirty="0"/>
              <a:t> </a:t>
            </a:r>
            <a:r>
              <a:rPr lang="ru-RU" dirty="0" err="1"/>
              <a:t>аяғына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Америкада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кездегіге</a:t>
            </a:r>
            <a:r>
              <a:rPr lang="ru-RU" dirty="0"/>
              <a:t> </a:t>
            </a:r>
            <a:r>
              <a:rPr lang="ru-RU" dirty="0" err="1"/>
              <a:t>шамалас</a:t>
            </a:r>
            <a:r>
              <a:rPr lang="ru-RU" dirty="0"/>
              <a:t> климат </a:t>
            </a:r>
            <a:r>
              <a:rPr lang="ru-RU" dirty="0" err="1"/>
              <a:t>жағдайы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. </a:t>
            </a:r>
            <a:r>
              <a:rPr lang="ru-RU" dirty="0" err="1"/>
              <a:t>Органикалык</a:t>
            </a:r>
            <a:r>
              <a:rPr lang="ru-RU" dirty="0"/>
              <a:t>. </a:t>
            </a: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бірте-бірте</a:t>
            </a:r>
            <a:r>
              <a:rPr lang="ru-RU" dirty="0"/>
              <a:t> </a:t>
            </a:r>
            <a:r>
              <a:rPr lang="ru-RU" dirty="0" err="1"/>
              <a:t>жоғалып</a:t>
            </a:r>
            <a:r>
              <a:rPr lang="ru-RU" dirty="0"/>
              <a:t> бара </a:t>
            </a:r>
            <a:r>
              <a:rPr lang="ru-RU" dirty="0" err="1"/>
              <a:t>жатқан</a:t>
            </a:r>
            <a:r>
              <a:rPr lang="ru-RU" dirty="0"/>
              <a:t> мезозой </a:t>
            </a:r>
            <a:r>
              <a:rPr lang="ru-RU" dirty="0" err="1"/>
              <a:t>фаунасы</a:t>
            </a:r>
            <a:r>
              <a:rPr lang="ru-RU" dirty="0"/>
              <a:t> мен </a:t>
            </a:r>
            <a:r>
              <a:rPr lang="ru-RU" dirty="0" err="1"/>
              <a:t>флорасы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қазіргіге</a:t>
            </a:r>
            <a:r>
              <a:rPr lang="ru-RU" dirty="0"/>
              <a:t> </a:t>
            </a:r>
            <a:r>
              <a:rPr lang="ru-RU" dirty="0" err="1"/>
              <a:t>ұксас</a:t>
            </a:r>
            <a:r>
              <a:rPr lang="ru-RU" dirty="0"/>
              <a:t> </a:t>
            </a:r>
            <a:r>
              <a:rPr lang="ru-RU" dirty="0" err="1"/>
              <a:t>түрлер</a:t>
            </a:r>
            <a:r>
              <a:rPr lang="ru-RU" dirty="0"/>
              <a:t> </a:t>
            </a:r>
            <a:r>
              <a:rPr lang="ru-RU" dirty="0" err="1"/>
              <a:t>шыға</a:t>
            </a:r>
            <a:r>
              <a:rPr lang="ru-RU" dirty="0"/>
              <a:t> </a:t>
            </a:r>
            <a:r>
              <a:rPr lang="ru-RU" dirty="0" err="1"/>
              <a:t>бастаған</a:t>
            </a:r>
            <a:r>
              <a:rPr lang="ru-RU" dirty="0"/>
              <a:t>. </a:t>
            </a:r>
            <a:r>
              <a:rPr lang="ru-RU" dirty="0" err="1"/>
              <a:t>Жануарлар</a:t>
            </a:r>
            <a:r>
              <a:rPr lang="ru-RU" dirty="0"/>
              <a:t> </a:t>
            </a:r>
            <a:r>
              <a:rPr lang="ru-RU" dirty="0" err="1"/>
              <a:t>дүниесінің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балықтар</a:t>
            </a:r>
            <a:r>
              <a:rPr lang="ru-RU" dirty="0"/>
              <a:t>, </a:t>
            </a:r>
            <a:r>
              <a:rPr lang="ru-RU" dirty="0" err="1"/>
              <a:t>құстар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қалталы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плацентарлық</a:t>
            </a:r>
            <a:r>
              <a:rPr lang="ru-RU" dirty="0"/>
              <a:t>, (</a:t>
            </a:r>
            <a:r>
              <a:rPr lang="ru-RU" dirty="0" err="1"/>
              <a:t>насеком</a:t>
            </a:r>
            <a:r>
              <a:rPr lang="ru-RU" dirty="0"/>
              <a:t> </a:t>
            </a:r>
            <a:r>
              <a:rPr lang="ru-RU" dirty="0" err="1"/>
              <a:t>қоректі</a:t>
            </a:r>
            <a:r>
              <a:rPr lang="ru-RU" dirty="0"/>
              <a:t>) </a:t>
            </a:r>
            <a:r>
              <a:rPr lang="ru-RU" dirty="0" err="1"/>
              <a:t>сүт</a:t>
            </a:r>
            <a:r>
              <a:rPr lang="ru-RU" dirty="0"/>
              <a:t> </a:t>
            </a:r>
            <a:r>
              <a:rPr lang="ru-RU" dirty="0" err="1"/>
              <a:t>қоректілер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Флора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жабық</a:t>
            </a:r>
            <a:r>
              <a:rPr lang="ru-RU" dirty="0"/>
              <a:t> </a:t>
            </a:r>
            <a:r>
              <a:rPr lang="ru-RU" dirty="0" err="1"/>
              <a:t>тұқымды</a:t>
            </a:r>
            <a:r>
              <a:rPr lang="ru-RU" dirty="0"/>
              <a:t> </a:t>
            </a:r>
            <a:r>
              <a:rPr lang="ru-RU" dirty="0" err="1"/>
              <a:t>өсімдіктердің</a:t>
            </a:r>
            <a:r>
              <a:rPr lang="ru-RU" dirty="0"/>
              <a:t> </a:t>
            </a:r>
            <a:r>
              <a:rPr lang="ru-RU" dirty="0" err="1"/>
              <a:t>қаулап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Онтүстік</a:t>
            </a:r>
            <a:r>
              <a:rPr lang="ru-RU" dirty="0"/>
              <a:t> Америка мен Африка </a:t>
            </a:r>
            <a:r>
              <a:rPr lang="ru-RU" dirty="0" err="1"/>
              <a:t>бөлінгенге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ортақ</a:t>
            </a:r>
            <a:r>
              <a:rPr lang="ru-RU" dirty="0"/>
              <a:t> </a:t>
            </a:r>
            <a:r>
              <a:rPr lang="ru-RU" dirty="0" err="1"/>
              <a:t>түр</a:t>
            </a:r>
            <a:r>
              <a:rPr lang="ru-RU" dirty="0"/>
              <a:t> </a:t>
            </a:r>
            <a:r>
              <a:rPr lang="ru-RU" dirty="0" err="1"/>
              <a:t>құралу</a:t>
            </a:r>
            <a:r>
              <a:rPr lang="ru-RU" dirty="0"/>
              <a:t> </a:t>
            </a:r>
            <a:r>
              <a:rPr lang="ru-RU" dirty="0" err="1"/>
              <a:t>орталығы</a:t>
            </a:r>
            <a:r>
              <a:rPr lang="ru-RU" dirty="0"/>
              <a:t> </a:t>
            </a:r>
            <a:r>
              <a:rPr lang="ru-RU" dirty="0" err="1"/>
              <a:t>казіргі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Атлантиканың</a:t>
            </a:r>
            <a:r>
              <a:rPr lang="ru-RU" dirty="0"/>
              <a:t> </a:t>
            </a:r>
            <a:r>
              <a:rPr lang="ru-RU" dirty="0" err="1"/>
              <a:t>орнында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0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BACBAB-79D1-4E63-BF37-08053880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569844"/>
            <a:ext cx="9939130" cy="628815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Кайнозойдың</a:t>
            </a:r>
            <a:r>
              <a:rPr lang="ru-RU" dirty="0"/>
              <a:t> </a:t>
            </a:r>
            <a:r>
              <a:rPr lang="ru-RU" dirty="0" err="1"/>
              <a:t>басынан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материктердің</a:t>
            </a:r>
            <a:r>
              <a:rPr lang="ru-RU" dirty="0"/>
              <a:t> </a:t>
            </a:r>
            <a:r>
              <a:rPr lang="ru-RU" dirty="0" err="1"/>
              <a:t>әрқайсысының</a:t>
            </a:r>
            <a:r>
              <a:rPr lang="ru-RU" dirty="0"/>
              <a:t> </a:t>
            </a:r>
            <a:r>
              <a:rPr lang="ru-RU" dirty="0" err="1"/>
              <a:t>флорасы</a:t>
            </a:r>
            <a:r>
              <a:rPr lang="ru-RU" dirty="0"/>
              <a:t>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калыптасты.Бор</a:t>
            </a:r>
            <a:r>
              <a:rPr lang="ru-RU" dirty="0"/>
              <a:t> </a:t>
            </a:r>
            <a:r>
              <a:rPr lang="ru-RU" dirty="0" err="1"/>
              <a:t>дәуірінің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палеоген </a:t>
            </a:r>
            <a:r>
              <a:rPr lang="ru-RU" dirty="0" err="1"/>
              <a:t>бойы</a:t>
            </a:r>
            <a:r>
              <a:rPr lang="ru-RU" dirty="0"/>
              <a:t> Анд </a:t>
            </a:r>
            <a:r>
              <a:rPr lang="ru-RU" dirty="0" err="1"/>
              <a:t>зонасында</a:t>
            </a:r>
            <a:r>
              <a:rPr lang="ru-RU" dirty="0"/>
              <a:t> </a:t>
            </a:r>
            <a:r>
              <a:rPr lang="ru-RU" dirty="0" err="1"/>
              <a:t>қатпарлану</a:t>
            </a:r>
            <a:r>
              <a:rPr lang="ru-RU" dirty="0"/>
              <a:t>, </a:t>
            </a:r>
            <a:r>
              <a:rPr lang="ru-RU" dirty="0" err="1"/>
              <a:t>көтерілу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 </a:t>
            </a:r>
            <a:r>
              <a:rPr lang="ru-RU" dirty="0" err="1"/>
              <a:t>Палеогеннің</a:t>
            </a:r>
            <a:r>
              <a:rPr lang="ru-RU" dirty="0"/>
              <a:t> </a:t>
            </a:r>
            <a:r>
              <a:rPr lang="ru-RU" dirty="0" err="1"/>
              <a:t>аяғына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геосинклинальдың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оңтүстікте</a:t>
            </a:r>
            <a:r>
              <a:rPr lang="ru-RU" dirty="0"/>
              <a:t> Антарктида </a:t>
            </a:r>
            <a:r>
              <a:rPr lang="ru-RU" dirty="0" err="1"/>
              <a:t>материгіне</a:t>
            </a:r>
            <a:r>
              <a:rPr lang="ru-RU" dirty="0"/>
              <a:t> </a:t>
            </a:r>
            <a:r>
              <a:rPr lang="ru-RU" dirty="0" err="1"/>
              <a:t>денін</a:t>
            </a:r>
            <a:r>
              <a:rPr lang="ru-RU" dirty="0"/>
              <a:t> </a:t>
            </a:r>
            <a:r>
              <a:rPr lang="ru-RU" dirty="0" err="1"/>
              <a:t>баратын</a:t>
            </a:r>
            <a:r>
              <a:rPr lang="ru-RU" dirty="0"/>
              <a:t>, ал </a:t>
            </a:r>
            <a:r>
              <a:rPr lang="ru-RU" dirty="0" err="1"/>
              <a:t>солтүстікте</a:t>
            </a:r>
            <a:r>
              <a:rPr lang="ru-RU" dirty="0"/>
              <a:t> </a:t>
            </a:r>
            <a:r>
              <a:rPr lang="ru-RU" dirty="0" err="1"/>
              <a:t>Антиль-Кариб</a:t>
            </a:r>
            <a:r>
              <a:rPr lang="ru-RU" dirty="0"/>
              <a:t> </a:t>
            </a:r>
            <a:r>
              <a:rPr lang="ru-RU" dirty="0" err="1"/>
              <a:t>аймағының</a:t>
            </a:r>
            <a:r>
              <a:rPr lang="ru-RU" dirty="0"/>
              <a:t> </a:t>
            </a:r>
            <a:r>
              <a:rPr lang="ru-RU" dirty="0" err="1"/>
              <a:t>жүйелерімен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орасан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тау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Көтерілу</a:t>
            </a:r>
            <a:r>
              <a:rPr lang="ru-RU" dirty="0"/>
              <a:t>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едәуір</a:t>
            </a:r>
            <a:r>
              <a:rPr lang="ru-RU" dirty="0"/>
              <a:t> </a:t>
            </a:r>
            <a:r>
              <a:rPr lang="ru-RU" dirty="0" err="1"/>
              <a:t>бөлігінің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деңгейінен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батуымен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перикратондық</a:t>
            </a:r>
            <a:r>
              <a:rPr lang="ru-RU" dirty="0"/>
              <a:t> </a:t>
            </a:r>
            <a:r>
              <a:rPr lang="ru-RU" dirty="0" err="1"/>
              <a:t>майысу</a:t>
            </a:r>
            <a:r>
              <a:rPr lang="ru-RU" dirty="0"/>
              <a:t> </a:t>
            </a:r>
            <a:r>
              <a:rPr lang="ru-RU" dirty="0" err="1"/>
              <a:t>синеклизалардың</a:t>
            </a:r>
            <a:r>
              <a:rPr lang="ru-RU" dirty="0"/>
              <a:t> </a:t>
            </a:r>
            <a:r>
              <a:rPr lang="ru-RU" dirty="0" err="1"/>
              <a:t>алабында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Атлант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жағалауында</a:t>
            </a:r>
            <a:r>
              <a:rPr lang="ru-RU" dirty="0"/>
              <a:t> </a:t>
            </a:r>
            <a:r>
              <a:rPr lang="ru-RU" dirty="0" err="1"/>
              <a:t>шөгінді</a:t>
            </a:r>
            <a:r>
              <a:rPr lang="ru-RU" dirty="0"/>
              <a:t> </a:t>
            </a:r>
            <a:r>
              <a:rPr lang="ru-RU" dirty="0" err="1"/>
              <a:t>жыныстардың</a:t>
            </a:r>
            <a:r>
              <a:rPr lang="ru-RU" dirty="0"/>
              <a:t> </a:t>
            </a:r>
            <a:r>
              <a:rPr lang="ru-RU" dirty="0" err="1"/>
              <a:t>калың</a:t>
            </a:r>
            <a:r>
              <a:rPr lang="ru-RU" dirty="0"/>
              <a:t> </a:t>
            </a:r>
            <a:r>
              <a:rPr lang="ru-RU" dirty="0" err="1"/>
              <a:t>қабаттарының</a:t>
            </a:r>
            <a:r>
              <a:rPr lang="ru-RU" dirty="0"/>
              <a:t> </a:t>
            </a:r>
            <a:r>
              <a:rPr lang="ru-RU" dirty="0" err="1"/>
              <a:t>түзілуімен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Неогенде</a:t>
            </a:r>
            <a:r>
              <a:rPr lang="ru-RU" dirty="0"/>
              <a:t> </a:t>
            </a:r>
            <a:r>
              <a:rPr lang="ru-RU" dirty="0" err="1"/>
              <a:t>ішінара</a:t>
            </a:r>
            <a:r>
              <a:rPr lang="ru-RU" dirty="0"/>
              <a:t> </a:t>
            </a:r>
            <a:r>
              <a:rPr lang="ru-RU" dirty="0" err="1"/>
              <a:t>шөгу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қалқандар</a:t>
            </a:r>
            <a:r>
              <a:rPr lang="ru-RU" dirty="0"/>
              <a:t> </a:t>
            </a:r>
            <a:r>
              <a:rPr lang="ru-RU" dirty="0" err="1"/>
              <a:t>аймағы</a:t>
            </a:r>
            <a:r>
              <a:rPr lang="ru-RU" dirty="0"/>
              <a:t> мен Анд </a:t>
            </a:r>
            <a:r>
              <a:rPr lang="ru-RU" dirty="0" err="1"/>
              <a:t>зонасында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көтерілулерге</a:t>
            </a:r>
            <a:r>
              <a:rPr lang="ru-RU" dirty="0"/>
              <a:t> </a:t>
            </a:r>
            <a:r>
              <a:rPr lang="ru-RU" dirty="0" err="1"/>
              <a:t>ауысқан</a:t>
            </a:r>
            <a:r>
              <a:rPr lang="ru-RU" dirty="0"/>
              <a:t>. </a:t>
            </a:r>
            <a:r>
              <a:rPr lang="ru-RU" dirty="0" err="1"/>
              <a:t>Көтерілулерге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өзендер</a:t>
            </a:r>
            <a:r>
              <a:rPr lang="ru-RU" dirty="0"/>
              <a:t> </a:t>
            </a:r>
            <a:r>
              <a:rPr lang="ru-RU" dirty="0" err="1"/>
              <a:t>арнасын</a:t>
            </a:r>
            <a:r>
              <a:rPr lang="ru-RU" dirty="0"/>
              <a:t> </a:t>
            </a:r>
            <a:r>
              <a:rPr lang="ru-RU" dirty="0" err="1"/>
              <a:t>тіліп</a:t>
            </a:r>
            <a:r>
              <a:rPr lang="ru-RU" dirty="0"/>
              <a:t> </a:t>
            </a:r>
            <a:r>
              <a:rPr lang="ru-RU" dirty="0" err="1"/>
              <a:t>терендеген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сарқырамалар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Атлант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Кариб</a:t>
            </a:r>
            <a:r>
              <a:rPr lang="ru-RU" dirty="0"/>
              <a:t> </a:t>
            </a:r>
            <a:r>
              <a:rPr lang="ru-RU" dirty="0" err="1"/>
              <a:t>жағалаулары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жерлерде</a:t>
            </a:r>
            <a:r>
              <a:rPr lang="ru-RU" dirty="0"/>
              <a:t> </a:t>
            </a:r>
            <a:r>
              <a:rPr lang="ru-RU" dirty="0" err="1"/>
              <a:t>эстуарийлер</a:t>
            </a:r>
            <a:r>
              <a:rPr lang="ru-RU" dirty="0"/>
              <a:t> мен </a:t>
            </a:r>
            <a:r>
              <a:rPr lang="ru-RU" dirty="0" err="1"/>
              <a:t>лагуналар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95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641426-1FAE-475F-A010-9DD0C98A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609600"/>
            <a:ext cx="9886122" cy="60694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Анд </a:t>
            </a:r>
            <a:r>
              <a:rPr lang="ru-RU" dirty="0" err="1"/>
              <a:t>жуйесінің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көтерілуіне</a:t>
            </a:r>
            <a:r>
              <a:rPr lang="ru-RU" dirty="0"/>
              <a:t> </a:t>
            </a:r>
            <a:r>
              <a:rPr lang="ru-RU" dirty="0" err="1"/>
              <a:t>платформаның</a:t>
            </a:r>
            <a:r>
              <a:rPr lang="ru-RU" dirty="0"/>
              <a:t> </a:t>
            </a:r>
            <a:r>
              <a:rPr lang="ru-RU" dirty="0" err="1"/>
              <a:t>көршілес</a:t>
            </a:r>
            <a:r>
              <a:rPr lang="ru-RU" dirty="0"/>
              <a:t> </a:t>
            </a:r>
            <a:r>
              <a:rPr lang="ru-RU" dirty="0" err="1"/>
              <a:t>алаптары</a:t>
            </a:r>
            <a:r>
              <a:rPr lang="ru-RU" dirty="0"/>
              <a:t> да </a:t>
            </a:r>
            <a:r>
              <a:rPr lang="ru-RU" dirty="0" err="1"/>
              <a:t>қамтылған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Андымен</a:t>
            </a:r>
            <a:r>
              <a:rPr lang="ru-RU" dirty="0"/>
              <a:t> орография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Прекордильер</a:t>
            </a:r>
            <a:r>
              <a:rPr lang="ru-RU" dirty="0"/>
              <a:t>, Пампа </a:t>
            </a:r>
            <a:r>
              <a:rPr lang="ru-RU" dirty="0" err="1"/>
              <a:t>сьерралары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жоталар</a:t>
            </a:r>
            <a:r>
              <a:rPr lang="ru-RU" dirty="0"/>
              <a:t> </a:t>
            </a:r>
            <a:r>
              <a:rPr lang="ru-RU" dirty="0" err="1"/>
              <a:t>көтерілген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Тау </a:t>
            </a:r>
            <a:r>
              <a:rPr lang="ru-RU" dirty="0" err="1"/>
              <a:t>түзілу</a:t>
            </a:r>
            <a:r>
              <a:rPr lang="ru-RU" dirty="0"/>
              <a:t> </a:t>
            </a:r>
            <a:r>
              <a:rPr lang="ru-RU" dirty="0" err="1"/>
              <a:t>процестерімен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күшейе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.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тау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бөліктерінде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Патагония </a:t>
            </a:r>
            <a:r>
              <a:rPr lang="ru-RU" dirty="0" err="1"/>
              <a:t>плитасы</a:t>
            </a:r>
            <a:r>
              <a:rPr lang="ru-RU" dirty="0"/>
              <a:t> </a:t>
            </a:r>
            <a:r>
              <a:rPr lang="ru-RU" dirty="0" err="1"/>
              <a:t>алабында</a:t>
            </a:r>
            <a:r>
              <a:rPr lang="ru-RU" dirty="0"/>
              <a:t> </a:t>
            </a:r>
            <a:r>
              <a:rPr lang="ru-RU" dirty="0" err="1"/>
              <a:t>кездесіп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Көтерілу</a:t>
            </a:r>
            <a:r>
              <a:rPr lang="ru-RU" dirty="0"/>
              <a:t> мен </a:t>
            </a:r>
            <a:r>
              <a:rPr lang="ru-RU" dirty="0" err="1"/>
              <a:t>жанар</a:t>
            </a:r>
            <a:r>
              <a:rPr lang="ru-RU" dirty="0"/>
              <a:t> тау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плиоценде</a:t>
            </a:r>
            <a:r>
              <a:rPr lang="ru-RU" dirty="0"/>
              <a:t>, </a:t>
            </a:r>
            <a:r>
              <a:rPr lang="ru-RU" dirty="0" err="1"/>
              <a:t>антропогеннің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</a:t>
            </a:r>
            <a:r>
              <a:rPr lang="ru-RU" dirty="0" err="1"/>
              <a:t>жалғасып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кезгедейін</a:t>
            </a:r>
            <a:r>
              <a:rPr lang="ru-RU" dirty="0"/>
              <a:t> </a:t>
            </a:r>
            <a:r>
              <a:rPr lang="ru-RU" dirty="0" err="1"/>
              <a:t>тоқтаған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Анд </a:t>
            </a:r>
            <a:r>
              <a:rPr lang="ru-RU" dirty="0" err="1"/>
              <a:t>тауының</a:t>
            </a:r>
            <a:r>
              <a:rPr lang="ru-RU" dirty="0"/>
              <a:t> </a:t>
            </a:r>
            <a:r>
              <a:rPr lang="ru-RU" dirty="0" err="1"/>
              <a:t>көтерілуімен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бүзылыс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, </a:t>
            </a:r>
            <a:r>
              <a:rPr lang="ru-RU" dirty="0" err="1"/>
              <a:t>Жүмсақ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жинақталды</a:t>
            </a:r>
            <a:r>
              <a:rPr lang="ru-RU" dirty="0"/>
              <a:t>,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</a:t>
            </a:r>
            <a:r>
              <a:rPr lang="ru-RU" dirty="0"/>
              <a:t> </a:t>
            </a:r>
            <a:r>
              <a:rPr lang="ru-RU" dirty="0" err="1"/>
              <a:t>тегістелді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Анд </a:t>
            </a:r>
            <a:r>
              <a:rPr lang="ru-RU" dirty="0" err="1"/>
              <a:t>тауының</a:t>
            </a:r>
            <a:r>
              <a:rPr lang="ru-RU" dirty="0"/>
              <a:t> </a:t>
            </a:r>
            <a:r>
              <a:rPr lang="ru-RU" dirty="0" err="1"/>
              <a:t>көтерілуіне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зонасында</a:t>
            </a:r>
            <a:r>
              <a:rPr lang="ru-RU" dirty="0"/>
              <a:t> </a:t>
            </a:r>
            <a:r>
              <a:rPr lang="ru-RU" dirty="0" err="1"/>
              <a:t>тереңдікте</a:t>
            </a:r>
            <a:r>
              <a:rPr lang="ru-RU" dirty="0"/>
              <a:t> </a:t>
            </a:r>
            <a:r>
              <a:rPr lang="ru-RU" dirty="0" err="1"/>
              <a:t>жарылулар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шеткері</a:t>
            </a:r>
            <a:r>
              <a:rPr lang="ru-RU" dirty="0"/>
              <a:t> </a:t>
            </a:r>
            <a:r>
              <a:rPr lang="ru-RU" dirty="0" err="1"/>
              <a:t>аймақтары</a:t>
            </a:r>
            <a:r>
              <a:rPr lang="ru-RU" dirty="0"/>
              <a:t> 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суының</a:t>
            </a:r>
            <a:r>
              <a:rPr lang="ru-RU" dirty="0"/>
              <a:t> </a:t>
            </a:r>
            <a:r>
              <a:rPr lang="ru-RU" dirty="0" err="1"/>
              <a:t>астына</a:t>
            </a:r>
            <a:r>
              <a:rPr lang="ru-RU" dirty="0"/>
              <a:t> </a:t>
            </a:r>
            <a:r>
              <a:rPr lang="ru-RU" dirty="0" err="1"/>
              <a:t>батып</a:t>
            </a:r>
            <a:r>
              <a:rPr lang="ru-RU" dirty="0"/>
              <a:t> </a:t>
            </a:r>
            <a:r>
              <a:rPr lang="ru-RU" dirty="0" err="1"/>
              <a:t>кетті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48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8F0F9A-DFB4-4C3B-AFEB-99DCA344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75862"/>
            <a:ext cx="8946541" cy="55725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Плиоцен </a:t>
            </a:r>
            <a:r>
              <a:rPr lang="ru-RU" dirty="0" err="1"/>
              <a:t>дәуірінде</a:t>
            </a:r>
            <a:r>
              <a:rPr lang="ru-RU" dirty="0"/>
              <a:t> </a:t>
            </a:r>
            <a:r>
              <a:rPr lang="ru-RU" dirty="0" err="1"/>
              <a:t>сәл</a:t>
            </a:r>
            <a:r>
              <a:rPr lang="ru-RU" dirty="0"/>
              <a:t> </a:t>
            </a:r>
            <a:r>
              <a:rPr lang="ru-RU" dirty="0" err="1"/>
              <a:t>үзілістен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Америка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материкпен</a:t>
            </a:r>
            <a:r>
              <a:rPr lang="ru-RU" dirty="0"/>
              <a:t> </a:t>
            </a:r>
            <a:r>
              <a:rPr lang="ru-RU" dirty="0" err="1"/>
              <a:t>түпкілікті</a:t>
            </a:r>
            <a:r>
              <a:rPr lang="ru-RU" dirty="0"/>
              <a:t> </a:t>
            </a:r>
            <a:r>
              <a:rPr lang="ru-RU" dirty="0" err="1"/>
              <a:t>жалғасты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жалғасу</a:t>
            </a:r>
            <a:r>
              <a:rPr lang="ru-RU" dirty="0"/>
              <a:t> </a:t>
            </a:r>
            <a:r>
              <a:rPr lang="ru-RU" dirty="0" err="1"/>
              <a:t>материктердің</a:t>
            </a:r>
            <a:r>
              <a:rPr lang="ru-RU" dirty="0"/>
              <a:t> </a:t>
            </a:r>
            <a:r>
              <a:rPr lang="ru-RU" dirty="0" err="1"/>
              <a:t>жануарлары</a:t>
            </a:r>
            <a:r>
              <a:rPr lang="ru-RU" dirty="0"/>
              <a:t> мен </a:t>
            </a:r>
            <a:r>
              <a:rPr lang="ru-RU" dirty="0" err="1"/>
              <a:t>өсімдіктері</a:t>
            </a:r>
            <a:r>
              <a:rPr lang="ru-RU" dirty="0"/>
              <a:t> </a:t>
            </a:r>
            <a:r>
              <a:rPr lang="ru-RU" dirty="0" err="1"/>
              <a:t>түрлерінің</a:t>
            </a:r>
            <a:r>
              <a:rPr lang="ru-RU" dirty="0"/>
              <a:t> </a:t>
            </a:r>
            <a:r>
              <a:rPr lang="ru-RU" dirty="0" err="1"/>
              <a:t>алмасуына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туғьгзды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Оңтүстікте</a:t>
            </a:r>
            <a:r>
              <a:rPr lang="ru-RU" dirty="0"/>
              <a:t> Антарктика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климаттың</a:t>
            </a:r>
            <a:r>
              <a:rPr lang="ru-RU" dirty="0"/>
              <a:t> </a:t>
            </a:r>
            <a:r>
              <a:rPr lang="ru-RU" dirty="0" err="1"/>
              <a:t>салқындауына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Антарктиданы</a:t>
            </a:r>
            <a:r>
              <a:rPr lang="ru-RU" dirty="0"/>
              <a:t> </a:t>
            </a:r>
            <a:r>
              <a:rPr lang="ru-RU" dirty="0" err="1"/>
              <a:t>жабынды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басудың</a:t>
            </a:r>
            <a:r>
              <a:rPr lang="ru-RU" dirty="0"/>
              <a:t> </a:t>
            </a:r>
            <a:r>
              <a:rPr lang="ru-RU" dirty="0" err="1"/>
              <a:t>басталуына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антарктика</a:t>
            </a:r>
            <a:r>
              <a:rPr lang="ru-RU" dirty="0"/>
              <a:t> </a:t>
            </a:r>
            <a:r>
              <a:rPr lang="ru-RU" dirty="0" err="1"/>
              <a:t>флорасының</a:t>
            </a:r>
            <a:r>
              <a:rPr lang="ru-RU" dirty="0"/>
              <a:t>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ене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Анд </a:t>
            </a:r>
            <a:r>
              <a:rPr lang="ru-RU" dirty="0" err="1"/>
              <a:t>көтеріле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тау </a:t>
            </a:r>
            <a:r>
              <a:rPr lang="ru-RU" dirty="0" err="1"/>
              <a:t>табиғаты</a:t>
            </a:r>
            <a:r>
              <a:rPr lang="ru-RU" dirty="0"/>
              <a:t> </a:t>
            </a:r>
            <a:r>
              <a:rPr lang="ru-RU" dirty="0" err="1"/>
              <a:t>жағдайына</a:t>
            </a:r>
            <a:r>
              <a:rPr lang="ru-RU" dirty="0"/>
              <a:t> </a:t>
            </a:r>
            <a:r>
              <a:rPr lang="ru-RU" dirty="0" err="1"/>
              <a:t>бейімделген</a:t>
            </a:r>
            <a:r>
              <a:rPr lang="ru-RU" dirty="0"/>
              <a:t> </a:t>
            </a:r>
            <a:r>
              <a:rPr lang="ru-RU" dirty="0" err="1"/>
              <a:t>неотропикті</a:t>
            </a:r>
            <a:r>
              <a:rPr lang="ru-RU" dirty="0"/>
              <a:t>- </a:t>
            </a:r>
            <a:r>
              <a:rPr lang="ru-RU" dirty="0" err="1"/>
              <a:t>элементтерден</a:t>
            </a:r>
            <a:r>
              <a:rPr lang="ru-RU" dirty="0"/>
              <a:t>, </a:t>
            </a:r>
            <a:r>
              <a:rPr lang="ru-RU" dirty="0" err="1"/>
              <a:t>антарктикалық</a:t>
            </a:r>
            <a:r>
              <a:rPr lang="ru-RU" dirty="0"/>
              <a:t> </a:t>
            </a:r>
            <a:r>
              <a:rPr lang="ru-RU" dirty="0" err="1"/>
              <a:t>түрлерден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Андтың</a:t>
            </a:r>
            <a:r>
              <a:rPr lang="ru-RU" dirty="0"/>
              <a:t> </a:t>
            </a:r>
            <a:r>
              <a:rPr lang="ru-RU" dirty="0" err="1"/>
              <a:t>өзінде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эндемиктік</a:t>
            </a:r>
            <a:r>
              <a:rPr lang="ru-RU" dirty="0"/>
              <a:t> тау </a:t>
            </a:r>
            <a:r>
              <a:rPr lang="ru-RU" dirty="0" err="1"/>
              <a:t>түрлерінен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органикалық</a:t>
            </a:r>
            <a:r>
              <a:rPr lang="ru-RU" dirty="0"/>
              <a:t> </a:t>
            </a:r>
            <a:r>
              <a:rPr lang="ru-RU" dirty="0" err="1"/>
              <a:t>дүниесі</a:t>
            </a:r>
            <a:r>
              <a:rPr lang="ru-RU" dirty="0"/>
              <a:t> </a:t>
            </a:r>
            <a:r>
              <a:rPr lang="ru-RU" dirty="0" err="1"/>
              <a:t>қалыптасты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Анд </a:t>
            </a:r>
            <a:r>
              <a:rPr lang="ru-RU" dirty="0" err="1"/>
              <a:t>тауының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көтерілуінің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салдары</a:t>
            </a:r>
            <a:r>
              <a:rPr lang="ru-RU" dirty="0"/>
              <a:t> </a:t>
            </a:r>
            <a:r>
              <a:rPr lang="ru-RU" dirty="0" err="1"/>
              <a:t>таулық</a:t>
            </a:r>
            <a:r>
              <a:rPr lang="ru-RU" dirty="0"/>
              <a:t> </a:t>
            </a:r>
            <a:r>
              <a:rPr lang="ru-RU" dirty="0" err="1"/>
              <a:t>мұзбасу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қазіргіге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анағұрлым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болғанымен</a:t>
            </a:r>
            <a:r>
              <a:rPr lang="ru-RU" dirty="0"/>
              <a:t> </a:t>
            </a:r>
            <a:r>
              <a:rPr lang="ru-RU" dirty="0" err="1"/>
              <a:t>қиыр</a:t>
            </a:r>
            <a:r>
              <a:rPr lang="ru-RU" dirty="0"/>
              <a:t> </a:t>
            </a:r>
            <a:r>
              <a:rPr lang="ru-RU" dirty="0" err="1"/>
              <a:t>оңтүстіктен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еш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тау </a:t>
            </a:r>
            <a:r>
              <a:rPr lang="ru-RU" dirty="0" err="1"/>
              <a:t>жүйесінен</a:t>
            </a:r>
            <a:r>
              <a:rPr lang="ru-RU" dirty="0"/>
              <a:t> </a:t>
            </a:r>
            <a:r>
              <a:rPr lang="ru-RU" dirty="0" err="1"/>
              <a:t>шеткері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жок.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оңтүстік-батысында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түсуінен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Чилидің</a:t>
            </a:r>
            <a:r>
              <a:rPr lang="ru-RU" dirty="0"/>
              <a:t> </a:t>
            </a:r>
            <a:r>
              <a:rPr lang="ru-RU" dirty="0" err="1"/>
              <a:t>фьордтық</a:t>
            </a:r>
            <a:r>
              <a:rPr lang="ru-RU" dirty="0"/>
              <a:t> </a:t>
            </a:r>
            <a:r>
              <a:rPr lang="ru-RU" dirty="0" err="1"/>
              <a:t>жағалауы</a:t>
            </a:r>
            <a:r>
              <a:rPr lang="ru-RU" dirty="0"/>
              <a:t> </a:t>
            </a:r>
            <a:r>
              <a:rPr lang="ru-RU" dirty="0" err="1"/>
              <a:t>түзілді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4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82D2B-2191-4D87-BEF4-5324C121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404" y="850284"/>
            <a:ext cx="9404723" cy="1400530"/>
          </a:xfrm>
        </p:spPr>
        <p:txBody>
          <a:bodyPr/>
          <a:lstStyle/>
          <a:p>
            <a:r>
              <a:rPr lang="ru-RU" dirty="0" err="1"/>
              <a:t>Жоспары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3B89A-FDCE-4414-857D-0DF935EE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жарты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Америкамен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Материк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00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579FA-9D7A-4A0A-8A27-4A5B116E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74B60-ED61-4F63-B191-E651308C5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Антропогеннің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жартысында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Америкада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қоныстанды</a:t>
            </a:r>
            <a:r>
              <a:rPr lang="ru-RU" dirty="0"/>
              <a:t>.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мүнда</a:t>
            </a:r>
            <a:r>
              <a:rPr lang="ru-RU" dirty="0"/>
              <a:t> </a:t>
            </a:r>
            <a:r>
              <a:rPr lang="ru-RU" dirty="0" err="1"/>
              <a:t>шеттен</a:t>
            </a:r>
            <a:r>
              <a:rPr lang="ru-RU" dirty="0"/>
              <a:t> </a:t>
            </a:r>
            <a:r>
              <a:rPr lang="ru-RU" dirty="0" err="1"/>
              <a:t>келуі</a:t>
            </a:r>
            <a:r>
              <a:rPr lang="ru-RU" dirty="0"/>
              <a:t> </a:t>
            </a:r>
            <a:r>
              <a:rPr lang="ru-RU" dirty="0" err="1"/>
              <a:t>мумкін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Неотропиктік</a:t>
            </a:r>
            <a:r>
              <a:rPr lang="ru-RU" dirty="0"/>
              <a:t> </a:t>
            </a:r>
            <a:r>
              <a:rPr lang="ru-RU" dirty="0" err="1"/>
              <a:t>аймақтың</a:t>
            </a:r>
            <a:r>
              <a:rPr lang="ru-RU" dirty="0"/>
              <a:t> </a:t>
            </a:r>
            <a:r>
              <a:rPr lang="ru-RU" dirty="0" err="1"/>
              <a:t>қазынды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фаунасының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тар </a:t>
            </a:r>
            <a:r>
              <a:rPr lang="ru-RU" dirty="0" err="1"/>
              <a:t>танаулы</a:t>
            </a:r>
            <a:r>
              <a:rPr lang="ru-RU" dirty="0"/>
              <a:t> </a:t>
            </a:r>
            <a:r>
              <a:rPr lang="ru-RU" dirty="0" err="1"/>
              <a:t>маймылдар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Америкаға</a:t>
            </a:r>
            <a:r>
              <a:rPr lang="ru-RU" dirty="0"/>
              <a:t> </a:t>
            </a:r>
            <a:r>
              <a:rPr lang="ru-RU" dirty="0" err="1"/>
              <a:t>өтуінің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мухит</a:t>
            </a:r>
            <a:r>
              <a:rPr lang="ru-RU" dirty="0"/>
              <a:t> </a:t>
            </a:r>
            <a:r>
              <a:rPr lang="ru-RU" dirty="0" err="1"/>
              <a:t>жағалауы</a:t>
            </a:r>
            <a:r>
              <a:rPr lang="ru-RU" dirty="0"/>
              <a:t>, ал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бүдан</a:t>
            </a:r>
            <a:r>
              <a:rPr lang="ru-RU" dirty="0"/>
              <a:t> 30-15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69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D7901-8BE7-4E95-A487-86E28080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Қарастыратын</a:t>
            </a:r>
            <a:r>
              <a:rPr lang="ru-RU" dirty="0"/>
              <a:t> </a:t>
            </a:r>
            <a:r>
              <a:rPr lang="ru-RU" dirty="0" err="1"/>
              <a:t>сұрақтар</a:t>
            </a:r>
            <a:r>
              <a:rPr lang="ru-RU" dirty="0"/>
              <a:t> мен </a:t>
            </a:r>
            <a:r>
              <a:rPr lang="ru-RU" dirty="0" err="1"/>
              <a:t>тапсырмалар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91FB2-C008-45EF-85C4-2931DF5FE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1.Оңтүстік жарты </a:t>
            </a:r>
            <a:r>
              <a:rPr lang="ru-RU" dirty="0" err="1"/>
              <a:t>шардағы</a:t>
            </a:r>
            <a:r>
              <a:rPr lang="ru-RU" dirty="0"/>
              <a:t> </a:t>
            </a:r>
            <a:r>
              <a:rPr lang="ru-RU" dirty="0" err="1"/>
              <a:t>құрлықтардың</a:t>
            </a:r>
            <a:r>
              <a:rPr lang="ru-RU" dirty="0"/>
              <a:t> </a:t>
            </a:r>
            <a:r>
              <a:rPr lang="ru-RU" dirty="0" err="1"/>
              <a:t>физ-географиялық</a:t>
            </a:r>
            <a:r>
              <a:rPr lang="ru-RU" dirty="0"/>
              <a:t> </a:t>
            </a:r>
            <a:r>
              <a:rPr lang="ru-RU" dirty="0" err="1"/>
              <a:t>жағдайы</a:t>
            </a:r>
            <a:r>
              <a:rPr lang="ru-RU" dirty="0"/>
              <a:t>. </a:t>
            </a:r>
          </a:p>
          <a:p>
            <a:r>
              <a:rPr lang="ru-RU" dirty="0"/>
              <a:t>2.Географиялық </a:t>
            </a:r>
            <a:r>
              <a:rPr lang="ru-RU" dirty="0" err="1"/>
              <a:t>орнының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</a:t>
            </a:r>
          </a:p>
          <a:p>
            <a:r>
              <a:rPr lang="ru-RU" dirty="0"/>
              <a:t>3.Солтүстік </a:t>
            </a:r>
            <a:r>
              <a:rPr lang="ru-RU" dirty="0" err="1"/>
              <a:t>Америкамен</a:t>
            </a:r>
            <a:r>
              <a:rPr lang="ru-RU" dirty="0"/>
              <a:t> </a:t>
            </a:r>
            <a:r>
              <a:rPr lang="ru-RU" dirty="0" err="1"/>
              <a:t>ұқсастық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айырмашылық</a:t>
            </a:r>
            <a:r>
              <a:rPr lang="ru-RU" dirty="0"/>
              <a:t> </a:t>
            </a:r>
            <a:r>
              <a:rPr lang="ru-RU" dirty="0" err="1"/>
              <a:t>белгілерін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. 3.Материк </a:t>
            </a:r>
            <a:r>
              <a:rPr lang="ru-RU" dirty="0" err="1"/>
              <a:t>табиғатының</a:t>
            </a:r>
            <a:r>
              <a:rPr lang="ru-RU" dirty="0"/>
              <a:t> даму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қалыптасу</a:t>
            </a:r>
            <a:r>
              <a:rPr lang="ru-RU" dirty="0"/>
              <a:t> </a:t>
            </a:r>
            <a:r>
              <a:rPr lang="ru-RU" dirty="0" err="1"/>
              <a:t>кезеңдері</a:t>
            </a:r>
            <a:r>
              <a:rPr lang="ru-RU" dirty="0"/>
              <a:t>.</a:t>
            </a:r>
          </a:p>
          <a:p>
            <a:r>
              <a:rPr lang="ru-RU" dirty="0"/>
              <a:t>4.Оңтүстік Америка </a:t>
            </a:r>
            <a:r>
              <a:rPr lang="ru-RU" dirty="0" err="1"/>
              <a:t>платформасы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00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C42E8-58C9-4329-8B43-64CBC22D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әдебиеттер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EBF77-4179-4298-9BFE-4512ED6F9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	Рябчиков А.В. Физическая география материков и океанов. М. 1989</a:t>
            </a:r>
          </a:p>
          <a:p>
            <a:r>
              <a:rPr lang="ru-RU" dirty="0"/>
              <a:t>2.	</a:t>
            </a:r>
            <a:r>
              <a:rPr lang="ru-RU" dirty="0" err="1"/>
              <a:t>Алпатьев</a:t>
            </a:r>
            <a:r>
              <a:rPr lang="ru-RU" dirty="0"/>
              <a:t> А.М. </a:t>
            </a:r>
            <a:r>
              <a:rPr lang="ru-RU" dirty="0" err="1"/>
              <a:t>и.др</a:t>
            </a:r>
            <a:r>
              <a:rPr lang="ru-RU" dirty="0"/>
              <a:t>. Физическая география материков и океанов. М; 1973, 1974, 1976.</a:t>
            </a:r>
          </a:p>
          <a:p>
            <a:r>
              <a:rPr lang="ru-RU" dirty="0"/>
              <a:t>3.	</a:t>
            </a:r>
            <a:r>
              <a:rPr lang="ru-RU" dirty="0" err="1"/>
              <a:t>Гвоздецский</a:t>
            </a:r>
            <a:r>
              <a:rPr lang="ru-RU" dirty="0"/>
              <a:t> Н.А., Михайлов Н.И., Физическая география. М., Высшая школа. 1987.</a:t>
            </a:r>
          </a:p>
          <a:p>
            <a:r>
              <a:rPr lang="ru-RU" dirty="0"/>
              <a:t>4.	Давыдова М.И., и др. Физическая география СССР. М., Просвещение. Т.1.1989; Т.2.1990.</a:t>
            </a:r>
          </a:p>
          <a:p>
            <a:r>
              <a:rPr lang="ru-RU" dirty="0"/>
              <a:t>5.	Исаченко А.Г. География </a:t>
            </a:r>
            <a:r>
              <a:rPr lang="ru-RU" dirty="0" err="1"/>
              <a:t>совеменного</a:t>
            </a:r>
            <a:r>
              <a:rPr lang="ru-RU" dirty="0"/>
              <a:t> мире. М; Просвещение. Т.1. 1998;</a:t>
            </a:r>
          </a:p>
          <a:p>
            <a:r>
              <a:rPr lang="ru-RU" dirty="0"/>
              <a:t>6.	</a:t>
            </a:r>
            <a:r>
              <a:rPr lang="ru-RU" dirty="0" err="1"/>
              <a:t>Макунина</a:t>
            </a:r>
            <a:r>
              <a:rPr lang="ru-RU" dirty="0"/>
              <a:t> А.А. Физическая география СССР. Изд. МГУ, 1985</a:t>
            </a:r>
          </a:p>
          <a:p>
            <a:r>
              <a:rPr lang="ru-RU" dirty="0"/>
              <a:t>7.	Акимова Т.А., </a:t>
            </a:r>
            <a:r>
              <a:rPr lang="ru-RU" dirty="0" err="1"/>
              <a:t>Хаскин</a:t>
            </a:r>
            <a:r>
              <a:rPr lang="ru-RU" dirty="0"/>
              <a:t> В.В. Экология: учебник для вузов. – М.: ЮНИТИ 1998-445 с.</a:t>
            </a:r>
          </a:p>
          <a:p>
            <a:r>
              <a:rPr lang="ru-RU" dirty="0"/>
              <a:t>8.	Голубев Г.Н. Геоэкология: Учебник для студентов вузов. – 2-ое изд. </a:t>
            </a:r>
            <a:r>
              <a:rPr lang="ru-RU" dirty="0" err="1"/>
              <a:t>испр</a:t>
            </a:r>
            <a:r>
              <a:rPr lang="ru-RU" dirty="0"/>
              <a:t>. и доп. – М.: Аспект Пресс, 2006. – 288 с.</a:t>
            </a:r>
          </a:p>
          <a:p>
            <a:r>
              <a:rPr lang="ru-RU" dirty="0"/>
              <a:t>9.	Израэль	Ю.А.	Экология	и	контроль	состояния	природной	среды.	–	Л.: </a:t>
            </a:r>
            <a:r>
              <a:rPr lang="ru-RU" dirty="0" err="1"/>
              <a:t>Гидрометеоиздат</a:t>
            </a:r>
            <a:r>
              <a:rPr lang="ru-RU" dirty="0"/>
              <a:t>. 1984. – 560 с.</a:t>
            </a:r>
          </a:p>
          <a:p>
            <a:r>
              <a:rPr lang="ru-RU" dirty="0"/>
              <a:t>10.	Букс И.И., Фомин С.А. Экологическая экспертиза и оценка воздействия на окружающую среду.- М.: Изд-во МНЭПУ. 1999.- 127с.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0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9B7347-A94A-4B43-A44E-22494448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1" y="437321"/>
            <a:ext cx="4820409" cy="5638799"/>
          </a:xfrm>
        </p:spPr>
        <p:txBody>
          <a:bodyPr>
            <a:normAutofit fontScale="92500"/>
          </a:bodyPr>
          <a:lstStyle/>
          <a:p>
            <a:r>
              <a:rPr lang="ru-RU" sz="3200" dirty="0" err="1"/>
              <a:t>Оңтүстік</a:t>
            </a:r>
            <a:r>
              <a:rPr lang="ru-RU" sz="3200" dirty="0"/>
              <a:t> </a:t>
            </a:r>
            <a:r>
              <a:rPr lang="ru-RU" sz="3200" dirty="0" err="1"/>
              <a:t>Американың</a:t>
            </a:r>
            <a:r>
              <a:rPr lang="ru-RU" sz="3200" dirty="0"/>
              <a:t> </a:t>
            </a:r>
            <a:r>
              <a:rPr lang="ru-RU" sz="3200" dirty="0" err="1"/>
              <a:t>көпшілік</a:t>
            </a:r>
            <a:r>
              <a:rPr lang="ru-RU" sz="3200" dirty="0"/>
              <a:t> </a:t>
            </a:r>
            <a:r>
              <a:rPr lang="ru-RU" sz="3200" dirty="0" err="1"/>
              <a:t>бөлігі</a:t>
            </a:r>
            <a:r>
              <a:rPr lang="ru-RU" sz="3200" dirty="0"/>
              <a:t> </a:t>
            </a:r>
            <a:r>
              <a:rPr lang="ru-RU" sz="3200" dirty="0" err="1"/>
              <a:t>оңтүстік</a:t>
            </a:r>
            <a:r>
              <a:rPr lang="ru-RU" sz="3200" dirty="0"/>
              <a:t> жарты </a:t>
            </a:r>
            <a:r>
              <a:rPr lang="ru-RU" sz="3200" dirty="0" err="1"/>
              <a:t>шарда</a:t>
            </a:r>
            <a:r>
              <a:rPr lang="ru-RU" sz="3200" dirty="0"/>
              <a:t>, </a:t>
            </a:r>
            <a:r>
              <a:rPr lang="ru-RU" sz="3200" dirty="0" err="1"/>
              <a:t>экваторлық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субэкваторлық</a:t>
            </a:r>
            <a:r>
              <a:rPr lang="ru-RU" sz="3200" dirty="0"/>
              <a:t> </a:t>
            </a:r>
            <a:r>
              <a:rPr lang="ru-RU" sz="3200" dirty="0" err="1"/>
              <a:t>белдеулерде</a:t>
            </a:r>
            <a:r>
              <a:rPr lang="ru-RU" sz="3200" dirty="0"/>
              <a:t> </a:t>
            </a:r>
            <a:r>
              <a:rPr lang="ru-RU" sz="3200" dirty="0" err="1"/>
              <a:t>жатыр</a:t>
            </a:r>
            <a:r>
              <a:rPr lang="ru-RU" sz="3200" dirty="0"/>
              <a:t>. </a:t>
            </a:r>
            <a:r>
              <a:rPr lang="ru-RU" sz="3200" dirty="0" err="1"/>
              <a:t>Оңтүстік</a:t>
            </a:r>
            <a:r>
              <a:rPr lang="ru-RU" sz="3200" dirty="0"/>
              <a:t> жарты </a:t>
            </a:r>
            <a:r>
              <a:rPr lang="ru-RU" sz="3200" dirty="0" err="1"/>
              <a:t>шардың</a:t>
            </a:r>
            <a:r>
              <a:rPr lang="ru-RU" sz="3200" dirty="0"/>
              <a:t> </a:t>
            </a:r>
            <a:r>
              <a:rPr lang="ru-RU" sz="3200" dirty="0" err="1"/>
              <a:t>субтропиктік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қоңыржай</a:t>
            </a:r>
            <a:r>
              <a:rPr lang="ru-RU" sz="3200" dirty="0"/>
              <a:t> </a:t>
            </a:r>
            <a:r>
              <a:rPr lang="ru-RU" sz="3200" dirty="0" err="1"/>
              <a:t>бөліктеріне</a:t>
            </a:r>
            <a:r>
              <a:rPr lang="ru-RU" sz="3200" dirty="0"/>
              <a:t> </a:t>
            </a:r>
            <a:r>
              <a:rPr lang="ru-RU" sz="3200" dirty="0" err="1"/>
              <a:t>материктің</a:t>
            </a:r>
            <a:r>
              <a:rPr lang="ru-RU" sz="3200" dirty="0"/>
              <a:t> </a:t>
            </a:r>
            <a:r>
              <a:rPr lang="ru-RU" sz="3200" dirty="0" err="1"/>
              <a:t>енсіз</a:t>
            </a:r>
            <a:r>
              <a:rPr lang="ru-RU" sz="3200" dirty="0"/>
              <a:t> </a:t>
            </a:r>
            <a:r>
              <a:rPr lang="ru-RU" sz="3200" dirty="0" err="1"/>
              <a:t>бөлігі</a:t>
            </a:r>
            <a:r>
              <a:rPr lang="ru-RU" sz="3200" dirty="0"/>
              <a:t> </a:t>
            </a:r>
            <a:r>
              <a:rPr lang="ru-RU" sz="3200" dirty="0" err="1"/>
              <a:t>ғана</a:t>
            </a:r>
            <a:r>
              <a:rPr lang="ru-RU" sz="3200" dirty="0"/>
              <a:t> </a:t>
            </a:r>
            <a:r>
              <a:rPr lang="ru-RU" sz="3200" dirty="0" err="1"/>
              <a:t>кіреді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07653-7657-4018-9BA6-BA640262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0" y="0"/>
            <a:ext cx="6891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BC4874-875F-41CD-8C69-EC78FE17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2887"/>
            <a:ext cx="6228522" cy="671222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Американың</a:t>
            </a:r>
            <a:r>
              <a:rPr lang="ru-RU" sz="2400" dirty="0"/>
              <a:t> </a:t>
            </a:r>
            <a:r>
              <a:rPr lang="ru-RU" sz="2400" dirty="0" err="1"/>
              <a:t>енді</a:t>
            </a:r>
            <a:r>
              <a:rPr lang="ru-RU" sz="2400" dirty="0"/>
              <a:t> </a:t>
            </a:r>
            <a:r>
              <a:rPr lang="ru-RU" sz="2400" dirty="0" err="1"/>
              <a:t>жері</a:t>
            </a:r>
            <a:r>
              <a:rPr lang="ru-RU" sz="2400" dirty="0"/>
              <a:t> (5000 км-</a:t>
            </a:r>
            <a:r>
              <a:rPr lang="ru-RU" sz="2400" dirty="0" err="1"/>
              <a:t>ден</a:t>
            </a:r>
            <a:r>
              <a:rPr lang="ru-RU" sz="2400" dirty="0"/>
              <a:t> </a:t>
            </a:r>
            <a:r>
              <a:rPr lang="ru-RU" sz="2400" dirty="0" err="1"/>
              <a:t>астам</a:t>
            </a:r>
            <a:r>
              <a:rPr lang="ru-RU" sz="2400" dirty="0"/>
              <a:t>) 5° </a:t>
            </a:r>
            <a:r>
              <a:rPr lang="ru-RU" sz="2400" dirty="0" err="1"/>
              <a:t>о.е</a:t>
            </a:r>
            <a:r>
              <a:rPr lang="ru-RU" sz="2400" dirty="0"/>
              <a:t>.-те. </a:t>
            </a:r>
            <a:r>
              <a:rPr lang="ru-RU" sz="2400" dirty="0" err="1"/>
              <a:t>Материктің</a:t>
            </a:r>
            <a:r>
              <a:rPr lang="ru-RU" sz="2400" dirty="0"/>
              <a:t> ен </a:t>
            </a:r>
            <a:r>
              <a:rPr lang="ru-RU" sz="2400" dirty="0" err="1"/>
              <a:t>батыстағы</a:t>
            </a:r>
            <a:r>
              <a:rPr lang="ru-RU" sz="2400" dirty="0"/>
              <a:t> </a:t>
            </a:r>
            <a:r>
              <a:rPr lang="ru-RU" sz="2400" dirty="0" err="1"/>
              <a:t>нүктесі</a:t>
            </a:r>
            <a:r>
              <a:rPr lang="ru-RU" sz="2400" dirty="0"/>
              <a:t> </a:t>
            </a:r>
            <a:r>
              <a:rPr lang="ru-RU" sz="2400" dirty="0" err="1"/>
              <a:t>Париньяс</a:t>
            </a:r>
            <a:r>
              <a:rPr lang="ru-RU" sz="2400" dirty="0"/>
              <a:t> </a:t>
            </a:r>
            <a:r>
              <a:rPr lang="ru-RU" sz="2400" dirty="0" err="1"/>
              <a:t>мүйісі</a:t>
            </a:r>
            <a:r>
              <a:rPr lang="ru-RU" sz="2400" dirty="0"/>
              <a:t> (81° 20' б. б.),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шығыстағысы</a:t>
            </a:r>
            <a:r>
              <a:rPr lang="ru-RU" sz="2400" dirty="0"/>
              <a:t> - </a:t>
            </a:r>
            <a:r>
              <a:rPr lang="ru-RU" sz="2400" dirty="0" err="1"/>
              <a:t>Кабу</a:t>
            </a:r>
            <a:r>
              <a:rPr lang="ru-RU" sz="2400" dirty="0"/>
              <a:t>-Бранку </a:t>
            </a:r>
            <a:r>
              <a:rPr lang="ru-RU" sz="2400" dirty="0" err="1"/>
              <a:t>мүйісі</a:t>
            </a:r>
            <a:r>
              <a:rPr lang="ru-RU" sz="2400" dirty="0"/>
              <a:t> (34° 46' б. б.). 40° с. е.-</a:t>
            </a:r>
            <a:r>
              <a:rPr lang="ru-RU" sz="2400" dirty="0" err="1"/>
              <a:t>тен</a:t>
            </a:r>
            <a:r>
              <a:rPr lang="ru-RU" sz="2400" dirty="0"/>
              <a:t> </a:t>
            </a:r>
            <a:r>
              <a:rPr lang="ru-RU" sz="2400" dirty="0" err="1"/>
              <a:t>оңтүстікке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 </a:t>
            </a:r>
            <a:r>
              <a:rPr lang="ru-RU" sz="2400" dirty="0" err="1"/>
              <a:t>материктің</a:t>
            </a:r>
            <a:r>
              <a:rPr lang="ru-RU" sz="2400" dirty="0"/>
              <a:t> </a:t>
            </a:r>
            <a:r>
              <a:rPr lang="ru-RU" sz="2400" dirty="0" err="1"/>
              <a:t>ені</a:t>
            </a:r>
            <a:r>
              <a:rPr lang="ru-RU" sz="2400" dirty="0"/>
              <a:t> 600 км-</a:t>
            </a:r>
            <a:r>
              <a:rPr lang="ru-RU" sz="2400" dirty="0" err="1"/>
              <a:t>ден</a:t>
            </a:r>
            <a:r>
              <a:rPr lang="ru-RU" sz="2400" dirty="0"/>
              <a:t> </a:t>
            </a:r>
            <a:r>
              <a:rPr lang="ru-RU" sz="2400" dirty="0" err="1"/>
              <a:t>аспайды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Оңтүстік</a:t>
            </a:r>
            <a:r>
              <a:rPr lang="ru-RU" sz="2400" dirty="0"/>
              <a:t> Америка </a:t>
            </a:r>
            <a:r>
              <a:rPr lang="ru-RU" sz="2400" dirty="0" err="1"/>
              <a:t>солтүстікте</a:t>
            </a:r>
            <a:r>
              <a:rPr lang="ru-RU" sz="2400" dirty="0"/>
              <a:t> 12° 25' с. е. </a:t>
            </a:r>
            <a:r>
              <a:rPr lang="ru-RU" sz="2400" dirty="0" err="1"/>
              <a:t>дейін</a:t>
            </a:r>
            <a:r>
              <a:rPr lang="ru-RU" sz="2400" dirty="0"/>
              <a:t> (</a:t>
            </a:r>
            <a:r>
              <a:rPr lang="ru-RU" sz="2400" dirty="0" err="1"/>
              <a:t>Гальинас</a:t>
            </a:r>
            <a:r>
              <a:rPr lang="ru-RU" sz="2400" dirty="0"/>
              <a:t> </a:t>
            </a:r>
            <a:r>
              <a:rPr lang="ru-RU" sz="2400" dirty="0" err="1"/>
              <a:t>мүйісі</a:t>
            </a:r>
            <a:r>
              <a:rPr lang="ru-RU" sz="2400" dirty="0"/>
              <a:t>), оңтүстікте-53° 54' о. е. </a:t>
            </a:r>
            <a:r>
              <a:rPr lang="ru-RU" sz="2400" dirty="0" err="1"/>
              <a:t>дейін</a:t>
            </a:r>
            <a:r>
              <a:rPr lang="ru-RU" sz="2400" dirty="0"/>
              <a:t> (Магеллан </a:t>
            </a:r>
            <a:r>
              <a:rPr lang="ru-RU" sz="2400" dirty="0" err="1"/>
              <a:t>бүғазындағы</a:t>
            </a:r>
            <a:r>
              <a:rPr lang="ru-RU" sz="2400" dirty="0"/>
              <a:t> </a:t>
            </a:r>
            <a:r>
              <a:rPr lang="ru-RU" sz="2400" dirty="0" err="1"/>
              <a:t>Фроуорд</a:t>
            </a:r>
            <a:r>
              <a:rPr lang="ru-RU" sz="2400" dirty="0"/>
              <a:t> </a:t>
            </a:r>
            <a:r>
              <a:rPr lang="ru-RU" sz="2400" dirty="0" err="1"/>
              <a:t>мүйісі</a:t>
            </a:r>
            <a:r>
              <a:rPr lang="ru-RU" sz="2400" dirty="0"/>
              <a:t>) </a:t>
            </a:r>
            <a:r>
              <a:rPr lang="ru-RU" sz="2400" dirty="0" err="1"/>
              <a:t>жетеді.Отты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архипелагының</a:t>
            </a:r>
            <a:r>
              <a:rPr lang="ru-RU" sz="2400" dirty="0"/>
              <a:t> </a:t>
            </a:r>
            <a:r>
              <a:rPr lang="ru-RU" sz="2400" dirty="0" err="1"/>
              <a:t>қиыр</a:t>
            </a:r>
            <a:r>
              <a:rPr lang="ru-RU" sz="2400" dirty="0"/>
              <a:t> </a:t>
            </a:r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нүктесі</a:t>
            </a:r>
            <a:r>
              <a:rPr lang="ru-RU" sz="2400" dirty="0"/>
              <a:t> осы </a:t>
            </a:r>
            <a:r>
              <a:rPr lang="ru-RU" sz="2400" dirty="0" err="1"/>
              <a:t>аттас</a:t>
            </a:r>
            <a:r>
              <a:rPr lang="ru-RU" sz="2400" dirty="0"/>
              <a:t> </a:t>
            </a:r>
            <a:r>
              <a:rPr lang="ru-RU" sz="2400" dirty="0" err="1"/>
              <a:t>аралдағы</a:t>
            </a:r>
            <a:r>
              <a:rPr lang="ru-RU" sz="2400" dirty="0"/>
              <a:t> Горн </a:t>
            </a:r>
            <a:r>
              <a:rPr lang="ru-RU" sz="2400" dirty="0" err="1"/>
              <a:t>мүйісі</a:t>
            </a:r>
            <a:r>
              <a:rPr lang="ru-RU" sz="2400" dirty="0"/>
              <a:t> - 55С 59' о. е.-те </a:t>
            </a:r>
            <a:r>
              <a:rPr lang="ru-RU" sz="2400" dirty="0" err="1"/>
              <a:t>жатыр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биік</a:t>
            </a:r>
            <a:r>
              <a:rPr lang="ru-RU" sz="2400" dirty="0"/>
              <a:t> </a:t>
            </a:r>
            <a:r>
              <a:rPr lang="ru-RU" sz="2400" dirty="0" err="1"/>
              <a:t>жері</a:t>
            </a:r>
            <a:r>
              <a:rPr lang="ru-RU" sz="2400" dirty="0"/>
              <a:t>-Аконкагуа </a:t>
            </a:r>
            <a:r>
              <a:rPr lang="ru-RU" sz="2400" dirty="0" err="1"/>
              <a:t>тауы</a:t>
            </a:r>
            <a:r>
              <a:rPr lang="ru-RU" sz="2400" dirty="0"/>
              <a:t> 6959м,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төменгі</a:t>
            </a:r>
            <a:r>
              <a:rPr lang="ru-RU" sz="2400" dirty="0"/>
              <a:t> </a:t>
            </a:r>
            <a:r>
              <a:rPr lang="ru-RU" sz="2400" dirty="0" err="1"/>
              <a:t>жері</a:t>
            </a:r>
            <a:r>
              <a:rPr lang="ru-RU" sz="2400" dirty="0"/>
              <a:t> </a:t>
            </a:r>
            <a:r>
              <a:rPr lang="ru-RU" sz="2400" dirty="0" err="1"/>
              <a:t>Вальдес</a:t>
            </a:r>
            <a:r>
              <a:rPr lang="ru-RU" sz="2400" dirty="0"/>
              <a:t> түбегі-40м. </a:t>
            </a:r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Американың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бөлігінде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радиациясы</a:t>
            </a:r>
            <a:r>
              <a:rPr lang="ru-RU" sz="2400" dirty="0"/>
              <a:t> </a:t>
            </a:r>
            <a:r>
              <a:rPr lang="ru-RU" sz="2400" dirty="0" err="1"/>
              <a:t>жылына</a:t>
            </a:r>
            <a:r>
              <a:rPr lang="ru-RU" sz="2400" dirty="0"/>
              <a:t> 590-670 </a:t>
            </a:r>
            <a:r>
              <a:rPr lang="ru-RU" sz="2400" dirty="0" err="1"/>
              <a:t>мың</a:t>
            </a:r>
            <a:r>
              <a:rPr lang="ru-RU" sz="2400" dirty="0"/>
              <a:t> </a:t>
            </a:r>
            <a:r>
              <a:rPr lang="ru-RU" sz="2400" dirty="0" err="1"/>
              <a:t>дж</a:t>
            </a:r>
            <a:r>
              <a:rPr lang="ru-RU" sz="2400" dirty="0"/>
              <a:t>/ </a:t>
            </a:r>
            <a:r>
              <a:rPr lang="ru-RU" sz="2400" dirty="0" err="1"/>
              <a:t>см.кв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6DD451-73FE-4C9D-94E6-E875FE22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2" y="0"/>
            <a:ext cx="596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608B95-2861-40FC-8422-A0D0AB56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944139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Солтүстік</a:t>
            </a:r>
            <a:r>
              <a:rPr lang="ru-RU" sz="2400" dirty="0"/>
              <a:t> </a:t>
            </a:r>
            <a:r>
              <a:rPr lang="ru-RU" sz="2400" dirty="0" err="1"/>
              <a:t>Америкамен</a:t>
            </a:r>
            <a:r>
              <a:rPr lang="ru-RU" sz="2400" dirty="0"/>
              <a:t> </a:t>
            </a:r>
            <a:r>
              <a:rPr lang="ru-RU" sz="2400" dirty="0" err="1"/>
              <a:t>арадағы</a:t>
            </a:r>
            <a:r>
              <a:rPr lang="ru-RU" sz="2400" dirty="0"/>
              <a:t> </a:t>
            </a:r>
            <a:r>
              <a:rPr lang="ru-RU" sz="2400" dirty="0" err="1"/>
              <a:t>географиялық</a:t>
            </a:r>
            <a:r>
              <a:rPr lang="ru-RU" sz="2400" dirty="0"/>
              <a:t>, </a:t>
            </a:r>
            <a:r>
              <a:rPr lang="ru-RU" sz="2400" dirty="0" err="1"/>
              <a:t>шекара</a:t>
            </a:r>
            <a:r>
              <a:rPr lang="ru-RU" sz="2400" dirty="0"/>
              <a:t> </a:t>
            </a:r>
            <a:r>
              <a:rPr lang="ru-RU" sz="2400" dirty="0" err="1"/>
              <a:t>Кариб</a:t>
            </a:r>
            <a:r>
              <a:rPr lang="ru-RU" sz="2400" dirty="0"/>
              <a:t> </a:t>
            </a:r>
            <a:r>
              <a:rPr lang="ru-RU" sz="2400" dirty="0" err="1"/>
              <a:t>теңізіндегі</a:t>
            </a:r>
            <a:r>
              <a:rPr lang="ru-RU" sz="2400" dirty="0"/>
              <a:t> </a:t>
            </a:r>
            <a:r>
              <a:rPr lang="ru-RU" sz="2400" dirty="0" err="1"/>
              <a:t>Дарьен</a:t>
            </a:r>
            <a:r>
              <a:rPr lang="ru-RU" sz="2400" dirty="0"/>
              <a:t> </a:t>
            </a:r>
            <a:r>
              <a:rPr lang="ru-RU" sz="2400" dirty="0" err="1"/>
              <a:t>шығанағынан</a:t>
            </a:r>
            <a:r>
              <a:rPr lang="ru-RU" sz="2400" dirty="0"/>
              <a:t> </a:t>
            </a:r>
            <a:r>
              <a:rPr lang="ru-RU" sz="2400" dirty="0" err="1"/>
              <a:t>Тынық</a:t>
            </a:r>
            <a:r>
              <a:rPr lang="ru-RU" sz="2400" dirty="0"/>
              <a:t> </a:t>
            </a:r>
            <a:r>
              <a:rPr lang="ru-RU" sz="2400" dirty="0" err="1"/>
              <a:t>мұхиттағы</a:t>
            </a:r>
            <a:r>
              <a:rPr lang="ru-RU" sz="2400" dirty="0"/>
              <a:t> </a:t>
            </a:r>
            <a:r>
              <a:rPr lang="ru-RU" sz="2400" dirty="0" err="1"/>
              <a:t>Буэнавентура</a:t>
            </a:r>
            <a:r>
              <a:rPr lang="ru-RU" sz="2400" dirty="0"/>
              <a:t> </a:t>
            </a:r>
            <a:r>
              <a:rPr lang="ru-RU" sz="2400" dirty="0" err="1"/>
              <a:t>шығанағына</a:t>
            </a:r>
            <a:r>
              <a:rPr lang="ru-RU" sz="2400" dirty="0"/>
              <a:t> </a:t>
            </a:r>
            <a:r>
              <a:rPr lang="ru-RU" sz="2400" dirty="0" err="1"/>
              <a:t>дейінгі</a:t>
            </a:r>
            <a:r>
              <a:rPr lang="ru-RU" sz="2400" dirty="0"/>
              <a:t> </a:t>
            </a:r>
            <a:r>
              <a:rPr lang="ru-RU" sz="2400" dirty="0" err="1"/>
              <a:t>аралықта</a:t>
            </a:r>
            <a:r>
              <a:rPr lang="ru-RU" sz="2400" dirty="0"/>
              <a:t> </a:t>
            </a:r>
            <a:r>
              <a:rPr lang="ru-RU" sz="2400" dirty="0" err="1"/>
              <a:t>өтеді</a:t>
            </a:r>
            <a:r>
              <a:rPr lang="ru-RU" sz="2400" dirty="0"/>
              <a:t>. Панама </a:t>
            </a:r>
            <a:r>
              <a:rPr lang="ru-RU" sz="2400" dirty="0" err="1"/>
              <a:t>мойнағы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материк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шекара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шартты</a:t>
            </a:r>
            <a:r>
              <a:rPr lang="ru-RU" sz="2400" dirty="0"/>
              <a:t> </a:t>
            </a:r>
            <a:r>
              <a:rPr lang="ru-RU" sz="2400" dirty="0" err="1"/>
              <a:t>түрде</a:t>
            </a:r>
            <a:r>
              <a:rPr lang="ru-RU" sz="2400" dirty="0"/>
              <a:t> </a:t>
            </a:r>
            <a:r>
              <a:rPr lang="ru-RU" sz="2400" dirty="0" err="1"/>
              <a:t>есептеледі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Оңтүстік</a:t>
            </a:r>
            <a:r>
              <a:rPr lang="ru-RU" sz="2400" dirty="0"/>
              <a:t> Америка </a:t>
            </a:r>
            <a:r>
              <a:rPr lang="ru-RU" sz="2400" dirty="0" err="1"/>
              <a:t>төңірегінде</a:t>
            </a:r>
            <a:r>
              <a:rPr lang="ru-RU" sz="2400" dirty="0"/>
              <a:t> </a:t>
            </a:r>
            <a:r>
              <a:rPr lang="ru-RU" sz="2400" dirty="0" err="1"/>
              <a:t>аралдар</a:t>
            </a:r>
            <a:r>
              <a:rPr lang="ru-RU" sz="2400" dirty="0"/>
              <a:t> </a:t>
            </a:r>
            <a:r>
              <a:rPr lang="ru-RU" sz="2400" dirty="0" err="1"/>
              <a:t>біршама</a:t>
            </a:r>
            <a:r>
              <a:rPr lang="ru-RU" sz="2400" dirty="0"/>
              <a:t> аз.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жағалауына</a:t>
            </a:r>
            <a:r>
              <a:rPr lang="ru-RU" sz="2400" dirty="0"/>
              <a:t> </a:t>
            </a:r>
            <a:r>
              <a:rPr lang="ru-RU" sz="2400" dirty="0" err="1"/>
              <a:t>таяу</a:t>
            </a:r>
            <a:r>
              <a:rPr lang="ru-RU" sz="2400" dirty="0"/>
              <a:t> </a:t>
            </a:r>
            <a:r>
              <a:rPr lang="ru-RU" sz="2400" dirty="0" err="1"/>
              <a:t>жатқан</a:t>
            </a:r>
            <a:r>
              <a:rPr lang="ru-RU" sz="2400" dirty="0"/>
              <a:t> </a:t>
            </a:r>
            <a:r>
              <a:rPr lang="ru-RU" sz="2400" dirty="0" err="1"/>
              <a:t>материктік</a:t>
            </a:r>
            <a:r>
              <a:rPr lang="ru-RU" sz="2400" dirty="0"/>
              <a:t> </a:t>
            </a:r>
            <a:r>
              <a:rPr lang="ru-RU" sz="2400" dirty="0" err="1"/>
              <a:t>ірі</a:t>
            </a:r>
            <a:r>
              <a:rPr lang="ru-RU" sz="2400" dirty="0"/>
              <a:t> </a:t>
            </a:r>
            <a:r>
              <a:rPr lang="ru-RU" sz="2400" dirty="0" err="1"/>
              <a:t>аралдар</a:t>
            </a:r>
            <a:r>
              <a:rPr lang="ru-RU" sz="2400" dirty="0"/>
              <a:t> Тринидад, Чили, </a:t>
            </a:r>
            <a:r>
              <a:rPr lang="ru-RU" sz="2400" dirty="0" err="1"/>
              <a:t>Отты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, Фолкленд </a:t>
            </a:r>
            <a:r>
              <a:rPr lang="ru-RU" sz="2400" dirty="0" err="1"/>
              <a:t>аралдары</a:t>
            </a:r>
            <a:r>
              <a:rPr lang="ru-RU" sz="2400" dirty="0"/>
              <a:t>. </a:t>
            </a:r>
            <a:r>
              <a:rPr lang="ru-RU" sz="2400" dirty="0" err="1"/>
              <a:t>Мұхиттық</a:t>
            </a:r>
            <a:r>
              <a:rPr lang="ru-RU" sz="2400" dirty="0"/>
              <a:t> </a:t>
            </a:r>
            <a:r>
              <a:rPr lang="ru-RU" sz="2400" dirty="0" err="1"/>
              <a:t>аралдардан</a:t>
            </a:r>
            <a:r>
              <a:rPr lang="ru-RU" sz="2400" dirty="0"/>
              <a:t> </a:t>
            </a:r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Америкаға</a:t>
            </a:r>
            <a:r>
              <a:rPr lang="ru-RU" sz="2400" dirty="0"/>
              <a:t> Галапагос, Хуан-Фернандес </a:t>
            </a:r>
            <a:r>
              <a:rPr lang="ru-RU" sz="2400" dirty="0" err="1"/>
              <a:t>аралдары</a:t>
            </a:r>
            <a:r>
              <a:rPr lang="ru-RU" sz="2400" dirty="0"/>
              <a:t> </a:t>
            </a:r>
            <a:r>
              <a:rPr lang="ru-RU" sz="2400" dirty="0" err="1"/>
              <a:t>жатады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Американың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көлемі</a:t>
            </a:r>
            <a:r>
              <a:rPr lang="ru-RU" sz="2400" dirty="0"/>
              <a:t> </a:t>
            </a:r>
            <a:r>
              <a:rPr lang="ru-RU" sz="2400" dirty="0" err="1"/>
              <a:t>оған</a:t>
            </a:r>
            <a:r>
              <a:rPr lang="ru-RU" sz="2400" dirty="0"/>
              <a:t> </a:t>
            </a:r>
            <a:r>
              <a:rPr lang="ru-RU" sz="2400" dirty="0" err="1"/>
              <a:t>тиісті</a:t>
            </a:r>
            <a:r>
              <a:rPr lang="ru-RU" sz="2400" dirty="0"/>
              <a:t> </a:t>
            </a:r>
            <a:r>
              <a:rPr lang="ru-RU" sz="2400" dirty="0" err="1"/>
              <a:t>аралдармен</a:t>
            </a:r>
            <a:r>
              <a:rPr lang="ru-RU" sz="2400" dirty="0"/>
              <a:t> </a:t>
            </a:r>
            <a:r>
              <a:rPr lang="ru-RU" sz="2400" dirty="0" err="1"/>
              <a:t>қоса</a:t>
            </a:r>
            <a:r>
              <a:rPr lang="ru-RU" sz="2400" dirty="0"/>
              <a:t> </a:t>
            </a:r>
            <a:r>
              <a:rPr lang="ru-RU" sz="2400" dirty="0" err="1"/>
              <a:t>есептегенде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17 850 </a:t>
            </a:r>
            <a:r>
              <a:rPr lang="ru-RU" sz="2400" dirty="0" err="1"/>
              <a:t>мың</a:t>
            </a:r>
            <a:r>
              <a:rPr lang="ru-RU" sz="2400" dirty="0"/>
              <a:t> км2. </a:t>
            </a:r>
            <a:r>
              <a:rPr lang="ru-RU" sz="2400" dirty="0" err="1"/>
              <a:t>Оның</a:t>
            </a:r>
            <a:r>
              <a:rPr lang="ru-RU" sz="2400" dirty="0"/>
              <a:t> 150 </a:t>
            </a:r>
            <a:r>
              <a:rPr lang="ru-RU" sz="2400" dirty="0" err="1"/>
              <a:t>мың</a:t>
            </a:r>
            <a:r>
              <a:rPr lang="ru-RU" sz="2400" dirty="0"/>
              <a:t> км2-і </a:t>
            </a:r>
            <a:r>
              <a:rPr lang="ru-RU" sz="2400" dirty="0" err="1"/>
              <a:t>ғана</a:t>
            </a:r>
            <a:r>
              <a:rPr lang="ru-RU" sz="2400" dirty="0"/>
              <a:t> </a:t>
            </a:r>
            <a:r>
              <a:rPr lang="ru-RU" sz="2400" dirty="0" err="1"/>
              <a:t>аралдарға</a:t>
            </a:r>
            <a:r>
              <a:rPr lang="ru-RU" sz="2400" dirty="0"/>
              <a:t> </a:t>
            </a:r>
            <a:r>
              <a:rPr lang="ru-RU" sz="2400" dirty="0" err="1"/>
              <a:t>тиесілі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C742E-0F3C-4120-85DC-B549962E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74" y="0"/>
            <a:ext cx="534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FE582-A360-4C9F-A7B3-38BA2EE8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2A6770-9ED9-4F85-A772-1F8542E58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20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EAFAA4-02A5-4CDB-9C78-C8552C98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275443" cy="6858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Экватор </a:t>
            </a:r>
            <a:r>
              <a:rPr lang="ru-RU" dirty="0" err="1"/>
              <a:t>тұсында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жағасына</a:t>
            </a:r>
            <a:r>
              <a:rPr lang="ru-RU" dirty="0"/>
              <a:t> Атлант </a:t>
            </a:r>
            <a:r>
              <a:rPr lang="ru-RU" dirty="0" err="1"/>
              <a:t>мұхитынан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Пассат </a:t>
            </a:r>
            <a:r>
              <a:rPr lang="ru-RU" dirty="0" err="1"/>
              <a:t>ағысы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Сан-Роки </a:t>
            </a:r>
            <a:r>
              <a:rPr lang="ru-RU" dirty="0" err="1"/>
              <a:t>мүйісі</a:t>
            </a:r>
            <a:r>
              <a:rPr lang="ru-RU" dirty="0"/>
              <a:t> </a:t>
            </a:r>
            <a:r>
              <a:rPr lang="ru-RU" dirty="0" err="1"/>
              <a:t>түсында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тармаққа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, </a:t>
            </a:r>
            <a:r>
              <a:rPr lang="ru-RU" dirty="0" err="1"/>
              <a:t>тармақтың</a:t>
            </a:r>
            <a:r>
              <a:rPr lang="ru-RU" dirty="0"/>
              <a:t> </a:t>
            </a:r>
            <a:r>
              <a:rPr lang="ru-RU" dirty="0" err="1"/>
              <a:t>біреуі</a:t>
            </a:r>
            <a:r>
              <a:rPr lang="ru-RU" dirty="0"/>
              <a:t> Гвиана </a:t>
            </a:r>
            <a:r>
              <a:rPr lang="ru-RU" dirty="0" err="1"/>
              <a:t>ағысы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атпен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жағасын</a:t>
            </a:r>
            <a:r>
              <a:rPr lang="ru-RU" dirty="0"/>
              <a:t> </a:t>
            </a:r>
            <a:r>
              <a:rPr lang="ru-RU" dirty="0" err="1"/>
              <a:t>бойлап</a:t>
            </a:r>
            <a:r>
              <a:rPr lang="ru-RU" dirty="0"/>
              <a:t> </a:t>
            </a:r>
            <a:r>
              <a:rPr lang="ru-RU" dirty="0" err="1"/>
              <a:t>солтүстік-батысқа</a:t>
            </a:r>
            <a:r>
              <a:rPr lang="ru-RU" dirty="0"/>
              <a:t> </a:t>
            </a:r>
            <a:r>
              <a:rPr lang="ru-RU" dirty="0" err="1"/>
              <a:t>Антиль</a:t>
            </a:r>
            <a:r>
              <a:rPr lang="ru-RU" dirty="0"/>
              <a:t> </a:t>
            </a:r>
            <a:r>
              <a:rPr lang="ru-RU" dirty="0" err="1"/>
              <a:t>аралдарына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, ал </a:t>
            </a:r>
            <a:r>
              <a:rPr lang="ru-RU" dirty="0" err="1"/>
              <a:t>екіншісі</a:t>
            </a:r>
            <a:r>
              <a:rPr lang="ru-RU" dirty="0"/>
              <a:t> Бразилия </a:t>
            </a:r>
            <a:r>
              <a:rPr lang="ru-RU" dirty="0" err="1"/>
              <a:t>ағысы</a:t>
            </a:r>
            <a:r>
              <a:rPr lang="ru-RU" dirty="0"/>
              <a:t> </a:t>
            </a:r>
            <a:r>
              <a:rPr lang="ru-RU" dirty="0" err="1"/>
              <a:t>оңтүстік-батысқа</a:t>
            </a:r>
            <a:r>
              <a:rPr lang="ru-RU" dirty="0"/>
              <a:t> Ла-</a:t>
            </a:r>
            <a:r>
              <a:rPr lang="ru-RU" dirty="0" err="1"/>
              <a:t>Платаның</a:t>
            </a:r>
            <a:r>
              <a:rPr lang="ru-RU" dirty="0"/>
              <a:t> </a:t>
            </a:r>
            <a:r>
              <a:rPr lang="ru-RU" dirty="0" err="1"/>
              <a:t>сағасына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ағады</a:t>
            </a:r>
            <a:r>
              <a:rPr lang="ru-RU" dirty="0"/>
              <a:t>.</a:t>
            </a:r>
          </a:p>
          <a:p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оңтустік-шығыс</a:t>
            </a:r>
            <a:r>
              <a:rPr lang="ru-RU" dirty="0"/>
              <a:t> </a:t>
            </a:r>
            <a:r>
              <a:rPr lang="ru-RU" dirty="0" err="1"/>
              <a:t>жағалауы</a:t>
            </a:r>
            <a:r>
              <a:rPr lang="ru-RU" dirty="0"/>
              <a:t> </a:t>
            </a:r>
            <a:r>
              <a:rPr lang="ru-RU" dirty="0" err="1"/>
              <a:t>тұсында</a:t>
            </a:r>
            <a:r>
              <a:rPr lang="ru-RU" dirty="0"/>
              <a:t> Фолкленд </a:t>
            </a:r>
            <a:r>
              <a:rPr lang="ru-RU" dirty="0" err="1"/>
              <a:t>салқын</a:t>
            </a:r>
            <a:r>
              <a:rPr lang="ru-RU" dirty="0"/>
              <a:t> </a:t>
            </a:r>
            <a:r>
              <a:rPr lang="ru-RU" dirty="0" err="1"/>
              <a:t>ағысы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 Бразилия </a:t>
            </a:r>
            <a:r>
              <a:rPr lang="ru-RU" dirty="0" err="1"/>
              <a:t>және</a:t>
            </a:r>
            <a:r>
              <a:rPr lang="ru-RU" dirty="0"/>
              <a:t> Фолкленд </a:t>
            </a:r>
            <a:r>
              <a:rPr lang="ru-RU" dirty="0" err="1"/>
              <a:t>ағыстары</a:t>
            </a:r>
            <a:r>
              <a:rPr lang="ru-RU" dirty="0"/>
              <a:t> 40° </a:t>
            </a:r>
            <a:r>
              <a:rPr lang="ru-RU" dirty="0" err="1"/>
              <a:t>және</a:t>
            </a:r>
            <a:r>
              <a:rPr lang="ru-RU" dirty="0"/>
              <a:t> 35° о. е. </a:t>
            </a:r>
            <a:r>
              <a:rPr lang="ru-RU" dirty="0" err="1"/>
              <a:t>аралығында</a:t>
            </a:r>
            <a:r>
              <a:rPr lang="ru-RU" dirty="0"/>
              <a:t> Ла-Плата </a:t>
            </a:r>
            <a:r>
              <a:rPr lang="ru-RU" dirty="0" err="1"/>
              <a:t>ауданында</a:t>
            </a:r>
            <a:r>
              <a:rPr lang="ru-RU" dirty="0"/>
              <a:t> </a:t>
            </a:r>
            <a:r>
              <a:rPr lang="ru-RU" dirty="0" err="1"/>
              <a:t>тоғысады</a:t>
            </a:r>
            <a:r>
              <a:rPr lang="ru-RU" dirty="0"/>
              <a:t>.</a:t>
            </a:r>
          </a:p>
          <a:p>
            <a:r>
              <a:rPr lang="ru-RU" dirty="0"/>
              <a:t>Атлант </a:t>
            </a:r>
            <a:r>
              <a:rPr lang="ru-RU" dirty="0" err="1"/>
              <a:t>мұхиты</a:t>
            </a:r>
            <a:r>
              <a:rPr lang="ru-RU" dirty="0"/>
              <a:t> </a:t>
            </a:r>
            <a:r>
              <a:rPr lang="ru-RU" dirty="0" err="1"/>
              <a:t>жағалауында</a:t>
            </a:r>
            <a:r>
              <a:rPr lang="ru-RU" dirty="0"/>
              <a:t> </a:t>
            </a:r>
            <a:r>
              <a:rPr lang="ru-RU" dirty="0" err="1"/>
              <a:t>кұрлыққа</a:t>
            </a:r>
            <a:r>
              <a:rPr lang="ru-RU" dirty="0"/>
              <a:t> </a:t>
            </a:r>
            <a:r>
              <a:rPr lang="ru-RU" dirty="0" err="1"/>
              <a:t>ішкерілеп</a:t>
            </a:r>
            <a:r>
              <a:rPr lang="ru-RU" dirty="0"/>
              <a:t> </a:t>
            </a:r>
            <a:r>
              <a:rPr lang="ru-RU" dirty="0" err="1"/>
              <a:t>еніп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шығанақтар</a:t>
            </a:r>
            <a:r>
              <a:rPr lang="ru-RU" dirty="0"/>
              <a:t> </a:t>
            </a:r>
            <a:r>
              <a:rPr lang="ru-RU" dirty="0" err="1"/>
              <a:t>жоқтың</a:t>
            </a:r>
            <a:r>
              <a:rPr lang="ru-RU" dirty="0"/>
              <a:t> </a:t>
            </a:r>
            <a:r>
              <a:rPr lang="ru-RU" dirty="0" err="1"/>
              <a:t>қасы</a:t>
            </a:r>
            <a:r>
              <a:rPr lang="ru-RU" dirty="0"/>
              <a:t>. Тек </a:t>
            </a:r>
            <a:r>
              <a:rPr lang="ru-RU" dirty="0" err="1"/>
              <a:t>оңтүстік-шығыста</a:t>
            </a:r>
            <a:r>
              <a:rPr lang="ru-RU" dirty="0"/>
              <a:t> </a:t>
            </a:r>
            <a:r>
              <a:rPr lang="ru-RU" dirty="0" err="1"/>
              <a:t>Патагонияның</a:t>
            </a:r>
            <a:r>
              <a:rPr lang="ru-RU" dirty="0"/>
              <a:t> </a:t>
            </a:r>
            <a:r>
              <a:rPr lang="ru-RU" dirty="0" err="1"/>
              <a:t>жағасына</a:t>
            </a:r>
            <a:r>
              <a:rPr lang="ru-RU" dirty="0"/>
              <a:t> жарты </a:t>
            </a:r>
            <a:r>
              <a:rPr lang="ru-RU" dirty="0" err="1"/>
              <a:t>шеңбер</a:t>
            </a:r>
            <a:r>
              <a:rPr lang="ru-RU" dirty="0"/>
              <a:t> </a:t>
            </a:r>
            <a:r>
              <a:rPr lang="ru-RU" dirty="0" err="1"/>
              <a:t>тәріздес</a:t>
            </a:r>
            <a:r>
              <a:rPr lang="ru-RU" dirty="0"/>
              <a:t> Сан-Матиас, Сан-Хорхе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қойнаулары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еніп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Парана </a:t>
            </a:r>
            <a:r>
              <a:rPr lang="ru-RU" dirty="0" err="1"/>
              <a:t>өзені</a:t>
            </a:r>
            <a:r>
              <a:rPr lang="ru-RU" dirty="0"/>
              <a:t> </a:t>
            </a:r>
            <a:r>
              <a:rPr lang="ru-RU" dirty="0" err="1"/>
              <a:t>құятын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жаға</a:t>
            </a:r>
            <a:r>
              <a:rPr lang="ru-RU" dirty="0"/>
              <a:t> Ла-</a:t>
            </a:r>
            <a:r>
              <a:rPr lang="ru-RU" dirty="0" err="1"/>
              <a:t>Платаның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ұзын</a:t>
            </a:r>
            <a:r>
              <a:rPr lang="ru-RU" dirty="0"/>
              <a:t> </a:t>
            </a:r>
            <a:r>
              <a:rPr lang="ru-RU" dirty="0" err="1"/>
              <a:t>эстуарийімен</a:t>
            </a:r>
            <a:r>
              <a:rPr lang="ru-RU" dirty="0"/>
              <a:t> </a:t>
            </a:r>
            <a:r>
              <a:rPr lang="ru-RU" dirty="0" err="1"/>
              <a:t>тілімденген</a:t>
            </a:r>
            <a:r>
              <a:rPr lang="ru-RU" dirty="0"/>
              <a:t>.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солтүстікке</a:t>
            </a:r>
            <a:r>
              <a:rPr lang="ru-RU" dirty="0"/>
              <a:t> </a:t>
            </a:r>
            <a:r>
              <a:rPr lang="ru-RU" dirty="0" err="1"/>
              <a:t>таман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Америка </a:t>
            </a:r>
            <a:r>
              <a:rPr lang="ru-RU" dirty="0" err="1"/>
              <a:t>жағалауына</a:t>
            </a:r>
            <a:r>
              <a:rPr lang="ru-RU" dirty="0"/>
              <a:t>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кеме</a:t>
            </a:r>
            <a:r>
              <a:rPr lang="ru-RU" dirty="0"/>
              <a:t> </a:t>
            </a:r>
            <a:r>
              <a:rPr lang="ru-RU" dirty="0" err="1"/>
              <a:t>тұруға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қойнаулар</a:t>
            </a:r>
            <a:r>
              <a:rPr lang="ru-RU" dirty="0"/>
              <a:t> </a:t>
            </a:r>
            <a:r>
              <a:rPr lang="ru-RU" dirty="0" err="1"/>
              <a:t>кіріп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Аса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сағаларында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Амазонканың</a:t>
            </a:r>
            <a:r>
              <a:rPr lang="ru-RU" dirty="0"/>
              <a:t> </a:t>
            </a:r>
            <a:r>
              <a:rPr lang="ru-RU" dirty="0" err="1"/>
              <a:t>сағасында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қойнаулар</a:t>
            </a:r>
            <a:r>
              <a:rPr lang="ru-RU" dirty="0"/>
              <a:t> бар.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690EB-1625-4780-A7B1-72EDD88C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9" r="27581"/>
          <a:stretch/>
        </p:blipFill>
        <p:spPr>
          <a:xfrm>
            <a:off x="7275443" y="0"/>
            <a:ext cx="4916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775F5D-3130-422D-8E87-7D05F5AB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6228521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Кариб</a:t>
            </a:r>
            <a:r>
              <a:rPr lang="ru-RU" dirty="0"/>
              <a:t>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жағалауындағы</a:t>
            </a:r>
            <a:r>
              <a:rPr lang="ru-RU" dirty="0"/>
              <a:t> </a:t>
            </a:r>
            <a:r>
              <a:rPr lang="ru-RU" dirty="0" err="1"/>
              <a:t>біраз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түбек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шығанақтарды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түрады</a:t>
            </a:r>
            <a:r>
              <a:rPr lang="ru-RU" dirty="0"/>
              <a:t>. </a:t>
            </a:r>
            <a:r>
              <a:rPr lang="ru-RU" dirty="0" err="1"/>
              <a:t>Солтүстікте</a:t>
            </a:r>
            <a:r>
              <a:rPr lang="ru-RU" dirty="0"/>
              <a:t> Пария </a:t>
            </a:r>
            <a:r>
              <a:rPr lang="ru-RU" dirty="0" err="1"/>
              <a:t>шығанағы</a:t>
            </a:r>
            <a:r>
              <a:rPr lang="ru-RU" dirty="0"/>
              <a:t> мен осы </a:t>
            </a:r>
            <a:r>
              <a:rPr lang="ru-RU" dirty="0" err="1"/>
              <a:t>аттас</a:t>
            </a:r>
            <a:r>
              <a:rPr lang="ru-RU" dirty="0"/>
              <a:t> </a:t>
            </a:r>
            <a:r>
              <a:rPr lang="ru-RU" dirty="0" err="1"/>
              <a:t>түбек</a:t>
            </a:r>
            <a:r>
              <a:rPr lang="ru-RU" dirty="0"/>
              <a:t>, </a:t>
            </a:r>
            <a:r>
              <a:rPr lang="ru-RU" dirty="0" err="1"/>
              <a:t>солтүстік-батысы</a:t>
            </a:r>
            <a:r>
              <a:rPr lang="ru-RU" dirty="0"/>
              <a:t> мен </a:t>
            </a:r>
            <a:r>
              <a:rPr lang="ru-RU" dirty="0" err="1"/>
              <a:t>шығысынан</a:t>
            </a:r>
            <a:r>
              <a:rPr lang="ru-RU" dirty="0"/>
              <a:t> </a:t>
            </a:r>
            <a:r>
              <a:rPr lang="ru-RU" dirty="0" err="1"/>
              <a:t>Гуахира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Парагуана</a:t>
            </a:r>
            <a:r>
              <a:rPr lang="ru-RU" dirty="0"/>
              <a:t> </a:t>
            </a:r>
            <a:r>
              <a:rPr lang="ru-RU" dirty="0" err="1"/>
              <a:t>түбектері</a:t>
            </a:r>
            <a:r>
              <a:rPr lang="ru-RU" dirty="0"/>
              <a:t> </a:t>
            </a:r>
            <a:r>
              <a:rPr lang="ru-RU" dirty="0" err="1"/>
              <a:t>оқшаулап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шығанақ</a:t>
            </a:r>
            <a:r>
              <a:rPr lang="ru-RU" dirty="0"/>
              <a:t> - Венесуэла </a:t>
            </a:r>
            <a:r>
              <a:rPr lang="ru-RU" dirty="0" err="1"/>
              <a:t>шығанағы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көзге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. Панама </a:t>
            </a:r>
            <a:r>
              <a:rPr lang="ru-RU" dirty="0" err="1"/>
              <a:t>мойнағы</a:t>
            </a:r>
            <a:r>
              <a:rPr lang="ru-RU" dirty="0"/>
              <a:t> </a:t>
            </a:r>
            <a:r>
              <a:rPr lang="ru-RU" dirty="0" err="1"/>
              <a:t>етегінен</a:t>
            </a:r>
            <a:r>
              <a:rPr lang="ru-RU" dirty="0"/>
              <a:t> </a:t>
            </a:r>
            <a:r>
              <a:rPr lang="ru-RU" dirty="0" err="1"/>
              <a:t>теңізге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кеңейе</a:t>
            </a:r>
            <a:r>
              <a:rPr lang="ru-RU" dirty="0"/>
              <a:t> </a:t>
            </a:r>
            <a:r>
              <a:rPr lang="ru-RU" dirty="0" err="1"/>
              <a:t>түсетін</a:t>
            </a:r>
            <a:r>
              <a:rPr lang="ru-RU" dirty="0"/>
              <a:t> </a:t>
            </a:r>
            <a:r>
              <a:rPr lang="ru-RU" dirty="0" err="1"/>
              <a:t>Дарьен</a:t>
            </a:r>
            <a:r>
              <a:rPr lang="ru-RU" dirty="0"/>
              <a:t> </a:t>
            </a:r>
            <a:r>
              <a:rPr lang="ru-RU" dirty="0" err="1"/>
              <a:t>шығанағы</a:t>
            </a:r>
            <a:r>
              <a:rPr lang="ru-RU" dirty="0"/>
              <a:t> </a:t>
            </a:r>
            <a:r>
              <a:rPr lang="ru-RU" dirty="0" err="1"/>
              <a:t>басталып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мұхиттың</a:t>
            </a:r>
            <a:r>
              <a:rPr lang="ru-RU" dirty="0"/>
              <a:t> </a:t>
            </a:r>
            <a:r>
              <a:rPr lang="ru-RU" dirty="0" err="1"/>
              <a:t>Онтүстік</a:t>
            </a:r>
            <a:r>
              <a:rPr lang="ru-RU" dirty="0"/>
              <a:t> Америка </a:t>
            </a:r>
            <a:r>
              <a:rPr lang="ru-RU" dirty="0" err="1"/>
              <a:t>жағасы</a:t>
            </a:r>
            <a:r>
              <a:rPr lang="ru-RU" dirty="0"/>
              <a:t> </a:t>
            </a:r>
            <a:r>
              <a:rPr lang="ru-RU" dirty="0" err="1"/>
              <a:t>тұсында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платформа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енсіз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ал </a:t>
            </a:r>
            <a:r>
              <a:rPr lang="ru-RU" dirty="0" err="1"/>
              <a:t>кей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мүлде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Материкке</a:t>
            </a:r>
            <a:r>
              <a:rPr lang="ru-RU" dirty="0"/>
              <a:t> </a:t>
            </a:r>
            <a:r>
              <a:rPr lang="ru-RU" dirty="0" err="1"/>
              <a:t>таяу</a:t>
            </a:r>
            <a:r>
              <a:rPr lang="ru-RU" dirty="0"/>
              <a:t> </a:t>
            </a:r>
            <a:r>
              <a:rPr lang="ru-RU" dirty="0" err="1"/>
              <a:t>маңда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тереңі</a:t>
            </a:r>
            <a:r>
              <a:rPr lang="ru-RU" dirty="0"/>
              <a:t> 7000 м-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асатын</a:t>
            </a:r>
            <a:r>
              <a:rPr lang="ru-RU" dirty="0"/>
              <a:t>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мүхиттық</a:t>
            </a:r>
            <a:r>
              <a:rPr lang="ru-RU" dirty="0"/>
              <a:t> </a:t>
            </a:r>
            <a:r>
              <a:rPr lang="ru-RU" dirty="0" err="1"/>
              <a:t>шүңғымалар</a:t>
            </a:r>
            <a:r>
              <a:rPr lang="ru-RU" dirty="0"/>
              <a:t> </a:t>
            </a:r>
            <a:r>
              <a:rPr lang="ru-RU" dirty="0" err="1"/>
              <a:t>өңірі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ағыстардың</a:t>
            </a:r>
            <a:r>
              <a:rPr lang="ru-RU" dirty="0"/>
              <a:t> </a:t>
            </a:r>
            <a:r>
              <a:rPr lang="ru-RU" dirty="0" err="1"/>
              <a:t>әсері</a:t>
            </a:r>
            <a:r>
              <a:rPr lang="ru-RU" dirty="0"/>
              <a:t> </a:t>
            </a:r>
            <a:r>
              <a:rPr lang="ru-RU" dirty="0" err="1"/>
              <a:t>экватордың</a:t>
            </a:r>
            <a:r>
              <a:rPr lang="ru-RU" dirty="0"/>
              <a:t>,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</a:t>
            </a:r>
            <a:r>
              <a:rPr lang="ru-RU" dirty="0" err="1"/>
              <a:t>сезіледі</a:t>
            </a:r>
            <a:r>
              <a:rPr lang="ru-RU" dirty="0"/>
              <a:t>, ал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жағалауының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өн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Перу </a:t>
            </a:r>
            <a:r>
              <a:rPr lang="ru-RU" dirty="0" err="1"/>
              <a:t>салқын</a:t>
            </a:r>
            <a:r>
              <a:rPr lang="ru-RU" dirty="0"/>
              <a:t> </a:t>
            </a:r>
            <a:r>
              <a:rPr lang="ru-RU" dirty="0" err="1"/>
              <a:t>ағысының</a:t>
            </a:r>
            <a:r>
              <a:rPr lang="ru-RU" dirty="0"/>
              <a:t> </a:t>
            </a:r>
            <a:r>
              <a:rPr lang="ru-RU" dirty="0" err="1"/>
              <a:t>әсері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салқын</a:t>
            </a:r>
            <a:r>
              <a:rPr lang="ru-RU" dirty="0"/>
              <a:t> </a:t>
            </a:r>
            <a:r>
              <a:rPr lang="ru-RU" dirty="0" err="1"/>
              <a:t>суы</a:t>
            </a:r>
            <a:r>
              <a:rPr lang="ru-RU" dirty="0"/>
              <a:t> </a:t>
            </a:r>
            <a:r>
              <a:rPr lang="ru-RU" dirty="0" err="1"/>
              <a:t>оңтүстіктен</a:t>
            </a:r>
            <a:r>
              <a:rPr lang="ru-RU" dirty="0"/>
              <a:t> </a:t>
            </a:r>
            <a:r>
              <a:rPr lang="ru-RU" dirty="0" err="1"/>
              <a:t>экваторға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ұласып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5AE60-8ADE-485B-8E8C-D6386503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48" y="0"/>
            <a:ext cx="580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8D0DB7-BF2B-4328-9E58-291FD296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47" y="1762540"/>
            <a:ext cx="10267053" cy="52213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Материктің</a:t>
            </a:r>
            <a:r>
              <a:rPr lang="ru-RU" sz="2400" dirty="0"/>
              <a:t> </a:t>
            </a:r>
            <a:r>
              <a:rPr lang="ru-RU" sz="2400" dirty="0" err="1"/>
              <a:t>солтүстік-батыс</a:t>
            </a:r>
            <a:r>
              <a:rPr lang="ru-RU" sz="2400" dirty="0"/>
              <a:t> </a:t>
            </a:r>
            <a:r>
              <a:rPr lang="ru-RU" sz="2400" dirty="0" err="1"/>
              <a:t>жағалауы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5 ° </a:t>
            </a:r>
            <a:r>
              <a:rPr lang="ru-RU" sz="2400" dirty="0" err="1"/>
              <a:t>о.е</a:t>
            </a:r>
            <a:r>
              <a:rPr lang="ru-RU" sz="2400" dirty="0"/>
              <a:t>. </a:t>
            </a:r>
            <a:r>
              <a:rPr lang="ru-RU" sz="2400" dirty="0" err="1"/>
              <a:t>дейін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тілімденіп</a:t>
            </a:r>
            <a:r>
              <a:rPr lang="ru-RU" sz="2400" dirty="0"/>
              <a:t> </a:t>
            </a:r>
            <a:r>
              <a:rPr lang="ru-RU" sz="2400" dirty="0" err="1"/>
              <a:t>кеткен</a:t>
            </a:r>
            <a:r>
              <a:rPr lang="ru-RU" sz="2400" dirty="0"/>
              <a:t>.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ірі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қолайлы</a:t>
            </a:r>
            <a:r>
              <a:rPr lang="ru-RU" sz="2400" dirty="0"/>
              <a:t> </a:t>
            </a:r>
            <a:r>
              <a:rPr lang="ru-RU" sz="2400" dirty="0" err="1"/>
              <a:t>койнау</a:t>
            </a:r>
            <a:r>
              <a:rPr lang="ru-RU" sz="2400" dirty="0"/>
              <a:t> Гуаякиль </a:t>
            </a:r>
            <a:r>
              <a:rPr lang="ru-RU" sz="2400" dirty="0" err="1"/>
              <a:t>оңтүстікке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 30° о. е. </a:t>
            </a:r>
            <a:r>
              <a:rPr lang="ru-RU" sz="2400" dirty="0" err="1"/>
              <a:t>дейін</a:t>
            </a:r>
            <a:r>
              <a:rPr lang="ru-RU" sz="2400" dirty="0"/>
              <a:t> </a:t>
            </a:r>
            <a:r>
              <a:rPr lang="ru-RU" sz="2400" dirty="0" err="1"/>
              <a:t>жаға</a:t>
            </a:r>
            <a:r>
              <a:rPr lang="ru-RU" sz="2400" dirty="0"/>
              <a:t> </a:t>
            </a:r>
            <a:r>
              <a:rPr lang="ru-RU" sz="2400" dirty="0" err="1"/>
              <a:t>мүлдем</a:t>
            </a:r>
            <a:r>
              <a:rPr lang="ru-RU" sz="2400" dirty="0"/>
              <a:t> </a:t>
            </a:r>
            <a:r>
              <a:rPr lang="ru-RU" sz="2400" dirty="0" err="1"/>
              <a:t>тілімденбеген</a:t>
            </a:r>
            <a:r>
              <a:rPr lang="ru-RU" sz="2400" dirty="0"/>
              <a:t>, </a:t>
            </a:r>
            <a:r>
              <a:rPr lang="ru-RU" sz="2400" dirty="0" err="1"/>
              <a:t>биік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кеме</a:t>
            </a:r>
            <a:r>
              <a:rPr lang="ru-RU" sz="2400" dirty="0"/>
              <a:t> </a:t>
            </a:r>
            <a:r>
              <a:rPr lang="ru-RU" sz="2400" dirty="0" err="1"/>
              <a:t>қатынасына</a:t>
            </a:r>
            <a:r>
              <a:rPr lang="ru-RU" sz="2400" dirty="0"/>
              <a:t> </a:t>
            </a:r>
            <a:r>
              <a:rPr lang="ru-RU" sz="2400" dirty="0" err="1"/>
              <a:t>қолайсыз</a:t>
            </a:r>
            <a:r>
              <a:rPr lang="ru-RU" sz="2400" dirty="0"/>
              <a:t>. </a:t>
            </a:r>
            <a:r>
              <a:rPr lang="ru-RU" sz="2400" dirty="0" err="1"/>
              <a:t>Дегенмен</a:t>
            </a:r>
            <a:r>
              <a:rPr lang="ru-RU" sz="2400" dirty="0"/>
              <a:t>, </a:t>
            </a:r>
            <a:r>
              <a:rPr lang="ru-RU" sz="2400" dirty="0" err="1"/>
              <a:t>Тынық</a:t>
            </a:r>
            <a:r>
              <a:rPr lang="ru-RU" sz="2400" dirty="0"/>
              <a:t> </a:t>
            </a:r>
            <a:r>
              <a:rPr lang="ru-RU" sz="2400" dirty="0" err="1"/>
              <a:t>мұхит</a:t>
            </a:r>
            <a:r>
              <a:rPr lang="ru-RU" sz="2400" dirty="0"/>
              <a:t> </a:t>
            </a:r>
            <a:r>
              <a:rPr lang="ru-RU" sz="2400" dirty="0" err="1"/>
              <a:t>жағалауының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оңтүстік</a:t>
            </a:r>
            <a:r>
              <a:rPr lang="ru-RU" sz="2400" dirty="0"/>
              <a:t> </a:t>
            </a:r>
            <a:r>
              <a:rPr lang="ru-RU" sz="2400" dirty="0" err="1"/>
              <a:t>бөлігі</a:t>
            </a:r>
            <a:r>
              <a:rPr lang="ru-RU" sz="2400" dirty="0"/>
              <a:t> </a:t>
            </a:r>
            <a:r>
              <a:rPr lang="ru-RU" sz="2400" dirty="0" err="1"/>
              <a:t>тілімденіп</a:t>
            </a:r>
            <a:r>
              <a:rPr lang="ru-RU" sz="2400" dirty="0"/>
              <a:t> </a:t>
            </a:r>
            <a:r>
              <a:rPr lang="ru-RU" sz="2400" dirty="0" err="1"/>
              <a:t>кеткен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оны </a:t>
            </a:r>
            <a:r>
              <a:rPr lang="ru-RU" sz="2400" dirty="0" err="1"/>
              <a:t>бойлай</a:t>
            </a:r>
            <a:r>
              <a:rPr lang="ru-RU" sz="2400" dirty="0"/>
              <a:t> Чили мен </a:t>
            </a:r>
            <a:r>
              <a:rPr lang="ru-RU" sz="2400" dirty="0" err="1"/>
              <a:t>Отты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архипелагтарын</a:t>
            </a:r>
            <a:r>
              <a:rPr lang="ru-RU" sz="2400" dirty="0"/>
              <a:t> </a:t>
            </a:r>
            <a:r>
              <a:rPr lang="ru-RU" sz="2400" dirty="0" err="1"/>
              <a:t>құрайтын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ірілі-ұсақты</a:t>
            </a:r>
            <a:r>
              <a:rPr lang="ru-RU" sz="2400" dirty="0"/>
              <a:t> </a:t>
            </a:r>
            <a:r>
              <a:rPr lang="ru-RU" sz="2400" dirty="0" err="1"/>
              <a:t>аралдар</a:t>
            </a:r>
            <a:r>
              <a:rPr lang="ru-RU" sz="2400" dirty="0"/>
              <a:t> </a:t>
            </a:r>
            <a:r>
              <a:rPr lang="ru-RU" sz="2400" dirty="0" err="1"/>
              <a:t>жатыр</a:t>
            </a:r>
            <a:r>
              <a:rPr lang="ru-RU" sz="2400" dirty="0"/>
              <a:t>. </a:t>
            </a:r>
            <a:r>
              <a:rPr lang="ru-RU" sz="2400" dirty="0" err="1"/>
              <a:t>Материктің</a:t>
            </a:r>
            <a:r>
              <a:rPr lang="ru-RU" sz="2400" dirty="0"/>
              <a:t> </a:t>
            </a:r>
            <a:r>
              <a:rPr lang="ru-RU" sz="2400" dirty="0" err="1"/>
              <a:t>жағалауына</a:t>
            </a:r>
            <a:r>
              <a:rPr lang="ru-RU" sz="2400" dirty="0"/>
              <a:t> </a:t>
            </a:r>
            <a:r>
              <a:rPr lang="ru-RU" sz="2400" dirty="0" err="1"/>
              <a:t>ішкерілей</a:t>
            </a:r>
            <a:r>
              <a:rPr lang="ru-RU" sz="2400" dirty="0"/>
              <a:t> </a:t>
            </a:r>
            <a:r>
              <a:rPr lang="ru-RU" sz="2400" dirty="0" err="1"/>
              <a:t>кіріп</a:t>
            </a:r>
            <a:r>
              <a:rPr lang="ru-RU" sz="2400" dirty="0"/>
              <a:t> </a:t>
            </a:r>
            <a:r>
              <a:rPr lang="ru-RU" sz="2400" dirty="0" err="1"/>
              <a:t>жатқан</a:t>
            </a:r>
            <a:r>
              <a:rPr lang="ru-RU" sz="2400" dirty="0"/>
              <a:t> </a:t>
            </a:r>
            <a:r>
              <a:rPr lang="ru-RU" sz="2400" dirty="0" err="1"/>
              <a:t>шығанақтар</a:t>
            </a:r>
            <a:r>
              <a:rPr lang="ru-RU" sz="2400" dirty="0"/>
              <a:t> мен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аралдарды</a:t>
            </a:r>
            <a:r>
              <a:rPr lang="ru-RU" sz="2400" dirty="0"/>
              <a:t> </a:t>
            </a:r>
            <a:r>
              <a:rPr lang="ru-RU" sz="2400" dirty="0" err="1"/>
              <a:t>бөліп</a:t>
            </a:r>
            <a:r>
              <a:rPr lang="ru-RU" sz="2400" dirty="0"/>
              <a:t> </a:t>
            </a:r>
            <a:r>
              <a:rPr lang="ru-RU" sz="2400" dirty="0" err="1"/>
              <a:t>тұратын</a:t>
            </a:r>
            <a:r>
              <a:rPr lang="ru-RU" sz="2400" dirty="0"/>
              <a:t> </a:t>
            </a:r>
            <a:r>
              <a:rPr lang="ru-RU" sz="2400" dirty="0" err="1"/>
              <a:t>бұғаздар</a:t>
            </a:r>
            <a:r>
              <a:rPr lang="ru-RU" sz="2400" dirty="0"/>
              <a:t> </a:t>
            </a:r>
            <a:r>
              <a:rPr lang="ru-RU" sz="2400" dirty="0" err="1"/>
              <a:t>ирелең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/>
              <a:t>енсіз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Бұған</a:t>
            </a:r>
            <a:r>
              <a:rPr lang="ru-RU" sz="2400" dirty="0"/>
              <a:t> Корковадо мен </a:t>
            </a:r>
            <a:r>
              <a:rPr lang="ru-RU" sz="2400" dirty="0" err="1"/>
              <a:t>Пеньяс</a:t>
            </a:r>
            <a:r>
              <a:rPr lang="ru-RU" sz="2400" dirty="0"/>
              <a:t> </a:t>
            </a:r>
            <a:r>
              <a:rPr lang="ru-RU" sz="2400" dirty="0" err="1"/>
              <a:t>ірі</a:t>
            </a:r>
            <a:r>
              <a:rPr lang="ru-RU" sz="2400" dirty="0"/>
              <a:t> </a:t>
            </a:r>
            <a:r>
              <a:rPr lang="ru-RU" sz="2400" dirty="0" err="1"/>
              <a:t>шығанақтары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материктен</a:t>
            </a:r>
            <a:r>
              <a:rPr lang="ru-RU" sz="2400" dirty="0"/>
              <a:t> </a:t>
            </a:r>
            <a:r>
              <a:rPr lang="ru-RU" sz="2400" dirty="0" err="1"/>
              <a:t>Отты</a:t>
            </a:r>
            <a:r>
              <a:rPr lang="ru-RU" sz="2400" dirty="0"/>
              <a:t> </a:t>
            </a:r>
            <a:r>
              <a:rPr lang="ru-RU" sz="2400" dirty="0" err="1"/>
              <a:t>Жер</a:t>
            </a:r>
            <a:r>
              <a:rPr lang="ru-RU" sz="2400" dirty="0"/>
              <a:t> </a:t>
            </a:r>
            <a:r>
              <a:rPr lang="ru-RU" sz="2400" dirty="0" err="1"/>
              <a:t>архипелагын</a:t>
            </a:r>
            <a:r>
              <a:rPr lang="ru-RU" sz="2400" dirty="0"/>
              <a:t> </a:t>
            </a:r>
            <a:r>
              <a:rPr lang="ru-RU" sz="2400" dirty="0" err="1"/>
              <a:t>бөлетін</a:t>
            </a:r>
            <a:r>
              <a:rPr lang="ru-RU" sz="2400" dirty="0"/>
              <a:t> Магеллан </a:t>
            </a:r>
            <a:r>
              <a:rPr lang="ru-RU" sz="2400" dirty="0" err="1"/>
              <a:t>бұғазы</a:t>
            </a:r>
            <a:r>
              <a:rPr lang="ru-RU" sz="2400" dirty="0"/>
              <a:t> </a:t>
            </a:r>
            <a:r>
              <a:rPr lang="ru-RU" sz="2400" dirty="0" err="1"/>
              <a:t>мысал</a:t>
            </a:r>
            <a:r>
              <a:rPr lang="ru-RU" sz="2400" dirty="0"/>
              <a:t> бола </a:t>
            </a:r>
            <a:r>
              <a:rPr lang="ru-RU" sz="2400" dirty="0" err="1"/>
              <a:t>алады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562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1973</Words>
  <Application>Microsoft Office PowerPoint</Application>
  <PresentationFormat>Широкоэкранный</PresentationFormat>
  <Paragraphs>128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Ион</vt:lpstr>
      <vt:lpstr>8-Дәріс.  Оңтүстік жартышар материктері табиғатының жалпы ерекшеліктері. Оңтүстік Америка материгі.</vt:lpstr>
      <vt:lpstr>Жоспары: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Ірі аралдары (ауданы 300 км.кв ірі)</vt:lpstr>
      <vt:lpstr>Шыңдары</vt:lpstr>
      <vt:lpstr>Вулканды шыңдары</vt:lpstr>
      <vt:lpstr>ТАБИҒАТ ҚАЛЫПТАСУЫНЫҢ НЕГІЗГІ КЕЗЕҢДЕРІ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Қарастыратын сұрақтар мен тапсырмалар:</vt:lpstr>
      <vt:lpstr>Негізгі әдебиеттер: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8-Дәріс.  Оңтүстік жартышар материктері табиғатының жалпы ерекшеліктері. Оңтүстік Америка материгі.</dc:title>
  <dc:creator>Lenovo</dc:creator>
  <cp:lastModifiedBy>Lenovo</cp:lastModifiedBy>
  <cp:revision>4</cp:revision>
  <dcterms:created xsi:type="dcterms:W3CDTF">2022-10-22T07:46:56Z</dcterms:created>
  <dcterms:modified xsi:type="dcterms:W3CDTF">2022-10-22T08:21:22Z</dcterms:modified>
</cp:coreProperties>
</file>