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5" d="100"/>
          <a:sy n="45" d="100"/>
        </p:scale>
        <p:origin x="78"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47D41A-A02B-108B-90B3-F18D231E064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08E8FB0B-DEC6-4CA2-24B3-4617A48B46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F6333441-3D59-FB97-C6B6-770387E2D9DF}"/>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35C03E11-0B29-04F1-22A2-BE130B35419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11D7A91-C537-1904-B2E4-8F20855C686F}"/>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3685850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8E04B9-2248-27E9-9F69-DBDA7B076E2B}"/>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063C59D-53AE-0607-85B3-D515B06D0E2C}"/>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71F93CC-622E-F010-F21E-E02BD845249B}"/>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D80AC582-7ECA-E203-1648-5D1DACAF7E0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232803-3694-1FE7-4C91-F5C6BE767425}"/>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569976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01A47BFF-40F6-664B-CDCF-E58D15E1C47C}"/>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55119EB3-99FB-D1F6-1341-41C043F117C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4EA5D0-5EDD-1097-966B-573CD48AD0E2}"/>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24DD4FFE-1887-6833-561F-F9E36CAF2ED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78F1479-F282-EE27-62C2-D32230192BEE}"/>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1693750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C18F4D-5E4D-2985-DDC7-01094D62C02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F1E087F-D74C-C2EA-79DA-55EF8CB98FE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614ADD9-9AF6-5D15-A83E-A950FA357201}"/>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E8727188-BCB6-8D7C-C1BF-22B061B05E6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FA7D77D-73CF-F5EA-F1F2-8B21B4FD92B1}"/>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940322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517C21-5C93-D36A-CED8-29D0319632C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AE71C4AB-40C9-7310-E2DF-D47A78FAD9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E8A75880-4283-1D4A-728D-795686F8E419}"/>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F9DDD560-6850-ED3C-6BFD-E741C374C7C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AB223EE-5C9D-4F91-41AF-1BC5BF826AB0}"/>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670796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74EA41-19EB-D30A-88E2-32509EAF249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55E6EFE-3DB2-3B51-4667-2421C111538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90B6EBFA-F5FA-FFAA-7390-570577AF922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A74C15F3-5E53-C294-6195-F7E3BB99983C}"/>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1E007CE1-70D8-D4D3-E2AC-CC01288B6D8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3AED5A0-D22F-C0E9-B1B7-5941FCFA9F38}"/>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22289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463B7A-5D65-228C-FE31-40005591114E}"/>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0766BD08-3C1C-F136-8065-530C39B5C6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5904D32D-B3E8-ED0D-158F-82ABE841CEF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106B118-4DB3-4CBB-E6BB-66AE10DA07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F4E137CD-B53A-11A6-A39E-ACFAD8ADD17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BB7FB1BF-42FB-95E9-C2D6-9A698E6F3025}"/>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8" name="Нижний колонтитул 7">
            <a:extLst>
              <a:ext uri="{FF2B5EF4-FFF2-40B4-BE49-F238E27FC236}">
                <a16:creationId xmlns:a16="http://schemas.microsoft.com/office/drawing/2014/main" id="{7467EDDF-E469-4175-7128-28A1806B6F18}"/>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957C6F39-2670-04B6-F637-114BF5AAEAB1}"/>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903565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7133AC-943E-1CF5-8343-4543868D8CB8}"/>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85F139F-2954-D2CF-E9FF-CE7AAC06F9D4}"/>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4" name="Нижний колонтитул 3">
            <a:extLst>
              <a:ext uri="{FF2B5EF4-FFF2-40B4-BE49-F238E27FC236}">
                <a16:creationId xmlns:a16="http://schemas.microsoft.com/office/drawing/2014/main" id="{0E5CC9F6-21A2-6D8F-0E31-0573840F1EC9}"/>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E23AF18E-8200-6189-21F6-789C890402B0}"/>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131028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EE0EB77-CDB7-C3FA-B2FE-6954D5602D14}"/>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3" name="Нижний колонтитул 2">
            <a:extLst>
              <a:ext uri="{FF2B5EF4-FFF2-40B4-BE49-F238E27FC236}">
                <a16:creationId xmlns:a16="http://schemas.microsoft.com/office/drawing/2014/main" id="{9A2BBC31-D8FC-8279-6A33-4251F4829C66}"/>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286792FD-CAAD-499E-4646-A180DD775EE9}"/>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572908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785ABC-CD20-B131-26B2-6076788B508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343A47BF-93A1-868A-03B4-9EE0D713C5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F7C4F0F-23DF-FB6F-4445-DAA4B6ABB7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833E35C-5ED5-85F7-93D5-90A670CA6C33}"/>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19863A34-E8A2-1F44-A0C1-584BEF2E450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C605AD3-915A-20F9-3DEF-6A5BBD3E51CA}"/>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840354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985D49-98C4-8359-4D41-D65D740D362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C22A4BC-70F1-A91F-402C-9A976ACCB2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89CEA0CD-3548-A7C2-9C0B-5346BFA8EB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663FD9F-000A-BBF2-CAD4-D5C175C981BC}"/>
              </a:ext>
            </a:extLst>
          </p:cNvPr>
          <p:cNvSpPr>
            <a:spLocks noGrp="1"/>
          </p:cNvSpPr>
          <p:nvPr>
            <p:ph type="dt" sz="half" idx="10"/>
          </p:nvPr>
        </p:nvSpPr>
        <p:spPr/>
        <p:txBody>
          <a:bodyPr/>
          <a:lstStyle/>
          <a:p>
            <a:fld id="{01B77C08-FAFB-437E-AB27-78CD48E1B741}"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8E15AAB3-C79F-8CA3-A17A-851F20C7869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28583A7-2841-A8C0-E281-9385F994B115}"/>
              </a:ext>
            </a:extLst>
          </p:cNvPr>
          <p:cNvSpPr>
            <a:spLocks noGrp="1"/>
          </p:cNvSpPr>
          <p:nvPr>
            <p:ph type="sldNum" sz="quarter" idx="12"/>
          </p:nvPr>
        </p:nvSpPr>
        <p:spPr/>
        <p:txBody>
          <a:bodyPr/>
          <a:lstStyle/>
          <a:p>
            <a:fld id="{C9369CBD-8C1E-4C86-9772-E9ECF8B1A540}" type="slidenum">
              <a:rPr lang="ru-RU" smtClean="0"/>
              <a:t>‹#›</a:t>
            </a:fld>
            <a:endParaRPr lang="ru-RU"/>
          </a:p>
        </p:txBody>
      </p:sp>
    </p:spTree>
    <p:extLst>
      <p:ext uri="{BB962C8B-B14F-4D97-AF65-F5344CB8AC3E}">
        <p14:creationId xmlns:p14="http://schemas.microsoft.com/office/powerpoint/2010/main" val="3470906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979966-F5FA-6622-ED8A-7D160CA946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26907A5A-FA7F-0C75-6786-3A999502D6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ED193BA-FDAC-6C1C-6C60-69F679C8EA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B77C08-FAFB-437E-AB27-78CD48E1B741}"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5BDA407C-409A-B6DE-5AB1-509DDCFD79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C12D42F-E5D8-5039-A38C-D16FB3CC4A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369CBD-8C1E-4C86-9772-E9ECF8B1A540}" type="slidenum">
              <a:rPr lang="ru-RU" smtClean="0"/>
              <a:t>‹#›</a:t>
            </a:fld>
            <a:endParaRPr lang="ru-RU"/>
          </a:p>
        </p:txBody>
      </p:sp>
    </p:spTree>
    <p:extLst>
      <p:ext uri="{BB962C8B-B14F-4D97-AF65-F5344CB8AC3E}">
        <p14:creationId xmlns:p14="http://schemas.microsoft.com/office/powerpoint/2010/main" val="2931982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0FC962F-E142-3365-C814-F588669BCD7C}"/>
              </a:ext>
            </a:extLst>
          </p:cNvPr>
          <p:cNvSpPr>
            <a:spLocks noGrp="1"/>
          </p:cNvSpPr>
          <p:nvPr>
            <p:ph type="ctrTitle"/>
          </p:nvPr>
        </p:nvSpPr>
        <p:spPr>
          <a:xfrm>
            <a:off x="594360" y="999067"/>
            <a:ext cx="6465757" cy="4856480"/>
          </a:xfrm>
        </p:spPr>
        <p:txBody>
          <a:bodyPr anchor="ctr">
            <a:normAutofit/>
          </a:bodyPr>
          <a:lstStyle/>
          <a:p>
            <a:pPr algn="l"/>
            <a:r>
              <a:rPr lang="fr-FR" sz="5100"/>
              <a:t> LES STRATEGIES D’ENSEIGNEMENT ET D’APPRENTISSAGE DANS LES CLASSES DU FRANÇAIS DEUXIÈME LANGUE ÉTRANGÈRE</a:t>
            </a:r>
            <a:endParaRPr lang="ru-RU" sz="5100"/>
          </a:p>
        </p:txBody>
      </p:sp>
      <p:sp>
        <p:nvSpPr>
          <p:cNvPr id="9" name="Rectangle 8">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14"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82020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384B7633-83C1-3213-28FE-338DE39A8483}"/>
              </a:ext>
            </a:extLst>
          </p:cNvPr>
          <p:cNvSpPr>
            <a:spLocks noGrp="1"/>
          </p:cNvSpPr>
          <p:nvPr>
            <p:ph type="title"/>
          </p:nvPr>
        </p:nvSpPr>
        <p:spPr>
          <a:xfrm>
            <a:off x="594360" y="999067"/>
            <a:ext cx="6465757" cy="4856480"/>
          </a:xfrm>
        </p:spPr>
        <p:txBody>
          <a:bodyPr vert="horz" lIns="91440" tIns="45720" rIns="91440" bIns="45720" rtlCol="0" anchor="ctr">
            <a:normAutofit/>
          </a:bodyPr>
          <a:lstStyle/>
          <a:p>
            <a:r>
              <a:rPr lang="en-US" sz="3600" kern="1200">
                <a:solidFill>
                  <a:schemeClr val="tx1"/>
                </a:solidFill>
                <a:effectLst/>
                <a:latin typeface="+mj-lt"/>
                <a:ea typeface="+mj-ea"/>
                <a:cs typeface="+mj-cs"/>
              </a:rPr>
              <a:t>l’enseignement de la culture liée à la langue cible permet également de distinguer les différentes approches des langues étrangères. Quasiment absent des méthodes SGAV, il est désormais un des axes forts de l’approche actionnelle.</a:t>
            </a:r>
            <a:br>
              <a:rPr lang="en-US" sz="3600" kern="1200">
                <a:solidFill>
                  <a:schemeClr val="tx1"/>
                </a:solidFill>
                <a:effectLst/>
                <a:latin typeface="+mj-lt"/>
                <a:ea typeface="+mj-ea"/>
                <a:cs typeface="+mj-cs"/>
              </a:rPr>
            </a:br>
            <a:endParaRPr lang="en-US" sz="3600" kern="1200">
              <a:solidFill>
                <a:schemeClr val="tx1"/>
              </a:solidFill>
              <a:latin typeface="+mj-lt"/>
              <a:ea typeface="+mj-ea"/>
              <a:cs typeface="+mj-cs"/>
            </a:endParaRPr>
          </a:p>
        </p:txBody>
      </p:sp>
      <p:sp>
        <p:nvSpPr>
          <p:cNvPr id="9" name="Rectangle 8">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14"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69943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0510BE9-04F1-357F-CE1A-C1CF28361ABE}"/>
              </a:ext>
            </a:extLst>
          </p:cNvPr>
          <p:cNvSpPr>
            <a:spLocks noGrp="1"/>
          </p:cNvSpPr>
          <p:nvPr>
            <p:ph type="title"/>
          </p:nvPr>
        </p:nvSpPr>
        <p:spPr>
          <a:xfrm>
            <a:off x="594360" y="999067"/>
            <a:ext cx="6465757" cy="4856480"/>
          </a:xfrm>
        </p:spPr>
        <p:txBody>
          <a:bodyPr vert="horz" lIns="91440" tIns="45720" rIns="91440" bIns="45720" rtlCol="0" anchor="ctr">
            <a:normAutofit/>
          </a:bodyPr>
          <a:lstStyle/>
          <a:p>
            <a:r>
              <a:rPr lang="en-US" sz="2600" kern="1200">
                <a:solidFill>
                  <a:schemeClr val="tx1"/>
                </a:solidFill>
                <a:effectLst/>
                <a:latin typeface="+mj-lt"/>
                <a:ea typeface="+mj-ea"/>
                <a:cs typeface="+mj-cs"/>
              </a:rPr>
              <a:t>Enfin, pour clore une liste distinctive qui n’a rien d’exhaustif, on notera les changements de types de progressions. C’est ainsi que la progression en spirale, qui préconise de revenir régulièrement sur les mêmes éléments pour en assurer une meilleure acquisition a remplacé une progression linéaire qui pouvait considérer comme définitivement acquis les apprentissages correspondant à un objectif atteint.</a:t>
            </a:r>
            <a:br>
              <a:rPr lang="en-US" sz="2600" kern="1200">
                <a:solidFill>
                  <a:schemeClr val="tx1"/>
                </a:solidFill>
                <a:effectLst/>
                <a:latin typeface="+mj-lt"/>
                <a:ea typeface="+mj-ea"/>
                <a:cs typeface="+mj-cs"/>
              </a:rPr>
            </a:br>
            <a:endParaRPr lang="en-US" sz="2600" kern="1200">
              <a:solidFill>
                <a:schemeClr val="tx1"/>
              </a:solidFill>
              <a:latin typeface="+mj-lt"/>
              <a:ea typeface="+mj-ea"/>
              <a:cs typeface="+mj-cs"/>
            </a:endParaRPr>
          </a:p>
        </p:txBody>
      </p:sp>
      <p:sp>
        <p:nvSpPr>
          <p:cNvPr id="9" name="Rectangle 8">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14"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29729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35D10CB-6A13-413B-B86E-C230002F7D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E3ADE1-FCF8-4EA8-99E2-66B81FE52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2"/>
            <a:ext cx="1117328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C0C72847-3708-4BB6-A88E-F0EBB6B081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3679" y="3758184"/>
            <a:ext cx="2139190" cy="2364819"/>
            <a:chOff x="723679" y="3758184"/>
            <a:chExt cx="2139190" cy="2364819"/>
          </a:xfrm>
        </p:grpSpPr>
        <p:sp>
          <p:nvSpPr>
            <p:cNvPr id="12" name="Rectangle 66">
              <a:extLst>
                <a:ext uri="{FF2B5EF4-FFF2-40B4-BE49-F238E27FC236}">
                  <a16:creationId xmlns:a16="http://schemas.microsoft.com/office/drawing/2014/main" id="{447CEEA0-161A-4544-96AB-68D3620C6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6051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6">
              <a:extLst>
                <a:ext uri="{FF2B5EF4-FFF2-40B4-BE49-F238E27FC236}">
                  <a16:creationId xmlns:a16="http://schemas.microsoft.com/office/drawing/2014/main" id="{D4FC64C2-3D51-4FEA-91C4-69B7630A9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4630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66">
              <a:extLst>
                <a:ext uri="{FF2B5EF4-FFF2-40B4-BE49-F238E27FC236}">
                  <a16:creationId xmlns:a16="http://schemas.microsoft.com/office/drawing/2014/main" id="{B629C0A5-2F43-4D1B-9F2B-C93B0B200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3209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28BE1F0D-6744-4F46-A973-3D1CBEEFF9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88940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81D2DC0F-7CED-4164-8609-F3E5EF7D9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7472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640C1C99-EFEA-4D0D-B50E-D9399BF84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17111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2">
              <a:extLst>
                <a:ext uri="{FF2B5EF4-FFF2-40B4-BE49-F238E27FC236}">
                  <a16:creationId xmlns:a16="http://schemas.microsoft.com/office/drawing/2014/main" id="{C183FDDC-E0DE-4DE6-AC69-73873C4DE7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17495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D67F40D4-F028-468A-ADB7-BCAC631AA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02841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47C8724B-CF3E-44F7-8156-8E2CDDCBDC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375948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2">
              <a:extLst>
                <a:ext uri="{FF2B5EF4-FFF2-40B4-BE49-F238E27FC236}">
                  <a16:creationId xmlns:a16="http://schemas.microsoft.com/office/drawing/2014/main" id="{5B5F8302-3AAC-4F59-9F3A-D17F3EEDC0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389627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a:extLst>
                <a:ext uri="{FF2B5EF4-FFF2-40B4-BE49-F238E27FC236}">
                  <a16:creationId xmlns:a16="http://schemas.microsoft.com/office/drawing/2014/main" id="{98BCDA19-64FA-429C-AB43-E1896B2794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04333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2">
              <a:extLst>
                <a:ext uri="{FF2B5EF4-FFF2-40B4-BE49-F238E27FC236}">
                  <a16:creationId xmlns:a16="http://schemas.microsoft.com/office/drawing/2014/main" id="{02009974-4DD5-4212-84AB-83291DBBCB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32691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2">
              <a:extLst>
                <a:ext uri="{FF2B5EF4-FFF2-40B4-BE49-F238E27FC236}">
                  <a16:creationId xmlns:a16="http://schemas.microsoft.com/office/drawing/2014/main" id="{7FE8B2AE-C615-4002-89A2-6F284B55EB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4743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2">
              <a:extLst>
                <a:ext uri="{FF2B5EF4-FFF2-40B4-BE49-F238E27FC236}">
                  <a16:creationId xmlns:a16="http://schemas.microsoft.com/office/drawing/2014/main" id="{FE30EE69-FAA0-475F-A4AA-4E05F53E97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765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E65A4117-4453-4B34-B648-9B10A00DBA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61885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
              <a:extLst>
                <a:ext uri="{FF2B5EF4-FFF2-40B4-BE49-F238E27FC236}">
                  <a16:creationId xmlns:a16="http://schemas.microsoft.com/office/drawing/2014/main" id="{F7DE19B1-4512-4DEC-95D2-57BF89E1C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9104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59">
              <a:extLst>
                <a:ext uri="{FF2B5EF4-FFF2-40B4-BE49-F238E27FC236}">
                  <a16:creationId xmlns:a16="http://schemas.microsoft.com/office/drawing/2014/main" id="{D567E28F-62BA-4BD3-B44D-793A10D6C8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61453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2">
              <a:extLst>
                <a:ext uri="{FF2B5EF4-FFF2-40B4-BE49-F238E27FC236}">
                  <a16:creationId xmlns:a16="http://schemas.microsoft.com/office/drawing/2014/main" id="{CD49B687-96B2-4A9D-940E-80D99E3E6C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38030"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182A1AF6-9739-4989-A45B-FF70D23860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61525"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6F42238D-BECD-4246-9AEE-AF8895EDC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85019"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78AB95D-4D60-42DA-82DC-7B01F8257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29443"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E99DE95C-6851-48BC-80EF-0077E27266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5293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59">
              <a:extLst>
                <a:ext uri="{FF2B5EF4-FFF2-40B4-BE49-F238E27FC236}">
                  <a16:creationId xmlns:a16="http://schemas.microsoft.com/office/drawing/2014/main" id="{7F762D35-FC50-40C8-AA92-05830CA16E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0425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2">
              <a:extLst>
                <a:ext uri="{FF2B5EF4-FFF2-40B4-BE49-F238E27FC236}">
                  <a16:creationId xmlns:a16="http://schemas.microsoft.com/office/drawing/2014/main" id="{4ECA7704-74F3-422F-B27C-3E497ED26E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91735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
              <a:extLst>
                <a:ext uri="{FF2B5EF4-FFF2-40B4-BE49-F238E27FC236}">
                  <a16:creationId xmlns:a16="http://schemas.microsoft.com/office/drawing/2014/main" id="{19952333-9770-497B-87DE-B626CF835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6393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59">
              <a:extLst>
                <a:ext uri="{FF2B5EF4-FFF2-40B4-BE49-F238E27FC236}">
                  <a16:creationId xmlns:a16="http://schemas.microsoft.com/office/drawing/2014/main" id="{7BA85C02-E74E-4327-8236-9A82F5D67C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743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a:extLst>
                <a:ext uri="{FF2B5EF4-FFF2-40B4-BE49-F238E27FC236}">
                  <a16:creationId xmlns:a16="http://schemas.microsoft.com/office/drawing/2014/main" id="{F62AA678-5CA0-4CEC-9D2A-E69E567867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2339"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DCCAFA19-D9F2-44B1-9865-3C243E0518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5833"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2">
              <a:extLst>
                <a:ext uri="{FF2B5EF4-FFF2-40B4-BE49-F238E27FC236}">
                  <a16:creationId xmlns:a16="http://schemas.microsoft.com/office/drawing/2014/main" id="{B9382518-2783-4870-9CF2-FB94FA09C4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8745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59">
              <a:extLst>
                <a:ext uri="{FF2B5EF4-FFF2-40B4-BE49-F238E27FC236}">
                  <a16:creationId xmlns:a16="http://schemas.microsoft.com/office/drawing/2014/main" id="{E917A9AB-D08F-4696-817B-4C0E797D5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61095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2">
              <a:extLst>
                <a:ext uri="{FF2B5EF4-FFF2-40B4-BE49-F238E27FC236}">
                  <a16:creationId xmlns:a16="http://schemas.microsoft.com/office/drawing/2014/main" id="{0CA31896-28BD-45B4-A1E0-FA45F7C607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34445"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4">
              <a:extLst>
                <a:ext uri="{FF2B5EF4-FFF2-40B4-BE49-F238E27FC236}">
                  <a16:creationId xmlns:a16="http://schemas.microsoft.com/office/drawing/2014/main" id="{29CF8361-D63C-4FA7-BEF6-0786031EE3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57940"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6">
              <a:extLst>
                <a:ext uri="{FF2B5EF4-FFF2-40B4-BE49-F238E27FC236}">
                  <a16:creationId xmlns:a16="http://schemas.microsoft.com/office/drawing/2014/main" id="{3F919A21-A21A-4C9D-9089-940706BD6F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81434"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64">
              <a:extLst>
                <a:ext uri="{FF2B5EF4-FFF2-40B4-BE49-F238E27FC236}">
                  <a16:creationId xmlns:a16="http://schemas.microsoft.com/office/drawing/2014/main" id="{6B56458B-B059-4E24-8B17-22B2A0010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25858"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6">
              <a:extLst>
                <a:ext uri="{FF2B5EF4-FFF2-40B4-BE49-F238E27FC236}">
                  <a16:creationId xmlns:a16="http://schemas.microsoft.com/office/drawing/2014/main" id="{65A15038-34ED-4D68-9082-AD61BDCCE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4935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59">
              <a:extLst>
                <a:ext uri="{FF2B5EF4-FFF2-40B4-BE49-F238E27FC236}">
                  <a16:creationId xmlns:a16="http://schemas.microsoft.com/office/drawing/2014/main" id="{BCB59E58-BECD-4768-B811-5AD1DBAA77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0067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2">
              <a:extLst>
                <a:ext uri="{FF2B5EF4-FFF2-40B4-BE49-F238E27FC236}">
                  <a16:creationId xmlns:a16="http://schemas.microsoft.com/office/drawing/2014/main" id="{300B547C-7BDE-4736-A68B-B0291E5A5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37040DC-A779-46A6-BEC9-83F348FC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6035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DE8A4E19-7D11-458B-9C2A-18B7090CA3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384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4">
              <a:extLst>
                <a:ext uri="{FF2B5EF4-FFF2-40B4-BE49-F238E27FC236}">
                  <a16:creationId xmlns:a16="http://schemas.microsoft.com/office/drawing/2014/main" id="{C154B4AE-6FB0-44F4-A747-8B59CBFDC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798754"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6">
              <a:extLst>
                <a:ext uri="{FF2B5EF4-FFF2-40B4-BE49-F238E27FC236}">
                  <a16:creationId xmlns:a16="http://schemas.microsoft.com/office/drawing/2014/main" id="{0E165E5C-81EE-47CB-868D-47C25874FF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2248"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Rectangle 53">
            <a:extLst>
              <a:ext uri="{FF2B5EF4-FFF2-40B4-BE49-F238E27FC236}">
                <a16:creationId xmlns:a16="http://schemas.microsoft.com/office/drawing/2014/main" id="{6BB1D322-D7E8-425B-B14B-66A8261CD8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8226" y="926649"/>
            <a:ext cx="7353710" cy="5066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6B676518-4DBB-5E69-CEB9-969E9F2F51DC}"/>
              </a:ext>
            </a:extLst>
          </p:cNvPr>
          <p:cNvSpPr>
            <a:spLocks noGrp="1"/>
          </p:cNvSpPr>
          <p:nvPr>
            <p:ph type="title"/>
          </p:nvPr>
        </p:nvSpPr>
        <p:spPr>
          <a:xfrm>
            <a:off x="1318472" y="1122363"/>
            <a:ext cx="6487180" cy="4641724"/>
          </a:xfrm>
        </p:spPr>
        <p:txBody>
          <a:bodyPr vert="horz" lIns="91440" tIns="45720" rIns="91440" bIns="45720" rtlCol="0" anchor="ctr">
            <a:normAutofit/>
          </a:bodyPr>
          <a:lstStyle/>
          <a:p>
            <a:r>
              <a:rPr lang="en-US" sz="2400" kern="1200">
                <a:solidFill>
                  <a:srgbClr val="FFFFFF"/>
                </a:solidFill>
                <a:effectLst/>
                <a:latin typeface="+mj-lt"/>
                <a:ea typeface="+mj-ea"/>
                <a:cs typeface="+mj-cs"/>
              </a:rPr>
              <a:t>Quelle que soit l’acception de ce terme, dans le domaine militaire dont il est directement issu, dans celui de l’économie  ou du marketing par exemple, une stratégie suppose une réflexion structurée, une organisation coordonnée, un plan d’action élaboré. Transposé dans le domaine didactique, une stratégie d’apprentissage est donc une manière, sinon totalement structurée et élaborée de gérer des situations de communication et d’apprentissage et d’expliciter les combinatoires d’opérations qui composent aussi une « interculture ».</a:t>
            </a:r>
            <a:br>
              <a:rPr lang="en-US" sz="2400" kern="1200">
                <a:solidFill>
                  <a:srgbClr val="FFFFFF"/>
                </a:solidFill>
                <a:effectLst/>
                <a:latin typeface="+mj-lt"/>
                <a:ea typeface="+mj-ea"/>
                <a:cs typeface="+mj-cs"/>
              </a:rPr>
            </a:br>
            <a:endParaRPr lang="en-US" sz="2400" kern="1200">
              <a:solidFill>
                <a:srgbClr val="FFFFFF"/>
              </a:solidFill>
              <a:latin typeface="+mj-lt"/>
              <a:ea typeface="+mj-ea"/>
              <a:cs typeface="+mj-cs"/>
            </a:endParaRPr>
          </a:p>
        </p:txBody>
      </p:sp>
      <p:grpSp>
        <p:nvGrpSpPr>
          <p:cNvPr id="56" name="Group 55">
            <a:extLst>
              <a:ext uri="{FF2B5EF4-FFF2-40B4-BE49-F238E27FC236}">
                <a16:creationId xmlns:a16="http://schemas.microsoft.com/office/drawing/2014/main" id="{80B0092F-9B0C-41BC-920D-F4BDA3455C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57" name="Rectangle 64">
              <a:extLst>
                <a:ext uri="{FF2B5EF4-FFF2-40B4-BE49-F238E27FC236}">
                  <a16:creationId xmlns:a16="http://schemas.microsoft.com/office/drawing/2014/main" id="{8B9D1B97-CD87-4153-B7B8-EF67825B6A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6">
              <a:extLst>
                <a:ext uri="{FF2B5EF4-FFF2-40B4-BE49-F238E27FC236}">
                  <a16:creationId xmlns:a16="http://schemas.microsoft.com/office/drawing/2014/main" id="{535D8D67-8C11-4E39-950C-5A42E7DD0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4">
              <a:extLst>
                <a:ext uri="{FF2B5EF4-FFF2-40B4-BE49-F238E27FC236}">
                  <a16:creationId xmlns:a16="http://schemas.microsoft.com/office/drawing/2014/main" id="{1BFA0CDB-EEC0-4BF6-B1CE-D8A1C4C0FC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6">
              <a:extLst>
                <a:ext uri="{FF2B5EF4-FFF2-40B4-BE49-F238E27FC236}">
                  <a16:creationId xmlns:a16="http://schemas.microsoft.com/office/drawing/2014/main" id="{7F233C1C-2586-45B5-95CF-E457D1AB5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4">
              <a:extLst>
                <a:ext uri="{FF2B5EF4-FFF2-40B4-BE49-F238E27FC236}">
                  <a16:creationId xmlns:a16="http://schemas.microsoft.com/office/drawing/2014/main" id="{D8C40EFC-081A-4041-AFD3-CBAE58D579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6">
              <a:extLst>
                <a:ext uri="{FF2B5EF4-FFF2-40B4-BE49-F238E27FC236}">
                  <a16:creationId xmlns:a16="http://schemas.microsoft.com/office/drawing/2014/main" id="{16531CF5-6C80-441D-898A-20FE857704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4">
              <a:extLst>
                <a:ext uri="{FF2B5EF4-FFF2-40B4-BE49-F238E27FC236}">
                  <a16:creationId xmlns:a16="http://schemas.microsoft.com/office/drawing/2014/main" id="{02F3B353-0445-4B72-B08D-861A490247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6">
              <a:extLst>
                <a:ext uri="{FF2B5EF4-FFF2-40B4-BE49-F238E27FC236}">
                  <a16:creationId xmlns:a16="http://schemas.microsoft.com/office/drawing/2014/main" id="{E15DFC1D-3673-450B-9882-0A10E311D8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8C49D07A-280F-45D4-9DC2-7814CA440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6">
              <a:extLst>
                <a:ext uri="{FF2B5EF4-FFF2-40B4-BE49-F238E27FC236}">
                  <a16:creationId xmlns:a16="http://schemas.microsoft.com/office/drawing/2014/main" id="{60275C54-C6AE-4371-AAEE-AD709F0CB4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4">
              <a:extLst>
                <a:ext uri="{FF2B5EF4-FFF2-40B4-BE49-F238E27FC236}">
                  <a16:creationId xmlns:a16="http://schemas.microsoft.com/office/drawing/2014/main" id="{7535A400-D400-4471-BF60-DE8B98B420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6">
              <a:extLst>
                <a:ext uri="{FF2B5EF4-FFF2-40B4-BE49-F238E27FC236}">
                  <a16:creationId xmlns:a16="http://schemas.microsoft.com/office/drawing/2014/main" id="{111A78E7-EA82-4C08-B3EA-16BECA9572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26193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Таблица 2">
            <a:extLst>
              <a:ext uri="{FF2B5EF4-FFF2-40B4-BE49-F238E27FC236}">
                <a16:creationId xmlns:a16="http://schemas.microsoft.com/office/drawing/2014/main" id="{9B85DC75-4B04-92F9-5212-CB4A5C8403C7}"/>
              </a:ext>
            </a:extLst>
          </p:cNvPr>
          <p:cNvGraphicFramePr>
            <a:graphicFrameLocks noGrp="1"/>
          </p:cNvGraphicFramePr>
          <p:nvPr>
            <p:extLst>
              <p:ext uri="{D42A27DB-BD31-4B8C-83A1-F6EECF244321}">
                <p14:modId xmlns:p14="http://schemas.microsoft.com/office/powerpoint/2010/main" val="3335568801"/>
              </p:ext>
            </p:extLst>
          </p:nvPr>
        </p:nvGraphicFramePr>
        <p:xfrm>
          <a:off x="643467" y="826579"/>
          <a:ext cx="10905066" cy="5204843"/>
        </p:xfrm>
        <a:graphic>
          <a:graphicData uri="http://schemas.openxmlformats.org/drawingml/2006/table">
            <a:tbl>
              <a:tblPr firstRow="1" firstCol="1" bandRow="1">
                <a:tableStyleId>{5C22544A-7EE6-4342-B048-85BDC9FD1C3A}</a:tableStyleId>
              </a:tblPr>
              <a:tblGrid>
                <a:gridCol w="5452533">
                  <a:extLst>
                    <a:ext uri="{9D8B030D-6E8A-4147-A177-3AD203B41FA5}">
                      <a16:colId xmlns:a16="http://schemas.microsoft.com/office/drawing/2014/main" val="1190016547"/>
                    </a:ext>
                  </a:extLst>
                </a:gridCol>
                <a:gridCol w="5452533">
                  <a:extLst>
                    <a:ext uri="{9D8B030D-6E8A-4147-A177-3AD203B41FA5}">
                      <a16:colId xmlns:a16="http://schemas.microsoft.com/office/drawing/2014/main" val="648920320"/>
                    </a:ext>
                  </a:extLst>
                </a:gridCol>
              </a:tblGrid>
              <a:tr h="851334">
                <a:tc>
                  <a:txBody>
                    <a:bodyPr/>
                    <a:lstStyle/>
                    <a:p>
                      <a:pPr marL="77470" algn="ctr">
                        <a:tabLst>
                          <a:tab pos="642620" algn="l"/>
                        </a:tabLst>
                      </a:pPr>
                      <a:r>
                        <a:rPr lang="fr-FR" sz="900">
                          <a:effectLst/>
                        </a:rPr>
                        <a:t> Auditifs (1)</a:t>
                      </a:r>
                      <a:endParaRPr lang="ru-RU" sz="700">
                        <a:effectLst/>
                      </a:endParaRPr>
                    </a:p>
                    <a:p>
                      <a:pPr marL="342900" marR="61595" lvl="0" indent="-342900" algn="just">
                        <a:buFont typeface="Symbol" panose="05050102010706020507" pitchFamily="18" charset="2"/>
                        <a:buChar char=""/>
                        <a:tabLst>
                          <a:tab pos="235585" algn="l"/>
                        </a:tabLst>
                      </a:pPr>
                      <a:r>
                        <a:rPr lang="fr-FR" sz="900">
                          <a:effectLst/>
                        </a:rPr>
                        <a:t>Vous intégrez plus facilement ce que vous entendez.</a:t>
                      </a:r>
                      <a:endParaRPr lang="ru-RU" sz="700">
                        <a:effectLst/>
                      </a:endParaRPr>
                    </a:p>
                    <a:p>
                      <a:pPr marL="342900" marR="61595" lvl="0" indent="-342900" algn="just">
                        <a:spcAft>
                          <a:spcPts val="0"/>
                        </a:spcAft>
                        <a:buFont typeface="Symbol" panose="05050102010706020507" pitchFamily="18" charset="2"/>
                        <a:buChar char=""/>
                        <a:tabLst>
                          <a:tab pos="146050" algn="l"/>
                          <a:tab pos="235585" algn="l"/>
                          <a:tab pos="415925" algn="l"/>
                        </a:tabLst>
                      </a:pPr>
                      <a:r>
                        <a:rPr lang="fr-FR" sz="900">
                          <a:effectLst/>
                        </a:rPr>
                        <a:t>Vous vous appuyer surtout sur la chronologie, le déroulement du discours, pour mémoriser.</a:t>
                      </a:r>
                      <a:endParaRPr lang="ru-RU" sz="700">
                        <a:effectLst/>
                      </a:endParaRPr>
                    </a:p>
                    <a:p>
                      <a:pPr algn="just"/>
                      <a:r>
                        <a:rPr lang="fr-FR" sz="900">
                          <a:effectLst/>
                        </a:rPr>
                        <a:t> </a:t>
                      </a:r>
                      <a:endParaRPr lang="ru-RU" sz="700">
                        <a:effectLst/>
                        <a:latin typeface="Calibri" panose="020F0502020204030204" pitchFamily="34" charset="0"/>
                        <a:ea typeface="Times New Roman" panose="02020603050405020304" pitchFamily="18" charset="0"/>
                        <a:cs typeface="Times New Roman" panose="02020603050405020304" pitchFamily="18" charset="0"/>
                      </a:endParaRPr>
                    </a:p>
                  </a:txBody>
                  <a:tcPr marL="3053" marR="3053" marT="3053" marB="3053" anchor="ctr"/>
                </a:tc>
                <a:tc>
                  <a:txBody>
                    <a:bodyPr/>
                    <a:lstStyle/>
                    <a:p>
                      <a:pPr algn="just"/>
                      <a:r>
                        <a:rPr lang="ru-RU" sz="900">
                          <a:effectLst/>
                        </a:rPr>
                        <a:t>Visuels</a:t>
                      </a:r>
                      <a:endParaRPr lang="ru-RU" sz="700">
                        <a:effectLst/>
                      </a:endParaRPr>
                    </a:p>
                    <a:p>
                      <a:pPr marL="342900" lvl="0" indent="-342900" algn="just">
                        <a:buFont typeface="Symbol" panose="05050102010706020507" pitchFamily="18" charset="2"/>
                        <a:buChar char=""/>
                      </a:pPr>
                      <a:r>
                        <a:rPr lang="fr-FR" sz="900">
                          <a:effectLst/>
                        </a:rPr>
                        <a:t>Vous intégrez plus facilement ce que vous voyez, et vous visualisez dans votre tête ces éléments.</a:t>
                      </a:r>
                      <a:endParaRPr lang="ru-RU" sz="700">
                        <a:effectLst/>
                      </a:endParaRPr>
                    </a:p>
                    <a:p>
                      <a:pPr marL="342900" lvl="0" indent="-342900" algn="just">
                        <a:buFont typeface="Symbol" panose="05050102010706020507" pitchFamily="18" charset="2"/>
                        <a:buChar char=""/>
                      </a:pPr>
                      <a:r>
                        <a:rPr lang="fr-FR" sz="900">
                          <a:effectLst/>
                        </a:rPr>
                        <a:t>Vous faites appel à ces images mentales pour vous en souvenir.</a:t>
                      </a:r>
                      <a:endParaRPr lang="ru-RU" sz="700">
                        <a:effectLst/>
                      </a:endParaRPr>
                    </a:p>
                    <a:p>
                      <a:pPr algn="just"/>
                      <a:r>
                        <a:rPr lang="fr-FR" sz="900">
                          <a:effectLst/>
                        </a:rPr>
                        <a:t> </a:t>
                      </a:r>
                      <a:endParaRPr lang="ru-RU" sz="700">
                        <a:effectLst/>
                      </a:endParaRPr>
                    </a:p>
                    <a:p>
                      <a:pPr algn="just"/>
                      <a:r>
                        <a:rPr lang="fr-FR" sz="900">
                          <a:effectLst/>
                        </a:rPr>
                        <a:t> </a:t>
                      </a:r>
                      <a:endParaRPr lang="ru-RU" sz="700">
                        <a:effectLst/>
                      </a:endParaRPr>
                    </a:p>
                    <a:p>
                      <a:pPr algn="just"/>
                      <a:r>
                        <a:rPr lang="fr-FR" sz="900">
                          <a:effectLst/>
                        </a:rPr>
                        <a:t> </a:t>
                      </a:r>
                      <a:endParaRPr lang="ru-RU" sz="700">
                        <a:effectLst/>
                        <a:latin typeface="Calibri" panose="020F0502020204030204" pitchFamily="34" charset="0"/>
                        <a:ea typeface="Times New Roman" panose="02020603050405020304" pitchFamily="18" charset="0"/>
                        <a:cs typeface="Times New Roman" panose="02020603050405020304" pitchFamily="18" charset="0"/>
                      </a:endParaRPr>
                    </a:p>
                  </a:txBody>
                  <a:tcPr marL="3053" marR="3053" marT="3053" marB="3053" anchor="ctr"/>
                </a:tc>
                <a:extLst>
                  <a:ext uri="{0D108BD9-81ED-4DB2-BD59-A6C34878D82A}">
                    <a16:rowId xmlns:a16="http://schemas.microsoft.com/office/drawing/2014/main" val="1078926157"/>
                  </a:ext>
                </a:extLst>
              </a:tr>
              <a:tr h="1393147">
                <a:tc>
                  <a:txBody>
                    <a:bodyPr/>
                    <a:lstStyle/>
                    <a:p>
                      <a:pPr algn="ctr"/>
                      <a:r>
                        <a:rPr lang="fr-FR" sz="900">
                          <a:effectLst/>
                        </a:rPr>
                        <a:t>d</a:t>
                      </a:r>
                      <a:r>
                        <a:rPr lang="ru-RU" sz="900">
                          <a:effectLst/>
                        </a:rPr>
                        <a:t>épendants du champ(2)</a:t>
                      </a:r>
                      <a:endParaRPr lang="ru-RU" sz="700">
                        <a:effectLst/>
                      </a:endParaRPr>
                    </a:p>
                    <a:p>
                      <a:pPr marL="342900" marR="61595" lvl="0" indent="-342900" algn="just">
                        <a:spcAft>
                          <a:spcPts val="0"/>
                        </a:spcAft>
                        <a:buFont typeface="Symbol" panose="05050102010706020507" pitchFamily="18" charset="2"/>
                        <a:buChar char=""/>
                      </a:pPr>
                      <a:r>
                        <a:rPr lang="fr-FR" sz="900">
                          <a:effectLst/>
                        </a:rPr>
                        <a:t>Vous préférez qu'on vous fournisse un cadre de travail précis.</a:t>
                      </a:r>
                      <a:endParaRPr lang="ru-RU" sz="700">
                        <a:effectLst/>
                      </a:endParaRPr>
                    </a:p>
                    <a:p>
                      <a:pPr marL="342900" marR="61595" lvl="0" indent="-342900" algn="just">
                        <a:spcAft>
                          <a:spcPts val="0"/>
                        </a:spcAft>
                        <a:buFont typeface="Symbol" panose="05050102010706020507" pitchFamily="18" charset="2"/>
                        <a:buChar char=""/>
                      </a:pPr>
                      <a:r>
                        <a:rPr lang="fr-FR" sz="900">
                          <a:effectLst/>
                        </a:rPr>
                        <a:t>Vous êtez sensibles au contexte affectif et social.</a:t>
                      </a:r>
                      <a:endParaRPr lang="ru-RU" sz="700">
                        <a:effectLst/>
                      </a:endParaRPr>
                    </a:p>
                    <a:p>
                      <a:pPr marL="342900" marR="61595" lvl="0" indent="-342900" algn="just">
                        <a:spcAft>
                          <a:spcPts val="0"/>
                        </a:spcAft>
                        <a:buFont typeface="Symbol" panose="05050102010706020507" pitchFamily="18" charset="2"/>
                        <a:buChar char=""/>
                      </a:pPr>
                      <a:r>
                        <a:rPr lang="fr-FR" sz="900">
                          <a:effectLst/>
                        </a:rPr>
                        <a:t>Vous êtes capables de prélever des informations plus larges que celles qui sont demandées.</a:t>
                      </a:r>
                      <a:endParaRPr lang="ru-RU" sz="700">
                        <a:effectLst/>
                      </a:endParaRPr>
                    </a:p>
                    <a:p>
                      <a:pPr marL="342900" marR="61595" lvl="0" indent="-342900" algn="just">
                        <a:spcAft>
                          <a:spcPts val="0"/>
                        </a:spcAft>
                        <a:buFont typeface="Symbol" panose="05050102010706020507" pitchFamily="18" charset="2"/>
                        <a:buChar char=""/>
                      </a:pPr>
                      <a:r>
                        <a:rPr lang="fr-FR" sz="900">
                          <a:effectLst/>
                        </a:rPr>
                        <a:t>Vous avez tendance à faire confiance aux informations d'origine externe, environnementale.</a:t>
                      </a:r>
                      <a:endParaRPr lang="ru-RU" sz="700">
                        <a:effectLst/>
                      </a:endParaRPr>
                    </a:p>
                    <a:p>
                      <a:pPr marL="342900" marR="61595" lvl="0" indent="-342900" algn="just">
                        <a:spcAft>
                          <a:spcPts val="0"/>
                        </a:spcAft>
                        <a:buFont typeface="Symbol" panose="05050102010706020507" pitchFamily="18" charset="2"/>
                        <a:buChar char=""/>
                      </a:pPr>
                      <a:r>
                        <a:rPr lang="fr-FR" sz="900">
                          <a:effectLst/>
                        </a:rPr>
                        <a:t>Vous avez tendance à restituer les données telles qu'elles ont été proposées.</a:t>
                      </a:r>
                      <a:endParaRPr lang="ru-RU" sz="700">
                        <a:effectLst/>
                      </a:endParaRPr>
                    </a:p>
                    <a:p>
                      <a:pPr marL="342900" marR="61595" lvl="0" indent="-342900" algn="just">
                        <a:spcAft>
                          <a:spcPts val="0"/>
                        </a:spcAft>
                        <a:buFont typeface="Symbol" panose="05050102010706020507" pitchFamily="18" charset="2"/>
                        <a:buChar char=""/>
                      </a:pPr>
                      <a:r>
                        <a:rPr lang="fr-FR" sz="900">
                          <a:effectLst/>
                        </a:rPr>
                        <a:t>Vous avez besoin de buts externes.</a:t>
                      </a:r>
                      <a:endParaRPr lang="ru-RU" sz="700">
                        <a:effectLst/>
                      </a:endParaRPr>
                    </a:p>
                    <a:p>
                      <a:pPr marL="342900" marR="61595" lvl="0" indent="-342900" algn="just">
                        <a:spcAft>
                          <a:spcPts val="0"/>
                        </a:spcAft>
                        <a:buFont typeface="Symbol" panose="05050102010706020507" pitchFamily="18" charset="2"/>
                        <a:buChar char=""/>
                      </a:pPr>
                      <a:r>
                        <a:rPr lang="fr-FR" sz="900">
                          <a:effectLst/>
                        </a:rPr>
                        <a:t>Vous êtes un apprenant synthétique.</a:t>
                      </a:r>
                      <a:endParaRPr lang="ru-RU" sz="700">
                        <a:effectLst/>
                        <a:latin typeface="Calibri" panose="020F0502020204030204" pitchFamily="34" charset="0"/>
                        <a:ea typeface="Times New Roman" panose="02020603050405020304" pitchFamily="18" charset="0"/>
                        <a:cs typeface="Times New Roman" panose="02020603050405020304" pitchFamily="18" charset="0"/>
                      </a:endParaRPr>
                    </a:p>
                  </a:txBody>
                  <a:tcPr marL="3053" marR="3053" marT="3053" marB="3053" anchor="ctr"/>
                </a:tc>
                <a:tc>
                  <a:txBody>
                    <a:bodyPr/>
                    <a:lstStyle/>
                    <a:p>
                      <a:pPr algn="ctr"/>
                      <a:r>
                        <a:rPr lang="fr-FR" sz="900">
                          <a:effectLst/>
                        </a:rPr>
                        <a:t>Indépendants du champ</a:t>
                      </a:r>
                      <a:endParaRPr lang="ru-RU" sz="700">
                        <a:effectLst/>
                      </a:endParaRPr>
                    </a:p>
                    <a:p>
                      <a:pPr marL="342900" marR="144780" lvl="0" indent="-342900" algn="just">
                        <a:buFont typeface="Symbol" panose="05050102010706020507" pitchFamily="18" charset="2"/>
                        <a:buChar char=""/>
                      </a:pPr>
                      <a:r>
                        <a:rPr lang="fr-FR" sz="900">
                          <a:effectLst/>
                        </a:rPr>
                        <a:t>Vous vous préoccupez d'abord du contenu du travail à faire, quel qu'en soit le contexte.</a:t>
                      </a:r>
                      <a:endParaRPr lang="ru-RU" sz="700">
                        <a:effectLst/>
                      </a:endParaRPr>
                    </a:p>
                    <a:p>
                      <a:pPr marL="342900" marR="144780" lvl="0" indent="-342900" algn="just">
                        <a:spcAft>
                          <a:spcPts val="0"/>
                        </a:spcAft>
                        <a:buFont typeface="Symbol" panose="05050102010706020507" pitchFamily="18" charset="2"/>
                        <a:buChar char=""/>
                      </a:pPr>
                      <a:r>
                        <a:rPr lang="fr-FR" sz="900">
                          <a:effectLst/>
                        </a:rPr>
                        <a:t>Vous répondez strictement à la question posée.</a:t>
                      </a:r>
                      <a:endParaRPr lang="ru-RU" sz="700">
                        <a:effectLst/>
                      </a:endParaRPr>
                    </a:p>
                    <a:p>
                      <a:pPr marL="342900" marR="144780" lvl="0" indent="-342900" algn="just">
                        <a:spcAft>
                          <a:spcPts val="0"/>
                        </a:spcAft>
                        <a:buFont typeface="Symbol" panose="05050102010706020507" pitchFamily="18" charset="2"/>
                        <a:buChar char=""/>
                      </a:pPr>
                      <a:r>
                        <a:rPr lang="fr-FR" sz="900">
                          <a:effectLst/>
                        </a:rPr>
                        <a:t>Vous avez tendance à faire confiance aux repères personnels, d'origine interne.</a:t>
                      </a:r>
                      <a:endParaRPr lang="ru-RU" sz="700">
                        <a:effectLst/>
                      </a:endParaRPr>
                    </a:p>
                    <a:p>
                      <a:pPr marL="342900" marR="144780" lvl="0" indent="-342900" algn="just">
                        <a:spcAft>
                          <a:spcPts val="0"/>
                        </a:spcAft>
                        <a:buFont typeface="Symbol" panose="05050102010706020507" pitchFamily="18" charset="2"/>
                        <a:buChar char=""/>
                      </a:pPr>
                      <a:r>
                        <a:rPr lang="fr-FR" sz="900">
                          <a:effectLst/>
                        </a:rPr>
                        <a:t>Votre apprentissage est impersonnel, c'est-à-dire que vous pouvez apprendre sans être influencé par le contexte social et affectif.</a:t>
                      </a:r>
                      <a:endParaRPr lang="ru-RU" sz="700">
                        <a:effectLst/>
                      </a:endParaRPr>
                    </a:p>
                    <a:p>
                      <a:pPr marL="342900" marR="144780" lvl="0" indent="-342900" algn="just">
                        <a:spcAft>
                          <a:spcPts val="0"/>
                        </a:spcAft>
                        <a:buFont typeface="Symbol" panose="05050102010706020507" pitchFamily="18" charset="2"/>
                        <a:buChar char=""/>
                      </a:pPr>
                      <a:r>
                        <a:rPr lang="fr-FR" sz="900">
                          <a:effectLst/>
                        </a:rPr>
                        <a:t>Vous avez tendance à restructurer personnellement les données.</a:t>
                      </a:r>
                      <a:endParaRPr lang="ru-RU" sz="700">
                        <a:effectLst/>
                      </a:endParaRPr>
                    </a:p>
                    <a:p>
                      <a:pPr marL="342900" marR="144780" lvl="0" indent="-342900" algn="just">
                        <a:spcAft>
                          <a:spcPts val="0"/>
                        </a:spcAft>
                        <a:buFont typeface="Symbol" panose="05050102010706020507" pitchFamily="18" charset="2"/>
                        <a:buChar char=""/>
                      </a:pPr>
                      <a:r>
                        <a:rPr lang="fr-FR" sz="900">
                          <a:effectLst/>
                        </a:rPr>
                        <a:t>Vous êtes un apprenant analytique.</a:t>
                      </a:r>
                      <a:endParaRPr lang="ru-RU" sz="700">
                        <a:effectLst/>
                      </a:endParaRPr>
                    </a:p>
                    <a:p>
                      <a:pPr marR="144780" algn="just"/>
                      <a:r>
                        <a:rPr lang="fr-FR" sz="900">
                          <a:effectLst/>
                        </a:rPr>
                        <a:t> </a:t>
                      </a:r>
                      <a:endParaRPr lang="ru-RU" sz="700">
                        <a:effectLst/>
                      </a:endParaRPr>
                    </a:p>
                    <a:p>
                      <a:pPr marR="144780" algn="just"/>
                      <a:r>
                        <a:rPr lang="fr-FR" sz="900">
                          <a:effectLst/>
                        </a:rPr>
                        <a:t> </a:t>
                      </a:r>
                      <a:endParaRPr lang="ru-RU" sz="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053" marR="3053" marT="3053" marB="3053" anchor="ctr"/>
                </a:tc>
                <a:extLst>
                  <a:ext uri="{0D108BD9-81ED-4DB2-BD59-A6C34878D82A}">
                    <a16:rowId xmlns:a16="http://schemas.microsoft.com/office/drawing/2014/main" val="1866148810"/>
                  </a:ext>
                </a:extLst>
              </a:tr>
              <a:tr h="986787">
                <a:tc>
                  <a:txBody>
                    <a:bodyPr/>
                    <a:lstStyle/>
                    <a:p>
                      <a:pPr algn="ctr"/>
                      <a:r>
                        <a:rPr lang="ru-RU" sz="900">
                          <a:effectLst/>
                        </a:rPr>
                        <a:t>Réflexifs (3)</a:t>
                      </a:r>
                      <a:endParaRPr lang="ru-RU" sz="700">
                        <a:effectLst/>
                      </a:endParaRPr>
                    </a:p>
                    <a:p>
                      <a:pPr marL="342900" marR="151765" lvl="0" indent="-342900" algn="just">
                        <a:spcAft>
                          <a:spcPts val="0"/>
                        </a:spcAft>
                        <a:buFont typeface="Symbol" panose="05050102010706020507" pitchFamily="18" charset="2"/>
                        <a:buChar char=""/>
                      </a:pPr>
                      <a:r>
                        <a:rPr lang="fr-FR" sz="900">
                          <a:effectLst/>
                        </a:rPr>
                        <a:t>Vous hésitez à prendre la parole et différez votre réponse afin de vous assurez que vous ne vous trompez pas.</a:t>
                      </a:r>
                      <a:endParaRPr lang="ru-RU" sz="700">
                        <a:effectLst/>
                      </a:endParaRPr>
                    </a:p>
                    <a:p>
                      <a:pPr marL="342900" marR="151765" lvl="0" indent="-342900" algn="just">
                        <a:spcAft>
                          <a:spcPts val="0"/>
                        </a:spcAft>
                        <a:buFont typeface="Symbol" panose="05050102010706020507" pitchFamily="18" charset="2"/>
                        <a:buChar char=""/>
                      </a:pPr>
                      <a:r>
                        <a:rPr lang="fr-FR" sz="900">
                          <a:effectLst/>
                        </a:rPr>
                        <a:t>Vous allez privilégier l'indécision pour ne pas commettre d'erreurs, au risque de regretter d'avoir parlé.</a:t>
                      </a:r>
                      <a:endParaRPr lang="ru-RU" sz="700">
                        <a:effectLst/>
                        <a:latin typeface="Calibri" panose="020F0502020204030204" pitchFamily="34" charset="0"/>
                        <a:ea typeface="Times New Roman" panose="02020603050405020304" pitchFamily="18" charset="0"/>
                        <a:cs typeface="Times New Roman" panose="02020603050405020304" pitchFamily="18" charset="0"/>
                      </a:endParaRPr>
                    </a:p>
                  </a:txBody>
                  <a:tcPr marL="3053" marR="3053" marT="3053" marB="3053" anchor="ctr"/>
                </a:tc>
                <a:tc>
                  <a:txBody>
                    <a:bodyPr/>
                    <a:lstStyle/>
                    <a:p>
                      <a:pPr algn="ctr"/>
                      <a:r>
                        <a:rPr lang="ru-RU" sz="900">
                          <a:effectLst/>
                        </a:rPr>
                        <a:t>Impulsifs</a:t>
                      </a:r>
                      <a:endParaRPr lang="ru-RU" sz="700">
                        <a:effectLst/>
                      </a:endParaRPr>
                    </a:p>
                    <a:p>
                      <a:pPr marL="342900" marR="144780" lvl="0" indent="-342900" algn="just">
                        <a:spcAft>
                          <a:spcPts val="0"/>
                        </a:spcAft>
                        <a:buFont typeface="Symbol" panose="05050102010706020507" pitchFamily="18" charset="2"/>
                        <a:buChar char=""/>
                        <a:tabLst>
                          <a:tab pos="601345" algn="l"/>
                        </a:tabLst>
                      </a:pPr>
                      <a:r>
                        <a:rPr lang="fr-FR" sz="900">
                          <a:effectLst/>
                        </a:rPr>
                        <a:t>Vous prenez facilement la parole pour répondre sans avoir peur de commettre d'erreurs.</a:t>
                      </a:r>
                      <a:endParaRPr lang="ru-RU" sz="700">
                        <a:effectLst/>
                      </a:endParaRPr>
                    </a:p>
                    <a:p>
                      <a:pPr marL="342900" marR="144780" lvl="0" indent="-342900" algn="just">
                        <a:spcAft>
                          <a:spcPts val="0"/>
                        </a:spcAft>
                        <a:buFont typeface="Symbol" panose="05050102010706020507" pitchFamily="18" charset="2"/>
                        <a:buChar char=""/>
                        <a:tabLst>
                          <a:tab pos="601345" algn="l"/>
                        </a:tabLst>
                      </a:pPr>
                      <a:r>
                        <a:rPr lang="fr-FR" sz="900">
                          <a:effectLst/>
                        </a:rPr>
                        <a:t>Votre raisonnement se construit au fur et à mesure que vous vous exprimez .</a:t>
                      </a:r>
                      <a:endParaRPr lang="ru-RU" sz="700">
                        <a:effectLst/>
                      </a:endParaRPr>
                    </a:p>
                    <a:p>
                      <a:pPr marL="342900" marR="144780" lvl="0" indent="-342900" algn="just">
                        <a:spcAft>
                          <a:spcPts val="0"/>
                        </a:spcAft>
                        <a:buFont typeface="Symbol" panose="05050102010706020507" pitchFamily="18" charset="2"/>
                        <a:buChar char=""/>
                        <a:tabLst>
                          <a:tab pos="601345" algn="l"/>
                        </a:tabLst>
                      </a:pPr>
                      <a:r>
                        <a:rPr lang="fr-FR" sz="900">
                          <a:effectLst/>
                        </a:rPr>
                        <a:t>Vous ne tolérez pas l'incertitude.</a:t>
                      </a:r>
                      <a:endParaRPr lang="ru-RU" sz="700">
                        <a:effectLst/>
                      </a:endParaRPr>
                    </a:p>
                    <a:p>
                      <a:pPr marR="144780" algn="just">
                        <a:tabLst>
                          <a:tab pos="601345" algn="l"/>
                        </a:tabLst>
                      </a:pPr>
                      <a:r>
                        <a:rPr lang="fr-FR" sz="900">
                          <a:effectLst/>
                        </a:rPr>
                        <a:t> </a:t>
                      </a:r>
                      <a:endParaRPr lang="ru-RU" sz="700">
                        <a:effectLst/>
                      </a:endParaRPr>
                    </a:p>
                    <a:p>
                      <a:pPr marR="144780" algn="just">
                        <a:tabLst>
                          <a:tab pos="601345" algn="l"/>
                        </a:tabLst>
                      </a:pPr>
                      <a:r>
                        <a:rPr lang="fr-FR" sz="900">
                          <a:effectLst/>
                        </a:rPr>
                        <a:t> </a:t>
                      </a:r>
                      <a:endParaRPr lang="ru-RU" sz="700">
                        <a:effectLst/>
                      </a:endParaRPr>
                    </a:p>
                    <a:p>
                      <a:pPr marL="331470" marR="144780" indent="-90170" algn="just">
                        <a:spcAft>
                          <a:spcPts val="0"/>
                        </a:spcAft>
                        <a:tabLst>
                          <a:tab pos="601345" algn="l"/>
                        </a:tabLst>
                      </a:pPr>
                      <a:r>
                        <a:rPr lang="fr-FR" sz="900">
                          <a:effectLst/>
                        </a:rPr>
                        <a:t> </a:t>
                      </a:r>
                      <a:endParaRPr lang="ru-RU" sz="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053" marR="3053" marT="3053" marB="3053" anchor="ctr"/>
                </a:tc>
                <a:extLst>
                  <a:ext uri="{0D108BD9-81ED-4DB2-BD59-A6C34878D82A}">
                    <a16:rowId xmlns:a16="http://schemas.microsoft.com/office/drawing/2014/main" val="1350403555"/>
                  </a:ext>
                </a:extLst>
              </a:tr>
              <a:tr h="580428">
                <a:tc>
                  <a:txBody>
                    <a:bodyPr/>
                    <a:lstStyle/>
                    <a:p>
                      <a:pPr marL="676910" algn="just"/>
                      <a:r>
                        <a:rPr lang="ru-RU" sz="900">
                          <a:effectLst/>
                        </a:rPr>
                        <a:t>Centration (4)</a:t>
                      </a:r>
                      <a:endParaRPr lang="ru-RU" sz="700">
                        <a:effectLst/>
                      </a:endParaRPr>
                    </a:p>
                    <a:p>
                      <a:pPr marL="342900" marR="61595" lvl="0" indent="-342900" algn="just">
                        <a:buFont typeface="Symbol" panose="05050102010706020507" pitchFamily="18" charset="2"/>
                        <a:buChar char=""/>
                      </a:pPr>
                      <a:r>
                        <a:rPr lang="fr-FR" sz="900">
                          <a:effectLst/>
                        </a:rPr>
                        <a:t>Vous préférez traiter une seule information à la fois, clarifier ce point et allez au bout de votre objectif avant de passer à un autre point.</a:t>
                      </a:r>
                      <a:endParaRPr lang="ru-RU" sz="700">
                        <a:effectLst/>
                      </a:endParaRPr>
                    </a:p>
                    <a:p>
                      <a:pPr marL="342900" marR="61595" lvl="0" indent="-342900" algn="just">
                        <a:buFont typeface="Symbol" panose="05050102010706020507" pitchFamily="18" charset="2"/>
                        <a:buChar char=""/>
                      </a:pPr>
                      <a:r>
                        <a:rPr lang="fr-FR" sz="900">
                          <a:effectLst/>
                        </a:rPr>
                        <a:t>Votre travail est de type intensif car vous n'aimez pas faire plusieurs choses à la fois.</a:t>
                      </a:r>
                      <a:endParaRPr lang="ru-RU" sz="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053" marR="3053" marT="3053" marB="3053" anchor="ctr"/>
                </a:tc>
                <a:tc>
                  <a:txBody>
                    <a:bodyPr/>
                    <a:lstStyle/>
                    <a:p>
                      <a:pPr marL="676910" algn="just"/>
                      <a:r>
                        <a:rPr lang="ru-RU" sz="900">
                          <a:effectLst/>
                        </a:rPr>
                        <a:t>Balayage</a:t>
                      </a:r>
                      <a:endParaRPr lang="ru-RU" sz="700">
                        <a:effectLst/>
                      </a:endParaRPr>
                    </a:p>
                    <a:p>
                      <a:pPr marL="342900" marR="144780" lvl="0" indent="-342900" algn="just">
                        <a:buFont typeface="Symbol" panose="05050102010706020507" pitchFamily="18" charset="2"/>
                        <a:buChar char=""/>
                      </a:pPr>
                      <a:r>
                        <a:rPr lang="fr-FR" sz="900">
                          <a:effectLst/>
                        </a:rPr>
                        <a:t>Vous menez volontiers plusieurs activités de front sans toujours finir chacune d'entre-elles.</a:t>
                      </a:r>
                      <a:endParaRPr lang="ru-RU" sz="700">
                        <a:effectLst/>
                      </a:endParaRPr>
                    </a:p>
                    <a:p>
                      <a:pPr marL="342900" marR="144780" lvl="0" indent="-342900" algn="just">
                        <a:buFont typeface="Symbol" panose="05050102010706020507" pitchFamily="18" charset="2"/>
                        <a:buChar char=""/>
                      </a:pPr>
                      <a:r>
                        <a:rPr lang="fr-FR" sz="900">
                          <a:effectLst/>
                        </a:rPr>
                        <a:t>Vous construisez votre savoir progressivement. Votre travail est de type extensif, car vous aimez papillonner en allant et venant parmi vos activités.</a:t>
                      </a:r>
                      <a:endParaRPr lang="ru-RU" sz="7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053" marR="3053" marT="3053" marB="3053" anchor="ctr"/>
                </a:tc>
                <a:extLst>
                  <a:ext uri="{0D108BD9-81ED-4DB2-BD59-A6C34878D82A}">
                    <a16:rowId xmlns:a16="http://schemas.microsoft.com/office/drawing/2014/main" val="545451162"/>
                  </a:ext>
                </a:extLst>
              </a:tr>
              <a:tr h="1393147">
                <a:tc>
                  <a:txBody>
                    <a:bodyPr/>
                    <a:lstStyle/>
                    <a:p>
                      <a:pPr algn="ctr"/>
                      <a:r>
                        <a:rPr lang="ru-RU" sz="900">
                          <a:effectLst/>
                        </a:rPr>
                        <a:t>Cerveau gauche</a:t>
                      </a:r>
                      <a:endParaRPr lang="ru-RU" sz="700">
                        <a:effectLst/>
                      </a:endParaRPr>
                    </a:p>
                    <a:p>
                      <a:pPr marL="342900" marR="151765" lvl="0" indent="-342900" algn="just">
                        <a:spcAft>
                          <a:spcPts val="0"/>
                        </a:spcAft>
                        <a:buFont typeface="Symbol" panose="05050102010706020507" pitchFamily="18" charset="2"/>
                        <a:buChar char=""/>
                      </a:pPr>
                      <a:r>
                        <a:rPr lang="fr-FR" sz="900">
                          <a:effectLst/>
                        </a:rPr>
                        <a:t>Vous êtes logique, analytique, digital, rationnel, à l'aise avec la théorie.</a:t>
                      </a:r>
                      <a:endParaRPr lang="ru-RU" sz="700">
                        <a:effectLst/>
                      </a:endParaRPr>
                    </a:p>
                    <a:p>
                      <a:pPr marL="342900" marR="151765" lvl="0" indent="-342900" algn="just">
                        <a:spcAft>
                          <a:spcPts val="0"/>
                        </a:spcAft>
                        <a:buFont typeface="Symbol" panose="05050102010706020507" pitchFamily="18" charset="2"/>
                        <a:buChar char=""/>
                      </a:pPr>
                      <a:r>
                        <a:rPr lang="fr-FR" sz="900">
                          <a:effectLst/>
                        </a:rPr>
                        <a:t>Le cerveau gauche gère le langage, les codes. C'est le lieu de l'abstraction. </a:t>
                      </a:r>
                      <a:r>
                        <a:rPr lang="ru-RU" sz="900">
                          <a:effectLst/>
                        </a:rPr>
                        <a:t>L'approche est axée sur les détails.</a:t>
                      </a:r>
                      <a:endParaRPr lang="ru-RU" sz="700">
                        <a:effectLst/>
                      </a:endParaRPr>
                    </a:p>
                    <a:p>
                      <a:pPr marL="325755" marR="151765" algn="just">
                        <a:spcAft>
                          <a:spcPts val="0"/>
                        </a:spcAft>
                      </a:pPr>
                      <a:r>
                        <a:rPr lang="ru-RU" sz="900">
                          <a:effectLst/>
                        </a:rPr>
                        <a:t> </a:t>
                      </a:r>
                      <a:endParaRPr lang="ru-RU" sz="700">
                        <a:effectLst/>
                      </a:endParaRPr>
                    </a:p>
                    <a:p>
                      <a:pPr marR="151765" algn="just"/>
                      <a:r>
                        <a:rPr lang="fr-FR" sz="900">
                          <a:effectLst/>
                        </a:rPr>
                        <a:t> </a:t>
                      </a:r>
                      <a:endParaRPr lang="ru-RU" sz="700">
                        <a:effectLst/>
                      </a:endParaRPr>
                    </a:p>
                    <a:p>
                      <a:pPr marL="325755" marR="151765" algn="just">
                        <a:spcAft>
                          <a:spcPts val="0"/>
                        </a:spcAft>
                      </a:pPr>
                      <a:r>
                        <a:rPr lang="ru-RU" sz="900">
                          <a:effectLst/>
                        </a:rPr>
                        <a:t> </a:t>
                      </a:r>
                      <a:endParaRPr lang="ru-RU" sz="700">
                        <a:effectLst/>
                      </a:endParaRPr>
                    </a:p>
                    <a:p>
                      <a:pPr algn="just"/>
                      <a:r>
                        <a:rPr lang="ru-RU" sz="900">
                          <a:effectLst/>
                        </a:rPr>
                        <a:t> </a:t>
                      </a:r>
                      <a:endParaRPr lang="ru-RU" sz="700">
                        <a:effectLst/>
                      </a:endParaRPr>
                    </a:p>
                    <a:p>
                      <a:pPr algn="just"/>
                      <a:r>
                        <a:rPr lang="ru-RU" sz="900">
                          <a:effectLst/>
                        </a:rPr>
                        <a:t> </a:t>
                      </a:r>
                      <a:endParaRPr lang="ru-RU" sz="700">
                        <a:effectLst/>
                      </a:endParaRPr>
                    </a:p>
                    <a:p>
                      <a:pPr algn="just"/>
                      <a:r>
                        <a:rPr lang="ru-RU" sz="900">
                          <a:effectLst/>
                        </a:rPr>
                        <a:t> </a:t>
                      </a:r>
                      <a:endParaRPr lang="ru-RU" sz="700">
                        <a:effectLst/>
                        <a:latin typeface="Calibri" panose="020F0502020204030204" pitchFamily="34" charset="0"/>
                        <a:ea typeface="Times New Roman" panose="02020603050405020304" pitchFamily="18" charset="0"/>
                        <a:cs typeface="Times New Roman" panose="02020603050405020304" pitchFamily="18" charset="0"/>
                      </a:endParaRPr>
                    </a:p>
                  </a:txBody>
                  <a:tcPr marL="3053" marR="3053" marT="3053" marB="3053" anchor="ctr"/>
                </a:tc>
                <a:tc>
                  <a:txBody>
                    <a:bodyPr/>
                    <a:lstStyle/>
                    <a:p>
                      <a:pPr algn="ctr">
                        <a:tabLst>
                          <a:tab pos="219710" algn="l"/>
                        </a:tabLst>
                      </a:pPr>
                      <a:r>
                        <a:rPr lang="ru-RU" sz="900">
                          <a:effectLst/>
                        </a:rPr>
                        <a:t>Cerveau droit</a:t>
                      </a:r>
                      <a:endParaRPr lang="ru-RU" sz="700">
                        <a:effectLst/>
                      </a:endParaRPr>
                    </a:p>
                    <a:p>
                      <a:pPr marL="342900" marR="144780" lvl="0" indent="-342900" algn="just">
                        <a:spcAft>
                          <a:spcPts val="0"/>
                        </a:spcAft>
                        <a:buFont typeface="Symbol" panose="05050102010706020507" pitchFamily="18" charset="2"/>
                        <a:buChar char=""/>
                        <a:tabLst>
                          <a:tab pos="219710" algn="l"/>
                        </a:tabLst>
                      </a:pPr>
                      <a:r>
                        <a:rPr lang="fr-FR" sz="900">
                          <a:effectLst/>
                        </a:rPr>
                        <a:t>Vous êtez intuitif, créatif. Vous utilisez volontiers les comparaisons et les métaphores.</a:t>
                      </a:r>
                      <a:endParaRPr lang="ru-RU" sz="700">
                        <a:effectLst/>
                      </a:endParaRPr>
                    </a:p>
                    <a:p>
                      <a:pPr marL="342900" marR="144780" lvl="0" indent="-342900" algn="just">
                        <a:spcAft>
                          <a:spcPts val="0"/>
                        </a:spcAft>
                        <a:buFont typeface="Symbol" panose="05050102010706020507" pitchFamily="18" charset="2"/>
                        <a:buChar char=""/>
                        <a:tabLst>
                          <a:tab pos="219710" algn="l"/>
                        </a:tabLst>
                      </a:pPr>
                      <a:r>
                        <a:rPr lang="fr-FR" sz="900">
                          <a:effectLst/>
                        </a:rPr>
                        <a:t>Le cerveau droit gère les images, il est synthétique, global. Il fonctionne non pas avec les codes mais avec les analogies, il est le lieu du concret, du palpable, de l'action.</a:t>
                      </a:r>
                      <a:endParaRPr lang="ru-RU" sz="700">
                        <a:effectLst/>
                      </a:endParaRPr>
                    </a:p>
                    <a:p>
                      <a:pPr marR="144780" algn="just">
                        <a:tabLst>
                          <a:tab pos="219710" algn="l"/>
                        </a:tabLst>
                      </a:pPr>
                      <a:r>
                        <a:rPr lang="fr-FR" sz="900">
                          <a:effectLst/>
                        </a:rPr>
                        <a:t> </a:t>
                      </a:r>
                      <a:endParaRPr lang="ru-RU" sz="700">
                        <a:effectLst/>
                      </a:endParaRPr>
                    </a:p>
                    <a:p>
                      <a:pPr marL="331470" marR="144780" algn="just">
                        <a:spcAft>
                          <a:spcPts val="0"/>
                        </a:spcAft>
                        <a:tabLst>
                          <a:tab pos="219710" algn="l"/>
                        </a:tabLst>
                      </a:pPr>
                      <a:r>
                        <a:rPr lang="fr-FR" sz="900">
                          <a:effectLst/>
                        </a:rPr>
                        <a:t> </a:t>
                      </a:r>
                      <a:endParaRPr lang="ru-RU" sz="700">
                        <a:effectLst/>
                      </a:endParaRPr>
                    </a:p>
                    <a:p>
                      <a:pPr algn="just">
                        <a:tabLst>
                          <a:tab pos="219710" algn="l"/>
                        </a:tabLst>
                      </a:pPr>
                      <a:r>
                        <a:rPr lang="fr-FR" sz="900">
                          <a:effectLst/>
                        </a:rPr>
                        <a:t> </a:t>
                      </a:r>
                      <a:endParaRPr lang="ru-RU" sz="700">
                        <a:effectLst/>
                      </a:endParaRPr>
                    </a:p>
                    <a:p>
                      <a:pPr marL="219710" algn="just"/>
                      <a:r>
                        <a:rPr lang="fr-FR" sz="900">
                          <a:effectLst/>
                        </a:rPr>
                        <a:t> </a:t>
                      </a:r>
                      <a:endParaRPr lang="ru-RU" sz="700">
                        <a:effectLst/>
                      </a:endParaRPr>
                    </a:p>
                    <a:p>
                      <a:pPr algn="just"/>
                      <a:r>
                        <a:rPr lang="fr-FR" sz="900">
                          <a:effectLst/>
                        </a:rPr>
                        <a:t> </a:t>
                      </a:r>
                      <a:endParaRPr lang="ru-RU" sz="700">
                        <a:effectLst/>
                        <a:latin typeface="Calibri" panose="020F0502020204030204" pitchFamily="34" charset="0"/>
                        <a:ea typeface="Times New Roman" panose="02020603050405020304" pitchFamily="18" charset="0"/>
                        <a:cs typeface="Times New Roman" panose="02020603050405020304" pitchFamily="18" charset="0"/>
                      </a:endParaRPr>
                    </a:p>
                  </a:txBody>
                  <a:tcPr marL="3053" marR="3053" marT="3053" marB="3053" anchor="ctr"/>
                </a:tc>
                <a:extLst>
                  <a:ext uri="{0D108BD9-81ED-4DB2-BD59-A6C34878D82A}">
                    <a16:rowId xmlns:a16="http://schemas.microsoft.com/office/drawing/2014/main" val="1151165529"/>
                  </a:ext>
                </a:extLst>
              </a:tr>
            </a:tbl>
          </a:graphicData>
        </a:graphic>
      </p:graphicFrame>
    </p:spTree>
    <p:extLst>
      <p:ext uri="{BB962C8B-B14F-4D97-AF65-F5344CB8AC3E}">
        <p14:creationId xmlns:p14="http://schemas.microsoft.com/office/powerpoint/2010/main" val="3525308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63D1582-09B3-9279-4B9D-900D241FB2B9}"/>
              </a:ext>
            </a:extLst>
          </p:cNvPr>
          <p:cNvSpPr>
            <a:spLocks noGrp="1"/>
          </p:cNvSpPr>
          <p:nvPr>
            <p:ph type="title"/>
          </p:nvPr>
        </p:nvSpPr>
        <p:spPr>
          <a:xfrm>
            <a:off x="594360" y="999067"/>
            <a:ext cx="6465757" cy="4856480"/>
          </a:xfrm>
        </p:spPr>
        <p:txBody>
          <a:bodyPr vert="horz" lIns="91440" tIns="45720" rIns="91440" bIns="45720" rtlCol="0" anchor="ctr">
            <a:normAutofit/>
          </a:bodyPr>
          <a:lstStyle/>
          <a:p>
            <a:r>
              <a:rPr lang="en-US" sz="3600" kern="1200">
                <a:solidFill>
                  <a:schemeClr val="tx1"/>
                </a:solidFill>
                <a:latin typeface="+mj-lt"/>
                <a:ea typeface="+mj-ea"/>
                <a:cs typeface="+mj-cs"/>
              </a:rPr>
              <a:t>1.	Strategies de comprehension orale</a:t>
            </a:r>
            <a:br>
              <a:rPr lang="en-US" sz="3600" kern="1200">
                <a:solidFill>
                  <a:schemeClr val="tx1"/>
                </a:solidFill>
                <a:latin typeface="+mj-lt"/>
                <a:ea typeface="+mj-ea"/>
                <a:cs typeface="+mj-cs"/>
              </a:rPr>
            </a:br>
            <a:r>
              <a:rPr lang="en-US" sz="3600" kern="1200">
                <a:solidFill>
                  <a:schemeClr val="tx1"/>
                </a:solidFill>
                <a:latin typeface="+mj-lt"/>
                <a:ea typeface="+mj-ea"/>
                <a:cs typeface="+mj-cs"/>
              </a:rPr>
              <a:t>2.	Strategies de comprehension ecrite </a:t>
            </a:r>
            <a:br>
              <a:rPr lang="en-US" sz="3600" kern="1200">
                <a:solidFill>
                  <a:schemeClr val="tx1"/>
                </a:solidFill>
                <a:latin typeface="+mj-lt"/>
                <a:ea typeface="+mj-ea"/>
                <a:cs typeface="+mj-cs"/>
              </a:rPr>
            </a:br>
            <a:r>
              <a:rPr lang="en-US" sz="3600" kern="1200">
                <a:solidFill>
                  <a:schemeClr val="tx1"/>
                </a:solidFill>
                <a:latin typeface="+mj-lt"/>
                <a:ea typeface="+mj-ea"/>
                <a:cs typeface="+mj-cs"/>
              </a:rPr>
              <a:t>3.	Strategies d’expression ecrite </a:t>
            </a:r>
            <a:br>
              <a:rPr lang="en-US" sz="3600" kern="1200">
                <a:solidFill>
                  <a:schemeClr val="tx1"/>
                </a:solidFill>
                <a:latin typeface="+mj-lt"/>
                <a:ea typeface="+mj-ea"/>
                <a:cs typeface="+mj-cs"/>
              </a:rPr>
            </a:br>
            <a:r>
              <a:rPr lang="en-US" sz="3600" kern="1200">
                <a:solidFill>
                  <a:schemeClr val="tx1"/>
                </a:solidFill>
                <a:latin typeface="+mj-lt"/>
                <a:ea typeface="+mj-ea"/>
                <a:cs typeface="+mj-cs"/>
              </a:rPr>
              <a:t>4.	Strategies d’expression orale</a:t>
            </a:r>
            <a:br>
              <a:rPr lang="en-US" sz="3600" kern="1200">
                <a:solidFill>
                  <a:schemeClr val="tx1"/>
                </a:solidFill>
                <a:latin typeface="+mj-lt"/>
                <a:ea typeface="+mj-ea"/>
                <a:cs typeface="+mj-cs"/>
              </a:rPr>
            </a:br>
            <a:endParaRPr lang="en-US" sz="3600" kern="1200">
              <a:solidFill>
                <a:schemeClr val="tx1"/>
              </a:solidFill>
              <a:latin typeface="+mj-lt"/>
              <a:ea typeface="+mj-ea"/>
              <a:cs typeface="+mj-cs"/>
            </a:endParaRPr>
          </a:p>
        </p:txBody>
      </p:sp>
      <p:sp>
        <p:nvSpPr>
          <p:cNvPr id="9" name="Rectangle 8">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14"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44962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14FB2BD5-6AAB-46F7-A8D1-665DAE9730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429BAE5-B200-4FC0-BBC1-8D7C57D1D9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71" y="0"/>
            <a:ext cx="751456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B0C11E53-6102-9B65-DE4E-A4C13799AEB2}"/>
              </a:ext>
            </a:extLst>
          </p:cNvPr>
          <p:cNvSpPr>
            <a:spLocks noGrp="1"/>
          </p:cNvSpPr>
          <p:nvPr>
            <p:ph type="title"/>
          </p:nvPr>
        </p:nvSpPr>
        <p:spPr>
          <a:xfrm>
            <a:off x="1036685" y="1152144"/>
            <a:ext cx="6611024" cy="4666765"/>
          </a:xfrm>
        </p:spPr>
        <p:txBody>
          <a:bodyPr vert="horz" lIns="91440" tIns="45720" rIns="91440" bIns="45720" rtlCol="0" anchor="ctr">
            <a:normAutofit/>
          </a:bodyPr>
          <a:lstStyle/>
          <a:p>
            <a:r>
              <a:rPr lang="en-US" sz="2600" kern="1200">
                <a:solidFill>
                  <a:schemeClr val="tx1"/>
                </a:solidFill>
                <a:effectLst/>
                <a:latin typeface="+mj-lt"/>
                <a:ea typeface="+mj-ea"/>
                <a:cs typeface="+mj-cs"/>
              </a:rPr>
              <a:t>La mise en regard et en cohérence des différents éléments rappelés précédemment, dans un cadre théorique lui-même en évolution, a pu donner lieu à des perceptions radicalement différentes de l’enseignement des langues et, par voie de conséquence, à des prescriptions méthodologiques très contrastées. Parmi les principales différences, on pourra relever :</a:t>
            </a:r>
            <a:br>
              <a:rPr lang="en-US" sz="2600" kern="1200">
                <a:solidFill>
                  <a:schemeClr val="tx1"/>
                </a:solidFill>
                <a:effectLst/>
                <a:latin typeface="+mj-lt"/>
                <a:ea typeface="+mj-ea"/>
                <a:cs typeface="+mj-cs"/>
              </a:rPr>
            </a:br>
            <a:endParaRPr lang="en-US" sz="2600" kern="1200">
              <a:solidFill>
                <a:schemeClr val="tx1"/>
              </a:solidFill>
              <a:latin typeface="+mj-lt"/>
              <a:ea typeface="+mj-ea"/>
              <a:cs typeface="+mj-cs"/>
            </a:endParaRPr>
          </a:p>
        </p:txBody>
      </p:sp>
      <p:grpSp>
        <p:nvGrpSpPr>
          <p:cNvPr id="15" name="Group 14">
            <a:extLst>
              <a:ext uri="{FF2B5EF4-FFF2-40B4-BE49-F238E27FC236}">
                <a16:creationId xmlns:a16="http://schemas.microsoft.com/office/drawing/2014/main" id="{31D279A5-A726-4EB1-8C82-5DCAD72061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6" name="Rectangle 64">
              <a:extLst>
                <a:ext uri="{FF2B5EF4-FFF2-40B4-BE49-F238E27FC236}">
                  <a16:creationId xmlns:a16="http://schemas.microsoft.com/office/drawing/2014/main" id="{1CE5924F-E0EC-42CC-8DEC-805AA13DE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8E307F87-8A04-4995-972E-FDA64B90C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B4F94FEB-6437-4F82-8162-102CD0F5A8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AA0E57C3-AF35-4479-921A-4DE8AEE16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D90A8767-9020-4331-B099-51AE678E5D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6">
              <a:extLst>
                <a:ext uri="{FF2B5EF4-FFF2-40B4-BE49-F238E27FC236}">
                  <a16:creationId xmlns:a16="http://schemas.microsoft.com/office/drawing/2014/main" id="{0E99A61B-8C5D-495B-B1E3-EDE182F2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4">
              <a:extLst>
                <a:ext uri="{FF2B5EF4-FFF2-40B4-BE49-F238E27FC236}">
                  <a16:creationId xmlns:a16="http://schemas.microsoft.com/office/drawing/2014/main" id="{F8091840-442B-48FC-B52B-A30A33D1B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6">
              <a:extLst>
                <a:ext uri="{FF2B5EF4-FFF2-40B4-BE49-F238E27FC236}">
                  <a16:creationId xmlns:a16="http://schemas.microsoft.com/office/drawing/2014/main" id="{ABA7ECAD-216B-44A5-B7A8-F01B7A61EC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7C542924-4C61-497C-823F-6DABE94F37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DA58E6AB-0D24-4203-BB36-23C46E1D45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4">
              <a:extLst>
                <a:ext uri="{FF2B5EF4-FFF2-40B4-BE49-F238E27FC236}">
                  <a16:creationId xmlns:a16="http://schemas.microsoft.com/office/drawing/2014/main" id="{1786210C-FC2B-42A8-B9AD-B59D7BC74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6">
              <a:extLst>
                <a:ext uri="{FF2B5EF4-FFF2-40B4-BE49-F238E27FC236}">
                  <a16:creationId xmlns:a16="http://schemas.microsoft.com/office/drawing/2014/main" id="{6631C158-3987-4246-A8F0-A446381D3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7F89EDD3-5511-4A57-AAD1-2D188E9C4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1D993D38-1E01-4DFD-A5D0-0A3781CDB0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D6FE807E-293A-446E-9F8F-3B87D763B3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4AC0B35E-8639-4057-9E0B-8109D67F8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1892F8C1-D3BE-441F-BAB0-F3F7D6CA49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EF068311-5A24-4E53-9104-6C62EE555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a:extLst>
                <a:ext uri="{FF2B5EF4-FFF2-40B4-BE49-F238E27FC236}">
                  <a16:creationId xmlns:a16="http://schemas.microsoft.com/office/drawing/2014/main" id="{5EC9C299-85CB-409E-80B2-F3F1E31491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E56E79AE-691C-4BA9-A736-A35E5BF52B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3489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14FB2BD5-6AAB-46F7-A8D1-665DAE9730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429BAE5-B200-4FC0-BBC1-8D7C57D1D9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71" y="0"/>
            <a:ext cx="751456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4C8A7469-C1A4-2B55-3F3A-026256C317A4}"/>
              </a:ext>
            </a:extLst>
          </p:cNvPr>
          <p:cNvSpPr>
            <a:spLocks noGrp="1"/>
          </p:cNvSpPr>
          <p:nvPr>
            <p:ph type="title"/>
          </p:nvPr>
        </p:nvSpPr>
        <p:spPr>
          <a:xfrm>
            <a:off x="1036685" y="1152144"/>
            <a:ext cx="6611024" cy="4666765"/>
          </a:xfrm>
        </p:spPr>
        <p:txBody>
          <a:bodyPr vert="horz" lIns="91440" tIns="45720" rIns="91440" bIns="45720" rtlCol="0" anchor="ctr">
            <a:normAutofit/>
          </a:bodyPr>
          <a:lstStyle/>
          <a:p>
            <a:r>
              <a:rPr lang="en-US" sz="2000" kern="1200">
                <a:solidFill>
                  <a:schemeClr val="tx1"/>
                </a:solidFill>
                <a:effectLst/>
                <a:latin typeface="+mj-lt"/>
                <a:ea typeface="+mj-ea"/>
                <a:cs typeface="+mj-cs"/>
              </a:rPr>
              <a:t>le médium privilégié à savoir langue orale </a:t>
            </a:r>
            <a:r>
              <a:rPr lang="en-US" sz="2000" i="1" kern="1200">
                <a:solidFill>
                  <a:schemeClr val="tx1"/>
                </a:solidFill>
                <a:effectLst/>
                <a:latin typeface="+mj-lt"/>
                <a:ea typeface="+mj-ea"/>
                <a:cs typeface="+mj-cs"/>
              </a:rPr>
              <a:t>vs</a:t>
            </a:r>
            <a:r>
              <a:rPr lang="en-US" sz="2000" kern="1200">
                <a:solidFill>
                  <a:schemeClr val="tx1"/>
                </a:solidFill>
                <a:effectLst/>
                <a:latin typeface="+mj-lt"/>
                <a:ea typeface="+mj-ea"/>
                <a:cs typeface="+mj-cs"/>
              </a:rPr>
              <a:t> langue écrite. Même si tous les courants méthodologiques affichent leur volonté de développer ces deux aspects langagiers parfois insécables, on constate des évolutions nettes dans le domaine. Les méthodes dites traditionnelles, qu’elles soient plus ou moins datées, font la part belle à l’écrit alors que les méthodes structuro-globales audiovisuelles (SGAV) privilégiaient clairement l’oral. Les approches les plus actuelles tentent pour leur part de concilier ces deux approches en insistant notamment sur leur complémentarité, mais en précisant souvent une primauté de l’oral sur l’écrit.</a:t>
            </a:r>
            <a:br>
              <a:rPr lang="en-US" sz="2000" kern="1200">
                <a:solidFill>
                  <a:schemeClr val="tx1"/>
                </a:solidFill>
                <a:effectLst/>
                <a:latin typeface="+mj-lt"/>
                <a:ea typeface="+mj-ea"/>
                <a:cs typeface="+mj-cs"/>
              </a:rPr>
            </a:br>
            <a:endParaRPr lang="en-US" sz="2000" kern="1200">
              <a:solidFill>
                <a:schemeClr val="tx1"/>
              </a:solidFill>
              <a:latin typeface="+mj-lt"/>
              <a:ea typeface="+mj-ea"/>
              <a:cs typeface="+mj-cs"/>
            </a:endParaRPr>
          </a:p>
        </p:txBody>
      </p:sp>
      <p:grpSp>
        <p:nvGrpSpPr>
          <p:cNvPr id="15" name="Group 14">
            <a:extLst>
              <a:ext uri="{FF2B5EF4-FFF2-40B4-BE49-F238E27FC236}">
                <a16:creationId xmlns:a16="http://schemas.microsoft.com/office/drawing/2014/main" id="{31D279A5-A726-4EB1-8C82-5DCAD72061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6" name="Rectangle 64">
              <a:extLst>
                <a:ext uri="{FF2B5EF4-FFF2-40B4-BE49-F238E27FC236}">
                  <a16:creationId xmlns:a16="http://schemas.microsoft.com/office/drawing/2014/main" id="{1CE5924F-E0EC-42CC-8DEC-805AA13DE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8E307F87-8A04-4995-972E-FDA64B90C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B4F94FEB-6437-4F82-8162-102CD0F5A8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AA0E57C3-AF35-4479-921A-4DE8AEE16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D90A8767-9020-4331-B099-51AE678E5D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6">
              <a:extLst>
                <a:ext uri="{FF2B5EF4-FFF2-40B4-BE49-F238E27FC236}">
                  <a16:creationId xmlns:a16="http://schemas.microsoft.com/office/drawing/2014/main" id="{0E99A61B-8C5D-495B-B1E3-EDE182F2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4">
              <a:extLst>
                <a:ext uri="{FF2B5EF4-FFF2-40B4-BE49-F238E27FC236}">
                  <a16:creationId xmlns:a16="http://schemas.microsoft.com/office/drawing/2014/main" id="{F8091840-442B-48FC-B52B-A30A33D1B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6">
              <a:extLst>
                <a:ext uri="{FF2B5EF4-FFF2-40B4-BE49-F238E27FC236}">
                  <a16:creationId xmlns:a16="http://schemas.microsoft.com/office/drawing/2014/main" id="{ABA7ECAD-216B-44A5-B7A8-F01B7A61EC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7C542924-4C61-497C-823F-6DABE94F37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DA58E6AB-0D24-4203-BB36-23C46E1D45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4">
              <a:extLst>
                <a:ext uri="{FF2B5EF4-FFF2-40B4-BE49-F238E27FC236}">
                  <a16:creationId xmlns:a16="http://schemas.microsoft.com/office/drawing/2014/main" id="{1786210C-FC2B-42A8-B9AD-B59D7BC74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6">
              <a:extLst>
                <a:ext uri="{FF2B5EF4-FFF2-40B4-BE49-F238E27FC236}">
                  <a16:creationId xmlns:a16="http://schemas.microsoft.com/office/drawing/2014/main" id="{6631C158-3987-4246-A8F0-A446381D3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7F89EDD3-5511-4A57-AAD1-2D188E9C4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1D993D38-1E01-4DFD-A5D0-0A3781CDB0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D6FE807E-293A-446E-9F8F-3B87D763B3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4AC0B35E-8639-4057-9E0B-8109D67F8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1892F8C1-D3BE-441F-BAB0-F3F7D6CA49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EF068311-5A24-4E53-9104-6C62EE555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a:extLst>
                <a:ext uri="{FF2B5EF4-FFF2-40B4-BE49-F238E27FC236}">
                  <a16:creationId xmlns:a16="http://schemas.microsoft.com/office/drawing/2014/main" id="{5EC9C299-85CB-409E-80B2-F3F1E31491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E56E79AE-691C-4BA9-A736-A35E5BF52B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1636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35D10CB-6A13-413B-B86E-C230002F7D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E3ADE1-FCF8-4EA8-99E2-66B81FE52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2"/>
            <a:ext cx="1117328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C0C72847-3708-4BB6-A88E-F0EBB6B081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3679" y="3758184"/>
            <a:ext cx="2139190" cy="2364819"/>
            <a:chOff x="723679" y="3758184"/>
            <a:chExt cx="2139190" cy="2364819"/>
          </a:xfrm>
        </p:grpSpPr>
        <p:sp>
          <p:nvSpPr>
            <p:cNvPr id="12" name="Rectangle 66">
              <a:extLst>
                <a:ext uri="{FF2B5EF4-FFF2-40B4-BE49-F238E27FC236}">
                  <a16:creationId xmlns:a16="http://schemas.microsoft.com/office/drawing/2014/main" id="{447CEEA0-161A-4544-96AB-68D3620C6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6051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6">
              <a:extLst>
                <a:ext uri="{FF2B5EF4-FFF2-40B4-BE49-F238E27FC236}">
                  <a16:creationId xmlns:a16="http://schemas.microsoft.com/office/drawing/2014/main" id="{D4FC64C2-3D51-4FEA-91C4-69B7630A9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4630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66">
              <a:extLst>
                <a:ext uri="{FF2B5EF4-FFF2-40B4-BE49-F238E27FC236}">
                  <a16:creationId xmlns:a16="http://schemas.microsoft.com/office/drawing/2014/main" id="{B629C0A5-2F43-4D1B-9F2B-C93B0B200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3209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28BE1F0D-6744-4F46-A973-3D1CBEEFF9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88940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81D2DC0F-7CED-4164-8609-F3E5EF7D9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7472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640C1C99-EFEA-4D0D-B50E-D9399BF84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17111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2">
              <a:extLst>
                <a:ext uri="{FF2B5EF4-FFF2-40B4-BE49-F238E27FC236}">
                  <a16:creationId xmlns:a16="http://schemas.microsoft.com/office/drawing/2014/main" id="{C183FDDC-E0DE-4DE6-AC69-73873C4DE7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17495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D67F40D4-F028-468A-ADB7-BCAC631AA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02841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47C8724B-CF3E-44F7-8156-8E2CDDCBDC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375948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2">
              <a:extLst>
                <a:ext uri="{FF2B5EF4-FFF2-40B4-BE49-F238E27FC236}">
                  <a16:creationId xmlns:a16="http://schemas.microsoft.com/office/drawing/2014/main" id="{5B5F8302-3AAC-4F59-9F3A-D17F3EEDC0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389627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a:extLst>
                <a:ext uri="{FF2B5EF4-FFF2-40B4-BE49-F238E27FC236}">
                  <a16:creationId xmlns:a16="http://schemas.microsoft.com/office/drawing/2014/main" id="{98BCDA19-64FA-429C-AB43-E1896B2794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04333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2">
              <a:extLst>
                <a:ext uri="{FF2B5EF4-FFF2-40B4-BE49-F238E27FC236}">
                  <a16:creationId xmlns:a16="http://schemas.microsoft.com/office/drawing/2014/main" id="{02009974-4DD5-4212-84AB-83291DBBCB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32691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2">
              <a:extLst>
                <a:ext uri="{FF2B5EF4-FFF2-40B4-BE49-F238E27FC236}">
                  <a16:creationId xmlns:a16="http://schemas.microsoft.com/office/drawing/2014/main" id="{7FE8B2AE-C615-4002-89A2-6F284B55EB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4743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2">
              <a:extLst>
                <a:ext uri="{FF2B5EF4-FFF2-40B4-BE49-F238E27FC236}">
                  <a16:creationId xmlns:a16="http://schemas.microsoft.com/office/drawing/2014/main" id="{FE30EE69-FAA0-475F-A4AA-4E05F53E97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765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E65A4117-4453-4B34-B648-9B10A00DBA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61885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
              <a:extLst>
                <a:ext uri="{FF2B5EF4-FFF2-40B4-BE49-F238E27FC236}">
                  <a16:creationId xmlns:a16="http://schemas.microsoft.com/office/drawing/2014/main" id="{F7DE19B1-4512-4DEC-95D2-57BF89E1C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9104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59">
              <a:extLst>
                <a:ext uri="{FF2B5EF4-FFF2-40B4-BE49-F238E27FC236}">
                  <a16:creationId xmlns:a16="http://schemas.microsoft.com/office/drawing/2014/main" id="{D567E28F-62BA-4BD3-B44D-793A10D6C8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61453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2">
              <a:extLst>
                <a:ext uri="{FF2B5EF4-FFF2-40B4-BE49-F238E27FC236}">
                  <a16:creationId xmlns:a16="http://schemas.microsoft.com/office/drawing/2014/main" id="{CD49B687-96B2-4A9D-940E-80D99E3E6C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38030"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182A1AF6-9739-4989-A45B-FF70D23860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61525"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6F42238D-BECD-4246-9AEE-AF8895EDC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85019"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78AB95D-4D60-42DA-82DC-7B01F8257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29443"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E99DE95C-6851-48BC-80EF-0077E27266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5293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59">
              <a:extLst>
                <a:ext uri="{FF2B5EF4-FFF2-40B4-BE49-F238E27FC236}">
                  <a16:creationId xmlns:a16="http://schemas.microsoft.com/office/drawing/2014/main" id="{7F762D35-FC50-40C8-AA92-05830CA16E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0425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2">
              <a:extLst>
                <a:ext uri="{FF2B5EF4-FFF2-40B4-BE49-F238E27FC236}">
                  <a16:creationId xmlns:a16="http://schemas.microsoft.com/office/drawing/2014/main" id="{4ECA7704-74F3-422F-B27C-3E497ED26E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91735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
              <a:extLst>
                <a:ext uri="{FF2B5EF4-FFF2-40B4-BE49-F238E27FC236}">
                  <a16:creationId xmlns:a16="http://schemas.microsoft.com/office/drawing/2014/main" id="{19952333-9770-497B-87DE-B626CF835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6393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59">
              <a:extLst>
                <a:ext uri="{FF2B5EF4-FFF2-40B4-BE49-F238E27FC236}">
                  <a16:creationId xmlns:a16="http://schemas.microsoft.com/office/drawing/2014/main" id="{7BA85C02-E74E-4327-8236-9A82F5D67C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743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a:extLst>
                <a:ext uri="{FF2B5EF4-FFF2-40B4-BE49-F238E27FC236}">
                  <a16:creationId xmlns:a16="http://schemas.microsoft.com/office/drawing/2014/main" id="{F62AA678-5CA0-4CEC-9D2A-E69E567867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2339"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DCCAFA19-D9F2-44B1-9865-3C243E0518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5833"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2">
              <a:extLst>
                <a:ext uri="{FF2B5EF4-FFF2-40B4-BE49-F238E27FC236}">
                  <a16:creationId xmlns:a16="http://schemas.microsoft.com/office/drawing/2014/main" id="{B9382518-2783-4870-9CF2-FB94FA09C4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8745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59">
              <a:extLst>
                <a:ext uri="{FF2B5EF4-FFF2-40B4-BE49-F238E27FC236}">
                  <a16:creationId xmlns:a16="http://schemas.microsoft.com/office/drawing/2014/main" id="{E917A9AB-D08F-4696-817B-4C0E797D5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61095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2">
              <a:extLst>
                <a:ext uri="{FF2B5EF4-FFF2-40B4-BE49-F238E27FC236}">
                  <a16:creationId xmlns:a16="http://schemas.microsoft.com/office/drawing/2014/main" id="{0CA31896-28BD-45B4-A1E0-FA45F7C607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34445"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4">
              <a:extLst>
                <a:ext uri="{FF2B5EF4-FFF2-40B4-BE49-F238E27FC236}">
                  <a16:creationId xmlns:a16="http://schemas.microsoft.com/office/drawing/2014/main" id="{29CF8361-D63C-4FA7-BEF6-0786031EE3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57940"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6">
              <a:extLst>
                <a:ext uri="{FF2B5EF4-FFF2-40B4-BE49-F238E27FC236}">
                  <a16:creationId xmlns:a16="http://schemas.microsoft.com/office/drawing/2014/main" id="{3F919A21-A21A-4C9D-9089-940706BD6F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81434"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64">
              <a:extLst>
                <a:ext uri="{FF2B5EF4-FFF2-40B4-BE49-F238E27FC236}">
                  <a16:creationId xmlns:a16="http://schemas.microsoft.com/office/drawing/2014/main" id="{6B56458B-B059-4E24-8B17-22B2A0010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25858"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6">
              <a:extLst>
                <a:ext uri="{FF2B5EF4-FFF2-40B4-BE49-F238E27FC236}">
                  <a16:creationId xmlns:a16="http://schemas.microsoft.com/office/drawing/2014/main" id="{65A15038-34ED-4D68-9082-AD61BDCCE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4935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59">
              <a:extLst>
                <a:ext uri="{FF2B5EF4-FFF2-40B4-BE49-F238E27FC236}">
                  <a16:creationId xmlns:a16="http://schemas.microsoft.com/office/drawing/2014/main" id="{BCB59E58-BECD-4768-B811-5AD1DBAA77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0067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2">
              <a:extLst>
                <a:ext uri="{FF2B5EF4-FFF2-40B4-BE49-F238E27FC236}">
                  <a16:creationId xmlns:a16="http://schemas.microsoft.com/office/drawing/2014/main" id="{300B547C-7BDE-4736-A68B-B0291E5A5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37040DC-A779-46A6-BEC9-83F348FC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6035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DE8A4E19-7D11-458B-9C2A-18B7090CA3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384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4">
              <a:extLst>
                <a:ext uri="{FF2B5EF4-FFF2-40B4-BE49-F238E27FC236}">
                  <a16:creationId xmlns:a16="http://schemas.microsoft.com/office/drawing/2014/main" id="{C154B4AE-6FB0-44F4-A747-8B59CBFDC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798754"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6">
              <a:extLst>
                <a:ext uri="{FF2B5EF4-FFF2-40B4-BE49-F238E27FC236}">
                  <a16:creationId xmlns:a16="http://schemas.microsoft.com/office/drawing/2014/main" id="{0E165E5C-81EE-47CB-868D-47C25874FF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2248"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Rectangle 53">
            <a:extLst>
              <a:ext uri="{FF2B5EF4-FFF2-40B4-BE49-F238E27FC236}">
                <a16:creationId xmlns:a16="http://schemas.microsoft.com/office/drawing/2014/main" id="{6BB1D322-D7E8-425B-B14B-66A8261CD8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8226" y="926649"/>
            <a:ext cx="7353710" cy="5066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B175B31D-43F7-04AD-A670-DEFA1DE6B16C}"/>
              </a:ext>
            </a:extLst>
          </p:cNvPr>
          <p:cNvSpPr>
            <a:spLocks noGrp="1"/>
          </p:cNvSpPr>
          <p:nvPr>
            <p:ph type="title"/>
          </p:nvPr>
        </p:nvSpPr>
        <p:spPr>
          <a:xfrm>
            <a:off x="1318472" y="1122363"/>
            <a:ext cx="6487180" cy="4641724"/>
          </a:xfrm>
        </p:spPr>
        <p:txBody>
          <a:bodyPr vert="horz" lIns="91440" tIns="45720" rIns="91440" bIns="45720" rtlCol="0" anchor="ctr">
            <a:normAutofit/>
          </a:bodyPr>
          <a:lstStyle/>
          <a:p>
            <a:r>
              <a:rPr lang="en-US" sz="2000" kern="1200">
                <a:solidFill>
                  <a:srgbClr val="FFFFFF"/>
                </a:solidFill>
                <a:effectLst/>
                <a:latin typeface="+mj-lt"/>
                <a:ea typeface="+mj-ea"/>
                <a:cs typeface="+mj-cs"/>
              </a:rPr>
              <a:t>le type de langue enseigné. On a ainsi pu constater le passage d’une langue littéraire et très normée vers une langue artificielle dans les années 1970, notamment basée sur les conclusions d’une enquête menée par le CREDIF et ayant abouti à l’identification et à la publication du « français fondamental ». Ce document inventoriait les mots français statistiquement les plus employés par les locuteurs natifs. Cette langue « statistique » ne correspondait en fait à aucun discours réel et, aujourd’hui, la langue enseignée se veut « authentique », tout comme les supports d’enseignement.</a:t>
            </a:r>
            <a:br>
              <a:rPr lang="en-US" sz="2000" kern="1200">
                <a:solidFill>
                  <a:srgbClr val="FFFFFF"/>
                </a:solidFill>
                <a:effectLst/>
                <a:latin typeface="+mj-lt"/>
                <a:ea typeface="+mj-ea"/>
                <a:cs typeface="+mj-cs"/>
              </a:rPr>
            </a:br>
            <a:endParaRPr lang="en-US" sz="2000" kern="1200">
              <a:solidFill>
                <a:srgbClr val="FFFFFF"/>
              </a:solidFill>
              <a:latin typeface="+mj-lt"/>
              <a:ea typeface="+mj-ea"/>
              <a:cs typeface="+mj-cs"/>
            </a:endParaRPr>
          </a:p>
        </p:txBody>
      </p:sp>
      <p:grpSp>
        <p:nvGrpSpPr>
          <p:cNvPr id="56" name="Group 55">
            <a:extLst>
              <a:ext uri="{FF2B5EF4-FFF2-40B4-BE49-F238E27FC236}">
                <a16:creationId xmlns:a16="http://schemas.microsoft.com/office/drawing/2014/main" id="{80B0092F-9B0C-41BC-920D-F4BDA3455C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57" name="Rectangle 64">
              <a:extLst>
                <a:ext uri="{FF2B5EF4-FFF2-40B4-BE49-F238E27FC236}">
                  <a16:creationId xmlns:a16="http://schemas.microsoft.com/office/drawing/2014/main" id="{8B9D1B97-CD87-4153-B7B8-EF67825B6A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6">
              <a:extLst>
                <a:ext uri="{FF2B5EF4-FFF2-40B4-BE49-F238E27FC236}">
                  <a16:creationId xmlns:a16="http://schemas.microsoft.com/office/drawing/2014/main" id="{535D8D67-8C11-4E39-950C-5A42E7DD0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4">
              <a:extLst>
                <a:ext uri="{FF2B5EF4-FFF2-40B4-BE49-F238E27FC236}">
                  <a16:creationId xmlns:a16="http://schemas.microsoft.com/office/drawing/2014/main" id="{1BFA0CDB-EEC0-4BF6-B1CE-D8A1C4C0FC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6">
              <a:extLst>
                <a:ext uri="{FF2B5EF4-FFF2-40B4-BE49-F238E27FC236}">
                  <a16:creationId xmlns:a16="http://schemas.microsoft.com/office/drawing/2014/main" id="{7F233C1C-2586-45B5-95CF-E457D1AB5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4">
              <a:extLst>
                <a:ext uri="{FF2B5EF4-FFF2-40B4-BE49-F238E27FC236}">
                  <a16:creationId xmlns:a16="http://schemas.microsoft.com/office/drawing/2014/main" id="{D8C40EFC-081A-4041-AFD3-CBAE58D579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6">
              <a:extLst>
                <a:ext uri="{FF2B5EF4-FFF2-40B4-BE49-F238E27FC236}">
                  <a16:creationId xmlns:a16="http://schemas.microsoft.com/office/drawing/2014/main" id="{16531CF5-6C80-441D-898A-20FE857704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4">
              <a:extLst>
                <a:ext uri="{FF2B5EF4-FFF2-40B4-BE49-F238E27FC236}">
                  <a16:creationId xmlns:a16="http://schemas.microsoft.com/office/drawing/2014/main" id="{02F3B353-0445-4B72-B08D-861A490247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6">
              <a:extLst>
                <a:ext uri="{FF2B5EF4-FFF2-40B4-BE49-F238E27FC236}">
                  <a16:creationId xmlns:a16="http://schemas.microsoft.com/office/drawing/2014/main" id="{E15DFC1D-3673-450B-9882-0A10E311D8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8C49D07A-280F-45D4-9DC2-7814CA440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6">
              <a:extLst>
                <a:ext uri="{FF2B5EF4-FFF2-40B4-BE49-F238E27FC236}">
                  <a16:creationId xmlns:a16="http://schemas.microsoft.com/office/drawing/2014/main" id="{60275C54-C6AE-4371-AAEE-AD709F0CB4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4">
              <a:extLst>
                <a:ext uri="{FF2B5EF4-FFF2-40B4-BE49-F238E27FC236}">
                  <a16:creationId xmlns:a16="http://schemas.microsoft.com/office/drawing/2014/main" id="{7535A400-D400-4471-BF60-DE8B98B420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6">
              <a:extLst>
                <a:ext uri="{FF2B5EF4-FFF2-40B4-BE49-F238E27FC236}">
                  <a16:creationId xmlns:a16="http://schemas.microsoft.com/office/drawing/2014/main" id="{111A78E7-EA82-4C08-B3EA-16BECA9572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79503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35D10CB-6A13-413B-B86E-C230002F7D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E3ADE1-FCF8-4EA8-99E2-66B81FE52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2"/>
            <a:ext cx="1117328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C0C72847-3708-4BB6-A88E-F0EBB6B081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3679" y="3758184"/>
            <a:ext cx="2139190" cy="2364819"/>
            <a:chOff x="723679" y="3758184"/>
            <a:chExt cx="2139190" cy="2364819"/>
          </a:xfrm>
        </p:grpSpPr>
        <p:sp>
          <p:nvSpPr>
            <p:cNvPr id="12" name="Rectangle 66">
              <a:extLst>
                <a:ext uri="{FF2B5EF4-FFF2-40B4-BE49-F238E27FC236}">
                  <a16:creationId xmlns:a16="http://schemas.microsoft.com/office/drawing/2014/main" id="{447CEEA0-161A-4544-96AB-68D3620C6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6051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6">
              <a:extLst>
                <a:ext uri="{FF2B5EF4-FFF2-40B4-BE49-F238E27FC236}">
                  <a16:creationId xmlns:a16="http://schemas.microsoft.com/office/drawing/2014/main" id="{D4FC64C2-3D51-4FEA-91C4-69B7630A9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4630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66">
              <a:extLst>
                <a:ext uri="{FF2B5EF4-FFF2-40B4-BE49-F238E27FC236}">
                  <a16:creationId xmlns:a16="http://schemas.microsoft.com/office/drawing/2014/main" id="{B629C0A5-2F43-4D1B-9F2B-C93B0B200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3209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28BE1F0D-6744-4F46-A973-3D1CBEEFF9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88940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81D2DC0F-7CED-4164-8609-F3E5EF7D9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7472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640C1C99-EFEA-4D0D-B50E-D9399BF84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17111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2">
              <a:extLst>
                <a:ext uri="{FF2B5EF4-FFF2-40B4-BE49-F238E27FC236}">
                  <a16:creationId xmlns:a16="http://schemas.microsoft.com/office/drawing/2014/main" id="{C183FDDC-E0DE-4DE6-AC69-73873C4DE7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17495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D67F40D4-F028-468A-ADB7-BCAC631AA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02841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47C8724B-CF3E-44F7-8156-8E2CDDCBDC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375948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2">
              <a:extLst>
                <a:ext uri="{FF2B5EF4-FFF2-40B4-BE49-F238E27FC236}">
                  <a16:creationId xmlns:a16="http://schemas.microsoft.com/office/drawing/2014/main" id="{5B5F8302-3AAC-4F59-9F3A-D17F3EEDC0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389627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a:extLst>
                <a:ext uri="{FF2B5EF4-FFF2-40B4-BE49-F238E27FC236}">
                  <a16:creationId xmlns:a16="http://schemas.microsoft.com/office/drawing/2014/main" id="{98BCDA19-64FA-429C-AB43-E1896B2794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04333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2">
              <a:extLst>
                <a:ext uri="{FF2B5EF4-FFF2-40B4-BE49-F238E27FC236}">
                  <a16:creationId xmlns:a16="http://schemas.microsoft.com/office/drawing/2014/main" id="{02009974-4DD5-4212-84AB-83291DBBCB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32691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2">
              <a:extLst>
                <a:ext uri="{FF2B5EF4-FFF2-40B4-BE49-F238E27FC236}">
                  <a16:creationId xmlns:a16="http://schemas.microsoft.com/office/drawing/2014/main" id="{7FE8B2AE-C615-4002-89A2-6F284B55EB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4743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2">
              <a:extLst>
                <a:ext uri="{FF2B5EF4-FFF2-40B4-BE49-F238E27FC236}">
                  <a16:creationId xmlns:a16="http://schemas.microsoft.com/office/drawing/2014/main" id="{FE30EE69-FAA0-475F-A4AA-4E05F53E97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765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E65A4117-4453-4B34-B648-9B10A00DBA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61885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
              <a:extLst>
                <a:ext uri="{FF2B5EF4-FFF2-40B4-BE49-F238E27FC236}">
                  <a16:creationId xmlns:a16="http://schemas.microsoft.com/office/drawing/2014/main" id="{F7DE19B1-4512-4DEC-95D2-57BF89E1C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9104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59">
              <a:extLst>
                <a:ext uri="{FF2B5EF4-FFF2-40B4-BE49-F238E27FC236}">
                  <a16:creationId xmlns:a16="http://schemas.microsoft.com/office/drawing/2014/main" id="{D567E28F-62BA-4BD3-B44D-793A10D6C8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61453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2">
              <a:extLst>
                <a:ext uri="{FF2B5EF4-FFF2-40B4-BE49-F238E27FC236}">
                  <a16:creationId xmlns:a16="http://schemas.microsoft.com/office/drawing/2014/main" id="{CD49B687-96B2-4A9D-940E-80D99E3E6C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38030"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182A1AF6-9739-4989-A45B-FF70D23860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61525"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6F42238D-BECD-4246-9AEE-AF8895EDC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85019"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78AB95D-4D60-42DA-82DC-7B01F8257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29443"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E99DE95C-6851-48BC-80EF-0077E27266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5293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59">
              <a:extLst>
                <a:ext uri="{FF2B5EF4-FFF2-40B4-BE49-F238E27FC236}">
                  <a16:creationId xmlns:a16="http://schemas.microsoft.com/office/drawing/2014/main" id="{7F762D35-FC50-40C8-AA92-05830CA16E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0425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2">
              <a:extLst>
                <a:ext uri="{FF2B5EF4-FFF2-40B4-BE49-F238E27FC236}">
                  <a16:creationId xmlns:a16="http://schemas.microsoft.com/office/drawing/2014/main" id="{4ECA7704-74F3-422F-B27C-3E497ED26E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91735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
              <a:extLst>
                <a:ext uri="{FF2B5EF4-FFF2-40B4-BE49-F238E27FC236}">
                  <a16:creationId xmlns:a16="http://schemas.microsoft.com/office/drawing/2014/main" id="{19952333-9770-497B-87DE-B626CF835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6393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59">
              <a:extLst>
                <a:ext uri="{FF2B5EF4-FFF2-40B4-BE49-F238E27FC236}">
                  <a16:creationId xmlns:a16="http://schemas.microsoft.com/office/drawing/2014/main" id="{7BA85C02-E74E-4327-8236-9A82F5D67C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743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a:extLst>
                <a:ext uri="{FF2B5EF4-FFF2-40B4-BE49-F238E27FC236}">
                  <a16:creationId xmlns:a16="http://schemas.microsoft.com/office/drawing/2014/main" id="{F62AA678-5CA0-4CEC-9D2A-E69E567867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2339"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DCCAFA19-D9F2-44B1-9865-3C243E0518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5833"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2">
              <a:extLst>
                <a:ext uri="{FF2B5EF4-FFF2-40B4-BE49-F238E27FC236}">
                  <a16:creationId xmlns:a16="http://schemas.microsoft.com/office/drawing/2014/main" id="{B9382518-2783-4870-9CF2-FB94FA09C4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8745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59">
              <a:extLst>
                <a:ext uri="{FF2B5EF4-FFF2-40B4-BE49-F238E27FC236}">
                  <a16:creationId xmlns:a16="http://schemas.microsoft.com/office/drawing/2014/main" id="{E917A9AB-D08F-4696-817B-4C0E797D5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61095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2">
              <a:extLst>
                <a:ext uri="{FF2B5EF4-FFF2-40B4-BE49-F238E27FC236}">
                  <a16:creationId xmlns:a16="http://schemas.microsoft.com/office/drawing/2014/main" id="{0CA31896-28BD-45B4-A1E0-FA45F7C607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34445"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4">
              <a:extLst>
                <a:ext uri="{FF2B5EF4-FFF2-40B4-BE49-F238E27FC236}">
                  <a16:creationId xmlns:a16="http://schemas.microsoft.com/office/drawing/2014/main" id="{29CF8361-D63C-4FA7-BEF6-0786031EE3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57940"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6">
              <a:extLst>
                <a:ext uri="{FF2B5EF4-FFF2-40B4-BE49-F238E27FC236}">
                  <a16:creationId xmlns:a16="http://schemas.microsoft.com/office/drawing/2014/main" id="{3F919A21-A21A-4C9D-9089-940706BD6F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81434"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64">
              <a:extLst>
                <a:ext uri="{FF2B5EF4-FFF2-40B4-BE49-F238E27FC236}">
                  <a16:creationId xmlns:a16="http://schemas.microsoft.com/office/drawing/2014/main" id="{6B56458B-B059-4E24-8B17-22B2A0010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25858"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6">
              <a:extLst>
                <a:ext uri="{FF2B5EF4-FFF2-40B4-BE49-F238E27FC236}">
                  <a16:creationId xmlns:a16="http://schemas.microsoft.com/office/drawing/2014/main" id="{65A15038-34ED-4D68-9082-AD61BDCCE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4935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59">
              <a:extLst>
                <a:ext uri="{FF2B5EF4-FFF2-40B4-BE49-F238E27FC236}">
                  <a16:creationId xmlns:a16="http://schemas.microsoft.com/office/drawing/2014/main" id="{BCB59E58-BECD-4768-B811-5AD1DBAA77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0067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2">
              <a:extLst>
                <a:ext uri="{FF2B5EF4-FFF2-40B4-BE49-F238E27FC236}">
                  <a16:creationId xmlns:a16="http://schemas.microsoft.com/office/drawing/2014/main" id="{300B547C-7BDE-4736-A68B-B0291E5A5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37040DC-A779-46A6-BEC9-83F348FC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6035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DE8A4E19-7D11-458B-9C2A-18B7090CA3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384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4">
              <a:extLst>
                <a:ext uri="{FF2B5EF4-FFF2-40B4-BE49-F238E27FC236}">
                  <a16:creationId xmlns:a16="http://schemas.microsoft.com/office/drawing/2014/main" id="{C154B4AE-6FB0-44F4-A747-8B59CBFDC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798754"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6">
              <a:extLst>
                <a:ext uri="{FF2B5EF4-FFF2-40B4-BE49-F238E27FC236}">
                  <a16:creationId xmlns:a16="http://schemas.microsoft.com/office/drawing/2014/main" id="{0E165E5C-81EE-47CB-868D-47C25874FF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2248"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Rectangle 53">
            <a:extLst>
              <a:ext uri="{FF2B5EF4-FFF2-40B4-BE49-F238E27FC236}">
                <a16:creationId xmlns:a16="http://schemas.microsoft.com/office/drawing/2014/main" id="{6BB1D322-D7E8-425B-B14B-66A8261CD8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8226" y="926649"/>
            <a:ext cx="7353710" cy="5066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54AFEBB9-B696-6DEF-9A3D-F96E4B932BA4}"/>
              </a:ext>
            </a:extLst>
          </p:cNvPr>
          <p:cNvSpPr>
            <a:spLocks noGrp="1"/>
          </p:cNvSpPr>
          <p:nvPr>
            <p:ph type="title"/>
          </p:nvPr>
        </p:nvSpPr>
        <p:spPr>
          <a:xfrm>
            <a:off x="1318472" y="1122363"/>
            <a:ext cx="6487180" cy="4641724"/>
          </a:xfrm>
        </p:spPr>
        <p:txBody>
          <a:bodyPr vert="horz" lIns="91440" tIns="45720" rIns="91440" bIns="45720" rtlCol="0" anchor="ctr">
            <a:normAutofit/>
          </a:bodyPr>
          <a:lstStyle/>
          <a:p>
            <a:r>
              <a:rPr lang="en-US" sz="2000" kern="1200">
                <a:solidFill>
                  <a:srgbClr val="FFFFFF"/>
                </a:solidFill>
                <a:effectLst/>
                <a:latin typeface="+mj-lt"/>
                <a:ea typeface="+mj-ea"/>
                <a:cs typeface="+mj-cs"/>
              </a:rPr>
              <a:t>la place de la langue maternelle et/ou des autres langues connues. Là encore, les réponses ont été très contrastées, accordant tout d’abord la part belle à la langue maternelle, notamment à l’occasion d’activités récurrentes de traduction et d’explications en LM, avant de proscrire l’usage de cette même langue maternelle et de croire en l’efficacité du </a:t>
            </a:r>
            <a:r>
              <a:rPr lang="en-US" sz="2000" i="1" kern="1200">
                <a:solidFill>
                  <a:srgbClr val="FFFFFF"/>
                </a:solidFill>
                <a:effectLst/>
                <a:latin typeface="+mj-lt"/>
                <a:ea typeface="+mj-ea"/>
                <a:cs typeface="+mj-cs"/>
              </a:rPr>
              <a:t>bain linguistique</a:t>
            </a:r>
            <a:r>
              <a:rPr lang="en-US" sz="2000" kern="1200">
                <a:solidFill>
                  <a:srgbClr val="FFFFFF"/>
                </a:solidFill>
                <a:effectLst/>
                <a:latin typeface="+mj-lt"/>
                <a:ea typeface="+mj-ea"/>
                <a:cs typeface="+mj-cs"/>
              </a:rPr>
              <a:t> en langue cible. Le recours à la langue maternelle ou à d’autres langues connues des apprenants est aujourd’hui non seulement toléré mais souvent encouragé, à condition qu’il soit encadré, choisi, raisonné, et corresponde à des options pédagogiques et non pas à une quelconque solution de facilité. On notera ainsi l’apparition de la notion de « médiation linguistique » dans le CECR, qui consiste à traiter dans une langue un support proposé dans une autre langue.</a:t>
            </a:r>
            <a:br>
              <a:rPr lang="en-US" sz="2000" kern="1200">
                <a:solidFill>
                  <a:srgbClr val="FFFFFF"/>
                </a:solidFill>
                <a:effectLst/>
                <a:latin typeface="+mj-lt"/>
                <a:ea typeface="+mj-ea"/>
                <a:cs typeface="+mj-cs"/>
              </a:rPr>
            </a:br>
            <a:endParaRPr lang="en-US" sz="2000" kern="1200">
              <a:solidFill>
                <a:srgbClr val="FFFFFF"/>
              </a:solidFill>
              <a:latin typeface="+mj-lt"/>
              <a:ea typeface="+mj-ea"/>
              <a:cs typeface="+mj-cs"/>
            </a:endParaRPr>
          </a:p>
        </p:txBody>
      </p:sp>
      <p:grpSp>
        <p:nvGrpSpPr>
          <p:cNvPr id="56" name="Group 55">
            <a:extLst>
              <a:ext uri="{FF2B5EF4-FFF2-40B4-BE49-F238E27FC236}">
                <a16:creationId xmlns:a16="http://schemas.microsoft.com/office/drawing/2014/main" id="{80B0092F-9B0C-41BC-920D-F4BDA3455C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57" name="Rectangle 64">
              <a:extLst>
                <a:ext uri="{FF2B5EF4-FFF2-40B4-BE49-F238E27FC236}">
                  <a16:creationId xmlns:a16="http://schemas.microsoft.com/office/drawing/2014/main" id="{8B9D1B97-CD87-4153-B7B8-EF67825B6A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6">
              <a:extLst>
                <a:ext uri="{FF2B5EF4-FFF2-40B4-BE49-F238E27FC236}">
                  <a16:creationId xmlns:a16="http://schemas.microsoft.com/office/drawing/2014/main" id="{535D8D67-8C11-4E39-950C-5A42E7DD0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4">
              <a:extLst>
                <a:ext uri="{FF2B5EF4-FFF2-40B4-BE49-F238E27FC236}">
                  <a16:creationId xmlns:a16="http://schemas.microsoft.com/office/drawing/2014/main" id="{1BFA0CDB-EEC0-4BF6-B1CE-D8A1C4C0FC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6">
              <a:extLst>
                <a:ext uri="{FF2B5EF4-FFF2-40B4-BE49-F238E27FC236}">
                  <a16:creationId xmlns:a16="http://schemas.microsoft.com/office/drawing/2014/main" id="{7F233C1C-2586-45B5-95CF-E457D1AB5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4">
              <a:extLst>
                <a:ext uri="{FF2B5EF4-FFF2-40B4-BE49-F238E27FC236}">
                  <a16:creationId xmlns:a16="http://schemas.microsoft.com/office/drawing/2014/main" id="{D8C40EFC-081A-4041-AFD3-CBAE58D579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6">
              <a:extLst>
                <a:ext uri="{FF2B5EF4-FFF2-40B4-BE49-F238E27FC236}">
                  <a16:creationId xmlns:a16="http://schemas.microsoft.com/office/drawing/2014/main" id="{16531CF5-6C80-441D-898A-20FE857704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4">
              <a:extLst>
                <a:ext uri="{FF2B5EF4-FFF2-40B4-BE49-F238E27FC236}">
                  <a16:creationId xmlns:a16="http://schemas.microsoft.com/office/drawing/2014/main" id="{02F3B353-0445-4B72-B08D-861A490247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6">
              <a:extLst>
                <a:ext uri="{FF2B5EF4-FFF2-40B4-BE49-F238E27FC236}">
                  <a16:creationId xmlns:a16="http://schemas.microsoft.com/office/drawing/2014/main" id="{E15DFC1D-3673-450B-9882-0A10E311D8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8C49D07A-280F-45D4-9DC2-7814CA440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6">
              <a:extLst>
                <a:ext uri="{FF2B5EF4-FFF2-40B4-BE49-F238E27FC236}">
                  <a16:creationId xmlns:a16="http://schemas.microsoft.com/office/drawing/2014/main" id="{60275C54-C6AE-4371-AAEE-AD709F0CB4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4">
              <a:extLst>
                <a:ext uri="{FF2B5EF4-FFF2-40B4-BE49-F238E27FC236}">
                  <a16:creationId xmlns:a16="http://schemas.microsoft.com/office/drawing/2014/main" id="{7535A400-D400-4471-BF60-DE8B98B420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6">
              <a:extLst>
                <a:ext uri="{FF2B5EF4-FFF2-40B4-BE49-F238E27FC236}">
                  <a16:creationId xmlns:a16="http://schemas.microsoft.com/office/drawing/2014/main" id="{111A78E7-EA82-4C08-B3EA-16BECA9572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4056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AFB6A14-C279-4171-146F-A638B3A1A276}"/>
              </a:ext>
            </a:extLst>
          </p:cNvPr>
          <p:cNvSpPr>
            <a:spLocks noGrp="1"/>
          </p:cNvSpPr>
          <p:nvPr>
            <p:ph type="title"/>
          </p:nvPr>
        </p:nvSpPr>
        <p:spPr>
          <a:xfrm>
            <a:off x="594360" y="999067"/>
            <a:ext cx="6465757" cy="4856480"/>
          </a:xfrm>
        </p:spPr>
        <p:txBody>
          <a:bodyPr vert="horz" lIns="91440" tIns="45720" rIns="91440" bIns="45720" rtlCol="0" anchor="ctr">
            <a:normAutofit/>
          </a:bodyPr>
          <a:lstStyle/>
          <a:p>
            <a:r>
              <a:rPr lang="en-US" sz="2600" kern="1200">
                <a:solidFill>
                  <a:schemeClr val="tx1"/>
                </a:solidFill>
                <a:effectLst/>
                <a:latin typeface="+mj-lt"/>
                <a:ea typeface="+mj-ea"/>
                <a:cs typeface="+mj-cs"/>
              </a:rPr>
              <a:t>la place et l’enseignement de la grammaire constituent également des marqueurs forts pour identifier un courant méthodologique. On est en effet passé d’une grammaire centrale, support de la progression pédagogique, totalement explicite et nécessitant un recours massif au métalangage, à une grammaire implicite, diffuse, et toujours « au service » de la communication. On pourrait faire le parallèle entre ces deux approches et l’opposition entre d’une part la description de la langue et d’autre part sa pratique.</a:t>
            </a:r>
            <a:br>
              <a:rPr lang="en-US" sz="2600" kern="1200">
                <a:solidFill>
                  <a:schemeClr val="tx1"/>
                </a:solidFill>
                <a:effectLst/>
                <a:latin typeface="+mj-lt"/>
                <a:ea typeface="+mj-ea"/>
                <a:cs typeface="+mj-cs"/>
              </a:rPr>
            </a:br>
            <a:endParaRPr lang="en-US" sz="2600" kern="1200">
              <a:solidFill>
                <a:schemeClr val="tx1"/>
              </a:solidFill>
              <a:latin typeface="+mj-lt"/>
              <a:ea typeface="+mj-ea"/>
              <a:cs typeface="+mj-cs"/>
            </a:endParaRPr>
          </a:p>
        </p:txBody>
      </p:sp>
      <p:sp>
        <p:nvSpPr>
          <p:cNvPr id="9" name="Rectangle 8">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14"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16008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BEED665-D0D1-C5E2-D0C4-8D5241B08B21}"/>
              </a:ext>
            </a:extLst>
          </p:cNvPr>
          <p:cNvSpPr>
            <a:spLocks noGrp="1"/>
          </p:cNvSpPr>
          <p:nvPr>
            <p:ph type="title"/>
          </p:nvPr>
        </p:nvSpPr>
        <p:spPr>
          <a:xfrm>
            <a:off x="594360" y="999067"/>
            <a:ext cx="6465757" cy="4856480"/>
          </a:xfrm>
        </p:spPr>
        <p:txBody>
          <a:bodyPr vert="horz" lIns="91440" tIns="45720" rIns="91440" bIns="45720" rtlCol="0" anchor="ctr">
            <a:normAutofit/>
          </a:bodyPr>
          <a:lstStyle/>
          <a:p>
            <a:r>
              <a:rPr lang="en-US" sz="2600" kern="1200">
                <a:solidFill>
                  <a:schemeClr val="tx1"/>
                </a:solidFill>
                <a:effectLst/>
                <a:latin typeface="+mj-lt"/>
                <a:ea typeface="+mj-ea"/>
                <a:cs typeface="+mj-cs"/>
              </a:rPr>
              <a:t>le rôle et le positionnement de l’enseignant. L’évolution est dans ce domaine plus linéaire et moins chaotique, dans la mesure où les approches préconisent chacune à son tour une relation pédagogique de plus en plus centrée sur l’apprenant et les apprentissages. Le rôle de l’enseignant a donc été repensé : il est aujourd’hui un facilitateur des apprentissages plutôt qu’un détenteur et un transmetteur de savoirs.</a:t>
            </a:r>
            <a:br>
              <a:rPr lang="en-US" sz="2600" kern="1200">
                <a:solidFill>
                  <a:schemeClr val="tx1"/>
                </a:solidFill>
                <a:effectLst/>
                <a:latin typeface="+mj-lt"/>
                <a:ea typeface="+mj-ea"/>
                <a:cs typeface="+mj-cs"/>
              </a:rPr>
            </a:br>
            <a:endParaRPr lang="en-US" sz="2600" kern="1200">
              <a:solidFill>
                <a:schemeClr val="tx1"/>
              </a:solidFill>
              <a:latin typeface="+mj-lt"/>
              <a:ea typeface="+mj-ea"/>
              <a:cs typeface="+mj-cs"/>
            </a:endParaRPr>
          </a:p>
        </p:txBody>
      </p:sp>
      <p:sp>
        <p:nvSpPr>
          <p:cNvPr id="9" name="Rectangle 8">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14"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94446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35D10CB-6A13-413B-B86E-C230002F7D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E3ADE1-FCF8-4EA8-99E2-66B81FE52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3125" y="2"/>
            <a:ext cx="11173288" cy="6857998"/>
          </a:xfrm>
          <a:prstGeom prst="rect">
            <a:avLst/>
          </a:prstGeom>
          <a:solidFill>
            <a:schemeClr val="bg1">
              <a:lumMod val="85000"/>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C0C72847-3708-4BB6-A88E-F0EBB6B081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3679" y="3758184"/>
            <a:ext cx="2139190" cy="2364819"/>
            <a:chOff x="723679" y="3758184"/>
            <a:chExt cx="2139190" cy="2364819"/>
          </a:xfrm>
        </p:grpSpPr>
        <p:sp>
          <p:nvSpPr>
            <p:cNvPr id="12" name="Rectangle 66">
              <a:extLst>
                <a:ext uri="{FF2B5EF4-FFF2-40B4-BE49-F238E27FC236}">
                  <a16:creationId xmlns:a16="http://schemas.microsoft.com/office/drawing/2014/main" id="{447CEEA0-161A-4544-96AB-68D3620C6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6051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66">
              <a:extLst>
                <a:ext uri="{FF2B5EF4-FFF2-40B4-BE49-F238E27FC236}">
                  <a16:creationId xmlns:a16="http://schemas.microsoft.com/office/drawing/2014/main" id="{D4FC64C2-3D51-4FEA-91C4-69B7630A9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4630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66">
              <a:extLst>
                <a:ext uri="{FF2B5EF4-FFF2-40B4-BE49-F238E27FC236}">
                  <a16:creationId xmlns:a16="http://schemas.microsoft.com/office/drawing/2014/main" id="{B629C0A5-2F43-4D1B-9F2B-C93B0B200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3209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66">
              <a:extLst>
                <a:ext uri="{FF2B5EF4-FFF2-40B4-BE49-F238E27FC236}">
                  <a16:creationId xmlns:a16="http://schemas.microsoft.com/office/drawing/2014/main" id="{28BE1F0D-6744-4F46-A973-3D1CBEEFF9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88940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81D2DC0F-7CED-4164-8609-F3E5EF7D9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7472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6">
              <a:extLst>
                <a:ext uri="{FF2B5EF4-FFF2-40B4-BE49-F238E27FC236}">
                  <a16:creationId xmlns:a16="http://schemas.microsoft.com/office/drawing/2014/main" id="{640C1C99-EFEA-4D0D-B50E-D9399BF842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17111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2">
              <a:extLst>
                <a:ext uri="{FF2B5EF4-FFF2-40B4-BE49-F238E27FC236}">
                  <a16:creationId xmlns:a16="http://schemas.microsoft.com/office/drawing/2014/main" id="{C183FDDC-E0DE-4DE6-AC69-73873C4DE7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17495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D67F40D4-F028-468A-ADB7-BCAC631AA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02841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47C8724B-CF3E-44F7-8156-8E2CDDCBDC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375948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2">
              <a:extLst>
                <a:ext uri="{FF2B5EF4-FFF2-40B4-BE49-F238E27FC236}">
                  <a16:creationId xmlns:a16="http://schemas.microsoft.com/office/drawing/2014/main" id="{5B5F8302-3AAC-4F59-9F3A-D17F3EEDC0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389627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a:extLst>
                <a:ext uri="{FF2B5EF4-FFF2-40B4-BE49-F238E27FC236}">
                  <a16:creationId xmlns:a16="http://schemas.microsoft.com/office/drawing/2014/main" id="{98BCDA19-64FA-429C-AB43-E1896B2794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404333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2">
              <a:extLst>
                <a:ext uri="{FF2B5EF4-FFF2-40B4-BE49-F238E27FC236}">
                  <a16:creationId xmlns:a16="http://schemas.microsoft.com/office/drawing/2014/main" id="{02009974-4DD5-4212-84AB-83291DBBCB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32691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2">
              <a:extLst>
                <a:ext uri="{FF2B5EF4-FFF2-40B4-BE49-F238E27FC236}">
                  <a16:creationId xmlns:a16="http://schemas.microsoft.com/office/drawing/2014/main" id="{7FE8B2AE-C615-4002-89A2-6F284B55EB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4743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2">
              <a:extLst>
                <a:ext uri="{FF2B5EF4-FFF2-40B4-BE49-F238E27FC236}">
                  <a16:creationId xmlns:a16="http://schemas.microsoft.com/office/drawing/2014/main" id="{FE30EE69-FAA0-475F-A4AA-4E05F53E97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7653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E65A4117-4453-4B34-B648-9B10A00DBA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61885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
              <a:extLst>
                <a:ext uri="{FF2B5EF4-FFF2-40B4-BE49-F238E27FC236}">
                  <a16:creationId xmlns:a16="http://schemas.microsoft.com/office/drawing/2014/main" id="{F7DE19B1-4512-4DEC-95D2-57BF89E1C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9104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59">
              <a:extLst>
                <a:ext uri="{FF2B5EF4-FFF2-40B4-BE49-F238E27FC236}">
                  <a16:creationId xmlns:a16="http://schemas.microsoft.com/office/drawing/2014/main" id="{D567E28F-62BA-4BD3-B44D-793A10D6C8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61453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2">
              <a:extLst>
                <a:ext uri="{FF2B5EF4-FFF2-40B4-BE49-F238E27FC236}">
                  <a16:creationId xmlns:a16="http://schemas.microsoft.com/office/drawing/2014/main" id="{CD49B687-96B2-4A9D-940E-80D99E3E6C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38030"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182A1AF6-9739-4989-A45B-FF70D23860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61525"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6F42238D-BECD-4246-9AEE-AF8895EDC1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85019"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78AB95D-4D60-42DA-82DC-7B01F8257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29443"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E99DE95C-6851-48BC-80EF-0077E27266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5293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59">
              <a:extLst>
                <a:ext uri="{FF2B5EF4-FFF2-40B4-BE49-F238E27FC236}">
                  <a16:creationId xmlns:a16="http://schemas.microsoft.com/office/drawing/2014/main" id="{7F762D35-FC50-40C8-AA92-05830CA16E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0425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2">
              <a:extLst>
                <a:ext uri="{FF2B5EF4-FFF2-40B4-BE49-F238E27FC236}">
                  <a16:creationId xmlns:a16="http://schemas.microsoft.com/office/drawing/2014/main" id="{4ECA7704-74F3-422F-B27C-3E497ED26E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591735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
              <a:extLst>
                <a:ext uri="{FF2B5EF4-FFF2-40B4-BE49-F238E27FC236}">
                  <a16:creationId xmlns:a16="http://schemas.microsoft.com/office/drawing/2014/main" id="{19952333-9770-497B-87DE-B626CF835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6393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59">
              <a:extLst>
                <a:ext uri="{FF2B5EF4-FFF2-40B4-BE49-F238E27FC236}">
                  <a16:creationId xmlns:a16="http://schemas.microsoft.com/office/drawing/2014/main" id="{7BA85C02-E74E-4327-8236-9A82F5D67C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743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a:extLst>
                <a:ext uri="{FF2B5EF4-FFF2-40B4-BE49-F238E27FC236}">
                  <a16:creationId xmlns:a16="http://schemas.microsoft.com/office/drawing/2014/main" id="{F62AA678-5CA0-4CEC-9D2A-E69E567867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02339"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DCCAFA19-D9F2-44B1-9865-3C243E0518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5833"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2">
              <a:extLst>
                <a:ext uri="{FF2B5EF4-FFF2-40B4-BE49-F238E27FC236}">
                  <a16:creationId xmlns:a16="http://schemas.microsoft.com/office/drawing/2014/main" id="{B9382518-2783-4870-9CF2-FB94FA09C4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78745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59">
              <a:extLst>
                <a:ext uri="{FF2B5EF4-FFF2-40B4-BE49-F238E27FC236}">
                  <a16:creationId xmlns:a16="http://schemas.microsoft.com/office/drawing/2014/main" id="{E917A9AB-D08F-4696-817B-4C0E797D5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61095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2">
              <a:extLst>
                <a:ext uri="{FF2B5EF4-FFF2-40B4-BE49-F238E27FC236}">
                  <a16:creationId xmlns:a16="http://schemas.microsoft.com/office/drawing/2014/main" id="{0CA31896-28BD-45B4-A1E0-FA45F7C607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434445"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4">
              <a:extLst>
                <a:ext uri="{FF2B5EF4-FFF2-40B4-BE49-F238E27FC236}">
                  <a16:creationId xmlns:a16="http://schemas.microsoft.com/office/drawing/2014/main" id="{29CF8361-D63C-4FA7-BEF6-0786031EE3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57940"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66">
              <a:extLst>
                <a:ext uri="{FF2B5EF4-FFF2-40B4-BE49-F238E27FC236}">
                  <a16:creationId xmlns:a16="http://schemas.microsoft.com/office/drawing/2014/main" id="{3F919A21-A21A-4C9D-9089-940706BD6F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81434"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64">
              <a:extLst>
                <a:ext uri="{FF2B5EF4-FFF2-40B4-BE49-F238E27FC236}">
                  <a16:creationId xmlns:a16="http://schemas.microsoft.com/office/drawing/2014/main" id="{6B56458B-B059-4E24-8B17-22B2A0010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125858"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6">
              <a:extLst>
                <a:ext uri="{FF2B5EF4-FFF2-40B4-BE49-F238E27FC236}">
                  <a16:creationId xmlns:a16="http://schemas.microsoft.com/office/drawing/2014/main" id="{65A15038-34ED-4D68-9082-AD61BDCCE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94935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59">
              <a:extLst>
                <a:ext uri="{FF2B5EF4-FFF2-40B4-BE49-F238E27FC236}">
                  <a16:creationId xmlns:a16="http://schemas.microsoft.com/office/drawing/2014/main" id="{BCB59E58-BECD-4768-B811-5AD1DBAA77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900671"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2">
              <a:extLst>
                <a:ext uri="{FF2B5EF4-FFF2-40B4-BE49-F238E27FC236}">
                  <a16:creationId xmlns:a16="http://schemas.microsoft.com/office/drawing/2014/main" id="{300B547C-7BDE-4736-A68B-B0291E5A5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722376"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37040DC-A779-46A6-BEC9-83F348FC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460352"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DE8A4E19-7D11-458B-9C2A-18B7090CA3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283847"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4">
              <a:extLst>
                <a:ext uri="{FF2B5EF4-FFF2-40B4-BE49-F238E27FC236}">
                  <a16:creationId xmlns:a16="http://schemas.microsoft.com/office/drawing/2014/main" id="{C154B4AE-6FB0-44F4-A747-8B59CBFDC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798754"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6">
              <a:extLst>
                <a:ext uri="{FF2B5EF4-FFF2-40B4-BE49-F238E27FC236}">
                  <a16:creationId xmlns:a16="http://schemas.microsoft.com/office/drawing/2014/main" id="{0E165E5C-81EE-47CB-868D-47C25874FF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622248" y="606247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Rectangle 53">
            <a:extLst>
              <a:ext uri="{FF2B5EF4-FFF2-40B4-BE49-F238E27FC236}">
                <a16:creationId xmlns:a16="http://schemas.microsoft.com/office/drawing/2014/main" id="{6BB1D322-D7E8-425B-B14B-66A8261CD8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8226" y="926649"/>
            <a:ext cx="7353710" cy="50665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46DBF547-8FF3-7761-7727-D9314E3DE829}"/>
              </a:ext>
            </a:extLst>
          </p:cNvPr>
          <p:cNvSpPr>
            <a:spLocks noGrp="1"/>
          </p:cNvSpPr>
          <p:nvPr>
            <p:ph type="title"/>
          </p:nvPr>
        </p:nvSpPr>
        <p:spPr>
          <a:xfrm>
            <a:off x="1318472" y="1122363"/>
            <a:ext cx="6487180" cy="4641724"/>
          </a:xfrm>
        </p:spPr>
        <p:txBody>
          <a:bodyPr vert="horz" lIns="91440" tIns="45720" rIns="91440" bIns="45720" rtlCol="0" anchor="ctr">
            <a:normAutofit/>
          </a:bodyPr>
          <a:lstStyle/>
          <a:p>
            <a:r>
              <a:rPr lang="en-US" sz="2400" kern="1200">
                <a:solidFill>
                  <a:srgbClr val="FFFFFF"/>
                </a:solidFill>
                <a:effectLst/>
                <a:latin typeface="+mj-lt"/>
                <a:ea typeface="+mj-ea"/>
                <a:cs typeface="+mj-cs"/>
              </a:rPr>
              <a:t>les objectifs et le contenu des enseignements peuvent eux aussi caractériser et parfois opposer les différents courants méthodologiques dans le domaine de la DLE. On retiendra principalement la distinction et l’évolution entre des acquisitions de connaissances et la construction de compétences, parmi lesquelles les savoirs mais aussi les savoir-faire, savoir-être et savoir-apprendre (ou métacognition) trouvent désormais toute leur place.</a:t>
            </a:r>
            <a:br>
              <a:rPr lang="en-US" sz="2400" kern="1200">
                <a:solidFill>
                  <a:srgbClr val="FFFFFF"/>
                </a:solidFill>
                <a:effectLst/>
                <a:latin typeface="+mj-lt"/>
                <a:ea typeface="+mj-ea"/>
                <a:cs typeface="+mj-cs"/>
              </a:rPr>
            </a:br>
            <a:endParaRPr lang="en-US" sz="2400" kern="1200">
              <a:solidFill>
                <a:srgbClr val="FFFFFF"/>
              </a:solidFill>
              <a:latin typeface="+mj-lt"/>
              <a:ea typeface="+mj-ea"/>
              <a:cs typeface="+mj-cs"/>
            </a:endParaRPr>
          </a:p>
        </p:txBody>
      </p:sp>
      <p:grpSp>
        <p:nvGrpSpPr>
          <p:cNvPr id="56" name="Group 55">
            <a:extLst>
              <a:ext uri="{FF2B5EF4-FFF2-40B4-BE49-F238E27FC236}">
                <a16:creationId xmlns:a16="http://schemas.microsoft.com/office/drawing/2014/main" id="{80B0092F-9B0C-41BC-920D-F4BDA3455C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57" name="Rectangle 64">
              <a:extLst>
                <a:ext uri="{FF2B5EF4-FFF2-40B4-BE49-F238E27FC236}">
                  <a16:creationId xmlns:a16="http://schemas.microsoft.com/office/drawing/2014/main" id="{8B9D1B97-CD87-4153-B7B8-EF67825B6A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6">
              <a:extLst>
                <a:ext uri="{FF2B5EF4-FFF2-40B4-BE49-F238E27FC236}">
                  <a16:creationId xmlns:a16="http://schemas.microsoft.com/office/drawing/2014/main" id="{535D8D67-8C11-4E39-950C-5A42E7DD0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4">
              <a:extLst>
                <a:ext uri="{FF2B5EF4-FFF2-40B4-BE49-F238E27FC236}">
                  <a16:creationId xmlns:a16="http://schemas.microsoft.com/office/drawing/2014/main" id="{1BFA0CDB-EEC0-4BF6-B1CE-D8A1C4C0FC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6">
              <a:extLst>
                <a:ext uri="{FF2B5EF4-FFF2-40B4-BE49-F238E27FC236}">
                  <a16:creationId xmlns:a16="http://schemas.microsoft.com/office/drawing/2014/main" id="{7F233C1C-2586-45B5-95CF-E457D1AB5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4">
              <a:extLst>
                <a:ext uri="{FF2B5EF4-FFF2-40B4-BE49-F238E27FC236}">
                  <a16:creationId xmlns:a16="http://schemas.microsoft.com/office/drawing/2014/main" id="{D8C40EFC-081A-4041-AFD3-CBAE58D579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6">
              <a:extLst>
                <a:ext uri="{FF2B5EF4-FFF2-40B4-BE49-F238E27FC236}">
                  <a16:creationId xmlns:a16="http://schemas.microsoft.com/office/drawing/2014/main" id="{16531CF5-6C80-441D-898A-20FE857704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4">
              <a:extLst>
                <a:ext uri="{FF2B5EF4-FFF2-40B4-BE49-F238E27FC236}">
                  <a16:creationId xmlns:a16="http://schemas.microsoft.com/office/drawing/2014/main" id="{02F3B353-0445-4B72-B08D-861A490247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6">
              <a:extLst>
                <a:ext uri="{FF2B5EF4-FFF2-40B4-BE49-F238E27FC236}">
                  <a16:creationId xmlns:a16="http://schemas.microsoft.com/office/drawing/2014/main" id="{E15DFC1D-3673-450B-9882-0A10E311D8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8C49D07A-280F-45D4-9DC2-7814CA440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6">
              <a:extLst>
                <a:ext uri="{FF2B5EF4-FFF2-40B4-BE49-F238E27FC236}">
                  <a16:creationId xmlns:a16="http://schemas.microsoft.com/office/drawing/2014/main" id="{60275C54-C6AE-4371-AAEE-AD709F0CB4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4">
              <a:extLst>
                <a:ext uri="{FF2B5EF4-FFF2-40B4-BE49-F238E27FC236}">
                  <a16:creationId xmlns:a16="http://schemas.microsoft.com/office/drawing/2014/main" id="{7535A400-D400-4471-BF60-DE8B98B420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6">
              <a:extLst>
                <a:ext uri="{FF2B5EF4-FFF2-40B4-BE49-F238E27FC236}">
                  <a16:creationId xmlns:a16="http://schemas.microsoft.com/office/drawing/2014/main" id="{111A78E7-EA82-4C08-B3EA-16BECA9572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49328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1359</Words>
  <Application>Microsoft Office PowerPoint</Application>
  <PresentationFormat>Широкоэкранный</PresentationFormat>
  <Paragraphs>72</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Calibri Light</vt:lpstr>
      <vt:lpstr>Symbol</vt:lpstr>
      <vt:lpstr>Times New Roman</vt:lpstr>
      <vt:lpstr>Тема Office</vt:lpstr>
      <vt:lpstr> LES STRATEGIES D’ENSEIGNEMENT ET D’APPRENTISSAGE DANS LES CLASSES DU FRANÇAIS DEUXIÈME LANGUE ÉTRANGÈRE</vt:lpstr>
      <vt:lpstr>1. Strategies de comprehension orale 2. Strategies de comprehension ecrite  3. Strategies d’expression ecrite  4. Strategies d’expression orale </vt:lpstr>
      <vt:lpstr>La mise en regard et en cohérence des différents éléments rappelés précédemment, dans un cadre théorique lui-même en évolution, a pu donner lieu à des perceptions radicalement différentes de l’enseignement des langues et, par voie de conséquence, à des prescriptions méthodologiques très contrastées. Parmi les principales différences, on pourra relever : </vt:lpstr>
      <vt:lpstr>le médium privilégié à savoir langue orale vs langue écrite. Même si tous les courants méthodologiques affichent leur volonté de développer ces deux aspects langagiers parfois insécables, on constate des évolutions nettes dans le domaine. Les méthodes dites traditionnelles, qu’elles soient plus ou moins datées, font la part belle à l’écrit alors que les méthodes structuro-globales audiovisuelles (SGAV) privilégiaient clairement l’oral. Les approches les plus actuelles tentent pour leur part de concilier ces deux approches en insistant notamment sur leur complémentarité, mais en précisant souvent une primauté de l’oral sur l’écrit. </vt:lpstr>
      <vt:lpstr>le type de langue enseigné. On a ainsi pu constater le passage d’une langue littéraire et très normée vers une langue artificielle dans les années 1970, notamment basée sur les conclusions d’une enquête menée par le CREDIF et ayant abouti à l’identification et à la publication du « français fondamental ». Ce document inventoriait les mots français statistiquement les plus employés par les locuteurs natifs. Cette langue « statistique » ne correspondait en fait à aucun discours réel et, aujourd’hui, la langue enseignée se veut « authentique », tout comme les supports d’enseignement. </vt:lpstr>
      <vt:lpstr>la place de la langue maternelle et/ou des autres langues connues. Là encore, les réponses ont été très contrastées, accordant tout d’abord la part belle à la langue maternelle, notamment à l’occasion d’activités récurrentes de traduction et d’explications en LM, avant de proscrire l’usage de cette même langue maternelle et de croire en l’efficacité du bain linguistique en langue cible. Le recours à la langue maternelle ou à d’autres langues connues des apprenants est aujourd’hui non seulement toléré mais souvent encouragé, à condition qu’il soit encadré, choisi, raisonné, et corresponde à des options pédagogiques et non pas à une quelconque solution de facilité. On notera ainsi l’apparition de la notion de « médiation linguistique » dans le CECR, qui consiste à traiter dans une langue un support proposé dans une autre langue. </vt:lpstr>
      <vt:lpstr>la place et l’enseignement de la grammaire constituent également des marqueurs forts pour identifier un courant méthodologique. On est en effet passé d’une grammaire centrale, support de la progression pédagogique, totalement explicite et nécessitant un recours massif au métalangage, à une grammaire implicite, diffuse, et toujours « au service » de la communication. On pourrait faire le parallèle entre ces deux approches et l’opposition entre d’une part la description de la langue et d’autre part sa pratique. </vt:lpstr>
      <vt:lpstr>le rôle et le positionnement de l’enseignant. L’évolution est dans ce domaine plus linéaire et moins chaotique, dans la mesure où les approches préconisent chacune à son tour une relation pédagogique de plus en plus centrée sur l’apprenant et les apprentissages. Le rôle de l’enseignant a donc été repensé : il est aujourd’hui un facilitateur des apprentissages plutôt qu’un détenteur et un transmetteur de savoirs. </vt:lpstr>
      <vt:lpstr>les objectifs et le contenu des enseignements peuvent eux aussi caractériser et parfois opposer les différents courants méthodologiques dans le domaine de la DLE. On retiendra principalement la distinction et l’évolution entre des acquisitions de connaissances et la construction de compétences, parmi lesquelles les savoirs mais aussi les savoir-faire, savoir-être et savoir-apprendre (ou métacognition) trouvent désormais toute leur place. </vt:lpstr>
      <vt:lpstr>l’enseignement de la culture liée à la langue cible permet également de distinguer les différentes approches des langues étrangères. Quasiment absent des méthodes SGAV, il est désormais un des axes forts de l’approche actionnelle. </vt:lpstr>
      <vt:lpstr>Enfin, pour clore une liste distinctive qui n’a rien d’exhaustif, on notera les changements de types de progressions. C’est ainsi que la progression en spirale, qui préconise de revenir régulièrement sur les mêmes éléments pour en assurer une meilleure acquisition a remplacé une progression linéaire qui pouvait considérer comme définitivement acquis les apprentissages correspondant à un objectif atteint. </vt:lpstr>
      <vt:lpstr>Quelle que soit l’acception de ce terme, dans le domaine militaire dont il est directement issu, dans celui de l’économie  ou du marketing par exemple, une stratégie suppose une réflexion structurée, une organisation coordonnée, un plan d’action élaboré. Transposé dans le domaine didactique, une stratégie d’apprentissage est donc une manière, sinon totalement structurée et élaborée de gérer des situations de communication et d’apprentissage et d’expliciter les combinatoires d’opérations qui composent aussi une « interculture ».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LES STRATEGIES D’ENSEIGNEMENT ET D’APPRENTISSAGE DANS LES CLASSES DU FRANÇAIS DEUXIÈME LANGUE ÉTRANGÈRE</dc:title>
  <dc:creator>Хамза Мадина Адебиетовна</dc:creator>
  <cp:lastModifiedBy>Хамза Мадина Адебиетовна</cp:lastModifiedBy>
  <cp:revision>1</cp:revision>
  <dcterms:created xsi:type="dcterms:W3CDTF">2022-11-11T10:45:37Z</dcterms:created>
  <dcterms:modified xsi:type="dcterms:W3CDTF">2022-11-11T10:48:35Z</dcterms:modified>
</cp:coreProperties>
</file>