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57" r:id="rId4"/>
    <p:sldId id="269" r:id="rId5"/>
    <p:sldId id="258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1430000" cy="6858000"/>
  <p:notesSz cx="11430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8" y="5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430000" cy="6858000"/>
          </a:xfrm>
          <a:custGeom>
            <a:avLst/>
            <a:gdLst/>
            <a:ahLst/>
            <a:cxnLst/>
            <a:rect l="l" t="t" r="r" b="b"/>
            <a:pathLst>
              <a:path w="11430000" h="6858000">
                <a:moveTo>
                  <a:pt x="11429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6857999"/>
                </a:lnTo>
                <a:close/>
              </a:path>
            </a:pathLst>
          </a:custGeom>
          <a:solidFill>
            <a:srgbClr val="FAFBF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7"/>
            <a:ext cx="11429999" cy="21428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21767" y="2605755"/>
            <a:ext cx="7986464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3257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73099" y="4166298"/>
            <a:ext cx="9885045" cy="130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15203F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3257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15203F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430000" cy="6858000"/>
          </a:xfrm>
          <a:custGeom>
            <a:avLst/>
            <a:gdLst/>
            <a:ahLst/>
            <a:cxnLst/>
            <a:rect l="l" t="t" r="r" b="b"/>
            <a:pathLst>
              <a:path w="11430000" h="6858000">
                <a:moveTo>
                  <a:pt x="11429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6857999"/>
                </a:lnTo>
                <a:close/>
              </a:path>
            </a:pathLst>
          </a:custGeom>
          <a:solidFill>
            <a:srgbClr val="FAFBF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257"/>
            <a:ext cx="4286249" cy="643864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00074" y="22955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6131" y="304672"/>
                </a:moveTo>
                <a:lnTo>
                  <a:pt x="18669" y="304672"/>
                </a:lnTo>
                <a:lnTo>
                  <a:pt x="15875" y="304165"/>
                </a:lnTo>
                <a:lnTo>
                  <a:pt x="13208" y="303022"/>
                </a:lnTo>
                <a:lnTo>
                  <a:pt x="8255" y="300355"/>
                </a:lnTo>
                <a:lnTo>
                  <a:pt x="2667" y="294004"/>
                </a:lnTo>
                <a:lnTo>
                  <a:pt x="0" y="286258"/>
                </a:lnTo>
                <a:lnTo>
                  <a:pt x="0" y="18668"/>
                </a:lnTo>
                <a:lnTo>
                  <a:pt x="18542" y="0"/>
                </a:lnTo>
                <a:lnTo>
                  <a:pt x="286131" y="0"/>
                </a:lnTo>
                <a:lnTo>
                  <a:pt x="304799" y="18668"/>
                </a:lnTo>
                <a:lnTo>
                  <a:pt x="304776" y="286258"/>
                </a:lnTo>
                <a:lnTo>
                  <a:pt x="286131" y="304672"/>
                </a:lnTo>
                <a:close/>
              </a:path>
            </a:pathLst>
          </a:custGeom>
          <a:solidFill>
            <a:srgbClr val="E8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657599" y="22955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6130" y="304672"/>
                </a:moveTo>
                <a:lnTo>
                  <a:pt x="18668" y="304672"/>
                </a:lnTo>
                <a:lnTo>
                  <a:pt x="15875" y="304165"/>
                </a:lnTo>
                <a:lnTo>
                  <a:pt x="13208" y="303022"/>
                </a:lnTo>
                <a:lnTo>
                  <a:pt x="8255" y="300355"/>
                </a:lnTo>
                <a:lnTo>
                  <a:pt x="2666" y="294004"/>
                </a:lnTo>
                <a:lnTo>
                  <a:pt x="0" y="286258"/>
                </a:lnTo>
                <a:lnTo>
                  <a:pt x="0" y="18668"/>
                </a:lnTo>
                <a:lnTo>
                  <a:pt x="18542" y="0"/>
                </a:lnTo>
                <a:lnTo>
                  <a:pt x="286130" y="0"/>
                </a:lnTo>
                <a:lnTo>
                  <a:pt x="304799" y="18668"/>
                </a:lnTo>
                <a:lnTo>
                  <a:pt x="304776" y="286258"/>
                </a:lnTo>
                <a:lnTo>
                  <a:pt x="286130" y="304672"/>
                </a:lnTo>
                <a:close/>
              </a:path>
            </a:pathLst>
          </a:custGeom>
          <a:solidFill>
            <a:srgbClr val="E8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3257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1500" y="1577340"/>
            <a:ext cx="497205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86450" y="1577340"/>
            <a:ext cx="497205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3257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430000" cy="6858000"/>
          </a:xfrm>
          <a:custGeom>
            <a:avLst/>
            <a:gdLst/>
            <a:ahLst/>
            <a:cxnLst/>
            <a:rect l="l" t="t" r="r" b="b"/>
            <a:pathLst>
              <a:path w="11430000" h="6858000">
                <a:moveTo>
                  <a:pt x="11429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6857999"/>
                </a:lnTo>
                <a:close/>
              </a:path>
            </a:pathLst>
          </a:custGeom>
          <a:solidFill>
            <a:srgbClr val="FAFB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73624" y="442757"/>
            <a:ext cx="5198735" cy="1653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3257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3624" y="2500690"/>
            <a:ext cx="5153025" cy="305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15203F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86200" y="6377940"/>
            <a:ext cx="365760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1500" y="6377940"/>
            <a:ext cx="262890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29600" y="6377940"/>
            <a:ext cx="262890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257"/>
            <a:ext cx="4286249" cy="64386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7981" y="2133600"/>
            <a:ext cx="5795010" cy="15882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ts val="4200"/>
              </a:lnSpc>
              <a:spcBef>
                <a:spcPts val="50"/>
              </a:spcBef>
            </a:pPr>
            <a:r>
              <a:rPr lang="ru-RU" b="1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b="1" spc="2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Дәріс</a:t>
            </a:r>
            <a:r>
              <a:rPr lang="ru-RU" b="1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b="1" spc="2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</a:t>
            </a:r>
            <a:r>
              <a:rPr lang="ru-RU" b="1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2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b="1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spc="2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</a:t>
            </a:r>
            <a:r>
              <a:rPr lang="ru-RU" b="1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2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b="1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2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платформалары</a:t>
            </a:r>
            <a:r>
              <a:rPr lang="ru-RU" b="1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spc="1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981" y="4552070"/>
            <a:ext cx="19939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25" dirty="0">
                <a:solidFill>
                  <a:srgbClr val="FFFFFF"/>
                </a:solidFill>
                <a:latin typeface="Roboto"/>
                <a:cs typeface="Roboto"/>
              </a:rPr>
              <a:t>NN</a:t>
            </a:r>
            <a:endParaRPr sz="9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4075" y="1933575"/>
            <a:ext cx="4905374" cy="33623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7374" y="3120700"/>
            <a:ext cx="4714875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1800" dirty="0">
                <a:solidFill>
                  <a:srgbClr val="15203F"/>
                </a:solidFill>
                <a:latin typeface="Roboto"/>
                <a:cs typeface="Roboto"/>
              </a:rPr>
              <a:t>Microsoft</a:t>
            </a:r>
            <a:r>
              <a:rPr sz="1800" spc="-5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15203F"/>
                </a:solidFill>
                <a:latin typeface="Roboto"/>
                <a:cs typeface="Roboto"/>
              </a:rPr>
              <a:t>Teams</a:t>
            </a:r>
            <a:r>
              <a:rPr sz="1800" spc="-3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800" spc="-320" dirty="0">
                <a:solidFill>
                  <a:srgbClr val="15203F"/>
                </a:solidFill>
                <a:latin typeface="Roboto"/>
                <a:cs typeface="Roboto"/>
              </a:rPr>
              <a:t>-</a:t>
            </a:r>
            <a:r>
              <a:rPr sz="180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15203F"/>
                </a:solidFill>
                <a:latin typeface="Roboto"/>
                <a:cs typeface="Roboto"/>
              </a:rPr>
              <a:t>оқыту</a:t>
            </a:r>
            <a:r>
              <a:rPr sz="1800" spc="-2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15203F"/>
                </a:solidFill>
                <a:latin typeface="Roboto"/>
                <a:cs typeface="Roboto"/>
              </a:rPr>
              <a:t>үдерісі</a:t>
            </a:r>
            <a:r>
              <a:rPr sz="1800" spc="-3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15203F"/>
                </a:solidFill>
                <a:latin typeface="Roboto"/>
                <a:cs typeface="Roboto"/>
              </a:rPr>
              <a:t>және</a:t>
            </a:r>
            <a:r>
              <a:rPr sz="1800" spc="-3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15203F"/>
                </a:solidFill>
                <a:latin typeface="Roboto"/>
                <a:cs typeface="Roboto"/>
              </a:rPr>
              <a:t>тиімді </a:t>
            </a:r>
            <a:r>
              <a:rPr sz="1800" dirty="0">
                <a:solidFill>
                  <a:srgbClr val="15203F"/>
                </a:solidFill>
                <a:latin typeface="Roboto"/>
                <a:cs typeface="Roboto"/>
              </a:rPr>
              <a:t>командалық</a:t>
            </a:r>
            <a:r>
              <a:rPr sz="1800" spc="-2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15203F"/>
                </a:solidFill>
                <a:latin typeface="Roboto"/>
                <a:cs typeface="Roboto"/>
              </a:rPr>
              <a:t>жұмыс</a:t>
            </a:r>
            <a:r>
              <a:rPr sz="1800" spc="-2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15203F"/>
                </a:solidFill>
                <a:latin typeface="Roboto"/>
                <a:cs typeface="Roboto"/>
              </a:rPr>
              <a:t>үшін</a:t>
            </a:r>
            <a:r>
              <a:rPr sz="1800" spc="-2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15203F"/>
                </a:solidFill>
                <a:latin typeface="Roboto"/>
                <a:cs typeface="Roboto"/>
              </a:rPr>
              <a:t>кешенді</a:t>
            </a:r>
            <a:r>
              <a:rPr sz="1800" spc="-2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15203F"/>
                </a:solidFill>
                <a:latin typeface="Roboto"/>
                <a:cs typeface="Roboto"/>
              </a:rPr>
              <a:t>шешім</a:t>
            </a:r>
            <a:endParaRPr sz="18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800" spc="-10" dirty="0">
                <a:solidFill>
                  <a:srgbClr val="15203F"/>
                </a:solidFill>
                <a:latin typeface="Roboto"/>
                <a:cs typeface="Roboto"/>
              </a:rPr>
              <a:t>ұсынатын</a:t>
            </a:r>
            <a:r>
              <a:rPr sz="1800" spc="-8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15203F"/>
                </a:solidFill>
                <a:latin typeface="Roboto"/>
                <a:cs typeface="Roboto"/>
              </a:rPr>
              <a:t>дербес</a:t>
            </a:r>
            <a:r>
              <a:rPr sz="1800" spc="-8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15203F"/>
                </a:solidFill>
                <a:latin typeface="Roboto"/>
                <a:cs typeface="Roboto"/>
              </a:rPr>
              <a:t>платформа.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786" y="1910143"/>
            <a:ext cx="49542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latin typeface="Arial"/>
                <a:cs typeface="Arial"/>
              </a:rPr>
              <a:t>Microsoft</a:t>
            </a:r>
            <a:r>
              <a:rPr sz="2600" b="1" spc="-140" dirty="0">
                <a:latin typeface="Arial"/>
                <a:cs typeface="Arial"/>
              </a:rPr>
              <a:t> </a:t>
            </a:r>
            <a:r>
              <a:rPr sz="2600" b="1" spc="-30" dirty="0">
                <a:latin typeface="Arial"/>
                <a:cs typeface="Arial"/>
              </a:rPr>
              <a:t>Teams</a:t>
            </a:r>
            <a:r>
              <a:rPr sz="2600" b="1" spc="-140" dirty="0">
                <a:latin typeface="Arial"/>
                <a:cs typeface="Arial"/>
              </a:rPr>
              <a:t> </a:t>
            </a:r>
            <a:r>
              <a:rPr sz="2600" b="1" spc="-50" dirty="0">
                <a:latin typeface="Arial"/>
                <a:cs typeface="Arial"/>
              </a:rPr>
              <a:t>платформасы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374" y="747557"/>
            <a:ext cx="3678554" cy="106362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20"/>
              </a:spcBef>
            </a:pPr>
            <a:r>
              <a:rPr dirty="0">
                <a:latin typeface="Palatino Linotype"/>
                <a:cs typeface="Palatino Linotype"/>
              </a:rPr>
              <a:t>Google</a:t>
            </a:r>
            <a:r>
              <a:rPr spc="229" dirty="0">
                <a:latin typeface="Palatino Linotype"/>
                <a:cs typeface="Palatino Linotype"/>
              </a:rPr>
              <a:t> </a:t>
            </a:r>
            <a:r>
              <a:rPr spc="105" dirty="0">
                <a:latin typeface="Palatino Linotype"/>
                <a:cs typeface="Palatino Linotype"/>
              </a:rPr>
              <a:t>Classroom </a:t>
            </a:r>
            <a:r>
              <a:rPr spc="190" dirty="0">
                <a:latin typeface="Palatino Linotype"/>
                <a:cs typeface="Palatino Linotype"/>
              </a:rPr>
              <a:t>платформасы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8862" y="2276231"/>
            <a:ext cx="2291080" cy="32080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168275">
              <a:lnSpc>
                <a:spcPct val="106100"/>
              </a:lnSpc>
              <a:spcBef>
                <a:spcPts val="15"/>
              </a:spcBef>
            </a:pPr>
            <a:r>
              <a:rPr sz="1650" dirty="0">
                <a:solidFill>
                  <a:srgbClr val="15203F"/>
                </a:solidFill>
                <a:latin typeface="Palatino Linotype"/>
                <a:cs typeface="Palatino Linotype"/>
              </a:rPr>
              <a:t>Google</a:t>
            </a:r>
            <a:r>
              <a:rPr sz="1650" spc="130" dirty="0">
                <a:solidFill>
                  <a:srgbClr val="15203F"/>
                </a:solidFill>
                <a:latin typeface="Palatino Linotype"/>
                <a:cs typeface="Palatino Linotype"/>
              </a:rPr>
              <a:t> </a:t>
            </a:r>
            <a:r>
              <a:rPr sz="1650" spc="70" dirty="0">
                <a:solidFill>
                  <a:srgbClr val="15203F"/>
                </a:solidFill>
                <a:latin typeface="Palatino Linotype"/>
                <a:cs typeface="Palatino Linotype"/>
              </a:rPr>
              <a:t>Classroom</a:t>
            </a:r>
            <a:r>
              <a:rPr sz="1650" spc="135" dirty="0">
                <a:solidFill>
                  <a:srgbClr val="15203F"/>
                </a:solidFill>
                <a:latin typeface="Palatino Linotype"/>
                <a:cs typeface="Palatino Linotype"/>
              </a:rPr>
              <a:t> </a:t>
            </a:r>
            <a:r>
              <a:rPr sz="1650" spc="50" dirty="0">
                <a:solidFill>
                  <a:srgbClr val="15203F"/>
                </a:solidFill>
                <a:latin typeface="Palatino Linotype"/>
                <a:cs typeface="Palatino Linotype"/>
              </a:rPr>
              <a:t>- </a:t>
            </a:r>
            <a:r>
              <a:rPr sz="1650" spc="105" dirty="0">
                <a:solidFill>
                  <a:srgbClr val="15203F"/>
                </a:solidFill>
                <a:latin typeface="Palatino Linotype"/>
                <a:cs typeface="Palatino Linotype"/>
              </a:rPr>
              <a:t>білім</a:t>
            </a:r>
            <a:r>
              <a:rPr sz="1650" spc="25" dirty="0">
                <a:solidFill>
                  <a:srgbClr val="15203F"/>
                </a:solidFill>
                <a:latin typeface="Palatino Linotype"/>
                <a:cs typeface="Palatino Linotype"/>
              </a:rPr>
              <a:t> </a:t>
            </a:r>
            <a:r>
              <a:rPr sz="1650" spc="50" dirty="0">
                <a:solidFill>
                  <a:srgbClr val="15203F"/>
                </a:solidFill>
                <a:latin typeface="Palatino Linotype"/>
                <a:cs typeface="Palatino Linotype"/>
              </a:rPr>
              <a:t>беру </a:t>
            </a:r>
            <a:r>
              <a:rPr sz="1650" spc="130" dirty="0">
                <a:solidFill>
                  <a:srgbClr val="15203F"/>
                </a:solidFill>
                <a:latin typeface="Palatino Linotype"/>
                <a:cs typeface="Palatino Linotype"/>
              </a:rPr>
              <a:t>мекемелері</a:t>
            </a:r>
            <a:r>
              <a:rPr sz="1650" spc="55" dirty="0">
                <a:solidFill>
                  <a:srgbClr val="15203F"/>
                </a:solidFill>
                <a:latin typeface="Palatino Linotype"/>
                <a:cs typeface="Palatino Linotype"/>
              </a:rPr>
              <a:t> </a:t>
            </a:r>
            <a:r>
              <a:rPr sz="1650" spc="35" dirty="0">
                <a:solidFill>
                  <a:srgbClr val="15203F"/>
                </a:solidFill>
                <a:latin typeface="Palatino Linotype"/>
                <a:cs typeface="Palatino Linotype"/>
              </a:rPr>
              <a:t>үшін </a:t>
            </a:r>
            <a:r>
              <a:rPr sz="1650" spc="125" dirty="0">
                <a:solidFill>
                  <a:srgbClr val="15203F"/>
                </a:solidFill>
                <a:latin typeface="Palatino Linotype"/>
                <a:cs typeface="Palatino Linotype"/>
              </a:rPr>
              <a:t>арнайы</a:t>
            </a:r>
            <a:r>
              <a:rPr sz="1650" spc="20" dirty="0">
                <a:solidFill>
                  <a:srgbClr val="15203F"/>
                </a:solidFill>
                <a:latin typeface="Palatino Linotype"/>
                <a:cs typeface="Palatino Linotype"/>
              </a:rPr>
              <a:t> </a:t>
            </a:r>
            <a:r>
              <a:rPr sz="1650" spc="125" dirty="0">
                <a:solidFill>
                  <a:srgbClr val="15203F"/>
                </a:solidFill>
                <a:latin typeface="Palatino Linotype"/>
                <a:cs typeface="Palatino Linotype"/>
              </a:rPr>
              <a:t>әзірленген </a:t>
            </a:r>
            <a:r>
              <a:rPr sz="1650" spc="160" dirty="0">
                <a:solidFill>
                  <a:srgbClr val="15203F"/>
                </a:solidFill>
                <a:latin typeface="Palatino Linotype"/>
                <a:cs typeface="Palatino Linotype"/>
              </a:rPr>
              <a:t>тегін</a:t>
            </a:r>
            <a:r>
              <a:rPr sz="1650" spc="30" dirty="0">
                <a:solidFill>
                  <a:srgbClr val="15203F"/>
                </a:solidFill>
                <a:latin typeface="Palatino Linotype"/>
                <a:cs typeface="Palatino Linotype"/>
              </a:rPr>
              <a:t> </a:t>
            </a:r>
            <a:r>
              <a:rPr sz="1650" spc="75" dirty="0">
                <a:solidFill>
                  <a:srgbClr val="15203F"/>
                </a:solidFill>
                <a:latin typeface="Palatino Linotype"/>
                <a:cs typeface="Palatino Linotype"/>
              </a:rPr>
              <a:t>платформа.</a:t>
            </a:r>
            <a:endParaRPr sz="16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350" spc="-35" dirty="0">
                <a:solidFill>
                  <a:srgbClr val="15203F"/>
                </a:solidFill>
                <a:latin typeface="Roboto"/>
                <a:cs typeface="Roboto"/>
              </a:rPr>
              <a:t>Платформа</a:t>
            </a:r>
            <a:r>
              <a:rPr sz="1350" spc="1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оқу</a:t>
            </a:r>
            <a:r>
              <a:rPr sz="1350" spc="1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процесін</a:t>
            </a:r>
            <a:endParaRPr sz="1350">
              <a:latin typeface="Roboto"/>
              <a:cs typeface="Roboto"/>
            </a:endParaRPr>
          </a:p>
          <a:p>
            <a:pPr marL="12700" marR="125095">
              <a:lnSpc>
                <a:spcPct val="129600"/>
              </a:lnSpc>
            </a:pPr>
            <a:r>
              <a:rPr sz="1350" spc="-25" dirty="0">
                <a:solidFill>
                  <a:srgbClr val="15203F"/>
                </a:solidFill>
                <a:latin typeface="Roboto"/>
                <a:cs typeface="Roboto"/>
              </a:rPr>
              <a:t>цифрландыруға</a:t>
            </a:r>
            <a:r>
              <a:rPr sz="1350" spc="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мүмкіндік береді:</a:t>
            </a:r>
            <a:r>
              <a:rPr sz="1350" spc="-2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тапсырмаларды</a:t>
            </a:r>
            <a:endParaRPr sz="1350">
              <a:latin typeface="Roboto"/>
              <a:cs typeface="Roboto"/>
            </a:endParaRPr>
          </a:p>
          <a:p>
            <a:pPr marL="12700" marR="5080">
              <a:lnSpc>
                <a:spcPct val="134300"/>
              </a:lnSpc>
            </a:pP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тапсыру,</a:t>
            </a:r>
            <a:r>
              <a:rPr sz="1350" spc="-2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кері</a:t>
            </a:r>
            <a:r>
              <a:rPr sz="1350" spc="-2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байланыс</a:t>
            </a:r>
            <a:r>
              <a:rPr sz="1350" spc="-2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20" dirty="0">
                <a:solidFill>
                  <a:srgbClr val="15203F"/>
                </a:solidFill>
                <a:latin typeface="Roboto"/>
                <a:cs typeface="Roboto"/>
              </a:rPr>
              <a:t>алу,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ынтымақтастық</a:t>
            </a:r>
            <a:r>
              <a:rPr sz="1350" spc="1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25" dirty="0">
                <a:solidFill>
                  <a:srgbClr val="15203F"/>
                </a:solidFill>
                <a:latin typeface="Roboto"/>
                <a:cs typeface="Roboto"/>
              </a:rPr>
              <a:t>пен</a:t>
            </a:r>
            <a:endParaRPr sz="1350">
              <a:latin typeface="Roboto"/>
              <a:cs typeface="Roboto"/>
            </a:endParaRPr>
          </a:p>
          <a:p>
            <a:pPr marL="12700" marR="279400">
              <a:lnSpc>
                <a:spcPts val="2170"/>
              </a:lnSpc>
              <a:spcBef>
                <a:spcPts val="35"/>
              </a:spcBef>
            </a:pP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коллаборацияны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жүзеге асыру.</a:t>
            </a:r>
            <a:endParaRPr sz="135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387" y="2275588"/>
            <a:ext cx="2216785" cy="237934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5"/>
              </a:spcBef>
            </a:pPr>
            <a:r>
              <a:rPr sz="1650" dirty="0">
                <a:solidFill>
                  <a:srgbClr val="15203F"/>
                </a:solidFill>
                <a:latin typeface="Palatino Linotype"/>
                <a:cs typeface="Palatino Linotype"/>
              </a:rPr>
              <a:t>Google</a:t>
            </a:r>
            <a:r>
              <a:rPr sz="1650" spc="210" dirty="0">
                <a:solidFill>
                  <a:srgbClr val="15203F"/>
                </a:solidFill>
                <a:latin typeface="Palatino Linotype"/>
                <a:cs typeface="Palatino Linotype"/>
              </a:rPr>
              <a:t> </a:t>
            </a:r>
            <a:r>
              <a:rPr sz="1650" spc="60" dirty="0">
                <a:solidFill>
                  <a:srgbClr val="15203F"/>
                </a:solidFill>
                <a:latin typeface="Palatino Linotype"/>
                <a:cs typeface="Palatino Linotype"/>
              </a:rPr>
              <a:t>Classroom </a:t>
            </a:r>
            <a:r>
              <a:rPr sz="1650" spc="110" dirty="0">
                <a:solidFill>
                  <a:srgbClr val="15203F"/>
                </a:solidFill>
                <a:latin typeface="Palatino Linotype"/>
                <a:cs typeface="Palatino Linotype"/>
              </a:rPr>
              <a:t>пайдаланушыларға </a:t>
            </a:r>
            <a:r>
              <a:rPr sz="1650" spc="120" dirty="0">
                <a:solidFill>
                  <a:srgbClr val="15203F"/>
                </a:solidFill>
                <a:latin typeface="Palatino Linotype"/>
                <a:cs typeface="Palatino Linotype"/>
              </a:rPr>
              <a:t>қарапайым</a:t>
            </a:r>
            <a:r>
              <a:rPr sz="1650" spc="45" dirty="0">
                <a:solidFill>
                  <a:srgbClr val="15203F"/>
                </a:solidFill>
                <a:latin typeface="Palatino Linotype"/>
                <a:cs typeface="Palatino Linotype"/>
              </a:rPr>
              <a:t> </a:t>
            </a:r>
            <a:r>
              <a:rPr sz="1650" spc="100" dirty="0">
                <a:solidFill>
                  <a:srgbClr val="15203F"/>
                </a:solidFill>
                <a:latin typeface="Palatino Linotype"/>
                <a:cs typeface="Palatino Linotype"/>
              </a:rPr>
              <a:t>және </a:t>
            </a:r>
            <a:r>
              <a:rPr sz="1650" spc="155" dirty="0">
                <a:solidFill>
                  <a:srgbClr val="15203F"/>
                </a:solidFill>
                <a:latin typeface="Palatino Linotype"/>
                <a:cs typeface="Palatino Linotype"/>
              </a:rPr>
              <a:t>интуитивті</a:t>
            </a:r>
            <a:r>
              <a:rPr sz="1650" spc="50" dirty="0">
                <a:solidFill>
                  <a:srgbClr val="15203F"/>
                </a:solidFill>
                <a:latin typeface="Palatino Linotype"/>
                <a:cs typeface="Palatino Linotype"/>
              </a:rPr>
              <a:t> </a:t>
            </a:r>
            <a:r>
              <a:rPr sz="1650" spc="105" dirty="0">
                <a:solidFill>
                  <a:srgbClr val="15203F"/>
                </a:solidFill>
                <a:latin typeface="Palatino Linotype"/>
                <a:cs typeface="Palatino Linotype"/>
              </a:rPr>
              <a:t>жұмыс </a:t>
            </a:r>
            <a:r>
              <a:rPr sz="1650" spc="145" dirty="0">
                <a:solidFill>
                  <a:srgbClr val="15203F"/>
                </a:solidFill>
                <a:latin typeface="Palatino Linotype"/>
                <a:cs typeface="Palatino Linotype"/>
              </a:rPr>
              <a:t>істеуге</a:t>
            </a:r>
            <a:r>
              <a:rPr sz="1650" spc="25" dirty="0">
                <a:solidFill>
                  <a:srgbClr val="15203F"/>
                </a:solidFill>
                <a:latin typeface="Palatino Linotype"/>
                <a:cs typeface="Palatino Linotype"/>
              </a:rPr>
              <a:t> </a:t>
            </a:r>
            <a:r>
              <a:rPr sz="1650" spc="120" dirty="0">
                <a:solidFill>
                  <a:srgbClr val="15203F"/>
                </a:solidFill>
                <a:latin typeface="Palatino Linotype"/>
                <a:cs typeface="Palatino Linotype"/>
              </a:rPr>
              <a:t>мүмкіндік </a:t>
            </a:r>
            <a:r>
              <a:rPr sz="1650" spc="60" dirty="0">
                <a:solidFill>
                  <a:srgbClr val="15203F"/>
                </a:solidFill>
                <a:latin typeface="Palatino Linotype"/>
                <a:cs typeface="Palatino Linotype"/>
              </a:rPr>
              <a:t>бер</a:t>
            </a:r>
            <a:r>
              <a:rPr sz="1650" spc="20" dirty="0">
                <a:solidFill>
                  <a:srgbClr val="15203F"/>
                </a:solidFill>
                <a:latin typeface="Palatino Linotype"/>
                <a:cs typeface="Palatino Linotype"/>
              </a:rPr>
              <a:t> </a:t>
            </a:r>
            <a:r>
              <a:rPr sz="1650" spc="65" dirty="0">
                <a:solidFill>
                  <a:srgbClr val="15203F"/>
                </a:solidFill>
                <a:latin typeface="Palatino Linotype"/>
                <a:cs typeface="Palatino Linotype"/>
              </a:rPr>
              <a:t>еді.</a:t>
            </a:r>
            <a:endParaRPr sz="16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Білім</a:t>
            </a:r>
            <a:r>
              <a:rPr sz="135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беру</a:t>
            </a:r>
            <a:r>
              <a:rPr sz="135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мекемесінің</a:t>
            </a:r>
            <a:endParaRPr sz="1350">
              <a:latin typeface="Roboto"/>
              <a:cs typeface="Roboto"/>
            </a:endParaRPr>
          </a:p>
          <a:p>
            <a:pPr marL="12700" marR="269875">
              <a:lnSpc>
                <a:spcPct val="129600"/>
              </a:lnSpc>
            </a:pP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барлық</a:t>
            </a:r>
            <a:r>
              <a:rPr sz="1350" spc="4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қажеттіліктерін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қамтуға</a:t>
            </a:r>
            <a:r>
              <a:rPr sz="1350" spc="-6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бағытталған.</a:t>
            </a:r>
            <a:endParaRPr sz="13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7"/>
            <a:ext cx="4286249" cy="64386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500"/>
              </a:lnSpc>
              <a:spcBef>
                <a:spcPts val="100"/>
              </a:spcBef>
            </a:pPr>
            <a:r>
              <a:rPr b="1" dirty="0">
                <a:latin typeface="Roboto"/>
                <a:cs typeface="Roboto"/>
              </a:rPr>
              <a:t>Moodle</a:t>
            </a:r>
            <a:r>
              <a:rPr b="1" spc="-55" dirty="0">
                <a:latin typeface="Roboto"/>
                <a:cs typeface="Roboto"/>
              </a:rPr>
              <a:t> </a:t>
            </a:r>
            <a:r>
              <a:rPr spc="-440" dirty="0"/>
              <a:t>-</a:t>
            </a:r>
            <a:r>
              <a:rPr spc="-5" dirty="0"/>
              <a:t> </a:t>
            </a:r>
            <a:r>
              <a:rPr dirty="0"/>
              <a:t>ашық</a:t>
            </a:r>
            <a:r>
              <a:rPr spc="-30" dirty="0"/>
              <a:t> </a:t>
            </a:r>
            <a:r>
              <a:rPr dirty="0"/>
              <a:t>бастапқы</a:t>
            </a:r>
            <a:r>
              <a:rPr spc="-30" dirty="0"/>
              <a:t> </a:t>
            </a:r>
            <a:r>
              <a:rPr dirty="0"/>
              <a:t>кодқа</a:t>
            </a:r>
            <a:r>
              <a:rPr spc="-30" dirty="0"/>
              <a:t> </a:t>
            </a:r>
            <a:r>
              <a:rPr spc="-25" dirty="0"/>
              <a:t>ие </a:t>
            </a:r>
            <a:r>
              <a:rPr dirty="0"/>
              <a:t>және</a:t>
            </a:r>
            <a:r>
              <a:rPr spc="-20" dirty="0"/>
              <a:t> </a:t>
            </a:r>
            <a:r>
              <a:rPr dirty="0"/>
              <a:t>еркін</a:t>
            </a:r>
            <a:r>
              <a:rPr spc="-15" dirty="0"/>
              <a:t> </a:t>
            </a:r>
            <a:r>
              <a:rPr spc="-30" dirty="0"/>
              <a:t>таратылатын</a:t>
            </a:r>
            <a:r>
              <a:rPr spc="-20" dirty="0"/>
              <a:t> </a:t>
            </a:r>
            <a:r>
              <a:rPr spc="-10" dirty="0"/>
              <a:t>басқару </a:t>
            </a:r>
            <a:r>
              <a:rPr dirty="0"/>
              <a:t>жүйесі.</a:t>
            </a:r>
            <a:r>
              <a:rPr spc="-30" dirty="0"/>
              <a:t> </a:t>
            </a:r>
            <a:r>
              <a:rPr spc="-55" dirty="0"/>
              <a:t>Платформа</a:t>
            </a:r>
            <a:r>
              <a:rPr spc="-25" dirty="0"/>
              <a:t> </a:t>
            </a:r>
            <a:r>
              <a:rPr dirty="0"/>
              <a:t>білім</a:t>
            </a:r>
            <a:r>
              <a:rPr spc="-30" dirty="0"/>
              <a:t> </a:t>
            </a:r>
            <a:r>
              <a:rPr spc="-20" dirty="0"/>
              <a:t>беру ұйымдарына</a:t>
            </a:r>
            <a:r>
              <a:rPr spc="-120" dirty="0"/>
              <a:t> </a:t>
            </a:r>
            <a:r>
              <a:rPr dirty="0"/>
              <a:t>оқыту</a:t>
            </a:r>
            <a:r>
              <a:rPr spc="-105" dirty="0"/>
              <a:t> </a:t>
            </a:r>
            <a:r>
              <a:rPr spc="-10" dirty="0"/>
              <a:t>контентін </a:t>
            </a:r>
            <a:r>
              <a:rPr dirty="0"/>
              <a:t>жасауға,</a:t>
            </a:r>
            <a:r>
              <a:rPr spc="-40" dirty="0"/>
              <a:t> </a:t>
            </a:r>
            <a:r>
              <a:rPr spc="-35" dirty="0"/>
              <a:t>таратуға</a:t>
            </a:r>
            <a:r>
              <a:rPr spc="-40" dirty="0"/>
              <a:t> </a:t>
            </a:r>
            <a:r>
              <a:rPr dirty="0"/>
              <a:t>және</a:t>
            </a:r>
            <a:r>
              <a:rPr spc="-40" dirty="0"/>
              <a:t> </a:t>
            </a:r>
            <a:r>
              <a:rPr spc="-10" dirty="0"/>
              <a:t>басқаруға мүмкіндік</a:t>
            </a:r>
            <a:r>
              <a:rPr spc="-125" dirty="0"/>
              <a:t> </a:t>
            </a:r>
            <a:r>
              <a:rPr spc="-10" dirty="0"/>
              <a:t>береді.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3933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Arial"/>
                <a:cs typeface="Arial"/>
              </a:rPr>
              <a:t>Moodle</a:t>
            </a:r>
            <a:r>
              <a:rPr sz="3000" b="1" spc="-85" dirty="0">
                <a:latin typeface="Arial"/>
                <a:cs typeface="Arial"/>
              </a:rPr>
              <a:t> </a:t>
            </a:r>
            <a:r>
              <a:rPr sz="3000" b="1" spc="-75" dirty="0">
                <a:latin typeface="Arial"/>
                <a:cs typeface="Arial"/>
              </a:rPr>
              <a:t>платформасы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49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86325" y="2333625"/>
            <a:ext cx="2885440" cy="2619375"/>
          </a:xfrm>
          <a:custGeom>
            <a:avLst/>
            <a:gdLst/>
            <a:ahLst/>
            <a:cxnLst/>
            <a:rect l="l" t="t" r="r" b="b"/>
            <a:pathLst>
              <a:path w="2885440" h="2619375">
                <a:moveTo>
                  <a:pt x="2867788" y="2619374"/>
                </a:moveTo>
                <a:lnTo>
                  <a:pt x="17968" y="2619374"/>
                </a:lnTo>
                <a:lnTo>
                  <a:pt x="15875" y="2618994"/>
                </a:lnTo>
                <a:lnTo>
                  <a:pt x="13208" y="2617851"/>
                </a:lnTo>
                <a:lnTo>
                  <a:pt x="8255" y="2615184"/>
                </a:lnTo>
                <a:lnTo>
                  <a:pt x="2667" y="2608833"/>
                </a:lnTo>
                <a:lnTo>
                  <a:pt x="0" y="2600833"/>
                </a:lnTo>
                <a:lnTo>
                  <a:pt x="0" y="18669"/>
                </a:lnTo>
                <a:lnTo>
                  <a:pt x="18542" y="0"/>
                </a:lnTo>
                <a:lnTo>
                  <a:pt x="2867406" y="0"/>
                </a:lnTo>
                <a:lnTo>
                  <a:pt x="2885405" y="16659"/>
                </a:lnTo>
                <a:lnTo>
                  <a:pt x="2885405" y="2604004"/>
                </a:lnTo>
                <a:lnTo>
                  <a:pt x="2884424" y="2606294"/>
                </a:lnTo>
                <a:lnTo>
                  <a:pt x="2881757" y="2611247"/>
                </a:lnTo>
                <a:lnTo>
                  <a:pt x="2875407" y="2616835"/>
                </a:lnTo>
                <a:lnTo>
                  <a:pt x="2867788" y="2619374"/>
                </a:lnTo>
                <a:close/>
              </a:path>
            </a:pathLst>
          </a:custGeom>
          <a:solidFill>
            <a:srgbClr val="E8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6325" y="5124450"/>
            <a:ext cx="5942965" cy="1257300"/>
          </a:xfrm>
          <a:custGeom>
            <a:avLst/>
            <a:gdLst/>
            <a:ahLst/>
            <a:cxnLst/>
            <a:rect l="l" t="t" r="r" b="b"/>
            <a:pathLst>
              <a:path w="5942965" h="1257300">
                <a:moveTo>
                  <a:pt x="5924931" y="1257299"/>
                </a:moveTo>
                <a:lnTo>
                  <a:pt x="18668" y="1257299"/>
                </a:lnTo>
                <a:lnTo>
                  <a:pt x="15875" y="1256791"/>
                </a:lnTo>
                <a:lnTo>
                  <a:pt x="13208" y="1255648"/>
                </a:lnTo>
                <a:lnTo>
                  <a:pt x="8255" y="1252981"/>
                </a:lnTo>
                <a:lnTo>
                  <a:pt x="2667" y="1246632"/>
                </a:lnTo>
                <a:lnTo>
                  <a:pt x="0" y="1238758"/>
                </a:lnTo>
                <a:lnTo>
                  <a:pt x="0" y="18669"/>
                </a:lnTo>
                <a:lnTo>
                  <a:pt x="5924931" y="0"/>
                </a:lnTo>
                <a:lnTo>
                  <a:pt x="5927724" y="507"/>
                </a:lnTo>
                <a:lnTo>
                  <a:pt x="5942706" y="1242324"/>
                </a:lnTo>
                <a:lnTo>
                  <a:pt x="5941949" y="1244092"/>
                </a:lnTo>
                <a:lnTo>
                  <a:pt x="5939281" y="1249045"/>
                </a:lnTo>
                <a:lnTo>
                  <a:pt x="5932932" y="1254633"/>
                </a:lnTo>
                <a:lnTo>
                  <a:pt x="5924931" y="1257299"/>
                </a:lnTo>
                <a:close/>
              </a:path>
            </a:pathLst>
          </a:custGeom>
          <a:solidFill>
            <a:srgbClr val="E8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3849" y="2333625"/>
            <a:ext cx="2885440" cy="2619375"/>
          </a:xfrm>
          <a:custGeom>
            <a:avLst/>
            <a:gdLst/>
            <a:ahLst/>
            <a:cxnLst/>
            <a:rect l="l" t="t" r="r" b="b"/>
            <a:pathLst>
              <a:path w="2885440" h="2619375">
                <a:moveTo>
                  <a:pt x="2867788" y="2619374"/>
                </a:moveTo>
                <a:lnTo>
                  <a:pt x="17968" y="2619374"/>
                </a:lnTo>
                <a:lnTo>
                  <a:pt x="15874" y="2618994"/>
                </a:lnTo>
                <a:lnTo>
                  <a:pt x="13207" y="2617851"/>
                </a:lnTo>
                <a:lnTo>
                  <a:pt x="8254" y="2615184"/>
                </a:lnTo>
                <a:lnTo>
                  <a:pt x="2667" y="2608833"/>
                </a:lnTo>
                <a:lnTo>
                  <a:pt x="0" y="2600833"/>
                </a:lnTo>
                <a:lnTo>
                  <a:pt x="0" y="18669"/>
                </a:lnTo>
                <a:lnTo>
                  <a:pt x="18541" y="0"/>
                </a:lnTo>
                <a:lnTo>
                  <a:pt x="2867406" y="0"/>
                </a:lnTo>
                <a:lnTo>
                  <a:pt x="2885405" y="16658"/>
                </a:lnTo>
                <a:lnTo>
                  <a:pt x="2885405" y="2604004"/>
                </a:lnTo>
                <a:lnTo>
                  <a:pt x="2884424" y="2606294"/>
                </a:lnTo>
                <a:lnTo>
                  <a:pt x="2881757" y="2611247"/>
                </a:lnTo>
                <a:lnTo>
                  <a:pt x="2875407" y="2616835"/>
                </a:lnTo>
                <a:lnTo>
                  <a:pt x="2867788" y="2619374"/>
                </a:lnTo>
                <a:close/>
              </a:path>
            </a:pathLst>
          </a:custGeom>
          <a:solidFill>
            <a:srgbClr val="E8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20"/>
              </a:spcBef>
            </a:pPr>
            <a:r>
              <a:rPr spc="500" dirty="0"/>
              <a:t>Қашықтықтан</a:t>
            </a:r>
            <a:r>
              <a:rPr spc="100" dirty="0"/>
              <a:t> </a:t>
            </a:r>
            <a:r>
              <a:rPr spc="425" dirty="0"/>
              <a:t>оқыту </a:t>
            </a:r>
            <a:r>
              <a:rPr spc="350" dirty="0"/>
              <a:t>кезіндегі</a:t>
            </a:r>
            <a:r>
              <a:rPr spc="95" dirty="0"/>
              <a:t> </a:t>
            </a:r>
            <a:r>
              <a:rPr spc="465" dirty="0"/>
              <a:t>жалпы </a:t>
            </a:r>
            <a:r>
              <a:rPr spc="300" dirty="0"/>
              <a:t>мәселелер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45074" y="2484280"/>
            <a:ext cx="2409825" cy="211264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5"/>
              </a:spcBef>
            </a:pPr>
            <a:r>
              <a:rPr sz="1650" spc="215" dirty="0">
                <a:solidFill>
                  <a:srgbClr val="15203F"/>
                </a:solidFill>
                <a:latin typeface="Calibri"/>
                <a:cs typeface="Calibri"/>
              </a:rPr>
              <a:t>Интернет</a:t>
            </a:r>
            <a:r>
              <a:rPr sz="1650" spc="45" dirty="0">
                <a:solidFill>
                  <a:srgbClr val="15203F"/>
                </a:solidFill>
                <a:latin typeface="Calibri"/>
                <a:cs typeface="Calibri"/>
              </a:rPr>
              <a:t> </a:t>
            </a:r>
            <a:r>
              <a:rPr sz="1650" spc="210" dirty="0">
                <a:solidFill>
                  <a:srgbClr val="15203F"/>
                </a:solidFill>
                <a:latin typeface="Calibri"/>
                <a:cs typeface="Calibri"/>
              </a:rPr>
              <a:t>байланысы </a:t>
            </a:r>
            <a:r>
              <a:rPr sz="1650" spc="215" dirty="0">
                <a:solidFill>
                  <a:srgbClr val="15203F"/>
                </a:solidFill>
                <a:latin typeface="Calibri"/>
                <a:cs typeface="Calibri"/>
              </a:rPr>
              <a:t>мен</a:t>
            </a:r>
            <a:r>
              <a:rPr sz="1650" spc="45" dirty="0">
                <a:solidFill>
                  <a:srgbClr val="15203F"/>
                </a:solidFill>
                <a:latin typeface="Calibri"/>
                <a:cs typeface="Calibri"/>
              </a:rPr>
              <a:t> </a:t>
            </a:r>
            <a:r>
              <a:rPr sz="1650" spc="225" dirty="0">
                <a:solidFill>
                  <a:srgbClr val="15203F"/>
                </a:solidFill>
                <a:latin typeface="Calibri"/>
                <a:cs typeface="Calibri"/>
              </a:rPr>
              <a:t>техникалық </a:t>
            </a:r>
            <a:r>
              <a:rPr sz="1650" spc="195" dirty="0">
                <a:solidFill>
                  <a:srgbClr val="15203F"/>
                </a:solidFill>
                <a:latin typeface="Calibri"/>
                <a:cs typeface="Calibri"/>
              </a:rPr>
              <a:t>жабдықтардың </a:t>
            </a:r>
            <a:r>
              <a:rPr sz="1650" spc="204" dirty="0">
                <a:solidFill>
                  <a:srgbClr val="15203F"/>
                </a:solidFill>
                <a:latin typeface="Calibri"/>
                <a:cs typeface="Calibri"/>
              </a:rPr>
              <a:t>шектеулілігі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Интернет</a:t>
            </a:r>
            <a:r>
              <a:rPr sz="1350" spc="-4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байланысы</a:t>
            </a:r>
            <a:r>
              <a:rPr sz="135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25" dirty="0">
                <a:solidFill>
                  <a:srgbClr val="15203F"/>
                </a:solidFill>
                <a:latin typeface="Roboto"/>
                <a:cs typeface="Roboto"/>
              </a:rPr>
              <a:t>мен</a:t>
            </a:r>
            <a:endParaRPr sz="1350">
              <a:latin typeface="Roboto"/>
              <a:cs typeface="Roboto"/>
            </a:endParaRPr>
          </a:p>
          <a:p>
            <a:pPr marL="12700" marR="102235">
              <a:lnSpc>
                <a:spcPct val="129600"/>
              </a:lnSpc>
            </a:pP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техникалық</a:t>
            </a:r>
            <a:r>
              <a:rPr sz="1350" spc="-1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жабдықтардың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шектеулілігі</a:t>
            </a:r>
            <a:r>
              <a:rPr sz="135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оқу</a:t>
            </a:r>
            <a:r>
              <a:rPr sz="135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процесін қиындатады.</a:t>
            </a:r>
            <a:endParaRPr sz="135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5074" y="5216800"/>
            <a:ext cx="5055235" cy="85153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650" spc="175" dirty="0">
                <a:solidFill>
                  <a:srgbClr val="15203F"/>
                </a:solidFill>
                <a:latin typeface="Calibri"/>
                <a:cs typeface="Calibri"/>
              </a:rPr>
              <a:t>Кері</a:t>
            </a:r>
            <a:r>
              <a:rPr sz="1650" spc="50" dirty="0">
                <a:solidFill>
                  <a:srgbClr val="15203F"/>
                </a:solidFill>
                <a:latin typeface="Calibri"/>
                <a:cs typeface="Calibri"/>
              </a:rPr>
              <a:t> </a:t>
            </a:r>
            <a:r>
              <a:rPr sz="1650" spc="204" dirty="0">
                <a:solidFill>
                  <a:srgbClr val="15203F"/>
                </a:solidFill>
                <a:latin typeface="Calibri"/>
                <a:cs typeface="Calibri"/>
              </a:rPr>
              <a:t>байланыс</a:t>
            </a:r>
            <a:r>
              <a:rPr sz="1650" spc="55" dirty="0">
                <a:solidFill>
                  <a:srgbClr val="15203F"/>
                </a:solidFill>
                <a:latin typeface="Calibri"/>
                <a:cs typeface="Calibri"/>
              </a:rPr>
              <a:t> </a:t>
            </a:r>
            <a:r>
              <a:rPr sz="1650" spc="204" dirty="0">
                <a:solidFill>
                  <a:srgbClr val="15203F"/>
                </a:solidFill>
                <a:latin typeface="Calibri"/>
                <a:cs typeface="Calibri"/>
              </a:rPr>
              <a:t>жетіспеушілігі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ts val="2100"/>
              </a:lnSpc>
            </a:pP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Оқытушылар</a:t>
            </a:r>
            <a:r>
              <a:rPr sz="1350" spc="-1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мен</a:t>
            </a:r>
            <a:r>
              <a:rPr sz="1350" spc="-1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білім</a:t>
            </a:r>
            <a:r>
              <a:rPr sz="1350" spc="-1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алушылар</a:t>
            </a:r>
            <a:r>
              <a:rPr sz="1350" spc="-1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арасындағы</a:t>
            </a:r>
            <a:r>
              <a:rPr sz="1350" spc="-1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тиімді</a:t>
            </a:r>
            <a:r>
              <a:rPr sz="1350" spc="-1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20" dirty="0">
                <a:solidFill>
                  <a:srgbClr val="15203F"/>
                </a:solidFill>
                <a:latin typeface="Roboto"/>
                <a:cs typeface="Roboto"/>
              </a:rPr>
              <a:t>кері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байланыстың</a:t>
            </a:r>
            <a:r>
              <a:rPr sz="1350" spc="-2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жетіспеушілігі</a:t>
            </a:r>
            <a:r>
              <a:rPr sz="1350" spc="-2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оқу</a:t>
            </a:r>
            <a:r>
              <a:rPr sz="1350" spc="-1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сапасына</a:t>
            </a:r>
            <a:r>
              <a:rPr sz="1350" spc="-2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әсер</a:t>
            </a:r>
            <a:r>
              <a:rPr sz="1350" spc="-1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етуі</a:t>
            </a:r>
            <a:r>
              <a:rPr sz="1350" spc="-2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ықтимал.</a:t>
            </a:r>
            <a:endParaRPr sz="135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02600" y="2484280"/>
            <a:ext cx="2348230" cy="211264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602615">
              <a:lnSpc>
                <a:spcPct val="106100"/>
              </a:lnSpc>
              <a:spcBef>
                <a:spcPts val="15"/>
              </a:spcBef>
            </a:pPr>
            <a:r>
              <a:rPr sz="1650" spc="215" dirty="0">
                <a:solidFill>
                  <a:srgbClr val="15203F"/>
                </a:solidFill>
                <a:latin typeface="Calibri"/>
                <a:cs typeface="Calibri"/>
              </a:rPr>
              <a:t>Тиімді</a:t>
            </a:r>
            <a:r>
              <a:rPr sz="1650" spc="55" dirty="0">
                <a:solidFill>
                  <a:srgbClr val="15203F"/>
                </a:solidFill>
                <a:latin typeface="Calibri"/>
                <a:cs typeface="Calibri"/>
              </a:rPr>
              <a:t> </a:t>
            </a:r>
            <a:r>
              <a:rPr sz="1650" spc="165" dirty="0">
                <a:solidFill>
                  <a:srgbClr val="15203F"/>
                </a:solidFill>
                <a:latin typeface="Calibri"/>
                <a:cs typeface="Calibri"/>
              </a:rPr>
              <a:t>өзін-</a:t>
            </a:r>
            <a:r>
              <a:rPr sz="1650" spc="135" dirty="0">
                <a:solidFill>
                  <a:srgbClr val="15203F"/>
                </a:solidFill>
                <a:latin typeface="Calibri"/>
                <a:cs typeface="Calibri"/>
              </a:rPr>
              <a:t>өзі </a:t>
            </a:r>
            <a:r>
              <a:rPr sz="1650" spc="215" dirty="0">
                <a:solidFill>
                  <a:srgbClr val="15203F"/>
                </a:solidFill>
                <a:latin typeface="Calibri"/>
                <a:cs typeface="Calibri"/>
              </a:rPr>
              <a:t>ұйымдастыру дағдыларының </a:t>
            </a:r>
            <a:r>
              <a:rPr sz="1650" spc="180" dirty="0">
                <a:solidFill>
                  <a:srgbClr val="15203F"/>
                </a:solidFill>
                <a:latin typeface="Calibri"/>
                <a:cs typeface="Calibri"/>
              </a:rPr>
              <a:t>болмауы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Тиімді</a:t>
            </a:r>
            <a:r>
              <a:rPr sz="1350" spc="-3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50" dirty="0">
                <a:solidFill>
                  <a:srgbClr val="15203F"/>
                </a:solidFill>
                <a:latin typeface="Roboto"/>
                <a:cs typeface="Roboto"/>
              </a:rPr>
              <a:t>өзін-</a:t>
            </a:r>
            <a:r>
              <a:rPr sz="1350" spc="-25" dirty="0">
                <a:solidFill>
                  <a:srgbClr val="15203F"/>
                </a:solidFill>
                <a:latin typeface="Roboto"/>
                <a:cs typeface="Roboto"/>
              </a:rPr>
              <a:t>өзі</a:t>
            </a:r>
            <a:r>
              <a:rPr sz="1350" spc="-3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ұйымдастыру</a:t>
            </a:r>
            <a:endParaRPr sz="13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дағдыларының</a:t>
            </a:r>
            <a:r>
              <a:rPr sz="1350" spc="1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болмауы</a:t>
            </a:r>
            <a:endParaRPr sz="1350">
              <a:latin typeface="Roboto"/>
              <a:cs typeface="Roboto"/>
            </a:endParaRPr>
          </a:p>
          <a:p>
            <a:pPr marL="12700" marR="81915">
              <a:lnSpc>
                <a:spcPct val="129600"/>
              </a:lnSpc>
            </a:pP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кейбір</a:t>
            </a:r>
            <a:r>
              <a:rPr sz="1350" spc="-3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білім</a:t>
            </a:r>
            <a:r>
              <a:rPr sz="1350" spc="-3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алушылар</a:t>
            </a:r>
            <a:r>
              <a:rPr sz="1350" spc="-3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20" dirty="0">
                <a:solidFill>
                  <a:srgbClr val="15203F"/>
                </a:solidFill>
                <a:latin typeface="Roboto"/>
                <a:cs typeface="Roboto"/>
              </a:rPr>
              <a:t>үшін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кедергі</a:t>
            </a:r>
            <a:r>
              <a:rPr sz="1350" spc="-4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болуы</a:t>
            </a:r>
            <a:r>
              <a:rPr sz="135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мүмкін.</a:t>
            </a:r>
            <a:endParaRPr sz="13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7"/>
            <a:ext cx="4286249" cy="643864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34012" y="1152521"/>
            <a:ext cx="19050" cy="4133850"/>
          </a:xfrm>
          <a:custGeom>
            <a:avLst/>
            <a:gdLst/>
            <a:ahLst/>
            <a:cxnLst/>
            <a:rect l="l" t="t" r="r" b="b"/>
            <a:pathLst>
              <a:path w="19050" h="4133850">
                <a:moveTo>
                  <a:pt x="12191" y="4133837"/>
                </a:moveTo>
                <a:lnTo>
                  <a:pt x="4698" y="4132948"/>
                </a:lnTo>
                <a:lnTo>
                  <a:pt x="0" y="4126979"/>
                </a:lnTo>
                <a:lnTo>
                  <a:pt x="0" y="6857"/>
                </a:lnTo>
                <a:lnTo>
                  <a:pt x="888" y="4698"/>
                </a:lnTo>
                <a:lnTo>
                  <a:pt x="2793" y="2793"/>
                </a:lnTo>
                <a:lnTo>
                  <a:pt x="6857" y="0"/>
                </a:lnTo>
                <a:lnTo>
                  <a:pt x="14351" y="888"/>
                </a:lnTo>
                <a:lnTo>
                  <a:pt x="19049" y="6857"/>
                </a:lnTo>
                <a:lnTo>
                  <a:pt x="19049" y="4126979"/>
                </a:lnTo>
                <a:lnTo>
                  <a:pt x="18161" y="4129139"/>
                </a:lnTo>
                <a:lnTo>
                  <a:pt x="16256" y="4131044"/>
                </a:lnTo>
                <a:lnTo>
                  <a:pt x="12191" y="4133837"/>
                </a:lnTo>
                <a:close/>
              </a:path>
            </a:pathLst>
          </a:custGeom>
          <a:solidFill>
            <a:srgbClr val="CFD1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950624" y="1343021"/>
            <a:ext cx="971550" cy="390525"/>
            <a:chOff x="4950624" y="1343021"/>
            <a:chExt cx="971550" cy="390525"/>
          </a:xfrm>
        </p:grpSpPr>
        <p:sp>
          <p:nvSpPr>
            <p:cNvPr id="5" name="object 5"/>
            <p:cNvSpPr/>
            <p:nvPr/>
          </p:nvSpPr>
          <p:spPr>
            <a:xfrm>
              <a:off x="5322098" y="1533520"/>
              <a:ext cx="600075" cy="19050"/>
            </a:xfrm>
            <a:custGeom>
              <a:avLst/>
              <a:gdLst/>
              <a:ahLst/>
              <a:cxnLst/>
              <a:rect l="l" t="t" r="r" b="b"/>
              <a:pathLst>
                <a:path w="600075" h="19050">
                  <a:moveTo>
                    <a:pt x="593215" y="19049"/>
                  </a:moveTo>
                  <a:lnTo>
                    <a:pt x="6857" y="19049"/>
                  </a:lnTo>
                  <a:lnTo>
                    <a:pt x="4699" y="18160"/>
                  </a:lnTo>
                  <a:lnTo>
                    <a:pt x="2794" y="16255"/>
                  </a:lnTo>
                  <a:lnTo>
                    <a:pt x="0" y="12191"/>
                  </a:lnTo>
                  <a:lnTo>
                    <a:pt x="0" y="9524"/>
                  </a:lnTo>
                  <a:lnTo>
                    <a:pt x="889" y="4698"/>
                  </a:lnTo>
                  <a:lnTo>
                    <a:pt x="6857" y="0"/>
                  </a:lnTo>
                  <a:lnTo>
                    <a:pt x="593215" y="0"/>
                  </a:lnTo>
                  <a:lnTo>
                    <a:pt x="595374" y="888"/>
                  </a:lnTo>
                  <a:lnTo>
                    <a:pt x="597279" y="2793"/>
                  </a:lnTo>
                  <a:lnTo>
                    <a:pt x="600073" y="6857"/>
                  </a:lnTo>
                  <a:lnTo>
                    <a:pt x="599184" y="14350"/>
                  </a:lnTo>
                  <a:lnTo>
                    <a:pt x="593215" y="19049"/>
                  </a:lnTo>
                  <a:close/>
                </a:path>
              </a:pathLst>
            </a:custGeom>
            <a:solidFill>
              <a:srgbClr val="CFD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0624" y="1343021"/>
              <a:ext cx="391160" cy="390525"/>
            </a:xfrm>
            <a:custGeom>
              <a:avLst/>
              <a:gdLst/>
              <a:ahLst/>
              <a:cxnLst/>
              <a:rect l="l" t="t" r="r" b="b"/>
              <a:pathLst>
                <a:path w="391160" h="390525">
                  <a:moveTo>
                    <a:pt x="371982" y="390523"/>
                  </a:moveTo>
                  <a:lnTo>
                    <a:pt x="18668" y="390523"/>
                  </a:lnTo>
                  <a:lnTo>
                    <a:pt x="15875" y="390015"/>
                  </a:lnTo>
                  <a:lnTo>
                    <a:pt x="13208" y="388872"/>
                  </a:lnTo>
                  <a:lnTo>
                    <a:pt x="8255" y="386205"/>
                  </a:lnTo>
                  <a:lnTo>
                    <a:pt x="2666" y="379855"/>
                  </a:lnTo>
                  <a:lnTo>
                    <a:pt x="0" y="371981"/>
                  </a:lnTo>
                  <a:lnTo>
                    <a:pt x="0" y="18668"/>
                  </a:lnTo>
                  <a:lnTo>
                    <a:pt x="18668" y="0"/>
                  </a:lnTo>
                  <a:lnTo>
                    <a:pt x="371982" y="0"/>
                  </a:lnTo>
                  <a:lnTo>
                    <a:pt x="390650" y="18668"/>
                  </a:lnTo>
                  <a:lnTo>
                    <a:pt x="390650" y="371981"/>
                  </a:lnTo>
                  <a:lnTo>
                    <a:pt x="371982" y="390523"/>
                  </a:lnTo>
                  <a:close/>
                </a:path>
              </a:pathLst>
            </a:custGeom>
            <a:solidFill>
              <a:srgbClr val="E8E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950624" y="2781291"/>
            <a:ext cx="971550" cy="381000"/>
            <a:chOff x="4950624" y="2781291"/>
            <a:chExt cx="971550" cy="381000"/>
          </a:xfrm>
        </p:grpSpPr>
        <p:sp>
          <p:nvSpPr>
            <p:cNvPr id="8" name="object 8"/>
            <p:cNvSpPr/>
            <p:nvPr/>
          </p:nvSpPr>
          <p:spPr>
            <a:xfrm>
              <a:off x="5322098" y="2962266"/>
              <a:ext cx="600075" cy="19050"/>
            </a:xfrm>
            <a:custGeom>
              <a:avLst/>
              <a:gdLst/>
              <a:ahLst/>
              <a:cxnLst/>
              <a:rect l="l" t="t" r="r" b="b"/>
              <a:pathLst>
                <a:path w="600075" h="19050">
                  <a:moveTo>
                    <a:pt x="593215" y="19049"/>
                  </a:moveTo>
                  <a:lnTo>
                    <a:pt x="6857" y="19049"/>
                  </a:lnTo>
                  <a:lnTo>
                    <a:pt x="4699" y="18160"/>
                  </a:lnTo>
                  <a:lnTo>
                    <a:pt x="2794" y="16255"/>
                  </a:lnTo>
                  <a:lnTo>
                    <a:pt x="0" y="12191"/>
                  </a:lnTo>
                  <a:lnTo>
                    <a:pt x="0" y="9524"/>
                  </a:lnTo>
                  <a:lnTo>
                    <a:pt x="889" y="4698"/>
                  </a:lnTo>
                  <a:lnTo>
                    <a:pt x="6857" y="0"/>
                  </a:lnTo>
                  <a:lnTo>
                    <a:pt x="593215" y="0"/>
                  </a:lnTo>
                  <a:lnTo>
                    <a:pt x="595374" y="888"/>
                  </a:lnTo>
                  <a:lnTo>
                    <a:pt x="597279" y="2793"/>
                  </a:lnTo>
                  <a:lnTo>
                    <a:pt x="600073" y="6857"/>
                  </a:lnTo>
                  <a:lnTo>
                    <a:pt x="599184" y="14350"/>
                  </a:lnTo>
                  <a:lnTo>
                    <a:pt x="593215" y="19049"/>
                  </a:lnTo>
                  <a:close/>
                </a:path>
              </a:pathLst>
            </a:custGeom>
            <a:solidFill>
              <a:srgbClr val="CFD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50624" y="2781291"/>
              <a:ext cx="391160" cy="381000"/>
            </a:xfrm>
            <a:custGeom>
              <a:avLst/>
              <a:gdLst/>
              <a:ahLst/>
              <a:cxnLst/>
              <a:rect l="l" t="t" r="r" b="b"/>
              <a:pathLst>
                <a:path w="391160" h="381000">
                  <a:moveTo>
                    <a:pt x="371982" y="380998"/>
                  </a:moveTo>
                  <a:lnTo>
                    <a:pt x="18668" y="380998"/>
                  </a:lnTo>
                  <a:lnTo>
                    <a:pt x="15875" y="380490"/>
                  </a:lnTo>
                  <a:lnTo>
                    <a:pt x="0" y="18668"/>
                  </a:lnTo>
                  <a:lnTo>
                    <a:pt x="508" y="15875"/>
                  </a:lnTo>
                  <a:lnTo>
                    <a:pt x="1650" y="13208"/>
                  </a:lnTo>
                  <a:lnTo>
                    <a:pt x="4317" y="8255"/>
                  </a:lnTo>
                  <a:lnTo>
                    <a:pt x="10667" y="2666"/>
                  </a:lnTo>
                  <a:lnTo>
                    <a:pt x="18668" y="0"/>
                  </a:lnTo>
                  <a:lnTo>
                    <a:pt x="371982" y="0"/>
                  </a:lnTo>
                  <a:lnTo>
                    <a:pt x="390650" y="18668"/>
                  </a:lnTo>
                  <a:lnTo>
                    <a:pt x="390650" y="362457"/>
                  </a:lnTo>
                  <a:lnTo>
                    <a:pt x="371982" y="380998"/>
                  </a:lnTo>
                  <a:close/>
                </a:path>
              </a:pathLst>
            </a:custGeom>
            <a:solidFill>
              <a:srgbClr val="E8E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950624" y="4219562"/>
            <a:ext cx="971550" cy="381000"/>
            <a:chOff x="4950624" y="4219562"/>
            <a:chExt cx="971550" cy="381000"/>
          </a:xfrm>
        </p:grpSpPr>
        <p:sp>
          <p:nvSpPr>
            <p:cNvPr id="11" name="object 11"/>
            <p:cNvSpPr/>
            <p:nvPr/>
          </p:nvSpPr>
          <p:spPr>
            <a:xfrm>
              <a:off x="5322098" y="4400537"/>
              <a:ext cx="600075" cy="19050"/>
            </a:xfrm>
            <a:custGeom>
              <a:avLst/>
              <a:gdLst/>
              <a:ahLst/>
              <a:cxnLst/>
              <a:rect l="l" t="t" r="r" b="b"/>
              <a:pathLst>
                <a:path w="600075" h="19050">
                  <a:moveTo>
                    <a:pt x="593215" y="19049"/>
                  </a:moveTo>
                  <a:lnTo>
                    <a:pt x="6857" y="19049"/>
                  </a:lnTo>
                  <a:lnTo>
                    <a:pt x="4699" y="18161"/>
                  </a:lnTo>
                  <a:lnTo>
                    <a:pt x="2794" y="16255"/>
                  </a:lnTo>
                  <a:lnTo>
                    <a:pt x="0" y="12191"/>
                  </a:lnTo>
                  <a:lnTo>
                    <a:pt x="0" y="9524"/>
                  </a:lnTo>
                  <a:lnTo>
                    <a:pt x="889" y="4698"/>
                  </a:lnTo>
                  <a:lnTo>
                    <a:pt x="6857" y="0"/>
                  </a:lnTo>
                  <a:lnTo>
                    <a:pt x="593215" y="0"/>
                  </a:lnTo>
                  <a:lnTo>
                    <a:pt x="595374" y="888"/>
                  </a:lnTo>
                  <a:lnTo>
                    <a:pt x="597279" y="2793"/>
                  </a:lnTo>
                  <a:lnTo>
                    <a:pt x="600073" y="6857"/>
                  </a:lnTo>
                  <a:lnTo>
                    <a:pt x="599184" y="14350"/>
                  </a:lnTo>
                  <a:lnTo>
                    <a:pt x="593215" y="19049"/>
                  </a:lnTo>
                  <a:close/>
                </a:path>
              </a:pathLst>
            </a:custGeom>
            <a:solidFill>
              <a:srgbClr val="CFD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50624" y="4219562"/>
              <a:ext cx="391160" cy="381000"/>
            </a:xfrm>
            <a:custGeom>
              <a:avLst/>
              <a:gdLst/>
              <a:ahLst/>
              <a:cxnLst/>
              <a:rect l="l" t="t" r="r" b="b"/>
              <a:pathLst>
                <a:path w="391160" h="381000">
                  <a:moveTo>
                    <a:pt x="371982" y="380998"/>
                  </a:moveTo>
                  <a:lnTo>
                    <a:pt x="18668" y="380998"/>
                  </a:lnTo>
                  <a:lnTo>
                    <a:pt x="15875" y="380490"/>
                  </a:lnTo>
                  <a:lnTo>
                    <a:pt x="0" y="18668"/>
                  </a:lnTo>
                  <a:lnTo>
                    <a:pt x="508" y="15875"/>
                  </a:lnTo>
                  <a:lnTo>
                    <a:pt x="1650" y="13208"/>
                  </a:lnTo>
                  <a:lnTo>
                    <a:pt x="4317" y="8255"/>
                  </a:lnTo>
                  <a:lnTo>
                    <a:pt x="10667" y="2666"/>
                  </a:lnTo>
                  <a:lnTo>
                    <a:pt x="18668" y="0"/>
                  </a:lnTo>
                  <a:lnTo>
                    <a:pt x="371982" y="0"/>
                  </a:lnTo>
                  <a:lnTo>
                    <a:pt x="390650" y="18668"/>
                  </a:lnTo>
                  <a:lnTo>
                    <a:pt x="390650" y="362457"/>
                  </a:lnTo>
                  <a:lnTo>
                    <a:pt x="371982" y="380998"/>
                  </a:lnTo>
                  <a:close/>
                </a:path>
              </a:pathLst>
            </a:custGeom>
            <a:solidFill>
              <a:srgbClr val="E8E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059657" y="2789402"/>
            <a:ext cx="16764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50" dirty="0">
                <a:solidFill>
                  <a:srgbClr val="15203F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61296" y="4218152"/>
            <a:ext cx="16446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30" dirty="0">
                <a:solidFill>
                  <a:srgbClr val="15203F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7659" y="1351127"/>
            <a:ext cx="13144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35" dirty="0">
                <a:solidFill>
                  <a:srgbClr val="15203F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073765" y="1244876"/>
            <a:ext cx="3998595" cy="85153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650" spc="204" dirty="0">
                <a:solidFill>
                  <a:srgbClr val="15203F"/>
                </a:solidFill>
              </a:rPr>
              <a:t>Маңызды</a:t>
            </a:r>
            <a:r>
              <a:rPr sz="1650" spc="65" dirty="0">
                <a:solidFill>
                  <a:srgbClr val="15203F"/>
                </a:solidFill>
              </a:rPr>
              <a:t> </a:t>
            </a:r>
            <a:r>
              <a:rPr sz="1650" spc="165" dirty="0">
                <a:solidFill>
                  <a:srgbClr val="15203F"/>
                </a:solidFill>
              </a:rPr>
              <a:t>бөлік</a:t>
            </a:r>
            <a:endParaRPr sz="1650"/>
          </a:p>
          <a:p>
            <a:pPr marL="12700" marR="5080">
              <a:lnSpc>
                <a:spcPts val="2100"/>
              </a:lnSpc>
            </a:pP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Қашықтықтан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оқыту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жүйесі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білім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беру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жүйесінің маңызды</a:t>
            </a:r>
            <a:r>
              <a:rPr sz="135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бөлігіне</a:t>
            </a:r>
            <a:r>
              <a:rPr sz="1350" spc="-3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айналды.</a:t>
            </a:r>
            <a:endParaRPr sz="1350">
              <a:latin typeface="Roboto"/>
              <a:cs typeface="Robo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73765" y="2683150"/>
            <a:ext cx="4216400" cy="851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500"/>
              </a:lnSpc>
              <a:spcBef>
                <a:spcPts val="95"/>
              </a:spcBef>
            </a:pPr>
            <a:r>
              <a:rPr sz="1650" spc="260" dirty="0">
                <a:solidFill>
                  <a:srgbClr val="15203F"/>
                </a:solidFill>
                <a:latin typeface="Calibri"/>
                <a:cs typeface="Calibri"/>
              </a:rPr>
              <a:t>Артықшылықтар</a:t>
            </a:r>
            <a:r>
              <a:rPr sz="1650" spc="50" dirty="0">
                <a:solidFill>
                  <a:srgbClr val="15203F"/>
                </a:solidFill>
                <a:latin typeface="Calibri"/>
                <a:cs typeface="Calibri"/>
              </a:rPr>
              <a:t> </a:t>
            </a:r>
            <a:r>
              <a:rPr sz="1650" spc="215" dirty="0">
                <a:solidFill>
                  <a:srgbClr val="15203F"/>
                </a:solidFill>
                <a:latin typeface="Calibri"/>
                <a:cs typeface="Calibri"/>
              </a:rPr>
              <a:t>мен</a:t>
            </a:r>
            <a:r>
              <a:rPr sz="1650" spc="55" dirty="0">
                <a:solidFill>
                  <a:srgbClr val="15203F"/>
                </a:solidFill>
                <a:latin typeface="Calibri"/>
                <a:cs typeface="Calibri"/>
              </a:rPr>
              <a:t> </a:t>
            </a:r>
            <a:r>
              <a:rPr sz="1650" spc="204" dirty="0">
                <a:solidFill>
                  <a:srgbClr val="15203F"/>
                </a:solidFill>
                <a:latin typeface="Calibri"/>
                <a:cs typeface="Calibri"/>
              </a:rPr>
              <a:t>мүмкіндіктер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Оның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артықшылықтары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мен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 мүмкіндіктерін толық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пайдалану</a:t>
            </a:r>
            <a:r>
              <a:rPr sz="1350" spc="-7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қажет.</a:t>
            </a:r>
            <a:endParaRPr sz="135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73774" y="4111900"/>
            <a:ext cx="4656455" cy="851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500"/>
              </a:lnSpc>
              <a:spcBef>
                <a:spcPts val="95"/>
              </a:spcBef>
            </a:pPr>
            <a:r>
              <a:rPr sz="1650" spc="215" dirty="0">
                <a:solidFill>
                  <a:srgbClr val="15203F"/>
                </a:solidFill>
                <a:latin typeface="Calibri"/>
                <a:cs typeface="Calibri"/>
              </a:rPr>
              <a:t>Тиімді</a:t>
            </a:r>
            <a:r>
              <a:rPr sz="1650" spc="55" dirty="0">
                <a:solidFill>
                  <a:srgbClr val="15203F"/>
                </a:solidFill>
                <a:latin typeface="Calibri"/>
                <a:cs typeface="Calibri"/>
              </a:rPr>
              <a:t> </a:t>
            </a:r>
            <a:r>
              <a:rPr sz="1650" spc="200" dirty="0">
                <a:solidFill>
                  <a:srgbClr val="15203F"/>
                </a:solidFill>
                <a:latin typeface="Calibri"/>
                <a:cs typeface="Calibri"/>
              </a:rPr>
              <a:t>пайдалану</a:t>
            </a:r>
            <a:r>
              <a:rPr sz="1650" spc="55" dirty="0">
                <a:solidFill>
                  <a:srgbClr val="15203F"/>
                </a:solidFill>
                <a:latin typeface="Calibri"/>
                <a:cs typeface="Calibri"/>
              </a:rPr>
              <a:t> </a:t>
            </a:r>
            <a:r>
              <a:rPr sz="1650" spc="170" dirty="0">
                <a:solidFill>
                  <a:srgbClr val="15203F"/>
                </a:solidFill>
                <a:latin typeface="Calibri"/>
                <a:cs typeface="Calibri"/>
              </a:rPr>
              <a:t>және</a:t>
            </a:r>
            <a:r>
              <a:rPr sz="1650" spc="55" dirty="0">
                <a:solidFill>
                  <a:srgbClr val="15203F"/>
                </a:solidFill>
                <a:latin typeface="Calibri"/>
                <a:cs typeface="Calibri"/>
              </a:rPr>
              <a:t> </a:t>
            </a:r>
            <a:r>
              <a:rPr sz="1650" spc="220" dirty="0">
                <a:solidFill>
                  <a:srgbClr val="15203F"/>
                </a:solidFill>
                <a:latin typeface="Calibri"/>
                <a:cs typeface="Calibri"/>
              </a:rPr>
              <a:t>сапаны</a:t>
            </a:r>
            <a:r>
              <a:rPr sz="1650" spc="55" dirty="0">
                <a:solidFill>
                  <a:srgbClr val="15203F"/>
                </a:solidFill>
                <a:latin typeface="Calibri"/>
                <a:cs typeface="Calibri"/>
              </a:rPr>
              <a:t> </a:t>
            </a:r>
            <a:r>
              <a:rPr sz="1650" spc="200" dirty="0">
                <a:solidFill>
                  <a:srgbClr val="15203F"/>
                </a:solidFill>
                <a:latin typeface="Calibri"/>
                <a:cs typeface="Calibri"/>
              </a:rPr>
              <a:t>жақсарту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Қашықтықтан</a:t>
            </a:r>
            <a:r>
              <a:rPr sz="1350" spc="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оқыту</a:t>
            </a:r>
            <a:r>
              <a:rPr sz="1350" spc="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20" dirty="0">
                <a:solidFill>
                  <a:srgbClr val="15203F"/>
                </a:solidFill>
                <a:latin typeface="Roboto"/>
                <a:cs typeface="Roboto"/>
              </a:rPr>
              <a:t>платформаларын</a:t>
            </a:r>
            <a:r>
              <a:rPr sz="1350" spc="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тиімді</a:t>
            </a:r>
            <a:r>
              <a:rPr sz="1350" spc="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пайдалану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және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оқу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сапасын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үнемі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жақсарту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өзекті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болып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отыр.</a:t>
            </a:r>
            <a:endParaRPr sz="13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099" y="1325604"/>
            <a:ext cx="10686415" cy="535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5920" indent="326390">
              <a:lnSpc>
                <a:spcPct val="115100"/>
              </a:lnSpc>
              <a:spcBef>
                <a:spcPts val="100"/>
              </a:spcBef>
              <a:buAutoNum type="arabicPeriod"/>
              <a:tabLst>
                <a:tab pos="339090" algn="l"/>
              </a:tabLst>
            </a:pPr>
            <a:r>
              <a:rPr sz="1900" spc="-35" dirty="0">
                <a:latin typeface="Tahoma"/>
                <a:cs typeface="Tahoma"/>
              </a:rPr>
              <a:t>Қашықтықтан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жұмыс</a:t>
            </a:r>
            <a:r>
              <a:rPr sz="1900" spc="-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жасғанда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spc="-20" dirty="0">
                <a:latin typeface="Tahoma"/>
                <a:cs typeface="Tahoma"/>
              </a:rPr>
              <a:t>қандай</a:t>
            </a:r>
            <a:r>
              <a:rPr sz="1900" spc="-65" dirty="0">
                <a:latin typeface="Tahoma"/>
                <a:cs typeface="Tahoma"/>
              </a:rPr>
              <a:t> </a:t>
            </a:r>
            <a:r>
              <a:rPr sz="1900" dirty="0">
                <a:latin typeface="Microsoft Sans Serif"/>
                <a:cs typeface="Microsoft Sans Serif"/>
              </a:rPr>
              <a:t>ө</a:t>
            </a:r>
            <a:r>
              <a:rPr sz="1900" dirty="0">
                <a:latin typeface="Tahoma"/>
                <a:cs typeface="Tahoma"/>
              </a:rPr>
              <a:t>з</a:t>
            </a:r>
            <a:r>
              <a:rPr sz="1900" spc="-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бетімен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spc="-20" dirty="0">
                <a:latin typeface="Tahoma"/>
                <a:cs typeface="Tahoma"/>
              </a:rPr>
              <a:t>орындайтын</a:t>
            </a:r>
            <a:r>
              <a:rPr sz="1900" spc="-6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тапсырмаларды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қолданған </a:t>
            </a:r>
            <a:r>
              <a:rPr sz="1900" dirty="0">
                <a:latin typeface="Tahoma"/>
                <a:cs typeface="Tahoma"/>
              </a:rPr>
              <a:t>ы</a:t>
            </a:r>
            <a:r>
              <a:rPr sz="1900" dirty="0">
                <a:latin typeface="Microsoft Sans Serif"/>
                <a:cs typeface="Microsoft Sans Serif"/>
              </a:rPr>
              <a:t>ң</a:t>
            </a:r>
            <a:r>
              <a:rPr sz="1900" dirty="0">
                <a:latin typeface="Tahoma"/>
                <a:cs typeface="Tahoma"/>
              </a:rPr>
              <a:t>ғайлы</a:t>
            </a:r>
            <a:r>
              <a:rPr sz="1900" spc="-65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?</a:t>
            </a:r>
            <a:endParaRPr sz="1900">
              <a:latin typeface="Tahoma"/>
              <a:cs typeface="Tahoma"/>
            </a:endParaRPr>
          </a:p>
          <a:p>
            <a:pPr marL="12700" marR="5080" indent="326390">
              <a:lnSpc>
                <a:spcPct val="115100"/>
              </a:lnSpc>
              <a:buAutoNum type="arabicPeriod"/>
              <a:tabLst>
                <a:tab pos="339090" algn="l"/>
              </a:tabLst>
            </a:pPr>
            <a:r>
              <a:rPr sz="1900" dirty="0">
                <a:latin typeface="Tahoma"/>
                <a:cs typeface="Tahoma"/>
              </a:rPr>
              <a:t>Жа</a:t>
            </a:r>
            <a:r>
              <a:rPr sz="1900" dirty="0">
                <a:latin typeface="Microsoft Sans Serif"/>
                <a:cs typeface="Microsoft Sans Serif"/>
              </a:rPr>
              <a:t>ң</a:t>
            </a:r>
            <a:r>
              <a:rPr sz="1900" dirty="0">
                <a:latin typeface="Tahoma"/>
                <a:cs typeface="Tahoma"/>
              </a:rPr>
              <a:t>а</a:t>
            </a:r>
            <a:r>
              <a:rPr sz="1900" spc="-75" dirty="0">
                <a:latin typeface="Tahoma"/>
                <a:cs typeface="Tahoma"/>
              </a:rPr>
              <a:t> </a:t>
            </a:r>
            <a:r>
              <a:rPr sz="1900" spc="-30" dirty="0">
                <a:latin typeface="Tahoma"/>
                <a:cs typeface="Tahoma"/>
              </a:rPr>
              <a:t>тақырып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бойынша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берілетін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материал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оқушыға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spc="-20" dirty="0">
                <a:latin typeface="Tahoma"/>
                <a:cs typeface="Tahoma"/>
              </a:rPr>
              <a:t>қандай</a:t>
            </a:r>
            <a:r>
              <a:rPr sz="1900" spc="-7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т</a:t>
            </a:r>
            <a:r>
              <a:rPr sz="1900" dirty="0">
                <a:latin typeface="Microsoft Sans Serif"/>
                <a:cs typeface="Microsoft Sans Serif"/>
              </a:rPr>
              <a:t>ү</a:t>
            </a:r>
            <a:r>
              <a:rPr sz="1900" dirty="0">
                <a:latin typeface="Tahoma"/>
                <a:cs typeface="Tahoma"/>
              </a:rPr>
              <a:t>рде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</a:t>
            </a:r>
            <a:r>
              <a:rPr sz="1900" spc="-10" dirty="0">
                <a:latin typeface="Microsoft Sans Serif"/>
                <a:cs typeface="Microsoft Sans Serif"/>
              </a:rPr>
              <a:t>ө</a:t>
            </a:r>
            <a:r>
              <a:rPr sz="1900" spc="-10" dirty="0">
                <a:latin typeface="Tahoma"/>
                <a:cs typeface="Tahoma"/>
              </a:rPr>
              <a:t>рсетіледі?Жа</a:t>
            </a:r>
            <a:r>
              <a:rPr sz="1900" spc="-10" dirty="0">
                <a:latin typeface="Microsoft Sans Serif"/>
                <a:cs typeface="Microsoft Sans Serif"/>
              </a:rPr>
              <a:t>ң</a:t>
            </a:r>
            <a:r>
              <a:rPr sz="1900" spc="-10" dirty="0">
                <a:latin typeface="Tahoma"/>
                <a:cs typeface="Tahoma"/>
              </a:rPr>
              <a:t>а </a:t>
            </a:r>
            <a:r>
              <a:rPr sz="1900" spc="-30" dirty="0">
                <a:latin typeface="Tahoma"/>
                <a:cs typeface="Tahoma"/>
              </a:rPr>
              <a:t>тақырып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бойынша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берілетін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материал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баспаға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шығарылған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т</a:t>
            </a:r>
            <a:r>
              <a:rPr sz="1900" dirty="0">
                <a:latin typeface="Microsoft Sans Serif"/>
                <a:cs typeface="Microsoft Sans Serif"/>
              </a:rPr>
              <a:t>ү</a:t>
            </a:r>
            <a:r>
              <a:rPr sz="1900" dirty="0">
                <a:latin typeface="Tahoma"/>
                <a:cs typeface="Tahoma"/>
              </a:rPr>
              <a:t>рде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-40" dirty="0">
                <a:latin typeface="Tahoma"/>
                <a:cs typeface="Tahoma"/>
              </a:rPr>
              <a:t>қашықтықтан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-35" dirty="0">
                <a:latin typeface="Tahoma"/>
                <a:cs typeface="Tahoma"/>
              </a:rPr>
              <a:t>оқыту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курсында электрондық</a:t>
            </a:r>
            <a:r>
              <a:rPr sz="1900" spc="-12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т</a:t>
            </a:r>
            <a:r>
              <a:rPr sz="1900" dirty="0">
                <a:latin typeface="Microsoft Sans Serif"/>
                <a:cs typeface="Microsoft Sans Serif"/>
              </a:rPr>
              <a:t>ү</a:t>
            </a:r>
            <a:r>
              <a:rPr sz="1900" dirty="0">
                <a:latin typeface="Tahoma"/>
                <a:cs typeface="Tahoma"/>
              </a:rPr>
              <a:t>рде</a:t>
            </a:r>
            <a:r>
              <a:rPr sz="1900" spc="-1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немесе</a:t>
            </a:r>
            <a:endParaRPr sz="1900">
              <a:latin typeface="Tahoma"/>
              <a:cs typeface="Tahoma"/>
            </a:endParaRPr>
          </a:p>
          <a:p>
            <a:pPr marL="145415">
              <a:lnSpc>
                <a:spcPct val="100000"/>
              </a:lnSpc>
              <a:spcBef>
                <a:spcPts val="345"/>
              </a:spcBef>
            </a:pPr>
            <a:r>
              <a:rPr sz="1900" spc="-10" dirty="0">
                <a:latin typeface="Tahoma"/>
                <a:cs typeface="Tahoma"/>
              </a:rPr>
              <a:t>электрондық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-20" dirty="0">
                <a:latin typeface="Tahoma"/>
                <a:cs typeface="Tahoma"/>
              </a:rPr>
              <a:t>оқулық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т</a:t>
            </a:r>
            <a:r>
              <a:rPr sz="1900" spc="-10" dirty="0">
                <a:latin typeface="Microsoft Sans Serif"/>
                <a:cs typeface="Microsoft Sans Serif"/>
              </a:rPr>
              <a:t>ү</a:t>
            </a:r>
            <a:r>
              <a:rPr sz="1900" spc="-10" dirty="0">
                <a:latin typeface="Tahoma"/>
                <a:cs typeface="Tahoma"/>
              </a:rPr>
              <a:t>рінде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беріледі.</a:t>
            </a:r>
            <a:endParaRPr sz="1900">
              <a:latin typeface="Tahoma"/>
              <a:cs typeface="Tahoma"/>
            </a:endParaRPr>
          </a:p>
          <a:p>
            <a:pPr marL="339090" indent="-260350">
              <a:lnSpc>
                <a:spcPct val="100000"/>
              </a:lnSpc>
              <a:spcBef>
                <a:spcPts val="345"/>
              </a:spcBef>
              <a:buAutoNum type="arabicPeriod" startAt="3"/>
              <a:tabLst>
                <a:tab pos="339090" algn="l"/>
              </a:tabLst>
            </a:pPr>
            <a:r>
              <a:rPr sz="1900" spc="-35" dirty="0">
                <a:latin typeface="Tahoma"/>
                <a:cs typeface="Tahoma"/>
              </a:rPr>
              <a:t>Қашықтықтан</a:t>
            </a:r>
            <a:r>
              <a:rPr sz="1900" spc="-75" dirty="0">
                <a:latin typeface="Tahoma"/>
                <a:cs typeface="Tahoma"/>
              </a:rPr>
              <a:t> </a:t>
            </a:r>
            <a:r>
              <a:rPr sz="1900" spc="-35" dirty="0">
                <a:latin typeface="Tahoma"/>
                <a:cs typeface="Tahoma"/>
              </a:rPr>
              <a:t>оқыту</a:t>
            </a:r>
            <a:r>
              <a:rPr sz="1900" spc="-7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ж</a:t>
            </a:r>
            <a:r>
              <a:rPr sz="1900" dirty="0">
                <a:latin typeface="Microsoft Sans Serif"/>
                <a:cs typeface="Microsoft Sans Serif"/>
              </a:rPr>
              <a:t>ү</a:t>
            </a:r>
            <a:r>
              <a:rPr sz="1900" dirty="0">
                <a:latin typeface="Tahoma"/>
                <a:cs typeface="Tahoma"/>
              </a:rPr>
              <a:t>йесі</a:t>
            </a:r>
            <a:r>
              <a:rPr sz="1900" spc="-75" dirty="0">
                <a:latin typeface="Tahoma"/>
                <a:cs typeface="Tahoma"/>
              </a:rPr>
              <a:t> </a:t>
            </a:r>
            <a:r>
              <a:rPr sz="1900" spc="-20" dirty="0">
                <a:latin typeface="Tahoma"/>
                <a:cs typeface="Tahoma"/>
              </a:rPr>
              <a:t>қандай</a:t>
            </a:r>
            <a:r>
              <a:rPr sz="1900" spc="-75" dirty="0">
                <a:latin typeface="Tahoma"/>
                <a:cs typeface="Tahoma"/>
              </a:rPr>
              <a:t> </a:t>
            </a:r>
            <a:r>
              <a:rPr sz="1900" spc="-20" dirty="0">
                <a:latin typeface="Tahoma"/>
                <a:cs typeface="Tahoma"/>
              </a:rPr>
              <a:t>компоненттерден</a:t>
            </a:r>
            <a:r>
              <a:rPr sz="1900" spc="-75" dirty="0">
                <a:latin typeface="Tahoma"/>
                <a:cs typeface="Tahoma"/>
              </a:rPr>
              <a:t> </a:t>
            </a:r>
            <a:r>
              <a:rPr sz="1900" spc="-20" dirty="0">
                <a:latin typeface="Tahoma"/>
                <a:cs typeface="Tahoma"/>
              </a:rPr>
              <a:t>тұрады</a:t>
            </a:r>
            <a:r>
              <a:rPr sz="1900" spc="-75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?</a:t>
            </a:r>
            <a:endParaRPr sz="1900">
              <a:latin typeface="Tahoma"/>
              <a:cs typeface="Tahoma"/>
            </a:endParaRPr>
          </a:p>
          <a:p>
            <a:pPr marL="339090" indent="-260350">
              <a:lnSpc>
                <a:spcPct val="100000"/>
              </a:lnSpc>
              <a:spcBef>
                <a:spcPts val="345"/>
              </a:spcBef>
              <a:buAutoNum type="arabicPeriod" startAt="3"/>
              <a:tabLst>
                <a:tab pos="339090" algn="l"/>
              </a:tabLst>
            </a:pPr>
            <a:r>
              <a:rPr sz="1900" spc="-35" dirty="0">
                <a:latin typeface="Tahoma"/>
                <a:cs typeface="Tahoma"/>
              </a:rPr>
              <a:t>Қашыктықтан</a:t>
            </a:r>
            <a:r>
              <a:rPr sz="1900" spc="-40" dirty="0">
                <a:latin typeface="Tahoma"/>
                <a:cs typeface="Tahoma"/>
              </a:rPr>
              <a:t> </a:t>
            </a:r>
            <a:r>
              <a:rPr sz="1900" spc="-25" dirty="0">
                <a:latin typeface="Tahoma"/>
                <a:cs typeface="Tahoma"/>
              </a:rPr>
              <a:t>оқытуды</a:t>
            </a:r>
            <a:r>
              <a:rPr sz="1900" spc="-4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ұйымдастыруды</a:t>
            </a:r>
            <a:r>
              <a:rPr sz="1900" dirty="0">
                <a:latin typeface="Microsoft Sans Serif"/>
                <a:cs typeface="Microsoft Sans Serif"/>
              </a:rPr>
              <a:t>ң</a:t>
            </a:r>
            <a:r>
              <a:rPr sz="1900" spc="50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Tahoma"/>
                <a:cs typeface="Tahoma"/>
              </a:rPr>
              <a:t>т</a:t>
            </a:r>
            <a:r>
              <a:rPr sz="1900" spc="-10" dirty="0">
                <a:latin typeface="Microsoft Sans Serif"/>
                <a:cs typeface="Microsoft Sans Serif"/>
              </a:rPr>
              <a:t>ү</a:t>
            </a:r>
            <a:r>
              <a:rPr sz="1900" spc="-10" dirty="0">
                <a:latin typeface="Tahoma"/>
                <a:cs typeface="Tahoma"/>
              </a:rPr>
              <a:t>рлері.</a:t>
            </a:r>
            <a:endParaRPr sz="1900">
              <a:latin typeface="Tahoma"/>
              <a:cs typeface="Tahoma"/>
            </a:endParaRPr>
          </a:p>
          <a:p>
            <a:pPr marL="339090" indent="-260350">
              <a:lnSpc>
                <a:spcPct val="100000"/>
              </a:lnSpc>
              <a:spcBef>
                <a:spcPts val="345"/>
              </a:spcBef>
              <a:buAutoNum type="arabicPeriod" startAt="3"/>
              <a:tabLst>
                <a:tab pos="339090" algn="l"/>
              </a:tabLst>
            </a:pPr>
            <a:r>
              <a:rPr sz="1900" dirty="0">
                <a:latin typeface="Tahoma"/>
                <a:cs typeface="Tahoma"/>
              </a:rPr>
              <a:t>Кейс-</a:t>
            </a:r>
            <a:r>
              <a:rPr sz="1900" spc="-30" dirty="0">
                <a:latin typeface="Tahoma"/>
                <a:cs typeface="Tahoma"/>
              </a:rPr>
              <a:t>технология</a:t>
            </a:r>
            <a:r>
              <a:rPr sz="1900" spc="-60" dirty="0">
                <a:latin typeface="Tahoma"/>
                <a:cs typeface="Tahoma"/>
              </a:rPr>
              <a:t> </a:t>
            </a:r>
            <a:r>
              <a:rPr sz="1900" spc="-20" dirty="0">
                <a:latin typeface="Tahoma"/>
                <a:cs typeface="Tahoma"/>
              </a:rPr>
              <a:t>арналған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900" spc="-20" dirty="0">
                <a:latin typeface="Tahoma"/>
                <a:cs typeface="Tahoma"/>
              </a:rPr>
              <a:t>қандай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материалдарды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білесіз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?</a:t>
            </a:r>
            <a:endParaRPr sz="1900">
              <a:latin typeface="Tahoma"/>
              <a:cs typeface="Tahoma"/>
            </a:endParaRPr>
          </a:p>
          <a:p>
            <a:pPr marL="339090" indent="-260350">
              <a:lnSpc>
                <a:spcPct val="100000"/>
              </a:lnSpc>
              <a:spcBef>
                <a:spcPts val="345"/>
              </a:spcBef>
              <a:buAutoNum type="arabicPeriod" startAt="3"/>
              <a:tabLst>
                <a:tab pos="339090" algn="l"/>
              </a:tabLst>
            </a:pPr>
            <a:r>
              <a:rPr sz="1900" dirty="0">
                <a:latin typeface="Tahoma"/>
                <a:cs typeface="Tahoma"/>
              </a:rPr>
              <a:t>Желілілік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-30" dirty="0">
                <a:latin typeface="Tahoma"/>
                <a:cs typeface="Tahoma"/>
              </a:rPr>
              <a:t>технология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ерекшелігін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ата</a:t>
            </a:r>
            <a:r>
              <a:rPr sz="1900" spc="-10" dirty="0">
                <a:latin typeface="Microsoft Sans Serif"/>
                <a:cs typeface="Microsoft Sans Serif"/>
              </a:rPr>
              <a:t>ң</a:t>
            </a:r>
            <a:r>
              <a:rPr sz="1900" spc="-10" dirty="0">
                <a:latin typeface="Tahoma"/>
                <a:cs typeface="Tahoma"/>
              </a:rPr>
              <a:t>ыз</a:t>
            </a:r>
            <a:endParaRPr sz="1900">
              <a:latin typeface="Tahoma"/>
              <a:cs typeface="Tahoma"/>
            </a:endParaRPr>
          </a:p>
          <a:p>
            <a:pPr marL="12700" marR="587375" indent="326390">
              <a:lnSpc>
                <a:spcPct val="115100"/>
              </a:lnSpc>
              <a:buAutoNum type="arabicPeriod" startAt="3"/>
              <a:tabLst>
                <a:tab pos="339090" algn="l"/>
              </a:tabLst>
            </a:pPr>
            <a:r>
              <a:rPr sz="1900" spc="-10" dirty="0">
                <a:latin typeface="Tahoma"/>
                <a:cs typeface="Tahoma"/>
              </a:rPr>
              <a:t>Қазақстан</a:t>
            </a:r>
            <a:r>
              <a:rPr sz="1900" spc="-3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Республикасыны</a:t>
            </a:r>
            <a:r>
              <a:rPr sz="1900" dirty="0">
                <a:latin typeface="Microsoft Sans Serif"/>
                <a:cs typeface="Microsoft Sans Serif"/>
              </a:rPr>
              <a:t>ң</a:t>
            </a:r>
            <a:r>
              <a:rPr sz="1900" spc="55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Tahoma"/>
                <a:cs typeface="Tahoma"/>
              </a:rPr>
              <a:t>к</a:t>
            </a:r>
            <a:r>
              <a:rPr sz="1900" spc="-30" dirty="0">
                <a:latin typeface="Microsoft Sans Serif"/>
                <a:cs typeface="Microsoft Sans Serif"/>
              </a:rPr>
              <a:t>ә</a:t>
            </a:r>
            <a:r>
              <a:rPr sz="1900" spc="-30" dirty="0">
                <a:latin typeface="Tahoma"/>
                <a:cs typeface="Tahoma"/>
              </a:rPr>
              <a:t>сіптік</a:t>
            </a:r>
            <a:r>
              <a:rPr sz="1900" spc="-35" dirty="0">
                <a:latin typeface="Tahoma"/>
                <a:cs typeface="Tahoma"/>
              </a:rPr>
              <a:t> жоғары,</a:t>
            </a:r>
            <a:r>
              <a:rPr sz="1900" spc="-3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қосымша</a:t>
            </a:r>
            <a:r>
              <a:rPr sz="1900" spc="-35" dirty="0">
                <a:latin typeface="Tahoma"/>
                <a:cs typeface="Tahoma"/>
              </a:rPr>
              <a:t> </a:t>
            </a:r>
            <a:r>
              <a:rPr sz="1900" spc="-30" dirty="0">
                <a:latin typeface="Tahoma"/>
                <a:cs typeface="Tahoma"/>
              </a:rPr>
              <a:t>к</a:t>
            </a:r>
            <a:r>
              <a:rPr sz="1900" spc="-30" dirty="0">
                <a:latin typeface="Microsoft Sans Serif"/>
                <a:cs typeface="Microsoft Sans Serif"/>
              </a:rPr>
              <a:t>ә</a:t>
            </a:r>
            <a:r>
              <a:rPr sz="1900" spc="-30" dirty="0">
                <a:latin typeface="Tahoma"/>
                <a:cs typeface="Tahoma"/>
              </a:rPr>
              <a:t>сіптік </a:t>
            </a:r>
            <a:r>
              <a:rPr sz="1900" dirty="0">
                <a:latin typeface="Tahoma"/>
                <a:cs typeface="Tahoma"/>
              </a:rPr>
              <a:t>білім</a:t>
            </a:r>
            <a:r>
              <a:rPr sz="1900" spc="-3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беретін</a:t>
            </a:r>
            <a:r>
              <a:rPr sz="1900" spc="-3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білім</a:t>
            </a:r>
            <a:r>
              <a:rPr sz="1900" spc="-30" dirty="0">
                <a:latin typeface="Tahoma"/>
                <a:cs typeface="Tahoma"/>
              </a:rPr>
              <a:t> </a:t>
            </a:r>
            <a:r>
              <a:rPr sz="1900" spc="-20" dirty="0">
                <a:latin typeface="Tahoma"/>
                <a:cs typeface="Tahoma"/>
              </a:rPr>
              <a:t>беру </a:t>
            </a:r>
            <a:r>
              <a:rPr sz="1900" dirty="0">
                <a:latin typeface="Tahoma"/>
                <a:cs typeface="Tahoma"/>
              </a:rPr>
              <a:t>ұйымдарында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қашықтықтық</a:t>
            </a:r>
            <a:r>
              <a:rPr sz="1900" spc="-5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нысаны</a:t>
            </a:r>
            <a:r>
              <a:rPr sz="1900" spc="-5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бойынша</a:t>
            </a:r>
            <a:r>
              <a:rPr sz="1900" spc="-50" dirty="0">
                <a:latin typeface="Tahoma"/>
                <a:cs typeface="Tahoma"/>
              </a:rPr>
              <a:t> </a:t>
            </a:r>
            <a:r>
              <a:rPr sz="1900" spc="-25" dirty="0">
                <a:latin typeface="Tahoma"/>
                <a:cs typeface="Tahoma"/>
              </a:rPr>
              <a:t>оқытуды</a:t>
            </a:r>
            <a:r>
              <a:rPr sz="1900" spc="-5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ұйымдастыру</a:t>
            </a:r>
            <a:r>
              <a:rPr sz="1900" spc="-5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ережесіне</a:t>
            </a:r>
            <a:r>
              <a:rPr sz="1900" spc="-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</a:t>
            </a:r>
            <a:r>
              <a:rPr sz="1900" spc="-10" dirty="0">
                <a:latin typeface="Microsoft Sans Serif"/>
                <a:cs typeface="Microsoft Sans Serif"/>
              </a:rPr>
              <a:t>ә</a:t>
            </a:r>
            <a:r>
              <a:rPr sz="1900" spc="-10" dirty="0">
                <a:latin typeface="Tahoma"/>
                <a:cs typeface="Tahoma"/>
              </a:rPr>
              <a:t>йкес </a:t>
            </a:r>
            <a:r>
              <a:rPr sz="1900" spc="-40" dirty="0">
                <a:latin typeface="Tahoma"/>
                <a:cs typeface="Tahoma"/>
              </a:rPr>
              <a:t>қашықтықтан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spc="-25" dirty="0">
                <a:latin typeface="Tahoma"/>
                <a:cs typeface="Tahoma"/>
              </a:rPr>
              <a:t>оқытуды</a:t>
            </a:r>
            <a:r>
              <a:rPr sz="1900" spc="-65" dirty="0">
                <a:latin typeface="Tahoma"/>
                <a:cs typeface="Tahoma"/>
              </a:rPr>
              <a:t> </a:t>
            </a:r>
            <a:r>
              <a:rPr sz="1900" spc="-25" dirty="0">
                <a:latin typeface="Tahoma"/>
                <a:cs typeface="Tahoma"/>
              </a:rPr>
              <a:t>пайдаланатын</a:t>
            </a:r>
            <a:r>
              <a:rPr sz="1900" spc="-65" dirty="0">
                <a:latin typeface="Tahoma"/>
                <a:cs typeface="Tahoma"/>
              </a:rPr>
              <a:t> </a:t>
            </a:r>
            <a:r>
              <a:rPr sz="1900" spc="-20" dirty="0">
                <a:latin typeface="Tahoma"/>
                <a:cs typeface="Tahoma"/>
              </a:rPr>
              <a:t>анықтамаларды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spc="-20" dirty="0">
                <a:latin typeface="Tahoma"/>
                <a:cs typeface="Tahoma"/>
              </a:rPr>
              <a:t>ата.</a:t>
            </a:r>
            <a:endParaRPr sz="1900">
              <a:latin typeface="Tahoma"/>
              <a:cs typeface="Tahoma"/>
            </a:endParaRPr>
          </a:p>
          <a:p>
            <a:pPr marL="339090" indent="-260350">
              <a:lnSpc>
                <a:spcPct val="100000"/>
              </a:lnSpc>
              <a:spcBef>
                <a:spcPts val="345"/>
              </a:spcBef>
              <a:buAutoNum type="arabicPeriod" startAt="3"/>
              <a:tabLst>
                <a:tab pos="339090" algn="l"/>
                <a:tab pos="7805420" algn="l"/>
              </a:tabLst>
            </a:pPr>
            <a:r>
              <a:rPr sz="1900" spc="-45" dirty="0">
                <a:latin typeface="Tahoma"/>
                <a:cs typeface="Tahoma"/>
              </a:rPr>
              <a:t>Қашықтықтықтан</a:t>
            </a:r>
            <a:r>
              <a:rPr sz="1900" spc="-8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оқытуды</a:t>
            </a:r>
            <a:r>
              <a:rPr sz="1900" dirty="0">
                <a:latin typeface="Microsoft Sans Serif"/>
                <a:cs typeface="Microsoft Sans Serif"/>
              </a:rPr>
              <a:t>ң</a:t>
            </a:r>
            <a:r>
              <a:rPr sz="1900" spc="10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ә</a:t>
            </a:r>
            <a:r>
              <a:rPr sz="1900" spc="-20" dirty="0">
                <a:latin typeface="Tahoma"/>
                <a:cs typeface="Tahoma"/>
              </a:rPr>
              <a:t>лектрондық</a:t>
            </a:r>
            <a:r>
              <a:rPr sz="1900" spc="-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курстарын</a:t>
            </a:r>
            <a:r>
              <a:rPr sz="1900" spc="-80" dirty="0">
                <a:latin typeface="Tahoma"/>
                <a:cs typeface="Tahoma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ә</a:t>
            </a:r>
            <a:r>
              <a:rPr sz="1900" spc="-10" dirty="0">
                <a:latin typeface="Tahoma"/>
                <a:cs typeface="Tahoma"/>
              </a:rPr>
              <a:t>зірлеушілер</a:t>
            </a:r>
            <a:r>
              <a:rPr sz="1900" dirty="0">
                <a:latin typeface="Tahoma"/>
                <a:cs typeface="Tahoma"/>
              </a:rPr>
              <a:t>	шешетін</a:t>
            </a:r>
            <a:r>
              <a:rPr sz="1900" spc="-25" dirty="0">
                <a:latin typeface="Tahoma"/>
                <a:cs typeface="Tahoma"/>
              </a:rPr>
              <a:t> </a:t>
            </a:r>
            <a:r>
              <a:rPr sz="1900" spc="-20" dirty="0">
                <a:latin typeface="Tahoma"/>
                <a:cs typeface="Tahoma"/>
              </a:rPr>
              <a:t>міндеттері </a:t>
            </a:r>
            <a:r>
              <a:rPr sz="1900" spc="90" dirty="0">
                <a:latin typeface="Tahoma"/>
                <a:cs typeface="Tahoma"/>
              </a:rPr>
              <a:t>?</a:t>
            </a:r>
            <a:endParaRPr sz="1900">
              <a:latin typeface="Tahoma"/>
              <a:cs typeface="Tahoma"/>
            </a:endParaRPr>
          </a:p>
          <a:p>
            <a:pPr marL="12700" marR="850900" indent="326390">
              <a:lnSpc>
                <a:spcPct val="115100"/>
              </a:lnSpc>
              <a:buAutoNum type="arabicPeriod" startAt="3"/>
              <a:tabLst>
                <a:tab pos="339090" algn="l"/>
              </a:tabLst>
            </a:pPr>
            <a:r>
              <a:rPr sz="1900" dirty="0">
                <a:latin typeface="Tahoma"/>
                <a:cs typeface="Tahoma"/>
              </a:rPr>
              <a:t>Білім</a:t>
            </a:r>
            <a:r>
              <a:rPr sz="1900" spc="-6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беру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мекемелері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қызметкерлеріні</a:t>
            </a:r>
            <a:r>
              <a:rPr sz="1900" dirty="0">
                <a:latin typeface="Microsoft Sans Serif"/>
                <a:cs typeface="Microsoft Sans Serif"/>
              </a:rPr>
              <a:t>ң</a:t>
            </a:r>
            <a:r>
              <a:rPr sz="1900" spc="30" dirty="0">
                <a:latin typeface="Microsoft Sans Serif"/>
                <a:cs typeface="Microsoft Sans Serif"/>
              </a:rPr>
              <a:t> </a:t>
            </a:r>
            <a:r>
              <a:rPr sz="1900" dirty="0">
                <a:latin typeface="Tahoma"/>
                <a:cs typeface="Tahoma"/>
              </a:rPr>
              <a:t>білімін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900" spc="-50" dirty="0">
                <a:latin typeface="Tahoma"/>
                <a:cs typeface="Tahoma"/>
              </a:rPr>
              <a:t>қашықтықтықтан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арттыруды</a:t>
            </a:r>
            <a:r>
              <a:rPr sz="1900" dirty="0">
                <a:latin typeface="Microsoft Sans Serif"/>
                <a:cs typeface="Microsoft Sans Serif"/>
              </a:rPr>
              <a:t>ң</a:t>
            </a:r>
            <a:r>
              <a:rPr sz="1900" spc="35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Tahoma"/>
                <a:cs typeface="Tahoma"/>
              </a:rPr>
              <a:t>қандай </a:t>
            </a:r>
            <a:r>
              <a:rPr sz="1900" spc="-35" dirty="0">
                <a:latin typeface="Tahoma"/>
                <a:cs typeface="Tahoma"/>
              </a:rPr>
              <a:t>аймақтық</a:t>
            </a:r>
            <a:r>
              <a:rPr sz="1900" spc="-3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моделдері</a:t>
            </a:r>
            <a:r>
              <a:rPr sz="1900" spc="-2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бар</a:t>
            </a:r>
            <a:r>
              <a:rPr sz="1900" spc="-25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?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1031" y="425450"/>
            <a:ext cx="4723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Arial"/>
                <a:cs typeface="Arial"/>
              </a:rPr>
              <a:t>Дәрісті</a:t>
            </a:r>
            <a:r>
              <a:rPr sz="3000" b="1" spc="-145" dirty="0">
                <a:latin typeface="Arial"/>
                <a:cs typeface="Arial"/>
              </a:rPr>
              <a:t> </a:t>
            </a:r>
            <a:r>
              <a:rPr sz="3000" b="1" spc="-20" dirty="0">
                <a:latin typeface="Arial"/>
                <a:cs typeface="Arial"/>
              </a:rPr>
              <a:t>бекіту</a:t>
            </a:r>
            <a:r>
              <a:rPr sz="3000" b="1" spc="-145" dirty="0">
                <a:latin typeface="Arial"/>
                <a:cs typeface="Arial"/>
              </a:rPr>
              <a:t> </a:t>
            </a:r>
            <a:r>
              <a:rPr sz="3000" b="1" spc="-55" dirty="0">
                <a:latin typeface="Arial"/>
                <a:cs typeface="Arial"/>
              </a:rPr>
              <a:t>сұрақтары: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11" y="2998819"/>
            <a:ext cx="893127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250" dirty="0" err="1">
                <a:latin typeface="Palatino Linotype"/>
                <a:cs typeface="Palatino Linotype"/>
              </a:rPr>
              <a:t>Назарларыңызға</a:t>
            </a:r>
            <a:r>
              <a:rPr sz="5200" b="1" spc="75" dirty="0">
                <a:latin typeface="Palatino Linotype"/>
                <a:cs typeface="Palatino Linotype"/>
              </a:rPr>
              <a:t> </a:t>
            </a:r>
            <a:r>
              <a:rPr sz="5200" b="1" spc="145" dirty="0" err="1">
                <a:latin typeface="Palatino Linotype"/>
                <a:cs typeface="Palatino Linotype"/>
              </a:rPr>
              <a:t>ра</a:t>
            </a:r>
            <a:r>
              <a:rPr lang="kk-KZ" sz="5200" b="1" spc="145" dirty="0">
                <a:latin typeface="Palatino Linotype"/>
                <a:cs typeface="Palatino Linotype"/>
              </a:rPr>
              <a:t>қ</a:t>
            </a:r>
            <a:r>
              <a:rPr sz="5200" b="1" spc="145" dirty="0" err="1">
                <a:latin typeface="Palatino Linotype"/>
                <a:cs typeface="Palatino Linotype"/>
              </a:rPr>
              <a:t>мет</a:t>
            </a:r>
            <a:r>
              <a:rPr sz="5200" b="1" spc="145" dirty="0">
                <a:latin typeface="Palatino Linotype"/>
                <a:cs typeface="Palatino Linotype"/>
              </a:rPr>
              <a:t>!</a:t>
            </a:r>
            <a:endParaRPr sz="52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F865BC-76B5-4993-BDA2-68024758E085}"/>
              </a:ext>
            </a:extLst>
          </p:cNvPr>
          <p:cNvSpPr/>
          <p:nvPr/>
        </p:nvSpPr>
        <p:spPr>
          <a:xfrm>
            <a:off x="17585" y="609600"/>
            <a:ext cx="10744200" cy="528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630555" algn="l"/>
              </a:tabLst>
            </a:pP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Жоспар: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630555" algn="l"/>
                <a:tab pos="810260" algn="l"/>
              </a:tabLst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Қашықтан оқытудың білім саласындағы мақсаты мен міндеттері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810260" algn="l"/>
              </a:tabLst>
            </a:pPr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Қашықтықтықтан оқытуды ұйымдастыру технологиялары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810260" algn="l"/>
              </a:tabLst>
            </a:pPr>
            <a:r>
              <a:rPr lang="kk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3.Қашықтықтықтан оқытудың дидактикалық құралдары.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810260" algn="l"/>
              </a:tabLst>
            </a:pPr>
            <a:r>
              <a:rPr lang="kk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Білім беру мекемелері қызметкерлерінің білімін қашықтықтықтан арттырудың аймақтық моделі.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1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257"/>
            <a:ext cx="4286249" cy="64386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4" y="1700056"/>
            <a:ext cx="4701540" cy="106362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20"/>
              </a:spcBef>
            </a:pPr>
            <a:r>
              <a:rPr spc="280" dirty="0">
                <a:latin typeface="Microsoft Sans Serif"/>
                <a:cs typeface="Microsoft Sans Serif"/>
              </a:rPr>
              <a:t>Қашықтықтан</a:t>
            </a:r>
            <a:r>
              <a:rPr spc="-45" dirty="0">
                <a:latin typeface="Microsoft Sans Serif"/>
                <a:cs typeface="Microsoft Sans Serif"/>
              </a:rPr>
              <a:t> </a:t>
            </a:r>
            <a:r>
              <a:rPr spc="265" dirty="0">
                <a:latin typeface="Microsoft Sans Serif"/>
                <a:cs typeface="Microsoft Sans Serif"/>
              </a:rPr>
              <a:t>оқыту </a:t>
            </a:r>
            <a:r>
              <a:rPr spc="240" dirty="0">
                <a:latin typeface="Microsoft Sans Serif"/>
                <a:cs typeface="Microsoft Sans Serif"/>
              </a:rPr>
              <a:t>дегеніміз</a:t>
            </a:r>
            <a:r>
              <a:rPr spc="-55" dirty="0">
                <a:latin typeface="Microsoft Sans Serif"/>
                <a:cs typeface="Microsoft Sans Serif"/>
              </a:rPr>
              <a:t> </a:t>
            </a:r>
            <a:r>
              <a:rPr spc="-25" dirty="0">
                <a:latin typeface="Microsoft Sans Serif"/>
                <a:cs typeface="Microsoft Sans Serif"/>
              </a:rPr>
              <a:t>не?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374" y="2972596"/>
            <a:ext cx="599186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600"/>
              </a:lnSpc>
              <a:spcBef>
                <a:spcPts val="100"/>
              </a:spcBef>
            </a:pP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Қашықтықтан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оқыту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245" dirty="0">
                <a:solidFill>
                  <a:srgbClr val="15203F"/>
                </a:solidFill>
                <a:latin typeface="Roboto"/>
                <a:cs typeface="Roboto"/>
              </a:rPr>
              <a:t>-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бұл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оқытушы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мен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білім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алушының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30" dirty="0">
                <a:solidFill>
                  <a:srgbClr val="15203F"/>
                </a:solidFill>
                <a:latin typeface="Roboto"/>
                <a:cs typeface="Roboto"/>
              </a:rPr>
              <a:t>бір-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бірінен </a:t>
            </a:r>
            <a:r>
              <a:rPr sz="1350" spc="-25" dirty="0">
                <a:solidFill>
                  <a:srgbClr val="15203F"/>
                </a:solidFill>
                <a:latin typeface="Roboto"/>
                <a:cs typeface="Roboto"/>
              </a:rPr>
              <a:t>физикалық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 ажырап,</a:t>
            </a:r>
            <a:r>
              <a:rPr sz="1350" spc="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заманауи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технологияларды</a:t>
            </a:r>
            <a:r>
              <a:rPr sz="1350" spc="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қолдану арқылы</a:t>
            </a:r>
            <a:r>
              <a:rPr sz="1350" spc="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жүзеге асырылатын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оқыту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 үрдісі.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Білім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алушылар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үйлерінен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немесе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кез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 келген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қолайлы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орыннан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интернет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желісі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арқылы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сабақтарға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қатысады.</a:t>
            </a:r>
            <a:r>
              <a:rPr sz="135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25" dirty="0">
                <a:solidFill>
                  <a:srgbClr val="15203F"/>
                </a:solidFill>
                <a:latin typeface="Roboto"/>
                <a:cs typeface="Roboto"/>
              </a:rPr>
              <a:t>Бұл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түрдегі</a:t>
            </a:r>
            <a:r>
              <a:rPr sz="135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оқытуда</a:t>
            </a:r>
            <a:r>
              <a:rPr sz="135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оқытушы</a:t>
            </a:r>
            <a:r>
              <a:rPr sz="1350" spc="-3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мен</a:t>
            </a:r>
            <a:r>
              <a:rPr sz="135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білім</a:t>
            </a:r>
            <a:r>
              <a:rPr sz="1350" spc="-3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алушы</a:t>
            </a:r>
            <a:r>
              <a:rPr sz="135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тірке</a:t>
            </a:r>
            <a:r>
              <a:rPr sz="1350" spc="-3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жазылу</a:t>
            </a:r>
            <a:r>
              <a:rPr sz="135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және</a:t>
            </a:r>
            <a:r>
              <a:rPr sz="1350" spc="-3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онлайн</a:t>
            </a:r>
            <a:endParaRPr sz="13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сабақтар</a:t>
            </a:r>
            <a:r>
              <a:rPr sz="135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арқылы</a:t>
            </a:r>
            <a:r>
              <a:rPr sz="135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5203F"/>
                </a:solidFill>
                <a:latin typeface="Roboto"/>
                <a:cs typeface="Roboto"/>
              </a:rPr>
              <a:t>байланыста</a:t>
            </a:r>
            <a:r>
              <a:rPr sz="1350" spc="-3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5203F"/>
                </a:solidFill>
                <a:latin typeface="Roboto"/>
                <a:cs typeface="Roboto"/>
              </a:rPr>
              <a:t>болады.</a:t>
            </a:r>
            <a:endParaRPr sz="13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E0F8A0-B061-4EB4-A4C3-9C9B2FB46651}"/>
              </a:ext>
            </a:extLst>
          </p:cNvPr>
          <p:cNvSpPr/>
          <p:nvPr/>
        </p:nvSpPr>
        <p:spPr>
          <a:xfrm>
            <a:off x="762000" y="685800"/>
            <a:ext cx="9982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630555" algn="l"/>
                <a:tab pos="810260" algn="l"/>
              </a:tabLst>
            </a:pPr>
            <a:r>
              <a:rPr lang="kk-KZ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Қашықтықтықтан оқыту (ҚО) - білім, білік дағдыларды алу үрдісі, бұл кезде оқыту процедураларының тұтас немесе белгілі бір бөлігі оқытушы мен студенттің территориялық алшақтығына қарамастан жаңа ақпараттық және телекоммуникациялық технологиялардың көмегімен жүзеге асырылады.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5909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indent="-213995">
              <a:lnSpc>
                <a:spcPct val="100000"/>
              </a:lnSpc>
              <a:spcBef>
                <a:spcPts val="100"/>
              </a:spcBef>
              <a:buSzPct val="95000"/>
              <a:buFont typeface="Roboto"/>
              <a:buAutoNum type="arabicPeriod"/>
              <a:tabLst>
                <a:tab pos="220979" algn="l"/>
              </a:tabLst>
            </a:pPr>
            <a:r>
              <a:rPr sz="2000" b="1" spc="-10" dirty="0">
                <a:latin typeface="Roboto"/>
                <a:cs typeface="Roboto"/>
              </a:rPr>
              <a:t>Икемділік:</a:t>
            </a:r>
            <a:r>
              <a:rPr sz="2000" b="1" spc="-40" dirty="0">
                <a:latin typeface="Roboto"/>
                <a:cs typeface="Roboto"/>
              </a:rPr>
              <a:t> </a:t>
            </a:r>
            <a:r>
              <a:rPr sz="2000" dirty="0"/>
              <a:t>Білім</a:t>
            </a:r>
            <a:r>
              <a:rPr sz="2000" spc="-30" dirty="0"/>
              <a:t> </a:t>
            </a:r>
            <a:r>
              <a:rPr sz="2000" spc="-10" dirty="0"/>
              <a:t>алушылар</a:t>
            </a:r>
            <a:r>
              <a:rPr sz="2000" spc="-30" dirty="0"/>
              <a:t> </a:t>
            </a:r>
            <a:r>
              <a:rPr sz="2000" spc="-10" dirty="0"/>
              <a:t>уақыт</a:t>
            </a:r>
            <a:r>
              <a:rPr sz="2000" spc="-30" dirty="0"/>
              <a:t> </a:t>
            </a:r>
            <a:r>
              <a:rPr sz="2000" dirty="0"/>
              <a:t>пен</a:t>
            </a:r>
            <a:r>
              <a:rPr sz="2000" spc="-30" dirty="0"/>
              <a:t> </a:t>
            </a:r>
            <a:r>
              <a:rPr sz="2000" spc="-10" dirty="0"/>
              <a:t>кеңістік</a:t>
            </a:r>
            <a:r>
              <a:rPr sz="2000" spc="-30" dirty="0"/>
              <a:t> </a:t>
            </a:r>
            <a:r>
              <a:rPr sz="2000" spc="-20" dirty="0"/>
              <a:t>шектеулерінсіз</a:t>
            </a:r>
            <a:r>
              <a:rPr sz="2000" spc="-30" dirty="0"/>
              <a:t> </a:t>
            </a:r>
            <a:r>
              <a:rPr sz="2000" dirty="0"/>
              <a:t>оқи</a:t>
            </a:r>
            <a:r>
              <a:rPr sz="2000" spc="-25" dirty="0"/>
              <a:t> </a:t>
            </a:r>
            <a:r>
              <a:rPr sz="2000" spc="-10" dirty="0"/>
              <a:t>алады.</a:t>
            </a:r>
            <a:endParaRPr sz="2000">
              <a:latin typeface="Roboto"/>
              <a:cs typeface="Roboto"/>
            </a:endParaRPr>
          </a:p>
          <a:p>
            <a:pPr marL="12700" marR="5080" indent="271145">
              <a:lnSpc>
                <a:spcPct val="159400"/>
              </a:lnSpc>
              <a:buSzPct val="95000"/>
              <a:buFont typeface="Roboto"/>
              <a:buAutoNum type="arabicPeriod"/>
              <a:tabLst>
                <a:tab pos="283845" algn="l"/>
              </a:tabLst>
            </a:pPr>
            <a:r>
              <a:rPr sz="2000" b="1" dirty="0">
                <a:latin typeface="Roboto"/>
                <a:cs typeface="Roboto"/>
              </a:rPr>
              <a:t>Қолжетімділік:</a:t>
            </a:r>
            <a:r>
              <a:rPr sz="2000" b="1" spc="-50" dirty="0">
                <a:latin typeface="Roboto"/>
                <a:cs typeface="Roboto"/>
              </a:rPr>
              <a:t> </a:t>
            </a:r>
            <a:r>
              <a:rPr sz="2000" dirty="0"/>
              <a:t>Қашықтықтан</a:t>
            </a:r>
            <a:r>
              <a:rPr sz="2000" spc="-45" dirty="0"/>
              <a:t> </a:t>
            </a:r>
            <a:r>
              <a:rPr sz="2000" dirty="0"/>
              <a:t>оқыту</a:t>
            </a:r>
            <a:r>
              <a:rPr sz="2000" spc="-45" dirty="0"/>
              <a:t> </a:t>
            </a:r>
            <a:r>
              <a:rPr sz="2000" dirty="0"/>
              <a:t>барлық</a:t>
            </a:r>
            <a:r>
              <a:rPr sz="2000" spc="-50" dirty="0"/>
              <a:t> </a:t>
            </a:r>
            <a:r>
              <a:rPr sz="2000" spc="-10" dirty="0"/>
              <a:t>мүмкіндігі</a:t>
            </a:r>
            <a:r>
              <a:rPr sz="2000" spc="-45" dirty="0"/>
              <a:t> </a:t>
            </a:r>
            <a:r>
              <a:rPr sz="2000" spc="-10" dirty="0"/>
              <a:t>шектеулі</a:t>
            </a:r>
            <a:r>
              <a:rPr sz="2000" spc="-45" dirty="0"/>
              <a:t> </a:t>
            </a:r>
            <a:r>
              <a:rPr sz="2000" spc="-25" dirty="0"/>
              <a:t>адамдарға</a:t>
            </a:r>
            <a:r>
              <a:rPr sz="2000" spc="-45" dirty="0"/>
              <a:t> </a:t>
            </a:r>
            <a:r>
              <a:rPr sz="2000" spc="-25" dirty="0"/>
              <a:t>да </a:t>
            </a:r>
            <a:r>
              <a:rPr sz="2000" spc="-10" dirty="0"/>
              <a:t>қолжетімді.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3000" b="1" spc="-50" dirty="0">
                <a:latin typeface="Arial"/>
                <a:cs typeface="Arial"/>
              </a:rPr>
              <a:t>Қашықтықтан</a:t>
            </a:r>
            <a:r>
              <a:rPr sz="3000" b="1" spc="-114" dirty="0">
                <a:latin typeface="Arial"/>
                <a:cs typeface="Arial"/>
              </a:rPr>
              <a:t> </a:t>
            </a:r>
            <a:r>
              <a:rPr sz="3000" b="1" spc="-70" dirty="0">
                <a:latin typeface="Arial"/>
                <a:cs typeface="Arial"/>
              </a:rPr>
              <a:t>оқытудың</a:t>
            </a:r>
            <a:r>
              <a:rPr sz="3000" b="1" spc="-110" dirty="0">
                <a:latin typeface="Arial"/>
                <a:cs typeface="Arial"/>
              </a:rPr>
              <a:t> </a:t>
            </a:r>
            <a:r>
              <a:rPr sz="3000" b="1" spc="-100" dirty="0">
                <a:latin typeface="Arial"/>
                <a:cs typeface="Arial"/>
              </a:rPr>
              <a:t>артықшылықтары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682ACE-C432-4A73-988D-F1A0585F5B20}"/>
              </a:ext>
            </a:extLst>
          </p:cNvPr>
          <p:cNvSpPr/>
          <p:nvPr/>
        </p:nvSpPr>
        <p:spPr>
          <a:xfrm>
            <a:off x="533400" y="304800"/>
            <a:ext cx="10363200" cy="6523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Қашықтықтан оқыту жүйесін әрқайсысы өз кезегінде бірнеше компоненттерден тұратын үш компоненттің жиыны ретінде карастыруға болады. Олар: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        Дидактикалық жүйе;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        Технологиялық жүйе;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        Қамтамасыз ету жүйелері. 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Қашықтықтан оқыту үшін оқытудың жалпы дидактикалык бес әдісін қолдануға болады: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Ақпараттық-рецептивті;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Репродуктивті;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Мәселелік мазмұндау;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Әвристикалық;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Зерттеу;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8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095FB1-91DD-4974-9D07-DEED20A07EBE}"/>
              </a:ext>
            </a:extLst>
          </p:cNvPr>
          <p:cNvSpPr/>
          <p:nvPr/>
        </p:nvSpPr>
        <p:spPr>
          <a:xfrm>
            <a:off x="457200" y="533400"/>
            <a:ext cx="10210800" cy="5862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Қашыктықтан оқытуды ұйымдастырудың әр түрлі технологиялары бар: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Кейс-технология</a:t>
            </a: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оқытушы-тьюторлардың дәстүрлі және қашықтықтан консультацияларды үйымдастыру кезінде мәтіндік, аудиовизуальды және мультимедиалық оқу-әдістемелік материалдарды жинау және оларды пайдаланушылардың өз бетінше меңгеруі үшін жіберуге негізделген.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Кейс технологиясы</a:t>
            </a: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(ағылшынның сasе—портфель) оқытуда жасалынған әдістемелік материалдармен іске асырылады.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5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099" y="2363981"/>
            <a:ext cx="8128000" cy="22910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700" spc="204" dirty="0">
                <a:solidFill>
                  <a:srgbClr val="3257B8"/>
                </a:solidFill>
                <a:latin typeface="Calibri"/>
                <a:cs typeface="Calibri"/>
              </a:rPr>
              <a:t>Техникалық</a:t>
            </a:r>
            <a:r>
              <a:rPr sz="1700" spc="65" dirty="0">
                <a:solidFill>
                  <a:srgbClr val="3257B8"/>
                </a:solidFill>
                <a:latin typeface="Calibri"/>
                <a:cs typeface="Calibri"/>
              </a:rPr>
              <a:t> </a:t>
            </a:r>
            <a:r>
              <a:rPr sz="1700" spc="185" dirty="0">
                <a:solidFill>
                  <a:srgbClr val="3257B8"/>
                </a:solidFill>
                <a:latin typeface="Calibri"/>
                <a:cs typeface="Calibri"/>
              </a:rPr>
              <a:t>мүмкіндіктер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700" spc="-40" dirty="0">
                <a:solidFill>
                  <a:srgbClr val="15203F"/>
                </a:solidFill>
                <a:latin typeface="Roboto"/>
                <a:cs typeface="Roboto"/>
              </a:rPr>
              <a:t>Платформа</a:t>
            </a:r>
            <a:r>
              <a:rPr sz="1700" spc="-2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700" spc="-20" dirty="0">
                <a:solidFill>
                  <a:srgbClr val="15203F"/>
                </a:solidFill>
                <a:latin typeface="Roboto"/>
                <a:cs typeface="Roboto"/>
              </a:rPr>
              <a:t>интерактивті </a:t>
            </a:r>
            <a:r>
              <a:rPr sz="1700" spc="-10" dirty="0">
                <a:solidFill>
                  <a:srgbClr val="15203F"/>
                </a:solidFill>
                <a:latin typeface="Roboto"/>
                <a:cs typeface="Roboto"/>
              </a:rPr>
              <a:t>сабақтарды,</a:t>
            </a:r>
            <a:r>
              <a:rPr sz="1700" spc="-2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700" dirty="0">
                <a:solidFill>
                  <a:srgbClr val="15203F"/>
                </a:solidFill>
                <a:latin typeface="Roboto"/>
                <a:cs typeface="Roboto"/>
              </a:rPr>
              <a:t>онлайн</a:t>
            </a:r>
            <a:r>
              <a:rPr sz="1700" spc="-2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700" dirty="0">
                <a:solidFill>
                  <a:srgbClr val="15203F"/>
                </a:solidFill>
                <a:latin typeface="Roboto"/>
                <a:cs typeface="Roboto"/>
              </a:rPr>
              <a:t>кеңестерді</a:t>
            </a:r>
            <a:r>
              <a:rPr sz="1700" spc="-2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700" dirty="0">
                <a:solidFill>
                  <a:srgbClr val="15203F"/>
                </a:solidFill>
                <a:latin typeface="Roboto"/>
                <a:cs typeface="Roboto"/>
              </a:rPr>
              <a:t>және</a:t>
            </a:r>
            <a:r>
              <a:rPr sz="1700" spc="-2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700" dirty="0">
                <a:solidFill>
                  <a:srgbClr val="15203F"/>
                </a:solidFill>
                <a:latin typeface="Roboto"/>
                <a:cs typeface="Roboto"/>
              </a:rPr>
              <a:t>басқа</a:t>
            </a:r>
            <a:r>
              <a:rPr sz="1700" spc="-2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700" spc="-10" dirty="0">
                <a:solidFill>
                  <a:srgbClr val="15203F"/>
                </a:solidFill>
                <a:latin typeface="Roboto"/>
                <a:cs typeface="Roboto"/>
              </a:rPr>
              <a:t>қосымша</a:t>
            </a:r>
            <a:endParaRPr sz="1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700" spc="-10" dirty="0">
                <a:solidFill>
                  <a:srgbClr val="15203F"/>
                </a:solidFill>
                <a:latin typeface="Roboto"/>
                <a:cs typeface="Roboto"/>
              </a:rPr>
              <a:t>сервистерді</a:t>
            </a:r>
            <a:r>
              <a:rPr sz="1700" spc="-7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700" spc="-10" dirty="0">
                <a:solidFill>
                  <a:srgbClr val="15203F"/>
                </a:solidFill>
                <a:latin typeface="Roboto"/>
                <a:cs typeface="Roboto"/>
              </a:rPr>
              <a:t>қамтуы</a:t>
            </a:r>
            <a:r>
              <a:rPr sz="1700" spc="-6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700" spc="-20" dirty="0">
                <a:solidFill>
                  <a:srgbClr val="15203F"/>
                </a:solidFill>
                <a:latin typeface="Roboto"/>
                <a:cs typeface="Roboto"/>
              </a:rPr>
              <a:t>тиіс.</a:t>
            </a:r>
            <a:endParaRPr sz="17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700">
              <a:latin typeface="Roboto"/>
              <a:cs typeface="Roboto"/>
            </a:endParaRPr>
          </a:p>
          <a:p>
            <a:pPr marL="86360" marR="1962150">
              <a:lnSpc>
                <a:spcPct val="123200"/>
              </a:lnSpc>
              <a:spcBef>
                <a:spcPts val="5"/>
              </a:spcBef>
            </a:pPr>
            <a:r>
              <a:rPr sz="1700" spc="185" dirty="0">
                <a:solidFill>
                  <a:srgbClr val="3257B8"/>
                </a:solidFill>
                <a:latin typeface="Calibri"/>
                <a:cs typeface="Calibri"/>
              </a:rPr>
              <a:t>Қолжетімділік</a:t>
            </a:r>
            <a:r>
              <a:rPr sz="1700" spc="45" dirty="0">
                <a:solidFill>
                  <a:srgbClr val="3257B8"/>
                </a:solidFill>
                <a:latin typeface="Calibri"/>
                <a:cs typeface="Calibri"/>
              </a:rPr>
              <a:t> </a:t>
            </a:r>
            <a:r>
              <a:rPr sz="1700" spc="180" dirty="0">
                <a:solidFill>
                  <a:srgbClr val="3257B8"/>
                </a:solidFill>
                <a:latin typeface="Calibri"/>
                <a:cs typeface="Calibri"/>
              </a:rPr>
              <a:t>пен</a:t>
            </a:r>
            <a:r>
              <a:rPr sz="1700" spc="60" dirty="0">
                <a:solidFill>
                  <a:srgbClr val="3257B8"/>
                </a:solidFill>
                <a:latin typeface="Calibri"/>
                <a:cs typeface="Calibri"/>
              </a:rPr>
              <a:t> </a:t>
            </a:r>
            <a:r>
              <a:rPr sz="1700" spc="180" dirty="0">
                <a:solidFill>
                  <a:srgbClr val="3257B8"/>
                </a:solidFill>
                <a:latin typeface="Calibri"/>
                <a:cs typeface="Calibri"/>
              </a:rPr>
              <a:t>жеңілдетілген</a:t>
            </a:r>
            <a:r>
              <a:rPr sz="1700" spc="60" dirty="0">
                <a:solidFill>
                  <a:srgbClr val="3257B8"/>
                </a:solidFill>
                <a:latin typeface="Calibri"/>
                <a:cs typeface="Calibri"/>
              </a:rPr>
              <a:t> </a:t>
            </a:r>
            <a:r>
              <a:rPr sz="1700" spc="165" dirty="0">
                <a:solidFill>
                  <a:srgbClr val="3257B8"/>
                </a:solidFill>
                <a:latin typeface="Calibri"/>
                <a:cs typeface="Calibri"/>
              </a:rPr>
              <a:t>пайдалану </a:t>
            </a:r>
            <a:r>
              <a:rPr sz="1700" spc="-40" dirty="0">
                <a:solidFill>
                  <a:srgbClr val="15203F"/>
                </a:solidFill>
                <a:latin typeface="Roboto"/>
                <a:cs typeface="Roboto"/>
              </a:rPr>
              <a:t>Платформа </a:t>
            </a:r>
            <a:r>
              <a:rPr sz="1700" spc="-10" dirty="0">
                <a:solidFill>
                  <a:srgbClr val="15203F"/>
                </a:solidFill>
                <a:latin typeface="Roboto"/>
                <a:cs typeface="Roboto"/>
              </a:rPr>
              <a:t>оқытушылар</a:t>
            </a:r>
            <a:r>
              <a:rPr sz="170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700" dirty="0">
                <a:solidFill>
                  <a:srgbClr val="15203F"/>
                </a:solidFill>
                <a:latin typeface="Roboto"/>
                <a:cs typeface="Roboto"/>
              </a:rPr>
              <a:t>мен</a:t>
            </a:r>
            <a:r>
              <a:rPr sz="1700" spc="-4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700" dirty="0">
                <a:solidFill>
                  <a:srgbClr val="15203F"/>
                </a:solidFill>
                <a:latin typeface="Roboto"/>
                <a:cs typeface="Roboto"/>
              </a:rPr>
              <a:t>білім</a:t>
            </a:r>
            <a:r>
              <a:rPr sz="170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700" dirty="0">
                <a:solidFill>
                  <a:srgbClr val="15203F"/>
                </a:solidFill>
                <a:latin typeface="Roboto"/>
                <a:cs typeface="Roboto"/>
              </a:rPr>
              <a:t>алушылар</a:t>
            </a:r>
            <a:r>
              <a:rPr sz="1700" spc="-4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700" dirty="0">
                <a:solidFill>
                  <a:srgbClr val="15203F"/>
                </a:solidFill>
                <a:latin typeface="Roboto"/>
                <a:cs typeface="Roboto"/>
              </a:rPr>
              <a:t>үшін</a:t>
            </a:r>
            <a:r>
              <a:rPr sz="170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700" spc="-10" dirty="0">
                <a:solidFill>
                  <a:srgbClr val="15203F"/>
                </a:solidFill>
                <a:latin typeface="Roboto"/>
                <a:cs typeface="Roboto"/>
              </a:rPr>
              <a:t>түсінікті </a:t>
            </a:r>
            <a:r>
              <a:rPr sz="1700" dirty="0">
                <a:solidFill>
                  <a:srgbClr val="15203F"/>
                </a:solidFill>
                <a:latin typeface="Roboto"/>
                <a:cs typeface="Roboto"/>
              </a:rPr>
              <a:t>және</a:t>
            </a:r>
            <a:r>
              <a:rPr sz="1700" spc="-10" dirty="0">
                <a:solidFill>
                  <a:srgbClr val="15203F"/>
                </a:solidFill>
                <a:latin typeface="Roboto"/>
                <a:cs typeface="Roboto"/>
              </a:rPr>
              <a:t> қолданысты</a:t>
            </a:r>
            <a:r>
              <a:rPr sz="170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700" dirty="0">
                <a:solidFill>
                  <a:srgbClr val="15203F"/>
                </a:solidFill>
                <a:latin typeface="Roboto"/>
                <a:cs typeface="Roboto"/>
              </a:rPr>
              <a:t>болуы</a:t>
            </a:r>
            <a:r>
              <a:rPr sz="170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700" spc="-10" dirty="0">
                <a:solidFill>
                  <a:srgbClr val="15203F"/>
                </a:solidFill>
                <a:latin typeface="Roboto"/>
                <a:cs typeface="Roboto"/>
              </a:rPr>
              <a:t>маңызды.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268" y="737936"/>
            <a:ext cx="111937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0" dirty="0">
                <a:latin typeface="Arial"/>
                <a:cs typeface="Arial"/>
              </a:rPr>
              <a:t>Қашықтықтан</a:t>
            </a:r>
            <a:r>
              <a:rPr sz="3000" b="1" spc="-105" dirty="0">
                <a:latin typeface="Arial"/>
                <a:cs typeface="Arial"/>
              </a:rPr>
              <a:t> оқыту</a:t>
            </a:r>
            <a:r>
              <a:rPr sz="3000" b="1" spc="-95" dirty="0">
                <a:latin typeface="Arial"/>
                <a:cs typeface="Arial"/>
              </a:rPr>
              <a:t> </a:t>
            </a:r>
            <a:r>
              <a:rPr sz="3000" b="1" spc="-75" dirty="0">
                <a:latin typeface="Arial"/>
                <a:cs typeface="Arial"/>
              </a:rPr>
              <a:t>платформаларына</a:t>
            </a:r>
            <a:r>
              <a:rPr sz="3000" b="1" spc="-95" dirty="0">
                <a:latin typeface="Arial"/>
                <a:cs typeface="Arial"/>
              </a:rPr>
              <a:t> </a:t>
            </a:r>
            <a:r>
              <a:rPr sz="3000" b="1" spc="-140" dirty="0">
                <a:latin typeface="Arial"/>
                <a:cs typeface="Arial"/>
              </a:rPr>
              <a:t>қойылатын</a:t>
            </a:r>
            <a:r>
              <a:rPr sz="3000" b="1" spc="-85" dirty="0">
                <a:latin typeface="Arial"/>
                <a:cs typeface="Arial"/>
              </a:rPr>
              <a:t> </a:t>
            </a:r>
            <a:r>
              <a:rPr sz="3000" b="1" spc="-35" dirty="0">
                <a:latin typeface="Arial"/>
                <a:cs typeface="Arial"/>
              </a:rPr>
              <a:t>талаптар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257"/>
            <a:ext cx="4286249" cy="64386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7374" y="2237800"/>
            <a:ext cx="6058535" cy="269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600"/>
              </a:lnSpc>
              <a:spcBef>
                <a:spcPts val="100"/>
              </a:spcBef>
            </a:pPr>
            <a:r>
              <a:rPr sz="1900" dirty="0">
                <a:solidFill>
                  <a:srgbClr val="15203F"/>
                </a:solidFill>
                <a:latin typeface="Roboto"/>
                <a:cs typeface="Roboto"/>
              </a:rPr>
              <a:t>Zoom</a:t>
            </a:r>
            <a:r>
              <a:rPr sz="1900" spc="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345" dirty="0">
                <a:solidFill>
                  <a:srgbClr val="15203F"/>
                </a:solidFill>
                <a:latin typeface="Roboto"/>
                <a:cs typeface="Roboto"/>
              </a:rPr>
              <a:t>-</a:t>
            </a:r>
            <a:r>
              <a:rPr sz="1900" spc="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75" dirty="0">
                <a:solidFill>
                  <a:srgbClr val="15203F"/>
                </a:solidFill>
                <a:latin typeface="Roboto"/>
                <a:cs typeface="Roboto"/>
              </a:rPr>
              <a:t>видео-</a:t>
            </a:r>
            <a:r>
              <a:rPr sz="1900" spc="-30" dirty="0">
                <a:solidFill>
                  <a:srgbClr val="15203F"/>
                </a:solidFill>
                <a:latin typeface="Roboto"/>
                <a:cs typeface="Roboto"/>
              </a:rPr>
              <a:t>конференциялар</a:t>
            </a:r>
            <a:r>
              <a:rPr sz="1900" spc="1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10" dirty="0">
                <a:solidFill>
                  <a:srgbClr val="15203F"/>
                </a:solidFill>
                <a:latin typeface="Roboto"/>
                <a:cs typeface="Roboto"/>
              </a:rPr>
              <a:t>жүргізуге, </a:t>
            </a:r>
            <a:r>
              <a:rPr sz="1900" dirty="0">
                <a:solidFill>
                  <a:srgbClr val="15203F"/>
                </a:solidFill>
                <a:latin typeface="Roboto"/>
                <a:cs typeface="Roboto"/>
              </a:rPr>
              <a:t>жиналыстар</a:t>
            </a:r>
            <a:r>
              <a:rPr sz="190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dirty="0">
                <a:solidFill>
                  <a:srgbClr val="15203F"/>
                </a:solidFill>
                <a:latin typeface="Roboto"/>
                <a:cs typeface="Roboto"/>
              </a:rPr>
              <a:t>мен</a:t>
            </a:r>
            <a:r>
              <a:rPr sz="190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20" dirty="0">
                <a:solidFill>
                  <a:srgbClr val="15203F"/>
                </a:solidFill>
                <a:latin typeface="Roboto"/>
                <a:cs typeface="Roboto"/>
              </a:rPr>
              <a:t>сабақтарды</a:t>
            </a:r>
            <a:r>
              <a:rPr sz="1900" spc="-3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25" dirty="0">
                <a:solidFill>
                  <a:srgbClr val="15203F"/>
                </a:solidFill>
                <a:latin typeface="Roboto"/>
                <a:cs typeface="Roboto"/>
              </a:rPr>
              <a:t>өткізуге</a:t>
            </a:r>
            <a:r>
              <a:rPr sz="1900" spc="-3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10" dirty="0">
                <a:solidFill>
                  <a:srgbClr val="15203F"/>
                </a:solidFill>
                <a:latin typeface="Roboto"/>
                <a:cs typeface="Roboto"/>
              </a:rPr>
              <a:t>арналған </a:t>
            </a:r>
            <a:r>
              <a:rPr sz="1900" spc="-20" dirty="0">
                <a:solidFill>
                  <a:srgbClr val="15203F"/>
                </a:solidFill>
                <a:latin typeface="Roboto"/>
                <a:cs typeface="Roboto"/>
              </a:rPr>
              <a:t>тиімді</a:t>
            </a:r>
            <a:r>
              <a:rPr sz="1900" spc="-5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40" dirty="0">
                <a:solidFill>
                  <a:srgbClr val="15203F"/>
                </a:solidFill>
                <a:latin typeface="Roboto"/>
                <a:cs typeface="Roboto"/>
              </a:rPr>
              <a:t>платформа.</a:t>
            </a:r>
            <a:r>
              <a:rPr sz="1900" spc="-5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dirty="0">
                <a:solidFill>
                  <a:srgbClr val="15203F"/>
                </a:solidFill>
                <a:latin typeface="Roboto"/>
                <a:cs typeface="Roboto"/>
              </a:rPr>
              <a:t>Zoom</a:t>
            </a:r>
            <a:r>
              <a:rPr sz="1900" spc="-4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10" dirty="0">
                <a:solidFill>
                  <a:srgbClr val="15203F"/>
                </a:solidFill>
                <a:latin typeface="Roboto"/>
                <a:cs typeface="Roboto"/>
              </a:rPr>
              <a:t>пайдаланушылары</a:t>
            </a:r>
            <a:r>
              <a:rPr sz="1900" spc="-5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20" dirty="0">
                <a:solidFill>
                  <a:srgbClr val="15203F"/>
                </a:solidFill>
                <a:latin typeface="Roboto"/>
                <a:cs typeface="Roboto"/>
              </a:rPr>
              <a:t>бір- </a:t>
            </a:r>
            <a:r>
              <a:rPr sz="1900" dirty="0">
                <a:solidFill>
                  <a:srgbClr val="15203F"/>
                </a:solidFill>
                <a:latin typeface="Roboto"/>
                <a:cs typeface="Roboto"/>
              </a:rPr>
              <a:t>бірімен</a:t>
            </a:r>
            <a:r>
              <a:rPr sz="1900" spc="-5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dirty="0">
                <a:solidFill>
                  <a:srgbClr val="15203F"/>
                </a:solidFill>
                <a:latin typeface="Roboto"/>
                <a:cs typeface="Roboto"/>
              </a:rPr>
              <a:t>нақты</a:t>
            </a:r>
            <a:r>
              <a:rPr sz="1900" spc="-4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dirty="0">
                <a:solidFill>
                  <a:srgbClr val="15203F"/>
                </a:solidFill>
                <a:latin typeface="Roboto"/>
                <a:cs typeface="Roboto"/>
              </a:rPr>
              <a:t>уақыт</a:t>
            </a:r>
            <a:r>
              <a:rPr sz="1900" spc="-4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dirty="0">
                <a:solidFill>
                  <a:srgbClr val="15203F"/>
                </a:solidFill>
                <a:latin typeface="Roboto"/>
                <a:cs typeface="Roboto"/>
              </a:rPr>
              <a:t>режимінде</a:t>
            </a:r>
            <a:r>
              <a:rPr sz="1900" spc="-5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dirty="0">
                <a:solidFill>
                  <a:srgbClr val="15203F"/>
                </a:solidFill>
                <a:latin typeface="Roboto"/>
                <a:cs typeface="Roboto"/>
              </a:rPr>
              <a:t>және</a:t>
            </a:r>
            <a:r>
              <a:rPr sz="1900" spc="-4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dirty="0">
                <a:solidFill>
                  <a:srgbClr val="15203F"/>
                </a:solidFill>
                <a:latin typeface="Roboto"/>
                <a:cs typeface="Roboto"/>
              </a:rPr>
              <a:t>жазбаға</a:t>
            </a:r>
            <a:r>
              <a:rPr sz="1900" spc="-4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10" dirty="0">
                <a:solidFill>
                  <a:srgbClr val="15203F"/>
                </a:solidFill>
                <a:latin typeface="Roboto"/>
                <a:cs typeface="Roboto"/>
              </a:rPr>
              <a:t>түсіре отырып</a:t>
            </a:r>
            <a:r>
              <a:rPr sz="1900" spc="-7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dirty="0">
                <a:solidFill>
                  <a:srgbClr val="15203F"/>
                </a:solidFill>
                <a:latin typeface="Roboto"/>
                <a:cs typeface="Roboto"/>
              </a:rPr>
              <a:t>байланыса</a:t>
            </a:r>
            <a:r>
              <a:rPr sz="1900" spc="-7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10" dirty="0">
                <a:solidFill>
                  <a:srgbClr val="15203F"/>
                </a:solidFill>
                <a:latin typeface="Roboto"/>
                <a:cs typeface="Roboto"/>
              </a:rPr>
              <a:t>алады.</a:t>
            </a:r>
            <a:r>
              <a:rPr sz="1900" spc="-7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45" dirty="0">
                <a:solidFill>
                  <a:srgbClr val="15203F"/>
                </a:solidFill>
                <a:latin typeface="Roboto"/>
                <a:cs typeface="Roboto"/>
              </a:rPr>
              <a:t>Платформа</a:t>
            </a:r>
            <a:r>
              <a:rPr sz="1900" spc="-7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10" dirty="0">
                <a:solidFill>
                  <a:srgbClr val="15203F"/>
                </a:solidFill>
                <a:latin typeface="Roboto"/>
                <a:cs typeface="Roboto"/>
              </a:rPr>
              <a:t>топтық </a:t>
            </a:r>
            <a:r>
              <a:rPr sz="1900" spc="-25" dirty="0">
                <a:solidFill>
                  <a:srgbClr val="15203F"/>
                </a:solidFill>
                <a:latin typeface="Roboto"/>
                <a:cs typeface="Roboto"/>
              </a:rPr>
              <a:t>сұхбаттар,</a:t>
            </a:r>
            <a:r>
              <a:rPr sz="1900" spc="-5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dirty="0">
                <a:solidFill>
                  <a:srgbClr val="15203F"/>
                </a:solidFill>
                <a:latin typeface="Roboto"/>
                <a:cs typeface="Roboto"/>
              </a:rPr>
              <a:t>экран</a:t>
            </a:r>
            <a:r>
              <a:rPr sz="1900" spc="-5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dirty="0">
                <a:solidFill>
                  <a:srgbClr val="15203F"/>
                </a:solidFill>
                <a:latin typeface="Roboto"/>
                <a:cs typeface="Roboto"/>
              </a:rPr>
              <a:t>бөлісу</a:t>
            </a:r>
            <a:r>
              <a:rPr sz="1900" spc="-5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10" dirty="0">
                <a:solidFill>
                  <a:srgbClr val="15203F"/>
                </a:solidFill>
                <a:latin typeface="Roboto"/>
                <a:cs typeface="Roboto"/>
              </a:rPr>
              <a:t>мүмкіндігі,</a:t>
            </a:r>
            <a:r>
              <a:rPr sz="1900" spc="-5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10" dirty="0">
                <a:solidFill>
                  <a:srgbClr val="15203F"/>
                </a:solidFill>
                <a:latin typeface="Roboto"/>
                <a:cs typeface="Roboto"/>
              </a:rPr>
              <a:t>чат</a:t>
            </a:r>
            <a:r>
              <a:rPr sz="1900" spc="-5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dirty="0">
                <a:solidFill>
                  <a:srgbClr val="15203F"/>
                </a:solidFill>
                <a:latin typeface="Roboto"/>
                <a:cs typeface="Roboto"/>
              </a:rPr>
              <a:t>және</a:t>
            </a:r>
            <a:r>
              <a:rPr sz="1900" spc="-5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20" dirty="0">
                <a:solidFill>
                  <a:srgbClr val="15203F"/>
                </a:solidFill>
                <a:latin typeface="Roboto"/>
                <a:cs typeface="Roboto"/>
              </a:rPr>
              <a:t>тағы </a:t>
            </a:r>
            <a:r>
              <a:rPr sz="1900" dirty="0">
                <a:solidFill>
                  <a:srgbClr val="15203F"/>
                </a:solidFill>
                <a:latin typeface="Roboto"/>
                <a:cs typeface="Roboto"/>
              </a:rPr>
              <a:t>басқа</a:t>
            </a:r>
            <a:r>
              <a:rPr sz="1900" spc="-10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40" dirty="0">
                <a:solidFill>
                  <a:srgbClr val="15203F"/>
                </a:solidFill>
                <a:latin typeface="Roboto"/>
                <a:cs typeface="Roboto"/>
              </a:rPr>
              <a:t>функционалды</a:t>
            </a:r>
            <a:r>
              <a:rPr sz="190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20" dirty="0">
                <a:solidFill>
                  <a:srgbClr val="15203F"/>
                </a:solidFill>
                <a:latin typeface="Roboto"/>
                <a:cs typeface="Roboto"/>
              </a:rPr>
              <a:t>мүмкіндіктерге</a:t>
            </a:r>
            <a:r>
              <a:rPr sz="1900" spc="-5" dirty="0">
                <a:solidFill>
                  <a:srgbClr val="15203F"/>
                </a:solidFill>
                <a:latin typeface="Roboto"/>
                <a:cs typeface="Roboto"/>
              </a:rPr>
              <a:t> </a:t>
            </a:r>
            <a:r>
              <a:rPr sz="1900" spc="-25" dirty="0">
                <a:solidFill>
                  <a:srgbClr val="15203F"/>
                </a:solidFill>
                <a:latin typeface="Roboto"/>
                <a:cs typeface="Roboto"/>
              </a:rPr>
              <a:t>ие.</a:t>
            </a:r>
            <a:endParaRPr sz="190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63317" y="1074147"/>
            <a:ext cx="37382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0" dirty="0">
                <a:latin typeface="Arial"/>
                <a:cs typeface="Arial"/>
              </a:rPr>
              <a:t>Zoom</a:t>
            </a:r>
            <a:r>
              <a:rPr sz="3000" b="1" spc="-170" dirty="0">
                <a:latin typeface="Arial"/>
                <a:cs typeface="Arial"/>
              </a:rPr>
              <a:t> </a:t>
            </a:r>
            <a:r>
              <a:rPr sz="3000" b="1" spc="-75" dirty="0">
                <a:latin typeface="Arial"/>
                <a:cs typeface="Arial"/>
              </a:rPr>
              <a:t>платформасы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680</Words>
  <Application>Microsoft Office PowerPoint</Application>
  <PresentationFormat>Произвольный</PresentationFormat>
  <Paragraphs>79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Microsoft Sans Serif</vt:lpstr>
      <vt:lpstr>Palatino Linotype</vt:lpstr>
      <vt:lpstr>Roboto</vt:lpstr>
      <vt:lpstr>Tahoma</vt:lpstr>
      <vt:lpstr>Times New Roman</vt:lpstr>
      <vt:lpstr>Office Theme</vt:lpstr>
      <vt:lpstr>15 Дәріс.  Қашықтықтан оқыту. Қашықтықтан оқыту платформалары </vt:lpstr>
      <vt:lpstr>Презентация PowerPoint</vt:lpstr>
      <vt:lpstr>Қашықтықтан оқыту дегеніміз не?</vt:lpstr>
      <vt:lpstr>Презентация PowerPoint</vt:lpstr>
      <vt:lpstr>Қашықтықтан оқытудың артықшылықтары</vt:lpstr>
      <vt:lpstr>Презентация PowerPoint</vt:lpstr>
      <vt:lpstr>Презентация PowerPoint</vt:lpstr>
      <vt:lpstr>Қашықтықтан оқыту платформаларына қойылатын талаптар</vt:lpstr>
      <vt:lpstr>Zoom платформасы</vt:lpstr>
      <vt:lpstr>Microsoft Teams платформасы</vt:lpstr>
      <vt:lpstr>Google Classroom платформасы</vt:lpstr>
      <vt:lpstr>Moodle платформасы</vt:lpstr>
      <vt:lpstr>Қашықтықтан оқыту кезіндегі жалпы мәселелер</vt:lpstr>
      <vt:lpstr>Маңызды бөлік Қашықтықтан оқыту жүйесі білім беру жүйесінің маңызды бөлігіне айналды.</vt:lpstr>
      <vt:lpstr>Дәрісті бекіту сұрақтары:</vt:lpstr>
      <vt:lpstr>Назарларыңызға рақмет!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KHashykhtykhtan-okhytu-KHashykhtykhtan-okhytu-platformalary</dc:title>
  <dc:creator>Нұрсұлтан Абдуали</dc:creator>
  <cp:keywords>DAGVJk8SQQ0,BAE4ihG04Ao</cp:keywords>
  <cp:lastModifiedBy>Аралбаева Гульнара Мырзахановна</cp:lastModifiedBy>
  <cp:revision>2</cp:revision>
  <dcterms:created xsi:type="dcterms:W3CDTF">2024-10-31T17:43:02Z</dcterms:created>
  <dcterms:modified xsi:type="dcterms:W3CDTF">2024-10-31T17:47:39Z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2024-10-31T00:00:00Z</vt:filetime>
  </property>
  <property fmtid="{D5CDD505-2E9C-101B-9397-08002B2CF9AE}" pid="3" name="Creator">
    <vt:lpwstr>Canva</vt:lpwstr>
  </property>
  <property fmtid="{D5CDD505-2E9C-101B-9397-08002B2CF9AE}" pid="4" name="LastSaved">
    <vt:filetime>2024-10-31T00:00:00Z</vt:filetime>
  </property>
  <property fmtid="{D5CDD505-2E9C-101B-9397-08002B2CF9AE}" pid="5" name="Producer">
    <vt:lpwstr>Canva</vt:lpwstr>
  </property>
</Properties>
</file>