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8" r:id="rId3"/>
    <p:sldId id="257" r:id="rId4"/>
    <p:sldId id="269" r:id="rId5"/>
    <p:sldId id="258" r:id="rId6"/>
    <p:sldId id="270" r:id="rId7"/>
    <p:sldId id="271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11430000" cy="6858000"/>
  <p:notesSz cx="11430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108" y="56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1430000" cy="6858000"/>
          </a:xfrm>
          <a:custGeom>
            <a:avLst/>
            <a:gdLst/>
            <a:ahLst/>
            <a:cxnLst/>
            <a:rect l="l" t="t" r="r" b="b"/>
            <a:pathLst>
              <a:path w="11430000" h="6858000">
                <a:moveTo>
                  <a:pt x="11429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1429999" y="0"/>
                </a:lnTo>
                <a:lnTo>
                  <a:pt x="11429999" y="6857999"/>
                </a:lnTo>
                <a:close/>
              </a:path>
            </a:pathLst>
          </a:custGeom>
          <a:solidFill>
            <a:srgbClr val="FAFBF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57"/>
            <a:ext cx="11429999" cy="214286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721767" y="2605755"/>
            <a:ext cx="7986464" cy="482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50" b="0" i="0">
                <a:solidFill>
                  <a:srgbClr val="3257B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73099" y="4166298"/>
            <a:ext cx="9885045" cy="130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15203F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50" b="0" i="0">
                <a:solidFill>
                  <a:srgbClr val="3257B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500" b="0" i="0">
                <a:solidFill>
                  <a:srgbClr val="15203F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1430000" cy="6858000"/>
          </a:xfrm>
          <a:custGeom>
            <a:avLst/>
            <a:gdLst/>
            <a:ahLst/>
            <a:cxnLst/>
            <a:rect l="l" t="t" r="r" b="b"/>
            <a:pathLst>
              <a:path w="11430000" h="6858000">
                <a:moveTo>
                  <a:pt x="11429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1429999" y="0"/>
                </a:lnTo>
                <a:lnTo>
                  <a:pt x="11429999" y="6857999"/>
                </a:lnTo>
                <a:close/>
              </a:path>
            </a:pathLst>
          </a:custGeom>
          <a:solidFill>
            <a:srgbClr val="FAFBF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43750" y="257"/>
            <a:ext cx="4286249" cy="6438642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600074" y="229552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286131" y="304672"/>
                </a:moveTo>
                <a:lnTo>
                  <a:pt x="18669" y="304672"/>
                </a:lnTo>
                <a:lnTo>
                  <a:pt x="15875" y="304165"/>
                </a:lnTo>
                <a:lnTo>
                  <a:pt x="13208" y="303022"/>
                </a:lnTo>
                <a:lnTo>
                  <a:pt x="8255" y="300355"/>
                </a:lnTo>
                <a:lnTo>
                  <a:pt x="2667" y="294004"/>
                </a:lnTo>
                <a:lnTo>
                  <a:pt x="0" y="286258"/>
                </a:lnTo>
                <a:lnTo>
                  <a:pt x="0" y="18668"/>
                </a:lnTo>
                <a:lnTo>
                  <a:pt x="18542" y="0"/>
                </a:lnTo>
                <a:lnTo>
                  <a:pt x="286131" y="0"/>
                </a:lnTo>
                <a:lnTo>
                  <a:pt x="304799" y="18668"/>
                </a:lnTo>
                <a:lnTo>
                  <a:pt x="304776" y="286258"/>
                </a:lnTo>
                <a:lnTo>
                  <a:pt x="286131" y="304672"/>
                </a:lnTo>
                <a:close/>
              </a:path>
            </a:pathLst>
          </a:custGeom>
          <a:solidFill>
            <a:srgbClr val="E8EC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3657599" y="229552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286130" y="304672"/>
                </a:moveTo>
                <a:lnTo>
                  <a:pt x="18668" y="304672"/>
                </a:lnTo>
                <a:lnTo>
                  <a:pt x="15875" y="304165"/>
                </a:lnTo>
                <a:lnTo>
                  <a:pt x="13208" y="303022"/>
                </a:lnTo>
                <a:lnTo>
                  <a:pt x="8255" y="300355"/>
                </a:lnTo>
                <a:lnTo>
                  <a:pt x="2666" y="294004"/>
                </a:lnTo>
                <a:lnTo>
                  <a:pt x="0" y="286258"/>
                </a:lnTo>
                <a:lnTo>
                  <a:pt x="0" y="18668"/>
                </a:lnTo>
                <a:lnTo>
                  <a:pt x="18542" y="0"/>
                </a:lnTo>
                <a:lnTo>
                  <a:pt x="286130" y="0"/>
                </a:lnTo>
                <a:lnTo>
                  <a:pt x="304799" y="18668"/>
                </a:lnTo>
                <a:lnTo>
                  <a:pt x="304776" y="286258"/>
                </a:lnTo>
                <a:lnTo>
                  <a:pt x="286130" y="304672"/>
                </a:lnTo>
                <a:close/>
              </a:path>
            </a:pathLst>
          </a:custGeom>
          <a:solidFill>
            <a:srgbClr val="E8EC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50" b="0" i="0">
                <a:solidFill>
                  <a:srgbClr val="3257B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71500" y="1577340"/>
            <a:ext cx="497205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886450" y="1577340"/>
            <a:ext cx="497205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50" b="0" i="0">
                <a:solidFill>
                  <a:srgbClr val="3257B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1430000" cy="6858000"/>
          </a:xfrm>
          <a:custGeom>
            <a:avLst/>
            <a:gdLst/>
            <a:ahLst/>
            <a:cxnLst/>
            <a:rect l="l" t="t" r="r" b="b"/>
            <a:pathLst>
              <a:path w="11430000" h="6858000">
                <a:moveTo>
                  <a:pt x="11429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1429999" y="0"/>
                </a:lnTo>
                <a:lnTo>
                  <a:pt x="11429999" y="6857999"/>
                </a:lnTo>
                <a:close/>
              </a:path>
            </a:pathLst>
          </a:custGeom>
          <a:solidFill>
            <a:srgbClr val="FAFB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73624" y="442757"/>
            <a:ext cx="5198735" cy="16536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50" b="0" i="0">
                <a:solidFill>
                  <a:srgbClr val="3257B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873624" y="2500690"/>
            <a:ext cx="5153025" cy="305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15203F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886200" y="6377940"/>
            <a:ext cx="365760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71500" y="6377940"/>
            <a:ext cx="262890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229600" y="6377940"/>
            <a:ext cx="262890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43750" y="257"/>
            <a:ext cx="4286249" cy="643864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37981" y="2133600"/>
            <a:ext cx="5795010" cy="1588255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marR="5080" algn="ctr">
              <a:lnSpc>
                <a:spcPts val="4200"/>
              </a:lnSpc>
              <a:spcBef>
                <a:spcPts val="50"/>
              </a:spcBef>
            </a:pPr>
            <a:r>
              <a:rPr lang="ru-RU" b="1" spc="2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 </a:t>
            </a:r>
            <a:r>
              <a:rPr lang="ru-RU" b="1" spc="2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Дәріс</a:t>
            </a:r>
            <a:r>
              <a:rPr lang="ru-RU" b="1" spc="2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b="1" spc="2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Қашықтықтан</a:t>
            </a:r>
            <a:r>
              <a:rPr lang="ru-RU" b="1" spc="2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2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оқыту</a:t>
            </a:r>
            <a:r>
              <a:rPr lang="ru-RU" b="1" spc="2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spc="2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Қашықтықтан</a:t>
            </a:r>
            <a:r>
              <a:rPr lang="ru-RU" b="1" spc="2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2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оқыту</a:t>
            </a:r>
            <a:r>
              <a:rPr lang="ru-RU" b="1" spc="2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2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платформалары</a:t>
            </a:r>
            <a:r>
              <a:rPr lang="ru-RU" b="1" spc="2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b="1" spc="14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37981" y="4552070"/>
            <a:ext cx="199390" cy="1720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50" spc="-25" dirty="0">
                <a:solidFill>
                  <a:srgbClr val="FFFFFF"/>
                </a:solidFill>
                <a:latin typeface="Roboto"/>
                <a:cs typeface="Roboto"/>
              </a:rPr>
              <a:t>NN</a:t>
            </a:r>
            <a:endParaRPr sz="950">
              <a:latin typeface="Roboto"/>
              <a:cs typeface="Robo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34075" y="1933575"/>
            <a:ext cx="4905374" cy="336232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87374" y="3120700"/>
            <a:ext cx="4714875" cy="11112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1900"/>
              </a:lnSpc>
              <a:spcBef>
                <a:spcPts val="100"/>
              </a:spcBef>
            </a:pPr>
            <a:r>
              <a:rPr sz="1800" dirty="0">
                <a:solidFill>
                  <a:srgbClr val="15203F"/>
                </a:solidFill>
                <a:latin typeface="Roboto"/>
                <a:cs typeface="Roboto"/>
              </a:rPr>
              <a:t>Microsoft</a:t>
            </a:r>
            <a:r>
              <a:rPr sz="1800" spc="-5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800" dirty="0">
                <a:solidFill>
                  <a:srgbClr val="15203F"/>
                </a:solidFill>
                <a:latin typeface="Roboto"/>
                <a:cs typeface="Roboto"/>
              </a:rPr>
              <a:t>Teams</a:t>
            </a:r>
            <a:r>
              <a:rPr sz="1800" spc="-30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800" spc="-320" dirty="0">
                <a:solidFill>
                  <a:srgbClr val="15203F"/>
                </a:solidFill>
                <a:latin typeface="Roboto"/>
                <a:cs typeface="Roboto"/>
              </a:rPr>
              <a:t>-</a:t>
            </a:r>
            <a:r>
              <a:rPr sz="1800" spc="-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800" dirty="0">
                <a:solidFill>
                  <a:srgbClr val="15203F"/>
                </a:solidFill>
                <a:latin typeface="Roboto"/>
                <a:cs typeface="Roboto"/>
              </a:rPr>
              <a:t>оқыту</a:t>
            </a:r>
            <a:r>
              <a:rPr sz="1800" spc="-2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800" spc="-10" dirty="0">
                <a:solidFill>
                  <a:srgbClr val="15203F"/>
                </a:solidFill>
                <a:latin typeface="Roboto"/>
                <a:cs typeface="Roboto"/>
              </a:rPr>
              <a:t>үдерісі</a:t>
            </a:r>
            <a:r>
              <a:rPr sz="1800" spc="-30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800" dirty="0">
                <a:solidFill>
                  <a:srgbClr val="15203F"/>
                </a:solidFill>
                <a:latin typeface="Roboto"/>
                <a:cs typeface="Roboto"/>
              </a:rPr>
              <a:t>және</a:t>
            </a:r>
            <a:r>
              <a:rPr sz="1800" spc="-30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800" spc="-10" dirty="0">
                <a:solidFill>
                  <a:srgbClr val="15203F"/>
                </a:solidFill>
                <a:latin typeface="Roboto"/>
                <a:cs typeface="Roboto"/>
              </a:rPr>
              <a:t>тиімді </a:t>
            </a:r>
            <a:r>
              <a:rPr sz="1800" dirty="0">
                <a:solidFill>
                  <a:srgbClr val="15203F"/>
                </a:solidFill>
                <a:latin typeface="Roboto"/>
                <a:cs typeface="Roboto"/>
              </a:rPr>
              <a:t>командалық</a:t>
            </a:r>
            <a:r>
              <a:rPr sz="1800" spc="-2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800" dirty="0">
                <a:solidFill>
                  <a:srgbClr val="15203F"/>
                </a:solidFill>
                <a:latin typeface="Roboto"/>
                <a:cs typeface="Roboto"/>
              </a:rPr>
              <a:t>жұмыс</a:t>
            </a:r>
            <a:r>
              <a:rPr sz="1800" spc="-20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800" dirty="0">
                <a:solidFill>
                  <a:srgbClr val="15203F"/>
                </a:solidFill>
                <a:latin typeface="Roboto"/>
                <a:cs typeface="Roboto"/>
              </a:rPr>
              <a:t>үшін</a:t>
            </a:r>
            <a:r>
              <a:rPr sz="1800" spc="-2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800" dirty="0">
                <a:solidFill>
                  <a:srgbClr val="15203F"/>
                </a:solidFill>
                <a:latin typeface="Roboto"/>
                <a:cs typeface="Roboto"/>
              </a:rPr>
              <a:t>кешенді</a:t>
            </a:r>
            <a:r>
              <a:rPr sz="1800" spc="-20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800" spc="-10" dirty="0">
                <a:solidFill>
                  <a:srgbClr val="15203F"/>
                </a:solidFill>
                <a:latin typeface="Roboto"/>
                <a:cs typeface="Roboto"/>
              </a:rPr>
              <a:t>шешім</a:t>
            </a:r>
            <a:endParaRPr sz="180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sz="1800" spc="-10" dirty="0">
                <a:solidFill>
                  <a:srgbClr val="15203F"/>
                </a:solidFill>
                <a:latin typeface="Roboto"/>
                <a:cs typeface="Roboto"/>
              </a:rPr>
              <a:t>ұсынатын</a:t>
            </a:r>
            <a:r>
              <a:rPr sz="1800" spc="-8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800" dirty="0">
                <a:solidFill>
                  <a:srgbClr val="15203F"/>
                </a:solidFill>
                <a:latin typeface="Roboto"/>
                <a:cs typeface="Roboto"/>
              </a:rPr>
              <a:t>дербес</a:t>
            </a:r>
            <a:r>
              <a:rPr sz="1800" spc="-80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800" spc="-10" dirty="0">
                <a:solidFill>
                  <a:srgbClr val="15203F"/>
                </a:solidFill>
                <a:latin typeface="Roboto"/>
                <a:cs typeface="Roboto"/>
              </a:rPr>
              <a:t>платформа.</a:t>
            </a:r>
            <a:endParaRPr sz="1800">
              <a:latin typeface="Roboto"/>
              <a:cs typeface="Roboto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47786" y="1910143"/>
            <a:ext cx="495427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b="1" spc="-10" dirty="0">
                <a:latin typeface="Arial"/>
                <a:cs typeface="Arial"/>
              </a:rPr>
              <a:t>Microsoft</a:t>
            </a:r>
            <a:r>
              <a:rPr sz="2600" b="1" spc="-140" dirty="0">
                <a:latin typeface="Arial"/>
                <a:cs typeface="Arial"/>
              </a:rPr>
              <a:t> </a:t>
            </a:r>
            <a:r>
              <a:rPr sz="2600" b="1" spc="-30" dirty="0">
                <a:latin typeface="Arial"/>
                <a:cs typeface="Arial"/>
              </a:rPr>
              <a:t>Teams</a:t>
            </a:r>
            <a:r>
              <a:rPr sz="2600" b="1" spc="-140" dirty="0">
                <a:latin typeface="Arial"/>
                <a:cs typeface="Arial"/>
              </a:rPr>
              <a:t> </a:t>
            </a:r>
            <a:r>
              <a:rPr sz="2600" b="1" spc="-50" dirty="0">
                <a:latin typeface="Arial"/>
                <a:cs typeface="Arial"/>
              </a:rPr>
              <a:t>платформасы</a:t>
            </a:r>
            <a:endParaRPr sz="2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87374" y="747557"/>
            <a:ext cx="3678554" cy="106362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 marR="5080">
              <a:lnSpc>
                <a:spcPct val="102600"/>
              </a:lnSpc>
              <a:spcBef>
                <a:spcPts val="20"/>
              </a:spcBef>
            </a:pPr>
            <a:r>
              <a:rPr dirty="0">
                <a:latin typeface="Palatino Linotype"/>
                <a:cs typeface="Palatino Linotype"/>
              </a:rPr>
              <a:t>Google</a:t>
            </a:r>
            <a:r>
              <a:rPr spc="229" dirty="0">
                <a:latin typeface="Palatino Linotype"/>
                <a:cs typeface="Palatino Linotype"/>
              </a:rPr>
              <a:t> </a:t>
            </a:r>
            <a:r>
              <a:rPr spc="105" dirty="0">
                <a:latin typeface="Palatino Linotype"/>
                <a:cs typeface="Palatino Linotype"/>
              </a:rPr>
              <a:t>Classroom </a:t>
            </a:r>
            <a:r>
              <a:rPr spc="190" dirty="0">
                <a:latin typeface="Palatino Linotype"/>
                <a:cs typeface="Palatino Linotype"/>
              </a:rPr>
              <a:t>платформасы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58862" y="2276231"/>
            <a:ext cx="2291080" cy="320802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168275">
              <a:lnSpc>
                <a:spcPct val="106100"/>
              </a:lnSpc>
              <a:spcBef>
                <a:spcPts val="15"/>
              </a:spcBef>
            </a:pPr>
            <a:r>
              <a:rPr sz="1650" dirty="0">
                <a:solidFill>
                  <a:srgbClr val="15203F"/>
                </a:solidFill>
                <a:latin typeface="Palatino Linotype"/>
                <a:cs typeface="Palatino Linotype"/>
              </a:rPr>
              <a:t>Google</a:t>
            </a:r>
            <a:r>
              <a:rPr sz="1650" spc="130" dirty="0">
                <a:solidFill>
                  <a:srgbClr val="15203F"/>
                </a:solidFill>
                <a:latin typeface="Palatino Linotype"/>
                <a:cs typeface="Palatino Linotype"/>
              </a:rPr>
              <a:t> </a:t>
            </a:r>
            <a:r>
              <a:rPr sz="1650" spc="70" dirty="0">
                <a:solidFill>
                  <a:srgbClr val="15203F"/>
                </a:solidFill>
                <a:latin typeface="Palatino Linotype"/>
                <a:cs typeface="Palatino Linotype"/>
              </a:rPr>
              <a:t>Classroom</a:t>
            </a:r>
            <a:r>
              <a:rPr sz="1650" spc="135" dirty="0">
                <a:solidFill>
                  <a:srgbClr val="15203F"/>
                </a:solidFill>
                <a:latin typeface="Palatino Linotype"/>
                <a:cs typeface="Palatino Linotype"/>
              </a:rPr>
              <a:t> </a:t>
            </a:r>
            <a:r>
              <a:rPr sz="1650" spc="50" dirty="0">
                <a:solidFill>
                  <a:srgbClr val="15203F"/>
                </a:solidFill>
                <a:latin typeface="Palatino Linotype"/>
                <a:cs typeface="Palatino Linotype"/>
              </a:rPr>
              <a:t>- </a:t>
            </a:r>
            <a:r>
              <a:rPr sz="1650" spc="105" dirty="0">
                <a:solidFill>
                  <a:srgbClr val="15203F"/>
                </a:solidFill>
                <a:latin typeface="Palatino Linotype"/>
                <a:cs typeface="Palatino Linotype"/>
              </a:rPr>
              <a:t>білім</a:t>
            </a:r>
            <a:r>
              <a:rPr sz="1650" spc="25" dirty="0">
                <a:solidFill>
                  <a:srgbClr val="15203F"/>
                </a:solidFill>
                <a:latin typeface="Palatino Linotype"/>
                <a:cs typeface="Palatino Linotype"/>
              </a:rPr>
              <a:t> </a:t>
            </a:r>
            <a:r>
              <a:rPr sz="1650" spc="50" dirty="0">
                <a:solidFill>
                  <a:srgbClr val="15203F"/>
                </a:solidFill>
                <a:latin typeface="Palatino Linotype"/>
                <a:cs typeface="Palatino Linotype"/>
              </a:rPr>
              <a:t>беру </a:t>
            </a:r>
            <a:r>
              <a:rPr sz="1650" spc="130" dirty="0">
                <a:solidFill>
                  <a:srgbClr val="15203F"/>
                </a:solidFill>
                <a:latin typeface="Palatino Linotype"/>
                <a:cs typeface="Palatino Linotype"/>
              </a:rPr>
              <a:t>мекемелері</a:t>
            </a:r>
            <a:r>
              <a:rPr sz="1650" spc="55" dirty="0">
                <a:solidFill>
                  <a:srgbClr val="15203F"/>
                </a:solidFill>
                <a:latin typeface="Palatino Linotype"/>
                <a:cs typeface="Palatino Linotype"/>
              </a:rPr>
              <a:t> </a:t>
            </a:r>
            <a:r>
              <a:rPr sz="1650" spc="35" dirty="0">
                <a:solidFill>
                  <a:srgbClr val="15203F"/>
                </a:solidFill>
                <a:latin typeface="Palatino Linotype"/>
                <a:cs typeface="Palatino Linotype"/>
              </a:rPr>
              <a:t>үшін </a:t>
            </a:r>
            <a:r>
              <a:rPr sz="1650" spc="125" dirty="0">
                <a:solidFill>
                  <a:srgbClr val="15203F"/>
                </a:solidFill>
                <a:latin typeface="Palatino Linotype"/>
                <a:cs typeface="Palatino Linotype"/>
              </a:rPr>
              <a:t>арнайы</a:t>
            </a:r>
            <a:r>
              <a:rPr sz="1650" spc="20" dirty="0">
                <a:solidFill>
                  <a:srgbClr val="15203F"/>
                </a:solidFill>
                <a:latin typeface="Palatino Linotype"/>
                <a:cs typeface="Palatino Linotype"/>
              </a:rPr>
              <a:t> </a:t>
            </a:r>
            <a:r>
              <a:rPr sz="1650" spc="125" dirty="0">
                <a:solidFill>
                  <a:srgbClr val="15203F"/>
                </a:solidFill>
                <a:latin typeface="Palatino Linotype"/>
                <a:cs typeface="Palatino Linotype"/>
              </a:rPr>
              <a:t>әзірленген </a:t>
            </a:r>
            <a:r>
              <a:rPr sz="1650" spc="160" dirty="0">
                <a:solidFill>
                  <a:srgbClr val="15203F"/>
                </a:solidFill>
                <a:latin typeface="Palatino Linotype"/>
                <a:cs typeface="Palatino Linotype"/>
              </a:rPr>
              <a:t>тегін</a:t>
            </a:r>
            <a:r>
              <a:rPr sz="1650" spc="30" dirty="0">
                <a:solidFill>
                  <a:srgbClr val="15203F"/>
                </a:solidFill>
                <a:latin typeface="Palatino Linotype"/>
                <a:cs typeface="Palatino Linotype"/>
              </a:rPr>
              <a:t> </a:t>
            </a:r>
            <a:r>
              <a:rPr sz="1650" spc="75" dirty="0">
                <a:solidFill>
                  <a:srgbClr val="15203F"/>
                </a:solidFill>
                <a:latin typeface="Palatino Linotype"/>
                <a:cs typeface="Palatino Linotype"/>
              </a:rPr>
              <a:t>платформа.</a:t>
            </a:r>
            <a:endParaRPr sz="1650">
              <a:latin typeface="Palatino Linotype"/>
              <a:cs typeface="Palatino Linotype"/>
            </a:endParaRPr>
          </a:p>
          <a:p>
            <a:pPr marL="12700">
              <a:lnSpc>
                <a:spcPct val="100000"/>
              </a:lnSpc>
              <a:spcBef>
                <a:spcPts val="195"/>
              </a:spcBef>
            </a:pPr>
            <a:r>
              <a:rPr sz="1350" spc="-35" dirty="0">
                <a:solidFill>
                  <a:srgbClr val="15203F"/>
                </a:solidFill>
                <a:latin typeface="Roboto"/>
                <a:cs typeface="Roboto"/>
              </a:rPr>
              <a:t>Платформа</a:t>
            </a:r>
            <a:r>
              <a:rPr sz="1350" spc="10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оқу</a:t>
            </a:r>
            <a:r>
              <a:rPr sz="1350" spc="10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spc="-10" dirty="0">
                <a:solidFill>
                  <a:srgbClr val="15203F"/>
                </a:solidFill>
                <a:latin typeface="Roboto"/>
                <a:cs typeface="Roboto"/>
              </a:rPr>
              <a:t>процесін</a:t>
            </a:r>
            <a:endParaRPr sz="1350">
              <a:latin typeface="Roboto"/>
              <a:cs typeface="Roboto"/>
            </a:endParaRPr>
          </a:p>
          <a:p>
            <a:pPr marL="12700" marR="125095">
              <a:lnSpc>
                <a:spcPct val="129600"/>
              </a:lnSpc>
            </a:pPr>
            <a:r>
              <a:rPr sz="1350" spc="-25" dirty="0">
                <a:solidFill>
                  <a:srgbClr val="15203F"/>
                </a:solidFill>
                <a:latin typeface="Roboto"/>
                <a:cs typeface="Roboto"/>
              </a:rPr>
              <a:t>цифрландыруға</a:t>
            </a:r>
            <a:r>
              <a:rPr sz="1350" spc="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spc="-10" dirty="0">
                <a:solidFill>
                  <a:srgbClr val="15203F"/>
                </a:solidFill>
                <a:latin typeface="Roboto"/>
                <a:cs typeface="Roboto"/>
              </a:rPr>
              <a:t>мүмкіндік береді:</a:t>
            </a:r>
            <a:r>
              <a:rPr sz="1350" spc="-2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spc="-10" dirty="0">
                <a:solidFill>
                  <a:srgbClr val="15203F"/>
                </a:solidFill>
                <a:latin typeface="Roboto"/>
                <a:cs typeface="Roboto"/>
              </a:rPr>
              <a:t>тапсырмаларды</a:t>
            </a:r>
            <a:endParaRPr sz="1350">
              <a:latin typeface="Roboto"/>
              <a:cs typeface="Roboto"/>
            </a:endParaRPr>
          </a:p>
          <a:p>
            <a:pPr marL="12700" marR="5080">
              <a:lnSpc>
                <a:spcPct val="134300"/>
              </a:lnSpc>
            </a:pPr>
            <a:r>
              <a:rPr sz="1350" spc="-10" dirty="0">
                <a:solidFill>
                  <a:srgbClr val="15203F"/>
                </a:solidFill>
                <a:latin typeface="Roboto"/>
                <a:cs typeface="Roboto"/>
              </a:rPr>
              <a:t>тапсыру,</a:t>
            </a:r>
            <a:r>
              <a:rPr sz="1350" spc="-2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кері</a:t>
            </a:r>
            <a:r>
              <a:rPr sz="1350" spc="-2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байланыс</a:t>
            </a:r>
            <a:r>
              <a:rPr sz="1350" spc="-2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spc="-20" dirty="0">
                <a:solidFill>
                  <a:srgbClr val="15203F"/>
                </a:solidFill>
                <a:latin typeface="Roboto"/>
                <a:cs typeface="Roboto"/>
              </a:rPr>
              <a:t>алу, </a:t>
            </a:r>
            <a:r>
              <a:rPr sz="1350" spc="-10" dirty="0">
                <a:solidFill>
                  <a:srgbClr val="15203F"/>
                </a:solidFill>
                <a:latin typeface="Roboto"/>
                <a:cs typeface="Roboto"/>
              </a:rPr>
              <a:t>ынтымақтастық</a:t>
            </a:r>
            <a:r>
              <a:rPr sz="1350" spc="1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spc="-25" dirty="0">
                <a:solidFill>
                  <a:srgbClr val="15203F"/>
                </a:solidFill>
                <a:latin typeface="Roboto"/>
                <a:cs typeface="Roboto"/>
              </a:rPr>
              <a:t>пен</a:t>
            </a:r>
            <a:endParaRPr sz="1350">
              <a:latin typeface="Roboto"/>
              <a:cs typeface="Roboto"/>
            </a:endParaRPr>
          </a:p>
          <a:p>
            <a:pPr marL="12700" marR="279400">
              <a:lnSpc>
                <a:spcPts val="2170"/>
              </a:lnSpc>
              <a:spcBef>
                <a:spcPts val="35"/>
              </a:spcBef>
            </a:pP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коллаборацияны</a:t>
            </a:r>
            <a:r>
              <a:rPr sz="1350" spc="-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spc="-10" dirty="0">
                <a:solidFill>
                  <a:srgbClr val="15203F"/>
                </a:solidFill>
                <a:latin typeface="Roboto"/>
                <a:cs typeface="Roboto"/>
              </a:rPr>
              <a:t>жүзеге асыру.</a:t>
            </a:r>
            <a:endParaRPr sz="1350">
              <a:latin typeface="Roboto"/>
              <a:cs typeface="Robot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16387" y="2275588"/>
            <a:ext cx="2216785" cy="237934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5080">
              <a:lnSpc>
                <a:spcPct val="106100"/>
              </a:lnSpc>
              <a:spcBef>
                <a:spcPts val="15"/>
              </a:spcBef>
            </a:pPr>
            <a:r>
              <a:rPr sz="1650" dirty="0">
                <a:solidFill>
                  <a:srgbClr val="15203F"/>
                </a:solidFill>
                <a:latin typeface="Palatino Linotype"/>
                <a:cs typeface="Palatino Linotype"/>
              </a:rPr>
              <a:t>Google</a:t>
            </a:r>
            <a:r>
              <a:rPr sz="1650" spc="210" dirty="0">
                <a:solidFill>
                  <a:srgbClr val="15203F"/>
                </a:solidFill>
                <a:latin typeface="Palatino Linotype"/>
                <a:cs typeface="Palatino Linotype"/>
              </a:rPr>
              <a:t> </a:t>
            </a:r>
            <a:r>
              <a:rPr sz="1650" spc="60" dirty="0">
                <a:solidFill>
                  <a:srgbClr val="15203F"/>
                </a:solidFill>
                <a:latin typeface="Palatino Linotype"/>
                <a:cs typeface="Palatino Linotype"/>
              </a:rPr>
              <a:t>Classroom </a:t>
            </a:r>
            <a:r>
              <a:rPr sz="1650" spc="110" dirty="0">
                <a:solidFill>
                  <a:srgbClr val="15203F"/>
                </a:solidFill>
                <a:latin typeface="Palatino Linotype"/>
                <a:cs typeface="Palatino Linotype"/>
              </a:rPr>
              <a:t>пайдаланушыларға </a:t>
            </a:r>
            <a:r>
              <a:rPr sz="1650" spc="120" dirty="0">
                <a:solidFill>
                  <a:srgbClr val="15203F"/>
                </a:solidFill>
                <a:latin typeface="Palatino Linotype"/>
                <a:cs typeface="Palatino Linotype"/>
              </a:rPr>
              <a:t>қарапайым</a:t>
            </a:r>
            <a:r>
              <a:rPr sz="1650" spc="45" dirty="0">
                <a:solidFill>
                  <a:srgbClr val="15203F"/>
                </a:solidFill>
                <a:latin typeface="Palatino Linotype"/>
                <a:cs typeface="Palatino Linotype"/>
              </a:rPr>
              <a:t> </a:t>
            </a:r>
            <a:r>
              <a:rPr sz="1650" spc="100" dirty="0">
                <a:solidFill>
                  <a:srgbClr val="15203F"/>
                </a:solidFill>
                <a:latin typeface="Palatino Linotype"/>
                <a:cs typeface="Palatino Linotype"/>
              </a:rPr>
              <a:t>және </a:t>
            </a:r>
            <a:r>
              <a:rPr sz="1650" spc="155" dirty="0">
                <a:solidFill>
                  <a:srgbClr val="15203F"/>
                </a:solidFill>
                <a:latin typeface="Palatino Linotype"/>
                <a:cs typeface="Palatino Linotype"/>
              </a:rPr>
              <a:t>интуитивті</a:t>
            </a:r>
            <a:r>
              <a:rPr sz="1650" spc="50" dirty="0">
                <a:solidFill>
                  <a:srgbClr val="15203F"/>
                </a:solidFill>
                <a:latin typeface="Palatino Linotype"/>
                <a:cs typeface="Palatino Linotype"/>
              </a:rPr>
              <a:t> </a:t>
            </a:r>
            <a:r>
              <a:rPr sz="1650" spc="105" dirty="0">
                <a:solidFill>
                  <a:srgbClr val="15203F"/>
                </a:solidFill>
                <a:latin typeface="Palatino Linotype"/>
                <a:cs typeface="Palatino Linotype"/>
              </a:rPr>
              <a:t>жұмыс </a:t>
            </a:r>
            <a:r>
              <a:rPr sz="1650" spc="145" dirty="0">
                <a:solidFill>
                  <a:srgbClr val="15203F"/>
                </a:solidFill>
                <a:latin typeface="Palatino Linotype"/>
                <a:cs typeface="Palatino Linotype"/>
              </a:rPr>
              <a:t>істеуге</a:t>
            </a:r>
            <a:r>
              <a:rPr sz="1650" spc="25" dirty="0">
                <a:solidFill>
                  <a:srgbClr val="15203F"/>
                </a:solidFill>
                <a:latin typeface="Palatino Linotype"/>
                <a:cs typeface="Palatino Linotype"/>
              </a:rPr>
              <a:t> </a:t>
            </a:r>
            <a:r>
              <a:rPr sz="1650" spc="120" dirty="0">
                <a:solidFill>
                  <a:srgbClr val="15203F"/>
                </a:solidFill>
                <a:latin typeface="Palatino Linotype"/>
                <a:cs typeface="Palatino Linotype"/>
              </a:rPr>
              <a:t>мүмкіндік </a:t>
            </a:r>
            <a:r>
              <a:rPr sz="1650" spc="60" dirty="0">
                <a:solidFill>
                  <a:srgbClr val="15203F"/>
                </a:solidFill>
                <a:latin typeface="Palatino Linotype"/>
                <a:cs typeface="Palatino Linotype"/>
              </a:rPr>
              <a:t>бер</a:t>
            </a:r>
            <a:r>
              <a:rPr sz="1650" spc="20" dirty="0">
                <a:solidFill>
                  <a:srgbClr val="15203F"/>
                </a:solidFill>
                <a:latin typeface="Palatino Linotype"/>
                <a:cs typeface="Palatino Linotype"/>
              </a:rPr>
              <a:t> </a:t>
            </a:r>
            <a:r>
              <a:rPr sz="1650" spc="65" dirty="0">
                <a:solidFill>
                  <a:srgbClr val="15203F"/>
                </a:solidFill>
                <a:latin typeface="Palatino Linotype"/>
                <a:cs typeface="Palatino Linotype"/>
              </a:rPr>
              <a:t>еді.</a:t>
            </a:r>
            <a:endParaRPr sz="1650">
              <a:latin typeface="Palatino Linotype"/>
              <a:cs typeface="Palatino Linotype"/>
            </a:endParaRPr>
          </a:p>
          <a:p>
            <a:pPr marL="12700">
              <a:lnSpc>
                <a:spcPct val="100000"/>
              </a:lnSpc>
              <a:spcBef>
                <a:spcPts val="195"/>
              </a:spcBef>
            </a:pP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Білім</a:t>
            </a:r>
            <a:r>
              <a:rPr sz="1350" spc="-3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беру</a:t>
            </a:r>
            <a:r>
              <a:rPr sz="1350" spc="-3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spc="-10" dirty="0">
                <a:solidFill>
                  <a:srgbClr val="15203F"/>
                </a:solidFill>
                <a:latin typeface="Roboto"/>
                <a:cs typeface="Roboto"/>
              </a:rPr>
              <a:t>мекемесінің</a:t>
            </a:r>
            <a:endParaRPr sz="1350">
              <a:latin typeface="Roboto"/>
              <a:cs typeface="Roboto"/>
            </a:endParaRPr>
          </a:p>
          <a:p>
            <a:pPr marL="12700" marR="269875">
              <a:lnSpc>
                <a:spcPct val="129600"/>
              </a:lnSpc>
            </a:pP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барлық</a:t>
            </a:r>
            <a:r>
              <a:rPr sz="1350" spc="40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spc="-10" dirty="0">
                <a:solidFill>
                  <a:srgbClr val="15203F"/>
                </a:solidFill>
                <a:latin typeface="Roboto"/>
                <a:cs typeface="Roboto"/>
              </a:rPr>
              <a:t>қажеттіліктерін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қамтуға</a:t>
            </a:r>
            <a:r>
              <a:rPr sz="1350" spc="-60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spc="-10" dirty="0">
                <a:solidFill>
                  <a:srgbClr val="15203F"/>
                </a:solidFill>
                <a:latin typeface="Roboto"/>
                <a:cs typeface="Roboto"/>
              </a:rPr>
              <a:t>бағытталған.</a:t>
            </a:r>
            <a:endParaRPr sz="1350">
              <a:latin typeface="Roboto"/>
              <a:cs typeface="Robo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57"/>
            <a:ext cx="4286249" cy="643864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2500"/>
              </a:lnSpc>
              <a:spcBef>
                <a:spcPts val="100"/>
              </a:spcBef>
            </a:pPr>
            <a:r>
              <a:rPr b="1" dirty="0">
                <a:latin typeface="Roboto"/>
                <a:cs typeface="Roboto"/>
              </a:rPr>
              <a:t>Moodle</a:t>
            </a:r>
            <a:r>
              <a:rPr b="1" spc="-55" dirty="0">
                <a:latin typeface="Roboto"/>
                <a:cs typeface="Roboto"/>
              </a:rPr>
              <a:t> </a:t>
            </a:r>
            <a:r>
              <a:rPr spc="-440" dirty="0"/>
              <a:t>-</a:t>
            </a:r>
            <a:r>
              <a:rPr spc="-5" dirty="0"/>
              <a:t> </a:t>
            </a:r>
            <a:r>
              <a:rPr dirty="0"/>
              <a:t>ашық</a:t>
            </a:r>
            <a:r>
              <a:rPr spc="-30" dirty="0"/>
              <a:t> </a:t>
            </a:r>
            <a:r>
              <a:rPr dirty="0"/>
              <a:t>бастапқы</a:t>
            </a:r>
            <a:r>
              <a:rPr spc="-30" dirty="0"/>
              <a:t> </a:t>
            </a:r>
            <a:r>
              <a:rPr dirty="0"/>
              <a:t>кодқа</a:t>
            </a:r>
            <a:r>
              <a:rPr spc="-30" dirty="0"/>
              <a:t> </a:t>
            </a:r>
            <a:r>
              <a:rPr spc="-25" dirty="0"/>
              <a:t>ие </a:t>
            </a:r>
            <a:r>
              <a:rPr dirty="0"/>
              <a:t>және</a:t>
            </a:r>
            <a:r>
              <a:rPr spc="-20" dirty="0"/>
              <a:t> </a:t>
            </a:r>
            <a:r>
              <a:rPr dirty="0"/>
              <a:t>еркін</a:t>
            </a:r>
            <a:r>
              <a:rPr spc="-15" dirty="0"/>
              <a:t> </a:t>
            </a:r>
            <a:r>
              <a:rPr spc="-30" dirty="0"/>
              <a:t>таратылатын</a:t>
            </a:r>
            <a:r>
              <a:rPr spc="-20" dirty="0"/>
              <a:t> </a:t>
            </a:r>
            <a:r>
              <a:rPr spc="-10" dirty="0"/>
              <a:t>басқару </a:t>
            </a:r>
            <a:r>
              <a:rPr dirty="0"/>
              <a:t>жүйесі.</a:t>
            </a:r>
            <a:r>
              <a:rPr spc="-30" dirty="0"/>
              <a:t> </a:t>
            </a:r>
            <a:r>
              <a:rPr spc="-55" dirty="0"/>
              <a:t>Платформа</a:t>
            </a:r>
            <a:r>
              <a:rPr spc="-25" dirty="0"/>
              <a:t> </a:t>
            </a:r>
            <a:r>
              <a:rPr dirty="0"/>
              <a:t>білім</a:t>
            </a:r>
            <a:r>
              <a:rPr spc="-30" dirty="0"/>
              <a:t> </a:t>
            </a:r>
            <a:r>
              <a:rPr spc="-20" dirty="0"/>
              <a:t>беру ұйымдарына</a:t>
            </a:r>
            <a:r>
              <a:rPr spc="-120" dirty="0"/>
              <a:t> </a:t>
            </a:r>
            <a:r>
              <a:rPr dirty="0"/>
              <a:t>оқыту</a:t>
            </a:r>
            <a:r>
              <a:rPr spc="-105" dirty="0"/>
              <a:t> </a:t>
            </a:r>
            <a:r>
              <a:rPr spc="-10" dirty="0"/>
              <a:t>контентін </a:t>
            </a:r>
            <a:r>
              <a:rPr dirty="0"/>
              <a:t>жасауға,</a:t>
            </a:r>
            <a:r>
              <a:rPr spc="-40" dirty="0"/>
              <a:t> </a:t>
            </a:r>
            <a:r>
              <a:rPr spc="-35" dirty="0"/>
              <a:t>таратуға</a:t>
            </a:r>
            <a:r>
              <a:rPr spc="-40" dirty="0"/>
              <a:t> </a:t>
            </a:r>
            <a:r>
              <a:rPr dirty="0"/>
              <a:t>және</a:t>
            </a:r>
            <a:r>
              <a:rPr spc="-40" dirty="0"/>
              <a:t> </a:t>
            </a:r>
            <a:r>
              <a:rPr spc="-10" dirty="0"/>
              <a:t>басқаруға мүмкіндік</a:t>
            </a:r>
            <a:r>
              <a:rPr spc="-125" dirty="0"/>
              <a:t> </a:t>
            </a:r>
            <a:r>
              <a:rPr spc="-10" dirty="0"/>
              <a:t>береді.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03933" rIns="0" bIns="0" rtlCol="0">
            <a:spAutoFit/>
          </a:bodyPr>
          <a:lstStyle/>
          <a:p>
            <a:pPr marL="871855">
              <a:lnSpc>
                <a:spcPct val="100000"/>
              </a:lnSpc>
              <a:spcBef>
                <a:spcPts val="100"/>
              </a:spcBef>
            </a:pPr>
            <a:r>
              <a:rPr sz="3000" b="1" dirty="0">
                <a:latin typeface="Arial"/>
                <a:cs typeface="Arial"/>
              </a:rPr>
              <a:t>Moodle</a:t>
            </a:r>
            <a:r>
              <a:rPr sz="3000" b="1" spc="-85" dirty="0">
                <a:latin typeface="Arial"/>
                <a:cs typeface="Arial"/>
              </a:rPr>
              <a:t> </a:t>
            </a:r>
            <a:r>
              <a:rPr sz="3000" b="1" spc="-75" dirty="0">
                <a:latin typeface="Arial"/>
                <a:cs typeface="Arial"/>
              </a:rPr>
              <a:t>платформасы</a:t>
            </a:r>
            <a:endParaRPr sz="3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286249" cy="6857999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4886325" y="2333625"/>
            <a:ext cx="2885440" cy="2619375"/>
          </a:xfrm>
          <a:custGeom>
            <a:avLst/>
            <a:gdLst/>
            <a:ahLst/>
            <a:cxnLst/>
            <a:rect l="l" t="t" r="r" b="b"/>
            <a:pathLst>
              <a:path w="2885440" h="2619375">
                <a:moveTo>
                  <a:pt x="2867788" y="2619374"/>
                </a:moveTo>
                <a:lnTo>
                  <a:pt x="17968" y="2619374"/>
                </a:lnTo>
                <a:lnTo>
                  <a:pt x="15875" y="2618994"/>
                </a:lnTo>
                <a:lnTo>
                  <a:pt x="13208" y="2617851"/>
                </a:lnTo>
                <a:lnTo>
                  <a:pt x="8255" y="2615184"/>
                </a:lnTo>
                <a:lnTo>
                  <a:pt x="2667" y="2608833"/>
                </a:lnTo>
                <a:lnTo>
                  <a:pt x="0" y="2600833"/>
                </a:lnTo>
                <a:lnTo>
                  <a:pt x="0" y="18669"/>
                </a:lnTo>
                <a:lnTo>
                  <a:pt x="18542" y="0"/>
                </a:lnTo>
                <a:lnTo>
                  <a:pt x="2867406" y="0"/>
                </a:lnTo>
                <a:lnTo>
                  <a:pt x="2885405" y="16659"/>
                </a:lnTo>
                <a:lnTo>
                  <a:pt x="2885405" y="2604004"/>
                </a:lnTo>
                <a:lnTo>
                  <a:pt x="2884424" y="2606294"/>
                </a:lnTo>
                <a:lnTo>
                  <a:pt x="2881757" y="2611247"/>
                </a:lnTo>
                <a:lnTo>
                  <a:pt x="2875407" y="2616835"/>
                </a:lnTo>
                <a:lnTo>
                  <a:pt x="2867788" y="2619374"/>
                </a:lnTo>
                <a:close/>
              </a:path>
            </a:pathLst>
          </a:custGeom>
          <a:solidFill>
            <a:srgbClr val="E8EC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886325" y="5124450"/>
            <a:ext cx="5942965" cy="1257300"/>
          </a:xfrm>
          <a:custGeom>
            <a:avLst/>
            <a:gdLst/>
            <a:ahLst/>
            <a:cxnLst/>
            <a:rect l="l" t="t" r="r" b="b"/>
            <a:pathLst>
              <a:path w="5942965" h="1257300">
                <a:moveTo>
                  <a:pt x="5924931" y="1257299"/>
                </a:moveTo>
                <a:lnTo>
                  <a:pt x="18668" y="1257299"/>
                </a:lnTo>
                <a:lnTo>
                  <a:pt x="15875" y="1256791"/>
                </a:lnTo>
                <a:lnTo>
                  <a:pt x="13208" y="1255648"/>
                </a:lnTo>
                <a:lnTo>
                  <a:pt x="8255" y="1252981"/>
                </a:lnTo>
                <a:lnTo>
                  <a:pt x="2667" y="1246632"/>
                </a:lnTo>
                <a:lnTo>
                  <a:pt x="0" y="1238758"/>
                </a:lnTo>
                <a:lnTo>
                  <a:pt x="0" y="18669"/>
                </a:lnTo>
                <a:lnTo>
                  <a:pt x="5924931" y="0"/>
                </a:lnTo>
                <a:lnTo>
                  <a:pt x="5927724" y="507"/>
                </a:lnTo>
                <a:lnTo>
                  <a:pt x="5942706" y="1242324"/>
                </a:lnTo>
                <a:lnTo>
                  <a:pt x="5941949" y="1244092"/>
                </a:lnTo>
                <a:lnTo>
                  <a:pt x="5939281" y="1249045"/>
                </a:lnTo>
                <a:lnTo>
                  <a:pt x="5932932" y="1254633"/>
                </a:lnTo>
                <a:lnTo>
                  <a:pt x="5924931" y="1257299"/>
                </a:lnTo>
                <a:close/>
              </a:path>
            </a:pathLst>
          </a:custGeom>
          <a:solidFill>
            <a:srgbClr val="E8EC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43849" y="2333625"/>
            <a:ext cx="2885440" cy="2619375"/>
          </a:xfrm>
          <a:custGeom>
            <a:avLst/>
            <a:gdLst/>
            <a:ahLst/>
            <a:cxnLst/>
            <a:rect l="l" t="t" r="r" b="b"/>
            <a:pathLst>
              <a:path w="2885440" h="2619375">
                <a:moveTo>
                  <a:pt x="2867788" y="2619374"/>
                </a:moveTo>
                <a:lnTo>
                  <a:pt x="17968" y="2619374"/>
                </a:lnTo>
                <a:lnTo>
                  <a:pt x="15874" y="2618994"/>
                </a:lnTo>
                <a:lnTo>
                  <a:pt x="13207" y="2617851"/>
                </a:lnTo>
                <a:lnTo>
                  <a:pt x="8254" y="2615184"/>
                </a:lnTo>
                <a:lnTo>
                  <a:pt x="2667" y="2608833"/>
                </a:lnTo>
                <a:lnTo>
                  <a:pt x="0" y="2600833"/>
                </a:lnTo>
                <a:lnTo>
                  <a:pt x="0" y="18669"/>
                </a:lnTo>
                <a:lnTo>
                  <a:pt x="18541" y="0"/>
                </a:lnTo>
                <a:lnTo>
                  <a:pt x="2867406" y="0"/>
                </a:lnTo>
                <a:lnTo>
                  <a:pt x="2885405" y="16658"/>
                </a:lnTo>
                <a:lnTo>
                  <a:pt x="2885405" y="2604004"/>
                </a:lnTo>
                <a:lnTo>
                  <a:pt x="2884424" y="2606294"/>
                </a:lnTo>
                <a:lnTo>
                  <a:pt x="2881757" y="2611247"/>
                </a:lnTo>
                <a:lnTo>
                  <a:pt x="2875407" y="2616835"/>
                </a:lnTo>
                <a:lnTo>
                  <a:pt x="2867788" y="2619374"/>
                </a:lnTo>
                <a:close/>
              </a:path>
            </a:pathLst>
          </a:custGeom>
          <a:solidFill>
            <a:srgbClr val="E8EC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 marR="5080">
              <a:lnSpc>
                <a:spcPct val="102600"/>
              </a:lnSpc>
              <a:spcBef>
                <a:spcPts val="20"/>
              </a:spcBef>
            </a:pPr>
            <a:r>
              <a:rPr spc="500" dirty="0"/>
              <a:t>Қашықтықтан</a:t>
            </a:r>
            <a:r>
              <a:rPr spc="100" dirty="0"/>
              <a:t> </a:t>
            </a:r>
            <a:r>
              <a:rPr spc="425" dirty="0"/>
              <a:t>оқыту </a:t>
            </a:r>
            <a:r>
              <a:rPr spc="350" dirty="0"/>
              <a:t>кезіндегі</a:t>
            </a:r>
            <a:r>
              <a:rPr spc="95" dirty="0"/>
              <a:t> </a:t>
            </a:r>
            <a:r>
              <a:rPr spc="465" dirty="0"/>
              <a:t>жалпы </a:t>
            </a:r>
            <a:r>
              <a:rPr spc="300" dirty="0"/>
              <a:t>мәселелер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045074" y="2484280"/>
            <a:ext cx="2409825" cy="211264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5080">
              <a:lnSpc>
                <a:spcPct val="106100"/>
              </a:lnSpc>
              <a:spcBef>
                <a:spcPts val="15"/>
              </a:spcBef>
            </a:pPr>
            <a:r>
              <a:rPr sz="1650" spc="215" dirty="0">
                <a:solidFill>
                  <a:srgbClr val="15203F"/>
                </a:solidFill>
                <a:latin typeface="Calibri"/>
                <a:cs typeface="Calibri"/>
              </a:rPr>
              <a:t>Интернет</a:t>
            </a:r>
            <a:r>
              <a:rPr sz="1650" spc="45" dirty="0">
                <a:solidFill>
                  <a:srgbClr val="15203F"/>
                </a:solidFill>
                <a:latin typeface="Calibri"/>
                <a:cs typeface="Calibri"/>
              </a:rPr>
              <a:t> </a:t>
            </a:r>
            <a:r>
              <a:rPr sz="1650" spc="210" dirty="0">
                <a:solidFill>
                  <a:srgbClr val="15203F"/>
                </a:solidFill>
                <a:latin typeface="Calibri"/>
                <a:cs typeface="Calibri"/>
              </a:rPr>
              <a:t>байланысы </a:t>
            </a:r>
            <a:r>
              <a:rPr sz="1650" spc="215" dirty="0">
                <a:solidFill>
                  <a:srgbClr val="15203F"/>
                </a:solidFill>
                <a:latin typeface="Calibri"/>
                <a:cs typeface="Calibri"/>
              </a:rPr>
              <a:t>мен</a:t>
            </a:r>
            <a:r>
              <a:rPr sz="1650" spc="45" dirty="0">
                <a:solidFill>
                  <a:srgbClr val="15203F"/>
                </a:solidFill>
                <a:latin typeface="Calibri"/>
                <a:cs typeface="Calibri"/>
              </a:rPr>
              <a:t> </a:t>
            </a:r>
            <a:r>
              <a:rPr sz="1650" spc="225" dirty="0">
                <a:solidFill>
                  <a:srgbClr val="15203F"/>
                </a:solidFill>
                <a:latin typeface="Calibri"/>
                <a:cs typeface="Calibri"/>
              </a:rPr>
              <a:t>техникалық </a:t>
            </a:r>
            <a:r>
              <a:rPr sz="1650" spc="195" dirty="0">
                <a:solidFill>
                  <a:srgbClr val="15203F"/>
                </a:solidFill>
                <a:latin typeface="Calibri"/>
                <a:cs typeface="Calibri"/>
              </a:rPr>
              <a:t>жабдықтардың </a:t>
            </a:r>
            <a:r>
              <a:rPr sz="1650" spc="204" dirty="0">
                <a:solidFill>
                  <a:srgbClr val="15203F"/>
                </a:solidFill>
                <a:latin typeface="Calibri"/>
                <a:cs typeface="Calibri"/>
              </a:rPr>
              <a:t>шектеулілігі</a:t>
            </a:r>
            <a:endParaRPr sz="1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95"/>
              </a:spcBef>
            </a:pP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Интернет</a:t>
            </a:r>
            <a:r>
              <a:rPr sz="1350" spc="-40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байланысы</a:t>
            </a:r>
            <a:r>
              <a:rPr sz="1350" spc="-3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spc="-25" dirty="0">
                <a:solidFill>
                  <a:srgbClr val="15203F"/>
                </a:solidFill>
                <a:latin typeface="Roboto"/>
                <a:cs typeface="Roboto"/>
              </a:rPr>
              <a:t>мен</a:t>
            </a:r>
            <a:endParaRPr sz="1350">
              <a:latin typeface="Roboto"/>
              <a:cs typeface="Roboto"/>
            </a:endParaRPr>
          </a:p>
          <a:p>
            <a:pPr marL="12700" marR="102235">
              <a:lnSpc>
                <a:spcPct val="129600"/>
              </a:lnSpc>
            </a:pP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техникалық</a:t>
            </a:r>
            <a:r>
              <a:rPr sz="1350" spc="-1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spc="-10" dirty="0">
                <a:solidFill>
                  <a:srgbClr val="15203F"/>
                </a:solidFill>
                <a:latin typeface="Roboto"/>
                <a:cs typeface="Roboto"/>
              </a:rPr>
              <a:t>жабдықтардың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шектеулілігі</a:t>
            </a:r>
            <a:r>
              <a:rPr sz="1350" spc="-3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оқу</a:t>
            </a:r>
            <a:r>
              <a:rPr sz="1350" spc="-3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spc="-10" dirty="0">
                <a:solidFill>
                  <a:srgbClr val="15203F"/>
                </a:solidFill>
                <a:latin typeface="Roboto"/>
                <a:cs typeface="Roboto"/>
              </a:rPr>
              <a:t>процесін қиындатады.</a:t>
            </a:r>
            <a:endParaRPr sz="1350">
              <a:latin typeface="Roboto"/>
              <a:cs typeface="Roboto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045074" y="5216800"/>
            <a:ext cx="5055235" cy="851535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1650" spc="175" dirty="0">
                <a:solidFill>
                  <a:srgbClr val="15203F"/>
                </a:solidFill>
                <a:latin typeface="Calibri"/>
                <a:cs typeface="Calibri"/>
              </a:rPr>
              <a:t>Кері</a:t>
            </a:r>
            <a:r>
              <a:rPr sz="1650" spc="50" dirty="0">
                <a:solidFill>
                  <a:srgbClr val="15203F"/>
                </a:solidFill>
                <a:latin typeface="Calibri"/>
                <a:cs typeface="Calibri"/>
              </a:rPr>
              <a:t> </a:t>
            </a:r>
            <a:r>
              <a:rPr sz="1650" spc="204" dirty="0">
                <a:solidFill>
                  <a:srgbClr val="15203F"/>
                </a:solidFill>
                <a:latin typeface="Calibri"/>
                <a:cs typeface="Calibri"/>
              </a:rPr>
              <a:t>байланыс</a:t>
            </a:r>
            <a:r>
              <a:rPr sz="1650" spc="55" dirty="0">
                <a:solidFill>
                  <a:srgbClr val="15203F"/>
                </a:solidFill>
                <a:latin typeface="Calibri"/>
                <a:cs typeface="Calibri"/>
              </a:rPr>
              <a:t> </a:t>
            </a:r>
            <a:r>
              <a:rPr sz="1650" spc="204" dirty="0">
                <a:solidFill>
                  <a:srgbClr val="15203F"/>
                </a:solidFill>
                <a:latin typeface="Calibri"/>
                <a:cs typeface="Calibri"/>
              </a:rPr>
              <a:t>жетіспеушілігі</a:t>
            </a:r>
            <a:endParaRPr sz="1650">
              <a:latin typeface="Calibri"/>
              <a:cs typeface="Calibri"/>
            </a:endParaRPr>
          </a:p>
          <a:p>
            <a:pPr marL="12700" marR="5080">
              <a:lnSpc>
                <a:spcPts val="2100"/>
              </a:lnSpc>
            </a:pPr>
            <a:r>
              <a:rPr sz="1350" spc="-10" dirty="0">
                <a:solidFill>
                  <a:srgbClr val="15203F"/>
                </a:solidFill>
                <a:latin typeface="Roboto"/>
                <a:cs typeface="Roboto"/>
              </a:rPr>
              <a:t>Оқытушылар</a:t>
            </a:r>
            <a:r>
              <a:rPr sz="1350" spc="-1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мен</a:t>
            </a:r>
            <a:r>
              <a:rPr sz="1350" spc="-1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білім</a:t>
            </a:r>
            <a:r>
              <a:rPr sz="1350" spc="-1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алушылар</a:t>
            </a:r>
            <a:r>
              <a:rPr sz="1350" spc="-1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spc="-10" dirty="0">
                <a:solidFill>
                  <a:srgbClr val="15203F"/>
                </a:solidFill>
                <a:latin typeface="Roboto"/>
                <a:cs typeface="Roboto"/>
              </a:rPr>
              <a:t>арасындағы</a:t>
            </a:r>
            <a:r>
              <a:rPr sz="1350" spc="-1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spc="-10" dirty="0">
                <a:solidFill>
                  <a:srgbClr val="15203F"/>
                </a:solidFill>
                <a:latin typeface="Roboto"/>
                <a:cs typeface="Roboto"/>
              </a:rPr>
              <a:t>тиімді</a:t>
            </a:r>
            <a:r>
              <a:rPr sz="1350" spc="-1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spc="-20" dirty="0">
                <a:solidFill>
                  <a:srgbClr val="15203F"/>
                </a:solidFill>
                <a:latin typeface="Roboto"/>
                <a:cs typeface="Roboto"/>
              </a:rPr>
              <a:t>кері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байланыстың</a:t>
            </a:r>
            <a:r>
              <a:rPr sz="1350" spc="-20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spc="-10" dirty="0">
                <a:solidFill>
                  <a:srgbClr val="15203F"/>
                </a:solidFill>
                <a:latin typeface="Roboto"/>
                <a:cs typeface="Roboto"/>
              </a:rPr>
              <a:t>жетіспеушілігі</a:t>
            </a:r>
            <a:r>
              <a:rPr sz="1350" spc="-20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оқу</a:t>
            </a:r>
            <a:r>
              <a:rPr sz="1350" spc="-1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сапасына</a:t>
            </a:r>
            <a:r>
              <a:rPr sz="1350" spc="-20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әсер</a:t>
            </a:r>
            <a:r>
              <a:rPr sz="1350" spc="-1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spc="-10" dirty="0">
                <a:solidFill>
                  <a:srgbClr val="15203F"/>
                </a:solidFill>
                <a:latin typeface="Roboto"/>
                <a:cs typeface="Roboto"/>
              </a:rPr>
              <a:t>етуі</a:t>
            </a:r>
            <a:r>
              <a:rPr sz="1350" spc="-20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spc="-10" dirty="0">
                <a:solidFill>
                  <a:srgbClr val="15203F"/>
                </a:solidFill>
                <a:latin typeface="Roboto"/>
                <a:cs typeface="Roboto"/>
              </a:rPr>
              <a:t>ықтимал.</a:t>
            </a:r>
            <a:endParaRPr sz="1350">
              <a:latin typeface="Roboto"/>
              <a:cs typeface="Roboto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102600" y="2484280"/>
            <a:ext cx="2348230" cy="211264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602615">
              <a:lnSpc>
                <a:spcPct val="106100"/>
              </a:lnSpc>
              <a:spcBef>
                <a:spcPts val="15"/>
              </a:spcBef>
            </a:pPr>
            <a:r>
              <a:rPr sz="1650" spc="215" dirty="0">
                <a:solidFill>
                  <a:srgbClr val="15203F"/>
                </a:solidFill>
                <a:latin typeface="Calibri"/>
                <a:cs typeface="Calibri"/>
              </a:rPr>
              <a:t>Тиімді</a:t>
            </a:r>
            <a:r>
              <a:rPr sz="1650" spc="55" dirty="0">
                <a:solidFill>
                  <a:srgbClr val="15203F"/>
                </a:solidFill>
                <a:latin typeface="Calibri"/>
                <a:cs typeface="Calibri"/>
              </a:rPr>
              <a:t> </a:t>
            </a:r>
            <a:r>
              <a:rPr sz="1650" spc="165" dirty="0">
                <a:solidFill>
                  <a:srgbClr val="15203F"/>
                </a:solidFill>
                <a:latin typeface="Calibri"/>
                <a:cs typeface="Calibri"/>
              </a:rPr>
              <a:t>өзін-</a:t>
            </a:r>
            <a:r>
              <a:rPr sz="1650" spc="135" dirty="0">
                <a:solidFill>
                  <a:srgbClr val="15203F"/>
                </a:solidFill>
                <a:latin typeface="Calibri"/>
                <a:cs typeface="Calibri"/>
              </a:rPr>
              <a:t>өзі </a:t>
            </a:r>
            <a:r>
              <a:rPr sz="1650" spc="215" dirty="0">
                <a:solidFill>
                  <a:srgbClr val="15203F"/>
                </a:solidFill>
                <a:latin typeface="Calibri"/>
                <a:cs typeface="Calibri"/>
              </a:rPr>
              <a:t>ұйымдастыру дағдыларының </a:t>
            </a:r>
            <a:r>
              <a:rPr sz="1650" spc="180" dirty="0">
                <a:solidFill>
                  <a:srgbClr val="15203F"/>
                </a:solidFill>
                <a:latin typeface="Calibri"/>
                <a:cs typeface="Calibri"/>
              </a:rPr>
              <a:t>болмауы</a:t>
            </a:r>
            <a:endParaRPr sz="1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95"/>
              </a:spcBef>
            </a:pPr>
            <a:r>
              <a:rPr sz="1350" spc="-10" dirty="0">
                <a:solidFill>
                  <a:srgbClr val="15203F"/>
                </a:solidFill>
                <a:latin typeface="Roboto"/>
                <a:cs typeface="Roboto"/>
              </a:rPr>
              <a:t>Тиімді</a:t>
            </a:r>
            <a:r>
              <a:rPr sz="1350" spc="-30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spc="-50" dirty="0">
                <a:solidFill>
                  <a:srgbClr val="15203F"/>
                </a:solidFill>
                <a:latin typeface="Roboto"/>
                <a:cs typeface="Roboto"/>
              </a:rPr>
              <a:t>өзін-</a:t>
            </a:r>
            <a:r>
              <a:rPr sz="1350" spc="-25" dirty="0">
                <a:solidFill>
                  <a:srgbClr val="15203F"/>
                </a:solidFill>
                <a:latin typeface="Roboto"/>
                <a:cs typeface="Roboto"/>
              </a:rPr>
              <a:t>өзі</a:t>
            </a:r>
            <a:r>
              <a:rPr sz="1350" spc="-30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spc="-10" dirty="0">
                <a:solidFill>
                  <a:srgbClr val="15203F"/>
                </a:solidFill>
                <a:latin typeface="Roboto"/>
                <a:cs typeface="Roboto"/>
              </a:rPr>
              <a:t>ұйымдастыру</a:t>
            </a:r>
            <a:endParaRPr sz="135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350" spc="-10" dirty="0">
                <a:solidFill>
                  <a:srgbClr val="15203F"/>
                </a:solidFill>
                <a:latin typeface="Roboto"/>
                <a:cs typeface="Roboto"/>
              </a:rPr>
              <a:t>дағдыларының</a:t>
            </a:r>
            <a:r>
              <a:rPr sz="1350" spc="1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spc="-10" dirty="0">
                <a:solidFill>
                  <a:srgbClr val="15203F"/>
                </a:solidFill>
                <a:latin typeface="Roboto"/>
                <a:cs typeface="Roboto"/>
              </a:rPr>
              <a:t>болмауы</a:t>
            </a:r>
            <a:endParaRPr sz="1350">
              <a:latin typeface="Roboto"/>
              <a:cs typeface="Roboto"/>
            </a:endParaRPr>
          </a:p>
          <a:p>
            <a:pPr marL="12700" marR="81915">
              <a:lnSpc>
                <a:spcPct val="129600"/>
              </a:lnSpc>
            </a:pP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кейбір</a:t>
            </a:r>
            <a:r>
              <a:rPr sz="1350" spc="-30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білім</a:t>
            </a:r>
            <a:r>
              <a:rPr sz="1350" spc="-30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алушылар</a:t>
            </a:r>
            <a:r>
              <a:rPr sz="1350" spc="-30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spc="-20" dirty="0">
                <a:solidFill>
                  <a:srgbClr val="15203F"/>
                </a:solidFill>
                <a:latin typeface="Roboto"/>
                <a:cs typeface="Roboto"/>
              </a:rPr>
              <a:t>үшін </a:t>
            </a:r>
            <a:r>
              <a:rPr sz="1350" spc="-10" dirty="0">
                <a:solidFill>
                  <a:srgbClr val="15203F"/>
                </a:solidFill>
                <a:latin typeface="Roboto"/>
                <a:cs typeface="Roboto"/>
              </a:rPr>
              <a:t>кедергі</a:t>
            </a:r>
            <a:r>
              <a:rPr sz="1350" spc="-40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болуы</a:t>
            </a:r>
            <a:r>
              <a:rPr sz="1350" spc="-3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spc="-10" dirty="0">
                <a:solidFill>
                  <a:srgbClr val="15203F"/>
                </a:solidFill>
                <a:latin typeface="Roboto"/>
                <a:cs typeface="Roboto"/>
              </a:rPr>
              <a:t>мүмкін.</a:t>
            </a:r>
            <a:endParaRPr sz="1350">
              <a:latin typeface="Roboto"/>
              <a:cs typeface="Robot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57"/>
            <a:ext cx="4286249" cy="6438642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5134012" y="1152521"/>
            <a:ext cx="19050" cy="4133850"/>
          </a:xfrm>
          <a:custGeom>
            <a:avLst/>
            <a:gdLst/>
            <a:ahLst/>
            <a:cxnLst/>
            <a:rect l="l" t="t" r="r" b="b"/>
            <a:pathLst>
              <a:path w="19050" h="4133850">
                <a:moveTo>
                  <a:pt x="12191" y="4133837"/>
                </a:moveTo>
                <a:lnTo>
                  <a:pt x="4698" y="4132948"/>
                </a:lnTo>
                <a:lnTo>
                  <a:pt x="0" y="4126979"/>
                </a:lnTo>
                <a:lnTo>
                  <a:pt x="0" y="6857"/>
                </a:lnTo>
                <a:lnTo>
                  <a:pt x="888" y="4698"/>
                </a:lnTo>
                <a:lnTo>
                  <a:pt x="2793" y="2793"/>
                </a:lnTo>
                <a:lnTo>
                  <a:pt x="6857" y="0"/>
                </a:lnTo>
                <a:lnTo>
                  <a:pt x="14351" y="888"/>
                </a:lnTo>
                <a:lnTo>
                  <a:pt x="19049" y="6857"/>
                </a:lnTo>
                <a:lnTo>
                  <a:pt x="19049" y="4126979"/>
                </a:lnTo>
                <a:lnTo>
                  <a:pt x="18161" y="4129139"/>
                </a:lnTo>
                <a:lnTo>
                  <a:pt x="16256" y="4131044"/>
                </a:lnTo>
                <a:lnTo>
                  <a:pt x="12191" y="4133837"/>
                </a:lnTo>
                <a:close/>
              </a:path>
            </a:pathLst>
          </a:custGeom>
          <a:solidFill>
            <a:srgbClr val="CFD1D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4950624" y="1343021"/>
            <a:ext cx="971550" cy="390525"/>
            <a:chOff x="4950624" y="1343021"/>
            <a:chExt cx="971550" cy="390525"/>
          </a:xfrm>
        </p:grpSpPr>
        <p:sp>
          <p:nvSpPr>
            <p:cNvPr id="5" name="object 5"/>
            <p:cNvSpPr/>
            <p:nvPr/>
          </p:nvSpPr>
          <p:spPr>
            <a:xfrm>
              <a:off x="5322098" y="1533520"/>
              <a:ext cx="600075" cy="19050"/>
            </a:xfrm>
            <a:custGeom>
              <a:avLst/>
              <a:gdLst/>
              <a:ahLst/>
              <a:cxnLst/>
              <a:rect l="l" t="t" r="r" b="b"/>
              <a:pathLst>
                <a:path w="600075" h="19050">
                  <a:moveTo>
                    <a:pt x="593215" y="19049"/>
                  </a:moveTo>
                  <a:lnTo>
                    <a:pt x="6857" y="19049"/>
                  </a:lnTo>
                  <a:lnTo>
                    <a:pt x="4699" y="18160"/>
                  </a:lnTo>
                  <a:lnTo>
                    <a:pt x="2794" y="16255"/>
                  </a:lnTo>
                  <a:lnTo>
                    <a:pt x="0" y="12191"/>
                  </a:lnTo>
                  <a:lnTo>
                    <a:pt x="0" y="9524"/>
                  </a:lnTo>
                  <a:lnTo>
                    <a:pt x="889" y="4698"/>
                  </a:lnTo>
                  <a:lnTo>
                    <a:pt x="6857" y="0"/>
                  </a:lnTo>
                  <a:lnTo>
                    <a:pt x="593215" y="0"/>
                  </a:lnTo>
                  <a:lnTo>
                    <a:pt x="595374" y="888"/>
                  </a:lnTo>
                  <a:lnTo>
                    <a:pt x="597279" y="2793"/>
                  </a:lnTo>
                  <a:lnTo>
                    <a:pt x="600073" y="6857"/>
                  </a:lnTo>
                  <a:lnTo>
                    <a:pt x="599184" y="14350"/>
                  </a:lnTo>
                  <a:lnTo>
                    <a:pt x="593215" y="19049"/>
                  </a:lnTo>
                  <a:close/>
                </a:path>
              </a:pathLst>
            </a:custGeom>
            <a:solidFill>
              <a:srgbClr val="CFD1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950624" y="1343021"/>
              <a:ext cx="391160" cy="390525"/>
            </a:xfrm>
            <a:custGeom>
              <a:avLst/>
              <a:gdLst/>
              <a:ahLst/>
              <a:cxnLst/>
              <a:rect l="l" t="t" r="r" b="b"/>
              <a:pathLst>
                <a:path w="391160" h="390525">
                  <a:moveTo>
                    <a:pt x="371982" y="390523"/>
                  </a:moveTo>
                  <a:lnTo>
                    <a:pt x="18668" y="390523"/>
                  </a:lnTo>
                  <a:lnTo>
                    <a:pt x="15875" y="390015"/>
                  </a:lnTo>
                  <a:lnTo>
                    <a:pt x="13208" y="388872"/>
                  </a:lnTo>
                  <a:lnTo>
                    <a:pt x="8255" y="386205"/>
                  </a:lnTo>
                  <a:lnTo>
                    <a:pt x="2666" y="379855"/>
                  </a:lnTo>
                  <a:lnTo>
                    <a:pt x="0" y="371981"/>
                  </a:lnTo>
                  <a:lnTo>
                    <a:pt x="0" y="18668"/>
                  </a:lnTo>
                  <a:lnTo>
                    <a:pt x="18668" y="0"/>
                  </a:lnTo>
                  <a:lnTo>
                    <a:pt x="371982" y="0"/>
                  </a:lnTo>
                  <a:lnTo>
                    <a:pt x="390650" y="18668"/>
                  </a:lnTo>
                  <a:lnTo>
                    <a:pt x="390650" y="371981"/>
                  </a:lnTo>
                  <a:lnTo>
                    <a:pt x="371982" y="390523"/>
                  </a:lnTo>
                  <a:close/>
                </a:path>
              </a:pathLst>
            </a:custGeom>
            <a:solidFill>
              <a:srgbClr val="E8EC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4950624" y="2781291"/>
            <a:ext cx="971550" cy="381000"/>
            <a:chOff x="4950624" y="2781291"/>
            <a:chExt cx="971550" cy="381000"/>
          </a:xfrm>
        </p:grpSpPr>
        <p:sp>
          <p:nvSpPr>
            <p:cNvPr id="8" name="object 8"/>
            <p:cNvSpPr/>
            <p:nvPr/>
          </p:nvSpPr>
          <p:spPr>
            <a:xfrm>
              <a:off x="5322098" y="2962266"/>
              <a:ext cx="600075" cy="19050"/>
            </a:xfrm>
            <a:custGeom>
              <a:avLst/>
              <a:gdLst/>
              <a:ahLst/>
              <a:cxnLst/>
              <a:rect l="l" t="t" r="r" b="b"/>
              <a:pathLst>
                <a:path w="600075" h="19050">
                  <a:moveTo>
                    <a:pt x="593215" y="19049"/>
                  </a:moveTo>
                  <a:lnTo>
                    <a:pt x="6857" y="19049"/>
                  </a:lnTo>
                  <a:lnTo>
                    <a:pt x="4699" y="18160"/>
                  </a:lnTo>
                  <a:lnTo>
                    <a:pt x="2794" y="16255"/>
                  </a:lnTo>
                  <a:lnTo>
                    <a:pt x="0" y="12191"/>
                  </a:lnTo>
                  <a:lnTo>
                    <a:pt x="0" y="9524"/>
                  </a:lnTo>
                  <a:lnTo>
                    <a:pt x="889" y="4698"/>
                  </a:lnTo>
                  <a:lnTo>
                    <a:pt x="6857" y="0"/>
                  </a:lnTo>
                  <a:lnTo>
                    <a:pt x="593215" y="0"/>
                  </a:lnTo>
                  <a:lnTo>
                    <a:pt x="595374" y="888"/>
                  </a:lnTo>
                  <a:lnTo>
                    <a:pt x="597279" y="2793"/>
                  </a:lnTo>
                  <a:lnTo>
                    <a:pt x="600073" y="6857"/>
                  </a:lnTo>
                  <a:lnTo>
                    <a:pt x="599184" y="14350"/>
                  </a:lnTo>
                  <a:lnTo>
                    <a:pt x="593215" y="19049"/>
                  </a:lnTo>
                  <a:close/>
                </a:path>
              </a:pathLst>
            </a:custGeom>
            <a:solidFill>
              <a:srgbClr val="CFD1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950624" y="2781291"/>
              <a:ext cx="391160" cy="381000"/>
            </a:xfrm>
            <a:custGeom>
              <a:avLst/>
              <a:gdLst/>
              <a:ahLst/>
              <a:cxnLst/>
              <a:rect l="l" t="t" r="r" b="b"/>
              <a:pathLst>
                <a:path w="391160" h="381000">
                  <a:moveTo>
                    <a:pt x="371982" y="380998"/>
                  </a:moveTo>
                  <a:lnTo>
                    <a:pt x="18668" y="380998"/>
                  </a:lnTo>
                  <a:lnTo>
                    <a:pt x="15875" y="380490"/>
                  </a:lnTo>
                  <a:lnTo>
                    <a:pt x="0" y="18668"/>
                  </a:lnTo>
                  <a:lnTo>
                    <a:pt x="508" y="15875"/>
                  </a:lnTo>
                  <a:lnTo>
                    <a:pt x="1650" y="13208"/>
                  </a:lnTo>
                  <a:lnTo>
                    <a:pt x="4317" y="8255"/>
                  </a:lnTo>
                  <a:lnTo>
                    <a:pt x="10667" y="2666"/>
                  </a:lnTo>
                  <a:lnTo>
                    <a:pt x="18668" y="0"/>
                  </a:lnTo>
                  <a:lnTo>
                    <a:pt x="371982" y="0"/>
                  </a:lnTo>
                  <a:lnTo>
                    <a:pt x="390650" y="18668"/>
                  </a:lnTo>
                  <a:lnTo>
                    <a:pt x="390650" y="362457"/>
                  </a:lnTo>
                  <a:lnTo>
                    <a:pt x="371982" y="380998"/>
                  </a:lnTo>
                  <a:close/>
                </a:path>
              </a:pathLst>
            </a:custGeom>
            <a:solidFill>
              <a:srgbClr val="E8EC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4950624" y="4219562"/>
            <a:ext cx="971550" cy="381000"/>
            <a:chOff x="4950624" y="4219562"/>
            <a:chExt cx="971550" cy="381000"/>
          </a:xfrm>
        </p:grpSpPr>
        <p:sp>
          <p:nvSpPr>
            <p:cNvPr id="11" name="object 11"/>
            <p:cNvSpPr/>
            <p:nvPr/>
          </p:nvSpPr>
          <p:spPr>
            <a:xfrm>
              <a:off x="5322098" y="4400537"/>
              <a:ext cx="600075" cy="19050"/>
            </a:xfrm>
            <a:custGeom>
              <a:avLst/>
              <a:gdLst/>
              <a:ahLst/>
              <a:cxnLst/>
              <a:rect l="l" t="t" r="r" b="b"/>
              <a:pathLst>
                <a:path w="600075" h="19050">
                  <a:moveTo>
                    <a:pt x="593215" y="19049"/>
                  </a:moveTo>
                  <a:lnTo>
                    <a:pt x="6857" y="19049"/>
                  </a:lnTo>
                  <a:lnTo>
                    <a:pt x="4699" y="18161"/>
                  </a:lnTo>
                  <a:lnTo>
                    <a:pt x="2794" y="16255"/>
                  </a:lnTo>
                  <a:lnTo>
                    <a:pt x="0" y="12191"/>
                  </a:lnTo>
                  <a:lnTo>
                    <a:pt x="0" y="9524"/>
                  </a:lnTo>
                  <a:lnTo>
                    <a:pt x="889" y="4698"/>
                  </a:lnTo>
                  <a:lnTo>
                    <a:pt x="6857" y="0"/>
                  </a:lnTo>
                  <a:lnTo>
                    <a:pt x="593215" y="0"/>
                  </a:lnTo>
                  <a:lnTo>
                    <a:pt x="595374" y="888"/>
                  </a:lnTo>
                  <a:lnTo>
                    <a:pt x="597279" y="2793"/>
                  </a:lnTo>
                  <a:lnTo>
                    <a:pt x="600073" y="6857"/>
                  </a:lnTo>
                  <a:lnTo>
                    <a:pt x="599184" y="14350"/>
                  </a:lnTo>
                  <a:lnTo>
                    <a:pt x="593215" y="19049"/>
                  </a:lnTo>
                  <a:close/>
                </a:path>
              </a:pathLst>
            </a:custGeom>
            <a:solidFill>
              <a:srgbClr val="CFD1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950624" y="4219562"/>
              <a:ext cx="391160" cy="381000"/>
            </a:xfrm>
            <a:custGeom>
              <a:avLst/>
              <a:gdLst/>
              <a:ahLst/>
              <a:cxnLst/>
              <a:rect l="l" t="t" r="r" b="b"/>
              <a:pathLst>
                <a:path w="391160" h="381000">
                  <a:moveTo>
                    <a:pt x="371982" y="380998"/>
                  </a:moveTo>
                  <a:lnTo>
                    <a:pt x="18668" y="380998"/>
                  </a:lnTo>
                  <a:lnTo>
                    <a:pt x="15875" y="380490"/>
                  </a:lnTo>
                  <a:lnTo>
                    <a:pt x="0" y="18668"/>
                  </a:lnTo>
                  <a:lnTo>
                    <a:pt x="508" y="15875"/>
                  </a:lnTo>
                  <a:lnTo>
                    <a:pt x="1650" y="13208"/>
                  </a:lnTo>
                  <a:lnTo>
                    <a:pt x="4317" y="8255"/>
                  </a:lnTo>
                  <a:lnTo>
                    <a:pt x="10667" y="2666"/>
                  </a:lnTo>
                  <a:lnTo>
                    <a:pt x="18668" y="0"/>
                  </a:lnTo>
                  <a:lnTo>
                    <a:pt x="371982" y="0"/>
                  </a:lnTo>
                  <a:lnTo>
                    <a:pt x="390650" y="18668"/>
                  </a:lnTo>
                  <a:lnTo>
                    <a:pt x="390650" y="362457"/>
                  </a:lnTo>
                  <a:lnTo>
                    <a:pt x="371982" y="380998"/>
                  </a:lnTo>
                  <a:close/>
                </a:path>
              </a:pathLst>
            </a:custGeom>
            <a:solidFill>
              <a:srgbClr val="E8EC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5059657" y="2789402"/>
            <a:ext cx="167640" cy="33401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spc="50" dirty="0">
                <a:solidFill>
                  <a:srgbClr val="15203F"/>
                </a:solidFill>
                <a:latin typeface="Calibri"/>
                <a:cs typeface="Calibri"/>
              </a:rPr>
              <a:t>2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061296" y="4218152"/>
            <a:ext cx="164465" cy="33401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spc="30" dirty="0">
                <a:solidFill>
                  <a:srgbClr val="15203F"/>
                </a:solidFill>
                <a:latin typeface="Calibri"/>
                <a:cs typeface="Calibri"/>
              </a:rPr>
              <a:t>3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077659" y="1351127"/>
            <a:ext cx="131445" cy="33401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spc="-135" dirty="0">
                <a:solidFill>
                  <a:srgbClr val="15203F"/>
                </a:solidFill>
                <a:latin typeface="Calibri"/>
                <a:cs typeface="Calibri"/>
              </a:rPr>
              <a:t>1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6073765" y="1244876"/>
            <a:ext cx="3998595" cy="851535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1650" spc="204" dirty="0">
                <a:solidFill>
                  <a:srgbClr val="15203F"/>
                </a:solidFill>
              </a:rPr>
              <a:t>Маңызды</a:t>
            </a:r>
            <a:r>
              <a:rPr sz="1650" spc="65" dirty="0">
                <a:solidFill>
                  <a:srgbClr val="15203F"/>
                </a:solidFill>
              </a:rPr>
              <a:t> </a:t>
            </a:r>
            <a:r>
              <a:rPr sz="1650" spc="165" dirty="0">
                <a:solidFill>
                  <a:srgbClr val="15203F"/>
                </a:solidFill>
              </a:rPr>
              <a:t>бөлік</a:t>
            </a:r>
            <a:endParaRPr sz="1650"/>
          </a:p>
          <a:p>
            <a:pPr marL="12700" marR="5080">
              <a:lnSpc>
                <a:spcPts val="2100"/>
              </a:lnSpc>
            </a:pP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Қашықтықтан</a:t>
            </a:r>
            <a:r>
              <a:rPr sz="1350" spc="-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оқыту</a:t>
            </a:r>
            <a:r>
              <a:rPr sz="1350" spc="-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жүйесі</a:t>
            </a:r>
            <a:r>
              <a:rPr sz="1350" spc="-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білім</a:t>
            </a:r>
            <a:r>
              <a:rPr sz="1350" spc="-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беру</a:t>
            </a:r>
            <a:r>
              <a:rPr sz="1350" spc="-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spc="-10" dirty="0">
                <a:solidFill>
                  <a:srgbClr val="15203F"/>
                </a:solidFill>
                <a:latin typeface="Roboto"/>
                <a:cs typeface="Roboto"/>
              </a:rPr>
              <a:t>жүйесінің маңызды</a:t>
            </a:r>
            <a:r>
              <a:rPr sz="1350" spc="-3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бөлігіне</a:t>
            </a:r>
            <a:r>
              <a:rPr sz="1350" spc="-30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spc="-10" dirty="0">
                <a:solidFill>
                  <a:srgbClr val="15203F"/>
                </a:solidFill>
                <a:latin typeface="Roboto"/>
                <a:cs typeface="Roboto"/>
              </a:rPr>
              <a:t>айналды.</a:t>
            </a:r>
            <a:endParaRPr sz="1350">
              <a:latin typeface="Roboto"/>
              <a:cs typeface="Roboto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073765" y="2683150"/>
            <a:ext cx="4216400" cy="8515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3500"/>
              </a:lnSpc>
              <a:spcBef>
                <a:spcPts val="95"/>
              </a:spcBef>
            </a:pPr>
            <a:r>
              <a:rPr sz="1650" spc="260" dirty="0">
                <a:solidFill>
                  <a:srgbClr val="15203F"/>
                </a:solidFill>
                <a:latin typeface="Calibri"/>
                <a:cs typeface="Calibri"/>
              </a:rPr>
              <a:t>Артықшылықтар</a:t>
            </a:r>
            <a:r>
              <a:rPr sz="1650" spc="50" dirty="0">
                <a:solidFill>
                  <a:srgbClr val="15203F"/>
                </a:solidFill>
                <a:latin typeface="Calibri"/>
                <a:cs typeface="Calibri"/>
              </a:rPr>
              <a:t> </a:t>
            </a:r>
            <a:r>
              <a:rPr sz="1650" spc="215" dirty="0">
                <a:solidFill>
                  <a:srgbClr val="15203F"/>
                </a:solidFill>
                <a:latin typeface="Calibri"/>
                <a:cs typeface="Calibri"/>
              </a:rPr>
              <a:t>мен</a:t>
            </a:r>
            <a:r>
              <a:rPr sz="1650" spc="55" dirty="0">
                <a:solidFill>
                  <a:srgbClr val="15203F"/>
                </a:solidFill>
                <a:latin typeface="Calibri"/>
                <a:cs typeface="Calibri"/>
              </a:rPr>
              <a:t> </a:t>
            </a:r>
            <a:r>
              <a:rPr sz="1650" spc="204" dirty="0">
                <a:solidFill>
                  <a:srgbClr val="15203F"/>
                </a:solidFill>
                <a:latin typeface="Calibri"/>
                <a:cs typeface="Calibri"/>
              </a:rPr>
              <a:t>мүмкіндіктер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Оның</a:t>
            </a:r>
            <a:r>
              <a:rPr sz="1350" spc="-10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артықшылықтары</a:t>
            </a:r>
            <a:r>
              <a:rPr sz="1350" spc="-10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мен</a:t>
            </a:r>
            <a:r>
              <a:rPr sz="1350" spc="-10" dirty="0">
                <a:solidFill>
                  <a:srgbClr val="15203F"/>
                </a:solidFill>
                <a:latin typeface="Roboto"/>
                <a:cs typeface="Roboto"/>
              </a:rPr>
              <a:t> мүмкіндіктерін толық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пайдалану</a:t>
            </a:r>
            <a:r>
              <a:rPr sz="1350" spc="-7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spc="-10" dirty="0">
                <a:solidFill>
                  <a:srgbClr val="15203F"/>
                </a:solidFill>
                <a:latin typeface="Roboto"/>
                <a:cs typeface="Roboto"/>
              </a:rPr>
              <a:t>қажет.</a:t>
            </a:r>
            <a:endParaRPr sz="1350">
              <a:latin typeface="Roboto"/>
              <a:cs typeface="Roboto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073774" y="4111900"/>
            <a:ext cx="4656455" cy="8515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3500"/>
              </a:lnSpc>
              <a:spcBef>
                <a:spcPts val="95"/>
              </a:spcBef>
            </a:pPr>
            <a:r>
              <a:rPr sz="1650" spc="215" dirty="0">
                <a:solidFill>
                  <a:srgbClr val="15203F"/>
                </a:solidFill>
                <a:latin typeface="Calibri"/>
                <a:cs typeface="Calibri"/>
              </a:rPr>
              <a:t>Тиімді</a:t>
            </a:r>
            <a:r>
              <a:rPr sz="1650" spc="55" dirty="0">
                <a:solidFill>
                  <a:srgbClr val="15203F"/>
                </a:solidFill>
                <a:latin typeface="Calibri"/>
                <a:cs typeface="Calibri"/>
              </a:rPr>
              <a:t> </a:t>
            </a:r>
            <a:r>
              <a:rPr sz="1650" spc="200" dirty="0">
                <a:solidFill>
                  <a:srgbClr val="15203F"/>
                </a:solidFill>
                <a:latin typeface="Calibri"/>
                <a:cs typeface="Calibri"/>
              </a:rPr>
              <a:t>пайдалану</a:t>
            </a:r>
            <a:r>
              <a:rPr sz="1650" spc="55" dirty="0">
                <a:solidFill>
                  <a:srgbClr val="15203F"/>
                </a:solidFill>
                <a:latin typeface="Calibri"/>
                <a:cs typeface="Calibri"/>
              </a:rPr>
              <a:t> </a:t>
            </a:r>
            <a:r>
              <a:rPr sz="1650" spc="170" dirty="0">
                <a:solidFill>
                  <a:srgbClr val="15203F"/>
                </a:solidFill>
                <a:latin typeface="Calibri"/>
                <a:cs typeface="Calibri"/>
              </a:rPr>
              <a:t>және</a:t>
            </a:r>
            <a:r>
              <a:rPr sz="1650" spc="55" dirty="0">
                <a:solidFill>
                  <a:srgbClr val="15203F"/>
                </a:solidFill>
                <a:latin typeface="Calibri"/>
                <a:cs typeface="Calibri"/>
              </a:rPr>
              <a:t> </a:t>
            </a:r>
            <a:r>
              <a:rPr sz="1650" spc="220" dirty="0">
                <a:solidFill>
                  <a:srgbClr val="15203F"/>
                </a:solidFill>
                <a:latin typeface="Calibri"/>
                <a:cs typeface="Calibri"/>
              </a:rPr>
              <a:t>сапаны</a:t>
            </a:r>
            <a:r>
              <a:rPr sz="1650" spc="55" dirty="0">
                <a:solidFill>
                  <a:srgbClr val="15203F"/>
                </a:solidFill>
                <a:latin typeface="Calibri"/>
                <a:cs typeface="Calibri"/>
              </a:rPr>
              <a:t> </a:t>
            </a:r>
            <a:r>
              <a:rPr sz="1650" spc="200" dirty="0">
                <a:solidFill>
                  <a:srgbClr val="15203F"/>
                </a:solidFill>
                <a:latin typeface="Calibri"/>
                <a:cs typeface="Calibri"/>
              </a:rPr>
              <a:t>жақсарту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Қашықтықтан</a:t>
            </a:r>
            <a:r>
              <a:rPr sz="1350" spc="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оқыту</a:t>
            </a:r>
            <a:r>
              <a:rPr sz="1350" spc="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spc="-20" dirty="0">
                <a:solidFill>
                  <a:srgbClr val="15203F"/>
                </a:solidFill>
                <a:latin typeface="Roboto"/>
                <a:cs typeface="Roboto"/>
              </a:rPr>
              <a:t>платформаларын</a:t>
            </a:r>
            <a:r>
              <a:rPr sz="1350" spc="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spc="-10" dirty="0">
                <a:solidFill>
                  <a:srgbClr val="15203F"/>
                </a:solidFill>
                <a:latin typeface="Roboto"/>
                <a:cs typeface="Roboto"/>
              </a:rPr>
              <a:t>тиімді</a:t>
            </a:r>
            <a:r>
              <a:rPr sz="1350" spc="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spc="-10" dirty="0">
                <a:solidFill>
                  <a:srgbClr val="15203F"/>
                </a:solidFill>
                <a:latin typeface="Roboto"/>
                <a:cs typeface="Roboto"/>
              </a:rPr>
              <a:t>пайдалану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және</a:t>
            </a:r>
            <a:r>
              <a:rPr sz="1350" spc="-10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оқу</a:t>
            </a:r>
            <a:r>
              <a:rPr sz="1350" spc="-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сапасын</a:t>
            </a:r>
            <a:r>
              <a:rPr sz="1350" spc="-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үнемі</a:t>
            </a:r>
            <a:r>
              <a:rPr sz="1350" spc="-10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жақсарту</a:t>
            </a:r>
            <a:r>
              <a:rPr sz="1350" spc="-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spc="-10" dirty="0">
                <a:solidFill>
                  <a:srgbClr val="15203F"/>
                </a:solidFill>
                <a:latin typeface="Roboto"/>
                <a:cs typeface="Roboto"/>
              </a:rPr>
              <a:t>өзекті</a:t>
            </a:r>
            <a:r>
              <a:rPr sz="1350" spc="-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болып</a:t>
            </a:r>
            <a:r>
              <a:rPr sz="1350" spc="-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spc="-10" dirty="0">
                <a:solidFill>
                  <a:srgbClr val="15203F"/>
                </a:solidFill>
                <a:latin typeface="Roboto"/>
                <a:cs typeface="Roboto"/>
              </a:rPr>
              <a:t>отыр.</a:t>
            </a:r>
            <a:endParaRPr sz="1350">
              <a:latin typeface="Roboto"/>
              <a:cs typeface="Roboto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3099" y="1325604"/>
            <a:ext cx="10686415" cy="5359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75920" indent="326390">
              <a:lnSpc>
                <a:spcPct val="115100"/>
              </a:lnSpc>
              <a:spcBef>
                <a:spcPts val="100"/>
              </a:spcBef>
              <a:buAutoNum type="arabicPeriod"/>
              <a:tabLst>
                <a:tab pos="339090" algn="l"/>
              </a:tabLst>
            </a:pPr>
            <a:r>
              <a:rPr sz="1900" spc="-35" dirty="0">
                <a:latin typeface="Tahoma"/>
                <a:cs typeface="Tahoma"/>
              </a:rPr>
              <a:t>Қашықтықтан</a:t>
            </a:r>
            <a:r>
              <a:rPr sz="1900" spc="-70" dirty="0">
                <a:latin typeface="Tahoma"/>
                <a:cs typeface="Tahoma"/>
              </a:rPr>
              <a:t> </a:t>
            </a:r>
            <a:r>
              <a:rPr sz="1900" dirty="0">
                <a:latin typeface="Tahoma"/>
                <a:cs typeface="Tahoma"/>
              </a:rPr>
              <a:t>жұмыс</a:t>
            </a:r>
            <a:r>
              <a:rPr sz="1900" spc="-65" dirty="0">
                <a:latin typeface="Tahoma"/>
                <a:cs typeface="Tahoma"/>
              </a:rPr>
              <a:t> </a:t>
            </a:r>
            <a:r>
              <a:rPr sz="1900" spc="-10" dirty="0">
                <a:latin typeface="Tahoma"/>
                <a:cs typeface="Tahoma"/>
              </a:rPr>
              <a:t>жасғанда</a:t>
            </a:r>
            <a:r>
              <a:rPr sz="1900" spc="-70" dirty="0">
                <a:latin typeface="Tahoma"/>
                <a:cs typeface="Tahoma"/>
              </a:rPr>
              <a:t> </a:t>
            </a:r>
            <a:r>
              <a:rPr sz="1900" spc="-20" dirty="0">
                <a:latin typeface="Tahoma"/>
                <a:cs typeface="Tahoma"/>
              </a:rPr>
              <a:t>қандай</a:t>
            </a:r>
            <a:r>
              <a:rPr sz="1900" spc="-65" dirty="0">
                <a:latin typeface="Tahoma"/>
                <a:cs typeface="Tahoma"/>
              </a:rPr>
              <a:t> </a:t>
            </a:r>
            <a:r>
              <a:rPr sz="1900" dirty="0">
                <a:latin typeface="Microsoft Sans Serif"/>
                <a:cs typeface="Microsoft Sans Serif"/>
              </a:rPr>
              <a:t>ө</a:t>
            </a:r>
            <a:r>
              <a:rPr sz="1900" dirty="0">
                <a:latin typeface="Tahoma"/>
                <a:cs typeface="Tahoma"/>
              </a:rPr>
              <a:t>з</a:t>
            </a:r>
            <a:r>
              <a:rPr sz="1900" spc="-65" dirty="0">
                <a:latin typeface="Tahoma"/>
                <a:cs typeface="Tahoma"/>
              </a:rPr>
              <a:t> </a:t>
            </a:r>
            <a:r>
              <a:rPr sz="1900" spc="-10" dirty="0">
                <a:latin typeface="Tahoma"/>
                <a:cs typeface="Tahoma"/>
              </a:rPr>
              <a:t>бетімен</a:t>
            </a:r>
            <a:r>
              <a:rPr sz="1900" spc="-70" dirty="0">
                <a:latin typeface="Tahoma"/>
                <a:cs typeface="Tahoma"/>
              </a:rPr>
              <a:t> </a:t>
            </a:r>
            <a:r>
              <a:rPr sz="1900" spc="-20" dirty="0">
                <a:latin typeface="Tahoma"/>
                <a:cs typeface="Tahoma"/>
              </a:rPr>
              <a:t>орындайтын</a:t>
            </a:r>
            <a:r>
              <a:rPr sz="1900" spc="-65" dirty="0">
                <a:latin typeface="Tahoma"/>
                <a:cs typeface="Tahoma"/>
              </a:rPr>
              <a:t> </a:t>
            </a:r>
            <a:r>
              <a:rPr sz="1900" dirty="0">
                <a:latin typeface="Tahoma"/>
                <a:cs typeface="Tahoma"/>
              </a:rPr>
              <a:t>тапсырмаларды</a:t>
            </a:r>
            <a:r>
              <a:rPr sz="1900" spc="-70" dirty="0">
                <a:latin typeface="Tahoma"/>
                <a:cs typeface="Tahoma"/>
              </a:rPr>
              <a:t> </a:t>
            </a:r>
            <a:r>
              <a:rPr sz="1900" spc="-10" dirty="0">
                <a:latin typeface="Tahoma"/>
                <a:cs typeface="Tahoma"/>
              </a:rPr>
              <a:t>қолданған </a:t>
            </a:r>
            <a:r>
              <a:rPr sz="1900" dirty="0">
                <a:latin typeface="Tahoma"/>
                <a:cs typeface="Tahoma"/>
              </a:rPr>
              <a:t>ы</a:t>
            </a:r>
            <a:r>
              <a:rPr sz="1900" dirty="0">
                <a:latin typeface="Microsoft Sans Serif"/>
                <a:cs typeface="Microsoft Sans Serif"/>
              </a:rPr>
              <a:t>ң</a:t>
            </a:r>
            <a:r>
              <a:rPr sz="1900" dirty="0">
                <a:latin typeface="Tahoma"/>
                <a:cs typeface="Tahoma"/>
              </a:rPr>
              <a:t>ғайлы</a:t>
            </a:r>
            <a:r>
              <a:rPr sz="1900" spc="-65" dirty="0">
                <a:latin typeface="Tahoma"/>
                <a:cs typeface="Tahoma"/>
              </a:rPr>
              <a:t> </a:t>
            </a:r>
            <a:r>
              <a:rPr sz="1900" spc="90" dirty="0">
                <a:latin typeface="Tahoma"/>
                <a:cs typeface="Tahoma"/>
              </a:rPr>
              <a:t>?</a:t>
            </a:r>
            <a:endParaRPr sz="1900">
              <a:latin typeface="Tahoma"/>
              <a:cs typeface="Tahoma"/>
            </a:endParaRPr>
          </a:p>
          <a:p>
            <a:pPr marL="12700" marR="5080" indent="326390">
              <a:lnSpc>
                <a:spcPct val="115100"/>
              </a:lnSpc>
              <a:buAutoNum type="arabicPeriod"/>
              <a:tabLst>
                <a:tab pos="339090" algn="l"/>
              </a:tabLst>
            </a:pPr>
            <a:r>
              <a:rPr sz="1900" dirty="0">
                <a:latin typeface="Tahoma"/>
                <a:cs typeface="Tahoma"/>
              </a:rPr>
              <a:t>Жа</a:t>
            </a:r>
            <a:r>
              <a:rPr sz="1900" dirty="0">
                <a:latin typeface="Microsoft Sans Serif"/>
                <a:cs typeface="Microsoft Sans Serif"/>
              </a:rPr>
              <a:t>ң</a:t>
            </a:r>
            <a:r>
              <a:rPr sz="1900" dirty="0">
                <a:latin typeface="Tahoma"/>
                <a:cs typeface="Tahoma"/>
              </a:rPr>
              <a:t>а</a:t>
            </a:r>
            <a:r>
              <a:rPr sz="1900" spc="-75" dirty="0">
                <a:latin typeface="Tahoma"/>
                <a:cs typeface="Tahoma"/>
              </a:rPr>
              <a:t> </a:t>
            </a:r>
            <a:r>
              <a:rPr sz="1900" spc="-30" dirty="0">
                <a:latin typeface="Tahoma"/>
                <a:cs typeface="Tahoma"/>
              </a:rPr>
              <a:t>тақырып</a:t>
            </a:r>
            <a:r>
              <a:rPr sz="1900" spc="-70" dirty="0">
                <a:latin typeface="Tahoma"/>
                <a:cs typeface="Tahoma"/>
              </a:rPr>
              <a:t> </a:t>
            </a:r>
            <a:r>
              <a:rPr sz="1900" dirty="0">
                <a:latin typeface="Tahoma"/>
                <a:cs typeface="Tahoma"/>
              </a:rPr>
              <a:t>бойынша</a:t>
            </a:r>
            <a:r>
              <a:rPr sz="1900" spc="-70" dirty="0">
                <a:latin typeface="Tahoma"/>
                <a:cs typeface="Tahoma"/>
              </a:rPr>
              <a:t> </a:t>
            </a:r>
            <a:r>
              <a:rPr sz="1900" spc="-10" dirty="0">
                <a:latin typeface="Tahoma"/>
                <a:cs typeface="Tahoma"/>
              </a:rPr>
              <a:t>берілетін</a:t>
            </a:r>
            <a:r>
              <a:rPr sz="1900" spc="-70" dirty="0">
                <a:latin typeface="Tahoma"/>
                <a:cs typeface="Tahoma"/>
              </a:rPr>
              <a:t> </a:t>
            </a:r>
            <a:r>
              <a:rPr sz="1900" spc="-10" dirty="0">
                <a:latin typeface="Tahoma"/>
                <a:cs typeface="Tahoma"/>
              </a:rPr>
              <a:t>материал</a:t>
            </a:r>
            <a:r>
              <a:rPr sz="1900" spc="-70" dirty="0">
                <a:latin typeface="Tahoma"/>
                <a:cs typeface="Tahoma"/>
              </a:rPr>
              <a:t> </a:t>
            </a:r>
            <a:r>
              <a:rPr sz="1900" dirty="0">
                <a:latin typeface="Tahoma"/>
                <a:cs typeface="Tahoma"/>
              </a:rPr>
              <a:t>оқушыға</a:t>
            </a:r>
            <a:r>
              <a:rPr sz="1900" spc="-70" dirty="0">
                <a:latin typeface="Tahoma"/>
                <a:cs typeface="Tahoma"/>
              </a:rPr>
              <a:t> </a:t>
            </a:r>
            <a:r>
              <a:rPr sz="1900" spc="-20" dirty="0">
                <a:latin typeface="Tahoma"/>
                <a:cs typeface="Tahoma"/>
              </a:rPr>
              <a:t>қандай</a:t>
            </a:r>
            <a:r>
              <a:rPr sz="1900" spc="-75" dirty="0">
                <a:latin typeface="Tahoma"/>
                <a:cs typeface="Tahoma"/>
              </a:rPr>
              <a:t> </a:t>
            </a:r>
            <a:r>
              <a:rPr sz="1900" dirty="0">
                <a:latin typeface="Tahoma"/>
                <a:cs typeface="Tahoma"/>
              </a:rPr>
              <a:t>т</a:t>
            </a:r>
            <a:r>
              <a:rPr sz="1900" dirty="0">
                <a:latin typeface="Microsoft Sans Serif"/>
                <a:cs typeface="Microsoft Sans Serif"/>
              </a:rPr>
              <a:t>ү</a:t>
            </a:r>
            <a:r>
              <a:rPr sz="1900" dirty="0">
                <a:latin typeface="Tahoma"/>
                <a:cs typeface="Tahoma"/>
              </a:rPr>
              <a:t>рде</a:t>
            </a:r>
            <a:r>
              <a:rPr sz="1900" spc="-70" dirty="0">
                <a:latin typeface="Tahoma"/>
                <a:cs typeface="Tahoma"/>
              </a:rPr>
              <a:t> </a:t>
            </a:r>
            <a:r>
              <a:rPr sz="1900" spc="-10" dirty="0">
                <a:latin typeface="Tahoma"/>
                <a:cs typeface="Tahoma"/>
              </a:rPr>
              <a:t>к</a:t>
            </a:r>
            <a:r>
              <a:rPr sz="1900" spc="-10" dirty="0">
                <a:latin typeface="Microsoft Sans Serif"/>
                <a:cs typeface="Microsoft Sans Serif"/>
              </a:rPr>
              <a:t>ө</a:t>
            </a:r>
            <a:r>
              <a:rPr sz="1900" spc="-10" dirty="0">
                <a:latin typeface="Tahoma"/>
                <a:cs typeface="Tahoma"/>
              </a:rPr>
              <a:t>рсетіледі?Жа</a:t>
            </a:r>
            <a:r>
              <a:rPr sz="1900" spc="-10" dirty="0">
                <a:latin typeface="Microsoft Sans Serif"/>
                <a:cs typeface="Microsoft Sans Serif"/>
              </a:rPr>
              <a:t>ң</a:t>
            </a:r>
            <a:r>
              <a:rPr sz="1900" spc="-10" dirty="0">
                <a:latin typeface="Tahoma"/>
                <a:cs typeface="Tahoma"/>
              </a:rPr>
              <a:t>а </a:t>
            </a:r>
            <a:r>
              <a:rPr sz="1900" spc="-30" dirty="0">
                <a:latin typeface="Tahoma"/>
                <a:cs typeface="Tahoma"/>
              </a:rPr>
              <a:t>тақырып</a:t>
            </a:r>
            <a:r>
              <a:rPr sz="1900" spc="-95" dirty="0">
                <a:latin typeface="Tahoma"/>
                <a:cs typeface="Tahoma"/>
              </a:rPr>
              <a:t> </a:t>
            </a:r>
            <a:r>
              <a:rPr sz="1900" dirty="0">
                <a:latin typeface="Tahoma"/>
                <a:cs typeface="Tahoma"/>
              </a:rPr>
              <a:t>бойынша</a:t>
            </a:r>
            <a:r>
              <a:rPr sz="1900" spc="-90" dirty="0">
                <a:latin typeface="Tahoma"/>
                <a:cs typeface="Tahoma"/>
              </a:rPr>
              <a:t> </a:t>
            </a:r>
            <a:r>
              <a:rPr sz="1900" spc="-10" dirty="0">
                <a:latin typeface="Tahoma"/>
                <a:cs typeface="Tahoma"/>
              </a:rPr>
              <a:t>берілетін</a:t>
            </a:r>
            <a:r>
              <a:rPr sz="1900" spc="-90" dirty="0">
                <a:latin typeface="Tahoma"/>
                <a:cs typeface="Tahoma"/>
              </a:rPr>
              <a:t> </a:t>
            </a:r>
            <a:r>
              <a:rPr sz="1900" spc="-10" dirty="0">
                <a:latin typeface="Tahoma"/>
                <a:cs typeface="Tahoma"/>
              </a:rPr>
              <a:t>материал</a:t>
            </a:r>
            <a:r>
              <a:rPr sz="1900" spc="-90" dirty="0">
                <a:latin typeface="Tahoma"/>
                <a:cs typeface="Tahoma"/>
              </a:rPr>
              <a:t> </a:t>
            </a:r>
            <a:r>
              <a:rPr sz="1900" dirty="0">
                <a:latin typeface="Tahoma"/>
                <a:cs typeface="Tahoma"/>
              </a:rPr>
              <a:t>баспаға</a:t>
            </a:r>
            <a:r>
              <a:rPr sz="1900" spc="-90" dirty="0">
                <a:latin typeface="Tahoma"/>
                <a:cs typeface="Tahoma"/>
              </a:rPr>
              <a:t> </a:t>
            </a:r>
            <a:r>
              <a:rPr sz="1900" spc="-10" dirty="0">
                <a:latin typeface="Tahoma"/>
                <a:cs typeface="Tahoma"/>
              </a:rPr>
              <a:t>шығарылған</a:t>
            </a:r>
            <a:r>
              <a:rPr sz="1900" spc="-90" dirty="0">
                <a:latin typeface="Tahoma"/>
                <a:cs typeface="Tahoma"/>
              </a:rPr>
              <a:t> </a:t>
            </a:r>
            <a:r>
              <a:rPr sz="1900" dirty="0">
                <a:latin typeface="Tahoma"/>
                <a:cs typeface="Tahoma"/>
              </a:rPr>
              <a:t>т</a:t>
            </a:r>
            <a:r>
              <a:rPr sz="1900" dirty="0">
                <a:latin typeface="Microsoft Sans Serif"/>
                <a:cs typeface="Microsoft Sans Serif"/>
              </a:rPr>
              <a:t>ү</a:t>
            </a:r>
            <a:r>
              <a:rPr sz="1900" dirty="0">
                <a:latin typeface="Tahoma"/>
                <a:cs typeface="Tahoma"/>
              </a:rPr>
              <a:t>рде</a:t>
            </a:r>
            <a:r>
              <a:rPr sz="1900" spc="-90" dirty="0">
                <a:latin typeface="Tahoma"/>
                <a:cs typeface="Tahoma"/>
              </a:rPr>
              <a:t> </a:t>
            </a:r>
            <a:r>
              <a:rPr sz="1900" spc="-40" dirty="0">
                <a:latin typeface="Tahoma"/>
                <a:cs typeface="Tahoma"/>
              </a:rPr>
              <a:t>қашықтықтан</a:t>
            </a:r>
            <a:r>
              <a:rPr sz="1900" spc="-90" dirty="0">
                <a:latin typeface="Tahoma"/>
                <a:cs typeface="Tahoma"/>
              </a:rPr>
              <a:t> </a:t>
            </a:r>
            <a:r>
              <a:rPr sz="1900" spc="-35" dirty="0">
                <a:latin typeface="Tahoma"/>
                <a:cs typeface="Tahoma"/>
              </a:rPr>
              <a:t>оқыту</a:t>
            </a:r>
            <a:r>
              <a:rPr sz="1900" spc="-90" dirty="0">
                <a:latin typeface="Tahoma"/>
                <a:cs typeface="Tahoma"/>
              </a:rPr>
              <a:t> </a:t>
            </a:r>
            <a:r>
              <a:rPr sz="1900" spc="-10" dirty="0">
                <a:latin typeface="Tahoma"/>
                <a:cs typeface="Tahoma"/>
              </a:rPr>
              <a:t>курсында электрондық</a:t>
            </a:r>
            <a:r>
              <a:rPr sz="1900" spc="-120" dirty="0">
                <a:latin typeface="Tahoma"/>
                <a:cs typeface="Tahoma"/>
              </a:rPr>
              <a:t> </a:t>
            </a:r>
            <a:r>
              <a:rPr sz="1900" dirty="0">
                <a:latin typeface="Tahoma"/>
                <a:cs typeface="Tahoma"/>
              </a:rPr>
              <a:t>т</a:t>
            </a:r>
            <a:r>
              <a:rPr sz="1900" dirty="0">
                <a:latin typeface="Microsoft Sans Serif"/>
                <a:cs typeface="Microsoft Sans Serif"/>
              </a:rPr>
              <a:t>ү</a:t>
            </a:r>
            <a:r>
              <a:rPr sz="1900" dirty="0">
                <a:latin typeface="Tahoma"/>
                <a:cs typeface="Tahoma"/>
              </a:rPr>
              <a:t>рде</a:t>
            </a:r>
            <a:r>
              <a:rPr sz="1900" spc="-120" dirty="0">
                <a:latin typeface="Tahoma"/>
                <a:cs typeface="Tahoma"/>
              </a:rPr>
              <a:t> </a:t>
            </a:r>
            <a:r>
              <a:rPr sz="1900" spc="-10" dirty="0">
                <a:latin typeface="Tahoma"/>
                <a:cs typeface="Tahoma"/>
              </a:rPr>
              <a:t>немесе</a:t>
            </a:r>
            <a:endParaRPr sz="1900">
              <a:latin typeface="Tahoma"/>
              <a:cs typeface="Tahoma"/>
            </a:endParaRPr>
          </a:p>
          <a:p>
            <a:pPr marL="145415">
              <a:lnSpc>
                <a:spcPct val="100000"/>
              </a:lnSpc>
              <a:spcBef>
                <a:spcPts val="345"/>
              </a:spcBef>
            </a:pPr>
            <a:r>
              <a:rPr sz="1900" spc="-10" dirty="0">
                <a:latin typeface="Tahoma"/>
                <a:cs typeface="Tahoma"/>
              </a:rPr>
              <a:t>электрондық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-20" dirty="0">
                <a:latin typeface="Tahoma"/>
                <a:cs typeface="Tahoma"/>
              </a:rPr>
              <a:t>оқулық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-10" dirty="0">
                <a:latin typeface="Tahoma"/>
                <a:cs typeface="Tahoma"/>
              </a:rPr>
              <a:t>т</a:t>
            </a:r>
            <a:r>
              <a:rPr sz="1900" spc="-10" dirty="0">
                <a:latin typeface="Microsoft Sans Serif"/>
                <a:cs typeface="Microsoft Sans Serif"/>
              </a:rPr>
              <a:t>ү</a:t>
            </a:r>
            <a:r>
              <a:rPr sz="1900" spc="-10" dirty="0">
                <a:latin typeface="Tahoma"/>
                <a:cs typeface="Tahoma"/>
              </a:rPr>
              <a:t>рінде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-10" dirty="0">
                <a:latin typeface="Tahoma"/>
                <a:cs typeface="Tahoma"/>
              </a:rPr>
              <a:t>беріледі.</a:t>
            </a:r>
            <a:endParaRPr sz="1900">
              <a:latin typeface="Tahoma"/>
              <a:cs typeface="Tahoma"/>
            </a:endParaRPr>
          </a:p>
          <a:p>
            <a:pPr marL="339090" indent="-260350">
              <a:lnSpc>
                <a:spcPct val="100000"/>
              </a:lnSpc>
              <a:spcBef>
                <a:spcPts val="345"/>
              </a:spcBef>
              <a:buAutoNum type="arabicPeriod" startAt="3"/>
              <a:tabLst>
                <a:tab pos="339090" algn="l"/>
              </a:tabLst>
            </a:pPr>
            <a:r>
              <a:rPr sz="1900" spc="-35" dirty="0">
                <a:latin typeface="Tahoma"/>
                <a:cs typeface="Tahoma"/>
              </a:rPr>
              <a:t>Қашықтықтан</a:t>
            </a:r>
            <a:r>
              <a:rPr sz="1900" spc="-75" dirty="0">
                <a:latin typeface="Tahoma"/>
                <a:cs typeface="Tahoma"/>
              </a:rPr>
              <a:t> </a:t>
            </a:r>
            <a:r>
              <a:rPr sz="1900" spc="-35" dirty="0">
                <a:latin typeface="Tahoma"/>
                <a:cs typeface="Tahoma"/>
              </a:rPr>
              <a:t>оқыту</a:t>
            </a:r>
            <a:r>
              <a:rPr sz="1900" spc="-75" dirty="0">
                <a:latin typeface="Tahoma"/>
                <a:cs typeface="Tahoma"/>
              </a:rPr>
              <a:t> </a:t>
            </a:r>
            <a:r>
              <a:rPr sz="1900" dirty="0">
                <a:latin typeface="Tahoma"/>
                <a:cs typeface="Tahoma"/>
              </a:rPr>
              <a:t>ж</a:t>
            </a:r>
            <a:r>
              <a:rPr sz="1900" dirty="0">
                <a:latin typeface="Microsoft Sans Serif"/>
                <a:cs typeface="Microsoft Sans Serif"/>
              </a:rPr>
              <a:t>ү</a:t>
            </a:r>
            <a:r>
              <a:rPr sz="1900" dirty="0">
                <a:latin typeface="Tahoma"/>
                <a:cs typeface="Tahoma"/>
              </a:rPr>
              <a:t>йесі</a:t>
            </a:r>
            <a:r>
              <a:rPr sz="1900" spc="-75" dirty="0">
                <a:latin typeface="Tahoma"/>
                <a:cs typeface="Tahoma"/>
              </a:rPr>
              <a:t> </a:t>
            </a:r>
            <a:r>
              <a:rPr sz="1900" spc="-20" dirty="0">
                <a:latin typeface="Tahoma"/>
                <a:cs typeface="Tahoma"/>
              </a:rPr>
              <a:t>қандай</a:t>
            </a:r>
            <a:r>
              <a:rPr sz="1900" spc="-75" dirty="0">
                <a:latin typeface="Tahoma"/>
                <a:cs typeface="Tahoma"/>
              </a:rPr>
              <a:t> </a:t>
            </a:r>
            <a:r>
              <a:rPr sz="1900" spc="-20" dirty="0">
                <a:latin typeface="Tahoma"/>
                <a:cs typeface="Tahoma"/>
              </a:rPr>
              <a:t>компоненттерден</a:t>
            </a:r>
            <a:r>
              <a:rPr sz="1900" spc="-75" dirty="0">
                <a:latin typeface="Tahoma"/>
                <a:cs typeface="Tahoma"/>
              </a:rPr>
              <a:t> </a:t>
            </a:r>
            <a:r>
              <a:rPr sz="1900" spc="-20" dirty="0">
                <a:latin typeface="Tahoma"/>
                <a:cs typeface="Tahoma"/>
              </a:rPr>
              <a:t>тұрады</a:t>
            </a:r>
            <a:r>
              <a:rPr sz="1900" spc="-75" dirty="0">
                <a:latin typeface="Tahoma"/>
                <a:cs typeface="Tahoma"/>
              </a:rPr>
              <a:t> </a:t>
            </a:r>
            <a:r>
              <a:rPr sz="1900" spc="90" dirty="0">
                <a:latin typeface="Tahoma"/>
                <a:cs typeface="Tahoma"/>
              </a:rPr>
              <a:t>?</a:t>
            </a:r>
            <a:endParaRPr sz="1900">
              <a:latin typeface="Tahoma"/>
              <a:cs typeface="Tahoma"/>
            </a:endParaRPr>
          </a:p>
          <a:p>
            <a:pPr marL="339090" indent="-260350">
              <a:lnSpc>
                <a:spcPct val="100000"/>
              </a:lnSpc>
              <a:spcBef>
                <a:spcPts val="345"/>
              </a:spcBef>
              <a:buAutoNum type="arabicPeriod" startAt="3"/>
              <a:tabLst>
                <a:tab pos="339090" algn="l"/>
              </a:tabLst>
            </a:pPr>
            <a:r>
              <a:rPr sz="1900" spc="-35" dirty="0">
                <a:latin typeface="Tahoma"/>
                <a:cs typeface="Tahoma"/>
              </a:rPr>
              <a:t>Қашыктықтан</a:t>
            </a:r>
            <a:r>
              <a:rPr sz="1900" spc="-40" dirty="0">
                <a:latin typeface="Tahoma"/>
                <a:cs typeface="Tahoma"/>
              </a:rPr>
              <a:t> </a:t>
            </a:r>
            <a:r>
              <a:rPr sz="1900" spc="-25" dirty="0">
                <a:latin typeface="Tahoma"/>
                <a:cs typeface="Tahoma"/>
              </a:rPr>
              <a:t>оқытуды</a:t>
            </a:r>
            <a:r>
              <a:rPr sz="1900" spc="-40" dirty="0">
                <a:latin typeface="Tahoma"/>
                <a:cs typeface="Tahoma"/>
              </a:rPr>
              <a:t> </a:t>
            </a:r>
            <a:r>
              <a:rPr sz="1900" dirty="0">
                <a:latin typeface="Tahoma"/>
                <a:cs typeface="Tahoma"/>
              </a:rPr>
              <a:t>ұйымдастыруды</a:t>
            </a:r>
            <a:r>
              <a:rPr sz="1900" dirty="0">
                <a:latin typeface="Microsoft Sans Serif"/>
                <a:cs typeface="Microsoft Sans Serif"/>
              </a:rPr>
              <a:t>ң</a:t>
            </a:r>
            <a:r>
              <a:rPr sz="1900" spc="50" dirty="0">
                <a:latin typeface="Microsoft Sans Serif"/>
                <a:cs typeface="Microsoft Sans Serif"/>
              </a:rPr>
              <a:t> </a:t>
            </a:r>
            <a:r>
              <a:rPr sz="1900" spc="-10" dirty="0">
                <a:latin typeface="Tahoma"/>
                <a:cs typeface="Tahoma"/>
              </a:rPr>
              <a:t>т</a:t>
            </a:r>
            <a:r>
              <a:rPr sz="1900" spc="-10" dirty="0">
                <a:latin typeface="Microsoft Sans Serif"/>
                <a:cs typeface="Microsoft Sans Serif"/>
              </a:rPr>
              <a:t>ү</a:t>
            </a:r>
            <a:r>
              <a:rPr sz="1900" spc="-10" dirty="0">
                <a:latin typeface="Tahoma"/>
                <a:cs typeface="Tahoma"/>
              </a:rPr>
              <a:t>рлері.</a:t>
            </a:r>
            <a:endParaRPr sz="1900">
              <a:latin typeface="Tahoma"/>
              <a:cs typeface="Tahoma"/>
            </a:endParaRPr>
          </a:p>
          <a:p>
            <a:pPr marL="339090" indent="-260350">
              <a:lnSpc>
                <a:spcPct val="100000"/>
              </a:lnSpc>
              <a:spcBef>
                <a:spcPts val="345"/>
              </a:spcBef>
              <a:buAutoNum type="arabicPeriod" startAt="3"/>
              <a:tabLst>
                <a:tab pos="339090" algn="l"/>
              </a:tabLst>
            </a:pPr>
            <a:r>
              <a:rPr sz="1900" dirty="0">
                <a:latin typeface="Tahoma"/>
                <a:cs typeface="Tahoma"/>
              </a:rPr>
              <a:t>Кейс-</a:t>
            </a:r>
            <a:r>
              <a:rPr sz="1900" spc="-30" dirty="0">
                <a:latin typeface="Tahoma"/>
                <a:cs typeface="Tahoma"/>
              </a:rPr>
              <a:t>технология</a:t>
            </a:r>
            <a:r>
              <a:rPr sz="1900" spc="-60" dirty="0">
                <a:latin typeface="Tahoma"/>
                <a:cs typeface="Tahoma"/>
              </a:rPr>
              <a:t> </a:t>
            </a:r>
            <a:r>
              <a:rPr sz="1900" spc="-20" dirty="0">
                <a:latin typeface="Tahoma"/>
                <a:cs typeface="Tahoma"/>
              </a:rPr>
              <a:t>арналған</a:t>
            </a:r>
            <a:r>
              <a:rPr sz="1900" spc="-55" dirty="0">
                <a:latin typeface="Tahoma"/>
                <a:cs typeface="Tahoma"/>
              </a:rPr>
              <a:t> </a:t>
            </a:r>
            <a:r>
              <a:rPr sz="1900" spc="-20" dirty="0">
                <a:latin typeface="Tahoma"/>
                <a:cs typeface="Tahoma"/>
              </a:rPr>
              <a:t>қандай</a:t>
            </a:r>
            <a:r>
              <a:rPr sz="1900" spc="-55" dirty="0">
                <a:latin typeface="Tahoma"/>
                <a:cs typeface="Tahoma"/>
              </a:rPr>
              <a:t> </a:t>
            </a:r>
            <a:r>
              <a:rPr sz="1900" dirty="0">
                <a:latin typeface="Tahoma"/>
                <a:cs typeface="Tahoma"/>
              </a:rPr>
              <a:t>материалдарды</a:t>
            </a:r>
            <a:r>
              <a:rPr sz="1900" spc="-55" dirty="0">
                <a:latin typeface="Tahoma"/>
                <a:cs typeface="Tahoma"/>
              </a:rPr>
              <a:t> </a:t>
            </a:r>
            <a:r>
              <a:rPr sz="1900" dirty="0">
                <a:latin typeface="Tahoma"/>
                <a:cs typeface="Tahoma"/>
              </a:rPr>
              <a:t>білесіз</a:t>
            </a:r>
            <a:r>
              <a:rPr sz="1900" spc="-55" dirty="0">
                <a:latin typeface="Tahoma"/>
                <a:cs typeface="Tahoma"/>
              </a:rPr>
              <a:t> </a:t>
            </a:r>
            <a:r>
              <a:rPr sz="1900" spc="90" dirty="0">
                <a:latin typeface="Tahoma"/>
                <a:cs typeface="Tahoma"/>
              </a:rPr>
              <a:t>?</a:t>
            </a:r>
            <a:endParaRPr sz="1900">
              <a:latin typeface="Tahoma"/>
              <a:cs typeface="Tahoma"/>
            </a:endParaRPr>
          </a:p>
          <a:p>
            <a:pPr marL="339090" indent="-260350">
              <a:lnSpc>
                <a:spcPct val="100000"/>
              </a:lnSpc>
              <a:spcBef>
                <a:spcPts val="345"/>
              </a:spcBef>
              <a:buAutoNum type="arabicPeriod" startAt="3"/>
              <a:tabLst>
                <a:tab pos="339090" algn="l"/>
              </a:tabLst>
            </a:pPr>
            <a:r>
              <a:rPr sz="1900" dirty="0">
                <a:latin typeface="Tahoma"/>
                <a:cs typeface="Tahoma"/>
              </a:rPr>
              <a:t>Желілілік</a:t>
            </a:r>
            <a:r>
              <a:rPr sz="1900" spc="-95" dirty="0">
                <a:latin typeface="Tahoma"/>
                <a:cs typeface="Tahoma"/>
              </a:rPr>
              <a:t> </a:t>
            </a:r>
            <a:r>
              <a:rPr sz="1900" spc="-30" dirty="0">
                <a:latin typeface="Tahoma"/>
                <a:cs typeface="Tahoma"/>
              </a:rPr>
              <a:t>технология</a:t>
            </a:r>
            <a:r>
              <a:rPr sz="1900" spc="-90" dirty="0">
                <a:latin typeface="Tahoma"/>
                <a:cs typeface="Tahoma"/>
              </a:rPr>
              <a:t> </a:t>
            </a:r>
            <a:r>
              <a:rPr sz="1900" dirty="0">
                <a:latin typeface="Tahoma"/>
                <a:cs typeface="Tahoma"/>
              </a:rPr>
              <a:t>ерекшелігін</a:t>
            </a:r>
            <a:r>
              <a:rPr sz="1900" spc="-90" dirty="0">
                <a:latin typeface="Tahoma"/>
                <a:cs typeface="Tahoma"/>
              </a:rPr>
              <a:t> </a:t>
            </a:r>
            <a:r>
              <a:rPr sz="1900" spc="-10" dirty="0">
                <a:latin typeface="Tahoma"/>
                <a:cs typeface="Tahoma"/>
              </a:rPr>
              <a:t>ата</a:t>
            </a:r>
            <a:r>
              <a:rPr sz="1900" spc="-10" dirty="0">
                <a:latin typeface="Microsoft Sans Serif"/>
                <a:cs typeface="Microsoft Sans Serif"/>
              </a:rPr>
              <a:t>ң</a:t>
            </a:r>
            <a:r>
              <a:rPr sz="1900" spc="-10" dirty="0">
                <a:latin typeface="Tahoma"/>
                <a:cs typeface="Tahoma"/>
              </a:rPr>
              <a:t>ыз</a:t>
            </a:r>
            <a:endParaRPr sz="1900">
              <a:latin typeface="Tahoma"/>
              <a:cs typeface="Tahoma"/>
            </a:endParaRPr>
          </a:p>
          <a:p>
            <a:pPr marL="12700" marR="587375" indent="326390">
              <a:lnSpc>
                <a:spcPct val="115100"/>
              </a:lnSpc>
              <a:buAutoNum type="arabicPeriod" startAt="3"/>
              <a:tabLst>
                <a:tab pos="339090" algn="l"/>
              </a:tabLst>
            </a:pPr>
            <a:r>
              <a:rPr sz="1900" spc="-10" dirty="0">
                <a:latin typeface="Tahoma"/>
                <a:cs typeface="Tahoma"/>
              </a:rPr>
              <a:t>Қазақстан</a:t>
            </a:r>
            <a:r>
              <a:rPr sz="1900" spc="-35" dirty="0">
                <a:latin typeface="Tahoma"/>
                <a:cs typeface="Tahoma"/>
              </a:rPr>
              <a:t> </a:t>
            </a:r>
            <a:r>
              <a:rPr sz="1900" dirty="0">
                <a:latin typeface="Tahoma"/>
                <a:cs typeface="Tahoma"/>
              </a:rPr>
              <a:t>Республикасыны</a:t>
            </a:r>
            <a:r>
              <a:rPr sz="1900" dirty="0">
                <a:latin typeface="Microsoft Sans Serif"/>
                <a:cs typeface="Microsoft Sans Serif"/>
              </a:rPr>
              <a:t>ң</a:t>
            </a:r>
            <a:r>
              <a:rPr sz="1900" spc="55" dirty="0">
                <a:latin typeface="Microsoft Sans Serif"/>
                <a:cs typeface="Microsoft Sans Serif"/>
              </a:rPr>
              <a:t> </a:t>
            </a:r>
            <a:r>
              <a:rPr sz="1900" spc="-30" dirty="0">
                <a:latin typeface="Tahoma"/>
                <a:cs typeface="Tahoma"/>
              </a:rPr>
              <a:t>к</a:t>
            </a:r>
            <a:r>
              <a:rPr sz="1900" spc="-30" dirty="0">
                <a:latin typeface="Microsoft Sans Serif"/>
                <a:cs typeface="Microsoft Sans Serif"/>
              </a:rPr>
              <a:t>ә</a:t>
            </a:r>
            <a:r>
              <a:rPr sz="1900" spc="-30" dirty="0">
                <a:latin typeface="Tahoma"/>
                <a:cs typeface="Tahoma"/>
              </a:rPr>
              <a:t>сіптік</a:t>
            </a:r>
            <a:r>
              <a:rPr sz="1900" spc="-35" dirty="0">
                <a:latin typeface="Tahoma"/>
                <a:cs typeface="Tahoma"/>
              </a:rPr>
              <a:t> жоғары,</a:t>
            </a:r>
            <a:r>
              <a:rPr sz="1900" spc="-30" dirty="0">
                <a:latin typeface="Tahoma"/>
                <a:cs typeface="Tahoma"/>
              </a:rPr>
              <a:t> </a:t>
            </a:r>
            <a:r>
              <a:rPr sz="1900" dirty="0">
                <a:latin typeface="Tahoma"/>
                <a:cs typeface="Tahoma"/>
              </a:rPr>
              <a:t>қосымша</a:t>
            </a:r>
            <a:r>
              <a:rPr sz="1900" spc="-35" dirty="0">
                <a:latin typeface="Tahoma"/>
                <a:cs typeface="Tahoma"/>
              </a:rPr>
              <a:t> </a:t>
            </a:r>
            <a:r>
              <a:rPr sz="1900" spc="-30" dirty="0">
                <a:latin typeface="Tahoma"/>
                <a:cs typeface="Tahoma"/>
              </a:rPr>
              <a:t>к</a:t>
            </a:r>
            <a:r>
              <a:rPr sz="1900" spc="-30" dirty="0">
                <a:latin typeface="Microsoft Sans Serif"/>
                <a:cs typeface="Microsoft Sans Serif"/>
              </a:rPr>
              <a:t>ә</a:t>
            </a:r>
            <a:r>
              <a:rPr sz="1900" spc="-30" dirty="0">
                <a:latin typeface="Tahoma"/>
                <a:cs typeface="Tahoma"/>
              </a:rPr>
              <a:t>сіптік </a:t>
            </a:r>
            <a:r>
              <a:rPr sz="1900" dirty="0">
                <a:latin typeface="Tahoma"/>
                <a:cs typeface="Tahoma"/>
              </a:rPr>
              <a:t>білім</a:t>
            </a:r>
            <a:r>
              <a:rPr sz="1900" spc="-35" dirty="0">
                <a:latin typeface="Tahoma"/>
                <a:cs typeface="Tahoma"/>
              </a:rPr>
              <a:t> </a:t>
            </a:r>
            <a:r>
              <a:rPr sz="1900" spc="-10" dirty="0">
                <a:latin typeface="Tahoma"/>
                <a:cs typeface="Tahoma"/>
              </a:rPr>
              <a:t>беретін</a:t>
            </a:r>
            <a:r>
              <a:rPr sz="1900" spc="-35" dirty="0">
                <a:latin typeface="Tahoma"/>
                <a:cs typeface="Tahoma"/>
              </a:rPr>
              <a:t> </a:t>
            </a:r>
            <a:r>
              <a:rPr sz="1900" dirty="0">
                <a:latin typeface="Tahoma"/>
                <a:cs typeface="Tahoma"/>
              </a:rPr>
              <a:t>білім</a:t>
            </a:r>
            <a:r>
              <a:rPr sz="1900" spc="-30" dirty="0">
                <a:latin typeface="Tahoma"/>
                <a:cs typeface="Tahoma"/>
              </a:rPr>
              <a:t> </a:t>
            </a:r>
            <a:r>
              <a:rPr sz="1900" spc="-20" dirty="0">
                <a:latin typeface="Tahoma"/>
                <a:cs typeface="Tahoma"/>
              </a:rPr>
              <a:t>беру </a:t>
            </a:r>
            <a:r>
              <a:rPr sz="1900" dirty="0">
                <a:latin typeface="Tahoma"/>
                <a:cs typeface="Tahoma"/>
              </a:rPr>
              <a:t>ұйымдарында</a:t>
            </a:r>
            <a:r>
              <a:rPr sz="1900" spc="-55" dirty="0">
                <a:latin typeface="Tahoma"/>
                <a:cs typeface="Tahoma"/>
              </a:rPr>
              <a:t> </a:t>
            </a:r>
            <a:r>
              <a:rPr sz="1900" spc="-45" dirty="0">
                <a:latin typeface="Tahoma"/>
                <a:cs typeface="Tahoma"/>
              </a:rPr>
              <a:t>қашықтықтық</a:t>
            </a:r>
            <a:r>
              <a:rPr sz="1900" spc="-50" dirty="0">
                <a:latin typeface="Tahoma"/>
                <a:cs typeface="Tahoma"/>
              </a:rPr>
              <a:t> </a:t>
            </a:r>
            <a:r>
              <a:rPr sz="1900" dirty="0">
                <a:latin typeface="Tahoma"/>
                <a:cs typeface="Tahoma"/>
              </a:rPr>
              <a:t>нысаны</a:t>
            </a:r>
            <a:r>
              <a:rPr sz="1900" spc="-50" dirty="0">
                <a:latin typeface="Tahoma"/>
                <a:cs typeface="Tahoma"/>
              </a:rPr>
              <a:t> </a:t>
            </a:r>
            <a:r>
              <a:rPr sz="1900" dirty="0">
                <a:latin typeface="Tahoma"/>
                <a:cs typeface="Tahoma"/>
              </a:rPr>
              <a:t>бойынша</a:t>
            </a:r>
            <a:r>
              <a:rPr sz="1900" spc="-50" dirty="0">
                <a:latin typeface="Tahoma"/>
                <a:cs typeface="Tahoma"/>
              </a:rPr>
              <a:t> </a:t>
            </a:r>
            <a:r>
              <a:rPr sz="1900" spc="-25" dirty="0">
                <a:latin typeface="Tahoma"/>
                <a:cs typeface="Tahoma"/>
              </a:rPr>
              <a:t>оқытуды</a:t>
            </a:r>
            <a:r>
              <a:rPr sz="1900" spc="-50" dirty="0">
                <a:latin typeface="Tahoma"/>
                <a:cs typeface="Tahoma"/>
              </a:rPr>
              <a:t> </a:t>
            </a:r>
            <a:r>
              <a:rPr sz="1900" dirty="0">
                <a:latin typeface="Tahoma"/>
                <a:cs typeface="Tahoma"/>
              </a:rPr>
              <a:t>ұйымдастыру</a:t>
            </a:r>
            <a:r>
              <a:rPr sz="1900" spc="-50" dirty="0">
                <a:latin typeface="Tahoma"/>
                <a:cs typeface="Tahoma"/>
              </a:rPr>
              <a:t> </a:t>
            </a:r>
            <a:r>
              <a:rPr sz="1900" dirty="0">
                <a:latin typeface="Tahoma"/>
                <a:cs typeface="Tahoma"/>
              </a:rPr>
              <a:t>ережесіне</a:t>
            </a:r>
            <a:r>
              <a:rPr sz="1900" spc="-50" dirty="0">
                <a:latin typeface="Tahoma"/>
                <a:cs typeface="Tahoma"/>
              </a:rPr>
              <a:t> </a:t>
            </a:r>
            <a:r>
              <a:rPr sz="1900" spc="-10" dirty="0">
                <a:latin typeface="Tahoma"/>
                <a:cs typeface="Tahoma"/>
              </a:rPr>
              <a:t>с</a:t>
            </a:r>
            <a:r>
              <a:rPr sz="1900" spc="-10" dirty="0">
                <a:latin typeface="Microsoft Sans Serif"/>
                <a:cs typeface="Microsoft Sans Serif"/>
              </a:rPr>
              <a:t>ә</a:t>
            </a:r>
            <a:r>
              <a:rPr sz="1900" spc="-10" dirty="0">
                <a:latin typeface="Tahoma"/>
                <a:cs typeface="Tahoma"/>
              </a:rPr>
              <a:t>йкес </a:t>
            </a:r>
            <a:r>
              <a:rPr sz="1900" spc="-40" dirty="0">
                <a:latin typeface="Tahoma"/>
                <a:cs typeface="Tahoma"/>
              </a:rPr>
              <a:t>қашықтықтан</a:t>
            </a:r>
            <a:r>
              <a:rPr sz="1900" spc="-70" dirty="0">
                <a:latin typeface="Tahoma"/>
                <a:cs typeface="Tahoma"/>
              </a:rPr>
              <a:t> </a:t>
            </a:r>
            <a:r>
              <a:rPr sz="1900" spc="-25" dirty="0">
                <a:latin typeface="Tahoma"/>
                <a:cs typeface="Tahoma"/>
              </a:rPr>
              <a:t>оқытуды</a:t>
            </a:r>
            <a:r>
              <a:rPr sz="1900" spc="-65" dirty="0">
                <a:latin typeface="Tahoma"/>
                <a:cs typeface="Tahoma"/>
              </a:rPr>
              <a:t> </a:t>
            </a:r>
            <a:r>
              <a:rPr sz="1900" spc="-25" dirty="0">
                <a:latin typeface="Tahoma"/>
                <a:cs typeface="Tahoma"/>
              </a:rPr>
              <a:t>пайдаланатын</a:t>
            </a:r>
            <a:r>
              <a:rPr sz="1900" spc="-65" dirty="0">
                <a:latin typeface="Tahoma"/>
                <a:cs typeface="Tahoma"/>
              </a:rPr>
              <a:t> </a:t>
            </a:r>
            <a:r>
              <a:rPr sz="1900" spc="-20" dirty="0">
                <a:latin typeface="Tahoma"/>
                <a:cs typeface="Tahoma"/>
              </a:rPr>
              <a:t>анықтамаларды</a:t>
            </a:r>
            <a:r>
              <a:rPr sz="1900" spc="-70" dirty="0">
                <a:latin typeface="Tahoma"/>
                <a:cs typeface="Tahoma"/>
              </a:rPr>
              <a:t> </a:t>
            </a:r>
            <a:r>
              <a:rPr sz="1900" spc="-20" dirty="0">
                <a:latin typeface="Tahoma"/>
                <a:cs typeface="Tahoma"/>
              </a:rPr>
              <a:t>ата.</a:t>
            </a:r>
            <a:endParaRPr sz="1900">
              <a:latin typeface="Tahoma"/>
              <a:cs typeface="Tahoma"/>
            </a:endParaRPr>
          </a:p>
          <a:p>
            <a:pPr marL="339090" indent="-260350">
              <a:lnSpc>
                <a:spcPct val="100000"/>
              </a:lnSpc>
              <a:spcBef>
                <a:spcPts val="345"/>
              </a:spcBef>
              <a:buAutoNum type="arabicPeriod" startAt="3"/>
              <a:tabLst>
                <a:tab pos="339090" algn="l"/>
                <a:tab pos="7805420" algn="l"/>
              </a:tabLst>
            </a:pPr>
            <a:r>
              <a:rPr sz="1900" spc="-45" dirty="0">
                <a:latin typeface="Tahoma"/>
                <a:cs typeface="Tahoma"/>
              </a:rPr>
              <a:t>Қашықтықтықтан</a:t>
            </a:r>
            <a:r>
              <a:rPr sz="1900" spc="-85" dirty="0">
                <a:latin typeface="Tahoma"/>
                <a:cs typeface="Tahoma"/>
              </a:rPr>
              <a:t> </a:t>
            </a:r>
            <a:r>
              <a:rPr sz="1900" dirty="0">
                <a:latin typeface="Tahoma"/>
                <a:cs typeface="Tahoma"/>
              </a:rPr>
              <a:t>оқытуды</a:t>
            </a:r>
            <a:r>
              <a:rPr sz="1900" dirty="0">
                <a:latin typeface="Microsoft Sans Serif"/>
                <a:cs typeface="Microsoft Sans Serif"/>
              </a:rPr>
              <a:t>ң</a:t>
            </a:r>
            <a:r>
              <a:rPr sz="1900" spc="10" dirty="0">
                <a:latin typeface="Microsoft Sans Serif"/>
                <a:cs typeface="Microsoft Sans Serif"/>
              </a:rPr>
              <a:t> </a:t>
            </a:r>
            <a:r>
              <a:rPr sz="1900" spc="-20" dirty="0">
                <a:latin typeface="Microsoft Sans Serif"/>
                <a:cs typeface="Microsoft Sans Serif"/>
              </a:rPr>
              <a:t>ә</a:t>
            </a:r>
            <a:r>
              <a:rPr sz="1900" spc="-20" dirty="0">
                <a:latin typeface="Tahoma"/>
                <a:cs typeface="Tahoma"/>
              </a:rPr>
              <a:t>лектрондық</a:t>
            </a:r>
            <a:r>
              <a:rPr sz="1900" spc="-80" dirty="0">
                <a:latin typeface="Tahoma"/>
                <a:cs typeface="Tahoma"/>
              </a:rPr>
              <a:t> </a:t>
            </a:r>
            <a:r>
              <a:rPr sz="1900" spc="-10" dirty="0">
                <a:latin typeface="Tahoma"/>
                <a:cs typeface="Tahoma"/>
              </a:rPr>
              <a:t>курстарын</a:t>
            </a:r>
            <a:r>
              <a:rPr sz="1900" spc="-80" dirty="0">
                <a:latin typeface="Tahoma"/>
                <a:cs typeface="Tahoma"/>
              </a:rPr>
              <a:t> </a:t>
            </a:r>
            <a:r>
              <a:rPr sz="1900" spc="-10" dirty="0">
                <a:latin typeface="Microsoft Sans Serif"/>
                <a:cs typeface="Microsoft Sans Serif"/>
              </a:rPr>
              <a:t>ә</a:t>
            </a:r>
            <a:r>
              <a:rPr sz="1900" spc="-10" dirty="0">
                <a:latin typeface="Tahoma"/>
                <a:cs typeface="Tahoma"/>
              </a:rPr>
              <a:t>зірлеушілер</a:t>
            </a:r>
            <a:r>
              <a:rPr sz="1900" dirty="0">
                <a:latin typeface="Tahoma"/>
                <a:cs typeface="Tahoma"/>
              </a:rPr>
              <a:t>	шешетін</a:t>
            </a:r>
            <a:r>
              <a:rPr sz="1900" spc="-25" dirty="0">
                <a:latin typeface="Tahoma"/>
                <a:cs typeface="Tahoma"/>
              </a:rPr>
              <a:t> </a:t>
            </a:r>
            <a:r>
              <a:rPr sz="1900" spc="-20" dirty="0">
                <a:latin typeface="Tahoma"/>
                <a:cs typeface="Tahoma"/>
              </a:rPr>
              <a:t>міндеттері </a:t>
            </a:r>
            <a:r>
              <a:rPr sz="1900" spc="90" dirty="0">
                <a:latin typeface="Tahoma"/>
                <a:cs typeface="Tahoma"/>
              </a:rPr>
              <a:t>?</a:t>
            </a:r>
            <a:endParaRPr sz="1900">
              <a:latin typeface="Tahoma"/>
              <a:cs typeface="Tahoma"/>
            </a:endParaRPr>
          </a:p>
          <a:p>
            <a:pPr marL="12700" marR="850900" indent="326390">
              <a:lnSpc>
                <a:spcPct val="115100"/>
              </a:lnSpc>
              <a:buAutoNum type="arabicPeriod" startAt="3"/>
              <a:tabLst>
                <a:tab pos="339090" algn="l"/>
              </a:tabLst>
            </a:pPr>
            <a:r>
              <a:rPr sz="1900" dirty="0">
                <a:latin typeface="Tahoma"/>
                <a:cs typeface="Tahoma"/>
              </a:rPr>
              <a:t>Білім</a:t>
            </a:r>
            <a:r>
              <a:rPr sz="1900" spc="-60" dirty="0">
                <a:latin typeface="Tahoma"/>
                <a:cs typeface="Tahoma"/>
              </a:rPr>
              <a:t> </a:t>
            </a:r>
            <a:r>
              <a:rPr sz="1900" dirty="0">
                <a:latin typeface="Tahoma"/>
                <a:cs typeface="Tahoma"/>
              </a:rPr>
              <a:t>беру</a:t>
            </a:r>
            <a:r>
              <a:rPr sz="1900" spc="-55" dirty="0">
                <a:latin typeface="Tahoma"/>
                <a:cs typeface="Tahoma"/>
              </a:rPr>
              <a:t> </a:t>
            </a:r>
            <a:r>
              <a:rPr sz="1900" dirty="0">
                <a:latin typeface="Tahoma"/>
                <a:cs typeface="Tahoma"/>
              </a:rPr>
              <a:t>мекемелері</a:t>
            </a:r>
            <a:r>
              <a:rPr sz="1900" spc="-55" dirty="0">
                <a:latin typeface="Tahoma"/>
                <a:cs typeface="Tahoma"/>
              </a:rPr>
              <a:t> </a:t>
            </a:r>
            <a:r>
              <a:rPr sz="1900" dirty="0">
                <a:latin typeface="Tahoma"/>
                <a:cs typeface="Tahoma"/>
              </a:rPr>
              <a:t>қызметкерлеріні</a:t>
            </a:r>
            <a:r>
              <a:rPr sz="1900" dirty="0">
                <a:latin typeface="Microsoft Sans Serif"/>
                <a:cs typeface="Microsoft Sans Serif"/>
              </a:rPr>
              <a:t>ң</a:t>
            </a:r>
            <a:r>
              <a:rPr sz="1900" spc="30" dirty="0">
                <a:latin typeface="Microsoft Sans Serif"/>
                <a:cs typeface="Microsoft Sans Serif"/>
              </a:rPr>
              <a:t> </a:t>
            </a:r>
            <a:r>
              <a:rPr sz="1900" dirty="0">
                <a:latin typeface="Tahoma"/>
                <a:cs typeface="Tahoma"/>
              </a:rPr>
              <a:t>білімін</a:t>
            </a:r>
            <a:r>
              <a:rPr sz="1900" spc="-55" dirty="0">
                <a:latin typeface="Tahoma"/>
                <a:cs typeface="Tahoma"/>
              </a:rPr>
              <a:t> </a:t>
            </a:r>
            <a:r>
              <a:rPr sz="1900" spc="-50" dirty="0">
                <a:latin typeface="Tahoma"/>
                <a:cs typeface="Tahoma"/>
              </a:rPr>
              <a:t>қашықтықтықтан</a:t>
            </a:r>
            <a:r>
              <a:rPr sz="1900" spc="-55" dirty="0">
                <a:latin typeface="Tahoma"/>
                <a:cs typeface="Tahoma"/>
              </a:rPr>
              <a:t> </a:t>
            </a:r>
            <a:r>
              <a:rPr sz="1900" dirty="0">
                <a:latin typeface="Tahoma"/>
                <a:cs typeface="Tahoma"/>
              </a:rPr>
              <a:t>арттыруды</a:t>
            </a:r>
            <a:r>
              <a:rPr sz="1900" dirty="0">
                <a:latin typeface="Microsoft Sans Serif"/>
                <a:cs typeface="Microsoft Sans Serif"/>
              </a:rPr>
              <a:t>ң</a:t>
            </a:r>
            <a:r>
              <a:rPr sz="1900" spc="35" dirty="0">
                <a:latin typeface="Microsoft Sans Serif"/>
                <a:cs typeface="Microsoft Sans Serif"/>
              </a:rPr>
              <a:t> </a:t>
            </a:r>
            <a:r>
              <a:rPr sz="1900" spc="-10" dirty="0">
                <a:latin typeface="Tahoma"/>
                <a:cs typeface="Tahoma"/>
              </a:rPr>
              <a:t>қандай </a:t>
            </a:r>
            <a:r>
              <a:rPr sz="1900" spc="-35" dirty="0">
                <a:latin typeface="Tahoma"/>
                <a:cs typeface="Tahoma"/>
              </a:rPr>
              <a:t>аймақтық</a:t>
            </a:r>
            <a:r>
              <a:rPr sz="1900" spc="-30" dirty="0">
                <a:latin typeface="Tahoma"/>
                <a:cs typeface="Tahoma"/>
              </a:rPr>
              <a:t> </a:t>
            </a:r>
            <a:r>
              <a:rPr sz="1900" dirty="0">
                <a:latin typeface="Tahoma"/>
                <a:cs typeface="Tahoma"/>
              </a:rPr>
              <a:t>моделдері</a:t>
            </a:r>
            <a:r>
              <a:rPr sz="1900" spc="-25" dirty="0">
                <a:latin typeface="Tahoma"/>
                <a:cs typeface="Tahoma"/>
              </a:rPr>
              <a:t> </a:t>
            </a:r>
            <a:r>
              <a:rPr sz="1900" dirty="0">
                <a:latin typeface="Tahoma"/>
                <a:cs typeface="Tahoma"/>
              </a:rPr>
              <a:t>бар</a:t>
            </a:r>
            <a:r>
              <a:rPr sz="1900" spc="-25" dirty="0">
                <a:latin typeface="Tahoma"/>
                <a:cs typeface="Tahoma"/>
              </a:rPr>
              <a:t> </a:t>
            </a:r>
            <a:r>
              <a:rPr sz="1900" spc="90" dirty="0">
                <a:latin typeface="Tahoma"/>
                <a:cs typeface="Tahoma"/>
              </a:rPr>
              <a:t>?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01031" y="425450"/>
            <a:ext cx="472376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10" dirty="0">
                <a:latin typeface="Arial"/>
                <a:cs typeface="Arial"/>
              </a:rPr>
              <a:t>Дәрісті</a:t>
            </a:r>
            <a:r>
              <a:rPr sz="3000" b="1" spc="-145" dirty="0">
                <a:latin typeface="Arial"/>
                <a:cs typeface="Arial"/>
              </a:rPr>
              <a:t> </a:t>
            </a:r>
            <a:r>
              <a:rPr sz="3000" b="1" spc="-20" dirty="0">
                <a:latin typeface="Arial"/>
                <a:cs typeface="Arial"/>
              </a:rPr>
              <a:t>бекіту</a:t>
            </a:r>
            <a:r>
              <a:rPr sz="3000" b="1" spc="-145" dirty="0">
                <a:latin typeface="Arial"/>
                <a:cs typeface="Arial"/>
              </a:rPr>
              <a:t> </a:t>
            </a:r>
            <a:r>
              <a:rPr sz="3000" b="1" spc="-55" dirty="0">
                <a:latin typeface="Arial"/>
                <a:cs typeface="Arial"/>
              </a:rPr>
              <a:t>сұрақтары:</a:t>
            </a:r>
            <a:endParaRPr sz="3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49511" y="2998819"/>
            <a:ext cx="8931275" cy="817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200" b="1" spc="250" dirty="0" err="1">
                <a:latin typeface="Palatino Linotype"/>
                <a:cs typeface="Palatino Linotype"/>
              </a:rPr>
              <a:t>Назарларыңызға</a:t>
            </a:r>
            <a:r>
              <a:rPr sz="5200" b="1" spc="75" dirty="0">
                <a:latin typeface="Palatino Linotype"/>
                <a:cs typeface="Palatino Linotype"/>
              </a:rPr>
              <a:t> </a:t>
            </a:r>
            <a:r>
              <a:rPr sz="5200" b="1" spc="145" dirty="0" err="1">
                <a:latin typeface="Palatino Linotype"/>
                <a:cs typeface="Palatino Linotype"/>
              </a:rPr>
              <a:t>ра</a:t>
            </a:r>
            <a:r>
              <a:rPr lang="kk-KZ" sz="5200" b="1" spc="145" dirty="0">
                <a:latin typeface="Palatino Linotype"/>
                <a:cs typeface="Palatino Linotype"/>
              </a:rPr>
              <a:t>қ</a:t>
            </a:r>
            <a:r>
              <a:rPr sz="5200" b="1" spc="145" dirty="0" err="1">
                <a:latin typeface="Palatino Linotype"/>
                <a:cs typeface="Palatino Linotype"/>
              </a:rPr>
              <a:t>мет</a:t>
            </a:r>
            <a:r>
              <a:rPr sz="5200" b="1" spc="145" dirty="0">
                <a:latin typeface="Palatino Linotype"/>
                <a:cs typeface="Palatino Linotype"/>
              </a:rPr>
              <a:t>!</a:t>
            </a:r>
            <a:endParaRPr sz="5200" dirty="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CF865BC-76B5-4993-BDA2-68024758E085}"/>
              </a:ext>
            </a:extLst>
          </p:cNvPr>
          <p:cNvSpPr/>
          <p:nvPr/>
        </p:nvSpPr>
        <p:spPr>
          <a:xfrm>
            <a:off x="17585" y="609600"/>
            <a:ext cx="10744200" cy="5281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tabLst>
                <a:tab pos="630555" algn="l"/>
              </a:tabLst>
            </a:pPr>
            <a:r>
              <a:rPr lang="kk-K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Жоспар:</a:t>
            </a:r>
            <a:r>
              <a:rPr lang="kk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tabLst>
                <a:tab pos="630555" algn="l"/>
                <a:tab pos="810260" algn="l"/>
              </a:tabLst>
            </a:pPr>
            <a:r>
              <a:rPr lang="kk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Қашықтан оқытудың білім саласындағы мақсаты мен міндеттері 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630555" algn="l"/>
                <a:tab pos="810260" algn="l"/>
              </a:tabLst>
            </a:pPr>
            <a:r>
              <a:rPr lang="kk-KZ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Қашықтықтықтан оқытуды ұйымдастыру технологиялары</a:t>
            </a:r>
            <a:endParaRPr lang="ru-RU" sz="3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630555" algn="l"/>
                <a:tab pos="810260" algn="l"/>
              </a:tabLst>
            </a:pPr>
            <a:r>
              <a:rPr lang="kk-KZ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3.Қашықтықтықтан оқытудың дидактикалық құралдары.</a:t>
            </a:r>
            <a:endParaRPr lang="ru-RU" sz="3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630555" algn="l"/>
                <a:tab pos="810260" algn="l"/>
              </a:tabLst>
            </a:pPr>
            <a:r>
              <a:rPr lang="kk-KZ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Білім беру мекемелері қызметкерлерінің білімін қашықтықтықтан арттырудың аймақтық моделі.</a:t>
            </a:r>
            <a:endParaRPr lang="ru-RU" sz="3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910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43750" y="257"/>
            <a:ext cx="4286249" cy="643864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87374" y="1700056"/>
            <a:ext cx="4701540" cy="106362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 marR="5080">
              <a:lnSpc>
                <a:spcPct val="102600"/>
              </a:lnSpc>
              <a:spcBef>
                <a:spcPts val="20"/>
              </a:spcBef>
            </a:pPr>
            <a:r>
              <a:rPr spc="280" dirty="0">
                <a:latin typeface="Microsoft Sans Serif"/>
                <a:cs typeface="Microsoft Sans Serif"/>
              </a:rPr>
              <a:t>Қашықтықтан</a:t>
            </a:r>
            <a:r>
              <a:rPr spc="-45" dirty="0">
                <a:latin typeface="Microsoft Sans Serif"/>
                <a:cs typeface="Microsoft Sans Serif"/>
              </a:rPr>
              <a:t> </a:t>
            </a:r>
            <a:r>
              <a:rPr spc="265" dirty="0">
                <a:latin typeface="Microsoft Sans Serif"/>
                <a:cs typeface="Microsoft Sans Serif"/>
              </a:rPr>
              <a:t>оқыту </a:t>
            </a:r>
            <a:r>
              <a:rPr spc="240" dirty="0">
                <a:latin typeface="Microsoft Sans Serif"/>
                <a:cs typeface="Microsoft Sans Serif"/>
              </a:rPr>
              <a:t>дегеніміз</a:t>
            </a:r>
            <a:r>
              <a:rPr spc="-55" dirty="0">
                <a:latin typeface="Microsoft Sans Serif"/>
                <a:cs typeface="Microsoft Sans Serif"/>
              </a:rPr>
              <a:t> </a:t>
            </a:r>
            <a:r>
              <a:rPr spc="-25" dirty="0">
                <a:latin typeface="Microsoft Sans Serif"/>
                <a:cs typeface="Microsoft Sans Serif"/>
              </a:rPr>
              <a:t>не?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87374" y="2972596"/>
            <a:ext cx="5991860" cy="1625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9600"/>
              </a:lnSpc>
              <a:spcBef>
                <a:spcPts val="100"/>
              </a:spcBef>
            </a:pP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Қашықтықтан</a:t>
            </a:r>
            <a:r>
              <a:rPr sz="1350" spc="-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оқыту</a:t>
            </a:r>
            <a:r>
              <a:rPr sz="1350" spc="-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spc="-245" dirty="0">
                <a:solidFill>
                  <a:srgbClr val="15203F"/>
                </a:solidFill>
                <a:latin typeface="Roboto"/>
                <a:cs typeface="Roboto"/>
              </a:rPr>
              <a:t>-</a:t>
            </a:r>
            <a:r>
              <a:rPr sz="1350" spc="-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бұл</a:t>
            </a:r>
            <a:r>
              <a:rPr sz="1350" spc="-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оқытушы</a:t>
            </a:r>
            <a:r>
              <a:rPr sz="1350" spc="-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мен</a:t>
            </a:r>
            <a:r>
              <a:rPr sz="1350" spc="-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білім</a:t>
            </a:r>
            <a:r>
              <a:rPr sz="1350" spc="-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алушының</a:t>
            </a:r>
            <a:r>
              <a:rPr sz="1350" spc="-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spc="-30" dirty="0">
                <a:solidFill>
                  <a:srgbClr val="15203F"/>
                </a:solidFill>
                <a:latin typeface="Roboto"/>
                <a:cs typeface="Roboto"/>
              </a:rPr>
              <a:t>бір-</a:t>
            </a:r>
            <a:r>
              <a:rPr sz="1350" spc="-10" dirty="0">
                <a:solidFill>
                  <a:srgbClr val="15203F"/>
                </a:solidFill>
                <a:latin typeface="Roboto"/>
                <a:cs typeface="Roboto"/>
              </a:rPr>
              <a:t>бірінен </a:t>
            </a:r>
            <a:r>
              <a:rPr sz="1350" spc="-25" dirty="0">
                <a:solidFill>
                  <a:srgbClr val="15203F"/>
                </a:solidFill>
                <a:latin typeface="Roboto"/>
                <a:cs typeface="Roboto"/>
              </a:rPr>
              <a:t>физикалық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 ажырап,</a:t>
            </a:r>
            <a:r>
              <a:rPr sz="1350" spc="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spc="-10" dirty="0">
                <a:solidFill>
                  <a:srgbClr val="15203F"/>
                </a:solidFill>
                <a:latin typeface="Roboto"/>
                <a:cs typeface="Roboto"/>
              </a:rPr>
              <a:t>заманауи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spc="-10" dirty="0">
                <a:solidFill>
                  <a:srgbClr val="15203F"/>
                </a:solidFill>
                <a:latin typeface="Roboto"/>
                <a:cs typeface="Roboto"/>
              </a:rPr>
              <a:t>технологияларды</a:t>
            </a:r>
            <a:r>
              <a:rPr sz="1350" spc="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қолдану арқылы</a:t>
            </a:r>
            <a:r>
              <a:rPr sz="1350" spc="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spc="-10" dirty="0">
                <a:solidFill>
                  <a:srgbClr val="15203F"/>
                </a:solidFill>
                <a:latin typeface="Roboto"/>
                <a:cs typeface="Roboto"/>
              </a:rPr>
              <a:t>жүзеге асырылатын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оқыту</a:t>
            </a:r>
            <a:r>
              <a:rPr sz="1350" spc="-10" dirty="0">
                <a:solidFill>
                  <a:srgbClr val="15203F"/>
                </a:solidFill>
                <a:latin typeface="Roboto"/>
                <a:cs typeface="Roboto"/>
              </a:rPr>
              <a:t> үрдісі.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Білім</a:t>
            </a:r>
            <a:r>
              <a:rPr sz="1350" spc="-10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алушылар</a:t>
            </a:r>
            <a:r>
              <a:rPr sz="1350" spc="-10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үйлерінен</a:t>
            </a:r>
            <a:r>
              <a:rPr sz="1350" spc="-10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немесе</a:t>
            </a:r>
            <a:r>
              <a:rPr sz="1350" spc="-10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кез</a:t>
            </a:r>
            <a:r>
              <a:rPr sz="1350" spc="-10" dirty="0">
                <a:solidFill>
                  <a:srgbClr val="15203F"/>
                </a:solidFill>
                <a:latin typeface="Roboto"/>
                <a:cs typeface="Roboto"/>
              </a:rPr>
              <a:t> келген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қолайлы</a:t>
            </a:r>
            <a:r>
              <a:rPr sz="1350" spc="-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орыннан</a:t>
            </a:r>
            <a:r>
              <a:rPr sz="1350" spc="-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интернет</a:t>
            </a:r>
            <a:r>
              <a:rPr sz="1350" spc="-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желісі</a:t>
            </a:r>
            <a:r>
              <a:rPr sz="1350" spc="-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арқылы</a:t>
            </a:r>
            <a:r>
              <a:rPr sz="1350" spc="-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сабақтарға</a:t>
            </a:r>
            <a:r>
              <a:rPr sz="1350" spc="-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қатысады.</a:t>
            </a:r>
            <a:r>
              <a:rPr sz="1350" spc="-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spc="-25" dirty="0">
                <a:solidFill>
                  <a:srgbClr val="15203F"/>
                </a:solidFill>
                <a:latin typeface="Roboto"/>
                <a:cs typeface="Roboto"/>
              </a:rPr>
              <a:t>Бұл </a:t>
            </a:r>
            <a:r>
              <a:rPr sz="1350" spc="-10" dirty="0">
                <a:solidFill>
                  <a:srgbClr val="15203F"/>
                </a:solidFill>
                <a:latin typeface="Roboto"/>
                <a:cs typeface="Roboto"/>
              </a:rPr>
              <a:t>түрдегі</a:t>
            </a:r>
            <a:r>
              <a:rPr sz="1350" spc="-3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spc="-10" dirty="0">
                <a:solidFill>
                  <a:srgbClr val="15203F"/>
                </a:solidFill>
                <a:latin typeface="Roboto"/>
                <a:cs typeface="Roboto"/>
              </a:rPr>
              <a:t>оқытуда</a:t>
            </a:r>
            <a:r>
              <a:rPr sz="1350" spc="-3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оқытушы</a:t>
            </a:r>
            <a:r>
              <a:rPr sz="1350" spc="-30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мен</a:t>
            </a:r>
            <a:r>
              <a:rPr sz="1350" spc="-3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білім</a:t>
            </a:r>
            <a:r>
              <a:rPr sz="1350" spc="-30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алушы</a:t>
            </a:r>
            <a:r>
              <a:rPr sz="1350" spc="-3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тірке</a:t>
            </a:r>
            <a:r>
              <a:rPr sz="1350" spc="-30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жазылу</a:t>
            </a:r>
            <a:r>
              <a:rPr sz="1350" spc="-3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және</a:t>
            </a:r>
            <a:r>
              <a:rPr sz="1350" spc="-30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spc="-10" dirty="0">
                <a:solidFill>
                  <a:srgbClr val="15203F"/>
                </a:solidFill>
                <a:latin typeface="Roboto"/>
                <a:cs typeface="Roboto"/>
              </a:rPr>
              <a:t>онлайн</a:t>
            </a:r>
            <a:endParaRPr sz="135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сабақтар</a:t>
            </a:r>
            <a:r>
              <a:rPr sz="1350" spc="-3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арқылы</a:t>
            </a:r>
            <a:r>
              <a:rPr sz="1350" spc="-3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5203F"/>
                </a:solidFill>
                <a:latin typeface="Roboto"/>
                <a:cs typeface="Roboto"/>
              </a:rPr>
              <a:t>байланыста</a:t>
            </a:r>
            <a:r>
              <a:rPr sz="1350" spc="-30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350" spc="-10" dirty="0">
                <a:solidFill>
                  <a:srgbClr val="15203F"/>
                </a:solidFill>
                <a:latin typeface="Roboto"/>
                <a:cs typeface="Roboto"/>
              </a:rPr>
              <a:t>болады.</a:t>
            </a:r>
            <a:endParaRPr sz="1350">
              <a:latin typeface="Roboto"/>
              <a:cs typeface="Robo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DE0F8A0-B061-4EB4-A4C3-9C9B2FB46651}"/>
              </a:ext>
            </a:extLst>
          </p:cNvPr>
          <p:cNvSpPr/>
          <p:nvPr/>
        </p:nvSpPr>
        <p:spPr>
          <a:xfrm>
            <a:off x="762000" y="685800"/>
            <a:ext cx="99822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tabLst>
                <a:tab pos="630555" algn="l"/>
                <a:tab pos="810260" algn="l"/>
              </a:tabLst>
            </a:pPr>
            <a:r>
              <a:rPr lang="kk-KZ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Қашықтықтықтан оқыту (ҚО) - білім, білік дағдыларды алу үрдісі, бұл кезде оқыту процедураларының тұтас немесе белгілі бір бөлігі оқытушы мен студенттің территориялық алшақтығына қарамастан жаңа ақпараттық және телекоммуникациялық технологиялардың көмегімен жүзеге асырылады.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4590941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subTitle" idx="4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0979" indent="-213995">
              <a:lnSpc>
                <a:spcPct val="100000"/>
              </a:lnSpc>
              <a:spcBef>
                <a:spcPts val="100"/>
              </a:spcBef>
              <a:buSzPct val="95000"/>
              <a:buFont typeface="Roboto"/>
              <a:buAutoNum type="arabicPeriod"/>
              <a:tabLst>
                <a:tab pos="220979" algn="l"/>
              </a:tabLst>
            </a:pPr>
            <a:r>
              <a:rPr sz="2000" b="1" spc="-10" dirty="0">
                <a:latin typeface="Roboto"/>
                <a:cs typeface="Roboto"/>
              </a:rPr>
              <a:t>Икемділік:</a:t>
            </a:r>
            <a:r>
              <a:rPr sz="2000" b="1" spc="-40" dirty="0">
                <a:latin typeface="Roboto"/>
                <a:cs typeface="Roboto"/>
              </a:rPr>
              <a:t> </a:t>
            </a:r>
            <a:r>
              <a:rPr sz="2000" dirty="0"/>
              <a:t>Білім</a:t>
            </a:r>
            <a:r>
              <a:rPr sz="2000" spc="-30" dirty="0"/>
              <a:t> </a:t>
            </a:r>
            <a:r>
              <a:rPr sz="2000" spc="-10" dirty="0"/>
              <a:t>алушылар</a:t>
            </a:r>
            <a:r>
              <a:rPr sz="2000" spc="-30" dirty="0"/>
              <a:t> </a:t>
            </a:r>
            <a:r>
              <a:rPr sz="2000" spc="-10" dirty="0"/>
              <a:t>уақыт</a:t>
            </a:r>
            <a:r>
              <a:rPr sz="2000" spc="-30" dirty="0"/>
              <a:t> </a:t>
            </a:r>
            <a:r>
              <a:rPr sz="2000" dirty="0"/>
              <a:t>пен</a:t>
            </a:r>
            <a:r>
              <a:rPr sz="2000" spc="-30" dirty="0"/>
              <a:t> </a:t>
            </a:r>
            <a:r>
              <a:rPr sz="2000" spc="-10" dirty="0"/>
              <a:t>кеңістік</a:t>
            </a:r>
            <a:r>
              <a:rPr sz="2000" spc="-30" dirty="0"/>
              <a:t> </a:t>
            </a:r>
            <a:r>
              <a:rPr sz="2000" spc="-20" dirty="0"/>
              <a:t>шектеулерінсіз</a:t>
            </a:r>
            <a:r>
              <a:rPr sz="2000" spc="-30" dirty="0"/>
              <a:t> </a:t>
            </a:r>
            <a:r>
              <a:rPr sz="2000" dirty="0"/>
              <a:t>оқи</a:t>
            </a:r>
            <a:r>
              <a:rPr sz="2000" spc="-25" dirty="0"/>
              <a:t> </a:t>
            </a:r>
            <a:r>
              <a:rPr sz="2000" spc="-10" dirty="0"/>
              <a:t>алады.</a:t>
            </a:r>
            <a:endParaRPr sz="2000">
              <a:latin typeface="Roboto"/>
              <a:cs typeface="Roboto"/>
            </a:endParaRPr>
          </a:p>
          <a:p>
            <a:pPr marL="12700" marR="5080" indent="271145">
              <a:lnSpc>
                <a:spcPct val="159400"/>
              </a:lnSpc>
              <a:buSzPct val="95000"/>
              <a:buFont typeface="Roboto"/>
              <a:buAutoNum type="arabicPeriod"/>
              <a:tabLst>
                <a:tab pos="283845" algn="l"/>
              </a:tabLst>
            </a:pPr>
            <a:r>
              <a:rPr sz="2000" b="1" dirty="0">
                <a:latin typeface="Roboto"/>
                <a:cs typeface="Roboto"/>
              </a:rPr>
              <a:t>Қолжетімділік:</a:t>
            </a:r>
            <a:r>
              <a:rPr sz="2000" b="1" spc="-50" dirty="0">
                <a:latin typeface="Roboto"/>
                <a:cs typeface="Roboto"/>
              </a:rPr>
              <a:t> </a:t>
            </a:r>
            <a:r>
              <a:rPr sz="2000" dirty="0"/>
              <a:t>Қашықтықтан</a:t>
            </a:r>
            <a:r>
              <a:rPr sz="2000" spc="-45" dirty="0"/>
              <a:t> </a:t>
            </a:r>
            <a:r>
              <a:rPr sz="2000" dirty="0"/>
              <a:t>оқыту</a:t>
            </a:r>
            <a:r>
              <a:rPr sz="2000" spc="-45" dirty="0"/>
              <a:t> </a:t>
            </a:r>
            <a:r>
              <a:rPr sz="2000" dirty="0"/>
              <a:t>барлық</a:t>
            </a:r>
            <a:r>
              <a:rPr sz="2000" spc="-50" dirty="0"/>
              <a:t> </a:t>
            </a:r>
            <a:r>
              <a:rPr sz="2000" spc="-10" dirty="0"/>
              <a:t>мүмкіндігі</a:t>
            </a:r>
            <a:r>
              <a:rPr sz="2000" spc="-45" dirty="0"/>
              <a:t> </a:t>
            </a:r>
            <a:r>
              <a:rPr sz="2000" spc="-10" dirty="0"/>
              <a:t>шектеулі</a:t>
            </a:r>
            <a:r>
              <a:rPr sz="2000" spc="-45" dirty="0"/>
              <a:t> </a:t>
            </a:r>
            <a:r>
              <a:rPr sz="2000" spc="-25" dirty="0"/>
              <a:t>адамдарға</a:t>
            </a:r>
            <a:r>
              <a:rPr sz="2000" spc="-45" dirty="0"/>
              <a:t> </a:t>
            </a:r>
            <a:r>
              <a:rPr sz="2000" spc="-25" dirty="0"/>
              <a:t>да </a:t>
            </a:r>
            <a:r>
              <a:rPr sz="2000" spc="-10" dirty="0"/>
              <a:t>қолжетімді.</a:t>
            </a:r>
            <a:endParaRPr sz="2000">
              <a:latin typeface="Roboto"/>
              <a:cs typeface="Roboto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720">
              <a:lnSpc>
                <a:spcPct val="100000"/>
              </a:lnSpc>
              <a:spcBef>
                <a:spcPts val="100"/>
              </a:spcBef>
            </a:pPr>
            <a:r>
              <a:rPr sz="3000" b="1" spc="-50" dirty="0">
                <a:latin typeface="Arial"/>
                <a:cs typeface="Arial"/>
              </a:rPr>
              <a:t>Қашықтықтан</a:t>
            </a:r>
            <a:r>
              <a:rPr sz="3000" b="1" spc="-114" dirty="0">
                <a:latin typeface="Arial"/>
                <a:cs typeface="Arial"/>
              </a:rPr>
              <a:t> </a:t>
            </a:r>
            <a:r>
              <a:rPr sz="3000" b="1" spc="-70" dirty="0">
                <a:latin typeface="Arial"/>
                <a:cs typeface="Arial"/>
              </a:rPr>
              <a:t>оқытудың</a:t>
            </a:r>
            <a:r>
              <a:rPr sz="3000" b="1" spc="-110" dirty="0">
                <a:latin typeface="Arial"/>
                <a:cs typeface="Arial"/>
              </a:rPr>
              <a:t> </a:t>
            </a:r>
            <a:r>
              <a:rPr sz="3000" b="1" spc="-100" dirty="0">
                <a:latin typeface="Arial"/>
                <a:cs typeface="Arial"/>
              </a:rPr>
              <a:t>артықшылықтары</a:t>
            </a:r>
            <a:endParaRPr sz="3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1682ACE-C432-4A73-988D-F1A0585F5B20}"/>
              </a:ext>
            </a:extLst>
          </p:cNvPr>
          <p:cNvSpPr/>
          <p:nvPr/>
        </p:nvSpPr>
        <p:spPr>
          <a:xfrm>
            <a:off x="533400" y="304800"/>
            <a:ext cx="10363200" cy="65239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kk-KZ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Қашықтықтан оқыту жүйесін әрқайсысы өз кезегінде бірнеше компоненттерден тұратын үш компоненттің жиыны ретінде карастыруға болады. Олар: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kk-KZ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        Дидактикалық жүйе;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kk-KZ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        Технологиялық жүйе;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kk-KZ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        Қамтамасыз ету жүйелері.  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kk-KZ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Қашықтықтан оқыту үшін оқытудың жалпы дидактикалык бес әдісін қолдануға болады: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kk-KZ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Ақпараттық-рецептивті;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kk-KZ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Репродуктивті;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kk-KZ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Мәселелік мазмұндау;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kk-KZ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Әвристикалық;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kk-KZ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Зерттеу;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kk-KZ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66882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0095FB1-91DD-4974-9D07-DEED20A07EBE}"/>
              </a:ext>
            </a:extLst>
          </p:cNvPr>
          <p:cNvSpPr/>
          <p:nvPr/>
        </p:nvSpPr>
        <p:spPr>
          <a:xfrm>
            <a:off x="457200" y="533400"/>
            <a:ext cx="10210800" cy="5862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kk-KZ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Қашыктықтан оқытуды ұйымдастырудың әр түрлі технологиялары бар: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kk-KZ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Кейс-технология</a:t>
            </a:r>
            <a:r>
              <a:rPr lang="kk-KZ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- оқытушы-тьюторлардың дәстүрлі және қашықтықтан консультацияларды үйымдастыру кезінде мәтіндік, аудиовизуальды және мультимедиалық оқу-әдістемелік материалдарды жинау және оларды пайдаланушылардың өз бетінше меңгеруі үшін жіберуге негізделген.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kk-KZ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Кейс технологиясы</a:t>
            </a:r>
            <a:r>
              <a:rPr lang="kk-KZ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(ағылшынның сasе—портфель) оқытуда жасалынған әдістемелік материалдармен іске асырылады.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12546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3099" y="2363981"/>
            <a:ext cx="8128000" cy="2291080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35"/>
              </a:spcBef>
            </a:pPr>
            <a:r>
              <a:rPr sz="1700" spc="204" dirty="0">
                <a:solidFill>
                  <a:srgbClr val="3257B8"/>
                </a:solidFill>
                <a:latin typeface="Calibri"/>
                <a:cs typeface="Calibri"/>
              </a:rPr>
              <a:t>Техникалық</a:t>
            </a:r>
            <a:r>
              <a:rPr sz="1700" spc="65" dirty="0">
                <a:solidFill>
                  <a:srgbClr val="3257B8"/>
                </a:solidFill>
                <a:latin typeface="Calibri"/>
                <a:cs typeface="Calibri"/>
              </a:rPr>
              <a:t> </a:t>
            </a:r>
            <a:r>
              <a:rPr sz="1700" spc="185" dirty="0">
                <a:solidFill>
                  <a:srgbClr val="3257B8"/>
                </a:solidFill>
                <a:latin typeface="Calibri"/>
                <a:cs typeface="Calibri"/>
              </a:rPr>
              <a:t>мүмкіндіктер</a:t>
            </a:r>
            <a:endParaRPr sz="17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sz="1700" spc="-40" dirty="0">
                <a:solidFill>
                  <a:srgbClr val="15203F"/>
                </a:solidFill>
                <a:latin typeface="Roboto"/>
                <a:cs typeface="Roboto"/>
              </a:rPr>
              <a:t>Платформа</a:t>
            </a:r>
            <a:r>
              <a:rPr sz="1700" spc="-2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700" spc="-20" dirty="0">
                <a:solidFill>
                  <a:srgbClr val="15203F"/>
                </a:solidFill>
                <a:latin typeface="Roboto"/>
                <a:cs typeface="Roboto"/>
              </a:rPr>
              <a:t>интерактивті </a:t>
            </a:r>
            <a:r>
              <a:rPr sz="1700" spc="-10" dirty="0">
                <a:solidFill>
                  <a:srgbClr val="15203F"/>
                </a:solidFill>
                <a:latin typeface="Roboto"/>
                <a:cs typeface="Roboto"/>
              </a:rPr>
              <a:t>сабақтарды,</a:t>
            </a:r>
            <a:r>
              <a:rPr sz="1700" spc="-2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700" dirty="0">
                <a:solidFill>
                  <a:srgbClr val="15203F"/>
                </a:solidFill>
                <a:latin typeface="Roboto"/>
                <a:cs typeface="Roboto"/>
              </a:rPr>
              <a:t>онлайн</a:t>
            </a:r>
            <a:r>
              <a:rPr sz="1700" spc="-20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700" dirty="0">
                <a:solidFill>
                  <a:srgbClr val="15203F"/>
                </a:solidFill>
                <a:latin typeface="Roboto"/>
                <a:cs typeface="Roboto"/>
              </a:rPr>
              <a:t>кеңестерді</a:t>
            </a:r>
            <a:r>
              <a:rPr sz="1700" spc="-2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700" dirty="0">
                <a:solidFill>
                  <a:srgbClr val="15203F"/>
                </a:solidFill>
                <a:latin typeface="Roboto"/>
                <a:cs typeface="Roboto"/>
              </a:rPr>
              <a:t>және</a:t>
            </a:r>
            <a:r>
              <a:rPr sz="1700" spc="-20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700" dirty="0">
                <a:solidFill>
                  <a:srgbClr val="15203F"/>
                </a:solidFill>
                <a:latin typeface="Roboto"/>
                <a:cs typeface="Roboto"/>
              </a:rPr>
              <a:t>басқа</a:t>
            </a:r>
            <a:r>
              <a:rPr sz="1700" spc="-2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700" spc="-10" dirty="0">
                <a:solidFill>
                  <a:srgbClr val="15203F"/>
                </a:solidFill>
                <a:latin typeface="Roboto"/>
                <a:cs typeface="Roboto"/>
              </a:rPr>
              <a:t>қосымша</a:t>
            </a:r>
            <a:endParaRPr sz="170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1700" spc="-10" dirty="0">
                <a:solidFill>
                  <a:srgbClr val="15203F"/>
                </a:solidFill>
                <a:latin typeface="Roboto"/>
                <a:cs typeface="Roboto"/>
              </a:rPr>
              <a:t>сервистерді</a:t>
            </a:r>
            <a:r>
              <a:rPr sz="1700" spc="-70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700" spc="-10" dirty="0">
                <a:solidFill>
                  <a:srgbClr val="15203F"/>
                </a:solidFill>
                <a:latin typeface="Roboto"/>
                <a:cs typeface="Roboto"/>
              </a:rPr>
              <a:t>қамтуы</a:t>
            </a:r>
            <a:r>
              <a:rPr sz="1700" spc="-6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700" spc="-20" dirty="0">
                <a:solidFill>
                  <a:srgbClr val="15203F"/>
                </a:solidFill>
                <a:latin typeface="Roboto"/>
                <a:cs typeface="Roboto"/>
              </a:rPr>
              <a:t>тиіс.</a:t>
            </a:r>
            <a:endParaRPr sz="170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605"/>
              </a:spcBef>
            </a:pPr>
            <a:endParaRPr sz="1700">
              <a:latin typeface="Roboto"/>
              <a:cs typeface="Roboto"/>
            </a:endParaRPr>
          </a:p>
          <a:p>
            <a:pPr marL="86360" marR="1962150">
              <a:lnSpc>
                <a:spcPct val="123200"/>
              </a:lnSpc>
              <a:spcBef>
                <a:spcPts val="5"/>
              </a:spcBef>
            </a:pPr>
            <a:r>
              <a:rPr sz="1700" spc="185" dirty="0">
                <a:solidFill>
                  <a:srgbClr val="3257B8"/>
                </a:solidFill>
                <a:latin typeface="Calibri"/>
                <a:cs typeface="Calibri"/>
              </a:rPr>
              <a:t>Қолжетімділік</a:t>
            </a:r>
            <a:r>
              <a:rPr sz="1700" spc="45" dirty="0">
                <a:solidFill>
                  <a:srgbClr val="3257B8"/>
                </a:solidFill>
                <a:latin typeface="Calibri"/>
                <a:cs typeface="Calibri"/>
              </a:rPr>
              <a:t> </a:t>
            </a:r>
            <a:r>
              <a:rPr sz="1700" spc="180" dirty="0">
                <a:solidFill>
                  <a:srgbClr val="3257B8"/>
                </a:solidFill>
                <a:latin typeface="Calibri"/>
                <a:cs typeface="Calibri"/>
              </a:rPr>
              <a:t>пен</a:t>
            </a:r>
            <a:r>
              <a:rPr sz="1700" spc="60" dirty="0">
                <a:solidFill>
                  <a:srgbClr val="3257B8"/>
                </a:solidFill>
                <a:latin typeface="Calibri"/>
                <a:cs typeface="Calibri"/>
              </a:rPr>
              <a:t> </a:t>
            </a:r>
            <a:r>
              <a:rPr sz="1700" spc="180" dirty="0">
                <a:solidFill>
                  <a:srgbClr val="3257B8"/>
                </a:solidFill>
                <a:latin typeface="Calibri"/>
                <a:cs typeface="Calibri"/>
              </a:rPr>
              <a:t>жеңілдетілген</a:t>
            </a:r>
            <a:r>
              <a:rPr sz="1700" spc="60" dirty="0">
                <a:solidFill>
                  <a:srgbClr val="3257B8"/>
                </a:solidFill>
                <a:latin typeface="Calibri"/>
                <a:cs typeface="Calibri"/>
              </a:rPr>
              <a:t> </a:t>
            </a:r>
            <a:r>
              <a:rPr sz="1700" spc="165" dirty="0">
                <a:solidFill>
                  <a:srgbClr val="3257B8"/>
                </a:solidFill>
                <a:latin typeface="Calibri"/>
                <a:cs typeface="Calibri"/>
              </a:rPr>
              <a:t>пайдалану </a:t>
            </a:r>
            <a:r>
              <a:rPr sz="1700" spc="-40" dirty="0">
                <a:solidFill>
                  <a:srgbClr val="15203F"/>
                </a:solidFill>
                <a:latin typeface="Roboto"/>
                <a:cs typeface="Roboto"/>
              </a:rPr>
              <a:t>Платформа </a:t>
            </a:r>
            <a:r>
              <a:rPr sz="1700" spc="-10" dirty="0">
                <a:solidFill>
                  <a:srgbClr val="15203F"/>
                </a:solidFill>
                <a:latin typeface="Roboto"/>
                <a:cs typeface="Roboto"/>
              </a:rPr>
              <a:t>оқытушылар</a:t>
            </a:r>
            <a:r>
              <a:rPr sz="1700" spc="-3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700" dirty="0">
                <a:solidFill>
                  <a:srgbClr val="15203F"/>
                </a:solidFill>
                <a:latin typeface="Roboto"/>
                <a:cs typeface="Roboto"/>
              </a:rPr>
              <a:t>мен</a:t>
            </a:r>
            <a:r>
              <a:rPr sz="1700" spc="-40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700" dirty="0">
                <a:solidFill>
                  <a:srgbClr val="15203F"/>
                </a:solidFill>
                <a:latin typeface="Roboto"/>
                <a:cs typeface="Roboto"/>
              </a:rPr>
              <a:t>білім</a:t>
            </a:r>
            <a:r>
              <a:rPr sz="1700" spc="-3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700" dirty="0">
                <a:solidFill>
                  <a:srgbClr val="15203F"/>
                </a:solidFill>
                <a:latin typeface="Roboto"/>
                <a:cs typeface="Roboto"/>
              </a:rPr>
              <a:t>алушылар</a:t>
            </a:r>
            <a:r>
              <a:rPr sz="1700" spc="-40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700" dirty="0">
                <a:solidFill>
                  <a:srgbClr val="15203F"/>
                </a:solidFill>
                <a:latin typeface="Roboto"/>
                <a:cs typeface="Roboto"/>
              </a:rPr>
              <a:t>үшін</a:t>
            </a:r>
            <a:r>
              <a:rPr sz="1700" spc="-3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700" spc="-10" dirty="0">
                <a:solidFill>
                  <a:srgbClr val="15203F"/>
                </a:solidFill>
                <a:latin typeface="Roboto"/>
                <a:cs typeface="Roboto"/>
              </a:rPr>
              <a:t>түсінікті </a:t>
            </a:r>
            <a:r>
              <a:rPr sz="1700" dirty="0">
                <a:solidFill>
                  <a:srgbClr val="15203F"/>
                </a:solidFill>
                <a:latin typeface="Roboto"/>
                <a:cs typeface="Roboto"/>
              </a:rPr>
              <a:t>және</a:t>
            </a:r>
            <a:r>
              <a:rPr sz="1700" spc="-10" dirty="0">
                <a:solidFill>
                  <a:srgbClr val="15203F"/>
                </a:solidFill>
                <a:latin typeface="Roboto"/>
                <a:cs typeface="Roboto"/>
              </a:rPr>
              <a:t> қолданысты</a:t>
            </a:r>
            <a:r>
              <a:rPr sz="1700" spc="-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700" dirty="0">
                <a:solidFill>
                  <a:srgbClr val="15203F"/>
                </a:solidFill>
                <a:latin typeface="Roboto"/>
                <a:cs typeface="Roboto"/>
              </a:rPr>
              <a:t>болуы</a:t>
            </a:r>
            <a:r>
              <a:rPr sz="1700" spc="-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700" spc="-10" dirty="0">
                <a:solidFill>
                  <a:srgbClr val="15203F"/>
                </a:solidFill>
                <a:latin typeface="Roboto"/>
                <a:cs typeface="Roboto"/>
              </a:rPr>
              <a:t>маңызды.</a:t>
            </a:r>
            <a:endParaRPr sz="1700">
              <a:latin typeface="Roboto"/>
              <a:cs typeface="Roboto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8268" y="737936"/>
            <a:ext cx="1119378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50" dirty="0">
                <a:latin typeface="Arial"/>
                <a:cs typeface="Arial"/>
              </a:rPr>
              <a:t>Қашықтықтан</a:t>
            </a:r>
            <a:r>
              <a:rPr sz="3000" b="1" spc="-105" dirty="0">
                <a:latin typeface="Arial"/>
                <a:cs typeface="Arial"/>
              </a:rPr>
              <a:t> оқыту</a:t>
            </a:r>
            <a:r>
              <a:rPr sz="3000" b="1" spc="-95" dirty="0">
                <a:latin typeface="Arial"/>
                <a:cs typeface="Arial"/>
              </a:rPr>
              <a:t> </a:t>
            </a:r>
            <a:r>
              <a:rPr sz="3000" b="1" spc="-75" dirty="0">
                <a:latin typeface="Arial"/>
                <a:cs typeface="Arial"/>
              </a:rPr>
              <a:t>платформаларына</a:t>
            </a:r>
            <a:r>
              <a:rPr sz="3000" b="1" spc="-95" dirty="0">
                <a:latin typeface="Arial"/>
                <a:cs typeface="Arial"/>
              </a:rPr>
              <a:t> </a:t>
            </a:r>
            <a:r>
              <a:rPr sz="3000" b="1" spc="-140" dirty="0">
                <a:latin typeface="Arial"/>
                <a:cs typeface="Arial"/>
              </a:rPr>
              <a:t>қойылатын</a:t>
            </a:r>
            <a:r>
              <a:rPr sz="3000" b="1" spc="-85" dirty="0">
                <a:latin typeface="Arial"/>
                <a:cs typeface="Arial"/>
              </a:rPr>
              <a:t> </a:t>
            </a:r>
            <a:r>
              <a:rPr sz="3000" b="1" spc="-35" dirty="0">
                <a:latin typeface="Arial"/>
                <a:cs typeface="Arial"/>
              </a:rPr>
              <a:t>талаптар</a:t>
            </a:r>
            <a:endParaRPr sz="3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43750" y="257"/>
            <a:ext cx="4286249" cy="643864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87374" y="2237800"/>
            <a:ext cx="6058535" cy="2692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1600"/>
              </a:lnSpc>
              <a:spcBef>
                <a:spcPts val="100"/>
              </a:spcBef>
            </a:pPr>
            <a:r>
              <a:rPr sz="1900" dirty="0">
                <a:solidFill>
                  <a:srgbClr val="15203F"/>
                </a:solidFill>
                <a:latin typeface="Roboto"/>
                <a:cs typeface="Roboto"/>
              </a:rPr>
              <a:t>Zoom</a:t>
            </a:r>
            <a:r>
              <a:rPr sz="1900" spc="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900" spc="-345" dirty="0">
                <a:solidFill>
                  <a:srgbClr val="15203F"/>
                </a:solidFill>
                <a:latin typeface="Roboto"/>
                <a:cs typeface="Roboto"/>
              </a:rPr>
              <a:t>-</a:t>
            </a:r>
            <a:r>
              <a:rPr sz="1900" spc="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900" spc="-75" dirty="0">
                <a:solidFill>
                  <a:srgbClr val="15203F"/>
                </a:solidFill>
                <a:latin typeface="Roboto"/>
                <a:cs typeface="Roboto"/>
              </a:rPr>
              <a:t>видео-</a:t>
            </a:r>
            <a:r>
              <a:rPr sz="1900" spc="-30" dirty="0">
                <a:solidFill>
                  <a:srgbClr val="15203F"/>
                </a:solidFill>
                <a:latin typeface="Roboto"/>
                <a:cs typeface="Roboto"/>
              </a:rPr>
              <a:t>конференциялар</a:t>
            </a:r>
            <a:r>
              <a:rPr sz="1900" spc="10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900" spc="-10" dirty="0">
                <a:solidFill>
                  <a:srgbClr val="15203F"/>
                </a:solidFill>
                <a:latin typeface="Roboto"/>
                <a:cs typeface="Roboto"/>
              </a:rPr>
              <a:t>жүргізуге, </a:t>
            </a:r>
            <a:r>
              <a:rPr sz="1900" dirty="0">
                <a:solidFill>
                  <a:srgbClr val="15203F"/>
                </a:solidFill>
                <a:latin typeface="Roboto"/>
                <a:cs typeface="Roboto"/>
              </a:rPr>
              <a:t>жиналыстар</a:t>
            </a:r>
            <a:r>
              <a:rPr sz="1900" spc="-3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900" dirty="0">
                <a:solidFill>
                  <a:srgbClr val="15203F"/>
                </a:solidFill>
                <a:latin typeface="Roboto"/>
                <a:cs typeface="Roboto"/>
              </a:rPr>
              <a:t>мен</a:t>
            </a:r>
            <a:r>
              <a:rPr sz="1900" spc="-3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900" spc="-20" dirty="0">
                <a:solidFill>
                  <a:srgbClr val="15203F"/>
                </a:solidFill>
                <a:latin typeface="Roboto"/>
                <a:cs typeface="Roboto"/>
              </a:rPr>
              <a:t>сабақтарды</a:t>
            </a:r>
            <a:r>
              <a:rPr sz="1900" spc="-30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900" spc="-25" dirty="0">
                <a:solidFill>
                  <a:srgbClr val="15203F"/>
                </a:solidFill>
                <a:latin typeface="Roboto"/>
                <a:cs typeface="Roboto"/>
              </a:rPr>
              <a:t>өткізуге</a:t>
            </a:r>
            <a:r>
              <a:rPr sz="1900" spc="-3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900" spc="-10" dirty="0">
                <a:solidFill>
                  <a:srgbClr val="15203F"/>
                </a:solidFill>
                <a:latin typeface="Roboto"/>
                <a:cs typeface="Roboto"/>
              </a:rPr>
              <a:t>арналған </a:t>
            </a:r>
            <a:r>
              <a:rPr sz="1900" spc="-20" dirty="0">
                <a:solidFill>
                  <a:srgbClr val="15203F"/>
                </a:solidFill>
                <a:latin typeface="Roboto"/>
                <a:cs typeface="Roboto"/>
              </a:rPr>
              <a:t>тиімді</a:t>
            </a:r>
            <a:r>
              <a:rPr sz="1900" spc="-50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900" spc="-40" dirty="0">
                <a:solidFill>
                  <a:srgbClr val="15203F"/>
                </a:solidFill>
                <a:latin typeface="Roboto"/>
                <a:cs typeface="Roboto"/>
              </a:rPr>
              <a:t>платформа.</a:t>
            </a:r>
            <a:r>
              <a:rPr sz="1900" spc="-50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900" dirty="0">
                <a:solidFill>
                  <a:srgbClr val="15203F"/>
                </a:solidFill>
                <a:latin typeface="Roboto"/>
                <a:cs typeface="Roboto"/>
              </a:rPr>
              <a:t>Zoom</a:t>
            </a:r>
            <a:r>
              <a:rPr sz="1900" spc="-4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900" spc="-10" dirty="0">
                <a:solidFill>
                  <a:srgbClr val="15203F"/>
                </a:solidFill>
                <a:latin typeface="Roboto"/>
                <a:cs typeface="Roboto"/>
              </a:rPr>
              <a:t>пайдаланушылары</a:t>
            </a:r>
            <a:r>
              <a:rPr sz="1900" spc="-50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900" spc="-20" dirty="0">
                <a:solidFill>
                  <a:srgbClr val="15203F"/>
                </a:solidFill>
                <a:latin typeface="Roboto"/>
                <a:cs typeface="Roboto"/>
              </a:rPr>
              <a:t>бір- </a:t>
            </a:r>
            <a:r>
              <a:rPr sz="1900" dirty="0">
                <a:solidFill>
                  <a:srgbClr val="15203F"/>
                </a:solidFill>
                <a:latin typeface="Roboto"/>
                <a:cs typeface="Roboto"/>
              </a:rPr>
              <a:t>бірімен</a:t>
            </a:r>
            <a:r>
              <a:rPr sz="1900" spc="-50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900" dirty="0">
                <a:solidFill>
                  <a:srgbClr val="15203F"/>
                </a:solidFill>
                <a:latin typeface="Roboto"/>
                <a:cs typeface="Roboto"/>
              </a:rPr>
              <a:t>нақты</a:t>
            </a:r>
            <a:r>
              <a:rPr sz="1900" spc="-4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900" dirty="0">
                <a:solidFill>
                  <a:srgbClr val="15203F"/>
                </a:solidFill>
                <a:latin typeface="Roboto"/>
                <a:cs typeface="Roboto"/>
              </a:rPr>
              <a:t>уақыт</a:t>
            </a:r>
            <a:r>
              <a:rPr sz="1900" spc="-4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900" dirty="0">
                <a:solidFill>
                  <a:srgbClr val="15203F"/>
                </a:solidFill>
                <a:latin typeface="Roboto"/>
                <a:cs typeface="Roboto"/>
              </a:rPr>
              <a:t>режимінде</a:t>
            </a:r>
            <a:r>
              <a:rPr sz="1900" spc="-50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900" dirty="0">
                <a:solidFill>
                  <a:srgbClr val="15203F"/>
                </a:solidFill>
                <a:latin typeface="Roboto"/>
                <a:cs typeface="Roboto"/>
              </a:rPr>
              <a:t>және</a:t>
            </a:r>
            <a:r>
              <a:rPr sz="1900" spc="-4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900" dirty="0">
                <a:solidFill>
                  <a:srgbClr val="15203F"/>
                </a:solidFill>
                <a:latin typeface="Roboto"/>
                <a:cs typeface="Roboto"/>
              </a:rPr>
              <a:t>жазбаға</a:t>
            </a:r>
            <a:r>
              <a:rPr sz="1900" spc="-4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900" spc="-10" dirty="0">
                <a:solidFill>
                  <a:srgbClr val="15203F"/>
                </a:solidFill>
                <a:latin typeface="Roboto"/>
                <a:cs typeface="Roboto"/>
              </a:rPr>
              <a:t>түсіре отырып</a:t>
            </a:r>
            <a:r>
              <a:rPr sz="1900" spc="-70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900" dirty="0">
                <a:solidFill>
                  <a:srgbClr val="15203F"/>
                </a:solidFill>
                <a:latin typeface="Roboto"/>
                <a:cs typeface="Roboto"/>
              </a:rPr>
              <a:t>байланыса</a:t>
            </a:r>
            <a:r>
              <a:rPr sz="1900" spc="-70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900" spc="-10" dirty="0">
                <a:solidFill>
                  <a:srgbClr val="15203F"/>
                </a:solidFill>
                <a:latin typeface="Roboto"/>
                <a:cs typeface="Roboto"/>
              </a:rPr>
              <a:t>алады.</a:t>
            </a:r>
            <a:r>
              <a:rPr sz="1900" spc="-70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900" spc="-45" dirty="0">
                <a:solidFill>
                  <a:srgbClr val="15203F"/>
                </a:solidFill>
                <a:latin typeface="Roboto"/>
                <a:cs typeface="Roboto"/>
              </a:rPr>
              <a:t>Платформа</a:t>
            </a:r>
            <a:r>
              <a:rPr sz="1900" spc="-70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900" spc="-10" dirty="0">
                <a:solidFill>
                  <a:srgbClr val="15203F"/>
                </a:solidFill>
                <a:latin typeface="Roboto"/>
                <a:cs typeface="Roboto"/>
              </a:rPr>
              <a:t>топтық </a:t>
            </a:r>
            <a:r>
              <a:rPr sz="1900" spc="-25" dirty="0">
                <a:solidFill>
                  <a:srgbClr val="15203F"/>
                </a:solidFill>
                <a:latin typeface="Roboto"/>
                <a:cs typeface="Roboto"/>
              </a:rPr>
              <a:t>сұхбаттар,</a:t>
            </a:r>
            <a:r>
              <a:rPr sz="1900" spc="-5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900" dirty="0">
                <a:solidFill>
                  <a:srgbClr val="15203F"/>
                </a:solidFill>
                <a:latin typeface="Roboto"/>
                <a:cs typeface="Roboto"/>
              </a:rPr>
              <a:t>экран</a:t>
            </a:r>
            <a:r>
              <a:rPr sz="1900" spc="-50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900" dirty="0">
                <a:solidFill>
                  <a:srgbClr val="15203F"/>
                </a:solidFill>
                <a:latin typeface="Roboto"/>
                <a:cs typeface="Roboto"/>
              </a:rPr>
              <a:t>бөлісу</a:t>
            </a:r>
            <a:r>
              <a:rPr sz="1900" spc="-50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900" spc="-10" dirty="0">
                <a:solidFill>
                  <a:srgbClr val="15203F"/>
                </a:solidFill>
                <a:latin typeface="Roboto"/>
                <a:cs typeface="Roboto"/>
              </a:rPr>
              <a:t>мүмкіндігі,</a:t>
            </a:r>
            <a:r>
              <a:rPr sz="1900" spc="-50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900" spc="-10" dirty="0">
                <a:solidFill>
                  <a:srgbClr val="15203F"/>
                </a:solidFill>
                <a:latin typeface="Roboto"/>
                <a:cs typeface="Roboto"/>
              </a:rPr>
              <a:t>чат</a:t>
            </a:r>
            <a:r>
              <a:rPr sz="1900" spc="-50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900" dirty="0">
                <a:solidFill>
                  <a:srgbClr val="15203F"/>
                </a:solidFill>
                <a:latin typeface="Roboto"/>
                <a:cs typeface="Roboto"/>
              </a:rPr>
              <a:t>және</a:t>
            </a:r>
            <a:r>
              <a:rPr sz="1900" spc="-50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900" spc="-20" dirty="0">
                <a:solidFill>
                  <a:srgbClr val="15203F"/>
                </a:solidFill>
                <a:latin typeface="Roboto"/>
                <a:cs typeface="Roboto"/>
              </a:rPr>
              <a:t>тағы </a:t>
            </a:r>
            <a:r>
              <a:rPr sz="1900" dirty="0">
                <a:solidFill>
                  <a:srgbClr val="15203F"/>
                </a:solidFill>
                <a:latin typeface="Roboto"/>
                <a:cs typeface="Roboto"/>
              </a:rPr>
              <a:t>басқа</a:t>
            </a:r>
            <a:r>
              <a:rPr sz="1900" spc="-10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900" spc="-40" dirty="0">
                <a:solidFill>
                  <a:srgbClr val="15203F"/>
                </a:solidFill>
                <a:latin typeface="Roboto"/>
                <a:cs typeface="Roboto"/>
              </a:rPr>
              <a:t>функционалды</a:t>
            </a:r>
            <a:r>
              <a:rPr sz="1900" spc="-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900" spc="-20" dirty="0">
                <a:solidFill>
                  <a:srgbClr val="15203F"/>
                </a:solidFill>
                <a:latin typeface="Roboto"/>
                <a:cs typeface="Roboto"/>
              </a:rPr>
              <a:t>мүмкіндіктерге</a:t>
            </a:r>
            <a:r>
              <a:rPr sz="1900" spc="-5" dirty="0">
                <a:solidFill>
                  <a:srgbClr val="15203F"/>
                </a:solidFill>
                <a:latin typeface="Roboto"/>
                <a:cs typeface="Roboto"/>
              </a:rPr>
              <a:t> </a:t>
            </a:r>
            <a:r>
              <a:rPr sz="1900" spc="-25" dirty="0">
                <a:solidFill>
                  <a:srgbClr val="15203F"/>
                </a:solidFill>
                <a:latin typeface="Roboto"/>
                <a:cs typeface="Roboto"/>
              </a:rPr>
              <a:t>ие.</a:t>
            </a:r>
            <a:endParaRPr sz="1900">
              <a:latin typeface="Roboto"/>
              <a:cs typeface="Roboto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763317" y="1074147"/>
            <a:ext cx="373824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20" dirty="0">
                <a:latin typeface="Arial"/>
                <a:cs typeface="Arial"/>
              </a:rPr>
              <a:t>Zoom</a:t>
            </a:r>
            <a:r>
              <a:rPr sz="3000" b="1" spc="-170" dirty="0">
                <a:latin typeface="Arial"/>
                <a:cs typeface="Arial"/>
              </a:rPr>
              <a:t> </a:t>
            </a:r>
            <a:r>
              <a:rPr sz="3000" b="1" spc="-75" dirty="0">
                <a:latin typeface="Arial"/>
                <a:cs typeface="Arial"/>
              </a:rPr>
              <a:t>платформасы</a:t>
            </a:r>
            <a:endParaRPr sz="3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680</Words>
  <Application>Microsoft Office PowerPoint</Application>
  <PresentationFormat>Произвольный</PresentationFormat>
  <Paragraphs>79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Arial</vt:lpstr>
      <vt:lpstr>Calibri</vt:lpstr>
      <vt:lpstr>Microsoft Sans Serif</vt:lpstr>
      <vt:lpstr>Palatino Linotype</vt:lpstr>
      <vt:lpstr>Roboto</vt:lpstr>
      <vt:lpstr>Tahoma</vt:lpstr>
      <vt:lpstr>Times New Roman</vt:lpstr>
      <vt:lpstr>Office Theme</vt:lpstr>
      <vt:lpstr>15 Дәріс.  Қашықтықтан оқыту. Қашықтықтан оқыту платформалары </vt:lpstr>
      <vt:lpstr>Презентация PowerPoint</vt:lpstr>
      <vt:lpstr>Қашықтықтан оқыту дегеніміз не?</vt:lpstr>
      <vt:lpstr>Презентация PowerPoint</vt:lpstr>
      <vt:lpstr>Қашықтықтан оқытудың артықшылықтары</vt:lpstr>
      <vt:lpstr>Презентация PowerPoint</vt:lpstr>
      <vt:lpstr>Презентация PowerPoint</vt:lpstr>
      <vt:lpstr>Қашықтықтан оқыту платформаларына қойылатын талаптар</vt:lpstr>
      <vt:lpstr>Zoom платформасы</vt:lpstr>
      <vt:lpstr>Microsoft Teams платформасы</vt:lpstr>
      <vt:lpstr>Google Classroom платформасы</vt:lpstr>
      <vt:lpstr>Moodle платформасы</vt:lpstr>
      <vt:lpstr>Қашықтықтан оқыту кезіндегі жалпы мәселелер</vt:lpstr>
      <vt:lpstr>Маңызды бөлік Қашықтықтан оқыту жүйесі білім беру жүйесінің маңызды бөлігіне айналды.</vt:lpstr>
      <vt:lpstr>Дәрісті бекіту сұрақтары:</vt:lpstr>
      <vt:lpstr>Назарларыңызға рақмет!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KHashykhtykhtan-okhytu-KHashykhtykhtan-okhytu-platformalary</dc:title>
  <dc:creator>Нұрсұлтан Абдуали</dc:creator>
  <cp:keywords>DAGVJk8SQQ0,BAE4ihG04Ao</cp:keywords>
  <cp:lastModifiedBy>Аралбаева Гульнара Мырзахановна</cp:lastModifiedBy>
  <cp:revision>2</cp:revision>
  <dcterms:created xsi:type="dcterms:W3CDTF">2024-10-31T17:43:02Z</dcterms:created>
  <dcterms:modified xsi:type="dcterms:W3CDTF">2024-10-31T17:47:39Z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2024-10-31T00:00:00Z</vt:filetime>
  </property>
  <property fmtid="{D5CDD505-2E9C-101B-9397-08002B2CF9AE}" pid="3" name="Creator">
    <vt:lpwstr>Canva</vt:lpwstr>
  </property>
  <property fmtid="{D5CDD505-2E9C-101B-9397-08002B2CF9AE}" pid="4" name="LastSaved">
    <vt:filetime>2024-10-31T00:00:00Z</vt:filetime>
  </property>
  <property fmtid="{D5CDD505-2E9C-101B-9397-08002B2CF9AE}" pid="5" name="Producer">
    <vt:lpwstr>Canva</vt:lpwstr>
  </property>
</Properties>
</file>