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46" r:id="rId3"/>
    <p:sldId id="347" r:id="rId4"/>
    <p:sldId id="348" r:id="rId5"/>
    <p:sldId id="333" r:id="rId6"/>
    <p:sldId id="337" r:id="rId7"/>
    <p:sldId id="328" r:id="rId8"/>
    <p:sldId id="754" r:id="rId9"/>
    <p:sldId id="341" r:id="rId10"/>
    <p:sldId id="757" r:id="rId11"/>
    <p:sldId id="758" r:id="rId12"/>
    <p:sldId id="339" r:id="rId13"/>
    <p:sldId id="340" r:id="rId14"/>
    <p:sldId id="343" r:id="rId15"/>
    <p:sldId id="756" r:id="rId16"/>
    <p:sldId id="7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/>
    <p:restoredTop sz="94744"/>
  </p:normalViewPr>
  <p:slideViewPr>
    <p:cSldViewPr snapToGrid="0">
      <p:cViewPr varScale="1">
        <p:scale>
          <a:sx n="119" d="100"/>
          <a:sy n="119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6FCD1-A7F2-B343-B838-D6DDC735DC1F}" type="datetimeFigureOut">
              <a:rPr lang="en-US" smtClean="0"/>
              <a:t>4/21/23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4FAF3-9E0A-E04D-912B-12368954E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1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A1A76-7C9E-4206-9B6D-F288CB0C30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0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A1A76-7C9E-4206-9B6D-F288CB0C30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5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4FAF3-9E0A-E04D-912B-12368954E7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4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D64D2-4789-1B67-093E-F5809573E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CE1FC-F393-2764-2E40-1A8689EF3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8242-D77D-CDF6-BA46-CC3D788A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706EB-03AC-A1B1-6FFE-D64367250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A24D7-7CB3-1991-390C-EF1F35B7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7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EC653-CD50-F203-B11A-87AABFE9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588A8-5A8E-957E-9C91-86EF4560C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18E7A-8504-331F-FC1F-8434B910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AEE7A-A497-A66E-278B-99B91A62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D523C-6DBC-C8AD-9D58-E658855D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9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69C1D7-A27F-5491-C0FC-8A9F1865B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5C1A9-EBC2-3AD1-110F-E33A278D6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CC3EF-A972-B4B2-AB6F-89EB7BD2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72FDF-6B32-EEAD-E166-D9AF43948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99C97-7983-46B7-54D0-EEEE8E9E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1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E8B48-E54A-3C02-5535-85BE1F1C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C2B1-2F62-EA86-1B89-673C37D77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E4F6E-5AE0-E78C-B5D5-B1FA92FE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A0B9E-EACC-7C16-E300-7990EEAB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C871-0458-C919-86C5-74570599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5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D8A48-B268-4D3F-81A9-5838EB64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FDEC2-3FE1-7077-237D-E93FDD8D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F520A-8921-75B8-A2FD-BAE746C6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6B669-EC59-9662-E840-F733B603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706A3-AC57-FB56-C004-8390215E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8B813-8A5E-20AE-47A7-532752852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1B654-4723-97F5-8245-0B714F57F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CD1DC-7A02-167B-8A4C-2725DED0F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BFB7A-9E50-3F3C-63D2-4ABF2E60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C972D-7FC3-31BC-C898-65A6E080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4B298-45D6-8F47-3664-6197071E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0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AF7CD-DE02-655D-D7CA-717EC237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D3F47-9F64-D4F2-F9DE-C08CA1FD1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4D044-97B2-9684-AE87-5E3967731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8A70C-DC72-7A64-F1CF-80317AB41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A5948-7EA2-CBF4-AA20-1AD55CA96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EDE4A3-53E3-795E-11C2-167E05DD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AEDDC2-32E0-36F3-F951-5DBEDA3D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75A0DA-0E99-6B9B-1F4C-867F44E8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3AB5-0F98-C4D0-4388-DBB52957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31B2-2620-44F8-F34E-E2F6F469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1C816-F048-3B04-A24C-A5B2FF2F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534EC-03E4-38AB-214B-662A61E92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1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9FB61-61C6-0ED9-5C1D-6630CBCC0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FFF47-E2AC-CA51-6604-350978DA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CC791-8F09-698D-C86E-0BF57E4A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AF30-5E41-B6B3-364A-DD4E39EB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A545F-1F54-A942-CC4D-6DCEA1F08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1B6AC-4340-1591-59E2-CDCCE0C13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F8275-58C8-7A3F-9C7D-B054EE9E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B9BBB-F30E-6795-A62B-02B1A5C1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A0B21-1CE5-9806-5D38-F7ABA79F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5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73486-EF00-F030-F89A-E9456B7B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5852DB-D911-EB92-0403-F39F58950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0CA00-D40F-E5E4-E4F7-E1682C3E7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7E7C0-0B34-25CE-C1D8-8C044169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7DD4F-409F-92D4-44E5-FBF4F334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F625A-2AD7-1A1C-AF00-4B081482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3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A44849-2650-EC8A-0B45-5F165276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7AB2E-6C51-A305-2D3B-2BDF6C17E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4EF8-4598-CD9E-30E2-F9ED9FF35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43557-02BF-4540-99C6-3545460EC6F6}" type="datetimeFigureOut">
              <a:rPr lang="en-US" smtClean="0"/>
              <a:t>4/21/23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91D86-198F-A112-889C-784A2A3BC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6EBED-6499-4E73-98F8-6CDCF88A8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F5CA7-16C1-9B4C-8323-B49546A2F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0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imateandfuel.com/pages/storage.htm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://highview-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scotland/learning/bitesiz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systems.co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olesale-electrical-electronics.com/p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BB32C-C898-9C5F-70CC-8D5565FFDA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 overview of Energy Storage Technologies -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EE77B-D1E9-3D29-90F4-BDDF12FF13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Abdulnaser Sayma</a:t>
            </a:r>
          </a:p>
          <a:p>
            <a:r>
              <a:rPr lang="en-US" dirty="0"/>
              <a:t>Professor of Energy Engineering</a:t>
            </a:r>
          </a:p>
        </p:txBody>
      </p:sp>
    </p:spTree>
    <p:extLst>
      <p:ext uri="{BB962C8B-B14F-4D97-AF65-F5344CB8AC3E}">
        <p14:creationId xmlns:p14="http://schemas.microsoft.com/office/powerpoint/2010/main" val="381306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0CDC-770E-29DC-3D62-23452A3F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Capacitors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269E7-7B42-F59D-C749-A47495DDA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7442" cy="38866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Relay on charge build up between plates with an air gap when voltage is applied</a:t>
            </a:r>
          </a:p>
          <a:p>
            <a:r>
              <a:rPr lang="en-US" dirty="0"/>
              <a:t>Charge can be increased by using dielectric material between the plates</a:t>
            </a:r>
          </a:p>
          <a:p>
            <a:r>
              <a:rPr lang="en-US" dirty="0"/>
              <a:t>Electrolytic capacitors include rough oxide as dielectric material which increases surface area and hence charge stored. </a:t>
            </a:r>
          </a:p>
        </p:txBody>
      </p:sp>
      <p:pic>
        <p:nvPicPr>
          <p:cNvPr id="1026" name="Picture 2" descr="Energy Storage Device 1 페이지 | 고려대학교 화공생명공학과 표면나노공정연구실">
            <a:extLst>
              <a:ext uri="{FF2B5EF4-FFF2-40B4-BE49-F238E27FC236}">
                <a16:creationId xmlns:a16="http://schemas.microsoft.com/office/drawing/2014/main" id="{A3D84408-45D3-0056-6D17-8465A42D4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035" y="1458763"/>
            <a:ext cx="6029280" cy="469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11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2ED0-A5BB-87C5-451E-54372CADE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Superconducting magnetics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E2D08-57E8-DD0D-D1D3-16B40CC3B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8847" cy="42658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Stored energy in a magnetic field when a current flows around a coil.</a:t>
            </a:r>
          </a:p>
          <a:p>
            <a:r>
              <a:rPr lang="en-US" dirty="0"/>
              <a:t>The coil is made of superconducting material so that there is no resistance energy loss</a:t>
            </a:r>
          </a:p>
          <a:p>
            <a:r>
              <a:rPr lang="en-US" dirty="0"/>
              <a:t>Superconducting material is expensive and must be cooled cryogenically. </a:t>
            </a:r>
          </a:p>
          <a:p>
            <a:r>
              <a:rPr lang="en-US" dirty="0"/>
              <a:t>Offers the highest round trip efficiency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6966C2-6448-0015-FD94-B205205D9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918" y="2754041"/>
            <a:ext cx="5768788" cy="224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2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48640"/>
            <a:ext cx="10586720" cy="375920"/>
          </a:xfrm>
          <a:custGeom>
            <a:avLst/>
            <a:gdLst/>
            <a:ahLst/>
            <a:cxnLst/>
            <a:rect l="l" t="t" r="r" b="b"/>
            <a:pathLst>
              <a:path w="7940040" h="281940">
                <a:moveTo>
                  <a:pt x="0" y="281876"/>
                </a:moveTo>
                <a:lnTo>
                  <a:pt x="7939620" y="281876"/>
                </a:lnTo>
                <a:lnTo>
                  <a:pt x="7939620" y="0"/>
                </a:lnTo>
                <a:lnTo>
                  <a:pt x="0" y="0"/>
                </a:lnTo>
                <a:lnTo>
                  <a:pt x="0" y="2818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47328" y="96695"/>
            <a:ext cx="12192000" cy="6309360"/>
            <a:chOff x="0" y="411480"/>
            <a:chExt cx="9144000" cy="4732020"/>
          </a:xfrm>
        </p:grpSpPr>
        <p:sp>
          <p:nvSpPr>
            <p:cNvPr id="5" name="object 5"/>
            <p:cNvSpPr/>
            <p:nvPr/>
          </p:nvSpPr>
          <p:spPr>
            <a:xfrm>
              <a:off x="0" y="411479"/>
              <a:ext cx="9144000" cy="4732020"/>
            </a:xfrm>
            <a:custGeom>
              <a:avLst/>
              <a:gdLst/>
              <a:ahLst/>
              <a:cxnLst/>
              <a:rect l="l" t="t" r="r" b="b"/>
              <a:pathLst>
                <a:path w="9144000" h="4732020">
                  <a:moveTo>
                    <a:pt x="9144000" y="0"/>
                  </a:moveTo>
                  <a:lnTo>
                    <a:pt x="9029814" y="0"/>
                  </a:lnTo>
                  <a:lnTo>
                    <a:pt x="9029814" y="281876"/>
                  </a:lnTo>
                  <a:lnTo>
                    <a:pt x="0" y="281876"/>
                  </a:lnTo>
                  <a:lnTo>
                    <a:pt x="0" y="4732020"/>
                  </a:lnTo>
                  <a:lnTo>
                    <a:pt x="9144000" y="4732020"/>
                  </a:lnTo>
                  <a:lnTo>
                    <a:pt x="9144000" y="2818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3980688" y="3101340"/>
              <a:ext cx="3726179" cy="20421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7355" y="389496"/>
            <a:ext cx="10005439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13" dirty="0"/>
              <a:t>Mechanical </a:t>
            </a:r>
            <a:r>
              <a:rPr dirty="0"/>
              <a:t>: </a:t>
            </a:r>
            <a:r>
              <a:rPr spc="-7" dirty="0"/>
              <a:t>Compressed/Liquid</a:t>
            </a:r>
            <a:r>
              <a:rPr spc="20" dirty="0"/>
              <a:t> </a:t>
            </a:r>
            <a:r>
              <a:rPr lang="en-GB" spc="-7" dirty="0"/>
              <a:t>Air</a:t>
            </a:r>
            <a:endParaRPr spc="-7" dirty="0"/>
          </a:p>
        </p:txBody>
      </p:sp>
      <p:sp>
        <p:nvSpPr>
          <p:cNvPr id="8" name="object 8"/>
          <p:cNvSpPr txBox="1"/>
          <p:nvPr/>
        </p:nvSpPr>
        <p:spPr>
          <a:xfrm>
            <a:off x="239775" y="885297"/>
            <a:ext cx="7810500" cy="2479567"/>
          </a:xfrm>
          <a:prstGeom prst="rect">
            <a:avLst/>
          </a:prstGeom>
        </p:spPr>
        <p:txBody>
          <a:bodyPr vert="horz" wrap="square" lIns="0" tIns="220133" rIns="0" bIns="0" rtlCol="0">
            <a:spAutoFit/>
          </a:bodyPr>
          <a:lstStyle/>
          <a:p>
            <a:pPr marL="609585" indent="-593497">
              <a:spcBef>
                <a:spcPts val="1733"/>
              </a:spcBef>
              <a:buClr>
                <a:srgbClr val="330066"/>
              </a:buClr>
              <a:buSzPct val="95000"/>
              <a:buFont typeface="Wingdings"/>
              <a:buChar char=""/>
              <a:tabLst>
                <a:tab pos="609585" algn="l"/>
                <a:tab pos="610430" algn="l"/>
              </a:tabLst>
            </a:pPr>
            <a:r>
              <a:rPr sz="2667" dirty="0">
                <a:latin typeface="Arial"/>
                <a:cs typeface="Arial"/>
              </a:rPr>
              <a:t>Energy stored </a:t>
            </a:r>
            <a:r>
              <a:rPr sz="2667" spc="-7" dirty="0">
                <a:latin typeface="Arial"/>
                <a:cs typeface="Arial"/>
              </a:rPr>
              <a:t>in </a:t>
            </a:r>
            <a:r>
              <a:rPr sz="2667" dirty="0">
                <a:latin typeface="Arial"/>
                <a:cs typeface="Arial"/>
              </a:rPr>
              <a:t>compressed </a:t>
            </a:r>
            <a:r>
              <a:rPr sz="2667" spc="-7" dirty="0">
                <a:latin typeface="Arial"/>
                <a:cs typeface="Arial"/>
              </a:rPr>
              <a:t>air </a:t>
            </a:r>
            <a:r>
              <a:rPr sz="2667" dirty="0">
                <a:latin typeface="Arial"/>
                <a:cs typeface="Arial"/>
              </a:rPr>
              <a:t>or </a:t>
            </a:r>
            <a:r>
              <a:rPr sz="2667" spc="-7" dirty="0">
                <a:latin typeface="Arial"/>
                <a:cs typeface="Arial"/>
              </a:rPr>
              <a:t>other</a:t>
            </a:r>
            <a:r>
              <a:rPr sz="2667" spc="-24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gas</a:t>
            </a:r>
          </a:p>
          <a:p>
            <a:pPr marL="609585" indent="-593497">
              <a:spcBef>
                <a:spcPts val="1600"/>
              </a:spcBef>
              <a:buClr>
                <a:srgbClr val="330066"/>
              </a:buClr>
              <a:buSzPct val="95000"/>
              <a:buFont typeface="Wingdings"/>
              <a:buChar char=""/>
              <a:tabLst>
                <a:tab pos="609585" algn="l"/>
                <a:tab pos="610430" algn="l"/>
              </a:tabLst>
            </a:pPr>
            <a:r>
              <a:rPr sz="2667" dirty="0">
                <a:latin typeface="Arial"/>
                <a:cs typeface="Arial"/>
              </a:rPr>
              <a:t>Uses </a:t>
            </a:r>
            <a:r>
              <a:rPr sz="2667" spc="-7" dirty="0">
                <a:latin typeface="Arial"/>
                <a:cs typeface="Arial"/>
              </a:rPr>
              <a:t>motor driven </a:t>
            </a:r>
            <a:r>
              <a:rPr sz="2667" dirty="0">
                <a:latin typeface="Arial"/>
                <a:cs typeface="Arial"/>
              </a:rPr>
              <a:t>compressor </a:t>
            </a:r>
            <a:r>
              <a:rPr sz="2667" spc="-7" dirty="0">
                <a:latin typeface="Arial"/>
                <a:cs typeface="Arial"/>
              </a:rPr>
              <a:t>to </a:t>
            </a:r>
            <a:r>
              <a:rPr sz="2667" dirty="0">
                <a:latin typeface="Arial"/>
                <a:cs typeface="Arial"/>
              </a:rPr>
              <a:t>compress</a:t>
            </a:r>
            <a:r>
              <a:rPr sz="2667" spc="-21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gas</a:t>
            </a:r>
          </a:p>
          <a:p>
            <a:pPr marL="609585" indent="-593497">
              <a:spcBef>
                <a:spcPts val="1600"/>
              </a:spcBef>
              <a:buClr>
                <a:srgbClr val="330066"/>
              </a:buClr>
              <a:buSzPct val="95000"/>
              <a:buFont typeface="Wingdings"/>
              <a:buChar char=""/>
              <a:tabLst>
                <a:tab pos="609585" algn="l"/>
                <a:tab pos="610430" algn="l"/>
              </a:tabLst>
            </a:pPr>
            <a:r>
              <a:rPr sz="2667" dirty="0">
                <a:latin typeface="Arial"/>
                <a:cs typeface="Arial"/>
              </a:rPr>
              <a:t>Energy released </a:t>
            </a:r>
            <a:r>
              <a:rPr sz="2667" spc="-7" dirty="0">
                <a:latin typeface="Arial"/>
                <a:cs typeface="Arial"/>
              </a:rPr>
              <a:t>in the turbine</a:t>
            </a:r>
            <a:r>
              <a:rPr sz="2667" spc="-14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generator</a:t>
            </a:r>
          </a:p>
          <a:p>
            <a:pPr marL="609585" indent="-593497">
              <a:spcBef>
                <a:spcPts val="1600"/>
              </a:spcBef>
              <a:buClr>
                <a:srgbClr val="330066"/>
              </a:buClr>
              <a:buSzPct val="95000"/>
              <a:buFont typeface="Wingdings"/>
              <a:buChar char=""/>
              <a:tabLst>
                <a:tab pos="609585" algn="l"/>
                <a:tab pos="610430" algn="l"/>
              </a:tabLst>
            </a:pPr>
            <a:r>
              <a:rPr sz="2667" dirty="0">
                <a:latin typeface="Arial"/>
                <a:cs typeface="Arial"/>
              </a:rPr>
              <a:t>Many </a:t>
            </a:r>
            <a:r>
              <a:rPr sz="2667" spc="-7" dirty="0">
                <a:latin typeface="Arial"/>
                <a:cs typeface="Arial"/>
              </a:rPr>
              <a:t>variants </a:t>
            </a:r>
            <a:r>
              <a:rPr sz="2667" dirty="0">
                <a:latin typeface="Arial"/>
                <a:cs typeface="Arial"/>
              </a:rPr>
              <a:t>particularly how heat </a:t>
            </a:r>
            <a:r>
              <a:rPr sz="2667" spc="-7" dirty="0">
                <a:latin typeface="Arial"/>
                <a:cs typeface="Arial"/>
              </a:rPr>
              <a:t>is</a:t>
            </a:r>
            <a:r>
              <a:rPr sz="2667" spc="-167" dirty="0">
                <a:latin typeface="Arial"/>
                <a:cs typeface="Arial"/>
              </a:rPr>
              <a:t> </a:t>
            </a:r>
            <a:r>
              <a:rPr sz="2667" spc="-7" dirty="0">
                <a:latin typeface="Arial"/>
                <a:cs typeface="Arial"/>
              </a:rPr>
              <a:t>treated</a:t>
            </a:r>
            <a:endParaRPr sz="2667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53381" y="6095124"/>
            <a:ext cx="2446019" cy="70190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293786">
              <a:spcBef>
                <a:spcPts val="133"/>
              </a:spcBef>
            </a:pPr>
            <a:r>
              <a:rPr sz="1600" i="1" spc="-7" dirty="0">
                <a:latin typeface="Arial"/>
                <a:cs typeface="Arial"/>
              </a:rPr>
              <a:t>Source: </a:t>
            </a:r>
            <a:r>
              <a:rPr sz="1600" i="1" spc="-7" dirty="0">
                <a:latin typeface="Arial"/>
                <a:cs typeface="Arial"/>
                <a:hlinkClick r:id="rId4"/>
              </a:rPr>
              <a:t>http://highview- </a:t>
            </a:r>
            <a:r>
              <a:rPr sz="1600" i="1" spc="-7" dirty="0">
                <a:latin typeface="Arial"/>
                <a:cs typeface="Arial"/>
              </a:rPr>
              <a:t> </a:t>
            </a:r>
            <a:r>
              <a:rPr sz="1600" i="1" spc="-13" dirty="0">
                <a:latin typeface="Arial"/>
                <a:cs typeface="Arial"/>
              </a:rPr>
              <a:t>power.com/technology/</a:t>
            </a:r>
            <a:endParaRPr sz="1600">
              <a:latin typeface="Arial"/>
              <a:cs typeface="Arial"/>
            </a:endParaRPr>
          </a:p>
          <a:p>
            <a:pPr marL="2200430">
              <a:lnSpc>
                <a:spcPts val="1480"/>
              </a:lnSpc>
            </a:pPr>
            <a:r>
              <a:rPr sz="1600" spc="-7" dirty="0">
                <a:latin typeface="Arial"/>
                <a:cs typeface="Arial"/>
              </a:rPr>
              <a:t>16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39775" y="3535681"/>
            <a:ext cx="6258560" cy="2755900"/>
            <a:chOff x="179831" y="2651760"/>
            <a:chExt cx="4693920" cy="2066925"/>
          </a:xfrm>
        </p:grpSpPr>
        <p:sp>
          <p:nvSpPr>
            <p:cNvPr id="12" name="object 12"/>
            <p:cNvSpPr/>
            <p:nvPr/>
          </p:nvSpPr>
          <p:spPr>
            <a:xfrm>
              <a:off x="4021073" y="3220975"/>
              <a:ext cx="840105" cy="330835"/>
            </a:xfrm>
            <a:custGeom>
              <a:avLst/>
              <a:gdLst/>
              <a:ahLst/>
              <a:cxnLst/>
              <a:rect l="l" t="t" r="r" b="b"/>
              <a:pathLst>
                <a:path w="840104" h="330835">
                  <a:moveTo>
                    <a:pt x="784606" y="0"/>
                  </a:moveTo>
                  <a:lnTo>
                    <a:pt x="55118" y="0"/>
                  </a:lnTo>
                  <a:lnTo>
                    <a:pt x="33663" y="4331"/>
                  </a:lnTo>
                  <a:lnTo>
                    <a:pt x="16143" y="16143"/>
                  </a:lnTo>
                  <a:lnTo>
                    <a:pt x="4331" y="33663"/>
                  </a:lnTo>
                  <a:lnTo>
                    <a:pt x="0" y="55118"/>
                  </a:lnTo>
                  <a:lnTo>
                    <a:pt x="0" y="275590"/>
                  </a:lnTo>
                  <a:lnTo>
                    <a:pt x="4331" y="297044"/>
                  </a:lnTo>
                  <a:lnTo>
                    <a:pt x="16143" y="314564"/>
                  </a:lnTo>
                  <a:lnTo>
                    <a:pt x="33663" y="326376"/>
                  </a:lnTo>
                  <a:lnTo>
                    <a:pt x="55118" y="330708"/>
                  </a:lnTo>
                  <a:lnTo>
                    <a:pt x="784606" y="330708"/>
                  </a:lnTo>
                  <a:lnTo>
                    <a:pt x="806060" y="326376"/>
                  </a:lnTo>
                  <a:lnTo>
                    <a:pt x="823580" y="314564"/>
                  </a:lnTo>
                  <a:lnTo>
                    <a:pt x="835392" y="297044"/>
                  </a:lnTo>
                  <a:lnTo>
                    <a:pt x="839724" y="275590"/>
                  </a:lnTo>
                  <a:lnTo>
                    <a:pt x="839724" y="55118"/>
                  </a:lnTo>
                  <a:lnTo>
                    <a:pt x="835392" y="33663"/>
                  </a:lnTo>
                  <a:lnTo>
                    <a:pt x="823580" y="16143"/>
                  </a:lnTo>
                  <a:lnTo>
                    <a:pt x="806060" y="4331"/>
                  </a:lnTo>
                  <a:lnTo>
                    <a:pt x="7846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021073" y="3220975"/>
              <a:ext cx="840105" cy="330835"/>
            </a:xfrm>
            <a:custGeom>
              <a:avLst/>
              <a:gdLst/>
              <a:ahLst/>
              <a:cxnLst/>
              <a:rect l="l" t="t" r="r" b="b"/>
              <a:pathLst>
                <a:path w="840104" h="330835">
                  <a:moveTo>
                    <a:pt x="0" y="55118"/>
                  </a:moveTo>
                  <a:lnTo>
                    <a:pt x="4331" y="33663"/>
                  </a:lnTo>
                  <a:lnTo>
                    <a:pt x="16143" y="16143"/>
                  </a:lnTo>
                  <a:lnTo>
                    <a:pt x="33663" y="4331"/>
                  </a:lnTo>
                  <a:lnTo>
                    <a:pt x="55118" y="0"/>
                  </a:lnTo>
                  <a:lnTo>
                    <a:pt x="784606" y="0"/>
                  </a:lnTo>
                  <a:lnTo>
                    <a:pt x="806060" y="4331"/>
                  </a:lnTo>
                  <a:lnTo>
                    <a:pt x="823580" y="16143"/>
                  </a:lnTo>
                  <a:lnTo>
                    <a:pt x="835392" y="33663"/>
                  </a:lnTo>
                  <a:lnTo>
                    <a:pt x="839724" y="55118"/>
                  </a:lnTo>
                  <a:lnTo>
                    <a:pt x="839724" y="275590"/>
                  </a:lnTo>
                  <a:lnTo>
                    <a:pt x="835392" y="297044"/>
                  </a:lnTo>
                  <a:lnTo>
                    <a:pt x="823580" y="314564"/>
                  </a:lnTo>
                  <a:lnTo>
                    <a:pt x="806060" y="326376"/>
                  </a:lnTo>
                  <a:lnTo>
                    <a:pt x="784606" y="330708"/>
                  </a:lnTo>
                  <a:lnTo>
                    <a:pt x="55118" y="330708"/>
                  </a:lnTo>
                  <a:lnTo>
                    <a:pt x="33663" y="326376"/>
                  </a:lnTo>
                  <a:lnTo>
                    <a:pt x="16143" y="314564"/>
                  </a:lnTo>
                  <a:lnTo>
                    <a:pt x="4331" y="297044"/>
                  </a:lnTo>
                  <a:lnTo>
                    <a:pt x="0" y="275590"/>
                  </a:lnTo>
                  <a:lnTo>
                    <a:pt x="0" y="5511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79831" y="2651760"/>
              <a:ext cx="3784091" cy="206654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4796" y="6459423"/>
            <a:ext cx="4846320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467" i="1" spc="-7" dirty="0">
                <a:latin typeface="Arial"/>
                <a:cs typeface="Arial"/>
              </a:rPr>
              <a:t>Source:</a:t>
            </a:r>
            <a:r>
              <a:rPr sz="1467" i="1" spc="7" dirty="0">
                <a:latin typeface="Arial"/>
                <a:cs typeface="Arial"/>
              </a:rPr>
              <a:t> </a:t>
            </a:r>
            <a:r>
              <a:rPr sz="1467" i="1" spc="-7" dirty="0">
                <a:latin typeface="Arial"/>
                <a:cs typeface="Arial"/>
                <a:hlinkClick r:id="rId6"/>
              </a:rPr>
              <a:t>http://www.climateandfuel.com/pages/storage.htm</a:t>
            </a:r>
            <a:endParaRPr sz="1467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672" y="542287"/>
            <a:ext cx="11230941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13" dirty="0"/>
              <a:t>Mechanical </a:t>
            </a:r>
            <a:r>
              <a:rPr dirty="0"/>
              <a:t>: </a:t>
            </a:r>
            <a:r>
              <a:rPr spc="-7" dirty="0"/>
              <a:t>Pumped</a:t>
            </a:r>
            <a:r>
              <a:rPr spc="-13" dirty="0"/>
              <a:t> </a:t>
            </a:r>
            <a:r>
              <a:rPr spc="-7" dirty="0"/>
              <a:t>Hydro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2750" y="1012481"/>
            <a:ext cx="11147825" cy="1658766"/>
          </a:xfrm>
          <a:prstGeom prst="rect">
            <a:avLst/>
          </a:prstGeom>
        </p:spPr>
        <p:txBody>
          <a:bodyPr vert="horz" wrap="square" lIns="0" tIns="220133" rIns="0" bIns="0" rtlCol="0">
            <a:spAutoFit/>
          </a:bodyPr>
          <a:lstStyle/>
          <a:p>
            <a:pPr marL="609585" indent="-593497">
              <a:spcBef>
                <a:spcPts val="1733"/>
              </a:spcBef>
              <a:buClr>
                <a:srgbClr val="330066"/>
              </a:buClr>
              <a:buSzPct val="95000"/>
              <a:buFont typeface="Wingdings"/>
              <a:buChar char=""/>
              <a:tabLst>
                <a:tab pos="609585" algn="l"/>
                <a:tab pos="610430" algn="l"/>
              </a:tabLst>
            </a:pPr>
            <a:r>
              <a:rPr sz="2667" spc="-7" dirty="0">
                <a:latin typeface="Arial"/>
                <a:cs typeface="Arial"/>
              </a:rPr>
              <a:t>Electricity </a:t>
            </a:r>
            <a:r>
              <a:rPr sz="2667" dirty="0">
                <a:latin typeface="Arial"/>
                <a:cs typeface="Arial"/>
              </a:rPr>
              <a:t>generated </a:t>
            </a:r>
            <a:r>
              <a:rPr sz="2667" spc="-7" dirty="0">
                <a:latin typeface="Arial"/>
                <a:cs typeface="Arial"/>
              </a:rPr>
              <a:t>in </a:t>
            </a:r>
            <a:r>
              <a:rPr sz="2667" dirty="0">
                <a:latin typeface="Arial"/>
                <a:cs typeface="Arial"/>
              </a:rPr>
              <a:t>a turbine</a:t>
            </a:r>
            <a:r>
              <a:rPr sz="2667" spc="-16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generator</a:t>
            </a:r>
          </a:p>
          <a:p>
            <a:pPr marL="609585" marR="256534" indent="-593497">
              <a:spcBef>
                <a:spcPts val="1600"/>
              </a:spcBef>
              <a:buClr>
                <a:srgbClr val="330066"/>
              </a:buClr>
              <a:buSzPct val="95000"/>
              <a:buFont typeface="Wingdings"/>
              <a:buChar char=""/>
              <a:tabLst>
                <a:tab pos="609585" algn="l"/>
                <a:tab pos="610430" algn="l"/>
              </a:tabLst>
            </a:pPr>
            <a:r>
              <a:rPr sz="2667" dirty="0">
                <a:latin typeface="Arial"/>
                <a:cs typeface="Arial"/>
              </a:rPr>
              <a:t>Energy stored by pumping water back</a:t>
            </a:r>
            <a:r>
              <a:rPr sz="2667" spc="-26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by  reversing </a:t>
            </a:r>
            <a:r>
              <a:rPr sz="2667" spc="-7" dirty="0">
                <a:latin typeface="Arial"/>
                <a:cs typeface="Arial"/>
              </a:rPr>
              <a:t>the </a:t>
            </a:r>
            <a:r>
              <a:rPr sz="2667" dirty="0">
                <a:latin typeface="Arial"/>
                <a:cs typeface="Arial"/>
              </a:rPr>
              <a:t>turbine </a:t>
            </a:r>
            <a:r>
              <a:rPr sz="2667" spc="-7" dirty="0">
                <a:latin typeface="Arial"/>
                <a:cs typeface="Arial"/>
              </a:rPr>
              <a:t>to </a:t>
            </a:r>
            <a:r>
              <a:rPr sz="2667" dirty="0">
                <a:latin typeface="Arial"/>
                <a:cs typeface="Arial"/>
              </a:rPr>
              <a:t>act as a</a:t>
            </a:r>
            <a:r>
              <a:rPr sz="2667" spc="-21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pump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03673" y="2739466"/>
            <a:ext cx="8201660" cy="3964940"/>
            <a:chOff x="134112" y="1851660"/>
            <a:chExt cx="6151245" cy="2973705"/>
          </a:xfrm>
        </p:grpSpPr>
        <p:sp>
          <p:nvSpPr>
            <p:cNvPr id="5" name="object 5"/>
            <p:cNvSpPr/>
            <p:nvPr/>
          </p:nvSpPr>
          <p:spPr>
            <a:xfrm>
              <a:off x="134112" y="2510028"/>
              <a:ext cx="3589019" cy="23149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3666744" y="1851660"/>
              <a:ext cx="2618201" cy="21915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658671" y="5971314"/>
            <a:ext cx="5705687" cy="4686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467" i="1" spc="-7" dirty="0">
                <a:latin typeface="Arial"/>
                <a:cs typeface="Arial"/>
              </a:rPr>
              <a:t>Source: </a:t>
            </a:r>
            <a:r>
              <a:rPr sz="1467" i="1" spc="-7" dirty="0">
                <a:latin typeface="Arial"/>
                <a:cs typeface="Arial"/>
                <a:hlinkClick r:id="rId4"/>
              </a:rPr>
              <a:t>http://www.bbc.co.uk/scotland/learning/bitesize/ </a:t>
            </a:r>
            <a:r>
              <a:rPr sz="1467" i="1" spc="-7" dirty="0">
                <a:latin typeface="Arial"/>
                <a:cs typeface="Arial"/>
              </a:rPr>
              <a:t> standard/physics/energymatters/generation_of_electricity_rev3.shtml</a:t>
            </a:r>
            <a:endParaRPr sz="1467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873753" y="6545846"/>
            <a:ext cx="359833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31">
              <a:lnSpc>
                <a:spcPts val="1900"/>
              </a:lnSpc>
            </a:pPr>
            <a:fld id="{81D60167-4931-47E6-BA6A-407CBD079E47}" type="slidenum">
              <a:rPr lang="en-GB" spc="-7"/>
              <a:pPr marL="80431">
                <a:lnSpc>
                  <a:spcPts val="1900"/>
                </a:lnSpc>
              </a:pPr>
              <a:t>13</a:t>
            </a:fld>
            <a:endParaRPr spc="-7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135" y="235723"/>
            <a:ext cx="5873584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13" dirty="0"/>
              <a:t>Mechanical </a:t>
            </a:r>
            <a:r>
              <a:rPr dirty="0"/>
              <a:t>:</a:t>
            </a:r>
            <a:r>
              <a:rPr spc="-40" dirty="0"/>
              <a:t> </a:t>
            </a:r>
            <a:r>
              <a:rPr spc="7" dirty="0"/>
              <a:t>Flywheel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1135" y="1191479"/>
            <a:ext cx="8646160" cy="79581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660383" marR="644296" indent="-593497">
              <a:spcBef>
                <a:spcPts val="127"/>
              </a:spcBef>
              <a:buClr>
                <a:srgbClr val="330066"/>
              </a:buClr>
              <a:buSzPct val="94736"/>
              <a:buFont typeface="Wingdings"/>
              <a:buChar char=""/>
              <a:tabLst>
                <a:tab pos="660383" algn="l"/>
                <a:tab pos="661229" algn="l"/>
              </a:tabLst>
            </a:pPr>
            <a:r>
              <a:rPr sz="2533" spc="-7" dirty="0">
                <a:latin typeface="Arial"/>
                <a:cs typeface="Arial"/>
              </a:rPr>
              <a:t>Electricity stored in the kinetic energy of a rotor and  converted using a</a:t>
            </a:r>
            <a:r>
              <a:rPr sz="2533" spc="87" dirty="0">
                <a:latin typeface="Arial"/>
                <a:cs typeface="Arial"/>
              </a:rPr>
              <a:t> </a:t>
            </a:r>
            <a:r>
              <a:rPr sz="2533" spc="-7" dirty="0">
                <a:latin typeface="Arial"/>
                <a:cs typeface="Arial"/>
              </a:rPr>
              <a:t>motor-generator</a:t>
            </a:r>
            <a:endParaRPr sz="2533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5263" y="2723967"/>
            <a:ext cx="5622295" cy="3973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657853" y="2252082"/>
            <a:ext cx="2085340" cy="6952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>
              <a:spcBef>
                <a:spcPts val="140"/>
              </a:spcBef>
            </a:pPr>
            <a:r>
              <a:rPr sz="1467" i="1" spc="-7" dirty="0">
                <a:latin typeface="Arial"/>
                <a:cs typeface="Arial"/>
              </a:rPr>
              <a:t>Source:  </a:t>
            </a:r>
            <a:r>
              <a:rPr sz="1467" i="1" spc="-7" dirty="0">
                <a:latin typeface="Arial"/>
                <a:cs typeface="Arial"/>
                <a:hlinkClick r:id="rId3"/>
              </a:rPr>
              <a:t>http://www.acsystems.co </a:t>
            </a:r>
            <a:r>
              <a:rPr sz="1467" i="1" spc="-7" dirty="0">
                <a:latin typeface="Arial"/>
                <a:cs typeface="Arial"/>
              </a:rPr>
              <a:t> </a:t>
            </a:r>
            <a:r>
              <a:rPr sz="1467" i="1" dirty="0">
                <a:latin typeface="Arial"/>
                <a:cs typeface="Arial"/>
              </a:rPr>
              <a:t>m/vycon/</a:t>
            </a:r>
            <a:endParaRPr sz="1467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88831" y="4870705"/>
            <a:ext cx="2966719" cy="18642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1903618" y="6545846"/>
            <a:ext cx="329353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99">
              <a:lnSpc>
                <a:spcPts val="1900"/>
              </a:lnSpc>
            </a:pPr>
            <a:fld id="{81D60167-4931-47E6-BA6A-407CBD079E47}" type="slidenum">
              <a:rPr sz="1600" spc="-7" dirty="0">
                <a:latin typeface="Arial"/>
                <a:cs typeface="Arial"/>
              </a:rPr>
              <a:pPr marL="50799">
                <a:lnSpc>
                  <a:spcPts val="1900"/>
                </a:lnSpc>
              </a:pPr>
              <a:t>14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C3E3-C2B2-E2E1-9AF7-FD629DED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80" y="1"/>
            <a:ext cx="10291119" cy="761228"/>
          </a:xfrm>
        </p:spPr>
        <p:txBody>
          <a:bodyPr/>
          <a:lstStyle/>
          <a:p>
            <a:r>
              <a:rPr lang="en-US" dirty="0"/>
              <a:t>Power and discharge times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87DAC-0445-FC22-4615-EBCD06110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" y="1094861"/>
            <a:ext cx="11352267" cy="55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92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CF1D-F039-D276-57D2-C9717348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points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E288F-DE4C-0F43-84D4-BCE36D0D8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need for electricity storage in a renewables dominated system</a:t>
            </a:r>
          </a:p>
          <a:p>
            <a:r>
              <a:rPr lang="en-US" dirty="0"/>
              <a:t>Efficiencies and other definitions – RTE</a:t>
            </a:r>
          </a:p>
          <a:p>
            <a:r>
              <a:rPr lang="en-US" dirty="0" err="1"/>
              <a:t>Characterisation</a:t>
            </a:r>
            <a:r>
              <a:rPr lang="en-US" dirty="0"/>
              <a:t> of energy storage technologies</a:t>
            </a:r>
          </a:p>
          <a:p>
            <a:r>
              <a:rPr lang="en-US" dirty="0"/>
              <a:t>Overview of the most common energy storage technologies</a:t>
            </a:r>
          </a:p>
          <a:p>
            <a:r>
              <a:rPr lang="en-US" dirty="0"/>
              <a:t>Comparison of some of the </a:t>
            </a:r>
            <a:r>
              <a:rPr lang="en-US"/>
              <a:t>key technologies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B06D-9E94-DE92-3600-A141E420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D2D0F-9682-E293-9D36-A7069FCEB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Electrical Energy storage</a:t>
            </a:r>
          </a:p>
          <a:p>
            <a:r>
              <a:rPr lang="en-US" dirty="0"/>
              <a:t>Efficiencies – the technical staff</a:t>
            </a:r>
          </a:p>
          <a:p>
            <a:r>
              <a:rPr lang="en-US" dirty="0"/>
              <a:t>Various definitions</a:t>
            </a:r>
          </a:p>
          <a:p>
            <a:r>
              <a:rPr lang="en-US" dirty="0" err="1"/>
              <a:t>Characterisation</a:t>
            </a:r>
            <a:r>
              <a:rPr lang="en-US" dirty="0"/>
              <a:t> of energy storage technologies</a:t>
            </a:r>
          </a:p>
          <a:p>
            <a:r>
              <a:rPr lang="en-US" dirty="0"/>
              <a:t>The most common energy storage technologies 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017B6-89AF-285A-C6C4-D92FF49C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Energy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7045A-E8F8-8D6F-CB1B-808D474B7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82026" cy="1498488"/>
          </a:xfrm>
        </p:spPr>
        <p:txBody>
          <a:bodyPr/>
          <a:lstStyle/>
          <a:p>
            <a:r>
              <a:rPr lang="en-US" dirty="0"/>
              <a:t>We concluded that we need to install excess renewable capacity and store some energy for use when demand is higher than capacity or when renewable systems are not producing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489585-EDC1-A9D5-2665-29ACFB646617}"/>
              </a:ext>
            </a:extLst>
          </p:cNvPr>
          <p:cNvSpPr/>
          <p:nvPr/>
        </p:nvSpPr>
        <p:spPr>
          <a:xfrm>
            <a:off x="527448" y="3533888"/>
            <a:ext cx="2009564" cy="2589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Electrical Power generation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Solar, wind, other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96D3F6F3-D139-A304-D65C-8951AEDAA90B}"/>
              </a:ext>
            </a:extLst>
          </p:cNvPr>
          <p:cNvSpPr/>
          <p:nvPr/>
        </p:nvSpPr>
        <p:spPr>
          <a:xfrm rot="16200000">
            <a:off x="3573504" y="4069823"/>
            <a:ext cx="555471" cy="2614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307A39-6CCC-0BCE-E8C8-57DC803BFAA0}"/>
              </a:ext>
            </a:extLst>
          </p:cNvPr>
          <p:cNvSpPr/>
          <p:nvPr/>
        </p:nvSpPr>
        <p:spPr>
          <a:xfrm>
            <a:off x="5158294" y="4427087"/>
            <a:ext cx="1968649" cy="1861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Storage medium or devise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4C445FCC-9070-2462-0B81-AFD15B89C5DE}"/>
              </a:ext>
            </a:extLst>
          </p:cNvPr>
          <p:cNvSpPr/>
          <p:nvPr/>
        </p:nvSpPr>
        <p:spPr>
          <a:xfrm rot="16200000">
            <a:off x="7966966" y="4227780"/>
            <a:ext cx="593982" cy="22596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8FBB2E-8330-A2D1-68F0-F3EF20500EB8}"/>
              </a:ext>
            </a:extLst>
          </p:cNvPr>
          <p:cNvSpPr/>
          <p:nvPr/>
        </p:nvSpPr>
        <p:spPr>
          <a:xfrm>
            <a:off x="9393800" y="3533888"/>
            <a:ext cx="2119255" cy="2493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Consumption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Domestic, industrial, other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F55E54-824B-C55E-E783-70170BE548A9}"/>
              </a:ext>
            </a:extLst>
          </p:cNvPr>
          <p:cNvCxnSpPr>
            <a:cxnSpLocks/>
          </p:cNvCxnSpPr>
          <p:nvPr/>
        </p:nvCxnSpPr>
        <p:spPr>
          <a:xfrm>
            <a:off x="2537012" y="4041916"/>
            <a:ext cx="6856788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7F69C81-28E4-EBD5-90E9-D5EA607554EB}"/>
              </a:ext>
            </a:extLst>
          </p:cNvPr>
          <p:cNvSpPr txBox="1"/>
          <p:nvPr/>
        </p:nvSpPr>
        <p:spPr>
          <a:xfrm>
            <a:off x="4894733" y="3520184"/>
            <a:ext cx="223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 consumption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44BBA5-E2E3-B2A7-8BA7-F7DEBC7038A2}"/>
              </a:ext>
            </a:extLst>
          </p:cNvPr>
          <p:cNvSpPr txBox="1"/>
          <p:nvPr/>
        </p:nvSpPr>
        <p:spPr>
          <a:xfrm>
            <a:off x="2794306" y="4561571"/>
            <a:ext cx="2232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Excess – converted to storable form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55602A-C5CA-F5C9-E1FE-1A27FE7344B7}"/>
              </a:ext>
            </a:extLst>
          </p:cNvPr>
          <p:cNvSpPr txBox="1"/>
          <p:nvPr/>
        </p:nvSpPr>
        <p:spPr>
          <a:xfrm>
            <a:off x="7102386" y="4691299"/>
            <a:ext cx="223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Convert to electricity</a:t>
            </a:r>
          </a:p>
        </p:txBody>
      </p:sp>
    </p:spTree>
    <p:extLst>
      <p:ext uri="{BB962C8B-B14F-4D97-AF65-F5344CB8AC3E}">
        <p14:creationId xmlns:p14="http://schemas.microsoft.com/office/powerpoint/2010/main" val="17296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3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D010-C623-DB30-3733-CB431035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38"/>
            <a:ext cx="10515600" cy="1325563"/>
          </a:xfrm>
        </p:spPr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413D5-09B2-5A82-6235-06CE2245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423"/>
            <a:ext cx="10515600" cy="5307739"/>
          </a:xfrm>
        </p:spPr>
        <p:txBody>
          <a:bodyPr>
            <a:normAutofit/>
          </a:bodyPr>
          <a:lstStyle/>
          <a:p>
            <a:r>
              <a:rPr lang="en-US" dirty="0"/>
              <a:t>We are used to the usual definition of efficiency of energy conversion device as: Electrical energy output over primary energy input: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you convert electrical energy to a form that can be stored, you lose some energy, so we need to define conversion efficiency. </a:t>
            </a:r>
          </a:p>
          <a:p>
            <a:r>
              <a:rPr lang="en-US" dirty="0"/>
              <a:t>When we convert stored energy to electricity we lose some more, so there is another efficiency of conversion </a:t>
            </a:r>
          </a:p>
          <a:p>
            <a:r>
              <a:rPr lang="en-US" dirty="0"/>
              <a:t>The round-trip efficiency (RTE) is the multiplication of the two efficiencies.</a:t>
            </a:r>
          </a:p>
          <a:p>
            <a:r>
              <a:rPr lang="en-US" dirty="0"/>
              <a:t>The higher the round-trip efficiency, the better the system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99267E-8A1D-5434-1D13-C14CE5C49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696" y="2378696"/>
            <a:ext cx="4706730" cy="9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Various Definitions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7125" y="1700809"/>
            <a:ext cx="10714616" cy="414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Energy Storage can be grid scale (at Point Of Generation – POG -  or distributed) or behind-the-meter</a:t>
            </a:r>
          </a:p>
          <a:p>
            <a:r>
              <a:rPr lang="en-GB" dirty="0"/>
              <a:t>POG grid scale requires larger grid for equal effect</a:t>
            </a:r>
          </a:p>
          <a:p>
            <a:r>
              <a:rPr lang="en-GB" dirty="0"/>
              <a:t>Behind-the-meter can support higher costs</a:t>
            </a:r>
          </a:p>
          <a:p>
            <a:r>
              <a:rPr lang="en-GB" dirty="0"/>
              <a:t>Storage technologies are currently too expensive to support transition to net-zero</a:t>
            </a:r>
          </a:p>
        </p:txBody>
      </p:sp>
    </p:spTree>
    <p:extLst>
      <p:ext uri="{BB962C8B-B14F-4D97-AF65-F5344CB8AC3E}">
        <p14:creationId xmlns:p14="http://schemas.microsoft.com/office/powerpoint/2010/main" val="228365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ACFCA2-DC28-C0C5-9DDE-2C4805C6E09F}"/>
              </a:ext>
            </a:extLst>
          </p:cNvPr>
          <p:cNvSpPr txBox="1"/>
          <p:nvPr/>
        </p:nvSpPr>
        <p:spPr>
          <a:xfrm>
            <a:off x="806823" y="1559859"/>
            <a:ext cx="971415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200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two key factors that characterise energy storage:</a:t>
            </a:r>
          </a:p>
          <a:p>
            <a:pPr algn="l"/>
            <a:endParaRPr lang="en-GB" sz="1000" dirty="0">
              <a:solidFill>
                <a:srgbClr val="3C3C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Capacity - the rate at which energy can be delivered from storage (kW), or multiples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3C3C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Duration - the length of time it can sustain that rate of output, which is determined by the amount of energy stored (kWh) or multiples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A81C3F9-32CA-58E9-6D28-7CF40005B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02" y="230117"/>
            <a:ext cx="8229600" cy="1143000"/>
          </a:xfrm>
        </p:spPr>
        <p:txBody>
          <a:bodyPr/>
          <a:lstStyle/>
          <a:p>
            <a:r>
              <a:rPr lang="en-GB" dirty="0"/>
              <a:t>Energy Storage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310894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energy storage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97929"/>
            <a:ext cx="10037781" cy="3373317"/>
          </a:xfrm>
        </p:spPr>
        <p:txBody>
          <a:bodyPr>
            <a:normAutofit/>
          </a:bodyPr>
          <a:lstStyle/>
          <a:p>
            <a:r>
              <a:rPr lang="en-GB" dirty="0"/>
              <a:t>Cost per kW</a:t>
            </a:r>
          </a:p>
          <a:p>
            <a:r>
              <a:rPr lang="en-GB" dirty="0"/>
              <a:t>Cost per kWh</a:t>
            </a:r>
          </a:p>
          <a:p>
            <a:r>
              <a:rPr lang="en-GB" dirty="0"/>
              <a:t>Round Trip Efficiency (RTE)</a:t>
            </a:r>
          </a:p>
          <a:p>
            <a:r>
              <a:rPr lang="en-GB" dirty="0"/>
              <a:t>Longevity</a:t>
            </a:r>
          </a:p>
          <a:p>
            <a:r>
              <a:rPr lang="en-GB" dirty="0"/>
              <a:t>Grid scale or “behind the meter?”</a:t>
            </a:r>
          </a:p>
          <a:p>
            <a:r>
              <a:rPr lang="en-GB" dirty="0"/>
              <a:t>Environmental impact</a:t>
            </a:r>
          </a:p>
        </p:txBody>
      </p:sp>
    </p:spTree>
    <p:extLst>
      <p:ext uri="{BB962C8B-B14F-4D97-AF65-F5344CB8AC3E}">
        <p14:creationId xmlns:p14="http://schemas.microsoft.com/office/powerpoint/2010/main" val="241092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700" y="296130"/>
            <a:ext cx="9669749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20" dirty="0"/>
              <a:t>Types </a:t>
            </a:r>
            <a:r>
              <a:rPr spc="-7" dirty="0"/>
              <a:t>of </a:t>
            </a:r>
            <a:r>
              <a:rPr spc="20" dirty="0"/>
              <a:t>Primary </a:t>
            </a:r>
            <a:r>
              <a:rPr spc="13" dirty="0"/>
              <a:t>Energy</a:t>
            </a:r>
            <a:r>
              <a:rPr spc="180" dirty="0"/>
              <a:t> </a:t>
            </a:r>
            <a:r>
              <a:rPr spc="7" dirty="0"/>
              <a:t>Storage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5462" y="4592177"/>
            <a:ext cx="5524500" cy="4275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19745" indent="-603658">
              <a:spcBef>
                <a:spcPts val="133"/>
              </a:spcBef>
              <a:buClr>
                <a:srgbClr val="330066"/>
              </a:buClr>
              <a:buSzPct val="90000"/>
              <a:buFont typeface="Wingdings"/>
              <a:buChar char=""/>
              <a:tabLst>
                <a:tab pos="619745" algn="l"/>
                <a:tab pos="620591" algn="l"/>
              </a:tabLst>
            </a:pPr>
            <a:r>
              <a:rPr sz="2667" dirty="0">
                <a:latin typeface="Arial"/>
                <a:cs typeface="Arial"/>
              </a:rPr>
              <a:t>Thermal: hot water, hot salts,</a:t>
            </a:r>
            <a:r>
              <a:rPr sz="2667" spc="-287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ice</a:t>
            </a:r>
          </a:p>
        </p:txBody>
      </p:sp>
      <p:sp>
        <p:nvSpPr>
          <p:cNvPr id="4" name="object 4"/>
          <p:cNvSpPr/>
          <p:nvPr/>
        </p:nvSpPr>
        <p:spPr>
          <a:xfrm>
            <a:off x="240792" y="1317745"/>
            <a:ext cx="10769600" cy="2400300"/>
          </a:xfrm>
          <a:custGeom>
            <a:avLst/>
            <a:gdLst/>
            <a:ahLst/>
            <a:cxnLst/>
            <a:rect l="l" t="t" r="r" b="b"/>
            <a:pathLst>
              <a:path w="8077200" h="1800225">
                <a:moveTo>
                  <a:pt x="0" y="299986"/>
                </a:moveTo>
                <a:lnTo>
                  <a:pt x="3926" y="251328"/>
                </a:lnTo>
                <a:lnTo>
                  <a:pt x="15292" y="205170"/>
                </a:lnTo>
                <a:lnTo>
                  <a:pt x="33482" y="162128"/>
                </a:lnTo>
                <a:lnTo>
                  <a:pt x="57877" y="122821"/>
                </a:lnTo>
                <a:lnTo>
                  <a:pt x="87860" y="87866"/>
                </a:lnTo>
                <a:lnTo>
                  <a:pt x="122813" y="57881"/>
                </a:lnTo>
                <a:lnTo>
                  <a:pt x="162118" y="33485"/>
                </a:lnTo>
                <a:lnTo>
                  <a:pt x="205158" y="15294"/>
                </a:lnTo>
                <a:lnTo>
                  <a:pt x="251316" y="3926"/>
                </a:lnTo>
                <a:lnTo>
                  <a:pt x="299974" y="0"/>
                </a:lnTo>
                <a:lnTo>
                  <a:pt x="7777226" y="0"/>
                </a:lnTo>
                <a:lnTo>
                  <a:pt x="7825883" y="3926"/>
                </a:lnTo>
                <a:lnTo>
                  <a:pt x="7872041" y="15294"/>
                </a:lnTo>
                <a:lnTo>
                  <a:pt x="7915081" y="33485"/>
                </a:lnTo>
                <a:lnTo>
                  <a:pt x="7954386" y="57881"/>
                </a:lnTo>
                <a:lnTo>
                  <a:pt x="7989339" y="87866"/>
                </a:lnTo>
                <a:lnTo>
                  <a:pt x="8019322" y="122821"/>
                </a:lnTo>
                <a:lnTo>
                  <a:pt x="8043717" y="162128"/>
                </a:lnTo>
                <a:lnTo>
                  <a:pt x="8061907" y="205170"/>
                </a:lnTo>
                <a:lnTo>
                  <a:pt x="8073273" y="251328"/>
                </a:lnTo>
                <a:lnTo>
                  <a:pt x="8077200" y="299986"/>
                </a:lnTo>
                <a:lnTo>
                  <a:pt x="8077200" y="1499869"/>
                </a:lnTo>
                <a:lnTo>
                  <a:pt x="8073273" y="1548527"/>
                </a:lnTo>
                <a:lnTo>
                  <a:pt x="8061907" y="1594685"/>
                </a:lnTo>
                <a:lnTo>
                  <a:pt x="8043717" y="1637725"/>
                </a:lnTo>
                <a:lnTo>
                  <a:pt x="8019322" y="1677030"/>
                </a:lnTo>
                <a:lnTo>
                  <a:pt x="7989339" y="1711983"/>
                </a:lnTo>
                <a:lnTo>
                  <a:pt x="7954386" y="1741966"/>
                </a:lnTo>
                <a:lnTo>
                  <a:pt x="7915081" y="1766361"/>
                </a:lnTo>
                <a:lnTo>
                  <a:pt x="7872041" y="1784551"/>
                </a:lnTo>
                <a:lnTo>
                  <a:pt x="7825883" y="1795917"/>
                </a:lnTo>
                <a:lnTo>
                  <a:pt x="7777226" y="1799843"/>
                </a:lnTo>
                <a:lnTo>
                  <a:pt x="299974" y="1799843"/>
                </a:lnTo>
                <a:lnTo>
                  <a:pt x="251316" y="1795917"/>
                </a:lnTo>
                <a:lnTo>
                  <a:pt x="205158" y="1784551"/>
                </a:lnTo>
                <a:lnTo>
                  <a:pt x="162118" y="1766361"/>
                </a:lnTo>
                <a:lnTo>
                  <a:pt x="122813" y="1741966"/>
                </a:lnTo>
                <a:lnTo>
                  <a:pt x="87860" y="1711983"/>
                </a:lnTo>
                <a:lnTo>
                  <a:pt x="57877" y="1677030"/>
                </a:lnTo>
                <a:lnTo>
                  <a:pt x="33482" y="1637725"/>
                </a:lnTo>
                <a:lnTo>
                  <a:pt x="15292" y="1594685"/>
                </a:lnTo>
                <a:lnTo>
                  <a:pt x="3926" y="1548527"/>
                </a:lnTo>
                <a:lnTo>
                  <a:pt x="0" y="1499869"/>
                </a:lnTo>
                <a:lnTo>
                  <a:pt x="0" y="299986"/>
                </a:lnTo>
                <a:close/>
              </a:path>
            </a:pathLst>
          </a:custGeom>
          <a:ln w="254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735461" y="866173"/>
            <a:ext cx="9311640" cy="3447354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793930">
              <a:spcBef>
                <a:spcPts val="840"/>
              </a:spcBef>
            </a:pPr>
            <a:r>
              <a:rPr sz="2400" spc="-7" dirty="0">
                <a:solidFill>
                  <a:srgbClr val="C00000"/>
                </a:solidFill>
                <a:latin typeface="Arial"/>
                <a:cs typeface="Arial"/>
              </a:rPr>
              <a:t>Electrical, fully</a:t>
            </a:r>
            <a:r>
              <a:rPr sz="2400" spc="2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13" dirty="0">
                <a:solidFill>
                  <a:srgbClr val="C00000"/>
                </a:solidFill>
                <a:latin typeface="Arial"/>
                <a:cs typeface="Arial"/>
              </a:rPr>
              <a:t>bi-directional</a:t>
            </a:r>
            <a:endParaRPr sz="2400" dirty="0">
              <a:latin typeface="Arial"/>
              <a:cs typeface="Arial"/>
            </a:endParaRPr>
          </a:p>
          <a:p>
            <a:pPr marL="619745" indent="-603658">
              <a:spcBef>
                <a:spcPts val="793"/>
              </a:spcBef>
              <a:buClr>
                <a:srgbClr val="330066"/>
              </a:buClr>
              <a:buSzPct val="90000"/>
              <a:buFont typeface="Wingdings"/>
              <a:buChar char=""/>
              <a:tabLst>
                <a:tab pos="619745" algn="l"/>
                <a:tab pos="620591" algn="l"/>
              </a:tabLst>
            </a:pPr>
            <a:r>
              <a:rPr sz="2667" dirty="0">
                <a:latin typeface="Arial"/>
                <a:cs typeface="Arial"/>
              </a:rPr>
              <a:t>Direct electrical storage: capacitor or </a:t>
            </a:r>
            <a:r>
              <a:rPr sz="2667" spc="-7" dirty="0">
                <a:latin typeface="Arial"/>
                <a:cs typeface="Arial"/>
              </a:rPr>
              <a:t>superconducting</a:t>
            </a:r>
            <a:r>
              <a:rPr sz="2667" spc="-24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coil</a:t>
            </a:r>
          </a:p>
          <a:p>
            <a:pPr>
              <a:spcBef>
                <a:spcPts val="53"/>
              </a:spcBef>
              <a:buClr>
                <a:srgbClr val="330066"/>
              </a:buClr>
              <a:buFont typeface="Wingdings"/>
              <a:buChar char=""/>
            </a:pPr>
            <a:endParaRPr sz="2600" dirty="0">
              <a:latin typeface="Arial"/>
              <a:cs typeface="Arial"/>
            </a:endParaRPr>
          </a:p>
          <a:p>
            <a:pPr marL="619745" indent="-603658">
              <a:buClr>
                <a:srgbClr val="330066"/>
              </a:buClr>
              <a:buSzPct val="90000"/>
              <a:buFont typeface="Wingdings"/>
              <a:buChar char=""/>
              <a:tabLst>
                <a:tab pos="619745" algn="l"/>
                <a:tab pos="620591" algn="l"/>
              </a:tabLst>
            </a:pPr>
            <a:r>
              <a:rPr sz="2667" dirty="0">
                <a:latin typeface="Arial"/>
                <a:cs typeface="Arial"/>
              </a:rPr>
              <a:t>Electrochemical : </a:t>
            </a:r>
            <a:r>
              <a:rPr sz="2667" spc="-7" dirty="0">
                <a:latin typeface="Arial"/>
                <a:cs typeface="Arial"/>
              </a:rPr>
              <a:t>battery </a:t>
            </a:r>
            <a:r>
              <a:rPr sz="2667" dirty="0">
                <a:latin typeface="Arial"/>
                <a:cs typeface="Arial"/>
              </a:rPr>
              <a:t>(including </a:t>
            </a:r>
            <a:r>
              <a:rPr sz="2667" spc="-7" dirty="0">
                <a:latin typeface="Arial"/>
                <a:cs typeface="Arial"/>
              </a:rPr>
              <a:t>flow</a:t>
            </a:r>
            <a:r>
              <a:rPr sz="2667" spc="-160" dirty="0">
                <a:latin typeface="Arial"/>
                <a:cs typeface="Arial"/>
              </a:rPr>
              <a:t> </a:t>
            </a:r>
            <a:r>
              <a:rPr sz="2667" spc="-7" dirty="0">
                <a:latin typeface="Arial"/>
                <a:cs typeface="Arial"/>
              </a:rPr>
              <a:t>type)</a:t>
            </a:r>
            <a:endParaRPr sz="2667" dirty="0">
              <a:latin typeface="Arial"/>
              <a:cs typeface="Arial"/>
            </a:endParaRPr>
          </a:p>
          <a:p>
            <a:pPr>
              <a:spcBef>
                <a:spcPts val="47"/>
              </a:spcBef>
              <a:buClr>
                <a:srgbClr val="330066"/>
              </a:buClr>
              <a:buFont typeface="Wingdings"/>
              <a:buChar char=""/>
            </a:pPr>
            <a:endParaRPr sz="2600" dirty="0">
              <a:latin typeface="Arial"/>
              <a:cs typeface="Arial"/>
            </a:endParaRPr>
          </a:p>
          <a:p>
            <a:pPr marL="619745" indent="-603658">
              <a:buClr>
                <a:srgbClr val="330066"/>
              </a:buClr>
              <a:buSzPct val="90000"/>
              <a:buFont typeface="Wingdings"/>
              <a:buChar char=""/>
              <a:tabLst>
                <a:tab pos="619745" algn="l"/>
                <a:tab pos="620591" algn="l"/>
              </a:tabLst>
            </a:pPr>
            <a:r>
              <a:rPr sz="2667" dirty="0">
                <a:latin typeface="Arial"/>
                <a:cs typeface="Arial"/>
              </a:rPr>
              <a:t>Mechanical : Hydro </a:t>
            </a:r>
            <a:r>
              <a:rPr sz="2667" spc="-7" dirty="0">
                <a:latin typeface="Arial"/>
                <a:cs typeface="Arial"/>
              </a:rPr>
              <a:t>potential, </a:t>
            </a:r>
            <a:r>
              <a:rPr sz="2667" dirty="0">
                <a:latin typeface="Arial"/>
                <a:cs typeface="Arial"/>
              </a:rPr>
              <a:t>compressed air,</a:t>
            </a:r>
            <a:r>
              <a:rPr sz="2667" spc="-213" dirty="0">
                <a:latin typeface="Arial"/>
                <a:cs typeface="Arial"/>
              </a:rPr>
              <a:t> </a:t>
            </a:r>
            <a:r>
              <a:rPr sz="2667" spc="-7" dirty="0">
                <a:latin typeface="Arial"/>
                <a:cs typeface="Arial"/>
              </a:rPr>
              <a:t>flywheel</a:t>
            </a:r>
            <a:endParaRPr sz="2667" dirty="0">
              <a:latin typeface="Arial"/>
              <a:cs typeface="Arial"/>
            </a:endParaRPr>
          </a:p>
          <a:p>
            <a:pPr>
              <a:spcBef>
                <a:spcPts val="53"/>
              </a:spcBef>
              <a:buClr>
                <a:srgbClr val="330066"/>
              </a:buClr>
              <a:buFont typeface="Wingdings"/>
              <a:buChar char=""/>
            </a:pPr>
            <a:endParaRPr sz="2600" dirty="0">
              <a:latin typeface="Arial"/>
              <a:cs typeface="Arial"/>
            </a:endParaRPr>
          </a:p>
          <a:p>
            <a:pPr marL="619745" indent="-603658">
              <a:buClr>
                <a:srgbClr val="330066"/>
              </a:buClr>
              <a:buSzPct val="90000"/>
              <a:buFont typeface="Wingdings"/>
              <a:buChar char=""/>
              <a:tabLst>
                <a:tab pos="619745" algn="l"/>
                <a:tab pos="620591" algn="l"/>
              </a:tabLst>
            </a:pPr>
            <a:r>
              <a:rPr sz="2667" dirty="0">
                <a:latin typeface="Arial"/>
                <a:cs typeface="Arial"/>
              </a:rPr>
              <a:t>Chemical : </a:t>
            </a:r>
            <a:r>
              <a:rPr sz="2667" spc="-7" dirty="0">
                <a:latin typeface="Arial"/>
                <a:cs typeface="Arial"/>
              </a:rPr>
              <a:t>fuels </a:t>
            </a:r>
            <a:r>
              <a:rPr sz="2667" dirty="0">
                <a:latin typeface="Arial"/>
                <a:cs typeface="Arial"/>
              </a:rPr>
              <a:t>such as petrol, diesel, gas,</a:t>
            </a:r>
            <a:r>
              <a:rPr sz="2667" spc="-24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hydrogen</a:t>
            </a:r>
          </a:p>
        </p:txBody>
      </p:sp>
      <p:sp>
        <p:nvSpPr>
          <p:cNvPr id="6" name="object 6"/>
          <p:cNvSpPr/>
          <p:nvPr/>
        </p:nvSpPr>
        <p:spPr>
          <a:xfrm>
            <a:off x="7824215" y="3813050"/>
            <a:ext cx="1729740" cy="481753"/>
          </a:xfrm>
          <a:custGeom>
            <a:avLst/>
            <a:gdLst/>
            <a:ahLst/>
            <a:cxnLst/>
            <a:rect l="l" t="t" r="r" b="b"/>
            <a:pathLst>
              <a:path w="1297304" h="361314">
                <a:moveTo>
                  <a:pt x="0" y="60198"/>
                </a:moveTo>
                <a:lnTo>
                  <a:pt x="4730" y="36765"/>
                </a:lnTo>
                <a:lnTo>
                  <a:pt x="17630" y="17630"/>
                </a:lnTo>
                <a:lnTo>
                  <a:pt x="36765" y="4730"/>
                </a:lnTo>
                <a:lnTo>
                  <a:pt x="60198" y="0"/>
                </a:lnTo>
                <a:lnTo>
                  <a:pt x="1236726" y="0"/>
                </a:lnTo>
                <a:lnTo>
                  <a:pt x="1260158" y="4730"/>
                </a:lnTo>
                <a:lnTo>
                  <a:pt x="1279293" y="17630"/>
                </a:lnTo>
                <a:lnTo>
                  <a:pt x="1292193" y="36765"/>
                </a:lnTo>
                <a:lnTo>
                  <a:pt x="1296924" y="60198"/>
                </a:lnTo>
                <a:lnTo>
                  <a:pt x="1296924" y="300990"/>
                </a:lnTo>
                <a:lnTo>
                  <a:pt x="1292193" y="324422"/>
                </a:lnTo>
                <a:lnTo>
                  <a:pt x="1279293" y="343557"/>
                </a:lnTo>
                <a:lnTo>
                  <a:pt x="1260158" y="356457"/>
                </a:lnTo>
                <a:lnTo>
                  <a:pt x="1236726" y="361188"/>
                </a:lnTo>
                <a:lnTo>
                  <a:pt x="60198" y="361188"/>
                </a:lnTo>
                <a:lnTo>
                  <a:pt x="36765" y="356457"/>
                </a:lnTo>
                <a:lnTo>
                  <a:pt x="17630" y="343557"/>
                </a:lnTo>
                <a:lnTo>
                  <a:pt x="4730" y="324422"/>
                </a:lnTo>
                <a:lnTo>
                  <a:pt x="0" y="300990"/>
                </a:lnTo>
                <a:lnTo>
                  <a:pt x="0" y="60198"/>
                </a:lnTo>
                <a:close/>
              </a:path>
            </a:pathLst>
          </a:custGeom>
          <a:ln w="25400">
            <a:solidFill>
              <a:srgbClr val="AD5CFF"/>
            </a:solidFill>
            <a:prstDash val="lg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7512712" y="4282149"/>
            <a:ext cx="4027593" cy="223309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62460" marR="6773" indent="-246374">
              <a:spcBef>
                <a:spcPts val="133"/>
              </a:spcBef>
            </a:pPr>
            <a:r>
              <a:rPr sz="2400" spc="-13" dirty="0">
                <a:solidFill>
                  <a:srgbClr val="850AFF"/>
                </a:solidFill>
                <a:latin typeface="Arial"/>
                <a:cs typeface="Arial"/>
              </a:rPr>
              <a:t>Can be bi-directional </a:t>
            </a:r>
            <a:r>
              <a:rPr sz="2400" spc="-20" dirty="0">
                <a:solidFill>
                  <a:srgbClr val="850AFF"/>
                </a:solidFill>
                <a:latin typeface="Arial"/>
                <a:cs typeface="Arial"/>
              </a:rPr>
              <a:t>with </a:t>
            </a:r>
            <a:r>
              <a:rPr sz="2400" spc="-13" dirty="0">
                <a:solidFill>
                  <a:srgbClr val="850AFF"/>
                </a:solidFill>
                <a:latin typeface="Arial"/>
                <a:cs typeface="Arial"/>
              </a:rPr>
              <a:t>fuel  </a:t>
            </a:r>
            <a:r>
              <a:rPr sz="2400" spc="-7" dirty="0">
                <a:solidFill>
                  <a:srgbClr val="850AFF"/>
                </a:solidFill>
                <a:latin typeface="Arial"/>
                <a:cs typeface="Arial"/>
              </a:rPr>
              <a:t>cell </a:t>
            </a:r>
            <a:r>
              <a:rPr sz="2400" spc="-13" dirty="0">
                <a:solidFill>
                  <a:srgbClr val="850AFF"/>
                </a:solidFill>
                <a:latin typeface="Arial"/>
                <a:cs typeface="Arial"/>
              </a:rPr>
              <a:t>but efficiency </a:t>
            </a:r>
            <a:r>
              <a:rPr sz="2400" spc="-7" dirty="0">
                <a:solidFill>
                  <a:srgbClr val="850AFF"/>
                </a:solidFill>
                <a:latin typeface="Arial"/>
                <a:cs typeface="Arial"/>
              </a:rPr>
              <a:t>is </a:t>
            </a:r>
            <a:r>
              <a:rPr sz="2400" spc="-13" dirty="0">
                <a:solidFill>
                  <a:srgbClr val="850AFF"/>
                </a:solidFill>
                <a:latin typeface="Arial"/>
                <a:cs typeface="Arial"/>
              </a:rPr>
              <a:t>low  </a:t>
            </a:r>
            <a:r>
              <a:rPr sz="2400" spc="-7" dirty="0">
                <a:solidFill>
                  <a:srgbClr val="850AFF"/>
                </a:solidFill>
                <a:latin typeface="Arial"/>
                <a:cs typeface="Arial"/>
              </a:rPr>
              <a:t>More </a:t>
            </a:r>
            <a:r>
              <a:rPr sz="2400" spc="-13" dirty="0">
                <a:solidFill>
                  <a:srgbClr val="850AFF"/>
                </a:solidFill>
                <a:latin typeface="Arial"/>
                <a:cs typeface="Arial"/>
              </a:rPr>
              <a:t>typically </a:t>
            </a:r>
            <a:r>
              <a:rPr sz="2400" spc="-7" dirty="0">
                <a:solidFill>
                  <a:srgbClr val="850AFF"/>
                </a:solidFill>
                <a:latin typeface="Arial"/>
                <a:cs typeface="Arial"/>
              </a:rPr>
              <a:t>make</a:t>
            </a:r>
            <a:r>
              <a:rPr sz="2400" spc="40" dirty="0">
                <a:solidFill>
                  <a:srgbClr val="850AFF"/>
                </a:solidFill>
                <a:latin typeface="Arial"/>
                <a:cs typeface="Arial"/>
              </a:rPr>
              <a:t> </a:t>
            </a:r>
            <a:r>
              <a:rPr sz="2400" spc="-13" dirty="0">
                <a:solidFill>
                  <a:srgbClr val="850AFF"/>
                </a:solidFill>
                <a:latin typeface="Arial"/>
                <a:cs typeface="Arial"/>
              </a:rPr>
              <a:t>using</a:t>
            </a:r>
            <a:endParaRPr sz="2400" dirty="0">
              <a:latin typeface="Arial"/>
              <a:cs typeface="Arial"/>
            </a:endParaRPr>
          </a:p>
          <a:p>
            <a:pPr marL="43178" marR="30479" algn="ctr"/>
            <a:r>
              <a:rPr sz="2400" spc="-13" dirty="0">
                <a:solidFill>
                  <a:srgbClr val="850AFF"/>
                </a:solidFill>
                <a:latin typeface="Arial"/>
                <a:cs typeface="Arial"/>
              </a:rPr>
              <a:t>excess renewable </a:t>
            </a:r>
            <a:r>
              <a:rPr sz="2400" spc="-20" dirty="0">
                <a:solidFill>
                  <a:srgbClr val="850AFF"/>
                </a:solidFill>
                <a:latin typeface="Arial"/>
                <a:cs typeface="Arial"/>
              </a:rPr>
              <a:t>power and  </a:t>
            </a:r>
            <a:r>
              <a:rPr sz="2400" spc="-13" dirty="0">
                <a:solidFill>
                  <a:srgbClr val="850AFF"/>
                </a:solidFill>
                <a:latin typeface="Arial"/>
                <a:cs typeface="Arial"/>
              </a:rPr>
              <a:t>burn </a:t>
            </a:r>
            <a:r>
              <a:rPr sz="2400" spc="-27" dirty="0">
                <a:solidFill>
                  <a:srgbClr val="850AFF"/>
                </a:solidFill>
                <a:latin typeface="Arial"/>
                <a:cs typeface="Arial"/>
              </a:rPr>
              <a:t>when </a:t>
            </a:r>
            <a:r>
              <a:rPr sz="2400" spc="-13" dirty="0">
                <a:solidFill>
                  <a:srgbClr val="850AFF"/>
                </a:solidFill>
                <a:latin typeface="Arial"/>
                <a:cs typeface="Arial"/>
              </a:rPr>
              <a:t>demand </a:t>
            </a:r>
            <a:r>
              <a:rPr sz="2400" spc="-7" dirty="0">
                <a:solidFill>
                  <a:srgbClr val="850AFF"/>
                </a:solidFill>
                <a:latin typeface="Arial"/>
                <a:cs typeface="Arial"/>
              </a:rPr>
              <a:t>is  </a:t>
            </a:r>
            <a:r>
              <a:rPr sz="2400" spc="-13" dirty="0">
                <a:solidFill>
                  <a:srgbClr val="850AFF"/>
                </a:solidFill>
                <a:latin typeface="Arial"/>
                <a:cs typeface="Arial"/>
              </a:rPr>
              <a:t>high/generation</a:t>
            </a:r>
            <a:r>
              <a:rPr sz="2400" spc="27" dirty="0">
                <a:solidFill>
                  <a:srgbClr val="850AFF"/>
                </a:solidFill>
                <a:latin typeface="Arial"/>
                <a:cs typeface="Arial"/>
              </a:rPr>
              <a:t> </a:t>
            </a:r>
            <a:r>
              <a:rPr sz="2400" spc="-13" dirty="0">
                <a:solidFill>
                  <a:srgbClr val="850AFF"/>
                </a:solidFill>
                <a:latin typeface="Arial"/>
                <a:cs typeface="Arial"/>
              </a:rPr>
              <a:t>low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1873753" y="6545846"/>
            <a:ext cx="359833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31">
              <a:lnSpc>
                <a:spcPts val="1900"/>
              </a:lnSpc>
            </a:pPr>
            <a:fld id="{81D60167-4931-47E6-BA6A-407CBD079E47}" type="slidenum">
              <a:rPr lang="en-GB" spc="-7"/>
              <a:pPr marL="80431">
                <a:lnSpc>
                  <a:spcPts val="1900"/>
                </a:lnSpc>
              </a:pPr>
              <a:t>8</a:t>
            </a:fld>
            <a:endParaRPr spc="-7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723" y="773350"/>
            <a:ext cx="7635468" cy="189045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609585" indent="-593497">
              <a:spcBef>
                <a:spcPts val="140"/>
              </a:spcBef>
              <a:buClr>
                <a:srgbClr val="330066"/>
              </a:buClr>
              <a:buSzPct val="90000"/>
              <a:buFont typeface="Wingdings"/>
              <a:buChar char=""/>
              <a:tabLst>
                <a:tab pos="609585" algn="l"/>
                <a:tab pos="610430" algn="l"/>
              </a:tabLst>
            </a:pPr>
            <a:r>
              <a:rPr sz="2667" dirty="0">
                <a:latin typeface="Arial"/>
                <a:cs typeface="Arial"/>
              </a:rPr>
              <a:t>Energy stored</a:t>
            </a:r>
            <a:r>
              <a:rPr sz="2667" spc="-100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chemically</a:t>
            </a:r>
          </a:p>
          <a:p>
            <a:pPr marL="609585" indent="-593497">
              <a:spcBef>
                <a:spcPts val="2527"/>
              </a:spcBef>
              <a:buClr>
                <a:srgbClr val="330066"/>
              </a:buClr>
              <a:buSzPct val="90000"/>
              <a:buFont typeface="Wingdings"/>
              <a:buChar char=""/>
              <a:tabLst>
                <a:tab pos="609585" algn="l"/>
                <a:tab pos="610430" algn="l"/>
              </a:tabLst>
            </a:pPr>
            <a:r>
              <a:rPr sz="2667" dirty="0">
                <a:latin typeface="Arial"/>
                <a:cs typeface="Arial"/>
              </a:rPr>
              <a:t>Electrical power released by</a:t>
            </a:r>
            <a:r>
              <a:rPr sz="2667" spc="-152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reaction</a:t>
            </a:r>
          </a:p>
          <a:p>
            <a:pPr marL="609585" indent="-593497">
              <a:spcBef>
                <a:spcPts val="2527"/>
              </a:spcBef>
              <a:buClr>
                <a:srgbClr val="330066"/>
              </a:buClr>
              <a:buSzPct val="90000"/>
              <a:buFont typeface="Wingdings"/>
              <a:buChar char=""/>
              <a:tabLst>
                <a:tab pos="609585" algn="l"/>
                <a:tab pos="610430" algn="l"/>
              </a:tabLst>
            </a:pPr>
            <a:r>
              <a:rPr sz="2667" dirty="0">
                <a:latin typeface="Arial"/>
                <a:cs typeface="Arial"/>
              </a:rPr>
              <a:t>Common chemistries Lead-Acid and</a:t>
            </a:r>
            <a:r>
              <a:rPr sz="2667" spc="-227" dirty="0">
                <a:latin typeface="Arial"/>
                <a:cs typeface="Arial"/>
              </a:rPr>
              <a:t> </a:t>
            </a:r>
            <a:r>
              <a:rPr sz="2667" spc="-7" dirty="0">
                <a:latin typeface="Arial"/>
                <a:cs typeface="Arial"/>
              </a:rPr>
              <a:t>Li-Ion</a:t>
            </a:r>
            <a:endParaRPr sz="2667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600" y="165474"/>
            <a:ext cx="5740400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7" dirty="0"/>
              <a:t>Electrochemical </a:t>
            </a:r>
            <a:r>
              <a:rPr dirty="0"/>
              <a:t>:</a:t>
            </a:r>
            <a:r>
              <a:rPr spc="-33" dirty="0"/>
              <a:t> </a:t>
            </a:r>
            <a:r>
              <a:rPr spc="13" dirty="0"/>
              <a:t>Battery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28808" y="2763430"/>
            <a:ext cx="8165253" cy="3893809"/>
            <a:chOff x="222504" y="1976628"/>
            <a:chExt cx="6123940" cy="3011805"/>
          </a:xfrm>
        </p:grpSpPr>
        <p:sp>
          <p:nvSpPr>
            <p:cNvPr id="5" name="object 5"/>
            <p:cNvSpPr/>
            <p:nvPr/>
          </p:nvSpPr>
          <p:spPr>
            <a:xfrm>
              <a:off x="222504" y="1976628"/>
              <a:ext cx="4037075" cy="30114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6" name="object 6"/>
            <p:cNvSpPr/>
            <p:nvPr/>
          </p:nvSpPr>
          <p:spPr>
            <a:xfrm>
              <a:off x="4361688" y="2356104"/>
              <a:ext cx="1984247" cy="21640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202268" y="6142133"/>
            <a:ext cx="4851400" cy="46863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1467" i="1" spc="-7" dirty="0">
                <a:latin typeface="Arial"/>
                <a:cs typeface="Arial"/>
              </a:rPr>
              <a:t>Source: </a:t>
            </a:r>
            <a:r>
              <a:rPr sz="1467" i="1" spc="-7" dirty="0">
                <a:latin typeface="Arial"/>
                <a:cs typeface="Arial"/>
                <a:hlinkClick r:id="rId4"/>
              </a:rPr>
              <a:t>http://www.wholesale-electrical-electronics.com/p- </a:t>
            </a:r>
            <a:r>
              <a:rPr sz="1467" i="1" spc="-7" dirty="0">
                <a:latin typeface="Arial"/>
                <a:cs typeface="Arial"/>
              </a:rPr>
              <a:t> solar-battery-np12-200ah-12v-200ah-855419.html</a:t>
            </a:r>
            <a:endParaRPr sz="1467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873753" y="6545846"/>
            <a:ext cx="359833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31">
              <a:lnSpc>
                <a:spcPts val="1900"/>
              </a:lnSpc>
            </a:pPr>
            <a:fld id="{81D60167-4931-47E6-BA6A-407CBD079E47}" type="slidenum">
              <a:rPr lang="en-GB" spc="-7"/>
              <a:pPr marL="80431">
                <a:lnSpc>
                  <a:spcPts val="1900"/>
                </a:lnSpc>
              </a:pPr>
              <a:t>9</a:t>
            </a:fld>
            <a:endParaRPr spc="-7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725</Words>
  <Application>Microsoft Macintosh PowerPoint</Application>
  <PresentationFormat>Widescreen</PresentationFormat>
  <Paragraphs>105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An overview of Energy Storage Technologies - II</vt:lpstr>
      <vt:lpstr>Consent</vt:lpstr>
      <vt:lpstr>Electrical Energy Storage</vt:lpstr>
      <vt:lpstr>Efficiency</vt:lpstr>
      <vt:lpstr>Various Definitions</vt:lpstr>
      <vt:lpstr>Energy Storage Characterization</vt:lpstr>
      <vt:lpstr>Important energy storage metrics</vt:lpstr>
      <vt:lpstr>Types of Primary Energy Storage</vt:lpstr>
      <vt:lpstr>Electrochemical : Battery</vt:lpstr>
      <vt:lpstr>Super Capacitors</vt:lpstr>
      <vt:lpstr>Superconducting magnetics storage</vt:lpstr>
      <vt:lpstr>Mechanical : Compressed/Liquid Air</vt:lpstr>
      <vt:lpstr>Mechanical : Pumped Hydro</vt:lpstr>
      <vt:lpstr>Mechanical : Flywheel</vt:lpstr>
      <vt:lpstr>Power and discharge times</vt:lpstr>
      <vt:lpstr>Main points covered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Energy Storage Technologies</dc:title>
  <dc:creator>Sayma, Abdulnaser</dc:creator>
  <cp:lastModifiedBy>Sayma, Abdulnaser</cp:lastModifiedBy>
  <cp:revision>14</cp:revision>
  <dcterms:created xsi:type="dcterms:W3CDTF">2023-03-24T08:37:53Z</dcterms:created>
  <dcterms:modified xsi:type="dcterms:W3CDTF">2023-04-21T19:51:36Z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c24981-b6df-48f8-949b-0896357b9b03_Enabled">
    <vt:lpwstr>true</vt:lpwstr>
  </property>
  <property fmtid="{D5CDD505-2E9C-101B-9397-08002B2CF9AE}" pid="3" name="MSIP_Label_06c24981-b6df-48f8-949b-0896357b9b03_SetDate">
    <vt:lpwstr>2023-03-24T14:57:50Z</vt:lpwstr>
  </property>
  <property fmtid="{D5CDD505-2E9C-101B-9397-08002B2CF9AE}" pid="4" name="MSIP_Label_06c24981-b6df-48f8-949b-0896357b9b03_Method">
    <vt:lpwstr>Standard</vt:lpwstr>
  </property>
  <property fmtid="{D5CDD505-2E9C-101B-9397-08002B2CF9AE}" pid="5" name="MSIP_Label_06c24981-b6df-48f8-949b-0896357b9b03_Name">
    <vt:lpwstr>Official</vt:lpwstr>
  </property>
  <property fmtid="{D5CDD505-2E9C-101B-9397-08002B2CF9AE}" pid="6" name="MSIP_Label_06c24981-b6df-48f8-949b-0896357b9b03_SiteId">
    <vt:lpwstr>dd615949-5bd0-4da0-ac52-28ef8d336373</vt:lpwstr>
  </property>
  <property fmtid="{D5CDD505-2E9C-101B-9397-08002B2CF9AE}" pid="7" name="MSIP_Label_06c24981-b6df-48f8-949b-0896357b9b03_ActionId">
    <vt:lpwstr>85395e73-b105-4a01-b775-9b6d891b54b2</vt:lpwstr>
  </property>
  <property fmtid="{D5CDD505-2E9C-101B-9397-08002B2CF9AE}" pid="8" name="MSIP_Label_06c24981-b6df-48f8-949b-0896357b9b03_ContentBits">
    <vt:lpwstr>0</vt:lpwstr>
  </property>
</Properties>
</file>