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61" r:id="rId3"/>
    <p:sldId id="311" r:id="rId4"/>
    <p:sldId id="336" r:id="rId5"/>
    <p:sldId id="338" r:id="rId6"/>
    <p:sldId id="337" r:id="rId7"/>
    <p:sldId id="339" r:id="rId8"/>
    <p:sldId id="312" r:id="rId9"/>
    <p:sldId id="323" r:id="rId10"/>
    <p:sldId id="344" r:id="rId11"/>
    <p:sldId id="345" r:id="rId12"/>
    <p:sldId id="343" r:id="rId13"/>
    <p:sldId id="324" r:id="rId14"/>
    <p:sldId id="346" r:id="rId15"/>
    <p:sldId id="331" r:id="rId16"/>
    <p:sldId id="325" r:id="rId17"/>
    <p:sldId id="326" r:id="rId18"/>
    <p:sldId id="341" r:id="rId19"/>
    <p:sldId id="342" r:id="rId20"/>
    <p:sldId id="327" r:id="rId21"/>
    <p:sldId id="328" r:id="rId2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8" d="100"/>
          <a:sy n="58" d="100"/>
        </p:scale>
        <p:origin x="964" y="40"/>
      </p:cViewPr>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k-KZ"/>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D09589-5A73-44CF-94ED-99F3E41D03B6}" type="datetimeFigureOut">
              <a:rPr lang="kk-KZ" smtClean="0"/>
              <a:t>30.10.2024</a:t>
            </a:fld>
            <a:endParaRPr lang="kk-KZ"/>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k-KZ"/>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kk-KZ"/>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k-KZ"/>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B3FC37-4277-4369-BB55-018E87662CE6}" type="slidenum">
              <a:rPr lang="kk-KZ" smtClean="0"/>
              <a:t>‹#›</a:t>
            </a:fld>
            <a:endParaRPr lang="kk-KZ"/>
          </a:p>
        </p:txBody>
      </p:sp>
    </p:spTree>
    <p:extLst>
      <p:ext uri="{BB962C8B-B14F-4D97-AF65-F5344CB8AC3E}">
        <p14:creationId xmlns:p14="http://schemas.microsoft.com/office/powerpoint/2010/main" val="560864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kk-KZ"/>
          </a:p>
        </p:txBody>
      </p:sp>
      <p:sp>
        <p:nvSpPr>
          <p:cNvPr id="4" name="Номер слайда 3"/>
          <p:cNvSpPr>
            <a:spLocks noGrp="1"/>
          </p:cNvSpPr>
          <p:nvPr>
            <p:ph type="sldNum" sz="quarter" idx="5"/>
          </p:nvPr>
        </p:nvSpPr>
        <p:spPr/>
        <p:txBody>
          <a:bodyPr/>
          <a:lstStyle/>
          <a:p>
            <a:fld id="{FEB3FC37-4277-4369-BB55-018E87662CE6}" type="slidenum">
              <a:rPr lang="kk-KZ" smtClean="0"/>
              <a:t>4</a:t>
            </a:fld>
            <a:endParaRPr lang="kk-KZ"/>
          </a:p>
        </p:txBody>
      </p:sp>
    </p:spTree>
    <p:extLst>
      <p:ext uri="{BB962C8B-B14F-4D97-AF65-F5344CB8AC3E}">
        <p14:creationId xmlns:p14="http://schemas.microsoft.com/office/powerpoint/2010/main" val="2339779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kk-KZ"/>
          </a:p>
        </p:txBody>
      </p:sp>
      <p:sp>
        <p:nvSpPr>
          <p:cNvPr id="4" name="Номер слайда 3"/>
          <p:cNvSpPr>
            <a:spLocks noGrp="1"/>
          </p:cNvSpPr>
          <p:nvPr>
            <p:ph type="sldNum" sz="quarter" idx="5"/>
          </p:nvPr>
        </p:nvSpPr>
        <p:spPr/>
        <p:txBody>
          <a:bodyPr/>
          <a:lstStyle/>
          <a:p>
            <a:fld id="{FEB3FC37-4277-4369-BB55-018E87662CE6}" type="slidenum">
              <a:rPr lang="kk-KZ" smtClean="0"/>
              <a:t>5</a:t>
            </a:fld>
            <a:endParaRPr lang="kk-KZ"/>
          </a:p>
        </p:txBody>
      </p:sp>
    </p:spTree>
    <p:extLst>
      <p:ext uri="{BB962C8B-B14F-4D97-AF65-F5344CB8AC3E}">
        <p14:creationId xmlns:p14="http://schemas.microsoft.com/office/powerpoint/2010/main" val="209702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kk-KZ"/>
          </a:p>
        </p:txBody>
      </p:sp>
      <p:sp>
        <p:nvSpPr>
          <p:cNvPr id="4" name="Номер слайда 3"/>
          <p:cNvSpPr>
            <a:spLocks noGrp="1"/>
          </p:cNvSpPr>
          <p:nvPr>
            <p:ph type="sldNum" sz="quarter" idx="5"/>
          </p:nvPr>
        </p:nvSpPr>
        <p:spPr/>
        <p:txBody>
          <a:bodyPr/>
          <a:lstStyle/>
          <a:p>
            <a:fld id="{FEB3FC37-4277-4369-BB55-018E87662CE6}" type="slidenum">
              <a:rPr lang="kk-KZ" smtClean="0"/>
              <a:t>6</a:t>
            </a:fld>
            <a:endParaRPr lang="kk-KZ"/>
          </a:p>
        </p:txBody>
      </p:sp>
    </p:spTree>
    <p:extLst>
      <p:ext uri="{BB962C8B-B14F-4D97-AF65-F5344CB8AC3E}">
        <p14:creationId xmlns:p14="http://schemas.microsoft.com/office/powerpoint/2010/main" val="150811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kk-KZ"/>
          </a:p>
        </p:txBody>
      </p:sp>
      <p:sp>
        <p:nvSpPr>
          <p:cNvPr id="4" name="Номер слайда 3"/>
          <p:cNvSpPr>
            <a:spLocks noGrp="1"/>
          </p:cNvSpPr>
          <p:nvPr>
            <p:ph type="sldNum" sz="quarter" idx="5"/>
          </p:nvPr>
        </p:nvSpPr>
        <p:spPr/>
        <p:txBody>
          <a:bodyPr/>
          <a:lstStyle/>
          <a:p>
            <a:fld id="{FEB3FC37-4277-4369-BB55-018E87662CE6}" type="slidenum">
              <a:rPr lang="kk-KZ" smtClean="0"/>
              <a:t>7</a:t>
            </a:fld>
            <a:endParaRPr lang="kk-KZ"/>
          </a:p>
        </p:txBody>
      </p:sp>
    </p:spTree>
    <p:extLst>
      <p:ext uri="{BB962C8B-B14F-4D97-AF65-F5344CB8AC3E}">
        <p14:creationId xmlns:p14="http://schemas.microsoft.com/office/powerpoint/2010/main" val="2579514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004D851-590C-4BB2-BD00-FA3EB489767E}"/>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80E8F854-DDE0-4BD7-BC5D-5328FA2AB4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B7214458-5E41-482F-997D-0475BEDFD508}"/>
              </a:ext>
            </a:extLst>
          </p:cNvPr>
          <p:cNvSpPr>
            <a:spLocks noGrp="1"/>
          </p:cNvSpPr>
          <p:nvPr>
            <p:ph type="dt" sz="half" idx="10"/>
          </p:nvPr>
        </p:nvSpPr>
        <p:spPr/>
        <p:txBody>
          <a:bodyPr/>
          <a:lstStyle/>
          <a:p>
            <a:fld id="{CCE1B868-22E8-4ACC-B26F-882346F11ECB}" type="datetimeFigureOut">
              <a:rPr lang="ru-RU" smtClean="0"/>
              <a:t>30.10.2024</a:t>
            </a:fld>
            <a:endParaRPr lang="ru-RU"/>
          </a:p>
        </p:txBody>
      </p:sp>
      <p:sp>
        <p:nvSpPr>
          <p:cNvPr id="5" name="Нижний колонтитул 4">
            <a:extLst>
              <a:ext uri="{FF2B5EF4-FFF2-40B4-BE49-F238E27FC236}">
                <a16:creationId xmlns:a16="http://schemas.microsoft.com/office/drawing/2014/main" id="{8CFE572D-0060-47D1-AAE8-83CC0580D5B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66D2C9C-E398-4DF0-A1BD-615FE15D6F03}"/>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1981263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59A21DE-2A19-4CEB-8456-9F2D3AE9A62A}"/>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25DDB79B-18B9-4847-AD46-8D5F9106BFA7}"/>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C13B994-6752-4380-8B8B-A62F5AAE240A}"/>
              </a:ext>
            </a:extLst>
          </p:cNvPr>
          <p:cNvSpPr>
            <a:spLocks noGrp="1"/>
          </p:cNvSpPr>
          <p:nvPr>
            <p:ph type="dt" sz="half" idx="10"/>
          </p:nvPr>
        </p:nvSpPr>
        <p:spPr/>
        <p:txBody>
          <a:bodyPr/>
          <a:lstStyle/>
          <a:p>
            <a:fld id="{CCE1B868-22E8-4ACC-B26F-882346F11ECB}" type="datetimeFigureOut">
              <a:rPr lang="ru-RU" smtClean="0"/>
              <a:t>30.10.2024</a:t>
            </a:fld>
            <a:endParaRPr lang="ru-RU"/>
          </a:p>
        </p:txBody>
      </p:sp>
      <p:sp>
        <p:nvSpPr>
          <p:cNvPr id="5" name="Нижний колонтитул 4">
            <a:extLst>
              <a:ext uri="{FF2B5EF4-FFF2-40B4-BE49-F238E27FC236}">
                <a16:creationId xmlns:a16="http://schemas.microsoft.com/office/drawing/2014/main" id="{2DB4E197-A0BE-47AF-A15C-134D581E926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7FC9820-2CD8-431B-AFA6-D1069F1D488F}"/>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4018712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5390B8BE-A8E1-4E79-9D4F-453BB9181AC4}"/>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79A0C363-5361-4F22-8BB9-3B81EB62942B}"/>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7B75A87-15B4-4FFE-9AC2-93EC45F8EBE4}"/>
              </a:ext>
            </a:extLst>
          </p:cNvPr>
          <p:cNvSpPr>
            <a:spLocks noGrp="1"/>
          </p:cNvSpPr>
          <p:nvPr>
            <p:ph type="dt" sz="half" idx="10"/>
          </p:nvPr>
        </p:nvSpPr>
        <p:spPr/>
        <p:txBody>
          <a:bodyPr/>
          <a:lstStyle/>
          <a:p>
            <a:fld id="{CCE1B868-22E8-4ACC-B26F-882346F11ECB}" type="datetimeFigureOut">
              <a:rPr lang="ru-RU" smtClean="0"/>
              <a:t>30.10.2024</a:t>
            </a:fld>
            <a:endParaRPr lang="ru-RU"/>
          </a:p>
        </p:txBody>
      </p:sp>
      <p:sp>
        <p:nvSpPr>
          <p:cNvPr id="5" name="Нижний колонтитул 4">
            <a:extLst>
              <a:ext uri="{FF2B5EF4-FFF2-40B4-BE49-F238E27FC236}">
                <a16:creationId xmlns:a16="http://schemas.microsoft.com/office/drawing/2014/main" id="{3016054F-9106-4924-82E8-1450F799238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8F7352E-DF36-4E55-A9B8-F0EF391C7325}"/>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1391893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2A8FB4C-1CCD-48F2-9A72-11E9636F0BE8}"/>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02D448F8-4AFC-4C52-9EAE-327C6F82CF62}"/>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EA5D8D6-2121-49AA-929E-9DFB6DE051C1}"/>
              </a:ext>
            </a:extLst>
          </p:cNvPr>
          <p:cNvSpPr>
            <a:spLocks noGrp="1"/>
          </p:cNvSpPr>
          <p:nvPr>
            <p:ph type="dt" sz="half" idx="10"/>
          </p:nvPr>
        </p:nvSpPr>
        <p:spPr/>
        <p:txBody>
          <a:bodyPr/>
          <a:lstStyle/>
          <a:p>
            <a:fld id="{CCE1B868-22E8-4ACC-B26F-882346F11ECB}" type="datetimeFigureOut">
              <a:rPr lang="ru-RU" smtClean="0"/>
              <a:t>30.10.2024</a:t>
            </a:fld>
            <a:endParaRPr lang="ru-RU"/>
          </a:p>
        </p:txBody>
      </p:sp>
      <p:sp>
        <p:nvSpPr>
          <p:cNvPr id="5" name="Нижний колонтитул 4">
            <a:extLst>
              <a:ext uri="{FF2B5EF4-FFF2-40B4-BE49-F238E27FC236}">
                <a16:creationId xmlns:a16="http://schemas.microsoft.com/office/drawing/2014/main" id="{27D7E765-D4CC-46D4-B3FA-57960F9EC9C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8AB4253-4EE4-473C-A940-8EFFE626CC96}"/>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145380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96F3B11-3943-43E2-B336-D7871C9A2AC0}"/>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C8602908-15D2-455A-9CD1-26C7307E3A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C99D69D0-E8C6-4788-8DAF-5C8C7DB12F00}"/>
              </a:ext>
            </a:extLst>
          </p:cNvPr>
          <p:cNvSpPr>
            <a:spLocks noGrp="1"/>
          </p:cNvSpPr>
          <p:nvPr>
            <p:ph type="dt" sz="half" idx="10"/>
          </p:nvPr>
        </p:nvSpPr>
        <p:spPr/>
        <p:txBody>
          <a:bodyPr/>
          <a:lstStyle/>
          <a:p>
            <a:fld id="{CCE1B868-22E8-4ACC-B26F-882346F11ECB}" type="datetimeFigureOut">
              <a:rPr lang="ru-RU" smtClean="0"/>
              <a:t>30.10.2024</a:t>
            </a:fld>
            <a:endParaRPr lang="ru-RU"/>
          </a:p>
        </p:txBody>
      </p:sp>
      <p:sp>
        <p:nvSpPr>
          <p:cNvPr id="5" name="Нижний колонтитул 4">
            <a:extLst>
              <a:ext uri="{FF2B5EF4-FFF2-40B4-BE49-F238E27FC236}">
                <a16:creationId xmlns:a16="http://schemas.microsoft.com/office/drawing/2014/main" id="{8B408BE3-70CA-49CA-81AE-F216390FB8E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FC1C431-1F42-4ECA-8443-B997DB28823A}"/>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3382205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D5D208A-A84E-4839-834F-4D71351F1DD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09F28FBF-95B1-42C7-A707-F06D08F0D4F2}"/>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5DF7F000-DD93-43D4-BA2A-EA65A3D92707}"/>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E3ABA5FC-953E-4A28-8A5A-2ACC9289C0BD}"/>
              </a:ext>
            </a:extLst>
          </p:cNvPr>
          <p:cNvSpPr>
            <a:spLocks noGrp="1"/>
          </p:cNvSpPr>
          <p:nvPr>
            <p:ph type="dt" sz="half" idx="10"/>
          </p:nvPr>
        </p:nvSpPr>
        <p:spPr/>
        <p:txBody>
          <a:bodyPr/>
          <a:lstStyle/>
          <a:p>
            <a:fld id="{CCE1B868-22E8-4ACC-B26F-882346F11ECB}" type="datetimeFigureOut">
              <a:rPr lang="ru-RU" smtClean="0"/>
              <a:t>30.10.2024</a:t>
            </a:fld>
            <a:endParaRPr lang="ru-RU"/>
          </a:p>
        </p:txBody>
      </p:sp>
      <p:sp>
        <p:nvSpPr>
          <p:cNvPr id="6" name="Нижний колонтитул 5">
            <a:extLst>
              <a:ext uri="{FF2B5EF4-FFF2-40B4-BE49-F238E27FC236}">
                <a16:creationId xmlns:a16="http://schemas.microsoft.com/office/drawing/2014/main" id="{9E5A8A4C-4BAA-4CE6-9FF5-72A4C77A678C}"/>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FD28C54A-D5EF-4137-97D3-9260F73F9CA9}"/>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2694251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12B6A8-EF2E-41D6-9A5B-24E2F02306E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686CE926-D0C6-4D93-94C5-EADFD0221F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78E60BE6-C397-481B-88BA-4F1805152BAC}"/>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2A81CDD5-8360-4ECF-8065-FF4C4C3D75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0A92D018-14A0-429B-B637-B48B2723EA31}"/>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D1BF73C8-590F-46D0-AAFC-C43B5E0C38BF}"/>
              </a:ext>
            </a:extLst>
          </p:cNvPr>
          <p:cNvSpPr>
            <a:spLocks noGrp="1"/>
          </p:cNvSpPr>
          <p:nvPr>
            <p:ph type="dt" sz="half" idx="10"/>
          </p:nvPr>
        </p:nvSpPr>
        <p:spPr/>
        <p:txBody>
          <a:bodyPr/>
          <a:lstStyle/>
          <a:p>
            <a:fld id="{CCE1B868-22E8-4ACC-B26F-882346F11ECB}" type="datetimeFigureOut">
              <a:rPr lang="ru-RU" smtClean="0"/>
              <a:t>30.10.2024</a:t>
            </a:fld>
            <a:endParaRPr lang="ru-RU"/>
          </a:p>
        </p:txBody>
      </p:sp>
      <p:sp>
        <p:nvSpPr>
          <p:cNvPr id="8" name="Нижний колонтитул 7">
            <a:extLst>
              <a:ext uri="{FF2B5EF4-FFF2-40B4-BE49-F238E27FC236}">
                <a16:creationId xmlns:a16="http://schemas.microsoft.com/office/drawing/2014/main" id="{C4D8E968-AA2C-418B-B38B-C5BFDA526E73}"/>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8C533B56-93ED-47D0-9737-CA38BEB71350}"/>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3410870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898C198-388A-4965-ACAC-B26D890BAF6E}"/>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020F33F9-FCF2-41B7-AB20-AF85A777FC08}"/>
              </a:ext>
            </a:extLst>
          </p:cNvPr>
          <p:cNvSpPr>
            <a:spLocks noGrp="1"/>
          </p:cNvSpPr>
          <p:nvPr>
            <p:ph type="dt" sz="half" idx="10"/>
          </p:nvPr>
        </p:nvSpPr>
        <p:spPr/>
        <p:txBody>
          <a:bodyPr/>
          <a:lstStyle/>
          <a:p>
            <a:fld id="{CCE1B868-22E8-4ACC-B26F-882346F11ECB}" type="datetimeFigureOut">
              <a:rPr lang="ru-RU" smtClean="0"/>
              <a:t>30.10.2024</a:t>
            </a:fld>
            <a:endParaRPr lang="ru-RU"/>
          </a:p>
        </p:txBody>
      </p:sp>
      <p:sp>
        <p:nvSpPr>
          <p:cNvPr id="4" name="Нижний колонтитул 3">
            <a:extLst>
              <a:ext uri="{FF2B5EF4-FFF2-40B4-BE49-F238E27FC236}">
                <a16:creationId xmlns:a16="http://schemas.microsoft.com/office/drawing/2014/main" id="{2BF8E567-96A9-4166-BED2-0ADB0C3C1AFA}"/>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3BE7CBA4-FB5E-45A4-BF22-B5350A78B16E}"/>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1934736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1C643C07-5635-46D0-A345-E0BF55C338D6}"/>
              </a:ext>
            </a:extLst>
          </p:cNvPr>
          <p:cNvSpPr>
            <a:spLocks noGrp="1"/>
          </p:cNvSpPr>
          <p:nvPr>
            <p:ph type="dt" sz="half" idx="10"/>
          </p:nvPr>
        </p:nvSpPr>
        <p:spPr/>
        <p:txBody>
          <a:bodyPr/>
          <a:lstStyle/>
          <a:p>
            <a:fld id="{CCE1B868-22E8-4ACC-B26F-882346F11ECB}" type="datetimeFigureOut">
              <a:rPr lang="ru-RU" smtClean="0"/>
              <a:t>30.10.2024</a:t>
            </a:fld>
            <a:endParaRPr lang="ru-RU"/>
          </a:p>
        </p:txBody>
      </p:sp>
      <p:sp>
        <p:nvSpPr>
          <p:cNvPr id="3" name="Нижний колонтитул 2">
            <a:extLst>
              <a:ext uri="{FF2B5EF4-FFF2-40B4-BE49-F238E27FC236}">
                <a16:creationId xmlns:a16="http://schemas.microsoft.com/office/drawing/2014/main" id="{D0B390F4-B3AF-43D6-95A3-CCE1F61913CD}"/>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1E8AD44C-E320-4D18-B665-E34332CBF51F}"/>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295957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A843D55-F420-47F3-AC2A-C711974C8910}"/>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8BDD3792-764C-4928-85DB-7456EAECE0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6B2BF33A-46DF-4B96-8112-F34D2AEDAF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F854F939-E308-47C0-9A47-F9F9677F6529}"/>
              </a:ext>
            </a:extLst>
          </p:cNvPr>
          <p:cNvSpPr>
            <a:spLocks noGrp="1"/>
          </p:cNvSpPr>
          <p:nvPr>
            <p:ph type="dt" sz="half" idx="10"/>
          </p:nvPr>
        </p:nvSpPr>
        <p:spPr/>
        <p:txBody>
          <a:bodyPr/>
          <a:lstStyle/>
          <a:p>
            <a:fld id="{CCE1B868-22E8-4ACC-B26F-882346F11ECB}" type="datetimeFigureOut">
              <a:rPr lang="ru-RU" smtClean="0"/>
              <a:t>30.10.2024</a:t>
            </a:fld>
            <a:endParaRPr lang="ru-RU"/>
          </a:p>
        </p:txBody>
      </p:sp>
      <p:sp>
        <p:nvSpPr>
          <p:cNvPr id="6" name="Нижний колонтитул 5">
            <a:extLst>
              <a:ext uri="{FF2B5EF4-FFF2-40B4-BE49-F238E27FC236}">
                <a16:creationId xmlns:a16="http://schemas.microsoft.com/office/drawing/2014/main" id="{1C41AF1B-71F7-4960-B0F2-B7359ECF17D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74C3221E-B437-402F-A74A-7FD1A9E6C75A}"/>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415957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1D4270-31E6-4B6D-8C85-F11EF4273A35}"/>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5587B729-62D4-48D4-B6E6-F42117D75E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4CC1A58A-5E0E-433C-A6F4-90CA5DD836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3B377EF4-DA24-4E98-8DEF-410A5781C3B9}"/>
              </a:ext>
            </a:extLst>
          </p:cNvPr>
          <p:cNvSpPr>
            <a:spLocks noGrp="1"/>
          </p:cNvSpPr>
          <p:nvPr>
            <p:ph type="dt" sz="half" idx="10"/>
          </p:nvPr>
        </p:nvSpPr>
        <p:spPr/>
        <p:txBody>
          <a:bodyPr/>
          <a:lstStyle/>
          <a:p>
            <a:fld id="{CCE1B868-22E8-4ACC-B26F-882346F11ECB}" type="datetimeFigureOut">
              <a:rPr lang="ru-RU" smtClean="0"/>
              <a:t>30.10.2024</a:t>
            </a:fld>
            <a:endParaRPr lang="ru-RU"/>
          </a:p>
        </p:txBody>
      </p:sp>
      <p:sp>
        <p:nvSpPr>
          <p:cNvPr id="6" name="Нижний колонтитул 5">
            <a:extLst>
              <a:ext uri="{FF2B5EF4-FFF2-40B4-BE49-F238E27FC236}">
                <a16:creationId xmlns:a16="http://schemas.microsoft.com/office/drawing/2014/main" id="{ED413895-7291-42A3-BC22-82496E7DDDE7}"/>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EAF20F84-AD49-4779-8F16-5C7A4C55A3E4}"/>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1372637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41DD4F2-3184-4F0B-A08F-936ED59FD2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7172661A-0039-4DC1-AB89-25B10B2F1C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B505A5D-EE1B-4120-854B-289AE35979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E1B868-22E8-4ACC-B26F-882346F11ECB}" type="datetimeFigureOut">
              <a:rPr lang="ru-RU" smtClean="0"/>
              <a:t>30.10.2024</a:t>
            </a:fld>
            <a:endParaRPr lang="ru-RU"/>
          </a:p>
        </p:txBody>
      </p:sp>
      <p:sp>
        <p:nvSpPr>
          <p:cNvPr id="5" name="Нижний колонтитул 4">
            <a:extLst>
              <a:ext uri="{FF2B5EF4-FFF2-40B4-BE49-F238E27FC236}">
                <a16:creationId xmlns:a16="http://schemas.microsoft.com/office/drawing/2014/main" id="{8ACC9EE5-94D7-4746-B623-AAE03689DC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0934817C-6846-4E0A-BC7B-7D40B4E10E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17E825-1EE1-4838-B75E-5EAF7A08159C}" type="slidenum">
              <a:rPr lang="ru-RU" smtClean="0"/>
              <a:t>‹#›</a:t>
            </a:fld>
            <a:endParaRPr lang="ru-RU"/>
          </a:p>
        </p:txBody>
      </p:sp>
    </p:spTree>
    <p:extLst>
      <p:ext uri="{BB962C8B-B14F-4D97-AF65-F5344CB8AC3E}">
        <p14:creationId xmlns:p14="http://schemas.microsoft.com/office/powerpoint/2010/main" val="496212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7">
            <a:extLst>
              <a:ext uri="{FF2B5EF4-FFF2-40B4-BE49-F238E27FC236}">
                <a16:creationId xmlns:a16="http://schemas.microsoft.com/office/drawing/2014/main" id="{3F7F520D-813F-4AB8-A88C-70F2B34D5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9">
            <a:extLst>
              <a:ext uri="{FF2B5EF4-FFF2-40B4-BE49-F238E27FC236}">
                <a16:creationId xmlns:a16="http://schemas.microsoft.com/office/drawing/2014/main" id="{675251FC-BDEA-4BBB-A75B-0696FB884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3125" y="0"/>
            <a:ext cx="11166368" cy="6857998"/>
          </a:xfrm>
          <a:prstGeom prst="rect">
            <a:avLst/>
          </a:prstGeom>
          <a:solidFill>
            <a:schemeClr val="bg1">
              <a:lumMod val="8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11">
            <a:extLst>
              <a:ext uri="{FF2B5EF4-FFF2-40B4-BE49-F238E27FC236}">
                <a16:creationId xmlns:a16="http://schemas.microsoft.com/office/drawing/2014/main" id="{352F6AC8-DE93-42EE-BBAE-B6324FFAC36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69875" y="44817"/>
            <a:chExt cx="233303" cy="772404"/>
          </a:xfrm>
        </p:grpSpPr>
        <p:sp>
          <p:nvSpPr>
            <p:cNvPr id="13" name="Rectangle 64">
              <a:extLst>
                <a:ext uri="{FF2B5EF4-FFF2-40B4-BE49-F238E27FC236}">
                  <a16:creationId xmlns:a16="http://schemas.microsoft.com/office/drawing/2014/main" id="{6441AB31-5A6F-486C-8AE8-6E04398B39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0062"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66">
              <a:extLst>
                <a:ext uri="{FF2B5EF4-FFF2-40B4-BE49-F238E27FC236}">
                  <a16:creationId xmlns:a16="http://schemas.microsoft.com/office/drawing/2014/main" id="{29669355-73FD-40E2-9E44-DC03FBA9CA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68572"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64">
              <a:extLst>
                <a:ext uri="{FF2B5EF4-FFF2-40B4-BE49-F238E27FC236}">
                  <a16:creationId xmlns:a16="http://schemas.microsoft.com/office/drawing/2014/main" id="{9ECB0561-E50E-4875-8B82-4405160774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2648"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66">
              <a:extLst>
                <a:ext uri="{FF2B5EF4-FFF2-40B4-BE49-F238E27FC236}">
                  <a16:creationId xmlns:a16="http://schemas.microsoft.com/office/drawing/2014/main" id="{C32EDEC5-1B46-4575-8975-3286C4743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68912"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BDFBD4DE-5B85-4C02-876E-4364399C8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2648"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F964221E-D757-45C1-B24B-967DE63192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68912"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62854498-7E09-404F-8D8B-4022EB1C9B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2648"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AD82220A-E645-4062-A26A-DF19F2E11A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68912"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366B8029-4DAB-439E-B861-E11E5AA3A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2648"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869215D8-066B-481E-A2FB-9D6DB4EB6C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68912"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B07A2094-FE71-4F84-8589-31B213FEC8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2648"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52C000FC-4146-4B1A-8CFF-26FFF1C7E6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68912"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09096C9F-D4A4-4FDA-B7E7-8D8330194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3939" y="1294357"/>
            <a:ext cx="10011089" cy="42998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1172D0-DAE3-4130-9009-0B02351A54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7925" y="3505936"/>
            <a:ext cx="2177162" cy="2367104"/>
            <a:chOff x="687925" y="3505936"/>
            <a:chExt cx="2177162" cy="2367104"/>
          </a:xfrm>
        </p:grpSpPr>
        <p:sp>
          <p:nvSpPr>
            <p:cNvPr id="29" name="Rectangle 66">
              <a:extLst>
                <a:ext uri="{FF2B5EF4-FFF2-40B4-BE49-F238E27FC236}">
                  <a16:creationId xmlns:a16="http://schemas.microsoft.com/office/drawing/2014/main" id="{E6EE5CBA-2D94-4CCF-BE0B-DC97A6B49F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4352155"/>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5347D002-C822-4662-BECD-704DDCA78E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4210041"/>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2AFA2F2E-EFC8-4E70-87F4-4269B96E7B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4067927"/>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BBB7EABB-8135-4B8E-BF0C-A7C891E3A7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392581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36B100CF-968D-4856-95C0-C72FD2DC5D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4778497"/>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F75765D6-C293-4ACF-BD5E-BB66EF7570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463638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4CFF6D54-51B6-4120-A74E-41A729458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449426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62EE344F-8E78-473F-8CD3-E6D1B66AAE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4352154"/>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72E173FC-1DF7-4951-906C-1390F27C2A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4210040"/>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C709EA9D-08FD-4F76-A336-772250C78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406792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id="{8C5FFEDC-1BC0-4CB0-9FD4-EDE7AF4C3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463638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6">
              <a:extLst>
                <a:ext uri="{FF2B5EF4-FFF2-40B4-BE49-F238E27FC236}">
                  <a16:creationId xmlns:a16="http://schemas.microsoft.com/office/drawing/2014/main" id="{D6A72BC6-FA35-4F45-A7BA-0BEB7B205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4494268"/>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6">
              <a:extLst>
                <a:ext uri="{FF2B5EF4-FFF2-40B4-BE49-F238E27FC236}">
                  <a16:creationId xmlns:a16="http://schemas.microsoft.com/office/drawing/2014/main" id="{919B69A1-EBB1-45F8-8791-016BCF7BDD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391809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6">
              <a:extLst>
                <a:ext uri="{FF2B5EF4-FFF2-40B4-BE49-F238E27FC236}">
                  <a16:creationId xmlns:a16="http://schemas.microsoft.com/office/drawing/2014/main" id="{0B530BD1-86A8-414D-A004-D9954B038C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3783698"/>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59">
              <a:extLst>
                <a:ext uri="{FF2B5EF4-FFF2-40B4-BE49-F238E27FC236}">
                  <a16:creationId xmlns:a16="http://schemas.microsoft.com/office/drawing/2014/main" id="{FAE5BC0C-0D05-49E2-9DB9-54049A23EC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492193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2">
              <a:extLst>
                <a:ext uri="{FF2B5EF4-FFF2-40B4-BE49-F238E27FC236}">
                  <a16:creationId xmlns:a16="http://schemas.microsoft.com/office/drawing/2014/main" id="{5CE98A12-A684-4846-B6C3-F2A43AC2AD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492193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28A5BB04-DD41-49FE-8387-318BCC75BA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477539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3EE3B3CB-71BA-44FD-B0E4-D9A61B5738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3506465"/>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B1C7399A-7B9C-42BB-A79E-51653F21C1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3506465"/>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59">
              <a:extLst>
                <a:ext uri="{FF2B5EF4-FFF2-40B4-BE49-F238E27FC236}">
                  <a16:creationId xmlns:a16="http://schemas.microsoft.com/office/drawing/2014/main" id="{413FA7F4-41B4-4942-83F6-8B7A99306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364324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62">
              <a:extLst>
                <a:ext uri="{FF2B5EF4-FFF2-40B4-BE49-F238E27FC236}">
                  <a16:creationId xmlns:a16="http://schemas.microsoft.com/office/drawing/2014/main" id="{A781A10B-D948-4231-B95B-3717ABD5DB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364324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ED823F90-3595-4102-9F05-3F640079C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3790310"/>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9">
              <a:extLst>
                <a:ext uri="{FF2B5EF4-FFF2-40B4-BE49-F238E27FC236}">
                  <a16:creationId xmlns:a16="http://schemas.microsoft.com/office/drawing/2014/main" id="{072EE8BA-C999-40B7-8E23-682F60AE2B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507389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2">
              <a:extLst>
                <a:ext uri="{FF2B5EF4-FFF2-40B4-BE49-F238E27FC236}">
                  <a16:creationId xmlns:a16="http://schemas.microsoft.com/office/drawing/2014/main" id="{09B345B3-4E84-41B3-B95F-6C9DA80847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507389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9">
              <a:extLst>
                <a:ext uri="{FF2B5EF4-FFF2-40B4-BE49-F238E27FC236}">
                  <a16:creationId xmlns:a16="http://schemas.microsoft.com/office/drawing/2014/main" id="{8C487E2F-6F42-4A25-966B-9B02CF4C0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522129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2">
              <a:extLst>
                <a:ext uri="{FF2B5EF4-FFF2-40B4-BE49-F238E27FC236}">
                  <a16:creationId xmlns:a16="http://schemas.microsoft.com/office/drawing/2014/main" id="{6D86BDF0-16A6-4CE2-98EB-8C2C5D3824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522129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6">
              <a:extLst>
                <a:ext uri="{FF2B5EF4-FFF2-40B4-BE49-F238E27FC236}">
                  <a16:creationId xmlns:a16="http://schemas.microsoft.com/office/drawing/2014/main" id="{27929C7D-FFA5-4CF1-BF99-B4694DFC04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536893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9">
              <a:extLst>
                <a:ext uri="{FF2B5EF4-FFF2-40B4-BE49-F238E27FC236}">
                  <a16:creationId xmlns:a16="http://schemas.microsoft.com/office/drawing/2014/main" id="{2622FE45-29EC-40C6-8756-57127608B7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551236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2">
              <a:extLst>
                <a:ext uri="{FF2B5EF4-FFF2-40B4-BE49-F238E27FC236}">
                  <a16:creationId xmlns:a16="http://schemas.microsoft.com/office/drawing/2014/main" id="{3DBACFBF-2B6F-42DE-A4C1-24F9CB77B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551236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9">
              <a:extLst>
                <a:ext uri="{FF2B5EF4-FFF2-40B4-BE49-F238E27FC236}">
                  <a16:creationId xmlns:a16="http://schemas.microsoft.com/office/drawing/2014/main" id="{7E00D7AA-B9A3-43BE-A9C7-2DEF2F8F89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536582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2">
              <a:extLst>
                <a:ext uri="{FF2B5EF4-FFF2-40B4-BE49-F238E27FC236}">
                  <a16:creationId xmlns:a16="http://schemas.microsoft.com/office/drawing/2014/main" id="{AD9C42ED-BB25-42B5-A22D-938ED1719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766051"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F56D4244-BB50-4726-8F99-AF9734E044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584933"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2">
              <a:extLst>
                <a:ext uri="{FF2B5EF4-FFF2-40B4-BE49-F238E27FC236}">
                  <a16:creationId xmlns:a16="http://schemas.microsoft.com/office/drawing/2014/main" id="{56A6F39E-0EBB-4392-90BB-2590C81F47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03813"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4">
              <a:extLst>
                <a:ext uri="{FF2B5EF4-FFF2-40B4-BE49-F238E27FC236}">
                  <a16:creationId xmlns:a16="http://schemas.microsoft.com/office/drawing/2014/main" id="{45B09FF7-8FBE-4F42-8275-8E56C32C2D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22694"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6">
              <a:extLst>
                <a:ext uri="{FF2B5EF4-FFF2-40B4-BE49-F238E27FC236}">
                  <a16:creationId xmlns:a16="http://schemas.microsoft.com/office/drawing/2014/main" id="{FC78768D-9FA0-45A3-9686-473894D876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41575"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4">
              <a:extLst>
                <a:ext uri="{FF2B5EF4-FFF2-40B4-BE49-F238E27FC236}">
                  <a16:creationId xmlns:a16="http://schemas.microsoft.com/office/drawing/2014/main" id="{03C6263C-2F04-4160-BAB3-93F166039B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113298" y="5663007"/>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6">
              <a:extLst>
                <a:ext uri="{FF2B5EF4-FFF2-40B4-BE49-F238E27FC236}">
                  <a16:creationId xmlns:a16="http://schemas.microsoft.com/office/drawing/2014/main" id="{7D54F6C2-0EC0-4D1C-A121-563C1B3ED7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932179" y="5663007"/>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59">
              <a:extLst>
                <a:ext uri="{FF2B5EF4-FFF2-40B4-BE49-F238E27FC236}">
                  <a16:creationId xmlns:a16="http://schemas.microsoft.com/office/drawing/2014/main" id="{E35A171E-850C-4714-A0A4-6CD1830596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566432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2">
              <a:extLst>
                <a:ext uri="{FF2B5EF4-FFF2-40B4-BE49-F238E27FC236}">
                  <a16:creationId xmlns:a16="http://schemas.microsoft.com/office/drawing/2014/main" id="{745EB765-69E1-4FB7-BEA0-AF2F04919B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566432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2">
              <a:extLst>
                <a:ext uri="{FF2B5EF4-FFF2-40B4-BE49-F238E27FC236}">
                  <a16:creationId xmlns:a16="http://schemas.microsoft.com/office/drawing/2014/main" id="{83F43793-41FE-49A7-9F05-3D49899A45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56536"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59">
              <a:extLst>
                <a:ext uri="{FF2B5EF4-FFF2-40B4-BE49-F238E27FC236}">
                  <a16:creationId xmlns:a16="http://schemas.microsoft.com/office/drawing/2014/main" id="{B0A53DAF-BC4D-4849-800D-538D222074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75417"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4">
              <a:extLst>
                <a:ext uri="{FF2B5EF4-FFF2-40B4-BE49-F238E27FC236}">
                  <a16:creationId xmlns:a16="http://schemas.microsoft.com/office/drawing/2014/main" id="{D1A1C417-39D0-4ED4-B74E-9F19F25DE3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803783" y="5663007"/>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66">
              <a:extLst>
                <a:ext uri="{FF2B5EF4-FFF2-40B4-BE49-F238E27FC236}">
                  <a16:creationId xmlns:a16="http://schemas.microsoft.com/office/drawing/2014/main" id="{8826C125-5D9A-4D06-A2C9-389A737005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22663" y="5663007"/>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2">
              <a:extLst>
                <a:ext uri="{FF2B5EF4-FFF2-40B4-BE49-F238E27FC236}">
                  <a16:creationId xmlns:a16="http://schemas.microsoft.com/office/drawing/2014/main" id="{F5596270-3998-4D23-86B6-85A6B62BF5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762372"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59">
              <a:extLst>
                <a:ext uri="{FF2B5EF4-FFF2-40B4-BE49-F238E27FC236}">
                  <a16:creationId xmlns:a16="http://schemas.microsoft.com/office/drawing/2014/main" id="{021CC68A-939D-4235-B3EA-88498DC233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581254"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62">
              <a:extLst>
                <a:ext uri="{FF2B5EF4-FFF2-40B4-BE49-F238E27FC236}">
                  <a16:creationId xmlns:a16="http://schemas.microsoft.com/office/drawing/2014/main" id="{394C50BF-C63F-475F-9198-B637A8329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00134"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64">
              <a:extLst>
                <a:ext uri="{FF2B5EF4-FFF2-40B4-BE49-F238E27FC236}">
                  <a16:creationId xmlns:a16="http://schemas.microsoft.com/office/drawing/2014/main" id="{F74B5CFE-DE1E-470F-82D6-6BCDE5C4DA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19016"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66">
              <a:extLst>
                <a:ext uri="{FF2B5EF4-FFF2-40B4-BE49-F238E27FC236}">
                  <a16:creationId xmlns:a16="http://schemas.microsoft.com/office/drawing/2014/main" id="{5DDA4EA2-B7AB-46E9-9246-FC23E722B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37896"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64">
              <a:extLst>
                <a:ext uri="{FF2B5EF4-FFF2-40B4-BE49-F238E27FC236}">
                  <a16:creationId xmlns:a16="http://schemas.microsoft.com/office/drawing/2014/main" id="{A2DE2AF5-13E8-4174-9EC4-724DEB88DC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109620" y="581041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66">
              <a:extLst>
                <a:ext uri="{FF2B5EF4-FFF2-40B4-BE49-F238E27FC236}">
                  <a16:creationId xmlns:a16="http://schemas.microsoft.com/office/drawing/2014/main" id="{360555BC-5949-427F-B107-D944CA221B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928500" y="581041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59">
              <a:extLst>
                <a:ext uri="{FF2B5EF4-FFF2-40B4-BE49-F238E27FC236}">
                  <a16:creationId xmlns:a16="http://schemas.microsoft.com/office/drawing/2014/main" id="{F6C67CEF-7906-4D52-B541-B06109BE87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5811735"/>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62">
              <a:extLst>
                <a:ext uri="{FF2B5EF4-FFF2-40B4-BE49-F238E27FC236}">
                  <a16:creationId xmlns:a16="http://schemas.microsoft.com/office/drawing/2014/main" id="{13551754-DE8E-4F60-B17A-3592B8E79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5811735"/>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2">
              <a:extLst>
                <a:ext uri="{FF2B5EF4-FFF2-40B4-BE49-F238E27FC236}">
                  <a16:creationId xmlns:a16="http://schemas.microsoft.com/office/drawing/2014/main" id="{D7B0D877-545F-4CA5-BB7B-A21E413CD5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52857"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59">
              <a:extLst>
                <a:ext uri="{FF2B5EF4-FFF2-40B4-BE49-F238E27FC236}">
                  <a16:creationId xmlns:a16="http://schemas.microsoft.com/office/drawing/2014/main" id="{D25743C3-6C94-4F58-83A5-5F610DA5D3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71738"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4">
              <a:extLst>
                <a:ext uri="{FF2B5EF4-FFF2-40B4-BE49-F238E27FC236}">
                  <a16:creationId xmlns:a16="http://schemas.microsoft.com/office/drawing/2014/main" id="{3CD412E9-0E9C-460C-9FC6-C765F5BCC3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800104" y="581041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66">
              <a:extLst>
                <a:ext uri="{FF2B5EF4-FFF2-40B4-BE49-F238E27FC236}">
                  <a16:creationId xmlns:a16="http://schemas.microsoft.com/office/drawing/2014/main" id="{B26AB043-5417-4498-90CE-3A7C36B09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18985" y="581041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Title 1">
            <a:extLst>
              <a:ext uri="{FF2B5EF4-FFF2-40B4-BE49-F238E27FC236}">
                <a16:creationId xmlns:a16="http://schemas.microsoft.com/office/drawing/2014/main" id="{C50D168F-BA59-4A8F-A3F1-2AB5040FB3FE}"/>
              </a:ext>
            </a:extLst>
          </p:cNvPr>
          <p:cNvSpPr txBox="1">
            <a:spLocks/>
          </p:cNvSpPr>
          <p:nvPr/>
        </p:nvSpPr>
        <p:spPr>
          <a:xfrm>
            <a:off x="1477851" y="2112375"/>
            <a:ext cx="9123263" cy="195502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r>
              <a:rPr lang="kk-KZ"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ДӘРІС</a:t>
            </a:r>
            <a:br>
              <a:rPr lang="ru-RU"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ru-RU"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ru-RU"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8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ВАКУУМ. ГАЗДАРДЫҢ</a:t>
            </a:r>
          </a:p>
          <a:p>
            <a:r>
              <a:rPr lang="ru-RU" sz="28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МОЛЕКУЛАЛЫҚ-КИНЕТИКАЛЫҚ</a:t>
            </a:r>
          </a:p>
          <a:p>
            <a:r>
              <a:rPr lang="ru-RU" sz="28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ТЕОРИЯСЫНЫҢ КЕЙБІР ЕРЕЖЕЛЕРІ</a:t>
            </a:r>
          </a:p>
        </p:txBody>
      </p:sp>
      <p:sp>
        <p:nvSpPr>
          <p:cNvPr id="89" name="Заголовок 1">
            <a:extLst>
              <a:ext uri="{FF2B5EF4-FFF2-40B4-BE49-F238E27FC236}">
                <a16:creationId xmlns:a16="http://schemas.microsoft.com/office/drawing/2014/main" id="{D4FCA33A-9AB4-4BAA-800D-BE7BCBF45CA7}"/>
              </a:ext>
            </a:extLst>
          </p:cNvPr>
          <p:cNvSpPr txBox="1">
            <a:spLocks/>
          </p:cNvSpPr>
          <p:nvPr/>
        </p:nvSpPr>
        <p:spPr>
          <a:xfrm>
            <a:off x="1280321" y="13914"/>
            <a:ext cx="9719853" cy="5883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ru-RU" sz="1400" b="1">
                <a:latin typeface="Arial" panose="020B0604020202020204" pitchFamily="34" charset="0"/>
                <a:cs typeface="Arial" panose="020B0604020202020204" pitchFamily="34" charset="0"/>
              </a:rPr>
              <a:t>Л.Н. ГУМИЛЕВ АТЫНДАҒЫ ЕУРАЗИЯ ҰЛТТЫҚ УНИВЕРСИТЕТІ</a:t>
            </a:r>
            <a:br>
              <a:rPr lang="ru-RU" sz="1200" b="1" dirty="0">
                <a:latin typeface="Arial" panose="020B0604020202020204" pitchFamily="34" charset="0"/>
                <a:cs typeface="Arial" panose="020B0604020202020204" pitchFamily="34" charset="0"/>
              </a:rPr>
            </a:br>
            <a:endParaRPr lang="ru-RU"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6283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FB29027-78B4-28CF-9D92-CB0192F66BB7}"/>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C7D971D-D99A-67E7-973B-AAA913AC3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61FB577-E200-1E51-5240-16045A61E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F4AF05F-16D7-C168-6005-1FD0EDF514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905A9E7-D885-123C-1917-0B4F904672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3F4CB1EE-7A49-3648-77C5-454F21F552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035D6BD3-3301-676B-EC78-70C6D91421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CD62189F-AF67-3B59-F3A4-8D9FCEB90A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C6238CD1-287E-6B43-9B9F-D9C423013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3234CFCD-2B4A-3070-41E9-7D17B384D5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80D25C21-1D1C-6596-2F6E-1169990CC4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15568717-8754-75C8-19B9-B85A24CF5E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24EBACA1-93C8-A755-D06E-542BB34105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65DC3FEA-E418-D70D-F621-D6DDF96FCA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11A5F4ED-461E-5D22-C388-EDE23A6F0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FE7BC4C2-0FC2-F45A-DC95-009A126EFF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C0E48E09-6F36-A909-EE3A-85C6CD40BE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1AE48BBA-32A1-E3BB-E93E-2851E38768E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7F4C1366-3AB1-D6CB-8246-7E90051173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81E7E935-396B-C53B-FE29-2C2F701CA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D210E576-5CED-1956-3D85-AAE4F49A31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6619D1A7-4174-5D18-23ED-BFA1F4F069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B828BB14-3C84-36EE-94CE-DE016090B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793F4E21-BC54-C36C-2B42-AB8FC6B42B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9F9F523B-1340-B838-E144-20BBAAA99A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5CFEE46E-616B-BB0B-A33D-F5C79DB379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32BA9982-0F66-0272-BBF4-C2C413539B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3D866CDD-C331-417C-5333-ECD87B8E1D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24145956-AD1C-86B2-D1CF-9B2F95311E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6625E49C-75B9-F150-9DFF-131056DDAC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3DD604E2-C704-D3F4-AED3-8C3F5B9AC2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11474F14-9F4F-33B1-8467-DDAF2CAFA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8C5ADBC0-B279-55A1-30D0-17C9681D45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C5AEBBC8-80D9-943D-FC8C-06BFF87F3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753422CF-AEBA-07A8-A398-C5F3F5C41E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28CC36A8-3982-EF1B-B871-F26EA00B68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4522D889-4720-F4A7-A567-6617E4A6B7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9186C6CD-2C07-9D08-D76C-822BCFC0B4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54284288-2509-CD80-4B14-509249014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67E38565-ABFB-5795-6802-C2077A7BB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DA7941FB-F347-ED12-6236-6B20235E02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BC1071C3-9826-5B12-F80B-B2F2A8BE36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771CEB74-A6AC-4B26-E93B-1A07A0259B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Скругленный прямоугольник 4">
            <a:extLst>
              <a:ext uri="{FF2B5EF4-FFF2-40B4-BE49-F238E27FC236}">
                <a16:creationId xmlns:a16="http://schemas.microsoft.com/office/drawing/2014/main" id="{CBFFC48F-FB91-7DD9-344D-8EC77B3C8495}"/>
              </a:ext>
            </a:extLst>
          </p:cNvPr>
          <p:cNvSpPr/>
          <p:nvPr/>
        </p:nvSpPr>
        <p:spPr>
          <a:xfrm>
            <a:off x="1975495" y="234228"/>
            <a:ext cx="8181975" cy="790671"/>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 name="Заголовок 1">
            <a:extLst>
              <a:ext uri="{FF2B5EF4-FFF2-40B4-BE49-F238E27FC236}">
                <a16:creationId xmlns:a16="http://schemas.microsoft.com/office/drawing/2014/main" id="{BCA96287-1268-C0B7-FC98-009145B1AE21}"/>
              </a:ext>
            </a:extLst>
          </p:cNvPr>
          <p:cNvSpPr>
            <a:spLocks noGrp="1"/>
          </p:cNvSpPr>
          <p:nvPr>
            <p:ph type="title"/>
          </p:nvPr>
        </p:nvSpPr>
        <p:spPr>
          <a:xfrm>
            <a:off x="1945978" y="132501"/>
            <a:ext cx="8241008" cy="994123"/>
          </a:xfrm>
        </p:spPr>
        <p:txBody>
          <a:bodyPr>
            <a:normAutofit/>
          </a:bodyPr>
          <a:lstStyle/>
          <a:p>
            <a:pPr algn="ctr"/>
            <a:r>
              <a:rPr lang="en-US" sz="2400" b="1" dirty="0">
                <a:solidFill>
                  <a:srgbClr val="C00000"/>
                </a:solidFill>
                <a:latin typeface="Arial" panose="020B0604020202020204" pitchFamily="34" charset="0"/>
                <a:cs typeface="Arial" panose="020B0604020202020204" pitchFamily="34" charset="0"/>
              </a:rPr>
              <a:t>2</a:t>
            </a:r>
            <a:r>
              <a:rPr lang="ru-RU" sz="2400" b="1">
                <a:solidFill>
                  <a:srgbClr val="C00000"/>
                </a:solidFill>
                <a:latin typeface="Arial" panose="020B0604020202020204" pitchFamily="34" charset="0"/>
                <a:cs typeface="Arial" panose="020B0604020202020204" pitchFamily="34" charset="0"/>
              </a:rPr>
              <a:t>. Молекулалардың орташа арифметикалық</a:t>
            </a:r>
            <a:br>
              <a:rPr lang="ru-RU" sz="2400" b="1">
                <a:solidFill>
                  <a:srgbClr val="C00000"/>
                </a:solidFill>
                <a:latin typeface="Arial" panose="020B0604020202020204" pitchFamily="34" charset="0"/>
                <a:cs typeface="Arial" panose="020B0604020202020204" pitchFamily="34" charset="0"/>
              </a:rPr>
            </a:br>
            <a:r>
              <a:rPr lang="ru-RU" sz="2400" b="1">
                <a:solidFill>
                  <a:srgbClr val="C00000"/>
                </a:solidFill>
                <a:latin typeface="Arial" panose="020B0604020202020204" pitchFamily="34" charset="0"/>
                <a:cs typeface="Arial" panose="020B0604020202020204" pitchFamily="34" charset="0"/>
              </a:rPr>
              <a:t>жылдамдығы</a:t>
            </a:r>
            <a:endParaRPr lang="ru-RU" sz="2400" b="1" dirty="0">
              <a:solidFill>
                <a:srgbClr val="C0000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E4AD21E-9ECA-DA26-EFE4-D8716D334CB6}"/>
              </a:ext>
            </a:extLst>
          </p:cNvPr>
          <p:cNvSpPr txBox="1"/>
          <p:nvPr/>
        </p:nvSpPr>
        <p:spPr>
          <a:xfrm>
            <a:off x="1015090" y="1299208"/>
            <a:ext cx="7308961" cy="4708981"/>
          </a:xfrm>
          <a:prstGeom prst="rect">
            <a:avLst/>
          </a:prstGeom>
          <a:noFill/>
        </p:spPr>
        <p:txBody>
          <a:bodyPr wrap="square" anchor="ctr">
            <a:spAutoFit/>
          </a:bodyPr>
          <a:lstStyle/>
          <a:p>
            <a:pPr indent="0">
              <a:lnSpc>
                <a:spcPct val="100000"/>
              </a:lnSpc>
              <a:spcBef>
                <a:spcPts val="0"/>
              </a:spcBef>
              <a:buNone/>
            </a:pPr>
            <a:r>
              <a:rPr lang="kk-KZ" sz="2000" b="1">
                <a:solidFill>
                  <a:srgbClr val="C00000"/>
                </a:solidFill>
                <a:effectLst/>
                <a:latin typeface="Arial" panose="020B0604020202020204" pitchFamily="34" charset="0"/>
                <a:ea typeface="Times New Roman" panose="02020603050405020304" pitchFamily="18" charset="0"/>
                <a:cs typeface="Arial" panose="020B0604020202020204" pitchFamily="34" charset="0"/>
              </a:rPr>
              <a:t>Максвеллдің таралу функциясы </a:t>
            </a:r>
            <a:r>
              <a:rPr lang="kk-KZ" sz="2000" b="1">
                <a:solidFill>
                  <a:srgbClr val="002060"/>
                </a:solidFill>
                <a:effectLst/>
                <a:latin typeface="Arial" panose="020B0604020202020204" pitchFamily="34" charset="0"/>
                <a:ea typeface="Times New Roman" panose="02020603050405020304" pitchFamily="18" charset="0"/>
                <a:cs typeface="Arial" panose="020B0604020202020204" pitchFamily="34" charset="0"/>
              </a:rPr>
              <a:t>белгілі бір температурада газ молекулаларының таралу жылдамдығын сипаттайды. Ол берілген жылдамдық диапазонында қанша молекуланың белгілі бір жылдамдығы бар екенін көрсетеді.Бөлу функциясын шығару үшін Максвелл екі гипотезаны пайдаланды:</a:t>
            </a:r>
          </a:p>
          <a:p>
            <a:pPr marL="285750" indent="-285750">
              <a:lnSpc>
                <a:spcPct val="100000"/>
              </a:lnSpc>
              <a:spcBef>
                <a:spcPts val="0"/>
              </a:spcBef>
              <a:buFont typeface="Arial" panose="020B0604020202020204" pitchFamily="34" charset="0"/>
              <a:buChar char="•"/>
            </a:pPr>
            <a:r>
              <a:rPr lang="kk-KZ" sz="2000" b="1">
                <a:solidFill>
                  <a:srgbClr val="C00000"/>
                </a:solidFill>
                <a:effectLst/>
                <a:latin typeface="Arial" panose="020B0604020202020204" pitchFamily="34" charset="0"/>
                <a:ea typeface="Times New Roman" panose="02020603050405020304" pitchFamily="18" charset="0"/>
                <a:cs typeface="Arial" panose="020B0604020202020204" pitchFamily="34" charset="0"/>
              </a:rPr>
              <a:t>Жылдамдық бойынша молекулалардың стационарлық таралуы</a:t>
            </a:r>
            <a:r>
              <a:rPr lang="kk-KZ" sz="2000" b="1">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p>
          <a:p>
            <a:pPr marL="285750" indent="-285750">
              <a:lnSpc>
                <a:spcPct val="100000"/>
              </a:lnSpc>
              <a:spcBef>
                <a:spcPts val="0"/>
              </a:spcBef>
              <a:buFont typeface="Arial" panose="020B0604020202020204" pitchFamily="34" charset="0"/>
              <a:buChar char="•"/>
            </a:pPr>
            <a:r>
              <a:rPr lang="kk-KZ" sz="2000" b="1">
                <a:solidFill>
                  <a:srgbClr val="002060"/>
                </a:solidFill>
                <a:effectLst/>
                <a:latin typeface="Arial" panose="020B0604020202020204" pitchFamily="34" charset="0"/>
                <a:ea typeface="Times New Roman" panose="02020603050405020304" pitchFamily="18" charset="0"/>
                <a:cs typeface="Arial" panose="020B0604020202020204" pitchFamily="34" charset="0"/>
              </a:rPr>
              <a:t>Белгілі бір жылдамдыққа ие молекулалардың саны уақыт бойынша өзгермейді. Бұл молекулалардың жылдамдықтары біркелкі және тұрақты түрде таралады дегенді білдіреді.</a:t>
            </a:r>
          </a:p>
          <a:p>
            <a:pPr marL="285750" indent="-285750">
              <a:lnSpc>
                <a:spcPct val="100000"/>
              </a:lnSpc>
              <a:spcBef>
                <a:spcPts val="0"/>
              </a:spcBef>
              <a:buFont typeface="Arial" panose="020B0604020202020204" pitchFamily="34" charset="0"/>
              <a:buChar char="•"/>
            </a:pPr>
            <a:r>
              <a:rPr lang="kk-KZ" sz="2000" b="1">
                <a:solidFill>
                  <a:srgbClr val="C00000"/>
                </a:solidFill>
                <a:effectLst/>
                <a:latin typeface="Arial" panose="020B0604020202020204" pitchFamily="34" charset="0"/>
                <a:ea typeface="Times New Roman" panose="02020603050405020304" pitchFamily="18" charset="0"/>
                <a:cs typeface="Arial" panose="020B0604020202020204" pitchFamily="34" charset="0"/>
              </a:rPr>
              <a:t>Газ молекулалары кеңістігінің изотропиясы</a:t>
            </a:r>
            <a:r>
              <a:rPr lang="kk-KZ" sz="2000" b="1">
                <a:solidFill>
                  <a:srgbClr val="002060"/>
                </a:solidFill>
                <a:effectLst/>
                <a:latin typeface="Arial" panose="020B0604020202020204" pitchFamily="34" charset="0"/>
                <a:ea typeface="Times New Roman" panose="02020603050405020304" pitchFamily="18" charset="0"/>
                <a:cs typeface="Arial" panose="020B0604020202020204" pitchFamily="34" charset="0"/>
              </a:rPr>
              <a:t>: Молекулалар орналасқан кеңістік изотропты, яғни бұл кеңістіктің қасиеттері барлық бағытта бірдей.</a:t>
            </a:r>
            <a:endParaRPr lang="ru-RU" sz="2000" b="1">
              <a:solidFill>
                <a:srgbClr val="00206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pic>
        <p:nvPicPr>
          <p:cNvPr id="5122" name="Picture 2" descr="Picture background">
            <a:extLst>
              <a:ext uri="{FF2B5EF4-FFF2-40B4-BE49-F238E27FC236}">
                <a16:creationId xmlns:a16="http://schemas.microsoft.com/office/drawing/2014/main" id="{A4B40684-6C1E-BE6E-63DD-EBF2E5B268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7289" y="1995296"/>
            <a:ext cx="1988531" cy="246498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70DC1F9-B9A2-65B4-1C86-F7CE10C252CC}"/>
              </a:ext>
            </a:extLst>
          </p:cNvPr>
          <p:cNvSpPr txBox="1"/>
          <p:nvPr/>
        </p:nvSpPr>
        <p:spPr>
          <a:xfrm>
            <a:off x="8594326" y="4891960"/>
            <a:ext cx="2055804" cy="369332"/>
          </a:xfrm>
          <a:prstGeom prst="rect">
            <a:avLst/>
          </a:prstGeom>
          <a:noFill/>
        </p:spPr>
        <p:txBody>
          <a:bodyPr wrap="square">
            <a:spAutoFit/>
          </a:bodyPr>
          <a:lstStyle/>
          <a:p>
            <a:r>
              <a:rPr lang="kk-KZ" sz="1800" b="1">
                <a:solidFill>
                  <a:srgbClr val="002060"/>
                </a:solidFill>
                <a:effectLst/>
                <a:latin typeface="Arial" panose="020B0604020202020204" pitchFamily="34" charset="0"/>
                <a:ea typeface="Times New Roman" panose="02020603050405020304" pitchFamily="18" charset="0"/>
                <a:cs typeface="Arial" panose="020B0604020202020204" pitchFamily="34" charset="0"/>
              </a:rPr>
              <a:t>Дж.К. Максвелл</a:t>
            </a:r>
            <a:endParaRPr lang="kk-KZ"/>
          </a:p>
        </p:txBody>
      </p:sp>
    </p:spTree>
    <p:extLst>
      <p:ext uri="{BB962C8B-B14F-4D97-AF65-F5344CB8AC3E}">
        <p14:creationId xmlns:p14="http://schemas.microsoft.com/office/powerpoint/2010/main" val="1262814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FB29027-78B4-28CF-9D92-CB0192F66BB7}"/>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C7D971D-D99A-67E7-973B-AAA913AC3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61FB577-E200-1E51-5240-16045A61E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F4AF05F-16D7-C168-6005-1FD0EDF514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905A9E7-D885-123C-1917-0B4F904672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3F4CB1EE-7A49-3648-77C5-454F21F552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035D6BD3-3301-676B-EC78-70C6D91421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CD62189F-AF67-3B59-F3A4-8D9FCEB90A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C6238CD1-287E-6B43-9B9F-D9C423013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3234CFCD-2B4A-3070-41E9-7D17B384D5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80D25C21-1D1C-6596-2F6E-1169990CC4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15568717-8754-75C8-19B9-B85A24CF5E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24EBACA1-93C8-A755-D06E-542BB34105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65DC3FEA-E418-D70D-F621-D6DDF96FCA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11A5F4ED-461E-5D22-C388-EDE23A6F0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FE7BC4C2-0FC2-F45A-DC95-009A126EFF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C0E48E09-6F36-A909-EE3A-85C6CD40BE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1AE48BBA-32A1-E3BB-E93E-2851E38768E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7F4C1366-3AB1-D6CB-8246-7E90051173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81E7E935-396B-C53B-FE29-2C2F701CA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D210E576-5CED-1956-3D85-AAE4F49A31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6619D1A7-4174-5D18-23ED-BFA1F4F069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B828BB14-3C84-36EE-94CE-DE016090B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793F4E21-BC54-C36C-2B42-AB8FC6B42B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9F9F523B-1340-B838-E144-20BBAAA99A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5CFEE46E-616B-BB0B-A33D-F5C79DB379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32BA9982-0F66-0272-BBF4-C2C413539B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3D866CDD-C331-417C-5333-ECD87B8E1D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24145956-AD1C-86B2-D1CF-9B2F95311E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6625E49C-75B9-F150-9DFF-131056DDAC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3DD604E2-C704-D3F4-AED3-8C3F5B9AC2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11474F14-9F4F-33B1-8467-DDAF2CAFA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8C5ADBC0-B279-55A1-30D0-17C9681D45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C5AEBBC8-80D9-943D-FC8C-06BFF87F3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753422CF-AEBA-07A8-A398-C5F3F5C41E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28CC36A8-3982-EF1B-B871-F26EA00B68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4522D889-4720-F4A7-A567-6617E4A6B7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9186C6CD-2C07-9D08-D76C-822BCFC0B4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54284288-2509-CD80-4B14-509249014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67E38565-ABFB-5795-6802-C2077A7BB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DA7941FB-F347-ED12-6236-6B20235E02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BC1071C3-9826-5B12-F80B-B2F2A8BE36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771CEB74-A6AC-4B26-E93B-1A07A0259B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Скругленный прямоугольник 4">
            <a:extLst>
              <a:ext uri="{FF2B5EF4-FFF2-40B4-BE49-F238E27FC236}">
                <a16:creationId xmlns:a16="http://schemas.microsoft.com/office/drawing/2014/main" id="{CBFFC48F-FB91-7DD9-344D-8EC77B3C8495}"/>
              </a:ext>
            </a:extLst>
          </p:cNvPr>
          <p:cNvSpPr/>
          <p:nvPr/>
        </p:nvSpPr>
        <p:spPr>
          <a:xfrm>
            <a:off x="1975495" y="234228"/>
            <a:ext cx="8181975" cy="790671"/>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 name="Заголовок 1">
            <a:extLst>
              <a:ext uri="{FF2B5EF4-FFF2-40B4-BE49-F238E27FC236}">
                <a16:creationId xmlns:a16="http://schemas.microsoft.com/office/drawing/2014/main" id="{BCA96287-1268-C0B7-FC98-009145B1AE21}"/>
              </a:ext>
            </a:extLst>
          </p:cNvPr>
          <p:cNvSpPr>
            <a:spLocks noGrp="1"/>
          </p:cNvSpPr>
          <p:nvPr>
            <p:ph type="title"/>
          </p:nvPr>
        </p:nvSpPr>
        <p:spPr>
          <a:xfrm>
            <a:off x="1945978" y="132501"/>
            <a:ext cx="8241008" cy="994123"/>
          </a:xfrm>
        </p:spPr>
        <p:txBody>
          <a:bodyPr>
            <a:normAutofit/>
          </a:bodyPr>
          <a:lstStyle/>
          <a:p>
            <a:pPr algn="ctr"/>
            <a:r>
              <a:rPr lang="en-US" sz="2400" b="1" dirty="0">
                <a:solidFill>
                  <a:srgbClr val="C00000"/>
                </a:solidFill>
                <a:latin typeface="Arial" panose="020B0604020202020204" pitchFamily="34" charset="0"/>
                <a:cs typeface="Arial" panose="020B0604020202020204" pitchFamily="34" charset="0"/>
              </a:rPr>
              <a:t>2</a:t>
            </a:r>
            <a:r>
              <a:rPr lang="ru-RU" sz="2400" b="1">
                <a:solidFill>
                  <a:srgbClr val="C00000"/>
                </a:solidFill>
                <a:latin typeface="Arial" panose="020B0604020202020204" pitchFamily="34" charset="0"/>
                <a:cs typeface="Arial" panose="020B0604020202020204" pitchFamily="34" charset="0"/>
              </a:rPr>
              <a:t>. Молекулалардың орташа арифметикалық</a:t>
            </a:r>
            <a:br>
              <a:rPr lang="ru-RU" sz="2400" b="1">
                <a:solidFill>
                  <a:srgbClr val="C00000"/>
                </a:solidFill>
                <a:latin typeface="Arial" panose="020B0604020202020204" pitchFamily="34" charset="0"/>
                <a:cs typeface="Arial" panose="020B0604020202020204" pitchFamily="34" charset="0"/>
              </a:rPr>
            </a:br>
            <a:r>
              <a:rPr lang="ru-RU" sz="2400" b="1">
                <a:solidFill>
                  <a:srgbClr val="C00000"/>
                </a:solidFill>
                <a:latin typeface="Arial" panose="020B0604020202020204" pitchFamily="34" charset="0"/>
                <a:cs typeface="Arial" panose="020B0604020202020204" pitchFamily="34" charset="0"/>
              </a:rPr>
              <a:t>жылдамдығы</a:t>
            </a:r>
            <a:endParaRPr lang="ru-RU" sz="2400" b="1" dirty="0">
              <a:solidFill>
                <a:srgbClr val="C0000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E4AD21E-9ECA-DA26-EFE4-D8716D334CB6}"/>
              </a:ext>
            </a:extLst>
          </p:cNvPr>
          <p:cNvSpPr txBox="1"/>
          <p:nvPr/>
        </p:nvSpPr>
        <p:spPr>
          <a:xfrm>
            <a:off x="1015090" y="1299208"/>
            <a:ext cx="7308961" cy="4708981"/>
          </a:xfrm>
          <a:prstGeom prst="rect">
            <a:avLst/>
          </a:prstGeom>
          <a:noFill/>
        </p:spPr>
        <p:txBody>
          <a:bodyPr wrap="square" anchor="ctr">
            <a:spAutoFit/>
          </a:bodyPr>
          <a:lstStyle/>
          <a:p>
            <a:pPr indent="0">
              <a:lnSpc>
                <a:spcPct val="100000"/>
              </a:lnSpc>
              <a:spcBef>
                <a:spcPts val="0"/>
              </a:spcBef>
              <a:buNone/>
            </a:pPr>
            <a:r>
              <a:rPr lang="kk-KZ" sz="2000" b="1">
                <a:solidFill>
                  <a:srgbClr val="C00000"/>
                </a:solidFill>
                <a:effectLst/>
                <a:latin typeface="Arial" panose="020B0604020202020204" pitchFamily="34" charset="0"/>
                <a:ea typeface="Times New Roman" panose="02020603050405020304" pitchFamily="18" charset="0"/>
                <a:cs typeface="Arial" panose="020B0604020202020204" pitchFamily="34" charset="0"/>
              </a:rPr>
              <a:t>Максвеллдің таралу функциясы </a:t>
            </a:r>
            <a:r>
              <a:rPr lang="kk-KZ" sz="2000" b="1">
                <a:solidFill>
                  <a:srgbClr val="002060"/>
                </a:solidFill>
                <a:effectLst/>
                <a:latin typeface="Arial" panose="020B0604020202020204" pitchFamily="34" charset="0"/>
                <a:ea typeface="Times New Roman" panose="02020603050405020304" pitchFamily="18" charset="0"/>
                <a:cs typeface="Arial" panose="020B0604020202020204" pitchFamily="34" charset="0"/>
              </a:rPr>
              <a:t>белгілі бір температурада газ молекулаларының таралу жылдамдығын сипаттайды. Ол берілген жылдамдық диапазонында қанша молекуланың белгілі бір жылдамдығы бар екенін көрсетеді.Бөлу функциясын шығару үшін Максвелл екі гипотезаны пайдаланды:</a:t>
            </a:r>
          </a:p>
          <a:p>
            <a:pPr marL="285750" indent="-285750">
              <a:lnSpc>
                <a:spcPct val="100000"/>
              </a:lnSpc>
              <a:spcBef>
                <a:spcPts val="0"/>
              </a:spcBef>
              <a:buFont typeface="Arial" panose="020B0604020202020204" pitchFamily="34" charset="0"/>
              <a:buChar char="•"/>
            </a:pPr>
            <a:r>
              <a:rPr lang="kk-KZ" sz="2000" b="1">
                <a:solidFill>
                  <a:srgbClr val="C00000"/>
                </a:solidFill>
                <a:effectLst/>
                <a:latin typeface="Arial" panose="020B0604020202020204" pitchFamily="34" charset="0"/>
                <a:ea typeface="Times New Roman" panose="02020603050405020304" pitchFamily="18" charset="0"/>
                <a:cs typeface="Arial" panose="020B0604020202020204" pitchFamily="34" charset="0"/>
              </a:rPr>
              <a:t>Жылдамдық бойынша молекулалардың стационарлық таралуы</a:t>
            </a:r>
            <a:r>
              <a:rPr lang="kk-KZ" sz="2000" b="1">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p>
          <a:p>
            <a:pPr marL="285750" indent="-285750">
              <a:lnSpc>
                <a:spcPct val="100000"/>
              </a:lnSpc>
              <a:spcBef>
                <a:spcPts val="0"/>
              </a:spcBef>
              <a:buFont typeface="Arial" panose="020B0604020202020204" pitchFamily="34" charset="0"/>
              <a:buChar char="•"/>
            </a:pPr>
            <a:r>
              <a:rPr lang="kk-KZ" sz="2000" b="1">
                <a:solidFill>
                  <a:srgbClr val="002060"/>
                </a:solidFill>
                <a:effectLst/>
                <a:latin typeface="Arial" panose="020B0604020202020204" pitchFamily="34" charset="0"/>
                <a:ea typeface="Times New Roman" panose="02020603050405020304" pitchFamily="18" charset="0"/>
                <a:cs typeface="Arial" panose="020B0604020202020204" pitchFamily="34" charset="0"/>
              </a:rPr>
              <a:t>Белгілі бір жылдамдыққа ие молекулалардың саны уақыт бойынша өзгермейді. Бұл молекулалардың жылдамдықтары біркелкі және тұрақты түрде таралады дегенді білдіреді.</a:t>
            </a:r>
          </a:p>
          <a:p>
            <a:pPr marL="285750" indent="-285750">
              <a:lnSpc>
                <a:spcPct val="100000"/>
              </a:lnSpc>
              <a:spcBef>
                <a:spcPts val="0"/>
              </a:spcBef>
              <a:buFont typeface="Arial" panose="020B0604020202020204" pitchFamily="34" charset="0"/>
              <a:buChar char="•"/>
            </a:pPr>
            <a:r>
              <a:rPr lang="kk-KZ" sz="2000" b="1">
                <a:solidFill>
                  <a:srgbClr val="C00000"/>
                </a:solidFill>
                <a:effectLst/>
                <a:latin typeface="Arial" panose="020B0604020202020204" pitchFamily="34" charset="0"/>
                <a:ea typeface="Times New Roman" panose="02020603050405020304" pitchFamily="18" charset="0"/>
                <a:cs typeface="Arial" panose="020B0604020202020204" pitchFamily="34" charset="0"/>
              </a:rPr>
              <a:t>Газ молекулалары кеңістігінің изотропиясы</a:t>
            </a:r>
            <a:r>
              <a:rPr lang="kk-KZ" sz="2000" b="1">
                <a:solidFill>
                  <a:srgbClr val="002060"/>
                </a:solidFill>
                <a:effectLst/>
                <a:latin typeface="Arial" panose="020B0604020202020204" pitchFamily="34" charset="0"/>
                <a:ea typeface="Times New Roman" panose="02020603050405020304" pitchFamily="18" charset="0"/>
                <a:cs typeface="Arial" panose="020B0604020202020204" pitchFamily="34" charset="0"/>
              </a:rPr>
              <a:t>: Молекулалар орналасқан кеңістік изотропты, яғни бұл кеңістіктің қасиеттері барлық бағытта бірдей.</a:t>
            </a:r>
            <a:endParaRPr lang="ru-RU" sz="2000" b="1">
              <a:solidFill>
                <a:srgbClr val="00206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pic>
        <p:nvPicPr>
          <p:cNvPr id="5122" name="Picture 2" descr="Picture background">
            <a:extLst>
              <a:ext uri="{FF2B5EF4-FFF2-40B4-BE49-F238E27FC236}">
                <a16:creationId xmlns:a16="http://schemas.microsoft.com/office/drawing/2014/main" id="{A4B40684-6C1E-BE6E-63DD-EBF2E5B268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7289" y="1995296"/>
            <a:ext cx="1988531" cy="246498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70DC1F9-B9A2-65B4-1C86-F7CE10C252CC}"/>
              </a:ext>
            </a:extLst>
          </p:cNvPr>
          <p:cNvSpPr txBox="1"/>
          <p:nvPr/>
        </p:nvSpPr>
        <p:spPr>
          <a:xfrm>
            <a:off x="8594326" y="4891960"/>
            <a:ext cx="2055804" cy="369332"/>
          </a:xfrm>
          <a:prstGeom prst="rect">
            <a:avLst/>
          </a:prstGeom>
          <a:noFill/>
        </p:spPr>
        <p:txBody>
          <a:bodyPr wrap="square">
            <a:spAutoFit/>
          </a:bodyPr>
          <a:lstStyle/>
          <a:p>
            <a:r>
              <a:rPr lang="kk-KZ" sz="1800" b="1">
                <a:solidFill>
                  <a:srgbClr val="002060"/>
                </a:solidFill>
                <a:effectLst/>
                <a:latin typeface="Arial" panose="020B0604020202020204" pitchFamily="34" charset="0"/>
                <a:ea typeface="Times New Roman" panose="02020603050405020304" pitchFamily="18" charset="0"/>
                <a:cs typeface="Arial" panose="020B0604020202020204" pitchFamily="34" charset="0"/>
              </a:rPr>
              <a:t>Дж.К. Максвелл</a:t>
            </a:r>
            <a:endParaRPr lang="kk-KZ"/>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0709E5A-71C1-5744-3435-6EFFDE0D115A}"/>
                  </a:ext>
                </a:extLst>
              </p:cNvPr>
              <p:cNvSpPr txBox="1"/>
              <p:nvPr/>
            </p:nvSpPr>
            <p:spPr>
              <a:xfrm>
                <a:off x="9869104" y="808795"/>
                <a:ext cx="6096000" cy="9106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ru-RU" sz="1800" b="1" i="1" smtClean="0">
                              <a:solidFill>
                                <a:srgbClr val="C00000"/>
                              </a:solidFill>
                              <a:effectLst>
                                <a:outerShdw blurRad="38100" dist="38100" dir="2700000" algn="tl">
                                  <a:srgbClr val="000000">
                                    <a:alpha val="43137"/>
                                  </a:srgbClr>
                                </a:outerShdw>
                              </a:effectLst>
                              <a:latin typeface="Cambria Math" panose="02040503050406030204" pitchFamily="18" charset="0"/>
                            </a:rPr>
                          </m:ctrlPr>
                        </m:sSubPr>
                        <m:e>
                          <m:r>
                            <a:rPr lang="kk-KZ" sz="1800" b="1" i="1">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𝒘</m:t>
                          </m:r>
                        </m:e>
                        <m:sub>
                          <m:r>
                            <a:rPr lang="kk-KZ" sz="1800" b="1" i="1">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𝒂</m:t>
                          </m:r>
                        </m:sub>
                      </m:sSub>
                      <m:r>
                        <a:rPr lang="kk-KZ" sz="1800" b="1" i="1">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m:t>
                      </m:r>
                      <m:rad>
                        <m:radPr>
                          <m:degHide m:val="on"/>
                          <m:ctrlPr>
                            <a:rPr lang="ru-RU" sz="1800" b="1" i="1">
                              <a:solidFill>
                                <a:srgbClr val="C00000"/>
                              </a:solidFill>
                              <a:effectLst>
                                <a:outerShdw blurRad="38100" dist="38100" dir="2700000" algn="tl">
                                  <a:srgbClr val="000000">
                                    <a:alpha val="43137"/>
                                  </a:srgbClr>
                                </a:outerShdw>
                              </a:effectLst>
                              <a:latin typeface="Cambria Math" panose="02040503050406030204" pitchFamily="18" charset="0"/>
                            </a:rPr>
                          </m:ctrlPr>
                        </m:radPr>
                        <m:deg/>
                        <m:e>
                          <m:f>
                            <m:fPr>
                              <m:ctrlPr>
                                <a:rPr lang="ru-RU" sz="1800" b="1" i="1">
                                  <a:solidFill>
                                    <a:srgbClr val="C00000"/>
                                  </a:solidFill>
                                  <a:effectLst>
                                    <a:outerShdw blurRad="38100" dist="38100" dir="2700000" algn="tl">
                                      <a:srgbClr val="000000">
                                        <a:alpha val="43137"/>
                                      </a:srgbClr>
                                    </a:outerShdw>
                                  </a:effectLst>
                                  <a:latin typeface="Cambria Math" panose="02040503050406030204" pitchFamily="18" charset="0"/>
                                </a:rPr>
                              </m:ctrlPr>
                            </m:fPr>
                            <m:num>
                              <m:r>
                                <a:rPr lang="kk-KZ" sz="1800" b="1" i="1">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𝟖</m:t>
                              </m:r>
                              <m:sSub>
                                <m:sSubPr>
                                  <m:ctrlPr>
                                    <a:rPr lang="ru-RU" sz="1800" b="1" i="1">
                                      <a:solidFill>
                                        <a:srgbClr val="C00000"/>
                                      </a:solidFill>
                                      <a:effectLst>
                                        <a:outerShdw blurRad="38100" dist="38100" dir="2700000" algn="tl">
                                          <a:srgbClr val="000000">
                                            <a:alpha val="43137"/>
                                          </a:srgbClr>
                                        </a:outerShdw>
                                      </a:effectLst>
                                      <a:latin typeface="Cambria Math" panose="02040503050406030204" pitchFamily="18" charset="0"/>
                                    </a:rPr>
                                  </m:ctrlPr>
                                </m:sSubPr>
                                <m:e>
                                  <m:r>
                                    <a:rPr lang="kk-KZ" sz="1800" b="1" i="1">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𝑹</m:t>
                                  </m:r>
                                </m:e>
                                <m:sub>
                                  <m:r>
                                    <a:rPr lang="kk-KZ" sz="1800" b="1" i="1">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𝟎</m:t>
                                  </m:r>
                                </m:sub>
                              </m:sSub>
                              <m:r>
                                <a:rPr lang="kk-KZ" sz="1800" b="1" i="1">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𝑻</m:t>
                              </m:r>
                            </m:num>
                            <m:den>
                              <m:r>
                                <a:rPr lang="kk-KZ" sz="1800" b="1" i="1">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𝝅</m:t>
                              </m:r>
                              <m:r>
                                <a:rPr lang="kk-KZ" sz="1800" b="1" i="1">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𝑴</m:t>
                              </m:r>
                            </m:den>
                          </m:f>
                        </m:e>
                      </m:rad>
                    </m:oMath>
                  </m:oMathPara>
                </a14:m>
                <a:endParaRPr lang="kk-KZ"/>
              </a:p>
            </p:txBody>
          </p:sp>
        </mc:Choice>
        <mc:Fallback xmlns="">
          <p:sp>
            <p:nvSpPr>
              <p:cNvPr id="11" name="TextBox 10">
                <a:extLst>
                  <a:ext uri="{FF2B5EF4-FFF2-40B4-BE49-F238E27FC236}">
                    <a16:creationId xmlns:a16="http://schemas.microsoft.com/office/drawing/2014/main" id="{10709E5A-71C1-5744-3435-6EFFDE0D115A}"/>
                  </a:ext>
                </a:extLst>
              </p:cNvPr>
              <p:cNvSpPr txBox="1">
                <a:spLocks noRot="1" noChangeAspect="1" noMove="1" noResize="1" noEditPoints="1" noAdjustHandles="1" noChangeArrowheads="1" noChangeShapeType="1" noTextEdit="1"/>
              </p:cNvSpPr>
              <p:nvPr/>
            </p:nvSpPr>
            <p:spPr>
              <a:xfrm>
                <a:off x="9869104" y="808795"/>
                <a:ext cx="6096000" cy="910699"/>
              </a:xfrm>
              <a:prstGeom prst="rect">
                <a:avLst/>
              </a:prstGeom>
              <a:blipFill>
                <a:blip r:embed="rId3"/>
                <a:stretch>
                  <a:fillRect b="-1342"/>
                </a:stretch>
              </a:blipFill>
            </p:spPr>
            <p:txBody>
              <a:bodyPr/>
              <a:lstStyle/>
              <a:p>
                <a:r>
                  <a:rPr lang="kk-KZ">
                    <a:noFill/>
                  </a:rPr>
                  <a:t> </a:t>
                </a:r>
              </a:p>
            </p:txBody>
          </p:sp>
        </mc:Fallback>
      </mc:AlternateContent>
    </p:spTree>
    <p:extLst>
      <p:ext uri="{BB962C8B-B14F-4D97-AF65-F5344CB8AC3E}">
        <p14:creationId xmlns:p14="http://schemas.microsoft.com/office/powerpoint/2010/main" val="151566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FB29027-78B4-28CF-9D92-CB0192F66BB7}"/>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C7D971D-D99A-67E7-973B-AAA913AC3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61FB577-E200-1E51-5240-16045A61E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F4AF05F-16D7-C168-6005-1FD0EDF514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905A9E7-D885-123C-1917-0B4F904672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3F4CB1EE-7A49-3648-77C5-454F21F552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035D6BD3-3301-676B-EC78-70C6D91421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CD62189F-AF67-3B59-F3A4-8D9FCEB90A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C6238CD1-287E-6B43-9B9F-D9C423013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3234CFCD-2B4A-3070-41E9-7D17B384D5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80D25C21-1D1C-6596-2F6E-1169990CC4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15568717-8754-75C8-19B9-B85A24CF5E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24EBACA1-93C8-A755-D06E-542BB34105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65DC3FEA-E418-D70D-F621-D6DDF96FCA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11A5F4ED-461E-5D22-C388-EDE23A6F0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FE7BC4C2-0FC2-F45A-DC95-009A126EFF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C0E48E09-6F36-A909-EE3A-85C6CD40BE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1AE48BBA-32A1-E3BB-E93E-2851E38768E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7F4C1366-3AB1-D6CB-8246-7E90051173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81E7E935-396B-C53B-FE29-2C2F701CA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D210E576-5CED-1956-3D85-AAE4F49A31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6619D1A7-4174-5D18-23ED-BFA1F4F069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B828BB14-3C84-36EE-94CE-DE016090B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793F4E21-BC54-C36C-2B42-AB8FC6B42B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9F9F523B-1340-B838-E144-20BBAAA99A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5CFEE46E-616B-BB0B-A33D-F5C79DB379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32BA9982-0F66-0272-BBF4-C2C413539B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3D866CDD-C331-417C-5333-ECD87B8E1D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24145956-AD1C-86B2-D1CF-9B2F95311E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6625E49C-75B9-F150-9DFF-131056DDAC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3DD604E2-C704-D3F4-AED3-8C3F5B9AC2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11474F14-9F4F-33B1-8467-DDAF2CAFA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8C5ADBC0-B279-55A1-30D0-17C9681D45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C5AEBBC8-80D9-943D-FC8C-06BFF87F3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753422CF-AEBA-07A8-A398-C5F3F5C41E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28CC36A8-3982-EF1B-B871-F26EA00B68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4522D889-4720-F4A7-A567-6617E4A6B7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9186C6CD-2C07-9D08-D76C-822BCFC0B4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54284288-2509-CD80-4B14-509249014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67E38565-ABFB-5795-6802-C2077A7BB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DA7941FB-F347-ED12-6236-6B20235E02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BC1071C3-9826-5B12-F80B-B2F2A8BE36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771CEB74-A6AC-4B26-E93B-1A07A0259B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60" name="Объект 2">
                <a:extLst>
                  <a:ext uri="{FF2B5EF4-FFF2-40B4-BE49-F238E27FC236}">
                    <a16:creationId xmlns:a16="http://schemas.microsoft.com/office/drawing/2014/main" id="{35E019A0-EAB8-4888-1411-1B2F1A1DC28A}"/>
                  </a:ext>
                </a:extLst>
              </p:cNvPr>
              <p:cNvSpPr>
                <a:spLocks noGrp="1"/>
              </p:cNvSpPr>
              <p:nvPr>
                <p:ph idx="1"/>
              </p:nvPr>
            </p:nvSpPr>
            <p:spPr>
              <a:xfrm>
                <a:off x="673626" y="1418242"/>
                <a:ext cx="6224806" cy="3006314"/>
              </a:xfrm>
            </p:spPr>
            <p:txBody>
              <a:bodyPr>
                <a:normAutofit/>
              </a:bodyPr>
              <a:lstStyle/>
              <a:p>
                <a:pPr indent="0">
                  <a:lnSpc>
                    <a:spcPct val="100000"/>
                  </a:lnSpc>
                  <a:spcBef>
                    <a:spcPts val="0"/>
                  </a:spcBef>
                  <a:buNone/>
                </a:pPr>
                <a:r>
                  <a:rPr lang="kk-KZ" sz="2000" b="1">
                    <a:solidFill>
                      <a:srgbClr val="002060"/>
                    </a:solidFill>
                    <a:latin typeface="Arial" panose="020B0604020202020204" pitchFamily="34" charset="0"/>
                    <a:ea typeface="Times New Roman" panose="02020603050405020304" pitchFamily="18" charset="0"/>
                    <a:cs typeface="Arial" panose="020B0604020202020204" pitchFamily="34" charset="0"/>
                  </a:rPr>
                  <a:t>Максвелл сонымен қатар молекулалардың орташа квадраттық жылдамдығы </a:t>
                </a:r>
              </a:p>
              <a:p>
                <a:pPr indent="0">
                  <a:lnSpc>
                    <a:spcPct val="100000"/>
                  </a:lnSpc>
                  <a:spcBef>
                    <a:spcPts val="0"/>
                  </a:spcBef>
                  <a:buNone/>
                </a:pPr>
                <a14:m>
                  <m:oMathPara xmlns:m="http://schemas.openxmlformats.org/officeDocument/2006/math">
                    <m:oMathParaPr>
                      <m:jc m:val="centerGroup"/>
                    </m:oMathParaPr>
                    <m:oMath xmlns:m="http://schemas.openxmlformats.org/officeDocument/2006/math">
                      <m:r>
                        <a:rPr lang="en-US" sz="2000" b="1" i="1" smtClean="0">
                          <a:solidFill>
                            <a:srgbClr val="002060"/>
                          </a:solidFill>
                          <a:latin typeface="Cambria Math" panose="02040503050406030204" pitchFamily="18" charset="0"/>
                          <a:ea typeface="Times New Roman" panose="02020603050405020304" pitchFamily="18" charset="0"/>
                          <a:cs typeface="Arial" panose="020B0604020202020204" pitchFamily="34" charset="0"/>
                        </a:rPr>
                        <m:t>𝑽</m:t>
                      </m:r>
                      <m:r>
                        <a:rPr lang="en-US" sz="2000" b="1" i="1" smtClean="0">
                          <a:solidFill>
                            <a:srgbClr val="002060"/>
                          </a:solidFill>
                          <a:latin typeface="Cambria Math" panose="02040503050406030204" pitchFamily="18" charset="0"/>
                          <a:ea typeface="Times New Roman" panose="02020603050405020304" pitchFamily="18" charset="0"/>
                          <a:cs typeface="Arial" panose="020B0604020202020204" pitchFamily="34" charset="0"/>
                        </a:rPr>
                        <m:t>=</m:t>
                      </m:r>
                      <m:rad>
                        <m:radPr>
                          <m:degHide m:val="on"/>
                          <m:ctrlPr>
                            <a:rPr lang="en-US" sz="2000" b="1" i="1" smtClean="0">
                              <a:solidFill>
                                <a:srgbClr val="002060"/>
                              </a:solidFill>
                              <a:latin typeface="Cambria Math" panose="02040503050406030204" pitchFamily="18" charset="0"/>
                              <a:cs typeface="Arial" panose="020B0604020202020204" pitchFamily="34" charset="0"/>
                            </a:rPr>
                          </m:ctrlPr>
                        </m:radPr>
                        <m:deg/>
                        <m:e>
                          <m:f>
                            <m:fPr>
                              <m:ctrlPr>
                                <a:rPr lang="en-US" sz="2000" b="1" i="1" smtClean="0">
                                  <a:solidFill>
                                    <a:srgbClr val="002060"/>
                                  </a:solidFill>
                                  <a:latin typeface="Cambria Math" panose="02040503050406030204" pitchFamily="18" charset="0"/>
                                  <a:cs typeface="Arial" panose="020B0604020202020204" pitchFamily="34" charset="0"/>
                                </a:rPr>
                              </m:ctrlPr>
                            </m:fPr>
                            <m:num>
                              <m:r>
                                <a:rPr lang="en-US" sz="2000" b="1" i="1" smtClean="0">
                                  <a:solidFill>
                                    <a:srgbClr val="002060"/>
                                  </a:solidFill>
                                  <a:latin typeface="Cambria Math" panose="02040503050406030204" pitchFamily="18" charset="0"/>
                                  <a:cs typeface="Arial" panose="020B0604020202020204" pitchFamily="34" charset="0"/>
                                </a:rPr>
                                <m:t>𝟑</m:t>
                              </m:r>
                              <m:r>
                                <a:rPr lang="en-US" sz="2000" b="1" i="1" smtClean="0">
                                  <a:solidFill>
                                    <a:srgbClr val="002060"/>
                                  </a:solidFill>
                                  <a:latin typeface="Cambria Math" panose="02040503050406030204" pitchFamily="18" charset="0"/>
                                  <a:cs typeface="Arial" panose="020B0604020202020204" pitchFamily="34" charset="0"/>
                                </a:rPr>
                                <m:t>𝒌𝑻</m:t>
                              </m:r>
                            </m:num>
                            <m:den>
                              <m:r>
                                <a:rPr lang="en-US" sz="2000" b="1" i="1" smtClean="0">
                                  <a:solidFill>
                                    <a:srgbClr val="002060"/>
                                  </a:solidFill>
                                  <a:latin typeface="Cambria Math" panose="02040503050406030204" pitchFamily="18" charset="0"/>
                                  <a:cs typeface="Arial" panose="020B0604020202020204" pitchFamily="34" charset="0"/>
                                </a:rPr>
                                <m:t>𝑹</m:t>
                              </m:r>
                            </m:den>
                          </m:f>
                        </m:e>
                      </m:rad>
                      <m:r>
                        <a:rPr lang="en-US" sz="2000" b="1" i="1">
                          <a:solidFill>
                            <a:srgbClr val="002060"/>
                          </a:solidFill>
                          <a:latin typeface="Cambria Math" panose="02040503050406030204" pitchFamily="18" charset="0"/>
                          <a:ea typeface="Times New Roman" panose="02020603050405020304" pitchFamily="18" charset="0"/>
                          <a:cs typeface="Arial" panose="020B0604020202020204" pitchFamily="34" charset="0"/>
                        </a:rPr>
                        <m:t> </m:t>
                      </m:r>
                    </m:oMath>
                  </m:oMathPara>
                </a14:m>
                <a:endParaRPr lang="ru-RU" sz="2000" b="1">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indent="0">
                  <a:lnSpc>
                    <a:spcPct val="100000"/>
                  </a:lnSpc>
                  <a:spcBef>
                    <a:spcPts val="0"/>
                  </a:spcBef>
                  <a:buNone/>
                </a:pPr>
                <a:endParaRPr lang="ru-RU" sz="2000" b="1">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indent="0">
                  <a:lnSpc>
                    <a:spcPct val="100000"/>
                  </a:lnSpc>
                  <a:spcBef>
                    <a:spcPts val="0"/>
                  </a:spcBef>
                  <a:buNone/>
                </a:pPr>
                <a:r>
                  <a:rPr lang="kk-KZ" sz="2000" b="1">
                    <a:solidFill>
                      <a:srgbClr val="002060"/>
                    </a:solidFill>
                    <a:latin typeface="Arial" panose="020B0604020202020204" pitchFamily="34" charset="0"/>
                    <a:ea typeface="Times New Roman" panose="02020603050405020304" pitchFamily="18" charset="0"/>
                    <a:cs typeface="Arial" panose="020B0604020202020204" pitchFamily="34" charset="0"/>
                  </a:rPr>
                  <a:t>тең екенін, мұнда </a:t>
                </a:r>
                <a14:m>
                  <m:oMath xmlns:m="http://schemas.openxmlformats.org/officeDocument/2006/math">
                    <m:r>
                      <a:rPr lang="en-US" sz="2000" b="1" i="1" smtClean="0">
                        <a:solidFill>
                          <a:srgbClr val="002060"/>
                        </a:solidFill>
                        <a:latin typeface="Cambria Math" panose="02040503050406030204" pitchFamily="18" charset="0"/>
                        <a:ea typeface="Times New Roman" panose="02020603050405020304" pitchFamily="18" charset="0"/>
                        <a:cs typeface="Arial" panose="020B0604020202020204" pitchFamily="34" charset="0"/>
                      </a:rPr>
                      <m:t>𝒌</m:t>
                    </m:r>
                  </m:oMath>
                </a14:m>
                <a:r>
                  <a:rPr lang="en-US" sz="2000" b="1">
                    <a:solidFill>
                      <a:srgbClr val="002060"/>
                    </a:solidFill>
                    <a:latin typeface="Arial" panose="020B0604020202020204" pitchFamily="34" charset="0"/>
                    <a:ea typeface="Times New Roman" panose="02020603050405020304" pitchFamily="18" charset="0"/>
                    <a:cs typeface="Arial" panose="020B0604020202020204" pitchFamily="34" charset="0"/>
                  </a:rPr>
                  <a:t> - </a:t>
                </a:r>
                <a:r>
                  <a:rPr lang="kk-KZ" sz="2000" b="1">
                    <a:solidFill>
                      <a:srgbClr val="002060"/>
                    </a:solidFill>
                    <a:latin typeface="Arial" panose="020B0604020202020204" pitchFamily="34" charset="0"/>
                    <a:ea typeface="Times New Roman" panose="02020603050405020304" pitchFamily="18" charset="0"/>
                    <a:cs typeface="Arial" panose="020B0604020202020204" pitchFamily="34" charset="0"/>
                  </a:rPr>
                  <a:t>Больцман тұрақтысы, </a:t>
                </a:r>
                <a14:m>
                  <m:oMath xmlns:m="http://schemas.openxmlformats.org/officeDocument/2006/math">
                    <m:r>
                      <a:rPr lang="en-US" sz="2000" b="1" i="1" smtClean="0">
                        <a:solidFill>
                          <a:srgbClr val="002060"/>
                        </a:solidFill>
                        <a:latin typeface="Cambria Math" panose="02040503050406030204" pitchFamily="18" charset="0"/>
                        <a:ea typeface="Times New Roman" panose="02020603050405020304" pitchFamily="18" charset="0"/>
                        <a:cs typeface="Arial" panose="020B0604020202020204" pitchFamily="34" charset="0"/>
                      </a:rPr>
                      <m:t>𝑻</m:t>
                    </m:r>
                  </m:oMath>
                </a14:m>
                <a:r>
                  <a:rPr lang="en-US" sz="2000" b="1">
                    <a:solidFill>
                      <a:srgbClr val="002060"/>
                    </a:solidFill>
                    <a:latin typeface="Arial" panose="020B0604020202020204" pitchFamily="34" charset="0"/>
                    <a:ea typeface="Times New Roman" panose="02020603050405020304" pitchFamily="18" charset="0"/>
                    <a:cs typeface="Arial" panose="020B0604020202020204" pitchFamily="34" charset="0"/>
                  </a:rPr>
                  <a:t> - </a:t>
                </a:r>
                <a:r>
                  <a:rPr lang="kk-KZ" sz="2000" b="1">
                    <a:solidFill>
                      <a:srgbClr val="002060"/>
                    </a:solidFill>
                    <a:latin typeface="Arial" panose="020B0604020202020204" pitchFamily="34" charset="0"/>
                    <a:ea typeface="Times New Roman" panose="02020603050405020304" pitchFamily="18" charset="0"/>
                    <a:cs typeface="Arial" panose="020B0604020202020204" pitchFamily="34" charset="0"/>
                  </a:rPr>
                  <a:t>газ температурасы және $</a:t>
                </a:r>
                <a:r>
                  <a:rPr lang="en-US" sz="2000" b="1">
                    <a:solidFill>
                      <a:srgbClr val="002060"/>
                    </a:solidFill>
                    <a:latin typeface="Arial" panose="020B0604020202020204" pitchFamily="34" charset="0"/>
                    <a:ea typeface="Times New Roman" panose="02020603050405020304" pitchFamily="18" charset="0"/>
                    <a:cs typeface="Arial" panose="020B0604020202020204" pitchFamily="34" charset="0"/>
                  </a:rPr>
                  <a:t>m$ </a:t>
                </a:r>
                <a:r>
                  <a:rPr lang="kk-KZ" sz="2000" b="1">
                    <a:solidFill>
                      <a:srgbClr val="002060"/>
                    </a:solidFill>
                    <a:latin typeface="Arial" panose="020B0604020202020204" pitchFamily="34" charset="0"/>
                    <a:ea typeface="Times New Roman" panose="02020603050405020304" pitchFamily="18" charset="0"/>
                    <a:cs typeface="Arial" panose="020B0604020202020204" pitchFamily="34" charset="0"/>
                  </a:rPr>
                  <a:t>екенін ескерді. бір молекуланың массасы.</a:t>
                </a:r>
                <a:endParaRPr lang="en-US" sz="2000" b="1">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60" name="Объект 2">
                <a:extLst>
                  <a:ext uri="{FF2B5EF4-FFF2-40B4-BE49-F238E27FC236}">
                    <a16:creationId xmlns:a16="http://schemas.microsoft.com/office/drawing/2014/main" id="{35E019A0-EAB8-4888-1411-1B2F1A1DC28A}"/>
                  </a:ext>
                </a:extLst>
              </p:cNvPr>
              <p:cNvSpPr>
                <a:spLocks noGrp="1" noRot="1" noChangeAspect="1" noMove="1" noResize="1" noEditPoints="1" noAdjustHandles="1" noChangeArrowheads="1" noChangeShapeType="1" noTextEdit="1"/>
              </p:cNvSpPr>
              <p:nvPr>
                <p:ph idx="1"/>
              </p:nvPr>
            </p:nvSpPr>
            <p:spPr>
              <a:xfrm>
                <a:off x="673626" y="1418242"/>
                <a:ext cx="6224806" cy="3006314"/>
              </a:xfrm>
              <a:blipFill>
                <a:blip r:embed="rId2"/>
                <a:stretch>
                  <a:fillRect t="-1014" r="-1273"/>
                </a:stretch>
              </a:blipFill>
            </p:spPr>
            <p:txBody>
              <a:bodyPr/>
              <a:lstStyle/>
              <a:p>
                <a:r>
                  <a:rPr lang="kk-KZ">
                    <a:noFill/>
                  </a:rPr>
                  <a:t> </a:t>
                </a:r>
              </a:p>
            </p:txBody>
          </p:sp>
        </mc:Fallback>
      </mc:AlternateContent>
      <p:sp>
        <p:nvSpPr>
          <p:cNvPr id="2" name="Скругленный прямоугольник 4">
            <a:extLst>
              <a:ext uri="{FF2B5EF4-FFF2-40B4-BE49-F238E27FC236}">
                <a16:creationId xmlns:a16="http://schemas.microsoft.com/office/drawing/2014/main" id="{CBFFC48F-FB91-7DD9-344D-8EC77B3C8495}"/>
              </a:ext>
            </a:extLst>
          </p:cNvPr>
          <p:cNvSpPr/>
          <p:nvPr/>
        </p:nvSpPr>
        <p:spPr>
          <a:xfrm>
            <a:off x="1975495" y="234228"/>
            <a:ext cx="8181975" cy="790671"/>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 name="Заголовок 1">
            <a:extLst>
              <a:ext uri="{FF2B5EF4-FFF2-40B4-BE49-F238E27FC236}">
                <a16:creationId xmlns:a16="http://schemas.microsoft.com/office/drawing/2014/main" id="{BCA96287-1268-C0B7-FC98-009145B1AE21}"/>
              </a:ext>
            </a:extLst>
          </p:cNvPr>
          <p:cNvSpPr>
            <a:spLocks noGrp="1"/>
          </p:cNvSpPr>
          <p:nvPr>
            <p:ph type="title"/>
          </p:nvPr>
        </p:nvSpPr>
        <p:spPr>
          <a:xfrm>
            <a:off x="1945978" y="132501"/>
            <a:ext cx="8241008" cy="994123"/>
          </a:xfrm>
        </p:spPr>
        <p:txBody>
          <a:bodyPr>
            <a:normAutofit/>
          </a:bodyPr>
          <a:lstStyle/>
          <a:p>
            <a:pPr algn="ctr"/>
            <a:r>
              <a:rPr lang="en-US" sz="2400" b="1" dirty="0">
                <a:solidFill>
                  <a:srgbClr val="C00000"/>
                </a:solidFill>
                <a:latin typeface="Arial" panose="020B0604020202020204" pitchFamily="34" charset="0"/>
                <a:cs typeface="Arial" panose="020B0604020202020204" pitchFamily="34" charset="0"/>
              </a:rPr>
              <a:t>2</a:t>
            </a:r>
            <a:r>
              <a:rPr lang="ru-RU" sz="2400" b="1">
                <a:solidFill>
                  <a:srgbClr val="C00000"/>
                </a:solidFill>
                <a:latin typeface="Arial" panose="020B0604020202020204" pitchFamily="34" charset="0"/>
                <a:cs typeface="Arial" panose="020B0604020202020204" pitchFamily="34" charset="0"/>
              </a:rPr>
              <a:t>. Молекулалардың орташа арифметикалық</a:t>
            </a:r>
            <a:br>
              <a:rPr lang="ru-RU" sz="2400" b="1">
                <a:solidFill>
                  <a:srgbClr val="C00000"/>
                </a:solidFill>
                <a:latin typeface="Arial" panose="020B0604020202020204" pitchFamily="34" charset="0"/>
                <a:cs typeface="Arial" panose="020B0604020202020204" pitchFamily="34" charset="0"/>
              </a:rPr>
            </a:br>
            <a:r>
              <a:rPr lang="ru-RU" sz="2400" b="1">
                <a:solidFill>
                  <a:srgbClr val="C00000"/>
                </a:solidFill>
                <a:latin typeface="Arial" panose="020B0604020202020204" pitchFamily="34" charset="0"/>
                <a:cs typeface="Arial" panose="020B0604020202020204" pitchFamily="34" charset="0"/>
              </a:rPr>
              <a:t>жылдамдығы</a:t>
            </a:r>
            <a:endParaRPr lang="ru-RU" sz="2400" b="1" dirty="0">
              <a:solidFill>
                <a:srgbClr val="C00000"/>
              </a:solidFill>
              <a:latin typeface="Arial" panose="020B0604020202020204" pitchFamily="34" charset="0"/>
              <a:cs typeface="Arial" panose="020B0604020202020204" pitchFamily="34" charset="0"/>
            </a:endParaRPr>
          </a:p>
        </p:txBody>
      </p:sp>
      <p:pic>
        <p:nvPicPr>
          <p:cNvPr id="5" name="Рисунок 4">
            <a:extLst>
              <a:ext uri="{FF2B5EF4-FFF2-40B4-BE49-F238E27FC236}">
                <a16:creationId xmlns:a16="http://schemas.microsoft.com/office/drawing/2014/main" id="{278D2FC0-96D7-A1FF-AD38-415691BC35A2}"/>
              </a:ext>
            </a:extLst>
          </p:cNvPr>
          <p:cNvPicPr>
            <a:picLocks noChangeAspect="1"/>
          </p:cNvPicPr>
          <p:nvPr/>
        </p:nvPicPr>
        <p:blipFill>
          <a:blip r:embed="rId3"/>
          <a:stretch>
            <a:fillRect/>
          </a:stretch>
        </p:blipFill>
        <p:spPr>
          <a:xfrm>
            <a:off x="6969557" y="1490812"/>
            <a:ext cx="4419641" cy="2331720"/>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AC573ED-E671-4EF5-5B7D-3534E68D547D}"/>
                  </a:ext>
                </a:extLst>
              </p:cNvPr>
              <p:cNvSpPr txBox="1"/>
              <p:nvPr/>
            </p:nvSpPr>
            <p:spPr>
              <a:xfrm>
                <a:off x="2480071" y="5020203"/>
                <a:ext cx="6096000" cy="9106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ru-RU" sz="1800" b="1" i="1" smtClean="0">
                              <a:solidFill>
                                <a:srgbClr val="C00000"/>
                              </a:solidFill>
                              <a:effectLst>
                                <a:outerShdw blurRad="38100" dist="38100" dir="2700000" algn="tl">
                                  <a:srgbClr val="000000">
                                    <a:alpha val="43137"/>
                                  </a:srgbClr>
                                </a:outerShdw>
                              </a:effectLst>
                              <a:latin typeface="Cambria Math" panose="02040503050406030204" pitchFamily="18" charset="0"/>
                            </a:rPr>
                          </m:ctrlPr>
                        </m:sSubPr>
                        <m:e>
                          <m:r>
                            <a:rPr lang="kk-KZ" sz="1800" b="1" i="1">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𝒘</m:t>
                          </m:r>
                        </m:e>
                        <m:sub>
                          <m:r>
                            <a:rPr lang="kk-KZ" sz="1800" b="1" i="1">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𝒂</m:t>
                          </m:r>
                        </m:sub>
                      </m:sSub>
                      <m:r>
                        <a:rPr lang="kk-KZ" sz="1800" b="1" i="1">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m:t>
                      </m:r>
                      <m:rad>
                        <m:radPr>
                          <m:degHide m:val="on"/>
                          <m:ctrlPr>
                            <a:rPr lang="ru-RU" sz="1800" b="1" i="1">
                              <a:solidFill>
                                <a:srgbClr val="C00000"/>
                              </a:solidFill>
                              <a:effectLst>
                                <a:outerShdw blurRad="38100" dist="38100" dir="2700000" algn="tl">
                                  <a:srgbClr val="000000">
                                    <a:alpha val="43137"/>
                                  </a:srgbClr>
                                </a:outerShdw>
                              </a:effectLst>
                              <a:latin typeface="Cambria Math" panose="02040503050406030204" pitchFamily="18" charset="0"/>
                            </a:rPr>
                          </m:ctrlPr>
                        </m:radPr>
                        <m:deg/>
                        <m:e>
                          <m:f>
                            <m:fPr>
                              <m:ctrlPr>
                                <a:rPr lang="ru-RU" sz="1800" b="1" i="1">
                                  <a:solidFill>
                                    <a:srgbClr val="C00000"/>
                                  </a:solidFill>
                                  <a:effectLst>
                                    <a:outerShdw blurRad="38100" dist="38100" dir="2700000" algn="tl">
                                      <a:srgbClr val="000000">
                                        <a:alpha val="43137"/>
                                      </a:srgbClr>
                                    </a:outerShdw>
                                  </a:effectLst>
                                  <a:latin typeface="Cambria Math" panose="02040503050406030204" pitchFamily="18" charset="0"/>
                                </a:rPr>
                              </m:ctrlPr>
                            </m:fPr>
                            <m:num>
                              <m:r>
                                <a:rPr lang="kk-KZ" sz="1800" b="1" i="1">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𝟖</m:t>
                              </m:r>
                              <m:sSub>
                                <m:sSubPr>
                                  <m:ctrlPr>
                                    <a:rPr lang="ru-RU" sz="1800" b="1" i="1">
                                      <a:solidFill>
                                        <a:srgbClr val="C00000"/>
                                      </a:solidFill>
                                      <a:effectLst>
                                        <a:outerShdw blurRad="38100" dist="38100" dir="2700000" algn="tl">
                                          <a:srgbClr val="000000">
                                            <a:alpha val="43137"/>
                                          </a:srgbClr>
                                        </a:outerShdw>
                                      </a:effectLst>
                                      <a:latin typeface="Cambria Math" panose="02040503050406030204" pitchFamily="18" charset="0"/>
                                    </a:rPr>
                                  </m:ctrlPr>
                                </m:sSubPr>
                                <m:e>
                                  <m:r>
                                    <a:rPr lang="kk-KZ" sz="1800" b="1" i="1">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𝑹</m:t>
                                  </m:r>
                                </m:e>
                                <m:sub>
                                  <m:r>
                                    <a:rPr lang="kk-KZ" sz="1800" b="1" i="1">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𝟎</m:t>
                                  </m:r>
                                </m:sub>
                              </m:sSub>
                              <m:r>
                                <a:rPr lang="kk-KZ" sz="1800" b="1" i="1">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𝑻</m:t>
                              </m:r>
                            </m:num>
                            <m:den>
                              <m:r>
                                <a:rPr lang="kk-KZ" sz="1800" b="1" i="1">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𝝅</m:t>
                              </m:r>
                              <m:r>
                                <a:rPr lang="kk-KZ" sz="1800" b="1" i="1">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𝑴</m:t>
                              </m:r>
                            </m:den>
                          </m:f>
                        </m:e>
                      </m:rad>
                    </m:oMath>
                  </m:oMathPara>
                </a14:m>
                <a:endParaRPr lang="kk-KZ"/>
              </a:p>
            </p:txBody>
          </p:sp>
        </mc:Choice>
        <mc:Fallback xmlns="">
          <p:sp>
            <p:nvSpPr>
              <p:cNvPr id="13" name="TextBox 12">
                <a:extLst>
                  <a:ext uri="{FF2B5EF4-FFF2-40B4-BE49-F238E27FC236}">
                    <a16:creationId xmlns:a16="http://schemas.microsoft.com/office/drawing/2014/main" id="{DAC573ED-E671-4EF5-5B7D-3534E68D547D}"/>
                  </a:ext>
                </a:extLst>
              </p:cNvPr>
              <p:cNvSpPr txBox="1">
                <a:spLocks noRot="1" noChangeAspect="1" noMove="1" noResize="1" noEditPoints="1" noAdjustHandles="1" noChangeArrowheads="1" noChangeShapeType="1" noTextEdit="1"/>
              </p:cNvSpPr>
              <p:nvPr/>
            </p:nvSpPr>
            <p:spPr>
              <a:xfrm>
                <a:off x="2480071" y="5020203"/>
                <a:ext cx="6096000" cy="910699"/>
              </a:xfrm>
              <a:prstGeom prst="rect">
                <a:avLst/>
              </a:prstGeom>
              <a:blipFill>
                <a:blip r:embed="rId4"/>
                <a:stretch>
                  <a:fillRect b="-1342"/>
                </a:stretch>
              </a:blipFill>
            </p:spPr>
            <p:txBody>
              <a:bodyPr/>
              <a:lstStyle/>
              <a:p>
                <a:r>
                  <a:rPr lang="kk-KZ">
                    <a:noFill/>
                  </a:rPr>
                  <a:t> </a:t>
                </a:r>
              </a:p>
            </p:txBody>
          </p:sp>
        </mc:Fallback>
      </mc:AlternateContent>
      <p:sp>
        <p:nvSpPr>
          <p:cNvPr id="54" name="TextBox 53">
            <a:extLst>
              <a:ext uri="{FF2B5EF4-FFF2-40B4-BE49-F238E27FC236}">
                <a16:creationId xmlns:a16="http://schemas.microsoft.com/office/drawing/2014/main" id="{301F4E4B-6646-C6F5-C984-805DAE1F02FD}"/>
              </a:ext>
            </a:extLst>
          </p:cNvPr>
          <p:cNvSpPr txBox="1"/>
          <p:nvPr/>
        </p:nvSpPr>
        <p:spPr>
          <a:xfrm>
            <a:off x="802879" y="4203114"/>
            <a:ext cx="8909050" cy="1015663"/>
          </a:xfrm>
          <a:prstGeom prst="rect">
            <a:avLst/>
          </a:prstGeom>
          <a:noFill/>
        </p:spPr>
        <p:txBody>
          <a:bodyPr wrap="square">
            <a:spAutoFit/>
          </a:bodyPr>
          <a:lstStyle/>
          <a:p>
            <a:pPr indent="0">
              <a:lnSpc>
                <a:spcPct val="100000"/>
              </a:lnSpc>
              <a:spcBef>
                <a:spcPts val="0"/>
              </a:spcBef>
              <a:buNone/>
            </a:pPr>
            <a:r>
              <a:rPr lang="kk-KZ" sz="2000" b="1">
                <a:solidFill>
                  <a:srgbClr val="002060"/>
                </a:solidFill>
                <a:latin typeface="Arial" panose="020B0604020202020204" pitchFamily="34" charset="0"/>
                <a:ea typeface="Times New Roman" panose="02020603050405020304" pitchFamily="18" charset="0"/>
                <a:cs typeface="Arial" panose="020B0604020202020204" pitchFamily="34" charset="0"/>
              </a:rPr>
              <a:t>Осы болжамдарға сүйене отырып, Максвелл молекулалардың жылдамдығының таралу функциясын алды, оның келесі формасы бар:</a:t>
            </a:r>
            <a:endParaRPr lang="ru-RU" sz="20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25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60EFF3-BBF2-B9D6-48E7-C22B63BF6A4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EE0DEC-D618-2868-1399-ADBD4FB32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815D34E-7319-0039-CBFB-A9F3285021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B40885-9241-5E6C-FA6F-C803DB9FE9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A3A24775-6781-4C2D-675A-CD6436F62D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4B0172A0-B478-2EEA-96CC-28FDA75DF0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E518AD76-0B20-8168-19CC-9963471105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A3796623-1F18-70F6-9B6A-A57860B230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BD2135EA-ADC8-0EBD-5A8D-73A79AE1B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3365B2E6-9822-9C50-D31D-1FCDA13AC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A50F644B-5A47-48CE-6B60-331C8DA68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C13A07F4-5ECC-BEB3-8F61-5E6878285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DC5F9723-A16C-ABCC-4330-8AB71E1C62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FF1C0A8D-B30B-CCF7-765C-9D8A5B016A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8B7E4433-BAF6-A0D6-F21C-3DEBAD6EF6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6ABB78C1-9943-A33E-A0A8-D6939C774F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41AE79C3-FFFE-5992-503F-429A96BB4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56734507-CA90-17A2-87E1-0118D4180D4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D9B6F53C-1856-8976-7F8E-41FC9933F5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EC89F6C4-473D-D029-960A-76277B0B4A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E1DD110A-2545-B527-D24F-94FCB088DC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A6A38770-60A8-7844-74B5-9E0F74A87D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7FC33114-EE99-8E16-3807-63A68B1919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F0569347-F88D-4231-BAB2-5470875D2D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28785F2E-D0BB-02D2-3DDF-A12C215E9E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7485DBF7-4A83-EE9A-0825-933131A3E2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D78453AF-0E24-DC4C-C2F5-F51AFCDAC2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B59270D1-CA53-3E63-89E6-EA53342429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F037773A-AD86-DC13-6B9B-41C5326F5E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83BBAE80-5CDE-55C4-5996-ECA8010E5D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D83B365E-8EB2-0EF4-3F26-5F3F42A398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6045FA1A-3A23-2F41-B663-8FE19483E5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B73725FE-5682-AE21-4150-0E563099CB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027AC2F9-4B42-6514-8698-93AEEED476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FA797338-4B31-E593-967D-AE26C332C3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9480C7EB-43A5-6720-F5C4-6DEEE468E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0E8ABCA0-356F-E5A8-06B8-06F1625C99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F4233A8F-33A1-373B-2E19-5B37A34E51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7C78A32E-724C-E5D2-4C93-CA1F230E4B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73BC8DBB-1B56-1827-89BA-FFEA995A2A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AAC635D6-2EDD-9F83-3342-D25C67998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9EA46234-7F74-7B53-8949-987E1A870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5B56F580-3E93-3880-5DA3-61684760CB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Объект 2">
            <a:extLst>
              <a:ext uri="{FF2B5EF4-FFF2-40B4-BE49-F238E27FC236}">
                <a16:creationId xmlns:a16="http://schemas.microsoft.com/office/drawing/2014/main" id="{6E79ECA0-6ED1-985F-3B0A-DA8BFA295B30}"/>
              </a:ext>
            </a:extLst>
          </p:cNvPr>
          <p:cNvSpPr>
            <a:spLocks noGrp="1"/>
          </p:cNvSpPr>
          <p:nvPr>
            <p:ph idx="1"/>
          </p:nvPr>
        </p:nvSpPr>
        <p:spPr>
          <a:xfrm>
            <a:off x="810299" y="1071173"/>
            <a:ext cx="10291166" cy="4876699"/>
          </a:xfrm>
        </p:spPr>
        <p:txBody>
          <a:bodyPr anchor="ctr">
            <a:noAutofit/>
          </a:bodyPr>
          <a:lstStyle/>
          <a:p>
            <a:pPr marL="0" indent="0">
              <a:lnSpc>
                <a:spcPct val="100000"/>
              </a:lnSpc>
              <a:spcBef>
                <a:spcPts val="0"/>
              </a:spcBef>
              <a:buNone/>
            </a:pPr>
            <a:r>
              <a:rPr lang="ru-RU" sz="1800" b="1">
                <a:solidFill>
                  <a:srgbClr val="C00000"/>
                </a:solidFill>
                <a:latin typeface="Arial" panose="020B0604020202020204" pitchFamily="34" charset="0"/>
                <a:cs typeface="Arial" panose="020B0604020202020204" pitchFamily="34" charset="0"/>
              </a:rPr>
              <a:t>Газ молекулаларының бетпен соқтығысу жиілігі </a:t>
            </a:r>
            <a:r>
              <a:rPr lang="ru-RU" sz="1800" b="1">
                <a:solidFill>
                  <a:srgbClr val="002060"/>
                </a:solidFill>
                <a:latin typeface="Arial" panose="020B0604020202020204" pitchFamily="34" charset="0"/>
                <a:cs typeface="Arial" panose="020B0604020202020204" pitchFamily="34" charset="0"/>
              </a:rPr>
              <a:t>**Газ молекулаларының қабырғамен соқтығысу жиілігі** уақыт бірлігіндегі молекулалардың қабырғамен соқтығысуының саны.Газ молекулаларының ыдыс қабырғаларымен соқтығысуы қалай болатынын түсіну үшін бұл процестің негізгі сипаттамаларын ескеру қажет:1. **Молекулалардың концентрациясы.** Молекулалардың концентрациясы – бірлік көлемдегі молекулалар саны. Молекулалардың концентрациясы неғұрлым көп болса, соғұрлым олар қабырғамен соқтығысады.2. **Молекулалар қозғалысының орташа жылдамдығы.** Молекулалардың орташа қозғалыс жылдамдығы олардың кинетикалық энергиясымен анықталады. Жылулық тепе-теңдік жағдайында молекулалардың орташа кинетикалық энергиясы температураға пропорционал болады. Молекулалардың орташа жылдамдығы неғұрлым жоғары болса, олардың қабырғамен соқтығысу ықтималдығы соғұрлым жоғары болады.3. **Тиімді соқтығыстың көлденең қимасы** Соқтығыстың тиімді көлденең қимасы молекулалар қабырғамен соқтығысатын көлденең қиманың ауданы болып табылады. Бұл молекулалардың мөлшеріне және бетінің геометриясына байланысты. Соқтығыстың тиімді көлденең қимасы неғұрлым үлкен болса, соғұрлым көп молекула уақыт бірлігінде қабырғамен соқтығысады.Сонымен, газ молекулаларының қабырғамен соқтығысу жиілігі молекулалардың концентрациясына, олардың орташа жылдамдығына және тиімді соқтығыстың көлденең қимасына байланысты.</a:t>
            </a:r>
            <a:endParaRPr lang="ru-RU" sz="1800" b="1" dirty="0">
              <a:solidFill>
                <a:srgbClr val="002060"/>
              </a:solidFill>
              <a:latin typeface="Arial" panose="020B0604020202020204" pitchFamily="34" charset="0"/>
              <a:cs typeface="Arial" panose="020B0604020202020204" pitchFamily="34" charset="0"/>
            </a:endParaRPr>
          </a:p>
        </p:txBody>
      </p:sp>
      <p:sp>
        <p:nvSpPr>
          <p:cNvPr id="3" name="Скругленный прямоугольник 4">
            <a:extLst>
              <a:ext uri="{FF2B5EF4-FFF2-40B4-BE49-F238E27FC236}">
                <a16:creationId xmlns:a16="http://schemas.microsoft.com/office/drawing/2014/main" id="{7219FF06-FF97-AF0F-B6AD-7B8AACF89E9A}"/>
              </a:ext>
            </a:extLst>
          </p:cNvPr>
          <p:cNvSpPr/>
          <p:nvPr/>
        </p:nvSpPr>
        <p:spPr>
          <a:xfrm>
            <a:off x="1975495" y="234228"/>
            <a:ext cx="8181975" cy="581025"/>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 name="Заголовок 1">
            <a:extLst>
              <a:ext uri="{FF2B5EF4-FFF2-40B4-BE49-F238E27FC236}">
                <a16:creationId xmlns:a16="http://schemas.microsoft.com/office/drawing/2014/main" id="{1E5F0896-8590-A135-D24A-D438D186F28C}"/>
              </a:ext>
            </a:extLst>
          </p:cNvPr>
          <p:cNvSpPr>
            <a:spLocks noGrp="1"/>
          </p:cNvSpPr>
          <p:nvPr>
            <p:ph type="title"/>
          </p:nvPr>
        </p:nvSpPr>
        <p:spPr>
          <a:xfrm>
            <a:off x="1975496" y="27678"/>
            <a:ext cx="8241008" cy="994123"/>
          </a:xfrm>
        </p:spPr>
        <p:txBody>
          <a:bodyPr>
            <a:normAutofit/>
          </a:bodyPr>
          <a:lstStyle/>
          <a:p>
            <a:pPr algn="ctr"/>
            <a:r>
              <a:rPr lang="ru-RU" sz="2400" b="1">
                <a:solidFill>
                  <a:srgbClr val="C00000"/>
                </a:solidFill>
                <a:latin typeface="Arial" panose="020B0604020202020204" pitchFamily="34" charset="0"/>
                <a:cs typeface="Arial" panose="020B0604020202020204" pitchFamily="34" charset="0"/>
              </a:rPr>
              <a:t>3. </a:t>
            </a:r>
            <a:r>
              <a:rPr lang="kk-KZ" sz="2400" b="1">
                <a:solidFill>
                  <a:srgbClr val="C00000"/>
                </a:solidFill>
                <a:latin typeface="Arial" panose="020B0604020202020204" pitchFamily="34" charset="0"/>
                <a:ea typeface="Times New Roman" panose="02020603050405020304" pitchFamily="18" charset="0"/>
              </a:rPr>
              <a:t>Газ молекулаларының бетпен соқтығысу жиілігі</a:t>
            </a:r>
            <a:endParaRPr lang="ru-RU" sz="24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6545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60EFF3-BBF2-B9D6-48E7-C22B63BF6A4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EE0DEC-D618-2868-1399-ADBD4FB32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815D34E-7319-0039-CBFB-A9F3285021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B40885-9241-5E6C-FA6F-C803DB9FE9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A3A24775-6781-4C2D-675A-CD6436F62D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4B0172A0-B478-2EEA-96CC-28FDA75DF0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E518AD76-0B20-8168-19CC-9963471105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A3796623-1F18-70F6-9B6A-A57860B230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BD2135EA-ADC8-0EBD-5A8D-73A79AE1B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3365B2E6-9822-9C50-D31D-1FCDA13AC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A50F644B-5A47-48CE-6B60-331C8DA68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C13A07F4-5ECC-BEB3-8F61-5E6878285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DC5F9723-A16C-ABCC-4330-8AB71E1C62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FF1C0A8D-B30B-CCF7-765C-9D8A5B016A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8B7E4433-BAF6-A0D6-F21C-3DEBAD6EF6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6ABB78C1-9943-A33E-A0A8-D6939C774F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41AE79C3-FFFE-5992-503F-429A96BB4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56734507-CA90-17A2-87E1-0118D4180D4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D9B6F53C-1856-8976-7F8E-41FC9933F5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EC89F6C4-473D-D029-960A-76277B0B4A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E1DD110A-2545-B527-D24F-94FCB088DC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A6A38770-60A8-7844-74B5-9E0F74A87D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7FC33114-EE99-8E16-3807-63A68B1919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F0569347-F88D-4231-BAB2-5470875D2D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28785F2E-D0BB-02D2-3DDF-A12C215E9E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7485DBF7-4A83-EE9A-0825-933131A3E2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D78453AF-0E24-DC4C-C2F5-F51AFCDAC2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B59270D1-CA53-3E63-89E6-EA53342429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F037773A-AD86-DC13-6B9B-41C5326F5E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83BBAE80-5CDE-55C4-5996-ECA8010E5D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D83B365E-8EB2-0EF4-3F26-5F3F42A398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6045FA1A-3A23-2F41-B663-8FE19483E5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B73725FE-5682-AE21-4150-0E563099CB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027AC2F9-4B42-6514-8698-93AEEED476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FA797338-4B31-E593-967D-AE26C332C3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9480C7EB-43A5-6720-F5C4-6DEEE468E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0E8ABCA0-356F-E5A8-06B8-06F1625C99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F4233A8F-33A1-373B-2E19-5B37A34E51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7C78A32E-724C-E5D2-4C93-CA1F230E4B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73BC8DBB-1B56-1827-89BA-FFEA995A2A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AAC635D6-2EDD-9F83-3342-D25C67998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9EA46234-7F74-7B53-8949-987E1A870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5B56F580-3E93-3880-5DA3-61684760CB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Объект 2">
            <a:extLst>
              <a:ext uri="{FF2B5EF4-FFF2-40B4-BE49-F238E27FC236}">
                <a16:creationId xmlns:a16="http://schemas.microsoft.com/office/drawing/2014/main" id="{6E79ECA0-6ED1-985F-3B0A-DA8BFA295B30}"/>
              </a:ext>
            </a:extLst>
          </p:cNvPr>
          <p:cNvSpPr>
            <a:spLocks noGrp="1"/>
          </p:cNvSpPr>
          <p:nvPr>
            <p:ph idx="1"/>
          </p:nvPr>
        </p:nvSpPr>
        <p:spPr>
          <a:xfrm>
            <a:off x="810299" y="1071173"/>
            <a:ext cx="10291166" cy="4876699"/>
          </a:xfrm>
        </p:spPr>
        <p:txBody>
          <a:bodyPr anchor="ctr">
            <a:noAutofit/>
          </a:bodyPr>
          <a:lstStyle/>
          <a:p>
            <a:pPr marL="0" indent="0">
              <a:lnSpc>
                <a:spcPct val="100000"/>
              </a:lnSpc>
              <a:spcBef>
                <a:spcPts val="0"/>
              </a:spcBef>
              <a:buNone/>
            </a:pPr>
            <a:r>
              <a:rPr lang="ru-RU" sz="1800" b="1">
                <a:solidFill>
                  <a:srgbClr val="C00000"/>
                </a:solidFill>
                <a:latin typeface="Arial" panose="020B0604020202020204" pitchFamily="34" charset="0"/>
                <a:cs typeface="Arial" panose="020B0604020202020204" pitchFamily="34" charset="0"/>
              </a:rPr>
              <a:t>Газ молекулаларының бетпен соқтығысу жиілігі </a:t>
            </a:r>
            <a:r>
              <a:rPr lang="ru-RU" sz="1800" b="1">
                <a:solidFill>
                  <a:srgbClr val="002060"/>
                </a:solidFill>
                <a:latin typeface="Arial" panose="020B0604020202020204" pitchFamily="34" charset="0"/>
                <a:cs typeface="Arial" panose="020B0604020202020204" pitchFamily="34" charset="0"/>
              </a:rPr>
              <a:t>деп молекулалардың бетке уақыт бірлігіндегі соқтығыстарының санын айтады.</a:t>
            </a:r>
            <a:endParaRPr lang="en-US" sz="1800" b="1">
              <a:solidFill>
                <a:srgbClr val="002060"/>
              </a:solidFill>
              <a:latin typeface="Arial" panose="020B0604020202020204" pitchFamily="34" charset="0"/>
              <a:cs typeface="Arial" panose="020B0604020202020204" pitchFamily="34" charset="0"/>
            </a:endParaRPr>
          </a:p>
          <a:p>
            <a:pPr marL="0" indent="0">
              <a:lnSpc>
                <a:spcPct val="100000"/>
              </a:lnSpc>
              <a:spcBef>
                <a:spcPts val="0"/>
              </a:spcBef>
              <a:buNone/>
            </a:pPr>
            <a:endParaRPr lang="en-US" sz="1800" b="1">
              <a:solidFill>
                <a:srgbClr val="002060"/>
              </a:solidFill>
              <a:latin typeface="Arial" panose="020B0604020202020204" pitchFamily="34" charset="0"/>
              <a:cs typeface="Arial" panose="020B0604020202020204" pitchFamily="34" charset="0"/>
            </a:endParaRPr>
          </a:p>
          <a:p>
            <a:pPr marL="0" indent="0">
              <a:lnSpc>
                <a:spcPct val="100000"/>
              </a:lnSpc>
              <a:spcBef>
                <a:spcPts val="0"/>
              </a:spcBef>
              <a:buNone/>
            </a:pPr>
            <a:endParaRPr lang="en-US" sz="1800" b="1">
              <a:solidFill>
                <a:srgbClr val="002060"/>
              </a:solidFill>
              <a:latin typeface="Arial" panose="020B0604020202020204" pitchFamily="34" charset="0"/>
              <a:cs typeface="Arial" panose="020B0604020202020204" pitchFamily="34" charset="0"/>
            </a:endParaRPr>
          </a:p>
          <a:p>
            <a:pPr marL="0" indent="0">
              <a:lnSpc>
                <a:spcPct val="100000"/>
              </a:lnSpc>
              <a:spcBef>
                <a:spcPts val="0"/>
              </a:spcBef>
              <a:buNone/>
            </a:pPr>
            <a:endParaRPr lang="en-US" sz="1800" b="1">
              <a:solidFill>
                <a:srgbClr val="002060"/>
              </a:solidFill>
              <a:latin typeface="Arial" panose="020B0604020202020204" pitchFamily="34" charset="0"/>
              <a:cs typeface="Arial" panose="020B0604020202020204" pitchFamily="34" charset="0"/>
            </a:endParaRPr>
          </a:p>
          <a:p>
            <a:pPr marL="0" indent="0">
              <a:lnSpc>
                <a:spcPct val="100000"/>
              </a:lnSpc>
              <a:spcBef>
                <a:spcPts val="0"/>
              </a:spcBef>
              <a:buNone/>
            </a:pPr>
            <a:endParaRPr lang="ru-RU" sz="1800" b="1">
              <a:solidFill>
                <a:srgbClr val="002060"/>
              </a:solidFill>
              <a:latin typeface="Arial" panose="020B0604020202020204" pitchFamily="34" charset="0"/>
              <a:cs typeface="Arial" panose="020B0604020202020204" pitchFamily="34" charset="0"/>
            </a:endParaRPr>
          </a:p>
          <a:p>
            <a:pPr marL="0" indent="0">
              <a:lnSpc>
                <a:spcPct val="100000"/>
              </a:lnSpc>
              <a:spcBef>
                <a:spcPts val="0"/>
              </a:spcBef>
              <a:buNone/>
            </a:pPr>
            <a:r>
              <a:rPr lang="ru-RU" sz="1800" b="1">
                <a:solidFill>
                  <a:srgbClr val="002060"/>
                </a:solidFill>
                <a:latin typeface="Arial" panose="020B0604020202020204" pitchFamily="34" charset="0"/>
                <a:cs typeface="Arial" panose="020B0604020202020204" pitchFamily="34" charset="0"/>
              </a:rPr>
              <a:t>Газ молекулаларының бетпен соқтығысу жиілігі көлем бірлігіндегі молекулалар санына, олардың қозғалыс жылдамдығына және беттің өлшеміне байланысты. Бірлік көлемдегі молекулалар неғұрлым көп болса, соғұрлым олар бетіне соғұрлым жиі түседі. Молекулалардың қозғалыс жылдамдығы неғұрлым жоғары болса, соғұрлым жиі соқтығыстар болады.</a:t>
            </a:r>
          </a:p>
          <a:p>
            <a:pPr marL="0" indent="0">
              <a:lnSpc>
                <a:spcPct val="100000"/>
              </a:lnSpc>
              <a:spcBef>
                <a:spcPts val="0"/>
              </a:spcBef>
              <a:buNone/>
            </a:pPr>
            <a:endParaRPr lang="ru-RU" sz="1800" b="1">
              <a:solidFill>
                <a:srgbClr val="002060"/>
              </a:solidFill>
              <a:latin typeface="Arial" panose="020B0604020202020204" pitchFamily="34" charset="0"/>
              <a:cs typeface="Arial" panose="020B0604020202020204" pitchFamily="34" charset="0"/>
            </a:endParaRPr>
          </a:p>
          <a:p>
            <a:pPr marL="0" indent="0">
              <a:lnSpc>
                <a:spcPct val="100000"/>
              </a:lnSpc>
              <a:spcBef>
                <a:spcPts val="0"/>
              </a:spcBef>
              <a:buNone/>
            </a:pPr>
            <a:r>
              <a:rPr lang="ru-RU" sz="1800" b="1">
                <a:solidFill>
                  <a:srgbClr val="002060"/>
                </a:solidFill>
                <a:latin typeface="Arial" panose="020B0604020202020204" pitchFamily="34" charset="0"/>
                <a:cs typeface="Arial" panose="020B0604020202020204" pitchFamily="34" charset="0"/>
              </a:rPr>
              <a:t>Молекулалардың бетпен соқтығысу жиілігі де газдың температурасына байланысты. Температура жоғарылаған сайын молекулалардың қозғалыс жылдамдығы артады, демек, соқтығысу жиілігі де артады.</a:t>
            </a:r>
            <a:endParaRPr lang="ru-RU" sz="1800" b="1" dirty="0">
              <a:solidFill>
                <a:srgbClr val="002060"/>
              </a:solidFill>
              <a:latin typeface="Arial" panose="020B0604020202020204" pitchFamily="34" charset="0"/>
              <a:cs typeface="Arial" panose="020B0604020202020204" pitchFamily="34" charset="0"/>
            </a:endParaRPr>
          </a:p>
        </p:txBody>
      </p:sp>
      <p:sp>
        <p:nvSpPr>
          <p:cNvPr id="3" name="Скругленный прямоугольник 4">
            <a:extLst>
              <a:ext uri="{FF2B5EF4-FFF2-40B4-BE49-F238E27FC236}">
                <a16:creationId xmlns:a16="http://schemas.microsoft.com/office/drawing/2014/main" id="{7219FF06-FF97-AF0F-B6AD-7B8AACF89E9A}"/>
              </a:ext>
            </a:extLst>
          </p:cNvPr>
          <p:cNvSpPr/>
          <p:nvPr/>
        </p:nvSpPr>
        <p:spPr>
          <a:xfrm>
            <a:off x="1975495" y="234228"/>
            <a:ext cx="8181975" cy="581025"/>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 name="Заголовок 1">
            <a:extLst>
              <a:ext uri="{FF2B5EF4-FFF2-40B4-BE49-F238E27FC236}">
                <a16:creationId xmlns:a16="http://schemas.microsoft.com/office/drawing/2014/main" id="{1E5F0896-8590-A135-D24A-D438D186F28C}"/>
              </a:ext>
            </a:extLst>
          </p:cNvPr>
          <p:cNvSpPr>
            <a:spLocks noGrp="1"/>
          </p:cNvSpPr>
          <p:nvPr>
            <p:ph type="title"/>
          </p:nvPr>
        </p:nvSpPr>
        <p:spPr>
          <a:xfrm>
            <a:off x="1975496" y="27678"/>
            <a:ext cx="8241008" cy="994123"/>
          </a:xfrm>
        </p:spPr>
        <p:txBody>
          <a:bodyPr>
            <a:normAutofit/>
          </a:bodyPr>
          <a:lstStyle/>
          <a:p>
            <a:pPr algn="ctr"/>
            <a:r>
              <a:rPr lang="ru-RU" sz="2400" b="1">
                <a:solidFill>
                  <a:srgbClr val="C00000"/>
                </a:solidFill>
                <a:latin typeface="Arial" panose="020B0604020202020204" pitchFamily="34" charset="0"/>
                <a:cs typeface="Arial" panose="020B0604020202020204" pitchFamily="34" charset="0"/>
              </a:rPr>
              <a:t>3. </a:t>
            </a:r>
            <a:r>
              <a:rPr lang="kk-KZ" sz="2400" b="1">
                <a:solidFill>
                  <a:srgbClr val="C00000"/>
                </a:solidFill>
                <a:latin typeface="Arial" panose="020B0604020202020204" pitchFamily="34" charset="0"/>
                <a:ea typeface="Times New Roman" panose="02020603050405020304" pitchFamily="18" charset="0"/>
              </a:rPr>
              <a:t>Газ молекулаларының бетпен соқтығысу жиілігі</a:t>
            </a:r>
            <a:endParaRPr lang="ru-RU" sz="24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12F72765-F7AD-8211-8417-2C3B2D18FE4D}"/>
                  </a:ext>
                </a:extLst>
              </p:cNvPr>
              <p:cNvSpPr txBox="1"/>
              <p:nvPr/>
            </p:nvSpPr>
            <p:spPr>
              <a:xfrm>
                <a:off x="5229689" y="2179775"/>
                <a:ext cx="1452385" cy="6914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kk-KZ" sz="2400" b="1" i="1" smtClean="0">
                          <a:solidFill>
                            <a:srgbClr val="C00000"/>
                          </a:solidFill>
                          <a:latin typeface="Cambria Math" panose="02040503050406030204" pitchFamily="18" charset="0"/>
                          <a:ea typeface="Cambria Math" panose="02040503050406030204" pitchFamily="18" charset="0"/>
                        </a:rPr>
                        <m:t>𝝂</m:t>
                      </m:r>
                      <m:r>
                        <a:rPr lang="ru-RU" sz="2400" b="1" i="1" smtClean="0">
                          <a:solidFill>
                            <a:srgbClr val="C00000"/>
                          </a:solidFill>
                          <a:latin typeface="Cambria Math" panose="02040503050406030204" pitchFamily="18" charset="0"/>
                          <a:ea typeface="Cambria Math" panose="02040503050406030204" pitchFamily="18" charset="0"/>
                        </a:rPr>
                        <m:t>=</m:t>
                      </m:r>
                      <m:f>
                        <m:fPr>
                          <m:ctrlPr>
                            <a:rPr lang="en-US" sz="2400" b="1" i="1" smtClean="0">
                              <a:solidFill>
                                <a:srgbClr val="C00000"/>
                              </a:solidFill>
                              <a:latin typeface="Cambria Math" panose="02040503050406030204" pitchFamily="18" charset="0"/>
                              <a:ea typeface="Cambria Math" panose="02040503050406030204" pitchFamily="18" charset="0"/>
                            </a:rPr>
                          </m:ctrlPr>
                        </m:fPr>
                        <m:num>
                          <m:r>
                            <a:rPr lang="en-US" sz="2400" b="1" i="1" smtClean="0">
                              <a:solidFill>
                                <a:srgbClr val="C00000"/>
                              </a:solidFill>
                              <a:latin typeface="Cambria Math" panose="02040503050406030204" pitchFamily="18" charset="0"/>
                              <a:ea typeface="Cambria Math" panose="02040503050406030204" pitchFamily="18" charset="0"/>
                            </a:rPr>
                            <m:t>𝟏</m:t>
                          </m:r>
                        </m:num>
                        <m:den>
                          <m:r>
                            <a:rPr lang="en-US" sz="2400" b="1" i="1" smtClean="0">
                              <a:solidFill>
                                <a:srgbClr val="C00000"/>
                              </a:solidFill>
                              <a:latin typeface="Cambria Math" panose="02040503050406030204" pitchFamily="18" charset="0"/>
                              <a:ea typeface="Cambria Math" panose="02040503050406030204" pitchFamily="18" charset="0"/>
                            </a:rPr>
                            <m:t>𝟒</m:t>
                          </m:r>
                        </m:den>
                      </m:f>
                      <m:r>
                        <a:rPr lang="en-US" sz="2400" b="1" i="1" smtClean="0">
                          <a:solidFill>
                            <a:srgbClr val="C00000"/>
                          </a:solidFill>
                          <a:latin typeface="Cambria Math" panose="02040503050406030204" pitchFamily="18" charset="0"/>
                          <a:ea typeface="Cambria Math" panose="02040503050406030204" pitchFamily="18" charset="0"/>
                        </a:rPr>
                        <m:t>𝒏</m:t>
                      </m:r>
                      <m:sSub>
                        <m:sSubPr>
                          <m:ctrlPr>
                            <a:rPr lang="en-US" sz="2400" b="1" i="1" smtClean="0">
                              <a:solidFill>
                                <a:srgbClr val="C00000"/>
                              </a:solidFill>
                              <a:latin typeface="Cambria Math" panose="02040503050406030204" pitchFamily="18" charset="0"/>
                              <a:ea typeface="Cambria Math" panose="02040503050406030204" pitchFamily="18" charset="0"/>
                            </a:rPr>
                          </m:ctrlPr>
                        </m:sSubPr>
                        <m:e>
                          <m:r>
                            <a:rPr lang="en-US" sz="2400" b="1" i="0" smtClean="0">
                              <a:solidFill>
                                <a:srgbClr val="C00000"/>
                              </a:solidFill>
                              <a:latin typeface="Cambria Math" panose="02040503050406030204" pitchFamily="18" charset="0"/>
                              <a:ea typeface="Cambria Math" panose="02040503050406030204" pitchFamily="18" charset="0"/>
                            </a:rPr>
                            <m:t>𝐰</m:t>
                          </m:r>
                        </m:e>
                        <m:sub>
                          <m:r>
                            <a:rPr lang="en-US" sz="2400" b="1" i="0" smtClean="0">
                              <a:solidFill>
                                <a:srgbClr val="C00000"/>
                              </a:solidFill>
                              <a:latin typeface="Cambria Math" panose="02040503050406030204" pitchFamily="18" charset="0"/>
                              <a:ea typeface="Cambria Math" panose="02040503050406030204" pitchFamily="18" charset="0"/>
                            </a:rPr>
                            <m:t>𝐚</m:t>
                          </m:r>
                        </m:sub>
                      </m:sSub>
                    </m:oMath>
                  </m:oMathPara>
                </a14:m>
                <a:endParaRPr lang="kk-KZ" sz="2400" b="1">
                  <a:solidFill>
                    <a:srgbClr val="C00000"/>
                  </a:solidFill>
                </a:endParaRPr>
              </a:p>
            </p:txBody>
          </p:sp>
        </mc:Choice>
        <mc:Fallback xmlns="">
          <p:sp>
            <p:nvSpPr>
              <p:cNvPr id="61" name="TextBox 60">
                <a:extLst>
                  <a:ext uri="{FF2B5EF4-FFF2-40B4-BE49-F238E27FC236}">
                    <a16:creationId xmlns:a16="http://schemas.microsoft.com/office/drawing/2014/main" id="{12F72765-F7AD-8211-8417-2C3B2D18FE4D}"/>
                  </a:ext>
                </a:extLst>
              </p:cNvPr>
              <p:cNvSpPr txBox="1">
                <a:spLocks noRot="1" noChangeAspect="1" noMove="1" noResize="1" noEditPoints="1" noAdjustHandles="1" noChangeArrowheads="1" noChangeShapeType="1" noTextEdit="1"/>
              </p:cNvSpPr>
              <p:nvPr/>
            </p:nvSpPr>
            <p:spPr>
              <a:xfrm>
                <a:off x="5229689" y="2179775"/>
                <a:ext cx="1452385" cy="691471"/>
              </a:xfrm>
              <a:prstGeom prst="rect">
                <a:avLst/>
              </a:prstGeom>
              <a:blipFill>
                <a:blip r:embed="rId2"/>
                <a:stretch>
                  <a:fillRect/>
                </a:stretch>
              </a:blipFill>
            </p:spPr>
            <p:txBody>
              <a:bodyPr/>
              <a:lstStyle/>
              <a:p>
                <a:r>
                  <a:rPr lang="kk-KZ">
                    <a:noFill/>
                  </a:rPr>
                  <a:t> </a:t>
                </a:r>
              </a:p>
            </p:txBody>
          </p:sp>
        </mc:Fallback>
      </mc:AlternateContent>
    </p:spTree>
    <p:extLst>
      <p:ext uri="{BB962C8B-B14F-4D97-AF65-F5344CB8AC3E}">
        <p14:creationId xmlns:p14="http://schemas.microsoft.com/office/powerpoint/2010/main" val="2415401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60EFF3-BBF2-B9D6-48E7-C22B63BF6A4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EE0DEC-D618-2868-1399-ADBD4FB32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815D34E-7319-0039-CBFB-A9F3285021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B40885-9241-5E6C-FA6F-C803DB9FE9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A3A24775-6781-4C2D-675A-CD6436F62D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4B0172A0-B478-2EEA-96CC-28FDA75DF0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E518AD76-0B20-8168-19CC-9963471105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A3796623-1F18-70F6-9B6A-A57860B230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BD2135EA-ADC8-0EBD-5A8D-73A79AE1B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3365B2E6-9822-9C50-D31D-1FCDA13AC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A50F644B-5A47-48CE-6B60-331C8DA68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C13A07F4-5ECC-BEB3-8F61-5E6878285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DC5F9723-A16C-ABCC-4330-8AB71E1C62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FF1C0A8D-B30B-CCF7-765C-9D8A5B016A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8B7E4433-BAF6-A0D6-F21C-3DEBAD6EF6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6ABB78C1-9943-A33E-A0A8-D6939C774F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41AE79C3-FFFE-5992-503F-429A96BB4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56734507-CA90-17A2-87E1-0118D4180D4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D9B6F53C-1856-8976-7F8E-41FC9933F5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EC89F6C4-473D-D029-960A-76277B0B4A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E1DD110A-2545-B527-D24F-94FCB088DC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A6A38770-60A8-7844-74B5-9E0F74A87D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7FC33114-EE99-8E16-3807-63A68B1919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F0569347-F88D-4231-BAB2-5470875D2D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28785F2E-D0BB-02D2-3DDF-A12C215E9E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7485DBF7-4A83-EE9A-0825-933131A3E2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D78453AF-0E24-DC4C-C2F5-F51AFCDAC2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B59270D1-CA53-3E63-89E6-EA53342429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F037773A-AD86-DC13-6B9B-41C5326F5E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83BBAE80-5CDE-55C4-5996-ECA8010E5D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D83B365E-8EB2-0EF4-3F26-5F3F42A398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6045FA1A-3A23-2F41-B663-8FE19483E5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B73725FE-5682-AE21-4150-0E563099CB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027AC2F9-4B42-6514-8698-93AEEED476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FA797338-4B31-E593-967D-AE26C332C3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9480C7EB-43A5-6720-F5C4-6DEEE468E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0E8ABCA0-356F-E5A8-06B8-06F1625C99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F4233A8F-33A1-373B-2E19-5B37A34E51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7C78A32E-724C-E5D2-4C93-CA1F230E4B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73BC8DBB-1B56-1827-89BA-FFEA995A2A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AAC635D6-2EDD-9F83-3342-D25C67998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9EA46234-7F74-7B53-8949-987E1A870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5B56F580-3E93-3880-5DA3-61684760CB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Объект 2">
            <a:extLst>
              <a:ext uri="{FF2B5EF4-FFF2-40B4-BE49-F238E27FC236}">
                <a16:creationId xmlns:a16="http://schemas.microsoft.com/office/drawing/2014/main" id="{6E79ECA0-6ED1-985F-3B0A-DA8BFA295B30}"/>
              </a:ext>
            </a:extLst>
          </p:cNvPr>
          <p:cNvSpPr>
            <a:spLocks noGrp="1"/>
          </p:cNvSpPr>
          <p:nvPr>
            <p:ph idx="1"/>
          </p:nvPr>
        </p:nvSpPr>
        <p:spPr>
          <a:xfrm>
            <a:off x="810299" y="1071174"/>
            <a:ext cx="7186718" cy="1338510"/>
          </a:xfrm>
        </p:spPr>
        <p:txBody>
          <a:bodyPr anchor="ctr">
            <a:noAutofit/>
          </a:bodyPr>
          <a:lstStyle/>
          <a:p>
            <a:pPr marL="0" indent="0">
              <a:lnSpc>
                <a:spcPct val="100000"/>
              </a:lnSpc>
              <a:spcBef>
                <a:spcPts val="0"/>
              </a:spcBef>
              <a:buNone/>
            </a:pPr>
            <a:r>
              <a:rPr lang="ru-RU" sz="1800" b="1">
                <a:solidFill>
                  <a:srgbClr val="002060"/>
                </a:solidFill>
                <a:latin typeface="Arial" panose="020B0604020202020204" pitchFamily="34" charset="0"/>
                <a:cs typeface="Arial" panose="020B0604020202020204" pitchFamily="34" charset="0"/>
              </a:rPr>
              <a:t>Молекуланың екі рет соқтығысуы арасындағы орташа қашықтықты молекулалардың </a:t>
            </a:r>
            <a:r>
              <a:rPr lang="kk-KZ" sz="1800" b="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еркін жүгіру ұзындығы </a:t>
            </a:r>
            <a:r>
              <a:rPr lang="ru-RU" sz="1800" b="1">
                <a:solidFill>
                  <a:srgbClr val="002060"/>
                </a:solidFill>
                <a:latin typeface="Arial" panose="020B0604020202020204" pitchFamily="34" charset="0"/>
                <a:cs typeface="Arial" panose="020B0604020202020204" pitchFamily="34" charset="0"/>
              </a:rPr>
              <a:t>деп атайды.</a:t>
            </a:r>
            <a:endParaRPr lang="ru-RU" sz="1800" b="1" dirty="0">
              <a:solidFill>
                <a:srgbClr val="00206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7" name="Прямоугольник 56">
                <a:extLst>
                  <a:ext uri="{FF2B5EF4-FFF2-40B4-BE49-F238E27FC236}">
                    <a16:creationId xmlns:a16="http://schemas.microsoft.com/office/drawing/2014/main" id="{977ACCA9-46C7-AC38-4113-811A9BE6AF0D}"/>
                  </a:ext>
                </a:extLst>
              </p:cNvPr>
              <p:cNvSpPr/>
              <p:nvPr/>
            </p:nvSpPr>
            <p:spPr>
              <a:xfrm>
                <a:off x="881288" y="2384252"/>
                <a:ext cx="6922689" cy="1023037"/>
              </a:xfrm>
              <a:prstGeom prst="rect">
                <a:avLst/>
              </a:prstGeom>
            </p:spPr>
            <p:txBody>
              <a:bodyPr wrap="square">
                <a:spAutoFit/>
              </a:bodyPr>
              <a:lstStyle/>
              <a:p>
                <a:pPr>
                  <a:lnSpc>
                    <a:spcPct val="100000"/>
                  </a:lnSpc>
                  <a:spcBef>
                    <a:spcPts val="0"/>
                  </a:spcBef>
                </a:pPr>
                <a14:m>
                  <m:oMathPara xmlns:m="http://schemas.openxmlformats.org/officeDocument/2006/math">
                    <m:oMathParaPr>
                      <m:jc m:val="centerGroup"/>
                    </m:oMathParaPr>
                    <m:oMath xmlns:m="http://schemas.openxmlformats.org/officeDocument/2006/math">
                      <m:acc>
                        <m:accPr>
                          <m:chr m:val="̅"/>
                          <m:ctrlPr>
                            <a:rPr lang="ru-RU" sz="2000" b="1" i="1" smtClean="0">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accPr>
                        <m:e>
                          <m:r>
                            <a:rPr lang="kk-KZ" sz="20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𝒍</m:t>
                          </m:r>
                        </m:e>
                      </m:acc>
                      <m:r>
                        <a:rPr lang="kk-KZ" sz="20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f>
                        <m:fPr>
                          <m:ctrlPr>
                            <a:rPr lang="ru-RU" sz="20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fPr>
                        <m:num>
                          <m:r>
                            <a:rPr lang="kk-KZ" sz="20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𝟏</m:t>
                          </m:r>
                        </m:num>
                        <m:den>
                          <m:rad>
                            <m:radPr>
                              <m:degHide m:val="on"/>
                              <m:ctrlPr>
                                <a:rPr lang="ru-RU" sz="20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radPr>
                            <m:deg/>
                            <m:e>
                              <m:r>
                                <a:rPr lang="kk-KZ" sz="20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𝟐</m:t>
                              </m:r>
                            </m:e>
                          </m:rad>
                          <m:r>
                            <a:rPr lang="kk-KZ" sz="20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𝝅</m:t>
                          </m:r>
                          <m:sSup>
                            <m:sSupPr>
                              <m:ctrlPr>
                                <a:rPr lang="ru-RU" sz="20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pPr>
                            <m:e>
                              <m:r>
                                <a:rPr lang="kk-KZ" sz="20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𝝈</m:t>
                              </m:r>
                            </m:e>
                            <m:sup>
                              <m:r>
                                <a:rPr lang="kk-KZ" sz="20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𝟐</m:t>
                              </m:r>
                            </m:sup>
                          </m:sSup>
                          <m:r>
                            <a:rPr lang="kk-KZ" sz="20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𝒏</m:t>
                          </m:r>
                          <m:d>
                            <m:dPr>
                              <m:ctrlPr>
                                <a:rPr lang="ru-RU" sz="20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dPr>
                            <m:e>
                              <m:r>
                                <a:rPr lang="kk-KZ" sz="20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𝟏</m:t>
                              </m:r>
                              <m:r>
                                <a:rPr lang="kk-KZ" sz="20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f>
                                <m:fPr>
                                  <m:ctrlPr>
                                    <a:rPr lang="ru-RU" sz="20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fPr>
                                <m:num>
                                  <m:r>
                                    <a:rPr lang="kk-KZ" sz="20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𝑪</m:t>
                                  </m:r>
                                </m:num>
                                <m:den>
                                  <m:r>
                                    <a:rPr lang="kk-KZ" sz="20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𝑻</m:t>
                                  </m:r>
                                </m:den>
                              </m:f>
                            </m:e>
                          </m:d>
                        </m:den>
                      </m:f>
                      <m:r>
                        <a:rPr lang="kk-KZ" sz="20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f>
                        <m:fPr>
                          <m:ctrlPr>
                            <a:rPr lang="ru-RU" sz="20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fPr>
                        <m:num>
                          <m:r>
                            <a:rPr lang="kk-KZ" sz="20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𝒌𝑻</m:t>
                          </m:r>
                        </m:num>
                        <m:den>
                          <m:rad>
                            <m:radPr>
                              <m:degHide m:val="on"/>
                              <m:ctrlPr>
                                <a:rPr lang="ru-RU" sz="20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radPr>
                            <m:deg/>
                            <m:e>
                              <m:r>
                                <a:rPr lang="kk-KZ" sz="20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𝟐</m:t>
                              </m:r>
                            </m:e>
                          </m:rad>
                          <m:r>
                            <a:rPr lang="kk-KZ" sz="20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𝝅</m:t>
                          </m:r>
                          <m:sSup>
                            <m:sSupPr>
                              <m:ctrlPr>
                                <a:rPr lang="ru-RU" sz="20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pPr>
                            <m:e>
                              <m:r>
                                <a:rPr lang="kk-KZ" sz="20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𝝈</m:t>
                              </m:r>
                            </m:e>
                            <m:sup>
                              <m:r>
                                <a:rPr lang="kk-KZ" sz="20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𝟐</m:t>
                              </m:r>
                            </m:sup>
                          </m:sSup>
                          <m:r>
                            <a:rPr lang="kk-KZ" sz="20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𝒏</m:t>
                          </m:r>
                          <m:d>
                            <m:dPr>
                              <m:ctrlPr>
                                <a:rPr lang="ru-RU" sz="20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dPr>
                            <m:e>
                              <m:r>
                                <a:rPr lang="kk-KZ" sz="20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𝟏</m:t>
                              </m:r>
                              <m:r>
                                <a:rPr lang="kk-KZ" sz="20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f>
                                <m:fPr>
                                  <m:ctrlPr>
                                    <a:rPr lang="ru-RU" sz="20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fPr>
                                <m:num>
                                  <m:r>
                                    <a:rPr lang="kk-KZ" sz="20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𝑪</m:t>
                                  </m:r>
                                </m:num>
                                <m:den>
                                  <m:r>
                                    <a:rPr lang="kk-KZ" sz="20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𝑻</m:t>
                                  </m:r>
                                </m:den>
                              </m:f>
                            </m:e>
                          </m:d>
                          <m:r>
                            <a:rPr lang="kk-KZ" sz="20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𝒑</m:t>
                          </m:r>
                        </m:den>
                      </m:f>
                      <m:r>
                        <a:rPr lang="kk-KZ" sz="20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f>
                        <m:fPr>
                          <m:ctrlPr>
                            <a:rPr lang="ru-RU" sz="20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fPr>
                        <m:num>
                          <m:r>
                            <a:rPr lang="kk-KZ" sz="20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𝑩</m:t>
                          </m:r>
                          <m:r>
                            <a:rPr lang="kk-KZ" sz="20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Sup>
                            <m:sSupPr>
                              <m:ctrlPr>
                                <a:rPr lang="ru-RU" sz="20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pPr>
                            <m:e>
                              <m:r>
                                <a:rPr lang="kk-KZ" sz="20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𝟏𝟎</m:t>
                              </m:r>
                            </m:e>
                            <m:sup>
                              <m:r>
                                <a:rPr lang="kk-KZ" sz="20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kk-KZ" sz="20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𝟓</m:t>
                              </m:r>
                            </m:sup>
                          </m:sSup>
                          <m:r>
                            <a:rPr lang="kk-KZ" sz="2000" b="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num>
                        <m:den>
                          <m:r>
                            <a:rPr lang="kk-KZ" sz="20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𝟏</m:t>
                          </m:r>
                          <m:r>
                            <a:rPr lang="kk-KZ" sz="20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f>
                            <m:fPr>
                              <m:ctrlPr>
                                <a:rPr lang="ru-RU" sz="20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fPr>
                            <m:num>
                              <m:r>
                                <a:rPr lang="kk-KZ" sz="20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𝑪</m:t>
                              </m:r>
                            </m:num>
                            <m:den>
                              <m:r>
                                <a:rPr lang="kk-KZ" sz="20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𝑻</m:t>
                              </m:r>
                            </m:den>
                          </m:f>
                        </m:den>
                      </m:f>
                    </m:oMath>
                  </m:oMathPara>
                </a14:m>
                <a:endParaRPr lang="ru-RU" sz="2000" b="1" dirty="0">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57" name="Прямоугольник 56">
                <a:extLst>
                  <a:ext uri="{FF2B5EF4-FFF2-40B4-BE49-F238E27FC236}">
                    <a16:creationId xmlns:a16="http://schemas.microsoft.com/office/drawing/2014/main" id="{977ACCA9-46C7-AC38-4113-811A9BE6AF0D}"/>
                  </a:ext>
                </a:extLst>
              </p:cNvPr>
              <p:cNvSpPr>
                <a:spLocks noRot="1" noChangeAspect="1" noMove="1" noResize="1" noEditPoints="1" noAdjustHandles="1" noChangeArrowheads="1" noChangeShapeType="1" noTextEdit="1"/>
              </p:cNvSpPr>
              <p:nvPr/>
            </p:nvSpPr>
            <p:spPr>
              <a:xfrm>
                <a:off x="881288" y="2384252"/>
                <a:ext cx="6922689" cy="1023037"/>
              </a:xfrm>
              <a:prstGeom prst="rect">
                <a:avLst/>
              </a:prstGeom>
              <a:blipFill>
                <a:blip r:embed="rId2"/>
                <a:stretch>
                  <a:fillRect/>
                </a:stretch>
              </a:blipFill>
            </p:spPr>
            <p:txBody>
              <a:bodyPr/>
              <a:lstStyle/>
              <a:p>
                <a:r>
                  <a:rPr lang="kk-KZ">
                    <a:noFill/>
                  </a:rPr>
                  <a:t> </a:t>
                </a:r>
              </a:p>
            </p:txBody>
          </p:sp>
        </mc:Fallback>
      </mc:AlternateContent>
      <p:sp>
        <p:nvSpPr>
          <p:cNvPr id="3" name="Скругленный прямоугольник 4">
            <a:extLst>
              <a:ext uri="{FF2B5EF4-FFF2-40B4-BE49-F238E27FC236}">
                <a16:creationId xmlns:a16="http://schemas.microsoft.com/office/drawing/2014/main" id="{7219FF06-FF97-AF0F-B6AD-7B8AACF89E9A}"/>
              </a:ext>
            </a:extLst>
          </p:cNvPr>
          <p:cNvSpPr/>
          <p:nvPr/>
        </p:nvSpPr>
        <p:spPr>
          <a:xfrm>
            <a:off x="1975495" y="234228"/>
            <a:ext cx="8181975" cy="581025"/>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 name="Заголовок 1">
            <a:extLst>
              <a:ext uri="{FF2B5EF4-FFF2-40B4-BE49-F238E27FC236}">
                <a16:creationId xmlns:a16="http://schemas.microsoft.com/office/drawing/2014/main" id="{1E5F0896-8590-A135-D24A-D438D186F28C}"/>
              </a:ext>
            </a:extLst>
          </p:cNvPr>
          <p:cNvSpPr>
            <a:spLocks noGrp="1"/>
          </p:cNvSpPr>
          <p:nvPr>
            <p:ph type="title"/>
          </p:nvPr>
        </p:nvSpPr>
        <p:spPr>
          <a:xfrm>
            <a:off x="1975496" y="27678"/>
            <a:ext cx="8241008" cy="994123"/>
          </a:xfrm>
        </p:spPr>
        <p:txBody>
          <a:bodyPr>
            <a:normAutofit/>
          </a:bodyPr>
          <a:lstStyle/>
          <a:p>
            <a:pPr algn="ctr"/>
            <a:r>
              <a:rPr lang="en-US" sz="2400" b="1">
                <a:solidFill>
                  <a:srgbClr val="C00000"/>
                </a:solidFill>
                <a:latin typeface="Arial" panose="020B0604020202020204" pitchFamily="34" charset="0"/>
                <a:cs typeface="Arial" panose="020B0604020202020204" pitchFamily="34" charset="0"/>
              </a:rPr>
              <a:t>4</a:t>
            </a:r>
            <a:r>
              <a:rPr lang="ru-RU" sz="2400" b="1">
                <a:solidFill>
                  <a:srgbClr val="C00000"/>
                </a:solidFill>
                <a:latin typeface="Arial" panose="020B0604020202020204" pitchFamily="34" charset="0"/>
                <a:cs typeface="Arial" panose="020B0604020202020204" pitchFamily="34" charset="0"/>
              </a:rPr>
              <a:t>. </a:t>
            </a:r>
            <a:r>
              <a:rPr lang="kk-KZ" sz="2400" b="1">
                <a:solidFill>
                  <a:srgbClr val="C00000"/>
                </a:solidFill>
                <a:latin typeface="Arial" panose="020B0604020202020204" pitchFamily="34" charset="0"/>
                <a:ea typeface="Times New Roman" panose="02020603050405020304" pitchFamily="18" charset="0"/>
              </a:rPr>
              <a:t>Молекулалардың орташа еркін жүру ұзындығы</a:t>
            </a:r>
            <a:endParaRPr lang="ru-RU" sz="2400" b="1" dirty="0">
              <a:solidFill>
                <a:srgbClr val="C00000"/>
              </a:solidFill>
              <a:latin typeface="Arial" panose="020B0604020202020204" pitchFamily="34" charset="0"/>
              <a:cs typeface="Arial" panose="020B0604020202020204" pitchFamily="34" charset="0"/>
            </a:endParaRPr>
          </a:p>
        </p:txBody>
      </p:sp>
      <p:pic>
        <p:nvPicPr>
          <p:cNvPr id="5" name="Рисунок 4">
            <a:extLst>
              <a:ext uri="{FF2B5EF4-FFF2-40B4-BE49-F238E27FC236}">
                <a16:creationId xmlns:a16="http://schemas.microsoft.com/office/drawing/2014/main" id="{6C4D5E53-0881-5D2C-A026-5018B00A19A6}"/>
              </a:ext>
            </a:extLst>
          </p:cNvPr>
          <p:cNvPicPr>
            <a:picLocks noChangeAspect="1"/>
          </p:cNvPicPr>
          <p:nvPr/>
        </p:nvPicPr>
        <p:blipFill rotWithShape="1">
          <a:blip r:embed="rId3"/>
          <a:srcRect l="8875" t="2256" r="6324" b="3116"/>
          <a:stretch/>
        </p:blipFill>
        <p:spPr>
          <a:xfrm>
            <a:off x="8068006" y="1478535"/>
            <a:ext cx="3147449" cy="1866257"/>
          </a:xfrm>
          <a:prstGeom prst="rect">
            <a:avLst/>
          </a:prstGeom>
        </p:spPr>
      </p:pic>
      <p:sp>
        <p:nvSpPr>
          <p:cNvPr id="55" name="Объект 2">
            <a:extLst>
              <a:ext uri="{FF2B5EF4-FFF2-40B4-BE49-F238E27FC236}">
                <a16:creationId xmlns:a16="http://schemas.microsoft.com/office/drawing/2014/main" id="{29447F60-FC65-558E-2876-1A7D6126B2EA}"/>
              </a:ext>
            </a:extLst>
          </p:cNvPr>
          <p:cNvSpPr txBox="1">
            <a:spLocks/>
          </p:cNvSpPr>
          <p:nvPr/>
        </p:nvSpPr>
        <p:spPr>
          <a:xfrm>
            <a:off x="866032" y="3781299"/>
            <a:ext cx="10400057" cy="2331719"/>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kk-KZ" sz="1800" b="1">
                <a:solidFill>
                  <a:srgbClr val="002060"/>
                </a:solidFill>
                <a:latin typeface="Arial" panose="020B0604020202020204" pitchFamily="34" charset="0"/>
                <a:cs typeface="Arial" panose="020B0604020202020204" pitchFamily="34" charset="0"/>
              </a:rPr>
              <a:t>Молекуланың уақыт бірлігіндегі соқтығыстарының саны да кездейсоқ болатыны анық.</a:t>
            </a:r>
            <a:endParaRPr lang="en-US" sz="1800" b="1">
              <a:solidFill>
                <a:srgbClr val="002060"/>
              </a:solidFill>
              <a:latin typeface="Arial" panose="020B0604020202020204" pitchFamily="34" charset="0"/>
              <a:cs typeface="Arial" panose="020B0604020202020204" pitchFamily="34" charset="0"/>
            </a:endParaRPr>
          </a:p>
          <a:p>
            <a:pPr marL="0" indent="0">
              <a:buNone/>
            </a:pPr>
            <a:r>
              <a:rPr lang="kk-KZ" sz="1800" b="1">
                <a:solidFill>
                  <a:srgbClr val="002060"/>
                </a:solidFill>
                <a:latin typeface="Arial" panose="020B0604020202020204" pitchFamily="34" charset="0"/>
                <a:cs typeface="Arial" panose="020B0604020202020204" pitchFamily="34" charset="0"/>
              </a:rPr>
              <a:t>Оның орташа мәні молекуланың уақыт бірлігіндегі соқтығыстарының орташа саны деп аталады.</a:t>
            </a:r>
          </a:p>
          <a:p>
            <a:pPr marL="0" indent="0">
              <a:buNone/>
            </a:pPr>
            <a:r>
              <a:rPr lang="kk-KZ" sz="1800" b="1">
                <a:solidFill>
                  <a:srgbClr val="002060"/>
                </a:solidFill>
                <a:latin typeface="Arial" panose="020B0604020202020204" pitchFamily="34" charset="0"/>
                <a:cs typeface="Arial" panose="020B0604020202020204" pitchFamily="34" charset="0"/>
              </a:rPr>
              <a:t>Бұл өзара байланысқан екі шама газ молекулаларының соқтығысу процесінің негізгі сипаттамасы болып табылады.</a:t>
            </a:r>
          </a:p>
          <a:p>
            <a:pPr marL="0" indent="0">
              <a:buNone/>
            </a:pPr>
            <a:r>
              <a:rPr lang="kk-KZ" sz="1800" b="1">
                <a:solidFill>
                  <a:srgbClr val="002060"/>
                </a:solidFill>
                <a:latin typeface="Arial" panose="020B0604020202020204" pitchFamily="34" charset="0"/>
                <a:cs typeface="Arial" panose="020B0604020202020204" pitchFamily="34" charset="0"/>
              </a:rPr>
              <a:t>Осы шамаларды анықтайық. Біреуінен басқа барлық газ молекулалары қозғалмайтын деп алайық. Қозғалмайтын молекулалармен соқтығысуына байланысты ол сынық сызық бойымен қозғалады.</a:t>
            </a:r>
          </a:p>
        </p:txBody>
      </p:sp>
    </p:spTree>
    <p:extLst>
      <p:ext uri="{BB962C8B-B14F-4D97-AF65-F5344CB8AC3E}">
        <p14:creationId xmlns:p14="http://schemas.microsoft.com/office/powerpoint/2010/main" val="1323794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4098677-AB05-F414-D7E7-73D5DA26207F}"/>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300745B-3C4F-3D93-ABE7-2476FB98D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17F44A5-076D-EC2F-ABE1-2FCC8EBA8A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2ED5FA7-67AA-6AEB-6B72-C2000C0F1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F0A1AC97-064D-70C3-63DF-F23A6F2B86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8A1EF0FD-10C0-C246-5D1D-1134CB2EC1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42F83D1E-6703-1D0B-C3C9-3C70677F18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02B36B3F-7A64-97A1-172F-A994430D3E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07A59EC2-BD44-EBC8-9731-29F81DAA7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89D7EDF1-58F0-7FB1-26C5-5E37BE4C5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BFA54AD4-748D-2F2A-E18E-C8F005876B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42F8F047-DDBC-E37E-E5BA-321D5EBAC6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41BE3E81-975F-41C4-D2DA-8B4B41805A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B41D8C33-47B7-846E-2CD9-1C26D6EB16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F98F9957-2DA8-B3EA-B81F-AC50125E24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2DB3E4FA-2582-3BF6-8245-94B3E68967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D44BCA3A-9B0F-5E26-D211-9B7135B08F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C0030FFC-4535-238D-DCFB-AF1131B752A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434D5508-15D1-508B-A76F-F76E1FD34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1AA89660-CCA9-5E7C-A4B3-B5408B040F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F0B0B8A6-A37D-34E0-B306-E69D35B7FF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A7C44006-0B06-DD83-B2D4-EFF433E64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C1DFF6E3-3231-CD63-C639-90E4B8F22B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78F1F379-267D-2E93-A41E-6D546807C7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48415684-F462-3923-9130-58D235F6B9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29869EAF-3A6A-E28A-4620-0E9B68617C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367E8504-B379-7180-ABD5-B9EEF94FF6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E6D16BD9-BD4E-7964-8636-1868843E8A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4EEB5C8F-478A-3139-B4E6-9BCC6ADA5B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B47FA364-2B3E-0FD2-F79C-6F37F5BEAA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8AEE1A1F-2255-E3BB-92D4-14BC2C35FF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D55630A1-2F6E-A739-AFF1-8E55AA1F29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CDDD94C3-4039-52B5-991E-4BCDB3016B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8AC46D0D-1781-887B-F65F-1F6B8D3801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A3527298-51D5-4435-D95F-5A318560C6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52C2E9D3-89DE-4697-310B-AFE7EC7858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C8632DB8-77FD-58C2-74B0-6ED6BEA06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55AF9293-64B5-E8AB-42A7-5FA53CA7E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C960DF19-90EA-F308-773F-20B297C311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194EDD63-C41E-760D-6561-674AC1DB5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700FDF21-2E88-2B81-DE6F-986B2D0181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D6C7981E-323A-D6C1-94A4-DBB4E39F04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03B6FF2D-06B3-6AD3-1361-F1C518E235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60" name="Объект 2">
                <a:extLst>
                  <a:ext uri="{FF2B5EF4-FFF2-40B4-BE49-F238E27FC236}">
                    <a16:creationId xmlns:a16="http://schemas.microsoft.com/office/drawing/2014/main" id="{257964C6-61AD-F9D1-B350-F9D62A386E46}"/>
                  </a:ext>
                </a:extLst>
              </p:cNvPr>
              <p:cNvSpPr>
                <a:spLocks noGrp="1"/>
              </p:cNvSpPr>
              <p:nvPr>
                <p:ph idx="1"/>
              </p:nvPr>
            </p:nvSpPr>
            <p:spPr>
              <a:xfrm>
                <a:off x="898392" y="1198237"/>
                <a:ext cx="10706100" cy="5112567"/>
              </a:xfrm>
            </p:spPr>
            <p:txBody>
              <a:bodyPr>
                <a:normAutofit/>
              </a:bodyPr>
              <a:lstStyle/>
              <a:p>
                <a:pPr indent="0" algn="ctr">
                  <a:lnSpc>
                    <a:spcPct val="100000"/>
                  </a:lnSpc>
                  <a:spcBef>
                    <a:spcPts val="0"/>
                  </a:spcBef>
                  <a:buClr>
                    <a:srgbClr val="002060"/>
                  </a:buClr>
                  <a:buNone/>
                </a:pPr>
                <a:r>
                  <a:rPr lang="kk-KZ" sz="2000" b="1">
                    <a:solidFill>
                      <a:srgbClr val="002060"/>
                    </a:solidFill>
                    <a:effectLst/>
                    <a:latin typeface="Arial" panose="020B0604020202020204" pitchFamily="34" charset="0"/>
                    <a:ea typeface="Times New Roman" panose="02020603050405020304" pitchFamily="18" charset="0"/>
                    <a:cs typeface="Arial" panose="020B0604020202020204" pitchFamily="34" charset="0"/>
                  </a:rPr>
                  <a:t>Белгілі бір газдар молекулаларының сипаттамасы</a:t>
                </a:r>
                <a:endParaRPr lang="en-US" sz="2000" b="1">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indent="0" algn="ctr">
                  <a:lnSpc>
                    <a:spcPct val="100000"/>
                  </a:lnSpc>
                  <a:spcBef>
                    <a:spcPts val="0"/>
                  </a:spcBef>
                  <a:buClr>
                    <a:srgbClr val="002060"/>
                  </a:buClr>
                  <a:buNone/>
                </a:pPr>
                <a:endParaRPr lang="en-US" sz="2000" b="1">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indent="0" algn="ctr">
                  <a:lnSpc>
                    <a:spcPct val="100000"/>
                  </a:lnSpc>
                  <a:spcBef>
                    <a:spcPts val="0"/>
                  </a:spcBef>
                  <a:buClr>
                    <a:srgbClr val="002060"/>
                  </a:buClr>
                  <a:buNone/>
                </a:pPr>
                <a:endParaRPr lang="en-US" sz="2000" b="1">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indent="0" algn="ctr">
                  <a:lnSpc>
                    <a:spcPct val="100000"/>
                  </a:lnSpc>
                  <a:spcBef>
                    <a:spcPts val="0"/>
                  </a:spcBef>
                  <a:buClr>
                    <a:srgbClr val="002060"/>
                  </a:buClr>
                  <a:buNone/>
                </a:pPr>
                <a:endParaRPr lang="en-US" sz="2000" b="1">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indent="0" algn="ctr">
                  <a:lnSpc>
                    <a:spcPct val="100000"/>
                  </a:lnSpc>
                  <a:spcBef>
                    <a:spcPts val="0"/>
                  </a:spcBef>
                  <a:buClr>
                    <a:srgbClr val="002060"/>
                  </a:buClr>
                  <a:buNone/>
                </a:pPr>
                <a:endParaRPr lang="en-US" sz="2000" b="1">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indent="0" algn="ctr">
                  <a:lnSpc>
                    <a:spcPct val="100000"/>
                  </a:lnSpc>
                  <a:spcBef>
                    <a:spcPts val="0"/>
                  </a:spcBef>
                  <a:buClr>
                    <a:srgbClr val="002060"/>
                  </a:buClr>
                  <a:buNone/>
                </a:pPr>
                <a:endParaRPr lang="en-US" sz="2000" b="1">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indent="0" algn="ctr">
                  <a:lnSpc>
                    <a:spcPct val="100000"/>
                  </a:lnSpc>
                  <a:spcBef>
                    <a:spcPts val="0"/>
                  </a:spcBef>
                  <a:buClr>
                    <a:srgbClr val="002060"/>
                  </a:buClr>
                  <a:buNone/>
                </a:pPr>
                <a:endParaRPr lang="en-US" sz="2000" b="1">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indent="0" algn="ctr">
                  <a:lnSpc>
                    <a:spcPct val="100000"/>
                  </a:lnSpc>
                  <a:spcBef>
                    <a:spcPts val="0"/>
                  </a:spcBef>
                  <a:buClr>
                    <a:srgbClr val="002060"/>
                  </a:buClr>
                  <a:buNone/>
                </a:pPr>
                <a:endParaRPr lang="en-US" sz="2000" b="1">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indent="0" algn="ctr">
                  <a:lnSpc>
                    <a:spcPct val="100000"/>
                  </a:lnSpc>
                  <a:spcBef>
                    <a:spcPts val="0"/>
                  </a:spcBef>
                  <a:buClr>
                    <a:srgbClr val="002060"/>
                  </a:buClr>
                  <a:buNone/>
                </a:pPr>
                <a:r>
                  <a:rPr lang="kk-KZ" sz="2000" b="1">
                    <a:solidFill>
                      <a:srgbClr val="002060"/>
                    </a:solidFill>
                    <a:effectLst/>
                    <a:latin typeface="Arial" panose="020B0604020202020204" pitchFamily="34" charset="0"/>
                    <a:ea typeface="Times New Roman" panose="02020603050405020304" pitchFamily="18" charset="0"/>
                    <a:cs typeface="Arial" panose="020B0604020202020204" pitchFamily="34" charset="0"/>
                  </a:rPr>
                  <a:t>Азот молекулаларының орташа бос жол ұзындығы </a:t>
                </a:r>
                <a14:m>
                  <m:oMath xmlns:m="http://schemas.openxmlformats.org/officeDocument/2006/math">
                    <m:r>
                      <a:rPr lang="kk-KZ" sz="2000" b="1" i="1">
                        <a:solidFill>
                          <a:srgbClr val="002060"/>
                        </a:solidFill>
                        <a:effectLst/>
                        <a:latin typeface="Cambria Math" panose="02040503050406030204" pitchFamily="18" charset="0"/>
                        <a:ea typeface="Times New Roman" panose="02020603050405020304" pitchFamily="18" charset="0"/>
                        <a:cs typeface="Calibri" panose="020F0502020204030204" pitchFamily="34" charset="0"/>
                      </a:rPr>
                      <m:t>𝒍</m:t>
                    </m:r>
                  </m:oMath>
                </a14:m>
                <a:r>
                  <a:rPr lang="kk-KZ" sz="2000" b="1">
                    <a:solidFill>
                      <a:srgbClr val="002060"/>
                    </a:solidFill>
                    <a:effectLst/>
                    <a:latin typeface="Arial" panose="020B0604020202020204" pitchFamily="34" charset="0"/>
                    <a:ea typeface="Times New Roman" panose="02020603050405020304" pitchFamily="18" charset="0"/>
                    <a:cs typeface="Arial" panose="020B0604020202020204" pitchFamily="34" charset="0"/>
                  </a:rPr>
                  <a:t>, м</a:t>
                </a:r>
                <a:endParaRPr lang="ru-RU" sz="200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indent="0" algn="ctr">
                  <a:lnSpc>
                    <a:spcPct val="100000"/>
                  </a:lnSpc>
                  <a:spcBef>
                    <a:spcPts val="0"/>
                  </a:spcBef>
                  <a:buClr>
                    <a:srgbClr val="002060"/>
                  </a:buClr>
                  <a:buNone/>
                </a:pPr>
                <a:endParaRPr lang="ru-RU" sz="2000" b="1">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indent="0">
                  <a:lnSpc>
                    <a:spcPct val="100000"/>
                  </a:lnSpc>
                  <a:spcBef>
                    <a:spcPts val="0"/>
                  </a:spcBef>
                  <a:buClr>
                    <a:srgbClr val="002060"/>
                  </a:buClr>
                  <a:buNone/>
                </a:pPr>
                <a:endParaRPr lang="ru-RU" sz="2000" b="1">
                  <a:solidFill>
                    <a:srgbClr val="C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indent="0">
                  <a:lnSpc>
                    <a:spcPct val="100000"/>
                  </a:lnSpc>
                  <a:spcBef>
                    <a:spcPts val="0"/>
                  </a:spcBef>
                  <a:buClr>
                    <a:srgbClr val="002060"/>
                  </a:buClr>
                  <a:buNone/>
                </a:pPr>
                <a:endParaRPr lang="ru-RU" sz="2000" b="1">
                  <a:solidFill>
                    <a:srgbClr val="C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685800" indent="-457200">
                  <a:lnSpc>
                    <a:spcPct val="100000"/>
                  </a:lnSpc>
                  <a:spcBef>
                    <a:spcPts val="0"/>
                  </a:spcBef>
                  <a:buClr>
                    <a:srgbClr val="002060"/>
                  </a:buClr>
                  <a:buFont typeface="+mj-lt"/>
                  <a:buAutoNum type="arabicPeriod"/>
                </a:pPr>
                <a:endParaRPr lang="ru-RU" sz="2000" b="1" dirty="0">
                  <a:solidFill>
                    <a:srgbClr val="00206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indent="0">
                  <a:lnSpc>
                    <a:spcPct val="100000"/>
                  </a:lnSpc>
                  <a:spcBef>
                    <a:spcPts val="0"/>
                  </a:spcBef>
                  <a:buNone/>
                </a:pPr>
                <a:endParaRPr lang="ru-RU"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685800" indent="-457200">
                  <a:lnSpc>
                    <a:spcPct val="100000"/>
                  </a:lnSpc>
                  <a:spcBef>
                    <a:spcPts val="0"/>
                  </a:spcBef>
                  <a:buFont typeface="+mj-lt"/>
                  <a:buAutoNum type="arabicPeriod"/>
                </a:pPr>
                <a:endParaRPr lang="ru-RU"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457200" indent="-457200">
                  <a:lnSpc>
                    <a:spcPct val="100000"/>
                  </a:lnSpc>
                  <a:spcBef>
                    <a:spcPts val="0"/>
                  </a:spcBef>
                  <a:buFont typeface="+mj-lt"/>
                  <a:buAutoNum type="arabicPeriod"/>
                </a:pPr>
                <a:endParaRPr lang="ru-RU" sz="1800" b="1" dirty="0">
                  <a:solidFill>
                    <a:srgbClr val="002060"/>
                  </a:solidFill>
                  <a:latin typeface="Arial" panose="020B0604020202020204" pitchFamily="34" charset="0"/>
                  <a:cs typeface="Arial" panose="020B0604020202020204" pitchFamily="34" charset="0"/>
                </a:endParaRPr>
              </a:p>
            </p:txBody>
          </p:sp>
        </mc:Choice>
        <mc:Fallback xmlns="">
          <p:sp>
            <p:nvSpPr>
              <p:cNvPr id="60" name="Объект 2">
                <a:extLst>
                  <a:ext uri="{FF2B5EF4-FFF2-40B4-BE49-F238E27FC236}">
                    <a16:creationId xmlns:a16="http://schemas.microsoft.com/office/drawing/2014/main" id="{257964C6-61AD-F9D1-B350-F9D62A386E46}"/>
                  </a:ext>
                </a:extLst>
              </p:cNvPr>
              <p:cNvSpPr>
                <a:spLocks noGrp="1" noRot="1" noChangeAspect="1" noMove="1" noResize="1" noEditPoints="1" noAdjustHandles="1" noChangeArrowheads="1" noChangeShapeType="1" noTextEdit="1"/>
              </p:cNvSpPr>
              <p:nvPr>
                <p:ph idx="1"/>
              </p:nvPr>
            </p:nvSpPr>
            <p:spPr>
              <a:xfrm>
                <a:off x="898392" y="1198237"/>
                <a:ext cx="10706100" cy="5112567"/>
              </a:xfrm>
              <a:blipFill>
                <a:blip r:embed="rId2"/>
                <a:stretch>
                  <a:fillRect t="-597"/>
                </a:stretch>
              </a:blipFill>
            </p:spPr>
            <p:txBody>
              <a:bodyPr/>
              <a:lstStyle/>
              <a:p>
                <a:r>
                  <a:rPr lang="kk-KZ">
                    <a:noFill/>
                  </a:rPr>
                  <a:t> </a:t>
                </a:r>
              </a:p>
            </p:txBody>
          </p:sp>
        </mc:Fallback>
      </mc:AlternateContent>
      <mc:AlternateContent xmlns:mc="http://schemas.openxmlformats.org/markup-compatibility/2006" xmlns:a14="http://schemas.microsoft.com/office/drawing/2010/main">
        <mc:Choice Requires="a14">
          <p:graphicFrame>
            <p:nvGraphicFramePr>
              <p:cNvPr id="6" name="Таблица 5">
                <a:extLst>
                  <a:ext uri="{FF2B5EF4-FFF2-40B4-BE49-F238E27FC236}">
                    <a16:creationId xmlns:a16="http://schemas.microsoft.com/office/drawing/2014/main" id="{D39976E3-60CA-6E90-9542-DC45FF35D4DB}"/>
                  </a:ext>
                </a:extLst>
              </p:cNvPr>
              <p:cNvGraphicFramePr>
                <a:graphicFrameLocks noGrp="1"/>
              </p:cNvGraphicFramePr>
              <p:nvPr>
                <p:extLst>
                  <p:ext uri="{D42A27DB-BD31-4B8C-83A1-F6EECF244321}">
                    <p14:modId xmlns:p14="http://schemas.microsoft.com/office/powerpoint/2010/main" val="1878494541"/>
                  </p:ext>
                </p:extLst>
              </p:nvPr>
            </p:nvGraphicFramePr>
            <p:xfrm>
              <a:off x="1710052" y="1731169"/>
              <a:ext cx="9082780" cy="1483360"/>
            </p:xfrm>
            <a:graphic>
              <a:graphicData uri="http://schemas.openxmlformats.org/drawingml/2006/table">
                <a:tbl>
                  <a:tblPr firstRow="1" bandRow="1">
                    <a:tableStyleId>{5C22544A-7EE6-4342-B048-85BDC9FD1C3A}</a:tableStyleId>
                  </a:tblPr>
                  <a:tblGrid>
                    <a:gridCol w="2115922">
                      <a:extLst>
                        <a:ext uri="{9D8B030D-6E8A-4147-A177-3AD203B41FA5}">
                          <a16:colId xmlns:a16="http://schemas.microsoft.com/office/drawing/2014/main" val="3203002779"/>
                        </a:ext>
                      </a:extLst>
                    </a:gridCol>
                    <a:gridCol w="1161143">
                      <a:extLst>
                        <a:ext uri="{9D8B030D-6E8A-4147-A177-3AD203B41FA5}">
                          <a16:colId xmlns:a16="http://schemas.microsoft.com/office/drawing/2014/main" val="1481968826"/>
                        </a:ext>
                      </a:extLst>
                    </a:gridCol>
                    <a:gridCol w="1161143">
                      <a:extLst>
                        <a:ext uri="{9D8B030D-6E8A-4147-A177-3AD203B41FA5}">
                          <a16:colId xmlns:a16="http://schemas.microsoft.com/office/drawing/2014/main" val="2735950303"/>
                        </a:ext>
                      </a:extLst>
                    </a:gridCol>
                    <a:gridCol w="1161143">
                      <a:extLst>
                        <a:ext uri="{9D8B030D-6E8A-4147-A177-3AD203B41FA5}">
                          <a16:colId xmlns:a16="http://schemas.microsoft.com/office/drawing/2014/main" val="96627571"/>
                        </a:ext>
                      </a:extLst>
                    </a:gridCol>
                    <a:gridCol w="1161143">
                      <a:extLst>
                        <a:ext uri="{9D8B030D-6E8A-4147-A177-3AD203B41FA5}">
                          <a16:colId xmlns:a16="http://schemas.microsoft.com/office/drawing/2014/main" val="164723804"/>
                        </a:ext>
                      </a:extLst>
                    </a:gridCol>
                    <a:gridCol w="1161143">
                      <a:extLst>
                        <a:ext uri="{9D8B030D-6E8A-4147-A177-3AD203B41FA5}">
                          <a16:colId xmlns:a16="http://schemas.microsoft.com/office/drawing/2014/main" val="4168551879"/>
                        </a:ext>
                      </a:extLst>
                    </a:gridCol>
                    <a:gridCol w="1161143">
                      <a:extLst>
                        <a:ext uri="{9D8B030D-6E8A-4147-A177-3AD203B41FA5}">
                          <a16:colId xmlns:a16="http://schemas.microsoft.com/office/drawing/2014/main" val="3997324232"/>
                        </a:ext>
                      </a:extLst>
                    </a:gridCol>
                  </a:tblGrid>
                  <a:tr h="370840">
                    <a:tc>
                      <a:txBody>
                        <a:bodyPr/>
                        <a:lstStyle/>
                        <a:p>
                          <a:pPr algn="ctr"/>
                          <a:r>
                            <a:rPr lang="kk-KZ" sz="1500">
                              <a:latin typeface="Times New Roman" panose="02020603050405020304" pitchFamily="18" charset="0"/>
                              <a:cs typeface="Times New Roman" panose="02020603050405020304" pitchFamily="18" charset="0"/>
                            </a:rPr>
                            <a:t>Газ</a:t>
                          </a:r>
                        </a:p>
                      </a:txBody>
                      <a:tcPr anchor="ctr"/>
                    </a:tc>
                    <a:tc>
                      <a:txBody>
                        <a:bodyPr/>
                        <a:lstStyle/>
                        <a:p>
                          <a:pPr algn="ctr"/>
                          <a14:m>
                            <m:oMathPara xmlns:m="http://schemas.openxmlformats.org/officeDocument/2006/math">
                              <m:oMathParaPr>
                                <m:jc m:val="centerGroup"/>
                              </m:oMathParaPr>
                              <m:oMath xmlns:m="http://schemas.openxmlformats.org/officeDocument/2006/math">
                                <m:r>
                                  <a:rPr lang="kk-KZ" sz="1500" b="1" i="1" kern="1200" smtClean="0">
                                    <a:solidFill>
                                      <a:schemeClr val="lt1"/>
                                    </a:solidFill>
                                    <a:effectLst/>
                                    <a:latin typeface="Cambria Math" panose="02040503050406030204" pitchFamily="18" charset="0"/>
                                    <a:ea typeface="+mn-ea"/>
                                    <a:cs typeface="+mn-cs"/>
                                  </a:rPr>
                                  <m:t>𝐻𝑒</m:t>
                                </m:r>
                              </m:oMath>
                            </m:oMathPara>
                          </a14:m>
                          <a:endParaRPr lang="kk-KZ" sz="1500"/>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ru-RU" sz="1500" b="1" i="1" kern="1200" smtClean="0">
                                        <a:solidFill>
                                          <a:schemeClr val="lt1"/>
                                        </a:solidFill>
                                        <a:effectLst/>
                                        <a:latin typeface="Cambria Math" panose="02040503050406030204" pitchFamily="18" charset="0"/>
                                        <a:ea typeface="+mn-ea"/>
                                        <a:cs typeface="+mn-cs"/>
                                      </a:rPr>
                                    </m:ctrlPr>
                                  </m:sSubPr>
                                  <m:e>
                                    <m:r>
                                      <a:rPr lang="kk-KZ" sz="1500" b="1" i="1" kern="1200">
                                        <a:solidFill>
                                          <a:schemeClr val="lt1"/>
                                        </a:solidFill>
                                        <a:effectLst/>
                                        <a:latin typeface="Cambria Math" panose="02040503050406030204" pitchFamily="18" charset="0"/>
                                        <a:ea typeface="+mn-ea"/>
                                        <a:cs typeface="+mn-cs"/>
                                      </a:rPr>
                                      <m:t>𝐻</m:t>
                                    </m:r>
                                  </m:e>
                                  <m:sub>
                                    <m:r>
                                      <a:rPr lang="kk-KZ" sz="1500" b="1" i="1" kern="1200">
                                        <a:solidFill>
                                          <a:schemeClr val="lt1"/>
                                        </a:solidFill>
                                        <a:effectLst/>
                                        <a:latin typeface="Cambria Math" panose="02040503050406030204" pitchFamily="18" charset="0"/>
                                        <a:ea typeface="+mn-ea"/>
                                        <a:cs typeface="+mn-cs"/>
                                      </a:rPr>
                                      <m:t>2</m:t>
                                    </m:r>
                                  </m:sub>
                                </m:sSub>
                              </m:oMath>
                            </m:oMathPara>
                          </a14:m>
                          <a:endParaRPr lang="kk-KZ" sz="1500"/>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ru-RU" sz="1500" b="1" i="1" kern="1200" smtClean="0">
                                        <a:solidFill>
                                          <a:schemeClr val="lt1"/>
                                        </a:solidFill>
                                        <a:effectLst/>
                                        <a:latin typeface="Cambria Math" panose="02040503050406030204" pitchFamily="18" charset="0"/>
                                        <a:ea typeface="+mn-ea"/>
                                        <a:cs typeface="+mn-cs"/>
                                      </a:rPr>
                                    </m:ctrlPr>
                                  </m:sSubPr>
                                  <m:e>
                                    <m:r>
                                      <a:rPr lang="kk-KZ" sz="1500" b="1" i="1" kern="1200">
                                        <a:solidFill>
                                          <a:schemeClr val="lt1"/>
                                        </a:solidFill>
                                        <a:effectLst/>
                                        <a:latin typeface="Cambria Math" panose="02040503050406030204" pitchFamily="18" charset="0"/>
                                        <a:ea typeface="+mn-ea"/>
                                        <a:cs typeface="+mn-cs"/>
                                      </a:rPr>
                                      <m:t>𝑁</m:t>
                                    </m:r>
                                  </m:e>
                                  <m:sub>
                                    <m:r>
                                      <a:rPr lang="kk-KZ" sz="1500" b="1" i="1" kern="1200">
                                        <a:solidFill>
                                          <a:schemeClr val="lt1"/>
                                        </a:solidFill>
                                        <a:effectLst/>
                                        <a:latin typeface="Cambria Math" panose="02040503050406030204" pitchFamily="18" charset="0"/>
                                        <a:ea typeface="+mn-ea"/>
                                        <a:cs typeface="+mn-cs"/>
                                      </a:rPr>
                                      <m:t>2</m:t>
                                    </m:r>
                                  </m:sub>
                                </m:sSub>
                              </m:oMath>
                            </m:oMathPara>
                          </a14:m>
                          <a:endParaRPr lang="kk-KZ" sz="1500"/>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ru-RU" sz="1500" b="1" i="1" kern="1200" smtClean="0">
                                        <a:solidFill>
                                          <a:schemeClr val="lt1"/>
                                        </a:solidFill>
                                        <a:effectLst/>
                                        <a:latin typeface="Cambria Math" panose="02040503050406030204" pitchFamily="18" charset="0"/>
                                        <a:ea typeface="+mn-ea"/>
                                        <a:cs typeface="+mn-cs"/>
                                      </a:rPr>
                                    </m:ctrlPr>
                                  </m:sSubPr>
                                  <m:e>
                                    <m:r>
                                      <a:rPr lang="kk-KZ" sz="1500" b="1" i="1" kern="1200">
                                        <a:solidFill>
                                          <a:schemeClr val="lt1"/>
                                        </a:solidFill>
                                        <a:effectLst/>
                                        <a:latin typeface="Cambria Math" panose="02040503050406030204" pitchFamily="18" charset="0"/>
                                        <a:ea typeface="+mn-ea"/>
                                        <a:cs typeface="+mn-cs"/>
                                      </a:rPr>
                                      <m:t>𝑂</m:t>
                                    </m:r>
                                  </m:e>
                                  <m:sub>
                                    <m:r>
                                      <a:rPr lang="kk-KZ" sz="1500" b="1" i="1" kern="1200">
                                        <a:solidFill>
                                          <a:schemeClr val="lt1"/>
                                        </a:solidFill>
                                        <a:effectLst/>
                                        <a:latin typeface="Cambria Math" panose="02040503050406030204" pitchFamily="18" charset="0"/>
                                        <a:ea typeface="+mn-ea"/>
                                        <a:cs typeface="+mn-cs"/>
                                      </a:rPr>
                                      <m:t>2</m:t>
                                    </m:r>
                                  </m:sub>
                                </m:sSub>
                              </m:oMath>
                            </m:oMathPara>
                          </a14:m>
                          <a:endParaRPr lang="kk-KZ" sz="1500"/>
                        </a:p>
                      </a:txBody>
                      <a:tcPr anchor="ctr"/>
                    </a:tc>
                    <a:tc>
                      <a:txBody>
                        <a:bodyPr/>
                        <a:lstStyle/>
                        <a:p>
                          <a:pPr algn="ctr"/>
                          <a:r>
                            <a:rPr lang="kk-KZ" sz="1500">
                              <a:latin typeface="Times New Roman" panose="02020603050405020304" pitchFamily="18" charset="0"/>
                              <a:cs typeface="Times New Roman" panose="02020603050405020304" pitchFamily="18" charset="0"/>
                            </a:rPr>
                            <a:t>Ауа</a:t>
                          </a:r>
                        </a:p>
                      </a:txBody>
                      <a:tcPr anchor="ctr"/>
                    </a:tc>
                    <a:tc>
                      <a:txBody>
                        <a:bodyPr/>
                        <a:lstStyle/>
                        <a:p>
                          <a:pPr algn="ctr"/>
                          <a14:m>
                            <m:oMathPara xmlns:m="http://schemas.openxmlformats.org/officeDocument/2006/math">
                              <m:oMathParaPr>
                                <m:jc m:val="centerGroup"/>
                              </m:oMathParaPr>
                              <m:oMath xmlns:m="http://schemas.openxmlformats.org/officeDocument/2006/math">
                                <m:r>
                                  <a:rPr lang="kk-KZ" sz="1500" b="1" i="1" kern="1200" smtClean="0">
                                    <a:solidFill>
                                      <a:schemeClr val="lt1"/>
                                    </a:solidFill>
                                    <a:effectLst/>
                                    <a:latin typeface="Cambria Math" panose="02040503050406030204" pitchFamily="18" charset="0"/>
                                    <a:ea typeface="+mn-ea"/>
                                    <a:cs typeface="+mn-cs"/>
                                  </a:rPr>
                                  <m:t>𝐻</m:t>
                                </m:r>
                                <m:sSub>
                                  <m:sSubPr>
                                    <m:ctrlPr>
                                      <a:rPr lang="ru-RU" sz="1500" b="1" i="1" kern="1200">
                                        <a:solidFill>
                                          <a:schemeClr val="lt1"/>
                                        </a:solidFill>
                                        <a:effectLst/>
                                        <a:latin typeface="Cambria Math" panose="02040503050406030204" pitchFamily="18" charset="0"/>
                                        <a:ea typeface="+mn-ea"/>
                                        <a:cs typeface="+mn-cs"/>
                                      </a:rPr>
                                    </m:ctrlPr>
                                  </m:sSubPr>
                                  <m:e>
                                    <m:r>
                                      <a:rPr lang="kk-KZ" sz="1500" b="1" i="1" kern="1200">
                                        <a:solidFill>
                                          <a:schemeClr val="lt1"/>
                                        </a:solidFill>
                                        <a:effectLst/>
                                        <a:latin typeface="Cambria Math" panose="02040503050406030204" pitchFamily="18" charset="0"/>
                                        <a:ea typeface="+mn-ea"/>
                                        <a:cs typeface="+mn-cs"/>
                                      </a:rPr>
                                      <m:t>𝑂</m:t>
                                    </m:r>
                                  </m:e>
                                  <m:sub>
                                    <m:r>
                                      <a:rPr lang="kk-KZ" sz="1500" b="1" i="1" kern="1200">
                                        <a:solidFill>
                                          <a:schemeClr val="lt1"/>
                                        </a:solidFill>
                                        <a:effectLst/>
                                        <a:latin typeface="Cambria Math" panose="02040503050406030204" pitchFamily="18" charset="0"/>
                                        <a:ea typeface="+mn-ea"/>
                                        <a:cs typeface="+mn-cs"/>
                                      </a:rPr>
                                      <m:t>2</m:t>
                                    </m:r>
                                  </m:sub>
                                </m:sSub>
                              </m:oMath>
                            </m:oMathPara>
                          </a14:m>
                          <a:endParaRPr lang="kk-KZ" sz="1500"/>
                        </a:p>
                      </a:txBody>
                      <a:tcPr anchor="ctr"/>
                    </a:tc>
                    <a:extLst>
                      <a:ext uri="{0D108BD9-81ED-4DB2-BD59-A6C34878D82A}">
                        <a16:rowId xmlns:a16="http://schemas.microsoft.com/office/drawing/2014/main" val="1316427618"/>
                      </a:ext>
                    </a:extLst>
                  </a:tr>
                  <a:tr h="370840">
                    <a:tc>
                      <a:txBody>
                        <a:bodyPr/>
                        <a:lstStyle/>
                        <a:p>
                          <a:pPr marL="158115" marR="277495" indent="90805" algn="ctr">
                            <a:lnSpc>
                              <a:spcPct val="115000"/>
                            </a:lnSpc>
                          </a:pPr>
                          <a:r>
                            <a:rPr lang="kk-KZ" sz="150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kk-KZ" sz="1500" i="1">
                                  <a:effectLst/>
                                  <a:latin typeface="Cambria Math" panose="02040503050406030204" pitchFamily="18" charset="0"/>
                                  <a:ea typeface="Times New Roman" panose="02020603050405020304" pitchFamily="18" charset="0"/>
                                  <a:cs typeface="Times New Roman" panose="02020603050405020304" pitchFamily="18" charset="0"/>
                                </a:rPr>
                                <m:t>𝜎</m:t>
                              </m:r>
                              <m:r>
                                <a:rPr lang="kk-KZ" sz="1500" i="1">
                                  <a:effectLst/>
                                  <a:latin typeface="Cambria Math" panose="02040503050406030204" pitchFamily="18" charset="0"/>
                                  <a:ea typeface="Times New Roman" panose="02020603050405020304" pitchFamily="18" charset="0"/>
                                  <a:cs typeface="Times New Roman" panose="02020603050405020304" pitchFamily="18" charset="0"/>
                                </a:rPr>
                                <m:t>∙10^10</m:t>
                              </m:r>
                            </m:oMath>
                          </a14:m>
                          <a:r>
                            <a:rPr lang="kk-KZ" sz="1500">
                              <a:effectLst/>
                              <a:latin typeface="Times New Roman" panose="02020603050405020304" pitchFamily="18" charset="0"/>
                              <a:ea typeface="Times New Roman" panose="02020603050405020304" pitchFamily="18" charset="0"/>
                              <a:cs typeface="Times New Roman" panose="02020603050405020304" pitchFamily="18" charset="0"/>
                            </a:rPr>
                            <a:t>, м</a:t>
                          </a:r>
                          <a:endParaRPr lang="ru-RU" sz="150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ctr"/>
                    </a:tc>
                    <a:tc>
                      <a:txBody>
                        <a:bodyPr/>
                        <a:lstStyle/>
                        <a:p>
                          <a:pPr marL="158115" marR="277495" indent="540385" algn="ctr">
                            <a:lnSpc>
                              <a:spcPct val="115000"/>
                            </a:lnSpc>
                            <a:spcAft>
                              <a:spcPts val="0"/>
                            </a:spcAft>
                          </a:pPr>
                          <a14:m>
                            <m:oMathPara xmlns:m="http://schemas.openxmlformats.org/officeDocument/2006/math">
                              <m:oMathParaPr>
                                <m:jc m:val="centerGroup"/>
                              </m:oMathParaPr>
                              <m:oMath xmlns:m="http://schemas.openxmlformats.org/officeDocument/2006/math">
                                <m:r>
                                  <a:rPr lang="kk-KZ" sz="1500">
                                    <a:effectLst/>
                                    <a:latin typeface="Cambria Math" panose="02040503050406030204" pitchFamily="18" charset="0"/>
                                    <a:ea typeface="Times New Roman" panose="02020603050405020304" pitchFamily="18" charset="0"/>
                                    <a:cs typeface="Times New Roman" panose="02020603050405020304" pitchFamily="18" charset="0"/>
                                  </a:rPr>
                                  <m:t>2,15</m:t>
                                </m:r>
                              </m:oMath>
                            </m:oMathPara>
                          </a14:m>
                          <a:endParaRPr lang="ru-RU" sz="150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ctr"/>
                    </a:tc>
                    <a:tc>
                      <a:txBody>
                        <a:bodyPr/>
                        <a:lstStyle/>
                        <a:p>
                          <a:pPr marL="158115" marR="277495" indent="540385" algn="ctr">
                            <a:lnSpc>
                              <a:spcPct val="115000"/>
                            </a:lnSpc>
                            <a:spcAft>
                              <a:spcPts val="0"/>
                            </a:spcAft>
                          </a:pPr>
                          <a14:m>
                            <m:oMathPara xmlns:m="http://schemas.openxmlformats.org/officeDocument/2006/math">
                              <m:oMathParaPr>
                                <m:jc m:val="centerGroup"/>
                              </m:oMathParaPr>
                              <m:oMath xmlns:m="http://schemas.openxmlformats.org/officeDocument/2006/math">
                                <m:r>
                                  <a:rPr lang="kk-KZ" sz="1500" i="1">
                                    <a:effectLst/>
                                    <a:latin typeface="Cambria Math" panose="02040503050406030204" pitchFamily="18" charset="0"/>
                                    <a:ea typeface="Times New Roman" panose="02020603050405020304" pitchFamily="18" charset="0"/>
                                    <a:cs typeface="Times New Roman" panose="02020603050405020304" pitchFamily="18" charset="0"/>
                                  </a:rPr>
                                  <m:t>2,70</m:t>
                                </m:r>
                              </m:oMath>
                            </m:oMathPara>
                          </a14:m>
                          <a:endParaRPr lang="ru-RU" sz="150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ctr"/>
                    </a:tc>
                    <a:tc>
                      <a:txBody>
                        <a:bodyPr/>
                        <a:lstStyle/>
                        <a:p>
                          <a:pPr marL="158115" marR="277495" indent="540385" algn="ctr">
                            <a:lnSpc>
                              <a:spcPct val="115000"/>
                            </a:lnSpc>
                            <a:spcAft>
                              <a:spcPts val="0"/>
                            </a:spcAft>
                          </a:pPr>
                          <a14:m>
                            <m:oMathPara xmlns:m="http://schemas.openxmlformats.org/officeDocument/2006/math">
                              <m:oMathParaPr>
                                <m:jc m:val="centerGroup"/>
                              </m:oMathParaPr>
                              <m:oMath xmlns:m="http://schemas.openxmlformats.org/officeDocument/2006/math">
                                <m:r>
                                  <a:rPr lang="kk-KZ" sz="1500" i="1">
                                    <a:effectLst/>
                                    <a:latin typeface="Cambria Math" panose="02040503050406030204" pitchFamily="18" charset="0"/>
                                    <a:ea typeface="Times New Roman" panose="02020603050405020304" pitchFamily="18" charset="0"/>
                                    <a:cs typeface="Times New Roman" panose="02020603050405020304" pitchFamily="18" charset="0"/>
                                  </a:rPr>
                                  <m:t>3,70</m:t>
                                </m:r>
                              </m:oMath>
                            </m:oMathPara>
                          </a14:m>
                          <a:endParaRPr lang="ru-RU" sz="150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ctr"/>
                    </a:tc>
                    <a:tc>
                      <a:txBody>
                        <a:bodyPr/>
                        <a:lstStyle/>
                        <a:p>
                          <a:pPr marL="158115" marR="277495" indent="-202565" algn="ctr">
                            <a:lnSpc>
                              <a:spcPct val="115000"/>
                            </a:lnSpc>
                            <a:spcAft>
                              <a:spcPts val="0"/>
                            </a:spcAft>
                          </a:pPr>
                          <a14:m>
                            <m:oMathPara xmlns:m="http://schemas.openxmlformats.org/officeDocument/2006/math">
                              <m:oMathParaPr>
                                <m:jc m:val="centerGroup"/>
                              </m:oMathParaPr>
                              <m:oMath xmlns:m="http://schemas.openxmlformats.org/officeDocument/2006/math">
                                <m:r>
                                  <a:rPr lang="kk-KZ" sz="1500" i="1">
                                    <a:effectLst/>
                                    <a:latin typeface="Cambria Math" panose="02040503050406030204" pitchFamily="18" charset="0"/>
                                    <a:ea typeface="Times New Roman" panose="02020603050405020304" pitchFamily="18" charset="0"/>
                                    <a:cs typeface="Times New Roman" panose="02020603050405020304" pitchFamily="18" charset="0"/>
                                  </a:rPr>
                                  <m:t>3,56</m:t>
                                </m:r>
                              </m:oMath>
                            </m:oMathPara>
                          </a14:m>
                          <a:endParaRPr lang="ru-RU" sz="150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ctr"/>
                    </a:tc>
                    <a:tc>
                      <a:txBody>
                        <a:bodyPr/>
                        <a:lstStyle/>
                        <a:p>
                          <a:pPr marL="158115" marR="277495" indent="540385" algn="ctr">
                            <a:lnSpc>
                              <a:spcPct val="115000"/>
                            </a:lnSpc>
                            <a:spcAft>
                              <a:spcPts val="0"/>
                            </a:spcAft>
                          </a:pPr>
                          <a14:m>
                            <m:oMathPara xmlns:m="http://schemas.openxmlformats.org/officeDocument/2006/math">
                              <m:oMathParaPr>
                                <m:jc m:val="centerGroup"/>
                              </m:oMathParaPr>
                              <m:oMath xmlns:m="http://schemas.openxmlformats.org/officeDocument/2006/math">
                                <m:r>
                                  <a:rPr lang="kk-KZ" sz="1500" i="1">
                                    <a:effectLst/>
                                    <a:latin typeface="Cambria Math" panose="02040503050406030204" pitchFamily="18" charset="0"/>
                                    <a:ea typeface="Times New Roman" panose="02020603050405020304" pitchFamily="18" charset="0"/>
                                    <a:cs typeface="Times New Roman" panose="02020603050405020304" pitchFamily="18" charset="0"/>
                                  </a:rPr>
                                  <m:t>3,67</m:t>
                                </m:r>
                              </m:oMath>
                            </m:oMathPara>
                          </a14:m>
                          <a:endParaRPr lang="ru-RU" sz="150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ctr"/>
                    </a:tc>
                    <a:tc>
                      <a:txBody>
                        <a:bodyPr/>
                        <a:lstStyle/>
                        <a:p>
                          <a:pPr marL="158115" marR="277495" indent="540385" algn="ctr">
                            <a:lnSpc>
                              <a:spcPct val="115000"/>
                            </a:lnSpc>
                            <a:spcAft>
                              <a:spcPts val="0"/>
                            </a:spcAft>
                          </a:pPr>
                          <a14:m>
                            <m:oMathPara xmlns:m="http://schemas.openxmlformats.org/officeDocument/2006/math">
                              <m:oMathParaPr>
                                <m:jc m:val="centerGroup"/>
                              </m:oMathParaPr>
                              <m:oMath xmlns:m="http://schemas.openxmlformats.org/officeDocument/2006/math">
                                <m:r>
                                  <a:rPr lang="kk-KZ" sz="1500" i="1">
                                    <a:effectLst/>
                                    <a:latin typeface="Cambria Math" panose="02040503050406030204" pitchFamily="18" charset="0"/>
                                    <a:ea typeface="Times New Roman" panose="02020603050405020304" pitchFamily="18" charset="0"/>
                                    <a:cs typeface="Times New Roman" panose="02020603050405020304" pitchFamily="18" charset="0"/>
                                  </a:rPr>
                                  <m:t>3,0</m:t>
                                </m:r>
                              </m:oMath>
                            </m:oMathPara>
                          </a14:m>
                          <a:endParaRPr lang="ru-RU" sz="150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ctr"/>
                    </a:tc>
                    <a:extLst>
                      <a:ext uri="{0D108BD9-81ED-4DB2-BD59-A6C34878D82A}">
                        <a16:rowId xmlns:a16="http://schemas.microsoft.com/office/drawing/2014/main" val="2293795737"/>
                      </a:ext>
                    </a:extLst>
                  </a:tr>
                  <a:tr h="370840">
                    <a:tc>
                      <a:txBody>
                        <a:bodyPr/>
                        <a:lstStyle/>
                        <a:p>
                          <a:pPr marL="158115" marR="277495" indent="90805" algn="ctr">
                            <a:lnSpc>
                              <a:spcPct val="115000"/>
                            </a:lnSpc>
                          </a:pPr>
                          <a14:m>
                            <m:oMath xmlns:m="http://schemas.openxmlformats.org/officeDocument/2006/math">
                              <m:r>
                                <a:rPr lang="kk-KZ" sz="1500" i="1">
                                  <a:effectLst/>
                                  <a:latin typeface="Cambria Math" panose="02040503050406030204" pitchFamily="18" charset="0"/>
                                  <a:ea typeface="Times New Roman" panose="02020603050405020304" pitchFamily="18" charset="0"/>
                                  <a:cs typeface="Times New Roman" panose="02020603050405020304" pitchFamily="18" charset="0"/>
                                </a:rPr>
                                <m:t>𝐶</m:t>
                              </m:r>
                            </m:oMath>
                          </a14:m>
                          <a:r>
                            <a:rPr lang="kk-KZ" sz="1500">
                              <a:effectLst/>
                              <a:latin typeface="Times New Roman" panose="02020603050405020304" pitchFamily="18" charset="0"/>
                              <a:ea typeface="Times New Roman" panose="02020603050405020304" pitchFamily="18" charset="0"/>
                              <a:cs typeface="Times New Roman" panose="02020603050405020304" pitchFamily="18" charset="0"/>
                            </a:rPr>
                            <a:t>, K</a:t>
                          </a:r>
                          <a:endParaRPr lang="ru-RU" sz="150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ctr"/>
                    </a:tc>
                    <a:tc>
                      <a:txBody>
                        <a:bodyPr/>
                        <a:lstStyle/>
                        <a:p>
                          <a:pPr marL="158115" marR="277495" indent="540385" algn="ctr">
                            <a:lnSpc>
                              <a:spcPct val="115000"/>
                            </a:lnSpc>
                            <a:spcAft>
                              <a:spcPts val="0"/>
                            </a:spcAft>
                          </a:pPr>
                          <a14:m>
                            <m:oMathPara xmlns:m="http://schemas.openxmlformats.org/officeDocument/2006/math">
                              <m:oMathParaPr>
                                <m:jc m:val="centerGroup"/>
                              </m:oMathParaPr>
                              <m:oMath xmlns:m="http://schemas.openxmlformats.org/officeDocument/2006/math">
                                <m:r>
                                  <a:rPr lang="kk-KZ" sz="1500" i="1">
                                    <a:effectLst/>
                                    <a:latin typeface="Cambria Math" panose="02040503050406030204" pitchFamily="18" charset="0"/>
                                    <a:ea typeface="Times New Roman" panose="02020603050405020304" pitchFamily="18" charset="0"/>
                                    <a:cs typeface="Times New Roman" panose="02020603050405020304" pitchFamily="18" charset="0"/>
                                  </a:rPr>
                                  <m:t>83</m:t>
                                </m:r>
                              </m:oMath>
                            </m:oMathPara>
                          </a14:m>
                          <a:endParaRPr lang="ru-RU" sz="150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ctr"/>
                    </a:tc>
                    <a:tc>
                      <a:txBody>
                        <a:bodyPr/>
                        <a:lstStyle/>
                        <a:p>
                          <a:pPr marL="163830" marR="156210" indent="540385" algn="ctr">
                            <a:lnSpc>
                              <a:spcPct val="115000"/>
                            </a:lnSpc>
                            <a:spcAft>
                              <a:spcPts val="0"/>
                            </a:spcAft>
                          </a:pPr>
                          <a14:m>
                            <m:oMathPara xmlns:m="http://schemas.openxmlformats.org/officeDocument/2006/math">
                              <m:oMathParaPr>
                                <m:jc m:val="centerGroup"/>
                              </m:oMathParaPr>
                              <m:oMath xmlns:m="http://schemas.openxmlformats.org/officeDocument/2006/math">
                                <m:r>
                                  <a:rPr lang="kk-KZ" sz="1500" i="1">
                                    <a:effectLst/>
                                    <a:latin typeface="Cambria Math" panose="02040503050406030204" pitchFamily="18" charset="0"/>
                                    <a:ea typeface="Times New Roman" panose="02020603050405020304" pitchFamily="18" charset="0"/>
                                    <a:cs typeface="Times New Roman" panose="02020603050405020304" pitchFamily="18" charset="0"/>
                                  </a:rPr>
                                  <m:t>73</m:t>
                                </m:r>
                              </m:oMath>
                            </m:oMathPara>
                          </a14:m>
                          <a:endParaRPr lang="ru-RU" sz="150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ctr"/>
                    </a:tc>
                    <a:tc>
                      <a:txBody>
                        <a:bodyPr/>
                        <a:lstStyle/>
                        <a:p>
                          <a:pPr marL="158115" marR="277495" indent="540385" algn="ctr">
                            <a:lnSpc>
                              <a:spcPct val="115000"/>
                            </a:lnSpc>
                            <a:spcAft>
                              <a:spcPts val="0"/>
                            </a:spcAft>
                          </a:pPr>
                          <a14:m>
                            <m:oMathPara xmlns:m="http://schemas.openxmlformats.org/officeDocument/2006/math">
                              <m:oMathParaPr>
                                <m:jc m:val="centerGroup"/>
                              </m:oMathParaPr>
                              <m:oMath xmlns:m="http://schemas.openxmlformats.org/officeDocument/2006/math">
                                <m:r>
                                  <a:rPr lang="kk-KZ" sz="1500" i="1">
                                    <a:effectLst/>
                                    <a:latin typeface="Cambria Math" panose="02040503050406030204" pitchFamily="18" charset="0"/>
                                    <a:ea typeface="Times New Roman" panose="02020603050405020304" pitchFamily="18" charset="0"/>
                                    <a:cs typeface="Times New Roman" panose="02020603050405020304" pitchFamily="18" charset="0"/>
                                  </a:rPr>
                                  <m:t>104</m:t>
                                </m:r>
                              </m:oMath>
                            </m:oMathPara>
                          </a14:m>
                          <a:endParaRPr lang="ru-RU" sz="150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ctr"/>
                    </a:tc>
                    <a:tc>
                      <a:txBody>
                        <a:bodyPr/>
                        <a:lstStyle/>
                        <a:p>
                          <a:pPr marL="246380" marR="277495" indent="540385" algn="ctr">
                            <a:lnSpc>
                              <a:spcPct val="115000"/>
                            </a:lnSpc>
                          </a:pPr>
                          <a14:m>
                            <m:oMathPara xmlns:m="http://schemas.openxmlformats.org/officeDocument/2006/math">
                              <m:oMathParaPr>
                                <m:jc m:val="centerGroup"/>
                              </m:oMathParaPr>
                              <m:oMath xmlns:m="http://schemas.openxmlformats.org/officeDocument/2006/math">
                                <m:r>
                                  <a:rPr lang="kk-KZ" sz="1500" i="1">
                                    <a:effectLst/>
                                    <a:latin typeface="Cambria Math" panose="02040503050406030204" pitchFamily="18" charset="0"/>
                                    <a:ea typeface="Times New Roman" panose="02020603050405020304" pitchFamily="18" charset="0"/>
                                    <a:cs typeface="Times New Roman" panose="02020603050405020304" pitchFamily="18" charset="0"/>
                                  </a:rPr>
                                  <m:t>125</m:t>
                                </m:r>
                              </m:oMath>
                            </m:oMathPara>
                          </a14:m>
                          <a:endParaRPr lang="ru-RU" sz="150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ctr"/>
                    </a:tc>
                    <a:tc>
                      <a:txBody>
                        <a:bodyPr/>
                        <a:lstStyle/>
                        <a:p>
                          <a:pPr marL="127635" marR="118745" indent="540385" algn="ctr">
                            <a:lnSpc>
                              <a:spcPct val="115000"/>
                            </a:lnSpc>
                            <a:spcAft>
                              <a:spcPts val="0"/>
                            </a:spcAft>
                          </a:pPr>
                          <a14:m>
                            <m:oMathPara xmlns:m="http://schemas.openxmlformats.org/officeDocument/2006/math">
                              <m:oMathParaPr>
                                <m:jc m:val="centerGroup"/>
                              </m:oMathParaPr>
                              <m:oMath xmlns:m="http://schemas.openxmlformats.org/officeDocument/2006/math">
                                <m:r>
                                  <a:rPr lang="kk-KZ" sz="1500" i="1">
                                    <a:effectLst/>
                                    <a:latin typeface="Cambria Math" panose="02040503050406030204" pitchFamily="18" charset="0"/>
                                    <a:ea typeface="Times New Roman" panose="02020603050405020304" pitchFamily="18" charset="0"/>
                                    <a:cs typeface="Times New Roman" panose="02020603050405020304" pitchFamily="18" charset="0"/>
                                  </a:rPr>
                                  <m:t>112</m:t>
                                </m:r>
                              </m:oMath>
                            </m:oMathPara>
                          </a14:m>
                          <a:endParaRPr lang="ru-RU" sz="150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ctr"/>
                    </a:tc>
                    <a:tc>
                      <a:txBody>
                        <a:bodyPr/>
                        <a:lstStyle/>
                        <a:p>
                          <a:pPr marL="251460" marR="277495" indent="540385" algn="ctr">
                            <a:lnSpc>
                              <a:spcPct val="115000"/>
                            </a:lnSpc>
                          </a:pPr>
                          <a14:m>
                            <m:oMathPara xmlns:m="http://schemas.openxmlformats.org/officeDocument/2006/math">
                              <m:oMathParaPr>
                                <m:jc m:val="centerGroup"/>
                              </m:oMathParaPr>
                              <m:oMath xmlns:m="http://schemas.openxmlformats.org/officeDocument/2006/math">
                                <m:r>
                                  <a:rPr lang="kk-KZ" sz="1500" i="1">
                                    <a:effectLst/>
                                    <a:latin typeface="Cambria Math" panose="02040503050406030204" pitchFamily="18" charset="0"/>
                                    <a:ea typeface="Times New Roman" panose="02020603050405020304" pitchFamily="18" charset="0"/>
                                    <a:cs typeface="Times New Roman" panose="02020603050405020304" pitchFamily="18" charset="0"/>
                                  </a:rPr>
                                  <m:t>470</m:t>
                                </m:r>
                              </m:oMath>
                            </m:oMathPara>
                          </a14:m>
                          <a:endParaRPr lang="ru-RU" sz="150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ctr"/>
                    </a:tc>
                    <a:extLst>
                      <a:ext uri="{0D108BD9-81ED-4DB2-BD59-A6C34878D82A}">
                        <a16:rowId xmlns:a16="http://schemas.microsoft.com/office/drawing/2014/main" val="646335042"/>
                      </a:ext>
                    </a:extLst>
                  </a:tr>
                  <a:tr h="370840">
                    <a:tc>
                      <a:txBody>
                        <a:bodyPr/>
                        <a:lstStyle/>
                        <a:p>
                          <a:pPr marL="158115" marR="277495" indent="90805" algn="ctr">
                            <a:lnSpc>
                              <a:spcPct val="115000"/>
                            </a:lnSpc>
                            <a:spcAft>
                              <a:spcPts val="0"/>
                            </a:spcAft>
                          </a:pPr>
                          <a14:m>
                            <m:oMath xmlns:m="http://schemas.openxmlformats.org/officeDocument/2006/math">
                              <m:r>
                                <a:rPr lang="kk-KZ" sz="1500" i="1">
                                  <a:effectLst/>
                                  <a:latin typeface="Cambria Math" panose="02040503050406030204" pitchFamily="18" charset="0"/>
                                  <a:ea typeface="Times New Roman" panose="02020603050405020304" pitchFamily="18" charset="0"/>
                                  <a:cs typeface="Times New Roman" panose="02020603050405020304" pitchFamily="18" charset="0"/>
                                </a:rPr>
                                <m:t>𝐵</m:t>
                              </m:r>
                              <m:r>
                                <a:rPr lang="kk-KZ" sz="15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ru-RU" sz="1500" i="1">
                                      <a:effectLst/>
                                      <a:latin typeface="Cambria Math" panose="02040503050406030204" pitchFamily="18" charset="0"/>
                                      <a:ea typeface="Times New Roman" panose="02020603050405020304" pitchFamily="18" charset="0"/>
                                      <a:cs typeface="Calibri" panose="020F0502020204030204" pitchFamily="34" charset="0"/>
                                    </a:rPr>
                                  </m:ctrlPr>
                                </m:sSupPr>
                                <m:e>
                                  <m:r>
                                    <a:rPr lang="kk-KZ" sz="1500" i="1">
                                      <a:effectLst/>
                                      <a:latin typeface="Cambria Math" panose="02040503050406030204" pitchFamily="18" charset="0"/>
                                      <a:ea typeface="Times New Roman" panose="02020603050405020304" pitchFamily="18" charset="0"/>
                                      <a:cs typeface="Times New Roman" panose="02020603050405020304" pitchFamily="18" charset="0"/>
                                    </a:rPr>
                                    <m:t>10</m:t>
                                  </m:r>
                                </m:e>
                                <m:sup>
                                  <m:r>
                                    <a:rPr lang="kk-KZ" sz="1500" i="1">
                                      <a:effectLst/>
                                      <a:latin typeface="Cambria Math" panose="02040503050406030204" pitchFamily="18" charset="0"/>
                                      <a:ea typeface="Times New Roman" panose="02020603050405020304" pitchFamily="18" charset="0"/>
                                      <a:cs typeface="Times New Roman" panose="02020603050405020304" pitchFamily="18" charset="0"/>
                                    </a:rPr>
                                    <m:t>5</m:t>
                                  </m:r>
                                </m:sup>
                              </m:sSup>
                            </m:oMath>
                          </a14:m>
                          <a:r>
                            <a:rPr lang="kk-KZ" sz="1500">
                              <a:effectLst/>
                              <a:latin typeface="Times New Roman" panose="02020603050405020304" pitchFamily="18" charset="0"/>
                              <a:ea typeface="Times New Roman" panose="02020603050405020304" pitchFamily="18" charset="0"/>
                              <a:cs typeface="Times New Roman" panose="02020603050405020304" pitchFamily="18" charset="0"/>
                            </a:rPr>
                            <a:t>,м/К</a:t>
                          </a:r>
                          <a:endParaRPr lang="ru-RU" sz="150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ctr"/>
                    </a:tc>
                    <a:tc>
                      <a:txBody>
                        <a:bodyPr/>
                        <a:lstStyle/>
                        <a:p>
                          <a:pPr marL="158115" marR="277495" indent="540385" algn="ctr">
                            <a:lnSpc>
                              <a:spcPct val="115000"/>
                            </a:lnSpc>
                            <a:spcAft>
                              <a:spcPts val="0"/>
                            </a:spcAft>
                          </a:pPr>
                          <a14:m>
                            <m:oMathPara xmlns:m="http://schemas.openxmlformats.org/officeDocument/2006/math">
                              <m:oMathParaPr>
                                <m:jc m:val="centerGroup"/>
                              </m:oMathParaPr>
                              <m:oMath xmlns:m="http://schemas.openxmlformats.org/officeDocument/2006/math">
                                <m:r>
                                  <a:rPr lang="kk-KZ" sz="1500" i="1">
                                    <a:effectLst/>
                                    <a:latin typeface="Cambria Math" panose="02040503050406030204" pitchFamily="18" charset="0"/>
                                    <a:ea typeface="Times New Roman" panose="02020603050405020304" pitchFamily="18" charset="0"/>
                                    <a:cs typeface="Times New Roman" panose="02020603050405020304" pitchFamily="18" charset="0"/>
                                  </a:rPr>
                                  <m:t>6,73</m:t>
                                </m:r>
                              </m:oMath>
                            </m:oMathPara>
                          </a14:m>
                          <a:endParaRPr lang="ru-RU" sz="150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ctr"/>
                    </a:tc>
                    <a:tc>
                      <a:txBody>
                        <a:bodyPr/>
                        <a:lstStyle/>
                        <a:p>
                          <a:pPr marL="163830" marR="156210" indent="540385" algn="ctr">
                            <a:lnSpc>
                              <a:spcPct val="115000"/>
                            </a:lnSpc>
                            <a:spcAft>
                              <a:spcPts val="0"/>
                            </a:spcAft>
                          </a:pPr>
                          <a14:m>
                            <m:oMathPara xmlns:m="http://schemas.openxmlformats.org/officeDocument/2006/math">
                              <m:oMathParaPr>
                                <m:jc m:val="centerGroup"/>
                              </m:oMathParaPr>
                              <m:oMath xmlns:m="http://schemas.openxmlformats.org/officeDocument/2006/math">
                                <m:r>
                                  <a:rPr lang="kk-KZ" sz="1500" i="1">
                                    <a:effectLst/>
                                    <a:latin typeface="Cambria Math" panose="02040503050406030204" pitchFamily="18" charset="0"/>
                                    <a:ea typeface="Times New Roman" panose="02020603050405020304" pitchFamily="18" charset="0"/>
                                    <a:cs typeface="Times New Roman" panose="02020603050405020304" pitchFamily="18" charset="0"/>
                                  </a:rPr>
                                  <m:t>4,26</m:t>
                                </m:r>
                              </m:oMath>
                            </m:oMathPara>
                          </a14:m>
                          <a:endParaRPr lang="ru-RU" sz="150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ctr"/>
                    </a:tc>
                    <a:tc>
                      <a:txBody>
                        <a:bodyPr/>
                        <a:lstStyle/>
                        <a:p>
                          <a:pPr marL="158115" marR="277495" indent="540385" algn="ctr">
                            <a:lnSpc>
                              <a:spcPct val="115000"/>
                            </a:lnSpc>
                            <a:spcAft>
                              <a:spcPts val="0"/>
                            </a:spcAft>
                          </a:pPr>
                          <a14:m>
                            <m:oMathPara xmlns:m="http://schemas.openxmlformats.org/officeDocument/2006/math">
                              <m:oMathParaPr>
                                <m:jc m:val="centerGroup"/>
                              </m:oMathParaPr>
                              <m:oMath xmlns:m="http://schemas.openxmlformats.org/officeDocument/2006/math">
                                <m:r>
                                  <a:rPr lang="kk-KZ" sz="1500" i="1">
                                    <a:effectLst/>
                                    <a:latin typeface="Cambria Math" panose="02040503050406030204" pitchFamily="18" charset="0"/>
                                    <a:ea typeface="Times New Roman" panose="02020603050405020304" pitchFamily="18" charset="0"/>
                                    <a:cs typeface="Times New Roman" panose="02020603050405020304" pitchFamily="18" charset="0"/>
                                  </a:rPr>
                                  <m:t>2,27</m:t>
                                </m:r>
                              </m:oMath>
                            </m:oMathPara>
                          </a14:m>
                          <a:endParaRPr lang="ru-RU" sz="150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ctr"/>
                    </a:tc>
                    <a:tc>
                      <a:txBody>
                        <a:bodyPr/>
                        <a:lstStyle/>
                        <a:p>
                          <a:pPr marL="246380" marR="277495" indent="540385" algn="ctr">
                            <a:lnSpc>
                              <a:spcPct val="115000"/>
                            </a:lnSpc>
                          </a:pPr>
                          <a14:m>
                            <m:oMathPara xmlns:m="http://schemas.openxmlformats.org/officeDocument/2006/math">
                              <m:oMathParaPr>
                                <m:jc m:val="centerGroup"/>
                              </m:oMathParaPr>
                              <m:oMath xmlns:m="http://schemas.openxmlformats.org/officeDocument/2006/math">
                                <m:r>
                                  <a:rPr lang="kk-KZ" sz="1500" i="1">
                                    <a:effectLst/>
                                    <a:latin typeface="Cambria Math" panose="02040503050406030204" pitchFamily="18" charset="0"/>
                                    <a:ea typeface="Times New Roman" panose="02020603050405020304" pitchFamily="18" charset="0"/>
                                    <a:cs typeface="Times New Roman" panose="02020603050405020304" pitchFamily="18" charset="0"/>
                                  </a:rPr>
                                  <m:t>2,45</m:t>
                                </m:r>
                              </m:oMath>
                            </m:oMathPara>
                          </a14:m>
                          <a:endParaRPr lang="ru-RU" sz="150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ctr"/>
                    </a:tc>
                    <a:tc>
                      <a:txBody>
                        <a:bodyPr/>
                        <a:lstStyle/>
                        <a:p>
                          <a:pPr marL="127635" marR="118745" indent="540385" algn="ctr">
                            <a:lnSpc>
                              <a:spcPct val="115000"/>
                            </a:lnSpc>
                            <a:spcAft>
                              <a:spcPts val="0"/>
                            </a:spcAft>
                          </a:pPr>
                          <a14:m>
                            <m:oMathPara xmlns:m="http://schemas.openxmlformats.org/officeDocument/2006/math">
                              <m:oMathParaPr>
                                <m:jc m:val="centerGroup"/>
                              </m:oMathParaPr>
                              <m:oMath xmlns:m="http://schemas.openxmlformats.org/officeDocument/2006/math">
                                <m:r>
                                  <a:rPr lang="kk-KZ" sz="1500" i="1">
                                    <a:effectLst/>
                                    <a:latin typeface="Cambria Math" panose="02040503050406030204" pitchFamily="18" charset="0"/>
                                    <a:ea typeface="Times New Roman" panose="02020603050405020304" pitchFamily="18" charset="0"/>
                                    <a:cs typeface="Times New Roman" panose="02020603050405020304" pitchFamily="18" charset="0"/>
                                  </a:rPr>
                                  <m:t>2,31</m:t>
                                </m:r>
                              </m:oMath>
                            </m:oMathPara>
                          </a14:m>
                          <a:endParaRPr lang="ru-RU" sz="150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ctr"/>
                    </a:tc>
                    <a:tc>
                      <a:txBody>
                        <a:bodyPr/>
                        <a:lstStyle/>
                        <a:p>
                          <a:pPr marL="251460" marR="277495" indent="540385" algn="ctr">
                            <a:lnSpc>
                              <a:spcPct val="115000"/>
                            </a:lnSpc>
                          </a:pPr>
                          <a14:m>
                            <m:oMathPara xmlns:m="http://schemas.openxmlformats.org/officeDocument/2006/math">
                              <m:oMathParaPr>
                                <m:jc m:val="centerGroup"/>
                              </m:oMathParaPr>
                              <m:oMath xmlns:m="http://schemas.openxmlformats.org/officeDocument/2006/math">
                                <m:r>
                                  <a:rPr lang="kk-KZ" sz="1500" i="1">
                                    <a:effectLst/>
                                    <a:latin typeface="Cambria Math" panose="02040503050406030204" pitchFamily="18" charset="0"/>
                                    <a:ea typeface="Times New Roman" panose="02020603050405020304" pitchFamily="18" charset="0"/>
                                    <a:cs typeface="Times New Roman" panose="02020603050405020304" pitchFamily="18" charset="0"/>
                                  </a:rPr>
                                  <m:t>3,45</m:t>
                                </m:r>
                              </m:oMath>
                            </m:oMathPara>
                          </a14:m>
                          <a:endParaRPr lang="ru-RU" sz="150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ctr"/>
                    </a:tc>
                    <a:extLst>
                      <a:ext uri="{0D108BD9-81ED-4DB2-BD59-A6C34878D82A}">
                        <a16:rowId xmlns:a16="http://schemas.microsoft.com/office/drawing/2014/main" val="2766787235"/>
                      </a:ext>
                    </a:extLst>
                  </a:tr>
                </a:tbl>
              </a:graphicData>
            </a:graphic>
          </p:graphicFrame>
        </mc:Choice>
        <mc:Fallback xmlns="">
          <p:graphicFrame>
            <p:nvGraphicFramePr>
              <p:cNvPr id="6" name="Таблица 5">
                <a:extLst>
                  <a:ext uri="{FF2B5EF4-FFF2-40B4-BE49-F238E27FC236}">
                    <a16:creationId xmlns:a16="http://schemas.microsoft.com/office/drawing/2014/main" id="{D39976E3-60CA-6E90-9542-DC45FF35D4DB}"/>
                  </a:ext>
                </a:extLst>
              </p:cNvPr>
              <p:cNvGraphicFramePr>
                <a:graphicFrameLocks noGrp="1"/>
              </p:cNvGraphicFramePr>
              <p:nvPr>
                <p:extLst>
                  <p:ext uri="{D42A27DB-BD31-4B8C-83A1-F6EECF244321}">
                    <p14:modId xmlns:p14="http://schemas.microsoft.com/office/powerpoint/2010/main" val="1878494541"/>
                  </p:ext>
                </p:extLst>
              </p:nvPr>
            </p:nvGraphicFramePr>
            <p:xfrm>
              <a:off x="1710052" y="1731169"/>
              <a:ext cx="9082780" cy="1483360"/>
            </p:xfrm>
            <a:graphic>
              <a:graphicData uri="http://schemas.openxmlformats.org/drawingml/2006/table">
                <a:tbl>
                  <a:tblPr firstRow="1" bandRow="1">
                    <a:tableStyleId>{5C22544A-7EE6-4342-B048-85BDC9FD1C3A}</a:tableStyleId>
                  </a:tblPr>
                  <a:tblGrid>
                    <a:gridCol w="2115922">
                      <a:extLst>
                        <a:ext uri="{9D8B030D-6E8A-4147-A177-3AD203B41FA5}">
                          <a16:colId xmlns:a16="http://schemas.microsoft.com/office/drawing/2014/main" val="3203002779"/>
                        </a:ext>
                      </a:extLst>
                    </a:gridCol>
                    <a:gridCol w="1161143">
                      <a:extLst>
                        <a:ext uri="{9D8B030D-6E8A-4147-A177-3AD203B41FA5}">
                          <a16:colId xmlns:a16="http://schemas.microsoft.com/office/drawing/2014/main" val="1481968826"/>
                        </a:ext>
                      </a:extLst>
                    </a:gridCol>
                    <a:gridCol w="1161143">
                      <a:extLst>
                        <a:ext uri="{9D8B030D-6E8A-4147-A177-3AD203B41FA5}">
                          <a16:colId xmlns:a16="http://schemas.microsoft.com/office/drawing/2014/main" val="2735950303"/>
                        </a:ext>
                      </a:extLst>
                    </a:gridCol>
                    <a:gridCol w="1161143">
                      <a:extLst>
                        <a:ext uri="{9D8B030D-6E8A-4147-A177-3AD203B41FA5}">
                          <a16:colId xmlns:a16="http://schemas.microsoft.com/office/drawing/2014/main" val="96627571"/>
                        </a:ext>
                      </a:extLst>
                    </a:gridCol>
                    <a:gridCol w="1161143">
                      <a:extLst>
                        <a:ext uri="{9D8B030D-6E8A-4147-A177-3AD203B41FA5}">
                          <a16:colId xmlns:a16="http://schemas.microsoft.com/office/drawing/2014/main" val="164723804"/>
                        </a:ext>
                      </a:extLst>
                    </a:gridCol>
                    <a:gridCol w="1161143">
                      <a:extLst>
                        <a:ext uri="{9D8B030D-6E8A-4147-A177-3AD203B41FA5}">
                          <a16:colId xmlns:a16="http://schemas.microsoft.com/office/drawing/2014/main" val="4168551879"/>
                        </a:ext>
                      </a:extLst>
                    </a:gridCol>
                    <a:gridCol w="1161143">
                      <a:extLst>
                        <a:ext uri="{9D8B030D-6E8A-4147-A177-3AD203B41FA5}">
                          <a16:colId xmlns:a16="http://schemas.microsoft.com/office/drawing/2014/main" val="3997324232"/>
                        </a:ext>
                      </a:extLst>
                    </a:gridCol>
                  </a:tblGrid>
                  <a:tr h="370840">
                    <a:tc>
                      <a:txBody>
                        <a:bodyPr/>
                        <a:lstStyle/>
                        <a:p>
                          <a:pPr algn="ctr"/>
                          <a:r>
                            <a:rPr lang="kk-KZ" sz="1500">
                              <a:latin typeface="Times New Roman" panose="02020603050405020304" pitchFamily="18" charset="0"/>
                              <a:cs typeface="Times New Roman" panose="02020603050405020304" pitchFamily="18" charset="0"/>
                            </a:rPr>
                            <a:t>Газ</a:t>
                          </a:r>
                        </a:p>
                      </a:txBody>
                      <a:tcPr anchor="ctr"/>
                    </a:tc>
                    <a:tc>
                      <a:txBody>
                        <a:bodyPr/>
                        <a:lstStyle/>
                        <a:p>
                          <a:endParaRPr lang="ru-RU"/>
                        </a:p>
                      </a:txBody>
                      <a:tcPr anchor="ctr">
                        <a:blipFill>
                          <a:blip r:embed="rId3"/>
                          <a:stretch>
                            <a:fillRect l="-182199" t="-1639" r="-501047" b="-314754"/>
                          </a:stretch>
                        </a:blipFill>
                      </a:tcPr>
                    </a:tc>
                    <a:tc>
                      <a:txBody>
                        <a:bodyPr/>
                        <a:lstStyle/>
                        <a:p>
                          <a:endParaRPr lang="ru-RU"/>
                        </a:p>
                      </a:txBody>
                      <a:tcPr anchor="ctr">
                        <a:blipFill>
                          <a:blip r:embed="rId3"/>
                          <a:stretch>
                            <a:fillRect l="-282199" t="-1639" r="-401047" b="-314754"/>
                          </a:stretch>
                        </a:blipFill>
                      </a:tcPr>
                    </a:tc>
                    <a:tc>
                      <a:txBody>
                        <a:bodyPr/>
                        <a:lstStyle/>
                        <a:p>
                          <a:endParaRPr lang="ru-RU"/>
                        </a:p>
                      </a:txBody>
                      <a:tcPr anchor="ctr">
                        <a:blipFill>
                          <a:blip r:embed="rId3"/>
                          <a:stretch>
                            <a:fillRect l="-384211" t="-1639" r="-303158" b="-314754"/>
                          </a:stretch>
                        </a:blipFill>
                      </a:tcPr>
                    </a:tc>
                    <a:tc>
                      <a:txBody>
                        <a:bodyPr/>
                        <a:lstStyle/>
                        <a:p>
                          <a:endParaRPr lang="ru-RU"/>
                        </a:p>
                      </a:txBody>
                      <a:tcPr anchor="ctr">
                        <a:blipFill>
                          <a:blip r:embed="rId3"/>
                          <a:stretch>
                            <a:fillRect l="-481675" t="-1639" r="-201571" b="-314754"/>
                          </a:stretch>
                        </a:blipFill>
                      </a:tcPr>
                    </a:tc>
                    <a:tc>
                      <a:txBody>
                        <a:bodyPr/>
                        <a:lstStyle/>
                        <a:p>
                          <a:pPr algn="ctr"/>
                          <a:r>
                            <a:rPr lang="kk-KZ" sz="1500">
                              <a:latin typeface="Times New Roman" panose="02020603050405020304" pitchFamily="18" charset="0"/>
                              <a:cs typeface="Times New Roman" panose="02020603050405020304" pitchFamily="18" charset="0"/>
                            </a:rPr>
                            <a:t>Ауа</a:t>
                          </a:r>
                        </a:p>
                      </a:txBody>
                      <a:tcPr anchor="ctr"/>
                    </a:tc>
                    <a:tc>
                      <a:txBody>
                        <a:bodyPr/>
                        <a:lstStyle/>
                        <a:p>
                          <a:endParaRPr lang="ru-RU"/>
                        </a:p>
                      </a:txBody>
                      <a:tcPr anchor="ctr">
                        <a:blipFill>
                          <a:blip r:embed="rId3"/>
                          <a:stretch>
                            <a:fillRect l="-681152" t="-1639" r="-2094" b="-314754"/>
                          </a:stretch>
                        </a:blipFill>
                      </a:tcPr>
                    </a:tc>
                    <a:extLst>
                      <a:ext uri="{0D108BD9-81ED-4DB2-BD59-A6C34878D82A}">
                        <a16:rowId xmlns:a16="http://schemas.microsoft.com/office/drawing/2014/main" val="1316427618"/>
                      </a:ext>
                    </a:extLst>
                  </a:tr>
                  <a:tr h="370840">
                    <a:tc>
                      <a:txBody>
                        <a:bodyPr/>
                        <a:lstStyle/>
                        <a:p>
                          <a:endParaRPr lang="ru-RU"/>
                        </a:p>
                      </a:txBody>
                      <a:tcPr marL="0" marR="0" marT="0" marB="0" anchor="ctr">
                        <a:blipFill>
                          <a:blip r:embed="rId3"/>
                          <a:stretch>
                            <a:fillRect l="-288" t="-100000" r="-330836" b="-209677"/>
                          </a:stretch>
                        </a:blipFill>
                      </a:tcPr>
                    </a:tc>
                    <a:tc>
                      <a:txBody>
                        <a:bodyPr/>
                        <a:lstStyle/>
                        <a:p>
                          <a:endParaRPr lang="ru-RU"/>
                        </a:p>
                      </a:txBody>
                      <a:tcPr marL="0" marR="0" marT="0" marB="0" anchor="ctr">
                        <a:blipFill>
                          <a:blip r:embed="rId3"/>
                          <a:stretch>
                            <a:fillRect l="-182199" t="-100000" r="-501047" b="-209677"/>
                          </a:stretch>
                        </a:blipFill>
                      </a:tcPr>
                    </a:tc>
                    <a:tc>
                      <a:txBody>
                        <a:bodyPr/>
                        <a:lstStyle/>
                        <a:p>
                          <a:endParaRPr lang="ru-RU"/>
                        </a:p>
                      </a:txBody>
                      <a:tcPr marL="0" marR="0" marT="0" marB="0" anchor="ctr">
                        <a:blipFill>
                          <a:blip r:embed="rId3"/>
                          <a:stretch>
                            <a:fillRect l="-282199" t="-100000" r="-401047" b="-209677"/>
                          </a:stretch>
                        </a:blipFill>
                      </a:tcPr>
                    </a:tc>
                    <a:tc>
                      <a:txBody>
                        <a:bodyPr/>
                        <a:lstStyle/>
                        <a:p>
                          <a:endParaRPr lang="ru-RU"/>
                        </a:p>
                      </a:txBody>
                      <a:tcPr marL="0" marR="0" marT="0" marB="0" anchor="ctr">
                        <a:blipFill>
                          <a:blip r:embed="rId3"/>
                          <a:stretch>
                            <a:fillRect l="-384211" t="-100000" r="-303158" b="-209677"/>
                          </a:stretch>
                        </a:blipFill>
                      </a:tcPr>
                    </a:tc>
                    <a:tc>
                      <a:txBody>
                        <a:bodyPr/>
                        <a:lstStyle/>
                        <a:p>
                          <a:endParaRPr lang="ru-RU"/>
                        </a:p>
                      </a:txBody>
                      <a:tcPr marL="0" marR="0" marT="0" marB="0" anchor="ctr">
                        <a:blipFill>
                          <a:blip r:embed="rId3"/>
                          <a:stretch>
                            <a:fillRect l="-481675" t="-100000" r="-201571" b="-209677"/>
                          </a:stretch>
                        </a:blipFill>
                      </a:tcPr>
                    </a:tc>
                    <a:tc>
                      <a:txBody>
                        <a:bodyPr/>
                        <a:lstStyle/>
                        <a:p>
                          <a:endParaRPr lang="ru-RU"/>
                        </a:p>
                      </a:txBody>
                      <a:tcPr marL="0" marR="0" marT="0" marB="0" anchor="ctr">
                        <a:blipFill>
                          <a:blip r:embed="rId3"/>
                          <a:stretch>
                            <a:fillRect l="-584737" t="-100000" r="-102632" b="-209677"/>
                          </a:stretch>
                        </a:blipFill>
                      </a:tcPr>
                    </a:tc>
                    <a:tc>
                      <a:txBody>
                        <a:bodyPr/>
                        <a:lstStyle/>
                        <a:p>
                          <a:endParaRPr lang="ru-RU"/>
                        </a:p>
                      </a:txBody>
                      <a:tcPr marL="0" marR="0" marT="0" marB="0" anchor="ctr">
                        <a:blipFill>
                          <a:blip r:embed="rId3"/>
                          <a:stretch>
                            <a:fillRect l="-681152" t="-100000" r="-2094" b="-209677"/>
                          </a:stretch>
                        </a:blipFill>
                      </a:tcPr>
                    </a:tc>
                    <a:extLst>
                      <a:ext uri="{0D108BD9-81ED-4DB2-BD59-A6C34878D82A}">
                        <a16:rowId xmlns:a16="http://schemas.microsoft.com/office/drawing/2014/main" val="2293795737"/>
                      </a:ext>
                    </a:extLst>
                  </a:tr>
                  <a:tr h="370840">
                    <a:tc>
                      <a:txBody>
                        <a:bodyPr/>
                        <a:lstStyle/>
                        <a:p>
                          <a:endParaRPr lang="ru-RU"/>
                        </a:p>
                      </a:txBody>
                      <a:tcPr marL="0" marR="0" marT="0" marB="0" anchor="ctr">
                        <a:blipFill>
                          <a:blip r:embed="rId3"/>
                          <a:stretch>
                            <a:fillRect l="-288" t="-203279" r="-330836" b="-113115"/>
                          </a:stretch>
                        </a:blipFill>
                      </a:tcPr>
                    </a:tc>
                    <a:tc>
                      <a:txBody>
                        <a:bodyPr/>
                        <a:lstStyle/>
                        <a:p>
                          <a:endParaRPr lang="ru-RU"/>
                        </a:p>
                      </a:txBody>
                      <a:tcPr marL="0" marR="0" marT="0" marB="0" anchor="ctr">
                        <a:blipFill>
                          <a:blip r:embed="rId3"/>
                          <a:stretch>
                            <a:fillRect l="-182199" t="-203279" r="-501047" b="-113115"/>
                          </a:stretch>
                        </a:blipFill>
                      </a:tcPr>
                    </a:tc>
                    <a:tc>
                      <a:txBody>
                        <a:bodyPr/>
                        <a:lstStyle/>
                        <a:p>
                          <a:endParaRPr lang="ru-RU"/>
                        </a:p>
                      </a:txBody>
                      <a:tcPr marL="0" marR="0" marT="0" marB="0" anchor="ctr">
                        <a:blipFill>
                          <a:blip r:embed="rId3"/>
                          <a:stretch>
                            <a:fillRect l="-282199" t="-203279" r="-401047" b="-113115"/>
                          </a:stretch>
                        </a:blipFill>
                      </a:tcPr>
                    </a:tc>
                    <a:tc>
                      <a:txBody>
                        <a:bodyPr/>
                        <a:lstStyle/>
                        <a:p>
                          <a:endParaRPr lang="ru-RU"/>
                        </a:p>
                      </a:txBody>
                      <a:tcPr marL="0" marR="0" marT="0" marB="0" anchor="ctr">
                        <a:blipFill>
                          <a:blip r:embed="rId3"/>
                          <a:stretch>
                            <a:fillRect l="-384211" t="-203279" r="-303158" b="-113115"/>
                          </a:stretch>
                        </a:blipFill>
                      </a:tcPr>
                    </a:tc>
                    <a:tc>
                      <a:txBody>
                        <a:bodyPr/>
                        <a:lstStyle/>
                        <a:p>
                          <a:endParaRPr lang="ru-RU"/>
                        </a:p>
                      </a:txBody>
                      <a:tcPr marL="0" marR="0" marT="0" marB="0" anchor="ctr">
                        <a:blipFill>
                          <a:blip r:embed="rId3"/>
                          <a:stretch>
                            <a:fillRect l="-481675" t="-203279" r="-201571" b="-113115"/>
                          </a:stretch>
                        </a:blipFill>
                      </a:tcPr>
                    </a:tc>
                    <a:tc>
                      <a:txBody>
                        <a:bodyPr/>
                        <a:lstStyle/>
                        <a:p>
                          <a:endParaRPr lang="ru-RU"/>
                        </a:p>
                      </a:txBody>
                      <a:tcPr marL="0" marR="0" marT="0" marB="0" anchor="ctr">
                        <a:blipFill>
                          <a:blip r:embed="rId3"/>
                          <a:stretch>
                            <a:fillRect l="-584737" t="-203279" r="-102632" b="-113115"/>
                          </a:stretch>
                        </a:blipFill>
                      </a:tcPr>
                    </a:tc>
                    <a:tc>
                      <a:txBody>
                        <a:bodyPr/>
                        <a:lstStyle/>
                        <a:p>
                          <a:endParaRPr lang="ru-RU"/>
                        </a:p>
                      </a:txBody>
                      <a:tcPr marL="0" marR="0" marT="0" marB="0" anchor="ctr">
                        <a:blipFill>
                          <a:blip r:embed="rId3"/>
                          <a:stretch>
                            <a:fillRect l="-681152" t="-203279" r="-2094" b="-113115"/>
                          </a:stretch>
                        </a:blipFill>
                      </a:tcPr>
                    </a:tc>
                    <a:extLst>
                      <a:ext uri="{0D108BD9-81ED-4DB2-BD59-A6C34878D82A}">
                        <a16:rowId xmlns:a16="http://schemas.microsoft.com/office/drawing/2014/main" val="646335042"/>
                      </a:ext>
                    </a:extLst>
                  </a:tr>
                  <a:tr h="370840">
                    <a:tc>
                      <a:txBody>
                        <a:bodyPr/>
                        <a:lstStyle/>
                        <a:p>
                          <a:endParaRPr lang="ru-RU"/>
                        </a:p>
                      </a:txBody>
                      <a:tcPr marL="0" marR="0" marT="0" marB="0" anchor="ctr">
                        <a:blipFill>
                          <a:blip r:embed="rId3"/>
                          <a:stretch>
                            <a:fillRect l="-288" t="-303279" r="-330836" b="-13115"/>
                          </a:stretch>
                        </a:blipFill>
                      </a:tcPr>
                    </a:tc>
                    <a:tc>
                      <a:txBody>
                        <a:bodyPr/>
                        <a:lstStyle/>
                        <a:p>
                          <a:endParaRPr lang="ru-RU"/>
                        </a:p>
                      </a:txBody>
                      <a:tcPr marL="0" marR="0" marT="0" marB="0" anchor="ctr">
                        <a:blipFill>
                          <a:blip r:embed="rId3"/>
                          <a:stretch>
                            <a:fillRect l="-182199" t="-303279" r="-501047" b="-13115"/>
                          </a:stretch>
                        </a:blipFill>
                      </a:tcPr>
                    </a:tc>
                    <a:tc>
                      <a:txBody>
                        <a:bodyPr/>
                        <a:lstStyle/>
                        <a:p>
                          <a:endParaRPr lang="ru-RU"/>
                        </a:p>
                      </a:txBody>
                      <a:tcPr marL="0" marR="0" marT="0" marB="0" anchor="ctr">
                        <a:blipFill>
                          <a:blip r:embed="rId3"/>
                          <a:stretch>
                            <a:fillRect l="-282199" t="-303279" r="-401047" b="-13115"/>
                          </a:stretch>
                        </a:blipFill>
                      </a:tcPr>
                    </a:tc>
                    <a:tc>
                      <a:txBody>
                        <a:bodyPr/>
                        <a:lstStyle/>
                        <a:p>
                          <a:endParaRPr lang="ru-RU"/>
                        </a:p>
                      </a:txBody>
                      <a:tcPr marL="0" marR="0" marT="0" marB="0" anchor="ctr">
                        <a:blipFill>
                          <a:blip r:embed="rId3"/>
                          <a:stretch>
                            <a:fillRect l="-384211" t="-303279" r="-303158" b="-13115"/>
                          </a:stretch>
                        </a:blipFill>
                      </a:tcPr>
                    </a:tc>
                    <a:tc>
                      <a:txBody>
                        <a:bodyPr/>
                        <a:lstStyle/>
                        <a:p>
                          <a:endParaRPr lang="ru-RU"/>
                        </a:p>
                      </a:txBody>
                      <a:tcPr marL="0" marR="0" marT="0" marB="0" anchor="ctr">
                        <a:blipFill>
                          <a:blip r:embed="rId3"/>
                          <a:stretch>
                            <a:fillRect l="-481675" t="-303279" r="-201571" b="-13115"/>
                          </a:stretch>
                        </a:blipFill>
                      </a:tcPr>
                    </a:tc>
                    <a:tc>
                      <a:txBody>
                        <a:bodyPr/>
                        <a:lstStyle/>
                        <a:p>
                          <a:endParaRPr lang="ru-RU"/>
                        </a:p>
                      </a:txBody>
                      <a:tcPr marL="0" marR="0" marT="0" marB="0" anchor="ctr">
                        <a:blipFill>
                          <a:blip r:embed="rId3"/>
                          <a:stretch>
                            <a:fillRect l="-584737" t="-303279" r="-102632" b="-13115"/>
                          </a:stretch>
                        </a:blipFill>
                      </a:tcPr>
                    </a:tc>
                    <a:tc>
                      <a:txBody>
                        <a:bodyPr/>
                        <a:lstStyle/>
                        <a:p>
                          <a:endParaRPr lang="ru-RU"/>
                        </a:p>
                      </a:txBody>
                      <a:tcPr marL="0" marR="0" marT="0" marB="0" anchor="ctr">
                        <a:blipFill>
                          <a:blip r:embed="rId3"/>
                          <a:stretch>
                            <a:fillRect l="-681152" t="-303279" r="-2094" b="-13115"/>
                          </a:stretch>
                        </a:blipFill>
                      </a:tcPr>
                    </a:tc>
                    <a:extLst>
                      <a:ext uri="{0D108BD9-81ED-4DB2-BD59-A6C34878D82A}">
                        <a16:rowId xmlns:a16="http://schemas.microsoft.com/office/drawing/2014/main" val="2766787235"/>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1" name="Таблица 10">
                <a:extLst>
                  <a:ext uri="{FF2B5EF4-FFF2-40B4-BE49-F238E27FC236}">
                    <a16:creationId xmlns:a16="http://schemas.microsoft.com/office/drawing/2014/main" id="{FF6A9DA9-154E-FF11-0339-CCF90C9DBF11}"/>
                  </a:ext>
                </a:extLst>
              </p:cNvPr>
              <p:cNvGraphicFramePr>
                <a:graphicFrameLocks noGrp="1"/>
              </p:cNvGraphicFramePr>
              <p:nvPr>
                <p:extLst>
                  <p:ext uri="{D42A27DB-BD31-4B8C-83A1-F6EECF244321}">
                    <p14:modId xmlns:p14="http://schemas.microsoft.com/office/powerpoint/2010/main" val="3530592"/>
                  </p:ext>
                </p:extLst>
              </p:nvPr>
            </p:nvGraphicFramePr>
            <p:xfrm>
              <a:off x="2187442" y="4141532"/>
              <a:ext cx="8128000" cy="18542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47337950"/>
                        </a:ext>
                      </a:extLst>
                    </a:gridCol>
                    <a:gridCol w="2032000">
                      <a:extLst>
                        <a:ext uri="{9D8B030D-6E8A-4147-A177-3AD203B41FA5}">
                          <a16:colId xmlns:a16="http://schemas.microsoft.com/office/drawing/2014/main" val="2595889839"/>
                        </a:ext>
                      </a:extLst>
                    </a:gridCol>
                    <a:gridCol w="2032000">
                      <a:extLst>
                        <a:ext uri="{9D8B030D-6E8A-4147-A177-3AD203B41FA5}">
                          <a16:colId xmlns:a16="http://schemas.microsoft.com/office/drawing/2014/main" val="2515680522"/>
                        </a:ext>
                      </a:extLst>
                    </a:gridCol>
                    <a:gridCol w="2032000">
                      <a:extLst>
                        <a:ext uri="{9D8B030D-6E8A-4147-A177-3AD203B41FA5}">
                          <a16:colId xmlns:a16="http://schemas.microsoft.com/office/drawing/2014/main" val="2903143064"/>
                        </a:ext>
                      </a:extLst>
                    </a:gridCol>
                  </a:tblGrid>
                  <a:tr h="370840">
                    <a:tc rowSpan="2">
                      <a:txBody>
                        <a:bodyPr/>
                        <a:lstStyle/>
                        <a:p>
                          <a:pPr algn="ctr"/>
                          <a14:m>
                            <m:oMath xmlns:m="http://schemas.openxmlformats.org/officeDocument/2006/math">
                              <m:r>
                                <a:rPr lang="en-US" sz="1500" b="1" i="1" smtClean="0">
                                  <a:latin typeface="Cambria Math" panose="02040503050406030204" pitchFamily="18" charset="0"/>
                                </a:rPr>
                                <m:t>𝑻</m:t>
                              </m:r>
                            </m:oMath>
                          </a14:m>
                          <a:r>
                            <a:rPr lang="en-US" sz="1500">
                              <a:latin typeface="Times New Roman" panose="02020603050405020304" pitchFamily="18" charset="0"/>
                              <a:cs typeface="Times New Roman" panose="02020603050405020304" pitchFamily="18" charset="0"/>
                            </a:rPr>
                            <a:t>, K</a:t>
                          </a:r>
                          <a:endParaRPr lang="kk-KZ" sz="1500">
                            <a:latin typeface="Times New Roman" panose="02020603050405020304" pitchFamily="18" charset="0"/>
                            <a:cs typeface="Times New Roman" panose="02020603050405020304" pitchFamily="18" charset="0"/>
                          </a:endParaRPr>
                        </a:p>
                      </a:txBody>
                      <a:tcPr anchor="ctr"/>
                    </a:tc>
                    <a:tc gridSpan="3">
                      <a:txBody>
                        <a:bodyPr/>
                        <a:lstStyle/>
                        <a:p>
                          <a:pPr marL="158115" marR="862965" indent="862965" algn="ctr">
                            <a:lnSpc>
                              <a:spcPct val="115000"/>
                            </a:lnSpc>
                            <a:spcAft>
                              <a:spcPts val="0"/>
                            </a:spcAft>
                          </a:pPr>
                          <a:r>
                            <a:rPr lang="kk-KZ" sz="1500" i="1">
                              <a:effectLst/>
                              <a:latin typeface="Times New Roman" panose="02020603050405020304" pitchFamily="18" charset="0"/>
                              <a:ea typeface="Times New Roman" panose="02020603050405020304" pitchFamily="18" charset="0"/>
                              <a:cs typeface="Times New Roman" panose="02020603050405020304" pitchFamily="18" charset="0"/>
                            </a:rPr>
                            <a:t>р</a:t>
                          </a:r>
                          <a:r>
                            <a:rPr lang="kk-KZ" sz="1500">
                              <a:effectLst/>
                              <a:latin typeface="Times New Roman" panose="02020603050405020304" pitchFamily="18" charset="0"/>
                              <a:ea typeface="Times New Roman" panose="02020603050405020304" pitchFamily="18" charset="0"/>
                              <a:cs typeface="Times New Roman" panose="02020603050405020304" pitchFamily="18" charset="0"/>
                            </a:rPr>
                            <a:t>,</a:t>
                          </a:r>
                          <a:r>
                            <a:rPr lang="kk-KZ" sz="1500" spc="-15">
                              <a:effectLst/>
                              <a:latin typeface="Times New Roman" panose="02020603050405020304" pitchFamily="18" charset="0"/>
                              <a:ea typeface="Times New Roman" panose="02020603050405020304" pitchFamily="18" charset="0"/>
                              <a:cs typeface="Times New Roman" panose="02020603050405020304" pitchFamily="18" charset="0"/>
                            </a:rPr>
                            <a:t> </a:t>
                          </a:r>
                          <a:r>
                            <a:rPr lang="kk-KZ" sz="1500">
                              <a:effectLst/>
                              <a:latin typeface="Times New Roman" panose="02020603050405020304" pitchFamily="18" charset="0"/>
                              <a:ea typeface="Times New Roman" panose="02020603050405020304" pitchFamily="18" charset="0"/>
                              <a:cs typeface="Times New Roman" panose="02020603050405020304" pitchFamily="18" charset="0"/>
                            </a:rPr>
                            <a:t>Па</a:t>
                          </a:r>
                          <a:endParaRPr lang="ru-RU"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hMerge="1">
                      <a:txBody>
                        <a:bodyPr/>
                        <a:lstStyle/>
                        <a:p>
                          <a:endParaRPr lang="kk-KZ"/>
                        </a:p>
                      </a:txBody>
                      <a:tcPr/>
                    </a:tc>
                    <a:tc hMerge="1">
                      <a:txBody>
                        <a:bodyPr/>
                        <a:lstStyle/>
                        <a:p>
                          <a:endParaRPr lang="kk-KZ"/>
                        </a:p>
                      </a:txBody>
                      <a:tcPr/>
                    </a:tc>
                    <a:extLst>
                      <a:ext uri="{0D108BD9-81ED-4DB2-BD59-A6C34878D82A}">
                        <a16:rowId xmlns:a16="http://schemas.microsoft.com/office/drawing/2014/main" val="2925046081"/>
                      </a:ext>
                    </a:extLst>
                  </a:tr>
                  <a:tr h="370840">
                    <a:tc vMerge="1">
                      <a:txBody>
                        <a:bodyPr/>
                        <a:lstStyle/>
                        <a:p>
                          <a:endParaRPr lang="kk-KZ"/>
                        </a:p>
                      </a:txBody>
                      <a:tcPr/>
                    </a:tc>
                    <a:tc>
                      <a:txBody>
                        <a:bodyPr/>
                        <a:lstStyle/>
                        <a:p>
                          <a:pPr marL="158115" marR="277495" indent="540385" algn="ctr">
                            <a:lnSpc>
                              <a:spcPct val="115000"/>
                            </a:lnSpc>
                            <a:spcBef>
                              <a:spcPts val="5"/>
                            </a:spcBef>
                            <a:spcAft>
                              <a:spcPts val="0"/>
                            </a:spcAft>
                          </a:pPr>
                          <a14:m>
                            <m:oMathPara xmlns:m="http://schemas.openxmlformats.org/officeDocument/2006/math">
                              <m:oMathParaPr>
                                <m:jc m:val="centerGroup"/>
                              </m:oMathParaPr>
                              <m:oMath xmlns:m="http://schemas.openxmlformats.org/officeDocument/2006/math">
                                <m:sSup>
                                  <m:sSupPr>
                                    <m:ctrlPr>
                                      <a:rPr lang="ru-RU" sz="1500" i="1">
                                        <a:effectLst/>
                                        <a:latin typeface="Cambria Math" panose="02040503050406030204" pitchFamily="18" charset="0"/>
                                        <a:ea typeface="Times New Roman" panose="02020603050405020304" pitchFamily="18" charset="0"/>
                                        <a:cs typeface="Calibri" panose="020F0502020204030204" pitchFamily="34" charset="0"/>
                                      </a:rPr>
                                    </m:ctrlPr>
                                  </m:sSupPr>
                                  <m:e>
                                    <m:r>
                                      <a:rPr lang="kk-KZ" sz="1500" i="1">
                                        <a:effectLst/>
                                        <a:latin typeface="Cambria Math" panose="02040503050406030204" pitchFamily="18" charset="0"/>
                                        <a:ea typeface="Times New Roman" panose="02020603050405020304" pitchFamily="18" charset="0"/>
                                        <a:cs typeface="Times New Roman" panose="02020603050405020304" pitchFamily="18" charset="0"/>
                                      </a:rPr>
                                      <m:t>10</m:t>
                                    </m:r>
                                  </m:e>
                                  <m:sup>
                                    <m:r>
                                      <a:rPr lang="kk-KZ" sz="1500" i="1">
                                        <a:effectLst/>
                                        <a:latin typeface="Cambria Math" panose="02040503050406030204" pitchFamily="18" charset="0"/>
                                        <a:ea typeface="Times New Roman" panose="02020603050405020304" pitchFamily="18" charset="0"/>
                                        <a:cs typeface="Times New Roman" panose="02020603050405020304" pitchFamily="18" charset="0"/>
                                      </a:rPr>
                                      <m:t>5</m:t>
                                    </m:r>
                                  </m:sup>
                                </m:sSup>
                              </m:oMath>
                            </m:oMathPara>
                          </a14:m>
                          <a:endParaRPr lang="ru-RU"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158115" marR="277495" indent="540385" algn="ctr">
                            <a:lnSpc>
                              <a:spcPct val="115000"/>
                            </a:lnSpc>
                            <a:spcAft>
                              <a:spcPts val="0"/>
                            </a:spcAft>
                          </a:pPr>
                          <a14:m>
                            <m:oMathPara xmlns:m="http://schemas.openxmlformats.org/officeDocument/2006/math">
                              <m:oMathParaPr>
                                <m:jc m:val="centerGroup"/>
                              </m:oMathParaPr>
                              <m:oMath xmlns:m="http://schemas.openxmlformats.org/officeDocument/2006/math">
                                <m:sSup>
                                  <m:sSupPr>
                                    <m:ctrlPr>
                                      <a:rPr lang="ru-RU" sz="1500" i="1">
                                        <a:effectLst/>
                                        <a:latin typeface="Cambria Math" panose="02040503050406030204" pitchFamily="18" charset="0"/>
                                        <a:ea typeface="Times New Roman" panose="02020603050405020304" pitchFamily="18" charset="0"/>
                                        <a:cs typeface="Calibri" panose="020F0502020204030204" pitchFamily="34" charset="0"/>
                                      </a:rPr>
                                    </m:ctrlPr>
                                  </m:sSupPr>
                                  <m:e>
                                    <m:r>
                                      <a:rPr lang="kk-KZ" sz="1500" i="1">
                                        <a:effectLst/>
                                        <a:latin typeface="Cambria Math" panose="02040503050406030204" pitchFamily="18" charset="0"/>
                                        <a:ea typeface="Times New Roman" panose="02020603050405020304" pitchFamily="18" charset="0"/>
                                        <a:cs typeface="Times New Roman" panose="02020603050405020304" pitchFamily="18" charset="0"/>
                                      </a:rPr>
                                      <m:t>10</m:t>
                                    </m:r>
                                  </m:e>
                                  <m:sup>
                                    <m:r>
                                      <a:rPr lang="kk-KZ" sz="1500" i="1">
                                        <a:effectLst/>
                                        <a:latin typeface="Cambria Math" panose="02040503050406030204" pitchFamily="18" charset="0"/>
                                        <a:ea typeface="Times New Roman" panose="02020603050405020304" pitchFamily="18" charset="0"/>
                                        <a:cs typeface="Times New Roman" panose="02020603050405020304" pitchFamily="18" charset="0"/>
                                      </a:rPr>
                                      <m:t>0</m:t>
                                    </m:r>
                                  </m:sup>
                                </m:sSup>
                              </m:oMath>
                            </m:oMathPara>
                          </a14:m>
                          <a:endParaRPr lang="ru-RU"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516255" marR="277495" indent="540385" algn="ctr">
                            <a:lnSpc>
                              <a:spcPct val="115000"/>
                            </a:lnSpc>
                          </a:pPr>
                          <a14:m>
                            <m:oMathPara xmlns:m="http://schemas.openxmlformats.org/officeDocument/2006/math">
                              <m:oMathParaPr>
                                <m:jc m:val="centerGroup"/>
                              </m:oMathParaPr>
                              <m:oMath xmlns:m="http://schemas.openxmlformats.org/officeDocument/2006/math">
                                <m:sSup>
                                  <m:sSupPr>
                                    <m:ctrlPr>
                                      <a:rPr lang="ru-RU" sz="1500" i="1">
                                        <a:effectLst/>
                                        <a:latin typeface="Cambria Math" panose="02040503050406030204" pitchFamily="18" charset="0"/>
                                        <a:ea typeface="Times New Roman" panose="02020603050405020304" pitchFamily="18" charset="0"/>
                                        <a:cs typeface="Calibri" panose="020F0502020204030204" pitchFamily="34" charset="0"/>
                                      </a:rPr>
                                    </m:ctrlPr>
                                  </m:sSupPr>
                                  <m:e>
                                    <m:r>
                                      <a:rPr lang="kk-KZ" sz="1500" i="1">
                                        <a:effectLst/>
                                        <a:latin typeface="Cambria Math" panose="02040503050406030204" pitchFamily="18" charset="0"/>
                                        <a:ea typeface="Times New Roman" panose="02020603050405020304" pitchFamily="18" charset="0"/>
                                        <a:cs typeface="Times New Roman" panose="02020603050405020304" pitchFamily="18" charset="0"/>
                                      </a:rPr>
                                      <m:t>10</m:t>
                                    </m:r>
                                  </m:e>
                                  <m:sup>
                                    <m:r>
                                      <a:rPr lang="kk-KZ" sz="1500" i="1">
                                        <a:effectLst/>
                                        <a:latin typeface="Cambria Math" panose="02040503050406030204" pitchFamily="18" charset="0"/>
                                        <a:ea typeface="Times New Roman" panose="02020603050405020304" pitchFamily="18" charset="0"/>
                                        <a:cs typeface="Times New Roman" panose="02020603050405020304" pitchFamily="18" charset="0"/>
                                      </a:rPr>
                                      <m:t>−3</m:t>
                                    </m:r>
                                  </m:sup>
                                </m:sSup>
                              </m:oMath>
                            </m:oMathPara>
                          </a14:m>
                          <a:endParaRPr lang="ru-RU"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4153461388"/>
                      </a:ext>
                    </a:extLst>
                  </a:tr>
                  <a:tr h="370840">
                    <a:tc>
                      <a:txBody>
                        <a:bodyPr/>
                        <a:lstStyle/>
                        <a:p>
                          <a:pPr marL="67945" marR="277495" indent="64770" algn="ctr">
                            <a:lnSpc>
                              <a:spcPct val="115000"/>
                            </a:lnSpc>
                            <a:spcAft>
                              <a:spcPts val="0"/>
                            </a:spcAft>
                          </a:pPr>
                          <a:r>
                            <a:rPr lang="kk-KZ" sz="1500">
                              <a:effectLst/>
                              <a:latin typeface="Times New Roman" panose="02020603050405020304" pitchFamily="18" charset="0"/>
                              <a:ea typeface="Times New Roman" panose="02020603050405020304" pitchFamily="18" charset="0"/>
                              <a:cs typeface="Times New Roman" panose="02020603050405020304" pitchFamily="18" charset="0"/>
                            </a:rPr>
                            <a:t>293</a:t>
                          </a:r>
                          <a:endParaRPr lang="ru-RU"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158115" marR="277495" indent="540385" algn="ctr">
                            <a:lnSpc>
                              <a:spcPct val="115000"/>
                            </a:lnSpc>
                            <a:spcAft>
                              <a:spcPts val="0"/>
                            </a:spcAft>
                          </a:pPr>
                          <a14:m>
                            <m:oMathPara xmlns:m="http://schemas.openxmlformats.org/officeDocument/2006/math">
                              <m:oMathParaPr>
                                <m:jc m:val="centerGroup"/>
                              </m:oMathParaPr>
                              <m:oMath xmlns:m="http://schemas.openxmlformats.org/officeDocument/2006/math">
                                <m:r>
                                  <a:rPr lang="kk-KZ" sz="1500" i="1">
                                    <a:effectLst/>
                                    <a:latin typeface="Cambria Math" panose="02040503050406030204" pitchFamily="18" charset="0"/>
                                    <a:ea typeface="Times New Roman" panose="02020603050405020304" pitchFamily="18" charset="0"/>
                                    <a:cs typeface="Times New Roman" panose="02020603050405020304" pitchFamily="18" charset="0"/>
                                  </a:rPr>
                                  <m:t>4,91∙</m:t>
                                </m:r>
                                <m:sSup>
                                  <m:sSupPr>
                                    <m:ctrlPr>
                                      <a:rPr lang="ru-RU" sz="1500" i="1">
                                        <a:effectLst/>
                                        <a:latin typeface="Cambria Math" panose="02040503050406030204" pitchFamily="18" charset="0"/>
                                        <a:ea typeface="Times New Roman" panose="02020603050405020304" pitchFamily="18" charset="0"/>
                                        <a:cs typeface="Calibri" panose="020F0502020204030204" pitchFamily="34" charset="0"/>
                                      </a:rPr>
                                    </m:ctrlPr>
                                  </m:sSupPr>
                                  <m:e>
                                    <m:r>
                                      <a:rPr lang="kk-KZ" sz="1500" i="1">
                                        <a:effectLst/>
                                        <a:latin typeface="Cambria Math" panose="02040503050406030204" pitchFamily="18" charset="0"/>
                                        <a:ea typeface="Times New Roman" panose="02020603050405020304" pitchFamily="18" charset="0"/>
                                        <a:cs typeface="Times New Roman" panose="02020603050405020304" pitchFamily="18" charset="0"/>
                                      </a:rPr>
                                      <m:t>10</m:t>
                                    </m:r>
                                  </m:e>
                                  <m:sup>
                                    <m:r>
                                      <a:rPr lang="kk-KZ" sz="1500" i="1">
                                        <a:effectLst/>
                                        <a:latin typeface="Cambria Math" panose="02040503050406030204" pitchFamily="18" charset="0"/>
                                        <a:ea typeface="Times New Roman" panose="02020603050405020304" pitchFamily="18" charset="0"/>
                                        <a:cs typeface="Times New Roman" panose="02020603050405020304" pitchFamily="18" charset="0"/>
                                      </a:rPr>
                                      <m:t>−8</m:t>
                                    </m:r>
                                  </m:sup>
                                </m:sSup>
                              </m:oMath>
                            </m:oMathPara>
                          </a14:m>
                          <a:endParaRPr lang="ru-RU"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158115" marR="277495" indent="540385" algn="ctr">
                            <a:lnSpc>
                              <a:spcPct val="115000"/>
                            </a:lnSpc>
                            <a:spcAft>
                              <a:spcPts val="0"/>
                            </a:spcAft>
                          </a:pPr>
                          <a14:m>
                            <m:oMathPara xmlns:m="http://schemas.openxmlformats.org/officeDocument/2006/math">
                              <m:oMathParaPr>
                                <m:jc m:val="centerGroup"/>
                              </m:oMathParaPr>
                              <m:oMath xmlns:m="http://schemas.openxmlformats.org/officeDocument/2006/math">
                                <m:r>
                                  <a:rPr lang="kk-KZ" sz="1500" i="1">
                                    <a:effectLst/>
                                    <a:latin typeface="Cambria Math" panose="02040503050406030204" pitchFamily="18" charset="0"/>
                                    <a:ea typeface="Times New Roman" panose="02020603050405020304" pitchFamily="18" charset="0"/>
                                    <a:cs typeface="Times New Roman" panose="02020603050405020304" pitchFamily="18" charset="0"/>
                                  </a:rPr>
                                  <m:t>4,91∙</m:t>
                                </m:r>
                                <m:sSup>
                                  <m:sSupPr>
                                    <m:ctrlPr>
                                      <a:rPr lang="ru-RU" sz="1500" i="1">
                                        <a:effectLst/>
                                        <a:latin typeface="Cambria Math" panose="02040503050406030204" pitchFamily="18" charset="0"/>
                                        <a:ea typeface="Times New Roman" panose="02020603050405020304" pitchFamily="18" charset="0"/>
                                        <a:cs typeface="Calibri" panose="020F0502020204030204" pitchFamily="34" charset="0"/>
                                      </a:rPr>
                                    </m:ctrlPr>
                                  </m:sSupPr>
                                  <m:e>
                                    <m:r>
                                      <a:rPr lang="kk-KZ" sz="1500" i="1">
                                        <a:effectLst/>
                                        <a:latin typeface="Cambria Math" panose="02040503050406030204" pitchFamily="18" charset="0"/>
                                        <a:ea typeface="Times New Roman" panose="02020603050405020304" pitchFamily="18" charset="0"/>
                                        <a:cs typeface="Times New Roman" panose="02020603050405020304" pitchFamily="18" charset="0"/>
                                      </a:rPr>
                                      <m:t>10</m:t>
                                    </m:r>
                                  </m:e>
                                  <m:sup>
                                    <m:r>
                                      <a:rPr lang="kk-KZ" sz="1500" i="1">
                                        <a:effectLst/>
                                        <a:latin typeface="Cambria Math" panose="02040503050406030204" pitchFamily="18" charset="0"/>
                                        <a:ea typeface="Times New Roman" panose="02020603050405020304" pitchFamily="18" charset="0"/>
                                        <a:cs typeface="Times New Roman" panose="02020603050405020304" pitchFamily="18" charset="0"/>
                                      </a:rPr>
                                      <m:t>−3</m:t>
                                    </m:r>
                                  </m:sup>
                                </m:sSup>
                              </m:oMath>
                            </m:oMathPara>
                          </a14:m>
                          <a:endParaRPr lang="ru-RU"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158115" marR="277495" indent="540385" algn="ctr">
                            <a:lnSpc>
                              <a:spcPct val="115000"/>
                            </a:lnSpc>
                            <a:spcAft>
                              <a:spcPts val="0"/>
                            </a:spcAft>
                          </a:pPr>
                          <a14:m>
                            <m:oMathPara xmlns:m="http://schemas.openxmlformats.org/officeDocument/2006/math">
                              <m:oMathParaPr>
                                <m:jc m:val="centerGroup"/>
                              </m:oMathParaPr>
                              <m:oMath xmlns:m="http://schemas.openxmlformats.org/officeDocument/2006/math">
                                <m:r>
                                  <a:rPr lang="kk-KZ" sz="1500" i="1">
                                    <a:effectLst/>
                                    <a:latin typeface="Cambria Math" panose="02040503050406030204" pitchFamily="18" charset="0"/>
                                    <a:ea typeface="Times New Roman" panose="02020603050405020304" pitchFamily="18" charset="0"/>
                                    <a:cs typeface="Times New Roman" panose="02020603050405020304" pitchFamily="18" charset="0"/>
                                  </a:rPr>
                                  <m:t>4,91</m:t>
                                </m:r>
                              </m:oMath>
                            </m:oMathPara>
                          </a14:m>
                          <a:endParaRPr lang="ru-RU"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22005265"/>
                      </a:ext>
                    </a:extLst>
                  </a:tr>
                  <a:tr h="370840">
                    <a:tc>
                      <a:txBody>
                        <a:bodyPr/>
                        <a:lstStyle/>
                        <a:p>
                          <a:pPr marL="67945" marR="277495" indent="64770" algn="ctr">
                            <a:lnSpc>
                              <a:spcPct val="115000"/>
                            </a:lnSpc>
                            <a:spcAft>
                              <a:spcPts val="0"/>
                            </a:spcAft>
                          </a:pPr>
                          <a:r>
                            <a:rPr lang="kk-KZ" sz="1500">
                              <a:effectLst/>
                              <a:latin typeface="Times New Roman" panose="02020603050405020304" pitchFamily="18" charset="0"/>
                              <a:ea typeface="Times New Roman" panose="02020603050405020304" pitchFamily="18" charset="0"/>
                              <a:cs typeface="Times New Roman" panose="02020603050405020304" pitchFamily="18" charset="0"/>
                            </a:rPr>
                            <a:t>80</a:t>
                          </a:r>
                          <a:endParaRPr lang="ru-RU"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158115" marR="277495" indent="540385" algn="ctr">
                            <a:lnSpc>
                              <a:spcPct val="115000"/>
                            </a:lnSpc>
                            <a:spcAft>
                              <a:spcPts val="0"/>
                            </a:spcAft>
                          </a:pPr>
                          <a14:m>
                            <m:oMathPara xmlns:m="http://schemas.openxmlformats.org/officeDocument/2006/math">
                              <m:oMathParaPr>
                                <m:jc m:val="centerGroup"/>
                              </m:oMathParaPr>
                              <m:oMath xmlns:m="http://schemas.openxmlformats.org/officeDocument/2006/math">
                                <m:r>
                                  <a:rPr lang="kk-KZ" sz="1500" i="1">
                                    <a:effectLst/>
                                    <a:latin typeface="Cambria Math" panose="02040503050406030204" pitchFamily="18" charset="0"/>
                                    <a:ea typeface="Times New Roman" panose="02020603050405020304" pitchFamily="18" charset="0"/>
                                    <a:cs typeface="Times New Roman" panose="02020603050405020304" pitchFamily="18" charset="0"/>
                                  </a:rPr>
                                  <m:t>0,79∙</m:t>
                                </m:r>
                                <m:sSup>
                                  <m:sSupPr>
                                    <m:ctrlPr>
                                      <a:rPr lang="ru-RU" sz="1500" i="1">
                                        <a:effectLst/>
                                        <a:latin typeface="Cambria Math" panose="02040503050406030204" pitchFamily="18" charset="0"/>
                                        <a:ea typeface="Times New Roman" panose="02020603050405020304" pitchFamily="18" charset="0"/>
                                        <a:cs typeface="Calibri" panose="020F0502020204030204" pitchFamily="34" charset="0"/>
                                      </a:rPr>
                                    </m:ctrlPr>
                                  </m:sSupPr>
                                  <m:e>
                                    <m:r>
                                      <a:rPr lang="kk-KZ" sz="1500" i="1">
                                        <a:effectLst/>
                                        <a:latin typeface="Cambria Math" panose="02040503050406030204" pitchFamily="18" charset="0"/>
                                        <a:ea typeface="Times New Roman" panose="02020603050405020304" pitchFamily="18" charset="0"/>
                                        <a:cs typeface="Times New Roman" panose="02020603050405020304" pitchFamily="18" charset="0"/>
                                      </a:rPr>
                                      <m:t>10</m:t>
                                    </m:r>
                                  </m:e>
                                  <m:sup>
                                    <m:r>
                                      <a:rPr lang="kk-KZ" sz="1500" i="1">
                                        <a:effectLst/>
                                        <a:latin typeface="Cambria Math" panose="02040503050406030204" pitchFamily="18" charset="0"/>
                                        <a:ea typeface="Times New Roman" panose="02020603050405020304" pitchFamily="18" charset="0"/>
                                        <a:cs typeface="Times New Roman" panose="02020603050405020304" pitchFamily="18" charset="0"/>
                                      </a:rPr>
                                      <m:t>−8</m:t>
                                    </m:r>
                                  </m:sup>
                                </m:sSup>
                              </m:oMath>
                            </m:oMathPara>
                          </a14:m>
                          <a:endParaRPr lang="ru-RU"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158115" marR="277495" indent="540385" algn="ctr">
                            <a:lnSpc>
                              <a:spcPct val="115000"/>
                            </a:lnSpc>
                            <a:spcAft>
                              <a:spcPts val="0"/>
                            </a:spcAft>
                          </a:pPr>
                          <a14:m>
                            <m:oMathPara xmlns:m="http://schemas.openxmlformats.org/officeDocument/2006/math">
                              <m:oMathParaPr>
                                <m:jc m:val="centerGroup"/>
                              </m:oMathParaPr>
                              <m:oMath xmlns:m="http://schemas.openxmlformats.org/officeDocument/2006/math">
                                <m:r>
                                  <a:rPr lang="kk-KZ" sz="1500" i="1">
                                    <a:effectLst/>
                                    <a:latin typeface="Cambria Math" panose="02040503050406030204" pitchFamily="18" charset="0"/>
                                    <a:ea typeface="Times New Roman" panose="02020603050405020304" pitchFamily="18" charset="0"/>
                                    <a:cs typeface="Times New Roman" panose="02020603050405020304" pitchFamily="18" charset="0"/>
                                  </a:rPr>
                                  <m:t>0,79∙</m:t>
                                </m:r>
                                <m:sSup>
                                  <m:sSupPr>
                                    <m:ctrlPr>
                                      <a:rPr lang="ru-RU" sz="1500" i="1">
                                        <a:effectLst/>
                                        <a:latin typeface="Cambria Math" panose="02040503050406030204" pitchFamily="18" charset="0"/>
                                        <a:ea typeface="Times New Roman" panose="02020603050405020304" pitchFamily="18" charset="0"/>
                                        <a:cs typeface="Calibri" panose="020F0502020204030204" pitchFamily="34" charset="0"/>
                                      </a:rPr>
                                    </m:ctrlPr>
                                  </m:sSupPr>
                                  <m:e>
                                    <m:r>
                                      <a:rPr lang="kk-KZ" sz="1500" i="1">
                                        <a:effectLst/>
                                        <a:latin typeface="Cambria Math" panose="02040503050406030204" pitchFamily="18" charset="0"/>
                                        <a:ea typeface="Times New Roman" panose="02020603050405020304" pitchFamily="18" charset="0"/>
                                        <a:cs typeface="Times New Roman" panose="02020603050405020304" pitchFamily="18" charset="0"/>
                                      </a:rPr>
                                      <m:t>10</m:t>
                                    </m:r>
                                  </m:e>
                                  <m:sup>
                                    <m:r>
                                      <a:rPr lang="kk-KZ" sz="1500" i="1">
                                        <a:effectLst/>
                                        <a:latin typeface="Cambria Math" panose="02040503050406030204" pitchFamily="18" charset="0"/>
                                        <a:ea typeface="Times New Roman" panose="02020603050405020304" pitchFamily="18" charset="0"/>
                                        <a:cs typeface="Times New Roman" panose="02020603050405020304" pitchFamily="18" charset="0"/>
                                      </a:rPr>
                                      <m:t>−3</m:t>
                                    </m:r>
                                  </m:sup>
                                </m:sSup>
                              </m:oMath>
                            </m:oMathPara>
                          </a14:m>
                          <a:endParaRPr lang="ru-RU"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158115" marR="277495" indent="540385" algn="ctr">
                            <a:lnSpc>
                              <a:spcPct val="115000"/>
                            </a:lnSpc>
                            <a:spcAft>
                              <a:spcPts val="0"/>
                            </a:spcAft>
                          </a:pPr>
                          <a14:m>
                            <m:oMathPara xmlns:m="http://schemas.openxmlformats.org/officeDocument/2006/math">
                              <m:oMathParaPr>
                                <m:jc m:val="centerGroup"/>
                              </m:oMathParaPr>
                              <m:oMath xmlns:m="http://schemas.openxmlformats.org/officeDocument/2006/math">
                                <m:r>
                                  <a:rPr lang="kk-KZ" sz="1500" i="1">
                                    <a:effectLst/>
                                    <a:latin typeface="Cambria Math" panose="02040503050406030204" pitchFamily="18" charset="0"/>
                                    <a:ea typeface="Times New Roman" panose="02020603050405020304" pitchFamily="18" charset="0"/>
                                    <a:cs typeface="Times New Roman" panose="02020603050405020304" pitchFamily="18" charset="0"/>
                                  </a:rPr>
                                  <m:t>0,79</m:t>
                                </m:r>
                              </m:oMath>
                            </m:oMathPara>
                          </a14:m>
                          <a:endParaRPr lang="ru-RU"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670108936"/>
                      </a:ext>
                    </a:extLst>
                  </a:tr>
                  <a:tr h="370840">
                    <a:tc>
                      <a:txBody>
                        <a:bodyPr/>
                        <a:lstStyle/>
                        <a:p>
                          <a:pPr marL="67945" marR="277495" indent="64770" algn="ctr">
                            <a:lnSpc>
                              <a:spcPct val="115000"/>
                            </a:lnSpc>
                            <a:spcAft>
                              <a:spcPts val="0"/>
                            </a:spcAft>
                          </a:pPr>
                          <a:r>
                            <a:rPr lang="kk-KZ" sz="1500">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ru-RU"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158115" marR="277495" indent="540385" algn="ctr">
                            <a:lnSpc>
                              <a:spcPct val="115000"/>
                            </a:lnSpc>
                            <a:spcAft>
                              <a:spcPts val="0"/>
                            </a:spcAft>
                          </a:pPr>
                          <a14:m>
                            <m:oMathPara xmlns:m="http://schemas.openxmlformats.org/officeDocument/2006/math">
                              <m:oMathParaPr>
                                <m:jc m:val="centerGroup"/>
                              </m:oMathParaPr>
                              <m:oMath xmlns:m="http://schemas.openxmlformats.org/officeDocument/2006/math">
                                <m:r>
                                  <a:rPr lang="kk-KZ" sz="1500" i="1">
                                    <a:effectLst/>
                                    <a:latin typeface="Cambria Math" panose="02040503050406030204" pitchFamily="18" charset="0"/>
                                    <a:ea typeface="Times New Roman" panose="02020603050405020304" pitchFamily="18" charset="0"/>
                                    <a:cs typeface="Times New Roman" panose="02020603050405020304" pitchFamily="18" charset="0"/>
                                  </a:rPr>
                                  <m:t>0,073∙</m:t>
                                </m:r>
                                <m:sSup>
                                  <m:sSupPr>
                                    <m:ctrlPr>
                                      <a:rPr lang="ru-RU" sz="1500" i="1">
                                        <a:effectLst/>
                                        <a:latin typeface="Cambria Math" panose="02040503050406030204" pitchFamily="18" charset="0"/>
                                        <a:ea typeface="Times New Roman" panose="02020603050405020304" pitchFamily="18" charset="0"/>
                                        <a:cs typeface="Calibri" panose="020F0502020204030204" pitchFamily="34" charset="0"/>
                                      </a:rPr>
                                    </m:ctrlPr>
                                  </m:sSupPr>
                                  <m:e>
                                    <m:r>
                                      <a:rPr lang="kk-KZ" sz="1500" i="1">
                                        <a:effectLst/>
                                        <a:latin typeface="Cambria Math" panose="02040503050406030204" pitchFamily="18" charset="0"/>
                                        <a:ea typeface="Times New Roman" panose="02020603050405020304" pitchFamily="18" charset="0"/>
                                        <a:cs typeface="Times New Roman" panose="02020603050405020304" pitchFamily="18" charset="0"/>
                                      </a:rPr>
                                      <m:t>10</m:t>
                                    </m:r>
                                  </m:e>
                                  <m:sup>
                                    <m:r>
                                      <a:rPr lang="kk-KZ" sz="1500" i="1">
                                        <a:effectLst/>
                                        <a:latin typeface="Cambria Math" panose="02040503050406030204" pitchFamily="18" charset="0"/>
                                        <a:ea typeface="Times New Roman" panose="02020603050405020304" pitchFamily="18" charset="0"/>
                                        <a:cs typeface="Times New Roman" panose="02020603050405020304" pitchFamily="18" charset="0"/>
                                      </a:rPr>
                                      <m:t>−8</m:t>
                                    </m:r>
                                  </m:sup>
                                </m:sSup>
                              </m:oMath>
                            </m:oMathPara>
                          </a14:m>
                          <a:endParaRPr lang="ru-RU"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158115" marR="277495" indent="540385" algn="ctr">
                            <a:lnSpc>
                              <a:spcPct val="115000"/>
                            </a:lnSpc>
                            <a:spcAft>
                              <a:spcPts val="0"/>
                            </a:spcAft>
                          </a:pPr>
                          <a14:m>
                            <m:oMathPara xmlns:m="http://schemas.openxmlformats.org/officeDocument/2006/math">
                              <m:oMathParaPr>
                                <m:jc m:val="centerGroup"/>
                              </m:oMathParaPr>
                              <m:oMath xmlns:m="http://schemas.openxmlformats.org/officeDocument/2006/math">
                                <m:r>
                                  <a:rPr lang="kk-KZ" sz="1500" i="1">
                                    <a:effectLst/>
                                    <a:latin typeface="Cambria Math" panose="02040503050406030204" pitchFamily="18" charset="0"/>
                                    <a:ea typeface="Times New Roman" panose="02020603050405020304" pitchFamily="18" charset="0"/>
                                    <a:cs typeface="Times New Roman" panose="02020603050405020304" pitchFamily="18" charset="0"/>
                                  </a:rPr>
                                  <m:t>0,073∙</m:t>
                                </m:r>
                                <m:sSup>
                                  <m:sSupPr>
                                    <m:ctrlPr>
                                      <a:rPr lang="ru-RU" sz="1500" i="1">
                                        <a:effectLst/>
                                        <a:latin typeface="Cambria Math" panose="02040503050406030204" pitchFamily="18" charset="0"/>
                                        <a:ea typeface="Times New Roman" panose="02020603050405020304" pitchFamily="18" charset="0"/>
                                        <a:cs typeface="Calibri" panose="020F0502020204030204" pitchFamily="34" charset="0"/>
                                      </a:rPr>
                                    </m:ctrlPr>
                                  </m:sSupPr>
                                  <m:e>
                                    <m:r>
                                      <a:rPr lang="kk-KZ" sz="1500" i="1">
                                        <a:effectLst/>
                                        <a:latin typeface="Cambria Math" panose="02040503050406030204" pitchFamily="18" charset="0"/>
                                        <a:ea typeface="Times New Roman" panose="02020603050405020304" pitchFamily="18" charset="0"/>
                                        <a:cs typeface="Times New Roman" panose="02020603050405020304" pitchFamily="18" charset="0"/>
                                      </a:rPr>
                                      <m:t>10</m:t>
                                    </m:r>
                                  </m:e>
                                  <m:sup>
                                    <m:r>
                                      <a:rPr lang="kk-KZ" sz="1500" i="1">
                                        <a:effectLst/>
                                        <a:latin typeface="Cambria Math" panose="02040503050406030204" pitchFamily="18" charset="0"/>
                                        <a:ea typeface="Times New Roman" panose="02020603050405020304" pitchFamily="18" charset="0"/>
                                        <a:cs typeface="Times New Roman" panose="02020603050405020304" pitchFamily="18" charset="0"/>
                                      </a:rPr>
                                      <m:t>−3</m:t>
                                    </m:r>
                                  </m:sup>
                                </m:sSup>
                              </m:oMath>
                            </m:oMathPara>
                          </a14:m>
                          <a:endParaRPr lang="ru-RU"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158115" marR="277495" indent="540385" algn="ctr">
                            <a:lnSpc>
                              <a:spcPct val="115000"/>
                            </a:lnSpc>
                            <a:spcAft>
                              <a:spcPts val="0"/>
                            </a:spcAft>
                          </a:pPr>
                          <a14:m>
                            <m:oMathPara xmlns:m="http://schemas.openxmlformats.org/officeDocument/2006/math">
                              <m:oMathParaPr>
                                <m:jc m:val="centerGroup"/>
                              </m:oMathParaPr>
                              <m:oMath xmlns:m="http://schemas.openxmlformats.org/officeDocument/2006/math">
                                <m:r>
                                  <a:rPr lang="kk-KZ" sz="1500" i="1">
                                    <a:effectLst/>
                                    <a:latin typeface="Cambria Math" panose="02040503050406030204" pitchFamily="18" charset="0"/>
                                    <a:ea typeface="Times New Roman" panose="02020603050405020304" pitchFamily="18" charset="0"/>
                                    <a:cs typeface="Times New Roman" panose="02020603050405020304" pitchFamily="18" charset="0"/>
                                  </a:rPr>
                                  <m:t>0,073</m:t>
                                </m:r>
                              </m:oMath>
                            </m:oMathPara>
                          </a14:m>
                          <a:endParaRPr lang="ru-RU"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496282959"/>
                      </a:ext>
                    </a:extLst>
                  </a:tr>
                </a:tbl>
              </a:graphicData>
            </a:graphic>
          </p:graphicFrame>
        </mc:Choice>
        <mc:Fallback xmlns="">
          <p:graphicFrame>
            <p:nvGraphicFramePr>
              <p:cNvPr id="11" name="Таблица 10">
                <a:extLst>
                  <a:ext uri="{FF2B5EF4-FFF2-40B4-BE49-F238E27FC236}">
                    <a16:creationId xmlns:a16="http://schemas.microsoft.com/office/drawing/2014/main" id="{FF6A9DA9-154E-FF11-0339-CCF90C9DBF11}"/>
                  </a:ext>
                </a:extLst>
              </p:cNvPr>
              <p:cNvGraphicFramePr>
                <a:graphicFrameLocks noGrp="1"/>
              </p:cNvGraphicFramePr>
              <p:nvPr>
                <p:extLst>
                  <p:ext uri="{D42A27DB-BD31-4B8C-83A1-F6EECF244321}">
                    <p14:modId xmlns:p14="http://schemas.microsoft.com/office/powerpoint/2010/main" val="3530592"/>
                  </p:ext>
                </p:extLst>
              </p:nvPr>
            </p:nvGraphicFramePr>
            <p:xfrm>
              <a:off x="2187442" y="4141532"/>
              <a:ext cx="8128000" cy="18542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47337950"/>
                        </a:ext>
                      </a:extLst>
                    </a:gridCol>
                    <a:gridCol w="2032000">
                      <a:extLst>
                        <a:ext uri="{9D8B030D-6E8A-4147-A177-3AD203B41FA5}">
                          <a16:colId xmlns:a16="http://schemas.microsoft.com/office/drawing/2014/main" val="2595889839"/>
                        </a:ext>
                      </a:extLst>
                    </a:gridCol>
                    <a:gridCol w="2032000">
                      <a:extLst>
                        <a:ext uri="{9D8B030D-6E8A-4147-A177-3AD203B41FA5}">
                          <a16:colId xmlns:a16="http://schemas.microsoft.com/office/drawing/2014/main" val="2515680522"/>
                        </a:ext>
                      </a:extLst>
                    </a:gridCol>
                    <a:gridCol w="2032000">
                      <a:extLst>
                        <a:ext uri="{9D8B030D-6E8A-4147-A177-3AD203B41FA5}">
                          <a16:colId xmlns:a16="http://schemas.microsoft.com/office/drawing/2014/main" val="2903143064"/>
                        </a:ext>
                      </a:extLst>
                    </a:gridCol>
                  </a:tblGrid>
                  <a:tr h="370840">
                    <a:tc rowSpan="2">
                      <a:txBody>
                        <a:bodyPr/>
                        <a:lstStyle/>
                        <a:p>
                          <a:endParaRPr lang="ru-RU"/>
                        </a:p>
                      </a:txBody>
                      <a:tcPr anchor="ctr">
                        <a:blipFill>
                          <a:blip r:embed="rId4"/>
                          <a:stretch>
                            <a:fillRect l="-299" t="-820" r="-300898" b="-155738"/>
                          </a:stretch>
                        </a:blipFill>
                      </a:tcPr>
                    </a:tc>
                    <a:tc gridSpan="3">
                      <a:txBody>
                        <a:bodyPr/>
                        <a:lstStyle/>
                        <a:p>
                          <a:pPr marL="158115" marR="862965" indent="862965" algn="ctr">
                            <a:lnSpc>
                              <a:spcPct val="115000"/>
                            </a:lnSpc>
                            <a:spcAft>
                              <a:spcPts val="0"/>
                            </a:spcAft>
                          </a:pPr>
                          <a:r>
                            <a:rPr lang="kk-KZ" sz="1500" i="1">
                              <a:effectLst/>
                              <a:latin typeface="Times New Roman" panose="02020603050405020304" pitchFamily="18" charset="0"/>
                              <a:ea typeface="Times New Roman" panose="02020603050405020304" pitchFamily="18" charset="0"/>
                              <a:cs typeface="Times New Roman" panose="02020603050405020304" pitchFamily="18" charset="0"/>
                            </a:rPr>
                            <a:t>р</a:t>
                          </a:r>
                          <a:r>
                            <a:rPr lang="kk-KZ" sz="1500">
                              <a:effectLst/>
                              <a:latin typeface="Times New Roman" panose="02020603050405020304" pitchFamily="18" charset="0"/>
                              <a:ea typeface="Times New Roman" panose="02020603050405020304" pitchFamily="18" charset="0"/>
                              <a:cs typeface="Times New Roman" panose="02020603050405020304" pitchFamily="18" charset="0"/>
                            </a:rPr>
                            <a:t>,</a:t>
                          </a:r>
                          <a:r>
                            <a:rPr lang="kk-KZ" sz="1500" spc="-15">
                              <a:effectLst/>
                              <a:latin typeface="Times New Roman" panose="02020603050405020304" pitchFamily="18" charset="0"/>
                              <a:ea typeface="Times New Roman" panose="02020603050405020304" pitchFamily="18" charset="0"/>
                              <a:cs typeface="Times New Roman" panose="02020603050405020304" pitchFamily="18" charset="0"/>
                            </a:rPr>
                            <a:t> </a:t>
                          </a:r>
                          <a:r>
                            <a:rPr lang="kk-KZ" sz="1500">
                              <a:effectLst/>
                              <a:latin typeface="Times New Roman" panose="02020603050405020304" pitchFamily="18" charset="0"/>
                              <a:ea typeface="Times New Roman" panose="02020603050405020304" pitchFamily="18" charset="0"/>
                              <a:cs typeface="Times New Roman" panose="02020603050405020304" pitchFamily="18" charset="0"/>
                            </a:rPr>
                            <a:t>Па</a:t>
                          </a:r>
                          <a:endParaRPr lang="ru-RU"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hMerge="1">
                      <a:txBody>
                        <a:bodyPr/>
                        <a:lstStyle/>
                        <a:p>
                          <a:endParaRPr lang="kk-KZ"/>
                        </a:p>
                      </a:txBody>
                      <a:tcPr/>
                    </a:tc>
                    <a:tc hMerge="1">
                      <a:txBody>
                        <a:bodyPr/>
                        <a:lstStyle/>
                        <a:p>
                          <a:endParaRPr lang="kk-KZ"/>
                        </a:p>
                      </a:txBody>
                      <a:tcPr/>
                    </a:tc>
                    <a:extLst>
                      <a:ext uri="{0D108BD9-81ED-4DB2-BD59-A6C34878D82A}">
                        <a16:rowId xmlns:a16="http://schemas.microsoft.com/office/drawing/2014/main" val="2925046081"/>
                      </a:ext>
                    </a:extLst>
                  </a:tr>
                  <a:tr h="370840">
                    <a:tc vMerge="1">
                      <a:txBody>
                        <a:bodyPr/>
                        <a:lstStyle/>
                        <a:p>
                          <a:endParaRPr lang="kk-KZ"/>
                        </a:p>
                      </a:txBody>
                      <a:tcPr/>
                    </a:tc>
                    <a:tc>
                      <a:txBody>
                        <a:bodyPr/>
                        <a:lstStyle/>
                        <a:p>
                          <a:endParaRPr lang="ru-RU"/>
                        </a:p>
                      </a:txBody>
                      <a:tcPr marL="0" marR="0" marT="0" marB="0" anchor="ctr">
                        <a:blipFill>
                          <a:blip r:embed="rId4"/>
                          <a:stretch>
                            <a:fillRect l="-100299" t="-101639" r="-200898" b="-311475"/>
                          </a:stretch>
                        </a:blipFill>
                      </a:tcPr>
                    </a:tc>
                    <a:tc>
                      <a:txBody>
                        <a:bodyPr/>
                        <a:lstStyle/>
                        <a:p>
                          <a:endParaRPr lang="ru-RU"/>
                        </a:p>
                      </a:txBody>
                      <a:tcPr marL="0" marR="0" marT="0" marB="0" anchor="ctr">
                        <a:blipFill>
                          <a:blip r:embed="rId4"/>
                          <a:stretch>
                            <a:fillRect l="-200901" t="-101639" r="-101502" b="-311475"/>
                          </a:stretch>
                        </a:blipFill>
                      </a:tcPr>
                    </a:tc>
                    <a:tc>
                      <a:txBody>
                        <a:bodyPr/>
                        <a:lstStyle/>
                        <a:p>
                          <a:endParaRPr lang="ru-RU"/>
                        </a:p>
                      </a:txBody>
                      <a:tcPr marL="0" marR="0" marT="0" marB="0" anchor="ctr">
                        <a:blipFill>
                          <a:blip r:embed="rId4"/>
                          <a:stretch>
                            <a:fillRect l="-300000" t="-101639" r="-1198" b="-311475"/>
                          </a:stretch>
                        </a:blipFill>
                      </a:tcPr>
                    </a:tc>
                    <a:extLst>
                      <a:ext uri="{0D108BD9-81ED-4DB2-BD59-A6C34878D82A}">
                        <a16:rowId xmlns:a16="http://schemas.microsoft.com/office/drawing/2014/main" val="4153461388"/>
                      </a:ext>
                    </a:extLst>
                  </a:tr>
                  <a:tr h="370840">
                    <a:tc>
                      <a:txBody>
                        <a:bodyPr/>
                        <a:lstStyle/>
                        <a:p>
                          <a:pPr marL="67945" marR="277495" indent="64770" algn="ctr">
                            <a:lnSpc>
                              <a:spcPct val="115000"/>
                            </a:lnSpc>
                            <a:spcAft>
                              <a:spcPts val="0"/>
                            </a:spcAft>
                          </a:pPr>
                          <a:r>
                            <a:rPr lang="kk-KZ" sz="1500">
                              <a:effectLst/>
                              <a:latin typeface="Times New Roman" panose="02020603050405020304" pitchFamily="18" charset="0"/>
                              <a:ea typeface="Times New Roman" panose="02020603050405020304" pitchFamily="18" charset="0"/>
                              <a:cs typeface="Times New Roman" panose="02020603050405020304" pitchFamily="18" charset="0"/>
                            </a:rPr>
                            <a:t>293</a:t>
                          </a:r>
                          <a:endParaRPr lang="ru-RU"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endParaRPr lang="ru-RU"/>
                        </a:p>
                      </a:txBody>
                      <a:tcPr marL="0" marR="0" marT="0" marB="0" anchor="ctr">
                        <a:blipFill>
                          <a:blip r:embed="rId4"/>
                          <a:stretch>
                            <a:fillRect l="-100299" t="-201639" r="-200898" b="-211475"/>
                          </a:stretch>
                        </a:blipFill>
                      </a:tcPr>
                    </a:tc>
                    <a:tc>
                      <a:txBody>
                        <a:bodyPr/>
                        <a:lstStyle/>
                        <a:p>
                          <a:endParaRPr lang="ru-RU"/>
                        </a:p>
                      </a:txBody>
                      <a:tcPr marL="0" marR="0" marT="0" marB="0" anchor="ctr">
                        <a:blipFill>
                          <a:blip r:embed="rId4"/>
                          <a:stretch>
                            <a:fillRect l="-200901" t="-201639" r="-101502" b="-211475"/>
                          </a:stretch>
                        </a:blipFill>
                      </a:tcPr>
                    </a:tc>
                    <a:tc>
                      <a:txBody>
                        <a:bodyPr/>
                        <a:lstStyle/>
                        <a:p>
                          <a:endParaRPr lang="ru-RU"/>
                        </a:p>
                      </a:txBody>
                      <a:tcPr marL="0" marR="0" marT="0" marB="0" anchor="ctr">
                        <a:blipFill>
                          <a:blip r:embed="rId4"/>
                          <a:stretch>
                            <a:fillRect l="-300000" t="-201639" r="-1198" b="-211475"/>
                          </a:stretch>
                        </a:blipFill>
                      </a:tcPr>
                    </a:tc>
                    <a:extLst>
                      <a:ext uri="{0D108BD9-81ED-4DB2-BD59-A6C34878D82A}">
                        <a16:rowId xmlns:a16="http://schemas.microsoft.com/office/drawing/2014/main" val="322005265"/>
                      </a:ext>
                    </a:extLst>
                  </a:tr>
                  <a:tr h="370840">
                    <a:tc>
                      <a:txBody>
                        <a:bodyPr/>
                        <a:lstStyle/>
                        <a:p>
                          <a:pPr marL="67945" marR="277495" indent="64770" algn="ctr">
                            <a:lnSpc>
                              <a:spcPct val="115000"/>
                            </a:lnSpc>
                            <a:spcAft>
                              <a:spcPts val="0"/>
                            </a:spcAft>
                          </a:pPr>
                          <a:r>
                            <a:rPr lang="kk-KZ" sz="1500">
                              <a:effectLst/>
                              <a:latin typeface="Times New Roman" panose="02020603050405020304" pitchFamily="18" charset="0"/>
                              <a:ea typeface="Times New Roman" panose="02020603050405020304" pitchFamily="18" charset="0"/>
                              <a:cs typeface="Times New Roman" panose="02020603050405020304" pitchFamily="18" charset="0"/>
                            </a:rPr>
                            <a:t>80</a:t>
                          </a:r>
                          <a:endParaRPr lang="ru-RU"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endParaRPr lang="ru-RU"/>
                        </a:p>
                      </a:txBody>
                      <a:tcPr marL="0" marR="0" marT="0" marB="0" anchor="ctr">
                        <a:blipFill>
                          <a:blip r:embed="rId4"/>
                          <a:stretch>
                            <a:fillRect l="-100299" t="-301639" r="-200898" b="-111475"/>
                          </a:stretch>
                        </a:blipFill>
                      </a:tcPr>
                    </a:tc>
                    <a:tc>
                      <a:txBody>
                        <a:bodyPr/>
                        <a:lstStyle/>
                        <a:p>
                          <a:endParaRPr lang="ru-RU"/>
                        </a:p>
                      </a:txBody>
                      <a:tcPr marL="0" marR="0" marT="0" marB="0" anchor="ctr">
                        <a:blipFill>
                          <a:blip r:embed="rId4"/>
                          <a:stretch>
                            <a:fillRect l="-200901" t="-301639" r="-101502" b="-111475"/>
                          </a:stretch>
                        </a:blipFill>
                      </a:tcPr>
                    </a:tc>
                    <a:tc>
                      <a:txBody>
                        <a:bodyPr/>
                        <a:lstStyle/>
                        <a:p>
                          <a:endParaRPr lang="ru-RU"/>
                        </a:p>
                      </a:txBody>
                      <a:tcPr marL="0" marR="0" marT="0" marB="0" anchor="ctr">
                        <a:blipFill>
                          <a:blip r:embed="rId4"/>
                          <a:stretch>
                            <a:fillRect l="-300000" t="-301639" r="-1198" b="-111475"/>
                          </a:stretch>
                        </a:blipFill>
                      </a:tcPr>
                    </a:tc>
                    <a:extLst>
                      <a:ext uri="{0D108BD9-81ED-4DB2-BD59-A6C34878D82A}">
                        <a16:rowId xmlns:a16="http://schemas.microsoft.com/office/drawing/2014/main" val="2670108936"/>
                      </a:ext>
                    </a:extLst>
                  </a:tr>
                  <a:tr h="370840">
                    <a:tc>
                      <a:txBody>
                        <a:bodyPr/>
                        <a:lstStyle/>
                        <a:p>
                          <a:pPr marL="67945" marR="277495" indent="64770" algn="ctr">
                            <a:lnSpc>
                              <a:spcPct val="115000"/>
                            </a:lnSpc>
                            <a:spcAft>
                              <a:spcPts val="0"/>
                            </a:spcAft>
                          </a:pPr>
                          <a:r>
                            <a:rPr lang="kk-KZ" sz="1500">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ru-RU"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endParaRPr lang="ru-RU"/>
                        </a:p>
                      </a:txBody>
                      <a:tcPr marL="0" marR="0" marT="0" marB="0" anchor="ctr">
                        <a:blipFill>
                          <a:blip r:embed="rId4"/>
                          <a:stretch>
                            <a:fillRect l="-100299" t="-401639" r="-200898" b="-11475"/>
                          </a:stretch>
                        </a:blipFill>
                      </a:tcPr>
                    </a:tc>
                    <a:tc>
                      <a:txBody>
                        <a:bodyPr/>
                        <a:lstStyle/>
                        <a:p>
                          <a:endParaRPr lang="ru-RU"/>
                        </a:p>
                      </a:txBody>
                      <a:tcPr marL="0" marR="0" marT="0" marB="0" anchor="ctr">
                        <a:blipFill>
                          <a:blip r:embed="rId4"/>
                          <a:stretch>
                            <a:fillRect l="-200901" t="-401639" r="-101502" b="-11475"/>
                          </a:stretch>
                        </a:blipFill>
                      </a:tcPr>
                    </a:tc>
                    <a:tc>
                      <a:txBody>
                        <a:bodyPr/>
                        <a:lstStyle/>
                        <a:p>
                          <a:endParaRPr lang="ru-RU"/>
                        </a:p>
                      </a:txBody>
                      <a:tcPr marL="0" marR="0" marT="0" marB="0" anchor="ctr">
                        <a:blipFill>
                          <a:blip r:embed="rId4"/>
                          <a:stretch>
                            <a:fillRect l="-300000" t="-401639" r="-1198" b="-11475"/>
                          </a:stretch>
                        </a:blipFill>
                      </a:tcPr>
                    </a:tc>
                    <a:extLst>
                      <a:ext uri="{0D108BD9-81ED-4DB2-BD59-A6C34878D82A}">
                        <a16:rowId xmlns:a16="http://schemas.microsoft.com/office/drawing/2014/main" val="1496282959"/>
                      </a:ext>
                    </a:extLst>
                  </a:tr>
                </a:tbl>
              </a:graphicData>
            </a:graphic>
          </p:graphicFrame>
        </mc:Fallback>
      </mc:AlternateContent>
    </p:spTree>
    <p:extLst>
      <p:ext uri="{BB962C8B-B14F-4D97-AF65-F5344CB8AC3E}">
        <p14:creationId xmlns:p14="http://schemas.microsoft.com/office/powerpoint/2010/main" val="3084172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0BE2453-270E-27D7-F75E-ED9EF923C551}"/>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48D08B7-CB01-CB85-56B3-CA6CD5B6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9AF643E-87A5-FBA0-0871-6A4D41D820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927118D-03C3-4E3F-D2F0-CACBE00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BBC66F2-E03A-0B23-C032-AC973B976B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7AD85960-1CD1-8885-8679-E53806E2A6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DBD76F27-A751-87D1-1AF5-8D5BC1DDBD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25F3DE99-D666-4AA2-3A03-8CF4172A8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B0E11A8C-DB65-4B45-A05E-985CEB11E8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F0EDB418-BC4D-6AED-F4C8-ECAB172AD4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DA20EF8B-22F8-7305-76B8-D0C35ED25D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8FC23B59-D39C-29B5-024F-1E11DD9BF7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1A9BA2DC-FA91-192E-45E6-7DF6120061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33E1346F-F0BA-D4D8-4287-C666D0676D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F5968C86-5F9B-0219-E11E-00C860A34C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5EDA225F-150F-F8F6-CFFB-D422B48BEA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296E5ABD-B603-BF49-6437-76F5B5C39A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E0E5ED0F-3378-C077-5237-7BA17F7DC97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7ED64F44-3BD4-97AE-BA6E-211F6561AF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E52F3621-2CE0-14AA-3337-D0DF27702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A74CA460-1CB6-C26B-87BD-20D9EB7B07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02B7A555-882E-3FD3-E545-D23D680CF3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EA7B3A07-229F-BCD7-8A34-C6C7BE212D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402E6323-E05C-9EC9-A0F4-FEA6BF3A6C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0D48101A-EC63-6975-CD8B-AEF554D60B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621CA1BC-6EBC-3973-4EB8-278FEF3D7C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AFABA6A2-9EB5-6A77-ABB8-E43D2F58E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25245592-3AC4-E88D-813C-E8B5BD293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5C0E6F67-DAC0-F6BC-3D8E-6584226AC3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C07ACC1E-5782-3A80-15AB-16DF66CFD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1E0A6F80-0EAA-A17E-42DC-9B2C14F90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AF193FAD-C077-4186-3904-1D92824FF0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3F6F3DA7-CA99-F727-520B-EA935E1E7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55667D79-B8CA-DAF7-D513-6D86A90AF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418079DF-7316-5B08-0C35-4829C5A9D3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2B16E77E-6DBE-34DD-80A0-7B3B92EF2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8BAC8EED-A58C-8B5E-584F-99962877C3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8783765D-5705-5EEA-7F3C-4E3FF11AF6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6706160D-DB6C-5CD5-5F72-986ABCA898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750EC388-EB84-49E2-A946-10DED95DE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8675D473-AD70-9632-FE32-684B3D6185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20DD2FB9-0029-514E-12BC-942D219696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3DFF6FA3-463F-F211-4FB6-9D419E0208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Объект 2">
            <a:extLst>
              <a:ext uri="{FF2B5EF4-FFF2-40B4-BE49-F238E27FC236}">
                <a16:creationId xmlns:a16="http://schemas.microsoft.com/office/drawing/2014/main" id="{29949DA4-1867-2AB1-12F3-A161436EFF13}"/>
              </a:ext>
            </a:extLst>
          </p:cNvPr>
          <p:cNvSpPr>
            <a:spLocks noGrp="1"/>
          </p:cNvSpPr>
          <p:nvPr>
            <p:ph idx="1"/>
          </p:nvPr>
        </p:nvSpPr>
        <p:spPr>
          <a:xfrm>
            <a:off x="963800" y="991039"/>
            <a:ext cx="10477499" cy="6264696"/>
          </a:xfrm>
        </p:spPr>
        <p:txBody>
          <a:bodyPr>
            <a:noAutofit/>
          </a:bodyPr>
          <a:lstStyle/>
          <a:p>
            <a:pPr marL="0" indent="0">
              <a:lnSpc>
                <a:spcPct val="100000"/>
              </a:lnSpc>
              <a:spcBef>
                <a:spcPts val="0"/>
              </a:spcBef>
              <a:buNone/>
            </a:pPr>
            <a:r>
              <a:rPr lang="ru-RU" sz="2000" b="1" i="1">
                <a:solidFill>
                  <a:srgbClr val="002060"/>
                </a:solidFill>
                <a:effectLst/>
                <a:latin typeface="Arial" panose="020B0604020202020204" pitchFamily="34" charset="0"/>
                <a:ea typeface="Times New Roman" panose="02020603050405020304" pitchFamily="18" charset="0"/>
                <a:cs typeface="Arial" panose="020B0604020202020204" pitchFamily="34" charset="0"/>
              </a:rPr>
              <a:t>Газдардағы жылуды, қозғалыс мөлшерін және массаны тасымалдау қарқындылығын сипаттау үшін мына коэффициенттер қолданылады:</a:t>
            </a:r>
          </a:p>
          <a:p>
            <a:pPr marL="0" indent="0">
              <a:lnSpc>
                <a:spcPct val="100000"/>
              </a:lnSpc>
              <a:spcBef>
                <a:spcPts val="0"/>
              </a:spcBef>
              <a:buNone/>
            </a:pPr>
            <a:endParaRPr lang="ru-RU" sz="2000" b="1" i="1">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0" indent="0">
              <a:lnSpc>
                <a:spcPct val="100000"/>
              </a:lnSpc>
              <a:spcBef>
                <a:spcPts val="0"/>
              </a:spcBef>
              <a:buNone/>
            </a:pPr>
            <a:r>
              <a:rPr lang="ru-RU" sz="2000" b="1" i="1">
                <a:solidFill>
                  <a:srgbClr val="002060"/>
                </a:solidFill>
                <a:effectLst/>
                <a:latin typeface="Arial" panose="020B0604020202020204" pitchFamily="34" charset="0"/>
                <a:ea typeface="Times New Roman" panose="02020603050405020304" pitchFamily="18" charset="0"/>
                <a:cs typeface="Arial" panose="020B0604020202020204" pitchFamily="34" charset="0"/>
              </a:rPr>
              <a:t>1. </a:t>
            </a:r>
            <a:r>
              <a:rPr lang="ru-RU" sz="2000" b="1" i="1">
                <a:solidFill>
                  <a:srgbClr val="C00000"/>
                </a:solidFill>
                <a:effectLst/>
                <a:latin typeface="Arial" panose="020B0604020202020204" pitchFamily="34" charset="0"/>
                <a:ea typeface="Times New Roman" panose="02020603050405020304" pitchFamily="18" charset="0"/>
                <a:cs typeface="Arial" panose="020B0604020202020204" pitchFamily="34" charset="0"/>
              </a:rPr>
              <a:t>Газдың қозғалыстық коэффициенті (</a:t>
            </a:r>
            <a:r>
              <a:rPr lang="el-GR" sz="2000" b="1" i="1">
                <a:solidFill>
                  <a:srgbClr val="C00000"/>
                </a:solidFill>
                <a:effectLst/>
                <a:latin typeface="Arial" panose="020B0604020202020204" pitchFamily="34" charset="0"/>
                <a:ea typeface="Times New Roman" panose="02020603050405020304" pitchFamily="18" charset="0"/>
                <a:cs typeface="Arial" panose="020B0604020202020204" pitchFamily="34" charset="0"/>
              </a:rPr>
              <a:t>λ)</a:t>
            </a:r>
            <a:r>
              <a:rPr lang="el-GR" sz="2000" b="1" i="1">
                <a:solidFill>
                  <a:srgbClr val="002060"/>
                </a:solidFill>
                <a:effectLst/>
                <a:latin typeface="Arial" panose="020B0604020202020204" pitchFamily="34" charset="0"/>
                <a:ea typeface="Times New Roman" panose="02020603050405020304" pitchFamily="18" charset="0"/>
                <a:cs typeface="Arial" panose="020B0604020202020204" pitchFamily="34" charset="0"/>
              </a:rPr>
              <a:t> — </a:t>
            </a:r>
            <a:r>
              <a:rPr lang="ru-RU" sz="2000" b="1" i="1">
                <a:solidFill>
                  <a:srgbClr val="002060"/>
                </a:solidFill>
                <a:effectLst/>
                <a:latin typeface="Arial" panose="020B0604020202020204" pitchFamily="34" charset="0"/>
                <a:ea typeface="Times New Roman" panose="02020603050405020304" pitchFamily="18" charset="0"/>
                <a:cs typeface="Arial" panose="020B0604020202020204" pitchFamily="34" charset="0"/>
              </a:rPr>
              <a:t>бұл газдың температурасының өзгеруіне байланысты газдың қозғалысын сипаттайтын коэффициент. Ол газдың қозғалысы мен температура арасындағы байланыс коэффициенті болып табылады.</a:t>
            </a:r>
          </a:p>
          <a:p>
            <a:pPr marL="0" indent="0">
              <a:lnSpc>
                <a:spcPct val="100000"/>
              </a:lnSpc>
              <a:spcBef>
                <a:spcPts val="0"/>
              </a:spcBef>
              <a:buNone/>
            </a:pPr>
            <a:endParaRPr lang="ru-RU" sz="2000" b="1" i="1">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0" indent="0">
              <a:lnSpc>
                <a:spcPct val="100000"/>
              </a:lnSpc>
              <a:spcBef>
                <a:spcPts val="0"/>
              </a:spcBef>
              <a:buNone/>
            </a:pPr>
            <a:r>
              <a:rPr lang="ru-RU" sz="2000" b="1" i="1">
                <a:solidFill>
                  <a:srgbClr val="002060"/>
                </a:solidFill>
                <a:effectLst/>
                <a:latin typeface="Arial" panose="020B0604020202020204" pitchFamily="34" charset="0"/>
                <a:ea typeface="Times New Roman" panose="02020603050405020304" pitchFamily="18" charset="0"/>
                <a:cs typeface="Arial" panose="020B0604020202020204" pitchFamily="34" charset="0"/>
              </a:rPr>
              <a:t>Бұл коэффициент газдардың термодинамикалық қасиеттерін сипаттау үшін қолданылады және олардың жылусыйымдылығын, қысымдылығын және басқа да қасиеттерін анықтауға мүмкіндік береді. Газдың қозғалыстық коэффициентінің мәні газдың молекулаларының қозғалыс жылдамдығына тәуелді болады.</a:t>
            </a:r>
          </a:p>
        </p:txBody>
      </p:sp>
      <p:sp>
        <p:nvSpPr>
          <p:cNvPr id="3" name="Скругленный прямоугольник 4">
            <a:extLst>
              <a:ext uri="{FF2B5EF4-FFF2-40B4-BE49-F238E27FC236}">
                <a16:creationId xmlns:a16="http://schemas.microsoft.com/office/drawing/2014/main" id="{9298295E-0192-4575-4C7D-30599284842F}"/>
              </a:ext>
            </a:extLst>
          </p:cNvPr>
          <p:cNvSpPr/>
          <p:nvPr/>
        </p:nvSpPr>
        <p:spPr>
          <a:xfrm>
            <a:off x="1975495" y="234228"/>
            <a:ext cx="8181975" cy="581025"/>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 name="Заголовок 1">
            <a:extLst>
              <a:ext uri="{FF2B5EF4-FFF2-40B4-BE49-F238E27FC236}">
                <a16:creationId xmlns:a16="http://schemas.microsoft.com/office/drawing/2014/main" id="{277001DB-A20B-D49A-3281-B547B504FDC0}"/>
              </a:ext>
            </a:extLst>
          </p:cNvPr>
          <p:cNvSpPr>
            <a:spLocks noGrp="1"/>
          </p:cNvSpPr>
          <p:nvPr>
            <p:ph type="title"/>
          </p:nvPr>
        </p:nvSpPr>
        <p:spPr>
          <a:xfrm>
            <a:off x="1975496" y="27678"/>
            <a:ext cx="8241008" cy="994123"/>
          </a:xfrm>
        </p:spPr>
        <p:txBody>
          <a:bodyPr>
            <a:normAutofit/>
          </a:bodyPr>
          <a:lstStyle/>
          <a:p>
            <a:pPr algn="ctr"/>
            <a:r>
              <a:rPr lang="en-US" sz="2400" b="1">
                <a:solidFill>
                  <a:srgbClr val="C00000"/>
                </a:solidFill>
                <a:latin typeface="Arial" panose="020B0604020202020204" pitchFamily="34" charset="0"/>
                <a:cs typeface="Arial" panose="020B0604020202020204" pitchFamily="34" charset="0"/>
              </a:rPr>
              <a:t>5</a:t>
            </a:r>
            <a:r>
              <a:rPr lang="ru-RU" sz="2400" b="1">
                <a:solidFill>
                  <a:srgbClr val="C00000"/>
                </a:solidFill>
                <a:latin typeface="Arial" panose="020B0604020202020204" pitchFamily="34" charset="0"/>
                <a:cs typeface="Arial" panose="020B0604020202020204" pitchFamily="34" charset="0"/>
              </a:rPr>
              <a:t>. </a:t>
            </a:r>
            <a:r>
              <a:rPr lang="kk-KZ" sz="2400" b="1">
                <a:solidFill>
                  <a:srgbClr val="C00000"/>
                </a:solidFill>
                <a:latin typeface="Arial" panose="020B0604020202020204" pitchFamily="34" charset="0"/>
                <a:ea typeface="Times New Roman" panose="02020603050405020304" pitchFamily="18" charset="0"/>
              </a:rPr>
              <a:t>Газдардағы тасымалдау коэффициенттері</a:t>
            </a:r>
            <a:endParaRPr lang="ru-RU" sz="24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Прямоугольник 1">
                <a:extLst>
                  <a:ext uri="{FF2B5EF4-FFF2-40B4-BE49-F238E27FC236}">
                    <a16:creationId xmlns:a16="http://schemas.microsoft.com/office/drawing/2014/main" id="{5BCA60ED-DFB7-F380-738E-D20C3D527889}"/>
                  </a:ext>
                </a:extLst>
              </p:cNvPr>
              <p:cNvSpPr/>
              <p:nvPr/>
            </p:nvSpPr>
            <p:spPr>
              <a:xfrm>
                <a:off x="3992868" y="5080784"/>
                <a:ext cx="4419361" cy="7861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kk-KZ" sz="2400" b="1" i="1" smtClean="0">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𝝀</m:t>
                      </m:r>
                      <m:r>
                        <a:rPr lang="kk-KZ" sz="2400" b="1" i="1" smtClean="0">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m:t>
                      </m:r>
                      <m:f>
                        <m:fPr>
                          <m:ctrlPr>
                            <a:rPr lang="ru-RU" sz="2400" b="1" i="1">
                              <a:solidFill>
                                <a:srgbClr val="C00000"/>
                              </a:solidFill>
                              <a:effectLst>
                                <a:outerShdw blurRad="38100" dist="38100" dir="2700000" algn="tl">
                                  <a:srgbClr val="000000">
                                    <a:alpha val="43137"/>
                                  </a:srgbClr>
                                </a:outerShdw>
                              </a:effectLst>
                              <a:latin typeface="Cambria Math" panose="02040503050406030204" pitchFamily="18" charset="0"/>
                            </a:rPr>
                          </m:ctrlPr>
                        </m:fPr>
                        <m:num>
                          <m:r>
                            <a:rPr lang="kk-KZ" sz="2400" b="1" i="1">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𝟏</m:t>
                          </m:r>
                        </m:num>
                        <m:den>
                          <m:r>
                            <a:rPr lang="kk-KZ" sz="2400" b="1" i="1">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𝟑</m:t>
                          </m:r>
                        </m:den>
                      </m:f>
                      <m:r>
                        <a:rPr lang="kk-KZ" sz="2400" b="1" i="1">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𝒑</m:t>
                      </m:r>
                      <m:r>
                        <a:rPr lang="en-US" sz="2400" b="1" i="1" smtClean="0">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𝒅</m:t>
                      </m:r>
                      <m:sSub>
                        <m:sSubPr>
                          <m:ctrlPr>
                            <a:rPr lang="ru-RU" sz="2400" b="1" i="1">
                              <a:solidFill>
                                <a:srgbClr val="C00000"/>
                              </a:solidFill>
                              <a:effectLst>
                                <a:outerShdw blurRad="38100" dist="38100" dir="2700000" algn="tl">
                                  <a:srgbClr val="000000">
                                    <a:alpha val="43137"/>
                                  </a:srgbClr>
                                </a:outerShdw>
                              </a:effectLst>
                              <a:latin typeface="Cambria Math" panose="02040503050406030204" pitchFamily="18" charset="0"/>
                            </a:rPr>
                          </m:ctrlPr>
                        </m:sSubPr>
                        <m:e>
                          <m:r>
                            <a:rPr lang="kk-KZ" sz="2400" b="1" i="1">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𝒘</m:t>
                          </m:r>
                        </m:e>
                        <m:sub>
                          <m:r>
                            <a:rPr lang="kk-KZ" sz="2400" b="1" i="1">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𝒂</m:t>
                          </m:r>
                        </m:sub>
                      </m:sSub>
                      <m:sSub>
                        <m:sSubPr>
                          <m:ctrlPr>
                            <a:rPr lang="ru-RU" sz="2400" b="1" i="1">
                              <a:solidFill>
                                <a:srgbClr val="C00000"/>
                              </a:solidFill>
                              <a:effectLst>
                                <a:outerShdw blurRad="38100" dist="38100" dir="2700000" algn="tl">
                                  <a:srgbClr val="000000">
                                    <a:alpha val="43137"/>
                                  </a:srgbClr>
                                </a:outerShdw>
                              </a:effectLst>
                              <a:latin typeface="Cambria Math" panose="02040503050406030204" pitchFamily="18" charset="0"/>
                            </a:rPr>
                          </m:ctrlPr>
                        </m:sSubPr>
                        <m:e>
                          <m:r>
                            <a:rPr lang="kk-KZ" sz="2400" b="1" i="1">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𝒄</m:t>
                          </m:r>
                        </m:e>
                        <m:sub>
                          <m:r>
                            <a:rPr lang="kk-KZ" sz="2400" b="1" i="1">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𝝂</m:t>
                          </m:r>
                        </m:sub>
                      </m:sSub>
                    </m:oMath>
                  </m:oMathPara>
                </a14:m>
                <a:endParaRPr lang="en-US" sz="2400" b="1" dirty="0">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 name="Прямоугольник 1">
                <a:extLst>
                  <a:ext uri="{FF2B5EF4-FFF2-40B4-BE49-F238E27FC236}">
                    <a16:creationId xmlns:a16="http://schemas.microsoft.com/office/drawing/2014/main" id="{5BCA60ED-DFB7-F380-738E-D20C3D527889}"/>
                  </a:ext>
                </a:extLst>
              </p:cNvPr>
              <p:cNvSpPr>
                <a:spLocks noRot="1" noChangeAspect="1" noMove="1" noResize="1" noEditPoints="1" noAdjustHandles="1" noChangeArrowheads="1" noChangeShapeType="1" noTextEdit="1"/>
              </p:cNvSpPr>
              <p:nvPr/>
            </p:nvSpPr>
            <p:spPr>
              <a:xfrm>
                <a:off x="3992868" y="5080784"/>
                <a:ext cx="4419361" cy="786177"/>
              </a:xfrm>
              <a:prstGeom prst="rect">
                <a:avLst/>
              </a:prstGeom>
              <a:blipFill>
                <a:blip r:embed="rId2"/>
                <a:stretch>
                  <a:fillRect b="-775"/>
                </a:stretch>
              </a:blipFill>
            </p:spPr>
            <p:txBody>
              <a:bodyPr/>
              <a:lstStyle/>
              <a:p>
                <a:r>
                  <a:rPr lang="kk-KZ">
                    <a:noFill/>
                  </a:rPr>
                  <a:t> </a:t>
                </a:r>
              </a:p>
            </p:txBody>
          </p:sp>
        </mc:Fallback>
      </mc:AlternateContent>
    </p:spTree>
    <p:extLst>
      <p:ext uri="{BB962C8B-B14F-4D97-AF65-F5344CB8AC3E}">
        <p14:creationId xmlns:p14="http://schemas.microsoft.com/office/powerpoint/2010/main" val="3060097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0BE2453-270E-27D7-F75E-ED9EF923C551}"/>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48D08B7-CB01-CB85-56B3-CA6CD5B6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9AF643E-87A5-FBA0-0871-6A4D41D820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927118D-03C3-4E3F-D2F0-CACBE00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BBC66F2-E03A-0B23-C032-AC973B976B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7AD85960-1CD1-8885-8679-E53806E2A6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DBD76F27-A751-87D1-1AF5-8D5BC1DDBD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25F3DE99-D666-4AA2-3A03-8CF4172A8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B0E11A8C-DB65-4B45-A05E-985CEB11E8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F0EDB418-BC4D-6AED-F4C8-ECAB172AD4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DA20EF8B-22F8-7305-76B8-D0C35ED25D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8FC23B59-D39C-29B5-024F-1E11DD9BF7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1A9BA2DC-FA91-192E-45E6-7DF6120061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33E1346F-F0BA-D4D8-4287-C666D0676D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F5968C86-5F9B-0219-E11E-00C860A34C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5EDA225F-150F-F8F6-CFFB-D422B48BEA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296E5ABD-B603-BF49-6437-76F5B5C39A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E0E5ED0F-3378-C077-5237-7BA17F7DC97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7ED64F44-3BD4-97AE-BA6E-211F6561AF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E52F3621-2CE0-14AA-3337-D0DF27702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A74CA460-1CB6-C26B-87BD-20D9EB7B07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02B7A555-882E-3FD3-E545-D23D680CF3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EA7B3A07-229F-BCD7-8A34-C6C7BE212D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402E6323-E05C-9EC9-A0F4-FEA6BF3A6C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0D48101A-EC63-6975-CD8B-AEF554D60B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621CA1BC-6EBC-3973-4EB8-278FEF3D7C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AFABA6A2-9EB5-6A77-ABB8-E43D2F58E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25245592-3AC4-E88D-813C-E8B5BD293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5C0E6F67-DAC0-F6BC-3D8E-6584226AC3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C07ACC1E-5782-3A80-15AB-16DF66CFD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1E0A6F80-0EAA-A17E-42DC-9B2C14F90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AF193FAD-C077-4186-3904-1D92824FF0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3F6F3DA7-CA99-F727-520B-EA935E1E7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55667D79-B8CA-DAF7-D513-6D86A90AF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418079DF-7316-5B08-0C35-4829C5A9D3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2B16E77E-6DBE-34DD-80A0-7B3B92EF2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8BAC8EED-A58C-8B5E-584F-99962877C3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8783765D-5705-5EEA-7F3C-4E3FF11AF6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6706160D-DB6C-5CD5-5F72-986ABCA898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750EC388-EB84-49E2-A946-10DED95DE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8675D473-AD70-9632-FE32-684B3D6185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20DD2FB9-0029-514E-12BC-942D219696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3DFF6FA3-463F-F211-4FB6-9D419E0208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54" name="Объект 2">
                <a:extLst>
                  <a:ext uri="{FF2B5EF4-FFF2-40B4-BE49-F238E27FC236}">
                    <a16:creationId xmlns:a16="http://schemas.microsoft.com/office/drawing/2014/main" id="{29949DA4-1867-2AB1-12F3-A161436EFF13}"/>
                  </a:ext>
                </a:extLst>
              </p:cNvPr>
              <p:cNvSpPr>
                <a:spLocks noGrp="1"/>
              </p:cNvSpPr>
              <p:nvPr>
                <p:ph idx="1"/>
              </p:nvPr>
            </p:nvSpPr>
            <p:spPr>
              <a:xfrm>
                <a:off x="963800" y="991039"/>
                <a:ext cx="10477499" cy="5058434"/>
              </a:xfrm>
            </p:spPr>
            <p:txBody>
              <a:bodyPr>
                <a:noAutofit/>
              </a:bodyPr>
              <a:lstStyle/>
              <a:p>
                <a:pPr marL="0" indent="0">
                  <a:lnSpc>
                    <a:spcPct val="100000"/>
                  </a:lnSpc>
                  <a:spcBef>
                    <a:spcPts val="0"/>
                  </a:spcBef>
                  <a:buNone/>
                </a:pPr>
                <a:r>
                  <a:rPr lang="ru-RU" sz="1800" b="1" i="1">
                    <a:solidFill>
                      <a:srgbClr val="002060"/>
                    </a:solidFill>
                    <a:effectLst/>
                    <a:latin typeface="Arial" panose="020B0604020202020204" pitchFamily="34" charset="0"/>
                    <a:ea typeface="Times New Roman" panose="02020603050405020304" pitchFamily="18" charset="0"/>
                    <a:cs typeface="Arial" panose="020B0604020202020204" pitchFamily="34" charset="0"/>
                  </a:rPr>
                  <a:t>Газдардағы жылуды, қозғалыс мөлшерін және массаны тасымалдау қарқындылығын сипаттау үшін мына коэффициенттер қолданылады:</a:t>
                </a:r>
              </a:p>
              <a:p>
                <a:pPr marL="0" indent="0">
                  <a:lnSpc>
                    <a:spcPct val="100000"/>
                  </a:lnSpc>
                  <a:spcBef>
                    <a:spcPts val="0"/>
                  </a:spcBef>
                  <a:buNone/>
                </a:pPr>
                <a:endParaRPr lang="ru-RU" sz="1800" b="1" i="1">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0" indent="0">
                  <a:lnSpc>
                    <a:spcPct val="100000"/>
                  </a:lnSpc>
                  <a:spcBef>
                    <a:spcPts val="0"/>
                  </a:spcBef>
                  <a:buNone/>
                </a:pPr>
                <a:r>
                  <a:rPr lang="ru-RU" sz="1800" b="1" i="1">
                    <a:solidFill>
                      <a:srgbClr val="002060"/>
                    </a:solidFill>
                    <a:effectLst/>
                    <a:latin typeface="Arial" panose="020B0604020202020204" pitchFamily="34" charset="0"/>
                    <a:ea typeface="Times New Roman" panose="02020603050405020304" pitchFamily="18" charset="0"/>
                    <a:cs typeface="Arial" panose="020B0604020202020204" pitchFamily="34" charset="0"/>
                  </a:rPr>
                  <a:t>2. </a:t>
                </a:r>
                <a:r>
                  <a:rPr lang="ru-RU" sz="1800" b="1" i="1">
                    <a:solidFill>
                      <a:srgbClr val="C00000"/>
                    </a:solidFill>
                    <a:effectLst/>
                    <a:latin typeface="Arial" panose="020B0604020202020204" pitchFamily="34" charset="0"/>
                    <a:ea typeface="Times New Roman" panose="02020603050405020304" pitchFamily="18" charset="0"/>
                    <a:cs typeface="Arial" panose="020B0604020202020204" pitchFamily="34" charset="0"/>
                  </a:rPr>
                  <a:t>Динамикалық тұтқырлық (</a:t>
                </a:r>
                <a14:m>
                  <m:oMath xmlns:m="http://schemas.openxmlformats.org/officeDocument/2006/math">
                    <m:r>
                      <a:rPr lang="kk-KZ" sz="1800" b="1" i="1" smtClean="0">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𝜼</m:t>
                    </m:r>
                  </m:oMath>
                </a14:m>
                <a:r>
                  <a:rPr lang="en-US" sz="1800" b="1" i="1">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ru-RU" sz="1800" b="1" i="1">
                    <a:solidFill>
                      <a:srgbClr val="002060"/>
                    </a:solidFill>
                    <a:effectLst/>
                    <a:latin typeface="Arial" panose="020B0604020202020204" pitchFamily="34" charset="0"/>
                    <a:ea typeface="Times New Roman" panose="02020603050405020304" pitchFamily="18" charset="0"/>
                    <a:cs typeface="Arial" panose="020B0604020202020204" pitchFamily="34" charset="0"/>
                  </a:rPr>
                  <a:t>газдар мен сұйықтықтардың өтімділігін сипаттайтын негізгі параметрлердің бірі болып табылады. Ол заттың қабаттардың бір-біріне қатысты ығысуына қарсы тұру қабілетін анықтайды.</a:t>
                </a:r>
              </a:p>
              <a:p>
                <a:pPr marL="0" indent="0">
                  <a:lnSpc>
                    <a:spcPct val="100000"/>
                  </a:lnSpc>
                  <a:spcBef>
                    <a:spcPts val="0"/>
                  </a:spcBef>
                  <a:buNone/>
                </a:pPr>
                <a:r>
                  <a:rPr lang="ru-RU" sz="1800" b="1" i="1">
                    <a:solidFill>
                      <a:srgbClr val="002060"/>
                    </a:solidFill>
                    <a:effectLst/>
                    <a:latin typeface="Arial" panose="020B0604020202020204" pitchFamily="34" charset="0"/>
                    <a:ea typeface="Times New Roman" panose="02020603050405020304" pitchFamily="18" charset="0"/>
                    <a:cs typeface="Arial" panose="020B0604020202020204" pitchFamily="34" charset="0"/>
                  </a:rPr>
                  <a:t>Сұйықтарда динамикалық тұтқырлық молекулааралық әсерлесуден, ал газдарда молекулалардың ретсіз қозғалысы кезінде импульстің ауысуынан туындайды. Динамикалық тұтқырлық температура мен қысымға, сондай-ақ заттың табиғатына байланысты.</a:t>
                </a:r>
              </a:p>
              <a:p>
                <a:pPr marL="0" indent="0">
                  <a:lnSpc>
                    <a:spcPct val="100000"/>
                  </a:lnSpc>
                  <a:spcBef>
                    <a:spcPts val="0"/>
                  </a:spcBef>
                  <a:buNone/>
                </a:pPr>
                <a:r>
                  <a:rPr lang="ru-RU" sz="1800" b="1" i="1">
                    <a:solidFill>
                      <a:srgbClr val="002060"/>
                    </a:solidFill>
                    <a:effectLst/>
                    <a:latin typeface="Arial" panose="020B0604020202020204" pitchFamily="34" charset="0"/>
                    <a:ea typeface="Times New Roman" panose="02020603050405020304" pitchFamily="18" charset="0"/>
                    <a:cs typeface="Arial" panose="020B0604020202020204" pitchFamily="34" charset="0"/>
                  </a:rPr>
                  <a:t>Динамикалық тұтқырлықтың </a:t>
                </a:r>
                <a:r>
                  <a:rPr lang="en-US" sz="1800" b="1" i="1">
                    <a:solidFill>
                      <a:srgbClr val="002060"/>
                    </a:solidFill>
                    <a:effectLst/>
                    <a:latin typeface="Arial" panose="020B0604020202020204" pitchFamily="34" charset="0"/>
                    <a:ea typeface="Times New Roman" panose="02020603050405020304" pitchFamily="18" charset="0"/>
                    <a:cs typeface="Arial" panose="020B0604020202020204" pitchFamily="34" charset="0"/>
                  </a:rPr>
                  <a:t>SI </a:t>
                </a:r>
                <a:r>
                  <a:rPr lang="ru-RU" sz="1800" b="1" i="1">
                    <a:solidFill>
                      <a:srgbClr val="002060"/>
                    </a:solidFill>
                    <a:effectLst/>
                    <a:latin typeface="Arial" panose="020B0604020202020204" pitchFamily="34" charset="0"/>
                    <a:ea typeface="Times New Roman" panose="02020603050405020304" pitchFamily="18" charset="0"/>
                    <a:cs typeface="Arial" panose="020B0604020202020204" pitchFamily="34" charset="0"/>
                  </a:rPr>
                  <a:t>бірлігі Паскаль секунды (Па с). Кейбір жағдайларда жүйелік емес өлшем бірлігі қолданылады – поиз (Р): 1 Па с = 10 Р.</a:t>
                </a:r>
              </a:p>
              <a:p>
                <a:pPr marL="0" indent="0">
                  <a:lnSpc>
                    <a:spcPct val="100000"/>
                  </a:lnSpc>
                  <a:spcBef>
                    <a:spcPts val="0"/>
                  </a:spcBef>
                  <a:buNone/>
                </a:pPr>
                <a:r>
                  <a:rPr lang="ru-RU" sz="1800" b="1" i="1">
                    <a:solidFill>
                      <a:srgbClr val="002060"/>
                    </a:solidFill>
                    <a:effectLst/>
                    <a:latin typeface="Arial" panose="020B0604020202020204" pitchFamily="34" charset="0"/>
                    <a:ea typeface="Times New Roman" panose="02020603050405020304" pitchFamily="18" charset="0"/>
                    <a:cs typeface="Arial" panose="020B0604020202020204" pitchFamily="34" charset="0"/>
                  </a:rPr>
                  <a:t>Динамикалық тұтқырлықты эксперименталды түрде анықтауға немесе теориялық модельдер арқылы есептеуге болады. Газдар үшін динамикалық тұтқырлық мына формула бойынша есептеледі:</a:t>
                </a:r>
              </a:p>
            </p:txBody>
          </p:sp>
        </mc:Choice>
        <mc:Fallback xmlns="">
          <p:sp>
            <p:nvSpPr>
              <p:cNvPr id="54" name="Объект 2">
                <a:extLst>
                  <a:ext uri="{FF2B5EF4-FFF2-40B4-BE49-F238E27FC236}">
                    <a16:creationId xmlns:a16="http://schemas.microsoft.com/office/drawing/2014/main" id="{29949DA4-1867-2AB1-12F3-A161436EFF13}"/>
                  </a:ext>
                </a:extLst>
              </p:cNvPr>
              <p:cNvSpPr>
                <a:spLocks noGrp="1" noRot="1" noChangeAspect="1" noMove="1" noResize="1" noEditPoints="1" noAdjustHandles="1" noChangeArrowheads="1" noChangeShapeType="1" noTextEdit="1"/>
              </p:cNvSpPr>
              <p:nvPr>
                <p:ph idx="1"/>
              </p:nvPr>
            </p:nvSpPr>
            <p:spPr>
              <a:xfrm>
                <a:off x="963800" y="991039"/>
                <a:ext cx="10477499" cy="5058434"/>
              </a:xfrm>
              <a:blipFill>
                <a:blip r:embed="rId2"/>
                <a:stretch>
                  <a:fillRect l="-465" t="-724" r="-640"/>
                </a:stretch>
              </a:blipFill>
            </p:spPr>
            <p:txBody>
              <a:bodyPr/>
              <a:lstStyle/>
              <a:p>
                <a:r>
                  <a:rPr lang="kk-KZ">
                    <a:noFill/>
                  </a:rPr>
                  <a:t> </a:t>
                </a:r>
              </a:p>
            </p:txBody>
          </p:sp>
        </mc:Fallback>
      </mc:AlternateContent>
      <p:sp>
        <p:nvSpPr>
          <p:cNvPr id="3" name="Скругленный прямоугольник 4">
            <a:extLst>
              <a:ext uri="{FF2B5EF4-FFF2-40B4-BE49-F238E27FC236}">
                <a16:creationId xmlns:a16="http://schemas.microsoft.com/office/drawing/2014/main" id="{9298295E-0192-4575-4C7D-30599284842F}"/>
              </a:ext>
            </a:extLst>
          </p:cNvPr>
          <p:cNvSpPr/>
          <p:nvPr/>
        </p:nvSpPr>
        <p:spPr>
          <a:xfrm>
            <a:off x="1975495" y="234228"/>
            <a:ext cx="8181975" cy="581025"/>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 name="Заголовок 1">
            <a:extLst>
              <a:ext uri="{FF2B5EF4-FFF2-40B4-BE49-F238E27FC236}">
                <a16:creationId xmlns:a16="http://schemas.microsoft.com/office/drawing/2014/main" id="{277001DB-A20B-D49A-3281-B547B504FDC0}"/>
              </a:ext>
            </a:extLst>
          </p:cNvPr>
          <p:cNvSpPr>
            <a:spLocks noGrp="1"/>
          </p:cNvSpPr>
          <p:nvPr>
            <p:ph type="title"/>
          </p:nvPr>
        </p:nvSpPr>
        <p:spPr>
          <a:xfrm>
            <a:off x="1975496" y="27678"/>
            <a:ext cx="8241008" cy="994123"/>
          </a:xfrm>
        </p:spPr>
        <p:txBody>
          <a:bodyPr>
            <a:normAutofit/>
          </a:bodyPr>
          <a:lstStyle/>
          <a:p>
            <a:pPr algn="ctr"/>
            <a:r>
              <a:rPr lang="en-US" sz="2400" b="1">
                <a:solidFill>
                  <a:srgbClr val="C00000"/>
                </a:solidFill>
                <a:latin typeface="Arial" panose="020B0604020202020204" pitchFamily="34" charset="0"/>
                <a:cs typeface="Arial" panose="020B0604020202020204" pitchFamily="34" charset="0"/>
              </a:rPr>
              <a:t>5</a:t>
            </a:r>
            <a:r>
              <a:rPr lang="ru-RU" sz="2400" b="1">
                <a:solidFill>
                  <a:srgbClr val="C00000"/>
                </a:solidFill>
                <a:latin typeface="Arial" panose="020B0604020202020204" pitchFamily="34" charset="0"/>
                <a:cs typeface="Arial" panose="020B0604020202020204" pitchFamily="34" charset="0"/>
              </a:rPr>
              <a:t>. </a:t>
            </a:r>
            <a:r>
              <a:rPr lang="kk-KZ" sz="2400" b="1">
                <a:solidFill>
                  <a:srgbClr val="C00000"/>
                </a:solidFill>
                <a:latin typeface="Arial" panose="020B0604020202020204" pitchFamily="34" charset="0"/>
                <a:ea typeface="Times New Roman" panose="02020603050405020304" pitchFamily="18" charset="0"/>
              </a:rPr>
              <a:t>Газдардағы тасымалдау коэффициенттері</a:t>
            </a:r>
            <a:endParaRPr lang="ru-RU" sz="24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Прямоугольник 4">
                <a:extLst>
                  <a:ext uri="{FF2B5EF4-FFF2-40B4-BE49-F238E27FC236}">
                    <a16:creationId xmlns:a16="http://schemas.microsoft.com/office/drawing/2014/main" id="{576EE782-4588-D8A9-C89A-A155403CFD13}"/>
                  </a:ext>
                </a:extLst>
              </p:cNvPr>
              <p:cNvSpPr/>
              <p:nvPr/>
            </p:nvSpPr>
            <p:spPr>
              <a:xfrm>
                <a:off x="3992868" y="5154992"/>
                <a:ext cx="4419361" cy="7861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kk-KZ" sz="2400" b="1" i="1" smtClean="0">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𝜼</m:t>
                      </m:r>
                      <m:r>
                        <a:rPr lang="kk-KZ" sz="2400" b="1" i="1" smtClean="0">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m:t>
                      </m:r>
                      <m:f>
                        <m:fPr>
                          <m:ctrlPr>
                            <a:rPr lang="ru-RU" sz="2400" b="1" i="1">
                              <a:solidFill>
                                <a:srgbClr val="C00000"/>
                              </a:solidFill>
                              <a:effectLst>
                                <a:outerShdw blurRad="38100" dist="38100" dir="2700000" algn="tl">
                                  <a:srgbClr val="000000">
                                    <a:alpha val="43137"/>
                                  </a:srgbClr>
                                </a:outerShdw>
                              </a:effectLst>
                              <a:latin typeface="Cambria Math" panose="02040503050406030204" pitchFamily="18" charset="0"/>
                            </a:rPr>
                          </m:ctrlPr>
                        </m:fPr>
                        <m:num>
                          <m:r>
                            <a:rPr lang="kk-KZ" sz="2400" b="1" i="1">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𝟏</m:t>
                          </m:r>
                        </m:num>
                        <m:den>
                          <m:r>
                            <a:rPr lang="kk-KZ" sz="2400" b="1" i="1">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𝟑</m:t>
                          </m:r>
                        </m:den>
                      </m:f>
                      <m:r>
                        <a:rPr lang="kk-KZ" sz="2400" b="1" i="1">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𝒑</m:t>
                      </m:r>
                      <m:r>
                        <a:rPr lang="en-US" sz="2400" b="1" i="1" smtClean="0">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𝒅</m:t>
                      </m:r>
                      <m:sSub>
                        <m:sSubPr>
                          <m:ctrlPr>
                            <a:rPr lang="ru-RU" sz="2400" b="1" i="1">
                              <a:solidFill>
                                <a:srgbClr val="C00000"/>
                              </a:solidFill>
                              <a:effectLst>
                                <a:outerShdw blurRad="38100" dist="38100" dir="2700000" algn="tl">
                                  <a:srgbClr val="000000">
                                    <a:alpha val="43137"/>
                                  </a:srgbClr>
                                </a:outerShdw>
                              </a:effectLst>
                              <a:latin typeface="Cambria Math" panose="02040503050406030204" pitchFamily="18" charset="0"/>
                            </a:rPr>
                          </m:ctrlPr>
                        </m:sSubPr>
                        <m:e>
                          <m:r>
                            <a:rPr lang="kk-KZ" sz="2400" b="1" i="1">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𝒘</m:t>
                          </m:r>
                        </m:e>
                        <m:sub>
                          <m:r>
                            <a:rPr lang="kk-KZ" sz="2400" b="1" i="1">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𝒂</m:t>
                          </m:r>
                        </m:sub>
                      </m:sSub>
                    </m:oMath>
                  </m:oMathPara>
                </a14:m>
                <a:endParaRPr lang="en-US" sz="2400" b="1" dirty="0">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5" name="Прямоугольник 4">
                <a:extLst>
                  <a:ext uri="{FF2B5EF4-FFF2-40B4-BE49-F238E27FC236}">
                    <a16:creationId xmlns:a16="http://schemas.microsoft.com/office/drawing/2014/main" id="{576EE782-4588-D8A9-C89A-A155403CFD13}"/>
                  </a:ext>
                </a:extLst>
              </p:cNvPr>
              <p:cNvSpPr>
                <a:spLocks noRot="1" noChangeAspect="1" noMove="1" noResize="1" noEditPoints="1" noAdjustHandles="1" noChangeArrowheads="1" noChangeShapeType="1" noTextEdit="1"/>
              </p:cNvSpPr>
              <p:nvPr/>
            </p:nvSpPr>
            <p:spPr>
              <a:xfrm>
                <a:off x="3992868" y="5154992"/>
                <a:ext cx="4419361" cy="786177"/>
              </a:xfrm>
              <a:prstGeom prst="rect">
                <a:avLst/>
              </a:prstGeom>
              <a:blipFill>
                <a:blip r:embed="rId3"/>
                <a:stretch>
                  <a:fillRect/>
                </a:stretch>
              </a:blipFill>
            </p:spPr>
            <p:txBody>
              <a:bodyPr/>
              <a:lstStyle/>
              <a:p>
                <a:r>
                  <a:rPr lang="kk-KZ">
                    <a:noFill/>
                  </a:rPr>
                  <a:t> </a:t>
                </a:r>
              </a:p>
            </p:txBody>
          </p:sp>
        </mc:Fallback>
      </mc:AlternateContent>
    </p:spTree>
    <p:extLst>
      <p:ext uri="{BB962C8B-B14F-4D97-AF65-F5344CB8AC3E}">
        <p14:creationId xmlns:p14="http://schemas.microsoft.com/office/powerpoint/2010/main" val="10870420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0BE2453-270E-27D7-F75E-ED9EF923C551}"/>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48D08B7-CB01-CB85-56B3-CA6CD5B6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9AF643E-87A5-FBA0-0871-6A4D41D820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927118D-03C3-4E3F-D2F0-CACBE00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BBC66F2-E03A-0B23-C032-AC973B976B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7AD85960-1CD1-8885-8679-E53806E2A6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DBD76F27-A751-87D1-1AF5-8D5BC1DDBD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25F3DE99-D666-4AA2-3A03-8CF4172A8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B0E11A8C-DB65-4B45-A05E-985CEB11E8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F0EDB418-BC4D-6AED-F4C8-ECAB172AD4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DA20EF8B-22F8-7305-76B8-D0C35ED25D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8FC23B59-D39C-29B5-024F-1E11DD9BF7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1A9BA2DC-FA91-192E-45E6-7DF6120061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33E1346F-F0BA-D4D8-4287-C666D0676D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F5968C86-5F9B-0219-E11E-00C860A34C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5EDA225F-150F-F8F6-CFFB-D422B48BEA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296E5ABD-B603-BF49-6437-76F5B5C39A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E0E5ED0F-3378-C077-5237-7BA17F7DC97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7ED64F44-3BD4-97AE-BA6E-211F6561AF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E52F3621-2CE0-14AA-3337-D0DF27702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A74CA460-1CB6-C26B-87BD-20D9EB7B07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02B7A555-882E-3FD3-E545-D23D680CF3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EA7B3A07-229F-BCD7-8A34-C6C7BE212D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402E6323-E05C-9EC9-A0F4-FEA6BF3A6C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0D48101A-EC63-6975-CD8B-AEF554D60B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621CA1BC-6EBC-3973-4EB8-278FEF3D7C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AFABA6A2-9EB5-6A77-ABB8-E43D2F58E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25245592-3AC4-E88D-813C-E8B5BD293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5C0E6F67-DAC0-F6BC-3D8E-6584226AC3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C07ACC1E-5782-3A80-15AB-16DF66CFD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1E0A6F80-0EAA-A17E-42DC-9B2C14F90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AF193FAD-C077-4186-3904-1D92824FF0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3F6F3DA7-CA99-F727-520B-EA935E1E7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55667D79-B8CA-DAF7-D513-6D86A90AF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418079DF-7316-5B08-0C35-4829C5A9D3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2B16E77E-6DBE-34DD-80A0-7B3B92EF2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8BAC8EED-A58C-8B5E-584F-99962877C3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8783765D-5705-5EEA-7F3C-4E3FF11AF6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6706160D-DB6C-5CD5-5F72-986ABCA898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750EC388-EB84-49E2-A946-10DED95DE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8675D473-AD70-9632-FE32-684B3D6185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20DD2FB9-0029-514E-12BC-942D219696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3DFF6FA3-463F-F211-4FB6-9D419E0208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Объект 2">
            <a:extLst>
              <a:ext uri="{FF2B5EF4-FFF2-40B4-BE49-F238E27FC236}">
                <a16:creationId xmlns:a16="http://schemas.microsoft.com/office/drawing/2014/main" id="{29949DA4-1867-2AB1-12F3-A161436EFF13}"/>
              </a:ext>
            </a:extLst>
          </p:cNvPr>
          <p:cNvSpPr>
            <a:spLocks noGrp="1"/>
          </p:cNvSpPr>
          <p:nvPr>
            <p:ph idx="1"/>
          </p:nvPr>
        </p:nvSpPr>
        <p:spPr>
          <a:xfrm>
            <a:off x="963800" y="991039"/>
            <a:ext cx="10477499" cy="5058434"/>
          </a:xfrm>
        </p:spPr>
        <p:txBody>
          <a:bodyPr>
            <a:noAutofit/>
          </a:bodyPr>
          <a:lstStyle/>
          <a:p>
            <a:pPr marL="0" indent="0">
              <a:lnSpc>
                <a:spcPct val="100000"/>
              </a:lnSpc>
              <a:spcBef>
                <a:spcPts val="0"/>
              </a:spcBef>
              <a:buNone/>
            </a:pPr>
            <a:r>
              <a:rPr lang="ru-RU" sz="1800" b="1" i="1">
                <a:solidFill>
                  <a:srgbClr val="002060"/>
                </a:solidFill>
                <a:effectLst/>
                <a:latin typeface="Arial" panose="020B0604020202020204" pitchFamily="34" charset="0"/>
                <a:ea typeface="Times New Roman" panose="02020603050405020304" pitchFamily="18" charset="0"/>
                <a:cs typeface="Arial" panose="020B0604020202020204" pitchFamily="34" charset="0"/>
              </a:rPr>
              <a:t>Газдардағы жылуды, қозғалыс мөлшерін және массаны тасымалдау қарқындылығын сипаттау үшін мына коэффициенттер қолданылады:</a:t>
            </a:r>
          </a:p>
          <a:p>
            <a:pPr marL="0" indent="0">
              <a:lnSpc>
                <a:spcPct val="100000"/>
              </a:lnSpc>
              <a:spcBef>
                <a:spcPts val="0"/>
              </a:spcBef>
              <a:buNone/>
            </a:pPr>
            <a:endParaRPr lang="ru-RU" sz="1800" b="1" i="1">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0" indent="0">
              <a:lnSpc>
                <a:spcPct val="100000"/>
              </a:lnSpc>
              <a:spcBef>
                <a:spcPts val="0"/>
              </a:spcBef>
              <a:buNone/>
            </a:pPr>
            <a:r>
              <a:rPr lang="ru-RU" sz="1800" b="1" i="1">
                <a:solidFill>
                  <a:srgbClr val="002060"/>
                </a:solidFill>
                <a:latin typeface="Arial" panose="020B0604020202020204" pitchFamily="34" charset="0"/>
                <a:ea typeface="Times New Roman" panose="02020603050405020304" pitchFamily="18" charset="0"/>
                <a:cs typeface="Arial" panose="020B0604020202020204" pitchFamily="34" charset="0"/>
              </a:rPr>
              <a:t>3</a:t>
            </a:r>
            <a:r>
              <a:rPr lang="ru-RU" sz="1800" b="1" i="1">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ru-RU" sz="1800" b="1" i="1">
                <a:solidFill>
                  <a:srgbClr val="C00000"/>
                </a:solidFill>
                <a:latin typeface="Arial" panose="020B0604020202020204" pitchFamily="34" charset="0"/>
                <a:ea typeface="Times New Roman" panose="02020603050405020304" pitchFamily="18" charset="0"/>
                <a:cs typeface="Arial" panose="020B0604020202020204" pitchFamily="34" charset="0"/>
              </a:rPr>
              <a:t>Масса алмасу коэффициенті (</a:t>
            </a:r>
            <a:r>
              <a:rPr lang="en-US" sz="1800" b="1" i="1">
                <a:solidFill>
                  <a:srgbClr val="C00000"/>
                </a:solidFill>
                <a:latin typeface="Arial" panose="020B0604020202020204" pitchFamily="34" charset="0"/>
                <a:ea typeface="Times New Roman" panose="02020603050405020304" pitchFamily="18" charset="0"/>
                <a:cs typeface="Arial" panose="020B0604020202020204" pitchFamily="34" charset="0"/>
              </a:rPr>
              <a:t>D) </a:t>
            </a:r>
            <a:r>
              <a:rPr lang="en-US" sz="1800" b="1" i="1">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ru-RU" sz="1800" b="1" i="1">
                <a:solidFill>
                  <a:srgbClr val="002060"/>
                </a:solidFill>
                <a:latin typeface="Arial" panose="020B0604020202020204" pitchFamily="34" charset="0"/>
                <a:ea typeface="Times New Roman" panose="02020603050405020304" pitchFamily="18" charset="0"/>
                <a:cs typeface="Arial" panose="020B0604020202020204" pitchFamily="34" charset="0"/>
              </a:rPr>
              <a:t>масса алмасу мен оның берілу жылдамдығы арасындағы байланысты сипаттайтын коэффициент. Бұл газдардағы масса алмасу процестерін сипаттайтын маңызды параметр, онда масса алмасу жылдамдығы концентрация градиенті, диффузия және конвекция сияқты әртүрлі факторларға байланысты.</a:t>
            </a:r>
          </a:p>
          <a:p>
            <a:pPr marL="0" indent="0">
              <a:lnSpc>
                <a:spcPct val="100000"/>
              </a:lnSpc>
              <a:spcBef>
                <a:spcPts val="0"/>
              </a:spcBef>
              <a:buNone/>
            </a:pPr>
            <a:endParaRPr lang="ru-RU" sz="1800" b="1" i="1">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0" indent="0">
              <a:lnSpc>
                <a:spcPct val="100000"/>
              </a:lnSpc>
              <a:spcBef>
                <a:spcPts val="0"/>
              </a:spcBef>
              <a:buNone/>
            </a:pPr>
            <a:r>
              <a:rPr lang="ru-RU" sz="1800" b="1" i="1">
                <a:solidFill>
                  <a:srgbClr val="002060"/>
                </a:solidFill>
                <a:latin typeface="Arial" panose="020B0604020202020204" pitchFamily="34" charset="0"/>
                <a:ea typeface="Times New Roman" panose="02020603050405020304" pitchFamily="18" charset="0"/>
                <a:cs typeface="Arial" panose="020B0604020202020204" pitchFamily="34" charset="0"/>
              </a:rPr>
              <a:t>Масса алмасу коэффициенті жылдамдықтың масса алмасуға әсерін есепке алу үшін масса алмасу теңдеуінде қолданылады. Газдар жағдайында ол қысымға, температураға және газ күйінің басқа параметрлеріне байланысты болуы мүмкін.</a:t>
            </a:r>
          </a:p>
          <a:p>
            <a:pPr marL="0" indent="0">
              <a:lnSpc>
                <a:spcPct val="100000"/>
              </a:lnSpc>
              <a:spcBef>
                <a:spcPts val="0"/>
              </a:spcBef>
              <a:buNone/>
            </a:pPr>
            <a:endParaRPr lang="ru-RU" sz="1800" b="1" i="1">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0" indent="0">
              <a:lnSpc>
                <a:spcPct val="100000"/>
              </a:lnSpc>
              <a:spcBef>
                <a:spcPts val="0"/>
              </a:spcBef>
              <a:buNone/>
            </a:pPr>
            <a:r>
              <a:rPr lang="ru-RU" sz="1800" b="1" i="1">
                <a:solidFill>
                  <a:srgbClr val="002060"/>
                </a:solidFill>
                <a:latin typeface="Arial" panose="020B0604020202020204" pitchFamily="34" charset="0"/>
                <a:ea typeface="Times New Roman" panose="02020603050405020304" pitchFamily="18" charset="0"/>
                <a:cs typeface="Arial" panose="020B0604020202020204" pitchFamily="34" charset="0"/>
              </a:rPr>
              <a:t>Масса алмасу коэффициентінің мәні әртүрлі жүйелерде, соның ішінде химиялық реакторларда, биологиялық жүйелерде және технологиялық процестерде тасымалдау процестерін түсіну және модельдеу үшін маңызды.</a:t>
            </a:r>
            <a:endParaRPr lang="ru-RU" sz="1800" b="1" i="1">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57" name="Прямоугольник 56">
                <a:extLst>
                  <a:ext uri="{FF2B5EF4-FFF2-40B4-BE49-F238E27FC236}">
                    <a16:creationId xmlns:a16="http://schemas.microsoft.com/office/drawing/2014/main" id="{B82862AA-21C0-D917-DBDD-42239800C231}"/>
                  </a:ext>
                </a:extLst>
              </p:cNvPr>
              <p:cNvSpPr/>
              <p:nvPr/>
            </p:nvSpPr>
            <p:spPr>
              <a:xfrm>
                <a:off x="3856801" y="5439082"/>
                <a:ext cx="4419361" cy="7861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kk-KZ" sz="2400" b="1" i="1" smtClean="0">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𝑫</m:t>
                      </m:r>
                      <m:r>
                        <a:rPr lang="kk-KZ" sz="2400" b="1" i="1" smtClean="0">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m:t>
                      </m:r>
                      <m:f>
                        <m:fPr>
                          <m:ctrlPr>
                            <a:rPr lang="ru-RU" sz="2400" b="1" i="1">
                              <a:solidFill>
                                <a:srgbClr val="C00000"/>
                              </a:solidFill>
                              <a:effectLst>
                                <a:outerShdw blurRad="38100" dist="38100" dir="2700000" algn="tl">
                                  <a:srgbClr val="000000">
                                    <a:alpha val="43137"/>
                                  </a:srgbClr>
                                </a:outerShdw>
                              </a:effectLst>
                              <a:latin typeface="Cambria Math" panose="02040503050406030204" pitchFamily="18" charset="0"/>
                            </a:rPr>
                          </m:ctrlPr>
                        </m:fPr>
                        <m:num>
                          <m:r>
                            <a:rPr lang="kk-KZ" sz="2400" b="1" i="1">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𝟏</m:t>
                          </m:r>
                        </m:num>
                        <m:den>
                          <m:r>
                            <a:rPr lang="kk-KZ" sz="2400" b="1" i="1">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𝟑</m:t>
                          </m:r>
                        </m:den>
                      </m:f>
                      <m:r>
                        <a:rPr lang="en-US" sz="2400" b="1" i="1" smtClean="0">
                          <a:solidFill>
                            <a:srgbClr val="C00000"/>
                          </a:solidFill>
                          <a:effectLst>
                            <a:outerShdw blurRad="38100" dist="38100" dir="2700000" algn="tl">
                              <a:srgbClr val="000000">
                                <a:alpha val="43137"/>
                              </a:srgbClr>
                            </a:outerShdw>
                          </a:effectLst>
                          <a:latin typeface="Cambria Math" panose="02040503050406030204" pitchFamily="18" charset="0"/>
                        </a:rPr>
                        <m:t>𝒅</m:t>
                      </m:r>
                      <m:sSub>
                        <m:sSubPr>
                          <m:ctrlPr>
                            <a:rPr lang="ru-RU" sz="2400" b="1" i="1">
                              <a:solidFill>
                                <a:srgbClr val="C00000"/>
                              </a:solidFill>
                              <a:effectLst>
                                <a:outerShdw blurRad="38100" dist="38100" dir="2700000" algn="tl">
                                  <a:srgbClr val="000000">
                                    <a:alpha val="43137"/>
                                  </a:srgbClr>
                                </a:outerShdw>
                              </a:effectLst>
                              <a:latin typeface="Cambria Math" panose="02040503050406030204" pitchFamily="18" charset="0"/>
                            </a:rPr>
                          </m:ctrlPr>
                        </m:sSubPr>
                        <m:e>
                          <m:r>
                            <a:rPr lang="kk-KZ" sz="2400" b="1" i="1">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𝒘</m:t>
                          </m:r>
                        </m:e>
                        <m:sub>
                          <m:r>
                            <a:rPr lang="kk-KZ" sz="2400" b="1" i="1">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𝒂</m:t>
                          </m:r>
                        </m:sub>
                      </m:sSub>
                    </m:oMath>
                  </m:oMathPara>
                </a14:m>
                <a:endParaRPr lang="ru-RU" sz="2400" b="1" dirty="0">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57" name="Прямоугольник 56">
                <a:extLst>
                  <a:ext uri="{FF2B5EF4-FFF2-40B4-BE49-F238E27FC236}">
                    <a16:creationId xmlns:a16="http://schemas.microsoft.com/office/drawing/2014/main" id="{B82862AA-21C0-D917-DBDD-42239800C231}"/>
                  </a:ext>
                </a:extLst>
              </p:cNvPr>
              <p:cNvSpPr>
                <a:spLocks noRot="1" noChangeAspect="1" noMove="1" noResize="1" noEditPoints="1" noAdjustHandles="1" noChangeArrowheads="1" noChangeShapeType="1" noTextEdit="1"/>
              </p:cNvSpPr>
              <p:nvPr/>
            </p:nvSpPr>
            <p:spPr>
              <a:xfrm>
                <a:off x="3856801" y="5439082"/>
                <a:ext cx="4419361" cy="786177"/>
              </a:xfrm>
              <a:prstGeom prst="rect">
                <a:avLst/>
              </a:prstGeom>
              <a:blipFill>
                <a:blip r:embed="rId2"/>
                <a:stretch>
                  <a:fillRect/>
                </a:stretch>
              </a:blipFill>
            </p:spPr>
            <p:txBody>
              <a:bodyPr/>
              <a:lstStyle/>
              <a:p>
                <a:r>
                  <a:rPr lang="kk-KZ">
                    <a:noFill/>
                  </a:rPr>
                  <a:t> </a:t>
                </a:r>
              </a:p>
            </p:txBody>
          </p:sp>
        </mc:Fallback>
      </mc:AlternateContent>
      <p:sp>
        <p:nvSpPr>
          <p:cNvPr id="3" name="Скругленный прямоугольник 4">
            <a:extLst>
              <a:ext uri="{FF2B5EF4-FFF2-40B4-BE49-F238E27FC236}">
                <a16:creationId xmlns:a16="http://schemas.microsoft.com/office/drawing/2014/main" id="{9298295E-0192-4575-4C7D-30599284842F}"/>
              </a:ext>
            </a:extLst>
          </p:cNvPr>
          <p:cNvSpPr/>
          <p:nvPr/>
        </p:nvSpPr>
        <p:spPr>
          <a:xfrm>
            <a:off x="1975495" y="234228"/>
            <a:ext cx="8181975" cy="581025"/>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 name="Заголовок 1">
            <a:extLst>
              <a:ext uri="{FF2B5EF4-FFF2-40B4-BE49-F238E27FC236}">
                <a16:creationId xmlns:a16="http://schemas.microsoft.com/office/drawing/2014/main" id="{277001DB-A20B-D49A-3281-B547B504FDC0}"/>
              </a:ext>
            </a:extLst>
          </p:cNvPr>
          <p:cNvSpPr>
            <a:spLocks noGrp="1"/>
          </p:cNvSpPr>
          <p:nvPr>
            <p:ph type="title"/>
          </p:nvPr>
        </p:nvSpPr>
        <p:spPr>
          <a:xfrm>
            <a:off x="1975496" y="27678"/>
            <a:ext cx="8241008" cy="994123"/>
          </a:xfrm>
        </p:spPr>
        <p:txBody>
          <a:bodyPr>
            <a:normAutofit/>
          </a:bodyPr>
          <a:lstStyle/>
          <a:p>
            <a:pPr algn="ctr"/>
            <a:r>
              <a:rPr lang="en-US" sz="2400" b="1">
                <a:solidFill>
                  <a:srgbClr val="C00000"/>
                </a:solidFill>
                <a:latin typeface="Arial" panose="020B0604020202020204" pitchFamily="34" charset="0"/>
                <a:cs typeface="Arial" panose="020B0604020202020204" pitchFamily="34" charset="0"/>
              </a:rPr>
              <a:t>5</a:t>
            </a:r>
            <a:r>
              <a:rPr lang="ru-RU" sz="2400" b="1">
                <a:solidFill>
                  <a:srgbClr val="C00000"/>
                </a:solidFill>
                <a:latin typeface="Arial" panose="020B0604020202020204" pitchFamily="34" charset="0"/>
                <a:cs typeface="Arial" panose="020B0604020202020204" pitchFamily="34" charset="0"/>
              </a:rPr>
              <a:t>. </a:t>
            </a:r>
            <a:r>
              <a:rPr lang="kk-KZ" sz="2400" b="1">
                <a:solidFill>
                  <a:srgbClr val="C00000"/>
                </a:solidFill>
                <a:latin typeface="Arial" panose="020B0604020202020204" pitchFamily="34" charset="0"/>
                <a:ea typeface="Times New Roman" panose="02020603050405020304" pitchFamily="18" charset="0"/>
              </a:rPr>
              <a:t>Газдардағы тасымалдау коэффициенттері</a:t>
            </a:r>
            <a:endParaRPr lang="ru-RU" sz="24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4300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Объект 2"/>
          <p:cNvSpPr>
            <a:spLocks noGrp="1"/>
          </p:cNvSpPr>
          <p:nvPr>
            <p:ph idx="1"/>
          </p:nvPr>
        </p:nvSpPr>
        <p:spPr>
          <a:xfrm>
            <a:off x="5282357" y="1810810"/>
            <a:ext cx="5948831" cy="4334629"/>
          </a:xfrm>
        </p:spPr>
        <p:txBody>
          <a:bodyPr anchor="ctr">
            <a:normAutofit/>
          </a:bodyPr>
          <a:lstStyle/>
          <a:p>
            <a:pPr marL="457200" indent="-457200">
              <a:spcBef>
                <a:spcPts val="0"/>
              </a:spcBef>
              <a:buFont typeface="+mj-lt"/>
              <a:buAutoNum type="arabicPeriod"/>
            </a:pPr>
            <a:r>
              <a:rPr lang="ru-RU" sz="2400" b="1" dirty="0">
                <a:solidFill>
                  <a:schemeClr val="accent4">
                    <a:lumMod val="40000"/>
                    <a:lumOff val="60000"/>
                  </a:schemeClr>
                </a:solidFill>
                <a:latin typeface="Arial" panose="020B0604020202020204" pitchFamily="34" charset="0"/>
                <a:cs typeface="Arial" panose="020B0604020202020204" pitchFamily="34" charset="0"/>
              </a:rPr>
              <a:t>Молекула-</a:t>
            </a:r>
            <a:r>
              <a:rPr lang="ru-RU" sz="2400" b="1" dirty="0" err="1">
                <a:solidFill>
                  <a:schemeClr val="accent4">
                    <a:lumMod val="40000"/>
                    <a:lumOff val="60000"/>
                  </a:schemeClr>
                </a:solidFill>
                <a:latin typeface="Arial" panose="020B0604020202020204" pitchFamily="34" charset="0"/>
                <a:cs typeface="Arial" panose="020B0604020202020204" pitchFamily="34" charset="0"/>
              </a:rPr>
              <a:t>кинетикалық</a:t>
            </a:r>
            <a:r>
              <a:rPr lang="ru-RU" sz="2400" b="1" dirty="0">
                <a:solidFill>
                  <a:schemeClr val="accent4">
                    <a:lumMod val="40000"/>
                    <a:lumOff val="60000"/>
                  </a:schemeClr>
                </a:solidFill>
                <a:latin typeface="Arial" panose="020B0604020202020204" pitchFamily="34" charset="0"/>
                <a:cs typeface="Arial" panose="020B0604020202020204" pitchFamily="34" charset="0"/>
              </a:rPr>
              <a:t> </a:t>
            </a:r>
            <a:r>
              <a:rPr lang="ru-RU" sz="2400" b="1" dirty="0" err="1">
                <a:solidFill>
                  <a:schemeClr val="accent4">
                    <a:lumMod val="40000"/>
                    <a:lumOff val="60000"/>
                  </a:schemeClr>
                </a:solidFill>
                <a:latin typeface="Arial" panose="020B0604020202020204" pitchFamily="34" charset="0"/>
                <a:cs typeface="Arial" panose="020B0604020202020204" pitchFamily="34" charset="0"/>
              </a:rPr>
              <a:t>теорияның</a:t>
            </a:r>
            <a:r>
              <a:rPr lang="ru-RU" sz="2400" b="1" dirty="0">
                <a:solidFill>
                  <a:schemeClr val="accent4">
                    <a:lumMod val="40000"/>
                    <a:lumOff val="60000"/>
                  </a:schemeClr>
                </a:solidFill>
                <a:latin typeface="Arial" panose="020B0604020202020204" pitchFamily="34" charset="0"/>
                <a:cs typeface="Arial" panose="020B0604020202020204" pitchFamily="34" charset="0"/>
              </a:rPr>
              <a:t> </a:t>
            </a:r>
            <a:r>
              <a:rPr lang="ru-KZ" sz="2400" b="1" dirty="0">
                <a:solidFill>
                  <a:schemeClr val="accent4">
                    <a:lumMod val="40000"/>
                    <a:lumOff val="60000"/>
                  </a:schemeClr>
                </a:solidFill>
                <a:latin typeface="Arial" panose="020B0604020202020204" pitchFamily="34" charset="0"/>
                <a:cs typeface="Arial" panose="020B0604020202020204" pitchFamily="34" charset="0"/>
              </a:rPr>
              <a:t>(МКТ)</a:t>
            </a:r>
            <a:r>
              <a:rPr lang="ru-RU" sz="2400" b="1" dirty="0">
                <a:solidFill>
                  <a:schemeClr val="accent4">
                    <a:lumMod val="40000"/>
                    <a:lumOff val="60000"/>
                  </a:schemeClr>
                </a:solidFill>
                <a:latin typeface="Arial" panose="020B0604020202020204" pitchFamily="34" charset="0"/>
                <a:cs typeface="Arial" panose="020B0604020202020204" pitchFamily="34" charset="0"/>
              </a:rPr>
              <a:t> </a:t>
            </a:r>
            <a:r>
              <a:rPr lang="ru-RU" sz="2400" b="1" dirty="0" err="1">
                <a:solidFill>
                  <a:schemeClr val="accent4">
                    <a:lumMod val="40000"/>
                    <a:lumOff val="60000"/>
                  </a:schemeClr>
                </a:solidFill>
                <a:latin typeface="Arial" panose="020B0604020202020204" pitchFamily="34" charset="0"/>
                <a:cs typeface="Arial" panose="020B0604020202020204" pitchFamily="34" charset="0"/>
              </a:rPr>
              <a:t>негізгі</a:t>
            </a:r>
            <a:r>
              <a:rPr lang="ru-RU" sz="2400" b="1" dirty="0">
                <a:solidFill>
                  <a:schemeClr val="accent4">
                    <a:lumMod val="40000"/>
                    <a:lumOff val="60000"/>
                  </a:schemeClr>
                </a:solidFill>
                <a:latin typeface="Arial" panose="020B0604020202020204" pitchFamily="34" charset="0"/>
                <a:cs typeface="Arial" panose="020B0604020202020204" pitchFamily="34" charset="0"/>
              </a:rPr>
              <a:t> </a:t>
            </a:r>
            <a:r>
              <a:rPr lang="ru-RU" sz="2400" b="1" dirty="0" err="1">
                <a:solidFill>
                  <a:schemeClr val="accent4">
                    <a:lumMod val="40000"/>
                    <a:lumOff val="60000"/>
                  </a:schemeClr>
                </a:solidFill>
                <a:latin typeface="Arial" panose="020B0604020202020204" pitchFamily="34" charset="0"/>
                <a:cs typeface="Arial" panose="020B0604020202020204" pitchFamily="34" charset="0"/>
              </a:rPr>
              <a:t>қағидалары</a:t>
            </a:r>
            <a:endParaRPr lang="ru-RU" sz="2400" b="1" dirty="0">
              <a:solidFill>
                <a:schemeClr val="accent4">
                  <a:lumMod val="40000"/>
                  <a:lumOff val="60000"/>
                </a:schemeClr>
              </a:solidFill>
              <a:latin typeface="Arial" panose="020B0604020202020204" pitchFamily="34" charset="0"/>
              <a:cs typeface="Arial" panose="020B0604020202020204" pitchFamily="34" charset="0"/>
            </a:endParaRPr>
          </a:p>
          <a:p>
            <a:pPr marL="457200" indent="-457200">
              <a:spcBef>
                <a:spcPts val="0"/>
              </a:spcBef>
              <a:buFont typeface="+mj-lt"/>
              <a:buAutoNum type="arabicPeriod"/>
            </a:pPr>
            <a:r>
              <a:rPr lang="ru-RU" sz="2400" b="1" dirty="0" err="1">
                <a:solidFill>
                  <a:schemeClr val="accent4">
                    <a:lumMod val="40000"/>
                    <a:lumOff val="60000"/>
                  </a:schemeClr>
                </a:solidFill>
                <a:latin typeface="Arial" panose="020B0604020202020204" pitchFamily="34" charset="0"/>
                <a:cs typeface="Arial" panose="020B0604020202020204" pitchFamily="34" charset="0"/>
              </a:rPr>
              <a:t>Газдардың</a:t>
            </a:r>
            <a:r>
              <a:rPr lang="ru-RU" sz="2400" b="1" dirty="0">
                <a:solidFill>
                  <a:schemeClr val="accent4">
                    <a:lumMod val="40000"/>
                    <a:lumOff val="60000"/>
                  </a:schemeClr>
                </a:solidFill>
                <a:latin typeface="Arial" panose="020B0604020202020204" pitchFamily="34" charset="0"/>
                <a:cs typeface="Arial" panose="020B0604020202020204" pitchFamily="34" charset="0"/>
              </a:rPr>
              <a:t> </a:t>
            </a:r>
            <a:r>
              <a:rPr lang="ru-RU" sz="2400" b="1" dirty="0" err="1">
                <a:solidFill>
                  <a:schemeClr val="accent4">
                    <a:lumMod val="40000"/>
                    <a:lumOff val="60000"/>
                  </a:schemeClr>
                </a:solidFill>
                <a:latin typeface="Arial" panose="020B0604020202020204" pitchFamily="34" charset="0"/>
                <a:cs typeface="Arial" panose="020B0604020202020204" pitchFamily="34" charset="0"/>
              </a:rPr>
              <a:t>қасиеттері</a:t>
            </a:r>
            <a:r>
              <a:rPr lang="ru-RU" sz="2400" b="1" dirty="0">
                <a:solidFill>
                  <a:schemeClr val="accent4">
                    <a:lumMod val="40000"/>
                    <a:lumOff val="60000"/>
                  </a:schemeClr>
                </a:solidFill>
                <a:latin typeface="Arial" panose="020B0604020202020204" pitchFamily="34" charset="0"/>
                <a:cs typeface="Arial" panose="020B0604020202020204" pitchFamily="34" charset="0"/>
              </a:rPr>
              <a:t>. </a:t>
            </a:r>
            <a:r>
              <a:rPr lang="ru-RU" sz="2400" b="1" dirty="0" err="1">
                <a:solidFill>
                  <a:schemeClr val="accent4">
                    <a:lumMod val="40000"/>
                    <a:lumOff val="60000"/>
                  </a:schemeClr>
                </a:solidFill>
                <a:latin typeface="Arial" panose="020B0604020202020204" pitchFamily="34" charset="0"/>
                <a:cs typeface="Arial" panose="020B0604020202020204" pitchFamily="34" charset="0"/>
              </a:rPr>
              <a:t>Изопроцестер</a:t>
            </a:r>
            <a:endParaRPr lang="ru-RU" sz="2400" b="1" dirty="0">
              <a:solidFill>
                <a:schemeClr val="accent4">
                  <a:lumMod val="40000"/>
                  <a:lumOff val="60000"/>
                </a:schemeClr>
              </a:solidFill>
              <a:latin typeface="Arial" panose="020B0604020202020204" pitchFamily="34" charset="0"/>
              <a:cs typeface="Arial" panose="020B0604020202020204" pitchFamily="34" charset="0"/>
            </a:endParaRPr>
          </a:p>
          <a:p>
            <a:pPr marL="457200" indent="-457200">
              <a:spcBef>
                <a:spcPts val="0"/>
              </a:spcBef>
              <a:buFont typeface="+mj-lt"/>
              <a:buAutoNum type="arabicPeriod"/>
            </a:pPr>
            <a:r>
              <a:rPr lang="ru-RU" sz="2400" b="1" dirty="0">
                <a:solidFill>
                  <a:schemeClr val="accent4">
                    <a:lumMod val="40000"/>
                    <a:lumOff val="60000"/>
                  </a:schemeClr>
                </a:solidFill>
                <a:latin typeface="Arial" panose="020B0604020202020204" pitchFamily="34" charset="0"/>
                <a:cs typeface="Arial" panose="020B0604020202020204" pitchFamily="34" charset="0"/>
              </a:rPr>
              <a:t>МКТ-</a:t>
            </a:r>
            <a:r>
              <a:rPr lang="ru-RU" sz="2400" b="1" dirty="0" err="1">
                <a:solidFill>
                  <a:schemeClr val="accent4">
                    <a:lumMod val="40000"/>
                    <a:lumOff val="60000"/>
                  </a:schemeClr>
                </a:solidFill>
                <a:latin typeface="Arial" panose="020B0604020202020204" pitchFamily="34" charset="0"/>
                <a:cs typeface="Arial" panose="020B0604020202020204" pitchFamily="34" charset="0"/>
              </a:rPr>
              <a:t>нің</a:t>
            </a:r>
            <a:r>
              <a:rPr lang="ru-RU" sz="2400" b="1" dirty="0">
                <a:solidFill>
                  <a:schemeClr val="accent4">
                    <a:lumMod val="40000"/>
                    <a:lumOff val="60000"/>
                  </a:schemeClr>
                </a:solidFill>
                <a:latin typeface="Arial" panose="020B0604020202020204" pitchFamily="34" charset="0"/>
                <a:cs typeface="Arial" panose="020B0604020202020204" pitchFamily="34" charset="0"/>
              </a:rPr>
              <a:t> </a:t>
            </a:r>
            <a:r>
              <a:rPr lang="ru-RU" sz="2400" b="1" dirty="0" err="1">
                <a:solidFill>
                  <a:schemeClr val="accent4">
                    <a:lumMod val="40000"/>
                    <a:lumOff val="60000"/>
                  </a:schemeClr>
                </a:solidFill>
                <a:latin typeface="Arial" panose="020B0604020202020204" pitchFamily="34" charset="0"/>
                <a:cs typeface="Arial" panose="020B0604020202020204" pitchFamily="34" charset="0"/>
              </a:rPr>
              <a:t>негізгі</a:t>
            </a:r>
            <a:r>
              <a:rPr lang="ru-RU" sz="2400" b="1" dirty="0">
                <a:solidFill>
                  <a:schemeClr val="accent4">
                    <a:lumMod val="40000"/>
                    <a:lumOff val="60000"/>
                  </a:schemeClr>
                </a:solidFill>
                <a:latin typeface="Arial" panose="020B0604020202020204" pitchFamily="34" charset="0"/>
                <a:cs typeface="Arial" panose="020B0604020202020204" pitchFamily="34" charset="0"/>
              </a:rPr>
              <a:t> </a:t>
            </a:r>
            <a:r>
              <a:rPr lang="ru-RU" sz="2400" b="1" dirty="0" err="1">
                <a:solidFill>
                  <a:schemeClr val="accent4">
                    <a:lumMod val="40000"/>
                    <a:lumOff val="60000"/>
                  </a:schemeClr>
                </a:solidFill>
                <a:latin typeface="Arial" panose="020B0604020202020204" pitchFamily="34" charset="0"/>
                <a:cs typeface="Arial" panose="020B0604020202020204" pitchFamily="34" charset="0"/>
              </a:rPr>
              <a:t>теңдеуі</a:t>
            </a:r>
            <a:r>
              <a:rPr lang="ru-RU" sz="2400" b="1" dirty="0">
                <a:solidFill>
                  <a:schemeClr val="accent4">
                    <a:lumMod val="40000"/>
                    <a:lumOff val="60000"/>
                  </a:schemeClr>
                </a:solidFill>
                <a:latin typeface="Arial" panose="020B0604020202020204" pitchFamily="34" charset="0"/>
                <a:cs typeface="Arial" panose="020B0604020202020204" pitchFamily="34" charset="0"/>
              </a:rPr>
              <a:t> </a:t>
            </a:r>
            <a:r>
              <a:rPr lang="ru-RU" sz="2400" b="1" dirty="0" err="1">
                <a:solidFill>
                  <a:schemeClr val="accent4">
                    <a:lumMod val="40000"/>
                    <a:lumOff val="60000"/>
                  </a:schemeClr>
                </a:solidFill>
                <a:latin typeface="Arial" panose="020B0604020202020204" pitchFamily="34" charset="0"/>
                <a:cs typeface="Arial" panose="020B0604020202020204" pitchFamily="34" charset="0"/>
              </a:rPr>
              <a:t>және</a:t>
            </a:r>
            <a:r>
              <a:rPr lang="ru-RU" sz="2400" b="1" dirty="0">
                <a:solidFill>
                  <a:schemeClr val="accent4">
                    <a:lumMod val="40000"/>
                    <a:lumOff val="60000"/>
                  </a:schemeClr>
                </a:solidFill>
                <a:latin typeface="Arial" panose="020B0604020202020204" pitchFamily="34" charset="0"/>
                <a:cs typeface="Arial" panose="020B0604020202020204" pitchFamily="34" charset="0"/>
              </a:rPr>
              <a:t> </a:t>
            </a:r>
            <a:r>
              <a:rPr lang="ru-RU" sz="2400" b="1" dirty="0" err="1">
                <a:solidFill>
                  <a:schemeClr val="accent4">
                    <a:lumMod val="40000"/>
                    <a:lumOff val="60000"/>
                  </a:schemeClr>
                </a:solidFill>
                <a:latin typeface="Arial" panose="020B0604020202020204" pitchFamily="34" charset="0"/>
                <a:cs typeface="Arial" panose="020B0604020202020204" pitchFamily="34" charset="0"/>
              </a:rPr>
              <a:t>оның</a:t>
            </a:r>
            <a:r>
              <a:rPr lang="ru-RU" sz="2400" b="1" dirty="0">
                <a:solidFill>
                  <a:schemeClr val="accent4">
                    <a:lumMod val="40000"/>
                    <a:lumOff val="60000"/>
                  </a:schemeClr>
                </a:solidFill>
                <a:latin typeface="Arial" panose="020B0604020202020204" pitchFamily="34" charset="0"/>
                <a:cs typeface="Arial" panose="020B0604020202020204" pitchFamily="34" charset="0"/>
              </a:rPr>
              <a:t> </a:t>
            </a:r>
            <a:r>
              <a:rPr lang="ru-RU" sz="2400" b="1" dirty="0" err="1">
                <a:solidFill>
                  <a:schemeClr val="accent4">
                    <a:lumMod val="40000"/>
                    <a:lumOff val="60000"/>
                  </a:schemeClr>
                </a:solidFill>
                <a:latin typeface="Arial" panose="020B0604020202020204" pitchFamily="34" charset="0"/>
                <a:cs typeface="Arial" panose="020B0604020202020204" pitchFamily="34" charset="0"/>
              </a:rPr>
              <a:t>салдары</a:t>
            </a:r>
            <a:endParaRPr lang="ru-RU" sz="2400" b="1" dirty="0">
              <a:solidFill>
                <a:schemeClr val="accent4">
                  <a:lumMod val="40000"/>
                  <a:lumOff val="60000"/>
                </a:schemeClr>
              </a:solidFill>
              <a:latin typeface="Arial" panose="020B0604020202020204" pitchFamily="34" charset="0"/>
              <a:cs typeface="Arial" panose="020B0604020202020204" pitchFamily="34" charset="0"/>
            </a:endParaRPr>
          </a:p>
          <a:p>
            <a:pPr marL="457200" indent="-457200">
              <a:spcBef>
                <a:spcPts val="0"/>
              </a:spcBef>
              <a:buFont typeface="+mj-lt"/>
              <a:buAutoNum type="arabicPeriod"/>
            </a:pPr>
            <a:r>
              <a:rPr lang="ru-RU" sz="2400" b="1" dirty="0" err="1">
                <a:solidFill>
                  <a:schemeClr val="accent4">
                    <a:lumMod val="40000"/>
                    <a:lumOff val="60000"/>
                  </a:schemeClr>
                </a:solidFill>
                <a:latin typeface="Arial" panose="020B0604020202020204" pitchFamily="34" charset="0"/>
                <a:cs typeface="Arial" panose="020B0604020202020204" pitchFamily="34" charset="0"/>
              </a:rPr>
              <a:t>Молекулалардың</a:t>
            </a:r>
            <a:r>
              <a:rPr lang="ru-RU" sz="2400" b="1" dirty="0">
                <a:solidFill>
                  <a:schemeClr val="accent4">
                    <a:lumMod val="40000"/>
                    <a:lumOff val="60000"/>
                  </a:schemeClr>
                </a:solidFill>
                <a:latin typeface="Arial" panose="020B0604020202020204" pitchFamily="34" charset="0"/>
                <a:cs typeface="Arial" panose="020B0604020202020204" pitchFamily="34" charset="0"/>
              </a:rPr>
              <a:t> </a:t>
            </a:r>
            <a:r>
              <a:rPr lang="ru-RU" sz="2400" b="1" dirty="0" err="1">
                <a:solidFill>
                  <a:schemeClr val="accent4">
                    <a:lumMod val="40000"/>
                    <a:lumOff val="60000"/>
                  </a:schemeClr>
                </a:solidFill>
                <a:latin typeface="Arial" panose="020B0604020202020204" pitchFamily="34" charset="0"/>
                <a:cs typeface="Arial" panose="020B0604020202020204" pitchFamily="34" charset="0"/>
              </a:rPr>
              <a:t>орташа</a:t>
            </a:r>
            <a:r>
              <a:rPr lang="ru-RU" sz="2400" b="1" dirty="0">
                <a:solidFill>
                  <a:schemeClr val="accent4">
                    <a:lumMod val="40000"/>
                    <a:lumOff val="60000"/>
                  </a:schemeClr>
                </a:solidFill>
                <a:latin typeface="Arial" panose="020B0604020202020204" pitchFamily="34" charset="0"/>
                <a:cs typeface="Arial" panose="020B0604020202020204" pitchFamily="34" charset="0"/>
              </a:rPr>
              <a:t> </a:t>
            </a:r>
            <a:r>
              <a:rPr lang="ru-RU" sz="2400" b="1" dirty="0" err="1">
                <a:solidFill>
                  <a:schemeClr val="accent4">
                    <a:lumMod val="40000"/>
                    <a:lumOff val="60000"/>
                  </a:schemeClr>
                </a:solidFill>
                <a:latin typeface="Arial" panose="020B0604020202020204" pitchFamily="34" charset="0"/>
                <a:cs typeface="Arial" panose="020B0604020202020204" pitchFamily="34" charset="0"/>
              </a:rPr>
              <a:t>арифметикалық</a:t>
            </a:r>
            <a:r>
              <a:rPr lang="ru-RU" sz="2400" b="1" dirty="0">
                <a:solidFill>
                  <a:schemeClr val="accent4">
                    <a:lumMod val="40000"/>
                    <a:lumOff val="60000"/>
                  </a:schemeClr>
                </a:solidFill>
                <a:latin typeface="Arial" panose="020B0604020202020204" pitchFamily="34" charset="0"/>
                <a:cs typeface="Arial" panose="020B0604020202020204" pitchFamily="34" charset="0"/>
              </a:rPr>
              <a:t> </a:t>
            </a:r>
            <a:r>
              <a:rPr lang="ru-RU" sz="2400" b="1" dirty="0" err="1">
                <a:solidFill>
                  <a:schemeClr val="accent4">
                    <a:lumMod val="40000"/>
                    <a:lumOff val="60000"/>
                  </a:schemeClr>
                </a:solidFill>
                <a:latin typeface="Arial" panose="020B0604020202020204" pitchFamily="34" charset="0"/>
                <a:cs typeface="Arial" panose="020B0604020202020204" pitchFamily="34" charset="0"/>
              </a:rPr>
              <a:t>жылдамдығы</a:t>
            </a:r>
            <a:endParaRPr lang="ru-KZ" sz="2400" b="1" dirty="0">
              <a:solidFill>
                <a:schemeClr val="accent4">
                  <a:lumMod val="40000"/>
                  <a:lumOff val="60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A7134B2-3F4C-4032-91C7-EE8B2626C099}"/>
              </a:ext>
            </a:extLst>
          </p:cNvPr>
          <p:cNvSpPr txBox="1"/>
          <p:nvPr/>
        </p:nvSpPr>
        <p:spPr>
          <a:xfrm>
            <a:off x="634621" y="2942456"/>
            <a:ext cx="4321545" cy="646331"/>
          </a:xfrm>
          <a:prstGeom prst="rect">
            <a:avLst/>
          </a:prstGeom>
          <a:noFill/>
        </p:spPr>
        <p:txBody>
          <a:bodyPr wrap="square">
            <a:spAutoFit/>
          </a:bodyPr>
          <a:lstStyle/>
          <a:p>
            <a:pPr marL="0" indent="0">
              <a:buNone/>
            </a:pPr>
            <a:r>
              <a:rPr lang="kk-KZ" sz="3600" b="1">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Дәріс жоспары</a:t>
            </a:r>
            <a:r>
              <a:rPr lang="ru-RU" sz="3600" b="1">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ru-RU" sz="3600" b="1" dirty="0">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6548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08E84F4-2EAC-89AE-2588-01AE3854BB83}"/>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8F0BD10-2CE8-B6B1-0B87-472C6DD542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313EF5D-41CD-FC40-B5FE-CE7F178F9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BDD7486-EDCB-B75A-E643-5A7F1BBFBC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A8397C0-06A5-4D18-D5B8-6E6EBB5C37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73D570D6-7DBF-3CA0-7884-91E81199AA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EA44B72F-272C-B124-AE90-9CD4D128DA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8BC097AC-8890-4186-2D31-9CC3C8C6DA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0EFF8BFF-0B1F-F94B-98BF-2AF3CAE53E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DEF520D8-87B7-2A3B-C5BE-7A7614702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95135477-05F2-CD0A-1414-CA0959876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DB913979-02C5-7990-626E-9C1234FB30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DB1BBBBB-704D-3608-8FEC-97B9D9418E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A80CA54A-CDFD-AFEA-B1D2-532BA03765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1B22BE0F-2478-89FF-F2D1-5427715D26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11807053-C1E8-7FF0-8F3C-79D6AA2525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888C99DD-077B-C896-B8B9-88164D7587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E5B5AA0D-064F-8F7B-899C-4987249B09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C8485670-DC67-9484-9938-EBC6197C32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F3B67ACF-0966-2476-EB3C-F6027B684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53523304-3D8D-A4FD-6636-96A34D5D8A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891ED0EC-75F8-7E65-6EAD-1D4FF3C91D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9181A793-CC4F-507F-0AD3-2D90049209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C72CA37F-73A6-585F-61BF-774266D68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652A1688-12CA-1805-09B4-C67EDF7FEB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19B49238-0E54-7991-64A7-68673C5415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181AE6D8-3845-C8E9-FCC6-B14D45434D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E9DE4A71-59C8-4A92-4607-F56637D97C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96798D83-E8E5-7257-A90E-5AE572CC51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7768B725-F804-10DF-56D3-E216EB3FA0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2348F70A-A4E2-CAEE-0CB5-193728B7AF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C652FAB7-15E2-1718-78B8-ECB263998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789494B2-6162-9448-230D-3A86096791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7EE4D2C1-3117-BAB0-9215-A727063D3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C1CF70C4-7E27-092D-2AD9-471F7D663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0C39BBDE-1D75-B56B-060B-BF3ADD4D4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E9FA7602-2D7F-A7F1-AB6E-DF20B2179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800A6C64-6CB8-5273-FCE0-D4BE97F5F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FB259921-7097-47AC-92CF-D9AF2C4549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764B796C-5030-2B0D-9CA2-0307C1678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FCB1C56B-DDA1-5C79-F613-03DD84094D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00F8A6A6-81B0-0E77-1414-CEDE7D36E9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5483ABEC-25D8-003F-BBEE-86F2B9C99A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Объект 2">
            <a:extLst>
              <a:ext uri="{FF2B5EF4-FFF2-40B4-BE49-F238E27FC236}">
                <a16:creationId xmlns:a16="http://schemas.microsoft.com/office/drawing/2014/main" id="{1543A52D-1E36-C3F9-1A74-47663A02014C}"/>
              </a:ext>
            </a:extLst>
          </p:cNvPr>
          <p:cNvSpPr>
            <a:spLocks noGrp="1"/>
          </p:cNvSpPr>
          <p:nvPr>
            <p:ph idx="1"/>
          </p:nvPr>
        </p:nvSpPr>
        <p:spPr>
          <a:xfrm>
            <a:off x="1209675" y="1377527"/>
            <a:ext cx="10477499" cy="6264696"/>
          </a:xfrm>
        </p:spPr>
        <p:txBody>
          <a:bodyPr>
            <a:noAutofit/>
          </a:bodyPr>
          <a:lstStyle/>
          <a:p>
            <a:pPr marL="0" indent="0">
              <a:lnSpc>
                <a:spcPct val="100000"/>
              </a:lnSpc>
              <a:spcBef>
                <a:spcPts val="0"/>
              </a:spcBef>
              <a:buNone/>
            </a:pPr>
            <a:r>
              <a:rPr lang="kk-KZ" sz="2000" b="1">
                <a:solidFill>
                  <a:srgbClr val="C0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Вакуум</a:t>
            </a:r>
            <a:r>
              <a:rPr lang="kk-KZ" sz="2000" b="1">
                <a:effectLst/>
                <a:latin typeface="Arial" panose="020B0604020202020204" pitchFamily="34" charset="0"/>
                <a:ea typeface="Times New Roman" panose="02020603050405020304" pitchFamily="18" charset="0"/>
                <a:cs typeface="Arial" panose="020B0604020202020204" pitchFamily="34" charset="0"/>
              </a:rPr>
              <a:t> </a:t>
            </a:r>
            <a:r>
              <a:rPr lang="kk-KZ" sz="2000" b="1">
                <a:solidFill>
                  <a:srgbClr val="002060"/>
                </a:solidFill>
                <a:effectLst/>
                <a:latin typeface="Arial" panose="020B0604020202020204" pitchFamily="34" charset="0"/>
                <a:ea typeface="Times New Roman" panose="02020603050405020304" pitchFamily="18" charset="0"/>
                <a:cs typeface="Arial" panose="020B0604020202020204" pitchFamily="34" charset="0"/>
              </a:rPr>
              <a:t>– салыстырмалы ұғым, өйткені газ тасымалдау коэффициенттерінің түбегейлі өзгеруі әртүрлі қысымда болады және объектінің көлеміне байланысты.</a:t>
            </a:r>
            <a:endParaRPr lang="en-US" sz="2000" b="1">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0" indent="0">
              <a:lnSpc>
                <a:spcPct val="100000"/>
              </a:lnSpc>
              <a:spcBef>
                <a:spcPts val="0"/>
              </a:spcBef>
              <a:buNone/>
            </a:pPr>
            <a:r>
              <a:rPr lang="kk-KZ" sz="2000" b="1">
                <a:solidFill>
                  <a:srgbClr val="002060"/>
                </a:solidFill>
                <a:latin typeface="Arial" panose="020B0604020202020204" pitchFamily="34" charset="0"/>
                <a:ea typeface="Times New Roman" panose="02020603050405020304" pitchFamily="18" charset="0"/>
                <a:cs typeface="Arial" panose="020B0604020202020204" pitchFamily="34" charset="0"/>
              </a:rPr>
              <a:t>М</a:t>
            </a:r>
            <a:r>
              <a:rPr lang="kk-KZ" sz="2000" b="1">
                <a:solidFill>
                  <a:srgbClr val="002060"/>
                </a:solidFill>
                <a:effectLst/>
                <a:latin typeface="Arial" panose="020B0604020202020204" pitchFamily="34" charset="0"/>
                <a:ea typeface="Times New Roman" panose="02020603050405020304" pitchFamily="18" charset="0"/>
                <a:cs typeface="Arial" panose="020B0604020202020204" pitchFamily="34" charset="0"/>
              </a:rPr>
              <a:t>олекулалардың қандай өзара әрекеттесуі басым болатынына байланысты </a:t>
            </a:r>
            <a:r>
              <a:rPr lang="kk-KZ" sz="2000" b="1">
                <a:solidFill>
                  <a:srgbClr val="002060"/>
                </a:solidFill>
                <a:latin typeface="Arial" panose="020B0604020202020204" pitchFamily="34" charset="0"/>
                <a:ea typeface="Times New Roman" panose="02020603050405020304" pitchFamily="18" charset="0"/>
                <a:cs typeface="Arial" panose="020B0604020202020204" pitchFamily="34" charset="0"/>
              </a:rPr>
              <a:t>в</a:t>
            </a:r>
            <a:r>
              <a:rPr lang="kk-KZ" sz="2000" b="1">
                <a:solidFill>
                  <a:srgbClr val="002060"/>
                </a:solidFill>
                <a:effectLst/>
                <a:latin typeface="Arial" panose="020B0604020202020204" pitchFamily="34" charset="0"/>
                <a:ea typeface="Times New Roman" panose="02020603050405020304" pitchFamily="18" charset="0"/>
                <a:cs typeface="Arial" panose="020B0604020202020204" pitchFamily="34" charset="0"/>
              </a:rPr>
              <a:t>акуумдық жүйелерде жүретін процестер – өзара әсер ету немесе объектінің қабырғаларымен соқтығысу. </a:t>
            </a:r>
            <a:endParaRPr lang="en-US" sz="2000" b="1">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0" indent="0">
              <a:lnSpc>
                <a:spcPct val="100000"/>
              </a:lnSpc>
              <a:spcBef>
                <a:spcPts val="0"/>
              </a:spcBef>
              <a:buNone/>
            </a:pPr>
            <a:r>
              <a:rPr lang="kk-KZ" sz="2000" b="1">
                <a:solidFill>
                  <a:srgbClr val="002060"/>
                </a:solidFill>
                <a:effectLst/>
                <a:latin typeface="Arial" panose="020B0604020202020204" pitchFamily="34" charset="0"/>
                <a:ea typeface="Times New Roman" panose="02020603050405020304" pitchFamily="18" charset="0"/>
                <a:cs typeface="Arial" panose="020B0604020202020204" pitchFamily="34" charset="0"/>
              </a:rPr>
              <a:t>Белгілі бір вакуумдық объектілерде жүзеге асырылатын жағдайларды сипаттау үшін </a:t>
            </a:r>
            <a:r>
              <a:rPr lang="kk-KZ" sz="2000" b="1">
                <a:solidFill>
                  <a:srgbClr val="C0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Кнудсен саны </a:t>
            </a:r>
            <a:r>
              <a:rPr lang="kk-KZ" sz="2000" b="1">
                <a:solidFill>
                  <a:srgbClr val="002060"/>
                </a:solidFill>
                <a:effectLst/>
                <a:latin typeface="Arial" panose="020B0604020202020204" pitchFamily="34" charset="0"/>
                <a:ea typeface="Times New Roman" panose="02020603050405020304" pitchFamily="18" charset="0"/>
                <a:cs typeface="Arial" panose="020B0604020202020204" pitchFamily="34" charset="0"/>
              </a:rPr>
              <a:t>қолданылады</a:t>
            </a:r>
            <a:r>
              <a:rPr lang="en-US" sz="2000" b="1">
                <a:solidFill>
                  <a:srgbClr val="002060"/>
                </a:solidFill>
                <a:latin typeface="Arial" panose="020B0604020202020204" pitchFamily="34" charset="0"/>
                <a:ea typeface="Times New Roman" panose="02020603050405020304" pitchFamily="18" charset="0"/>
                <a:cs typeface="Arial" panose="020B0604020202020204" pitchFamily="34" charset="0"/>
              </a:rPr>
              <a:t>.</a:t>
            </a:r>
            <a:r>
              <a:rPr lang="kk-KZ" sz="2400" b="1">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endParaRPr lang="en-US" sz="2400" b="1">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57" name="Прямоугольник 56">
                <a:extLst>
                  <a:ext uri="{FF2B5EF4-FFF2-40B4-BE49-F238E27FC236}">
                    <a16:creationId xmlns:a16="http://schemas.microsoft.com/office/drawing/2014/main" id="{F37D08F8-CB3F-9D91-20A4-1AB619314D1C}"/>
                  </a:ext>
                </a:extLst>
              </p:cNvPr>
              <p:cNvSpPr/>
              <p:nvPr/>
            </p:nvSpPr>
            <p:spPr>
              <a:xfrm>
                <a:off x="3856801" y="4395459"/>
                <a:ext cx="4419361" cy="84266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kk-KZ" sz="2400" b="1" i="1" smtClean="0">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𝑲𝒏</m:t>
                      </m:r>
                      <m:r>
                        <a:rPr lang="kk-KZ" sz="2400" b="1" i="1" smtClean="0">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f>
                        <m:fPr>
                          <m:ctrlPr>
                            <a:rPr lang="ru-RU" sz="24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fPr>
                        <m:num>
                          <m:acc>
                            <m:accPr>
                              <m:chr m:val="̅"/>
                              <m:ctrlPr>
                                <a:rPr lang="ru-RU" sz="24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accPr>
                            <m:e>
                              <m:r>
                                <a:rPr lang="kk-KZ" sz="24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𝒍</m:t>
                              </m:r>
                            </m:e>
                          </m:acc>
                        </m:num>
                        <m:den>
                          <m:r>
                            <a:rPr lang="kk-KZ" sz="24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𝒅</m:t>
                          </m:r>
                        </m:den>
                      </m:f>
                    </m:oMath>
                  </m:oMathPara>
                </a14:m>
                <a:endParaRPr lang="ru-RU" sz="2400" b="1" dirty="0">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57" name="Прямоугольник 56">
                <a:extLst>
                  <a:ext uri="{FF2B5EF4-FFF2-40B4-BE49-F238E27FC236}">
                    <a16:creationId xmlns:a16="http://schemas.microsoft.com/office/drawing/2014/main" id="{F37D08F8-CB3F-9D91-20A4-1AB619314D1C}"/>
                  </a:ext>
                </a:extLst>
              </p:cNvPr>
              <p:cNvSpPr>
                <a:spLocks noRot="1" noChangeAspect="1" noMove="1" noResize="1" noEditPoints="1" noAdjustHandles="1" noChangeArrowheads="1" noChangeShapeType="1" noTextEdit="1"/>
              </p:cNvSpPr>
              <p:nvPr/>
            </p:nvSpPr>
            <p:spPr>
              <a:xfrm>
                <a:off x="3856801" y="4395459"/>
                <a:ext cx="4419361" cy="842667"/>
              </a:xfrm>
              <a:prstGeom prst="rect">
                <a:avLst/>
              </a:prstGeom>
              <a:blipFill>
                <a:blip r:embed="rId2"/>
                <a:stretch>
                  <a:fillRect b="-725"/>
                </a:stretch>
              </a:blipFill>
            </p:spPr>
            <p:txBody>
              <a:bodyPr/>
              <a:lstStyle/>
              <a:p>
                <a:r>
                  <a:rPr lang="kk-KZ">
                    <a:noFill/>
                  </a:rPr>
                  <a:t> </a:t>
                </a:r>
              </a:p>
            </p:txBody>
          </p:sp>
        </mc:Fallback>
      </mc:AlternateContent>
      <p:sp>
        <p:nvSpPr>
          <p:cNvPr id="3" name="Скругленный прямоугольник 4">
            <a:extLst>
              <a:ext uri="{FF2B5EF4-FFF2-40B4-BE49-F238E27FC236}">
                <a16:creationId xmlns:a16="http://schemas.microsoft.com/office/drawing/2014/main" id="{A6FB25F2-51F6-02B9-3117-DEE0B1F8F691}"/>
              </a:ext>
            </a:extLst>
          </p:cNvPr>
          <p:cNvSpPr/>
          <p:nvPr/>
        </p:nvSpPr>
        <p:spPr>
          <a:xfrm>
            <a:off x="1975495" y="234228"/>
            <a:ext cx="8181975" cy="581025"/>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 name="Заголовок 1">
            <a:extLst>
              <a:ext uri="{FF2B5EF4-FFF2-40B4-BE49-F238E27FC236}">
                <a16:creationId xmlns:a16="http://schemas.microsoft.com/office/drawing/2014/main" id="{85BF1DC7-51D6-9446-2644-839D92E1FF8A}"/>
              </a:ext>
            </a:extLst>
          </p:cNvPr>
          <p:cNvSpPr>
            <a:spLocks noGrp="1"/>
          </p:cNvSpPr>
          <p:nvPr>
            <p:ph type="title"/>
          </p:nvPr>
        </p:nvSpPr>
        <p:spPr>
          <a:xfrm>
            <a:off x="1975496" y="27678"/>
            <a:ext cx="8241008" cy="994123"/>
          </a:xfrm>
        </p:spPr>
        <p:txBody>
          <a:bodyPr>
            <a:normAutofit/>
          </a:bodyPr>
          <a:lstStyle/>
          <a:p>
            <a:pPr algn="ctr"/>
            <a:r>
              <a:rPr lang="kk-KZ" sz="2400" b="1">
                <a:solidFill>
                  <a:srgbClr val="C00000"/>
                </a:solidFill>
                <a:latin typeface="Arial" panose="020B0604020202020204" pitchFamily="34" charset="0"/>
                <a:ea typeface="Times New Roman" panose="02020603050405020304" pitchFamily="18" charset="0"/>
              </a:rPr>
              <a:t>6. Кнудсен саны</a:t>
            </a:r>
            <a:endParaRPr lang="ru-RU" sz="24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1499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5099CA9-AD0E-AD10-C69F-47FAF18445BE}"/>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073DA06-7942-0AFD-3435-21D655C01D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3A87EF0-F009-1980-6C75-4AE98F88F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23047E6-D601-C06E-D2C9-D1A355517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63702362-2910-3051-6015-C692E0FC24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0BA88D8C-2BAB-6F59-4A5E-DFC724391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14B60989-C4DD-7ECE-313B-7E9C211602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1D08D3CF-4CF9-914F-0E29-5A1D5C3F4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34C3579D-952E-F9E1-16D7-A655CE7FB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676A349D-6DB6-1B73-BAB4-22B0E2F252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82286E52-5211-A8C7-AE94-C5DCFBB755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D7F9702D-E253-E4E8-CE87-2916E5F52E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10450AA8-B8D9-1B0B-ED1A-2877583DF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AB65F9BF-EBE0-671C-727C-7684BC563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C9D644B6-2CD1-C0BF-787A-81D3217E18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AD1A80E1-9288-CEAD-69DB-984A46073C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890FA0C5-39A7-FAD5-F081-EE2242F1AD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48F5F79D-5BE7-2DF6-76CD-AC19D922471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8ADF0B10-15B4-B95B-0DD4-BBACDA2272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9783D39B-319B-C2F0-1F5D-3492C41EE9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A15387E3-2A1F-C093-1584-0DD7DAA17A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FE7531F9-F7D1-5280-2486-29B03B1F8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654E0559-F111-DE2F-F28B-2F5B5D53C6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24B2817A-4A30-DF0D-DA36-0D64EECB8C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6AC2CAA4-C5C0-7B91-D4F3-41BF35F69B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B0F7C538-6AC6-EA0C-9C64-88A62E0DBF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9A1BD569-26A0-1332-CC4F-1792F2628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3157F6EF-0C80-BE4B-5400-7CB9FDC359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2C85AB64-945E-7FC6-1DEE-4ECD2B4711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B5489A8F-1A5B-0279-DCC6-5E7F246D99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09AD9FCC-E8B3-8EF4-DD80-A2BC47BCC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15FDE20E-B231-A2D2-5E2F-F677963AC2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E0C821E5-6B9E-A57C-6EB1-ACA03574D7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6121E867-D277-03DC-8A20-FEF06C91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C8F5FA99-6393-B2FA-F5ED-AAAEEA5D8E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4B3AFEFA-D035-B7EB-3E15-FC56EE21A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8272D936-3A20-976B-583A-45A2DB28F3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62BB2F9F-B381-D066-C28C-433D3AFCDA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D2C77EFB-2A72-A6F9-F1B8-0160C8B31C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858A8778-8461-6E32-FE58-36ADA3C4EF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FCCAE06E-6B8A-45BB-1753-FBCC9D2D6B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B720C89C-4211-6A01-3107-C79B7055E9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55AF089C-9E7F-ED38-C99D-4177858D5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54" name="Объект 2">
                <a:extLst>
                  <a:ext uri="{FF2B5EF4-FFF2-40B4-BE49-F238E27FC236}">
                    <a16:creationId xmlns:a16="http://schemas.microsoft.com/office/drawing/2014/main" id="{3A2AD488-4F03-0574-C71A-38870595703F}"/>
                  </a:ext>
                </a:extLst>
              </p:cNvPr>
              <p:cNvSpPr>
                <a:spLocks noGrp="1"/>
              </p:cNvSpPr>
              <p:nvPr>
                <p:ph idx="1"/>
              </p:nvPr>
            </p:nvSpPr>
            <p:spPr>
              <a:xfrm>
                <a:off x="1209675" y="1377527"/>
                <a:ext cx="10477499" cy="6264696"/>
              </a:xfrm>
            </p:spPr>
            <p:txBody>
              <a:bodyPr>
                <a:noAutofit/>
              </a:bodyPr>
              <a:lstStyle/>
              <a:p>
                <a:pPr marL="180340" marR="271145" indent="0" algn="just">
                  <a:lnSpc>
                    <a:spcPct val="100000"/>
                  </a:lnSpc>
                  <a:spcBef>
                    <a:spcPts val="310"/>
                  </a:spcBef>
                  <a:spcAft>
                    <a:spcPts val="1200"/>
                  </a:spcAft>
                  <a:buNone/>
                </a:pPr>
                <a:r>
                  <a:rPr lang="kk-KZ" sz="2000" b="1">
                    <a:solidFill>
                      <a:srgbClr val="002060"/>
                    </a:solidFill>
                    <a:effectLst/>
                    <a:latin typeface="Arial" panose="020B0604020202020204" pitchFamily="34" charset="0"/>
                    <a:ea typeface="Times New Roman" panose="02020603050405020304" pitchFamily="18" charset="0"/>
                    <a:cs typeface="Arial" panose="020B0604020202020204" pitchFamily="34" charset="0"/>
                  </a:rPr>
                  <a:t>Кнудсен санының шамасы негізінде вакуумдық объектілер (микро және макро объектілерден басқа) бөлінеді:</a:t>
                </a:r>
                <a:endParaRPr lang="en-US" sz="2000" b="1">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342900" marR="277495" lvl="0" indent="-342900" algn="just">
                  <a:lnSpc>
                    <a:spcPct val="100000"/>
                  </a:lnSpc>
                  <a:buSzPts val="1500"/>
                  <a:buFont typeface="Times New Roman" panose="02020603050405020304" pitchFamily="18" charset="0"/>
                  <a:buChar char="–"/>
                </a:pPr>
                <a:r>
                  <a:rPr lang="kk-KZ" sz="2000" b="1">
                    <a:solidFill>
                      <a:srgbClr val="002060"/>
                    </a:solidFill>
                    <a:effectLst/>
                    <a:latin typeface="Arial" panose="020B0604020202020204" pitchFamily="34" charset="0"/>
                    <a:ea typeface="Times New Roman" panose="02020603050405020304" pitchFamily="18" charset="0"/>
                    <a:cs typeface="Arial" panose="020B0604020202020204" pitchFamily="34" charset="0"/>
                  </a:rPr>
                  <a:t>төмен вакуумға (</a:t>
                </a:r>
                <a14:m>
                  <m:oMath xmlns:m="http://schemas.openxmlformats.org/officeDocument/2006/math">
                    <m:r>
                      <a:rPr lang="kk-KZ" sz="2000" b="1" i="1" smtClean="0">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𝑲𝒏</m:t>
                    </m:r>
                    <m:r>
                      <a:rPr lang="kk-KZ" sz="2000" b="1" i="1" smtClean="0">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m:t>
                    </m:r>
                    <m:r>
                      <a:rPr lang="kk-KZ" sz="2000" b="1" i="1" smtClean="0">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𝟏</m:t>
                    </m:r>
                    <m:r>
                      <a:rPr lang="kk-KZ" sz="2000" b="1" i="1" smtClean="0">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 </m:t>
                    </m:r>
                    <m:r>
                      <a:rPr lang="kk-KZ" sz="2000" b="1" i="1" smtClean="0">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𝒑</m:t>
                    </m:r>
                    <m:r>
                      <a:rPr lang="kk-KZ" sz="2000" b="1" i="1" smtClean="0">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m:t>
                    </m:r>
                    <m:sSup>
                      <m:sSupPr>
                        <m:ctrlPr>
                          <a:rPr lang="ru-RU" sz="2000" b="1" i="1">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ctrlPr>
                      </m:sSupPr>
                      <m:e>
                        <m:r>
                          <a:rPr lang="kk-KZ" sz="2000" b="1" i="1">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𝟏𝟎</m:t>
                        </m:r>
                      </m:e>
                      <m:sup>
                        <m:r>
                          <a:rPr lang="kk-KZ" sz="2000" b="1" i="1">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𝟓</m:t>
                        </m:r>
                      </m:sup>
                    </m:sSup>
                    <m:r>
                      <a:rPr lang="kk-KZ" sz="2000" b="1" i="1">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m:t>
                    </m:r>
                    <m:sSup>
                      <m:sSupPr>
                        <m:ctrlPr>
                          <a:rPr lang="ru-RU" sz="2000" b="1" i="1">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ctrlPr>
                      </m:sSupPr>
                      <m:e>
                        <m:r>
                          <a:rPr lang="kk-KZ" sz="2000" b="1" i="1">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𝟏𝟎</m:t>
                        </m:r>
                      </m:e>
                      <m:sup>
                        <m:r>
                          <a:rPr lang="kk-KZ" sz="2000" b="1" i="1">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𝟐</m:t>
                        </m:r>
                      </m:sup>
                    </m:sSup>
                  </m:oMath>
                </a14:m>
                <a:r>
                  <a:rPr lang="kk-KZ" sz="2000" b="1">
                    <a:solidFill>
                      <a:srgbClr val="C0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r>
                  <a:rPr lang="kk-KZ" sz="2000" b="1">
                    <a:solidFill>
                      <a:srgbClr val="002060"/>
                    </a:solidFill>
                    <a:effectLst/>
                    <a:latin typeface="Arial" panose="020B0604020202020204" pitchFamily="34" charset="0"/>
                    <a:ea typeface="Times New Roman" panose="02020603050405020304" pitchFamily="18" charset="0"/>
                    <a:cs typeface="Arial" panose="020B0604020202020204" pitchFamily="34" charset="0"/>
                  </a:rPr>
                  <a:t>Па)</a:t>
                </a:r>
                <a:endParaRPr lang="ru-RU" sz="2000" b="1">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342900" marR="277495" lvl="0" indent="-342900" algn="just">
                  <a:lnSpc>
                    <a:spcPct val="100000"/>
                  </a:lnSpc>
                  <a:buSzPts val="1500"/>
                  <a:buFont typeface="Times New Roman" panose="02020603050405020304" pitchFamily="18" charset="0"/>
                  <a:buChar char="–"/>
                </a:pPr>
                <a:r>
                  <a:rPr lang="kk-KZ" sz="2000" b="1">
                    <a:solidFill>
                      <a:srgbClr val="002060"/>
                    </a:solidFill>
                    <a:effectLst/>
                    <a:latin typeface="Arial" panose="020B0604020202020204" pitchFamily="34" charset="0"/>
                    <a:ea typeface="Times New Roman" panose="02020603050405020304" pitchFamily="18" charset="0"/>
                    <a:cs typeface="Arial" panose="020B0604020202020204" pitchFamily="34" charset="0"/>
                  </a:rPr>
                  <a:t>орташа вакуумдық (</a:t>
                </a:r>
                <a14:m>
                  <m:oMath xmlns:m="http://schemas.openxmlformats.org/officeDocument/2006/math">
                    <m:r>
                      <a:rPr lang="kk-KZ" sz="2000" b="1" i="1" smtClean="0">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𝑲𝒏</m:t>
                    </m:r>
                    <m:r>
                      <a:rPr lang="kk-KZ" sz="2000" b="1" i="1" smtClean="0">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m:t>
                    </m:r>
                    <m:r>
                      <a:rPr lang="kk-KZ" sz="2000" b="1" i="1" smtClean="0">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𝟏</m:t>
                    </m:r>
                    <m:r>
                      <a:rPr lang="kk-KZ" sz="2000" b="1" i="1" smtClean="0">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 </m:t>
                    </m:r>
                    <m:r>
                      <a:rPr lang="kk-KZ" sz="2000" b="1" i="1" smtClean="0">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𝒑</m:t>
                    </m:r>
                    <m:r>
                      <a:rPr lang="kk-KZ" sz="2000" b="1" i="1" smtClean="0">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m:t>
                    </m:r>
                    <m:sSup>
                      <m:sSupPr>
                        <m:ctrlPr>
                          <a:rPr lang="ru-RU" sz="2000" b="1" i="1">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ctrlPr>
                      </m:sSupPr>
                      <m:e>
                        <m:r>
                          <a:rPr lang="kk-KZ" sz="2000" b="1" i="1">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𝟏𝟎</m:t>
                        </m:r>
                      </m:e>
                      <m:sup>
                        <m:r>
                          <a:rPr lang="kk-KZ" sz="2000" b="1" i="1">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𝟐</m:t>
                        </m:r>
                      </m:sup>
                    </m:sSup>
                    <m:r>
                      <a:rPr lang="kk-KZ" sz="2000" b="1" i="1">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m:t>
                    </m:r>
                    <m:sSup>
                      <m:sSupPr>
                        <m:ctrlPr>
                          <a:rPr lang="ru-RU" sz="2000" b="1" i="1">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ctrlPr>
                      </m:sSupPr>
                      <m:e>
                        <m:r>
                          <a:rPr lang="kk-KZ" sz="2000" b="1" i="1">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𝟏𝟎</m:t>
                        </m:r>
                      </m:e>
                      <m:sup>
                        <m:r>
                          <a:rPr lang="kk-KZ" sz="2000" b="1" i="1">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m:t>
                        </m:r>
                        <m:r>
                          <a:rPr lang="kk-KZ" sz="2000" b="1" i="1">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𝟏</m:t>
                        </m:r>
                      </m:sup>
                    </m:sSup>
                  </m:oMath>
                </a14:m>
                <a:r>
                  <a:rPr lang="kk-KZ" sz="2000" b="1">
                    <a:solidFill>
                      <a:srgbClr val="C0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r>
                  <a:rPr lang="kk-KZ" sz="2000" b="1">
                    <a:solidFill>
                      <a:srgbClr val="002060"/>
                    </a:solidFill>
                    <a:effectLst/>
                    <a:latin typeface="Arial" panose="020B0604020202020204" pitchFamily="34" charset="0"/>
                    <a:ea typeface="Times New Roman" panose="02020603050405020304" pitchFamily="18" charset="0"/>
                    <a:cs typeface="Arial" panose="020B0604020202020204" pitchFamily="34" charset="0"/>
                  </a:rPr>
                  <a:t>Па)</a:t>
                </a:r>
                <a:endParaRPr lang="ru-RU" sz="2000" b="1">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342900" marR="277495" lvl="0" indent="-342900" algn="just">
                  <a:lnSpc>
                    <a:spcPct val="100000"/>
                  </a:lnSpc>
                  <a:buSzPts val="1500"/>
                  <a:buFont typeface="Times New Roman" panose="02020603050405020304" pitchFamily="18" charset="0"/>
                  <a:buChar char="–"/>
                </a:pPr>
                <a:r>
                  <a:rPr lang="kk-KZ" sz="2000" b="1">
                    <a:solidFill>
                      <a:srgbClr val="002060"/>
                    </a:solidFill>
                    <a:effectLst/>
                    <a:latin typeface="Arial" panose="020B0604020202020204" pitchFamily="34" charset="0"/>
                    <a:ea typeface="Times New Roman" panose="02020603050405020304" pitchFamily="18" charset="0"/>
                    <a:cs typeface="Arial" panose="020B0604020202020204" pitchFamily="34" charset="0"/>
                  </a:rPr>
                  <a:t>жоғары вакуумды (</a:t>
                </a:r>
                <a14:m>
                  <m:oMath xmlns:m="http://schemas.openxmlformats.org/officeDocument/2006/math">
                    <m:r>
                      <a:rPr lang="kk-KZ" sz="2000" b="1" i="1" smtClean="0">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𝑲𝒏</m:t>
                    </m:r>
                    <m:r>
                      <a:rPr lang="kk-KZ" sz="2000" b="1" i="1" smtClean="0">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m:t>
                    </m:r>
                    <m:r>
                      <a:rPr lang="kk-KZ" sz="2000" b="1" i="1" smtClean="0">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𝟏</m:t>
                    </m:r>
                    <m:r>
                      <a:rPr lang="kk-KZ" sz="2000" b="1" i="1" smtClean="0">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 </m:t>
                    </m:r>
                    <m:r>
                      <a:rPr lang="kk-KZ" sz="2000" b="1" i="1" smtClean="0">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𝒑</m:t>
                    </m:r>
                    <m:r>
                      <a:rPr lang="kk-KZ" sz="2000" b="1" i="1" smtClean="0">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m:t>
                    </m:r>
                    <m:sSup>
                      <m:sSupPr>
                        <m:ctrlPr>
                          <a:rPr lang="ru-RU" sz="2000" b="1" i="1">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ctrlPr>
                      </m:sSupPr>
                      <m:e>
                        <m:r>
                          <a:rPr lang="kk-KZ" sz="2000" b="1" i="1">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𝟏𝟎</m:t>
                        </m:r>
                      </m:e>
                      <m:sup>
                        <m:r>
                          <a:rPr lang="kk-KZ" sz="2000" b="1" i="1">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m:t>
                        </m:r>
                        <m:r>
                          <a:rPr lang="kk-KZ" sz="2000" b="1" i="1">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𝟏</m:t>
                        </m:r>
                      </m:sup>
                    </m:sSup>
                    <m:r>
                      <a:rPr lang="kk-KZ" sz="2000" b="1" i="1">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m:t>
                    </m:r>
                    <m:sSup>
                      <m:sSupPr>
                        <m:ctrlPr>
                          <a:rPr lang="ru-RU" sz="2000" b="1" i="1">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ctrlPr>
                      </m:sSupPr>
                      <m:e>
                        <m:r>
                          <a:rPr lang="kk-KZ" sz="2000" b="1" i="1">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𝟏𝟎</m:t>
                        </m:r>
                      </m:e>
                      <m:sup>
                        <m:r>
                          <a:rPr lang="kk-KZ" sz="2000" b="1" i="1">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m:t>
                        </m:r>
                        <m:r>
                          <a:rPr lang="kk-KZ" sz="2000" b="1" i="1">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𝟓</m:t>
                        </m:r>
                      </m:sup>
                    </m:sSup>
                  </m:oMath>
                </a14:m>
                <a:r>
                  <a:rPr lang="kk-KZ" sz="2000" b="1">
                    <a:solidFill>
                      <a:srgbClr val="C0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r>
                  <a:rPr lang="kk-KZ" sz="2000" b="1">
                    <a:solidFill>
                      <a:srgbClr val="002060"/>
                    </a:solidFill>
                    <a:effectLst/>
                    <a:latin typeface="Arial" panose="020B0604020202020204" pitchFamily="34" charset="0"/>
                    <a:ea typeface="Times New Roman" panose="02020603050405020304" pitchFamily="18" charset="0"/>
                    <a:cs typeface="Arial" panose="020B0604020202020204" pitchFamily="34" charset="0"/>
                  </a:rPr>
                  <a:t>Па)</a:t>
                </a:r>
                <a:endParaRPr lang="ru-RU" sz="2000" b="1">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342900" marR="277495" lvl="0" indent="-342900" algn="just">
                  <a:lnSpc>
                    <a:spcPct val="100000"/>
                  </a:lnSpc>
                  <a:buSzPts val="1500"/>
                  <a:buFont typeface="Times New Roman" panose="02020603050405020304" pitchFamily="18" charset="0"/>
                  <a:buChar char="–"/>
                </a:pPr>
                <a:r>
                  <a:rPr lang="kk-KZ" sz="2000" b="1">
                    <a:solidFill>
                      <a:srgbClr val="002060"/>
                    </a:solidFill>
                    <a:effectLst/>
                    <a:latin typeface="Arial" panose="020B0604020202020204" pitchFamily="34" charset="0"/>
                    <a:ea typeface="Times New Roman" panose="02020603050405020304" pitchFamily="18" charset="0"/>
                    <a:cs typeface="Arial" panose="020B0604020202020204" pitchFamily="34" charset="0"/>
                  </a:rPr>
                  <a:t>ультра жоғары вакуумды (</a:t>
                </a:r>
                <a14:m>
                  <m:oMath xmlns:m="http://schemas.openxmlformats.org/officeDocument/2006/math">
                    <m:r>
                      <a:rPr lang="kk-KZ" sz="2000" b="1" i="1" smtClean="0">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𝒑</m:t>
                    </m:r>
                    <m:r>
                      <a:rPr lang="kk-KZ" sz="2000" b="1" i="1" smtClean="0">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&lt;</m:t>
                    </m:r>
                    <m:sSup>
                      <m:sSupPr>
                        <m:ctrlPr>
                          <a:rPr lang="ru-RU" sz="2000" b="1" i="1">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ctrlPr>
                      </m:sSupPr>
                      <m:e>
                        <m:r>
                          <a:rPr lang="kk-KZ" sz="2000" b="1" i="1">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𝟏𝟎</m:t>
                        </m:r>
                      </m:e>
                      <m:sup>
                        <m:r>
                          <a:rPr lang="kk-KZ" sz="2000" b="1" i="1">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𝟓</m:t>
                        </m:r>
                      </m:sup>
                    </m:sSup>
                    <m:r>
                      <a:rPr lang="kk-KZ" sz="2000" b="1" i="1">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m:t>
                    </m:r>
                    <m:sSup>
                      <m:sSupPr>
                        <m:ctrlPr>
                          <a:rPr lang="ru-RU" sz="2000" b="1" i="1">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ctrlPr>
                      </m:sSupPr>
                      <m:e>
                        <m:r>
                          <a:rPr lang="kk-KZ" sz="2000" b="1" i="1">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𝟏𝟎</m:t>
                        </m:r>
                      </m:e>
                      <m:sup>
                        <m:r>
                          <a:rPr lang="kk-KZ" sz="2000" b="1" i="1">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𝟐</m:t>
                        </m:r>
                      </m:sup>
                    </m:sSup>
                  </m:oMath>
                </a14:m>
                <a:r>
                  <a:rPr lang="kk-KZ" sz="2000" b="1">
                    <a:solidFill>
                      <a:srgbClr val="C0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r>
                  <a:rPr lang="kk-KZ" sz="2000" b="1">
                    <a:solidFill>
                      <a:srgbClr val="002060"/>
                    </a:solidFill>
                    <a:effectLst/>
                    <a:latin typeface="Arial" panose="020B0604020202020204" pitchFamily="34" charset="0"/>
                    <a:ea typeface="Times New Roman" panose="02020603050405020304" pitchFamily="18" charset="0"/>
                    <a:cs typeface="Arial" panose="020B0604020202020204" pitchFamily="34" charset="0"/>
                  </a:rPr>
                  <a:t>Па)</a:t>
                </a:r>
                <a:endParaRPr lang="en-US" sz="2000" b="1">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0" marR="277495" indent="0" algn="just">
                  <a:lnSpc>
                    <a:spcPct val="100000"/>
                  </a:lnSpc>
                  <a:buSzPts val="1500"/>
                  <a:buNone/>
                </a:pPr>
                <a:endParaRPr lang="en-US" sz="1800">
                  <a:effectLst/>
                  <a:latin typeface="Times New Roman" panose="02020603050405020304" pitchFamily="18" charset="0"/>
                  <a:ea typeface="Times New Roman" panose="02020603050405020304" pitchFamily="18" charset="0"/>
                  <a:cs typeface="Calibri" panose="020F0502020204030204" pitchFamily="34" charset="0"/>
                </a:endParaRPr>
              </a:p>
              <a:p>
                <a:pPr marL="0" marR="277495" indent="0" algn="just">
                  <a:lnSpc>
                    <a:spcPct val="100000"/>
                  </a:lnSpc>
                  <a:buSzPts val="1500"/>
                  <a:buNone/>
                </a:pPr>
                <a:r>
                  <a:rPr lang="kk-KZ" sz="2000" b="1">
                    <a:solidFill>
                      <a:srgbClr val="002060"/>
                    </a:solidFill>
                    <a:effectLst/>
                    <a:latin typeface="Arial" panose="020B0604020202020204" pitchFamily="34" charset="0"/>
                    <a:ea typeface="Times New Roman" panose="02020603050405020304" pitchFamily="18" charset="0"/>
                    <a:cs typeface="Arial" panose="020B0604020202020204" pitchFamily="34" charset="0"/>
                  </a:rPr>
                  <a:t>Кнудсен саны ағын режимін анықтайды: тұтқыр, өтпелі немесе молекулалық. Осылайша, дөңгелек құбырларда тұтқыр (ламинарлық) режим жүзеге асы- рылады, егер </a:t>
                </a:r>
                <a14:m>
                  <m:oMath xmlns:m="http://schemas.openxmlformats.org/officeDocument/2006/math">
                    <m:r>
                      <a:rPr lang="kk-KZ" sz="2000" b="1" i="1" smtClean="0">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𝑲𝒏</m:t>
                    </m:r>
                    <m:r>
                      <a:rPr lang="kk-KZ" sz="2000" b="1" i="1" smtClean="0">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&lt;</m:t>
                    </m:r>
                    <m:r>
                      <a:rPr lang="kk-KZ" sz="2000" b="1" i="1" smtClean="0">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𝟎</m:t>
                    </m:r>
                    <m:r>
                      <a:rPr lang="kk-KZ" sz="2000" b="1" i="1" smtClean="0">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m:t>
                    </m:r>
                    <m:r>
                      <a:rPr lang="kk-KZ" sz="2000" b="1" i="1" smtClean="0">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𝟎𝟏</m:t>
                    </m:r>
                  </m:oMath>
                </a14:m>
                <a:r>
                  <a:rPr lang="kk-KZ" sz="2000" b="1">
                    <a:solidFill>
                      <a:srgbClr val="002060"/>
                    </a:solidFill>
                    <a:effectLst/>
                    <a:latin typeface="Arial" panose="020B0604020202020204" pitchFamily="34" charset="0"/>
                    <a:ea typeface="Times New Roman" panose="02020603050405020304" pitchFamily="18" charset="0"/>
                    <a:cs typeface="Arial" panose="020B0604020202020204" pitchFamily="34" charset="0"/>
                  </a:rPr>
                  <a:t>; молекулалық – </a:t>
                </a:r>
                <a14:m>
                  <m:oMath xmlns:m="http://schemas.openxmlformats.org/officeDocument/2006/math">
                    <m:r>
                      <a:rPr lang="kk-KZ" sz="2000" b="1" i="1" smtClean="0">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𝑲𝒏</m:t>
                    </m:r>
                    <m:r>
                      <a:rPr lang="kk-KZ" sz="2000" b="1" i="1" smtClean="0">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&gt;</m:t>
                    </m:r>
                    <m:r>
                      <a:rPr lang="kk-KZ" sz="2000" b="1" i="1" smtClean="0">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𝟎</m:t>
                    </m:r>
                    <m:r>
                      <a:rPr lang="kk-KZ" sz="2000" b="1" i="1" smtClean="0">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m:t>
                    </m:r>
                    <m:r>
                      <a:rPr lang="kk-KZ" sz="2000" b="1" i="1" smtClean="0">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𝟑𝟑</m:t>
                    </m:r>
                  </m:oMath>
                </a14:m>
                <a:r>
                  <a:rPr lang="kk-KZ" sz="2000" b="1">
                    <a:solidFill>
                      <a:srgbClr val="C0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r>
                  <a:rPr lang="kk-KZ" sz="2000" b="1">
                    <a:solidFill>
                      <a:srgbClr val="002060"/>
                    </a:solidFill>
                    <a:effectLst/>
                    <a:latin typeface="Arial" panose="020B0604020202020204" pitchFamily="34" charset="0"/>
                    <a:ea typeface="Times New Roman" panose="02020603050405020304" pitchFamily="18" charset="0"/>
                    <a:cs typeface="Arial" panose="020B0604020202020204" pitchFamily="34" charset="0"/>
                  </a:rPr>
                  <a:t>кезінде және өтпелі, егер </a:t>
                </a:r>
                <a14:m>
                  <m:oMath xmlns:m="http://schemas.openxmlformats.org/officeDocument/2006/math">
                    <m:r>
                      <a:rPr lang="kk-KZ" sz="2000" b="1" i="1" smtClean="0">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𝟎</m:t>
                    </m:r>
                    <m:r>
                      <a:rPr lang="kk-KZ" sz="2000" b="1" i="1" smtClean="0">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m:t>
                    </m:r>
                    <m:r>
                      <a:rPr lang="kk-KZ" sz="2000" b="1" i="1" smtClean="0">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𝟎𝟏</m:t>
                    </m:r>
                    <m:r>
                      <a:rPr lang="kk-KZ" sz="2000" b="1" i="1" smtClean="0">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&lt;</m:t>
                    </m:r>
                    <m:r>
                      <a:rPr lang="kk-KZ" sz="2000" b="1" i="1" smtClean="0">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𝑲𝒏</m:t>
                    </m:r>
                    <m:r>
                      <a:rPr lang="kk-KZ" sz="2000" b="1" i="1" smtClean="0">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&lt;</m:t>
                    </m:r>
                    <m:r>
                      <a:rPr lang="kk-KZ" sz="2000" b="1" i="1" smtClean="0">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𝟎</m:t>
                    </m:r>
                    <m:r>
                      <a:rPr lang="kk-KZ" sz="2000" b="1" i="1" smtClean="0">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m:t>
                    </m:r>
                    <m:r>
                      <a:rPr lang="kk-KZ" sz="2000" b="1" i="1" smtClean="0">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𝟑𝟑</m:t>
                    </m:r>
                  </m:oMath>
                </a14:m>
                <a:r>
                  <a:rPr lang="kk-KZ" sz="2000" b="1" i="1">
                    <a:solidFill>
                      <a:srgbClr val="C0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r>
                  <a:rPr lang="kk-KZ" sz="2000" b="1">
                    <a:solidFill>
                      <a:srgbClr val="002060"/>
                    </a:solidFill>
                    <a:effectLst/>
                    <a:latin typeface="Arial" panose="020B0604020202020204" pitchFamily="34" charset="0"/>
                    <a:ea typeface="Times New Roman" panose="02020603050405020304" pitchFamily="18" charset="0"/>
                    <a:cs typeface="Arial" panose="020B0604020202020204" pitchFamily="34" charset="0"/>
                  </a:rPr>
                  <a:t>болса.</a:t>
                </a:r>
                <a:endParaRPr lang="ru-RU" sz="2000" b="1">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342900" marR="277495" lvl="0" indent="-342900" algn="just">
                  <a:lnSpc>
                    <a:spcPct val="100000"/>
                  </a:lnSpc>
                  <a:buSzPts val="1500"/>
                  <a:buFont typeface="Times New Roman" panose="02020603050405020304" pitchFamily="18" charset="0"/>
                  <a:buChar char="–"/>
                </a:pPr>
                <a:endParaRPr lang="ru-RU" sz="2000" b="1">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180340" marR="271145" indent="0" algn="just">
                  <a:lnSpc>
                    <a:spcPct val="100000"/>
                  </a:lnSpc>
                  <a:spcBef>
                    <a:spcPts val="310"/>
                  </a:spcBef>
                  <a:spcAft>
                    <a:spcPts val="1200"/>
                  </a:spcAft>
                  <a:buNone/>
                </a:pPr>
                <a:endParaRPr lang="ru-RU" sz="2000" b="1">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54" name="Объект 2">
                <a:extLst>
                  <a:ext uri="{FF2B5EF4-FFF2-40B4-BE49-F238E27FC236}">
                    <a16:creationId xmlns:a16="http://schemas.microsoft.com/office/drawing/2014/main" id="{3A2AD488-4F03-0574-C71A-38870595703F}"/>
                  </a:ext>
                </a:extLst>
              </p:cNvPr>
              <p:cNvSpPr>
                <a:spLocks noGrp="1" noRot="1" noChangeAspect="1" noMove="1" noResize="1" noEditPoints="1" noAdjustHandles="1" noChangeArrowheads="1" noChangeShapeType="1" noTextEdit="1"/>
              </p:cNvSpPr>
              <p:nvPr>
                <p:ph idx="1"/>
              </p:nvPr>
            </p:nvSpPr>
            <p:spPr>
              <a:xfrm>
                <a:off x="1209675" y="1377527"/>
                <a:ext cx="10477499" cy="6264696"/>
              </a:xfrm>
              <a:blipFill>
                <a:blip r:embed="rId2"/>
                <a:stretch>
                  <a:fillRect l="-582" t="-486"/>
                </a:stretch>
              </a:blipFill>
            </p:spPr>
            <p:txBody>
              <a:bodyPr/>
              <a:lstStyle/>
              <a:p>
                <a:r>
                  <a:rPr lang="kk-KZ">
                    <a:noFill/>
                  </a:rPr>
                  <a:t> </a:t>
                </a:r>
              </a:p>
            </p:txBody>
          </p:sp>
        </mc:Fallback>
      </mc:AlternateContent>
      <p:sp>
        <p:nvSpPr>
          <p:cNvPr id="3" name="Скругленный прямоугольник 4">
            <a:extLst>
              <a:ext uri="{FF2B5EF4-FFF2-40B4-BE49-F238E27FC236}">
                <a16:creationId xmlns:a16="http://schemas.microsoft.com/office/drawing/2014/main" id="{27BAE0D6-9D49-EB42-D1BE-750578C1DC59}"/>
              </a:ext>
            </a:extLst>
          </p:cNvPr>
          <p:cNvSpPr/>
          <p:nvPr/>
        </p:nvSpPr>
        <p:spPr>
          <a:xfrm>
            <a:off x="1975495" y="234228"/>
            <a:ext cx="8181975" cy="581025"/>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 name="Заголовок 1">
            <a:extLst>
              <a:ext uri="{FF2B5EF4-FFF2-40B4-BE49-F238E27FC236}">
                <a16:creationId xmlns:a16="http://schemas.microsoft.com/office/drawing/2014/main" id="{22144EB9-DF34-1194-F970-8E3D5CFF56CB}"/>
              </a:ext>
            </a:extLst>
          </p:cNvPr>
          <p:cNvSpPr>
            <a:spLocks noGrp="1"/>
          </p:cNvSpPr>
          <p:nvPr>
            <p:ph type="title"/>
          </p:nvPr>
        </p:nvSpPr>
        <p:spPr>
          <a:xfrm>
            <a:off x="1975496" y="27678"/>
            <a:ext cx="8241008" cy="994123"/>
          </a:xfrm>
        </p:spPr>
        <p:txBody>
          <a:bodyPr>
            <a:normAutofit/>
          </a:bodyPr>
          <a:lstStyle/>
          <a:p>
            <a:pPr algn="ctr"/>
            <a:r>
              <a:rPr lang="kk-KZ" sz="2400" b="1">
                <a:solidFill>
                  <a:srgbClr val="C00000"/>
                </a:solidFill>
                <a:latin typeface="Arial" panose="020B0604020202020204" pitchFamily="34" charset="0"/>
                <a:ea typeface="Times New Roman" panose="02020603050405020304" pitchFamily="18" charset="0"/>
              </a:rPr>
              <a:t>6. Кнудсен саны</a:t>
            </a:r>
            <a:endParaRPr lang="ru-RU" sz="24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505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786EB66-C867-4091-BE41-0977C3162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9AC298A-B9B9-4BAB-BCF5-45A44E5BA7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1BF8F48-5FE7-4A46-8BEB-AF2AE44CD2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17AB195-E690-4959-B435-3BC469C2CA4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BBBA5550-3A7F-41FE-AEC2-85F9CA801E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20C75782-E825-4F5C-B9E2-269CD9E69B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3F6D5B3A-F638-4015-BF3D-202A166FD4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C8B81319-436D-4F21-ABCC-A5838F9892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6C0516BC-CF7B-4D50-8C67-0665D3FD9A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C232F28B-582E-441D-A117-D9A1A40EBC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5E43823E-66CA-4740-95AE-DB53C2751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06C1A5BC-53FF-465A-8394-81554FCDA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86AAA0B5-FFC7-499B-9C1B-8DFFB4F291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A1B55CB2-2108-462D-B109-4D76D34A82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9E620EE3-25FA-4C0B-9F5D-470FF51B9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52A5BDF8-AD17-44D3-B1C9-E165158D9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9D9672DB-F953-4898-9C52-03A164FADE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BF03BEBE-5AB3-4234-9975-887E86FEDE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77545F09-233F-4039-B88E-8B7EE733B6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B89D6423-0884-41BE-BAB8-0F8A9851D5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2316554F-5550-4E94-BF70-9B1092E2A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B3B986A6-E7CE-46D5-B7C2-E469056C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513E22E1-E1BD-471B-9959-02D382CDB4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81396781-D57E-417F-9D99-C69663C28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B3DCA897-9502-460C-B0A6-67548D09B7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009AF730-DCD4-4428-A9E9-D26FAD1420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72AF0F75-11D1-432A-969B-1F454307F5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23397648-9CC0-48EE-86FE-B819830EA2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5C7C485C-93D0-46DC-AD54-B0AFDAEA7A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BB2C71AA-96A2-4945-BE1C-17FEF965F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1914A3E6-8F60-4CB5-8142-47B57D38C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8E36D6EE-E260-44F2-8D0C-B86573A68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A1EDD0E7-0ACC-4782-BB65-179218A536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61301D83-35ED-45D9-808A-4BDADF2B22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8ED1BB52-7859-46C1-997C-F679C92369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7A5D5BB8-21AD-44D8-8793-CB4924B93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6B17B7F3-3D9C-4459-AF7F-6BCF13664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03AF9AAC-5EF8-43F6-A71F-CAACB54FF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F0D2C464-1C0A-4D91-9AAA-C053C895F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4BEDADBB-1E6E-48F0-BBF3-EB9B978FB2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A768E058-61D9-41D6-AC45-94D984A89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99718B8A-0078-45EC-9F2C-1B6E96E1B7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Объект 2">
            <a:extLst>
              <a:ext uri="{FF2B5EF4-FFF2-40B4-BE49-F238E27FC236}">
                <a16:creationId xmlns:a16="http://schemas.microsoft.com/office/drawing/2014/main" id="{9F90ABDE-4ED2-47DD-B984-447423ACD002}"/>
              </a:ext>
            </a:extLst>
          </p:cNvPr>
          <p:cNvSpPr>
            <a:spLocks noGrp="1"/>
          </p:cNvSpPr>
          <p:nvPr>
            <p:ph idx="1"/>
          </p:nvPr>
        </p:nvSpPr>
        <p:spPr>
          <a:xfrm>
            <a:off x="906202" y="872716"/>
            <a:ext cx="6221434" cy="5112567"/>
          </a:xfrm>
        </p:spPr>
        <p:txBody>
          <a:bodyPr anchor="ctr">
            <a:normAutofit fontScale="92500" lnSpcReduction="10000"/>
          </a:bodyPr>
          <a:lstStyle/>
          <a:p>
            <a:pPr indent="0">
              <a:lnSpc>
                <a:spcPct val="100000"/>
              </a:lnSpc>
              <a:spcBef>
                <a:spcPts val="0"/>
              </a:spcBef>
              <a:buNone/>
            </a:pPr>
            <a:r>
              <a:rPr lang="ru-RU" sz="2000" b="1">
                <a:solidFill>
                  <a:srgbClr val="002060"/>
                </a:solidFill>
                <a:latin typeface="Arial" panose="020B0604020202020204" pitchFamily="34" charset="0"/>
                <a:ea typeface="Calibri" panose="020F0502020204030204" pitchFamily="34" charset="0"/>
                <a:cs typeface="Arial" panose="020B0604020202020204" pitchFamily="34" charset="0"/>
              </a:rPr>
              <a:t>Газ қысымы төмендеген сайын оның жылу өткізгіштік коэффициенті бастапқыда тұрақты болып қалады, ал белгілі бір сиретуге жеткенде қысымға пропорционалды тәуелділік пайда болады, газдың бұл жаңа күйі </a:t>
            </a:r>
            <a:r>
              <a:rPr lang="kk-KZ" sz="1800">
                <a:effectLst/>
                <a:latin typeface="Times New Roman" panose="02020603050405020304" pitchFamily="18" charset="0"/>
                <a:ea typeface="Times New Roman" panose="02020603050405020304" pitchFamily="18" charset="0"/>
                <a:cs typeface="Calibri" panose="020F0502020204030204" pitchFamily="34" charset="0"/>
              </a:rPr>
              <a:t>–</a:t>
            </a:r>
            <a:r>
              <a:rPr lang="ru-RU" sz="2000" b="1">
                <a:solidFill>
                  <a:srgbClr val="002060"/>
                </a:solidFill>
                <a:latin typeface="Arial" panose="020B0604020202020204" pitchFamily="34" charset="0"/>
                <a:ea typeface="Calibri" panose="020F0502020204030204" pitchFamily="34" charset="0"/>
                <a:cs typeface="Arial" panose="020B0604020202020204" pitchFamily="34" charset="0"/>
              </a:rPr>
              <a:t> </a:t>
            </a:r>
            <a:r>
              <a:rPr lang="ru-RU" sz="2000" b="1">
                <a:solidFill>
                  <a:srgbClr val="C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вакуум</a:t>
            </a:r>
            <a:r>
              <a:rPr lang="ru-RU" sz="2000" b="1">
                <a:solidFill>
                  <a:srgbClr val="00206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a:t>
            </a:r>
          </a:p>
          <a:p>
            <a:pPr indent="0">
              <a:lnSpc>
                <a:spcPct val="100000"/>
              </a:lnSpc>
              <a:spcBef>
                <a:spcPts val="0"/>
              </a:spcBef>
              <a:buNone/>
            </a:pPr>
            <a:endParaRPr lang="ru-RU" sz="2000" b="1">
              <a:solidFill>
                <a:srgbClr val="00206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indent="0">
              <a:lnSpc>
                <a:spcPct val="100000"/>
              </a:lnSpc>
              <a:spcBef>
                <a:spcPts val="0"/>
              </a:spcBef>
              <a:buNone/>
            </a:pPr>
            <a:r>
              <a:rPr lang="kk-KZ" sz="2000" b="1">
                <a:solidFill>
                  <a:srgbClr val="002060"/>
                </a:solidFill>
                <a:effectLst/>
                <a:latin typeface="Arial" panose="020B0604020202020204" pitchFamily="34" charset="0"/>
                <a:ea typeface="Times New Roman" panose="02020603050405020304" pitchFamily="18" charset="0"/>
                <a:cs typeface="Arial" panose="020B0604020202020204" pitchFamily="34" charset="0"/>
              </a:rPr>
              <a:t>Беттермен шектелген кез-келген кеңістікте тікелей атом көлемінде бос газ және беттерде адсорбцияланған байланысқан газ болады. Бетіндегі адсорбцияланған газ бөлшектері қабырға материалына таралады (абсорбцияланады) және оларда қозғалуы мүмкін. </a:t>
            </a:r>
            <a:endParaRPr lang="en-US" sz="2000" b="1">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indent="0">
              <a:lnSpc>
                <a:spcPct val="100000"/>
              </a:lnSpc>
              <a:spcBef>
                <a:spcPts val="0"/>
              </a:spcBef>
              <a:buNone/>
            </a:pPr>
            <a:endParaRPr lang="en-US" sz="2000" b="1">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indent="0">
              <a:lnSpc>
                <a:spcPct val="100000"/>
              </a:lnSpc>
              <a:spcBef>
                <a:spcPts val="0"/>
              </a:spcBef>
              <a:buNone/>
            </a:pPr>
            <a:r>
              <a:rPr lang="kk-KZ" sz="2000" b="1">
                <a:solidFill>
                  <a:srgbClr val="002060"/>
                </a:solidFill>
                <a:effectLst/>
                <a:latin typeface="Arial" panose="020B0604020202020204" pitchFamily="34" charset="0"/>
                <a:ea typeface="Times New Roman" panose="02020603050405020304" pitchFamily="18" charset="0"/>
                <a:cs typeface="Arial" panose="020B0604020202020204" pitchFamily="34" charset="0"/>
              </a:rPr>
              <a:t>Тепе-теңдік күйінде бос газ молекулаларының (атомдарының) адсорбцияланған күйге және одан әрі абсорбцияланған күйге ауысуы кері процестермен теңестіріледі.</a:t>
            </a:r>
            <a:endParaRPr lang="ru-RU"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2" name="Picture 2" descr="Picture background">
            <a:extLst>
              <a:ext uri="{FF2B5EF4-FFF2-40B4-BE49-F238E27FC236}">
                <a16:creationId xmlns:a16="http://schemas.microsoft.com/office/drawing/2014/main" id="{C26DC10F-E1F8-8B8D-2492-A4984E415F6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938" r="5894"/>
          <a:stretch/>
        </p:blipFill>
        <p:spPr bwMode="auto">
          <a:xfrm>
            <a:off x="7340875" y="1748608"/>
            <a:ext cx="4219996" cy="3071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011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786EB66-C867-4091-BE41-0977C3162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9AC298A-B9B9-4BAB-BCF5-45A44E5BA7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1BF8F48-5FE7-4A46-8BEB-AF2AE44CD2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17AB195-E690-4959-B435-3BC469C2CA4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BBBA5550-3A7F-41FE-AEC2-85F9CA801E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20C75782-E825-4F5C-B9E2-269CD9E69B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3F6D5B3A-F638-4015-BF3D-202A166FD4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C8B81319-436D-4F21-ABCC-A5838F9892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6C0516BC-CF7B-4D50-8C67-0665D3FD9A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C232F28B-582E-441D-A117-D9A1A40EBC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5E43823E-66CA-4740-95AE-DB53C2751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06C1A5BC-53FF-465A-8394-81554FCDA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86AAA0B5-FFC7-499B-9C1B-8DFFB4F291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A1B55CB2-2108-462D-B109-4D76D34A82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9E620EE3-25FA-4C0B-9F5D-470FF51B9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52A5BDF8-AD17-44D3-B1C9-E165158D9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9D9672DB-F953-4898-9C52-03A164FADE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BF03BEBE-5AB3-4234-9975-887E86FEDE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77545F09-233F-4039-B88E-8B7EE733B6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B89D6423-0884-41BE-BAB8-0F8A9851D5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2316554F-5550-4E94-BF70-9B1092E2A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B3B986A6-E7CE-46D5-B7C2-E469056C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513E22E1-E1BD-471B-9959-02D382CDB4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81396781-D57E-417F-9D99-C69663C28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B3DCA897-9502-460C-B0A6-67548D09B7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009AF730-DCD4-4428-A9E9-D26FAD1420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72AF0F75-11D1-432A-969B-1F454307F5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23397648-9CC0-48EE-86FE-B819830EA2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5C7C485C-93D0-46DC-AD54-B0AFDAEA7A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BB2C71AA-96A2-4945-BE1C-17FEF965F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1914A3E6-8F60-4CB5-8142-47B57D38C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8E36D6EE-E260-44F2-8D0C-B86573A68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A1EDD0E7-0ACC-4782-BB65-179218A536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61301D83-35ED-45D9-808A-4BDADF2B22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8ED1BB52-7859-46C1-997C-F679C92369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7A5D5BB8-21AD-44D8-8793-CB4924B93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6B17B7F3-3D9C-4459-AF7F-6BCF13664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03AF9AAC-5EF8-43F6-A71F-CAACB54FF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F0D2C464-1C0A-4D91-9AAA-C053C895F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4BEDADBB-1E6E-48F0-BBF3-EB9B978FB2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A768E058-61D9-41D6-AC45-94D984A89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99718B8A-0078-45EC-9F2C-1B6E96E1B7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Объект 2">
            <a:extLst>
              <a:ext uri="{FF2B5EF4-FFF2-40B4-BE49-F238E27FC236}">
                <a16:creationId xmlns:a16="http://schemas.microsoft.com/office/drawing/2014/main" id="{A36846F4-7899-4EB9-840A-3A4B552361F8}"/>
              </a:ext>
            </a:extLst>
          </p:cNvPr>
          <p:cNvSpPr>
            <a:spLocks noGrp="1"/>
          </p:cNvSpPr>
          <p:nvPr>
            <p:ph idx="1"/>
          </p:nvPr>
        </p:nvSpPr>
        <p:spPr>
          <a:xfrm>
            <a:off x="5995772" y="1374577"/>
            <a:ext cx="5043510" cy="2439171"/>
          </a:xfrm>
        </p:spPr>
        <p:txBody>
          <a:bodyPr anchor="ctr">
            <a:noAutofit/>
          </a:bodyPr>
          <a:lstStyle/>
          <a:p>
            <a:pPr marL="0" indent="0">
              <a:lnSpc>
                <a:spcPct val="100000"/>
              </a:lnSpc>
              <a:spcBef>
                <a:spcPts val="0"/>
              </a:spcBef>
              <a:buNone/>
            </a:pPr>
            <a:r>
              <a:rPr lang="ru-RU" sz="2000" b="1">
                <a:solidFill>
                  <a:srgbClr val="002060"/>
                </a:solidFill>
                <a:latin typeface="Arial" panose="020B0604020202020204" pitchFamily="34" charset="0"/>
                <a:cs typeface="Arial" panose="020B0604020202020204" pitchFamily="34" charset="0"/>
              </a:rPr>
              <a:t>Газ заңдары параметрлердің біреуінің тұрақты мәні бар </a:t>
            </a:r>
            <a:r>
              <a:rPr lang="ru-RU" sz="2000" b="1">
                <a:solidFill>
                  <a:srgbClr val="C00000"/>
                </a:solidFill>
                <a:latin typeface="Arial" panose="020B0604020202020204" pitchFamily="34" charset="0"/>
                <a:cs typeface="Arial" panose="020B0604020202020204" pitchFamily="34" charset="0"/>
              </a:rPr>
              <a:t>газ күйінің физикалық параметрлері</a:t>
            </a:r>
            <a:r>
              <a:rPr lang="ru-RU" sz="2000" b="1">
                <a:solidFill>
                  <a:srgbClr val="002060"/>
                </a:solidFill>
                <a:latin typeface="Arial" panose="020B0604020202020204" pitchFamily="34" charset="0"/>
                <a:cs typeface="Arial" panose="020B0604020202020204" pitchFamily="34" charset="0"/>
              </a:rPr>
              <a:t>, ол - қысым, көлем, температура және газ мөлшері арасындағы байланыстарды белгілейді. </a:t>
            </a:r>
            <a:endParaRPr lang="ru-RU" sz="2000" b="1" dirty="0">
              <a:solidFill>
                <a:srgbClr val="002060"/>
              </a:solidFill>
              <a:latin typeface="Arial" panose="020B0604020202020204" pitchFamily="34" charset="0"/>
              <a:cs typeface="Arial" panose="020B0604020202020204" pitchFamily="34" charset="0"/>
            </a:endParaRPr>
          </a:p>
        </p:txBody>
      </p:sp>
      <p:sp>
        <p:nvSpPr>
          <p:cNvPr id="3" name="Скругленный прямоугольник 4">
            <a:extLst>
              <a:ext uri="{FF2B5EF4-FFF2-40B4-BE49-F238E27FC236}">
                <a16:creationId xmlns:a16="http://schemas.microsoft.com/office/drawing/2014/main" id="{01DE61E6-BCF0-EAF3-299E-7120B64DDE68}"/>
              </a:ext>
            </a:extLst>
          </p:cNvPr>
          <p:cNvSpPr/>
          <p:nvPr/>
        </p:nvSpPr>
        <p:spPr>
          <a:xfrm>
            <a:off x="1975495" y="234228"/>
            <a:ext cx="8181975" cy="581025"/>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 name="Заголовок 1">
            <a:extLst>
              <a:ext uri="{FF2B5EF4-FFF2-40B4-BE49-F238E27FC236}">
                <a16:creationId xmlns:a16="http://schemas.microsoft.com/office/drawing/2014/main" id="{E05BF613-E079-5140-F64C-9F7A18DDE6EF}"/>
              </a:ext>
            </a:extLst>
          </p:cNvPr>
          <p:cNvSpPr>
            <a:spLocks noGrp="1"/>
          </p:cNvSpPr>
          <p:nvPr>
            <p:ph type="title"/>
          </p:nvPr>
        </p:nvSpPr>
        <p:spPr>
          <a:xfrm>
            <a:off x="1975496" y="27678"/>
            <a:ext cx="8241008" cy="994123"/>
          </a:xfrm>
        </p:spPr>
        <p:txBody>
          <a:bodyPr>
            <a:normAutofit/>
          </a:bodyPr>
          <a:lstStyle/>
          <a:p>
            <a:pPr algn="ctr"/>
            <a:r>
              <a:rPr lang="ru-RU" sz="2800" b="1" dirty="0">
                <a:solidFill>
                  <a:srgbClr val="C00000"/>
                </a:solidFill>
                <a:latin typeface="Arial" panose="020B0604020202020204" pitchFamily="34" charset="0"/>
                <a:cs typeface="Arial" panose="020B0604020202020204" pitchFamily="34" charset="0"/>
              </a:rPr>
              <a:t>1</a:t>
            </a:r>
            <a:r>
              <a:rPr lang="ru-RU" sz="2800" b="1">
                <a:solidFill>
                  <a:srgbClr val="C00000"/>
                </a:solidFill>
                <a:latin typeface="Arial" panose="020B0604020202020204" pitchFamily="34" charset="0"/>
                <a:cs typeface="Arial" panose="020B0604020202020204" pitchFamily="34" charset="0"/>
              </a:rPr>
              <a:t>. Идеал газ күйінің теңдеуі</a:t>
            </a:r>
            <a:endParaRPr lang="ru-RU" sz="2800" b="1" dirty="0">
              <a:solidFill>
                <a:srgbClr val="C00000"/>
              </a:solidFill>
              <a:latin typeface="Arial" panose="020B0604020202020204" pitchFamily="34" charset="0"/>
              <a:cs typeface="Arial" panose="020B0604020202020204" pitchFamily="34" charset="0"/>
            </a:endParaRPr>
          </a:p>
        </p:txBody>
      </p:sp>
      <p:pic>
        <p:nvPicPr>
          <p:cNvPr id="61" name="Рисунок 60">
            <a:extLst>
              <a:ext uri="{FF2B5EF4-FFF2-40B4-BE49-F238E27FC236}">
                <a16:creationId xmlns:a16="http://schemas.microsoft.com/office/drawing/2014/main" id="{B4C22E9D-A9C1-4E05-3387-F955CBB8B290}"/>
              </a:ext>
            </a:extLst>
          </p:cNvPr>
          <p:cNvPicPr>
            <a:picLocks noChangeAspect="1"/>
          </p:cNvPicPr>
          <p:nvPr/>
        </p:nvPicPr>
        <p:blipFill rotWithShape="1">
          <a:blip r:embed="rId3"/>
          <a:srcRect t="1808" r="1555" b="1864"/>
          <a:stretch/>
        </p:blipFill>
        <p:spPr>
          <a:xfrm>
            <a:off x="1252052" y="1118515"/>
            <a:ext cx="4274714" cy="2646109"/>
          </a:xfrm>
          <a:prstGeom prst="rect">
            <a:avLst/>
          </a:prstGeom>
        </p:spPr>
      </p:pic>
      <p:sp>
        <p:nvSpPr>
          <p:cNvPr id="63" name="TextBox 62">
            <a:extLst>
              <a:ext uri="{FF2B5EF4-FFF2-40B4-BE49-F238E27FC236}">
                <a16:creationId xmlns:a16="http://schemas.microsoft.com/office/drawing/2014/main" id="{5B31D8A4-88C3-D488-9311-56F3CA805FF8}"/>
              </a:ext>
            </a:extLst>
          </p:cNvPr>
          <p:cNvSpPr txBox="1"/>
          <p:nvPr/>
        </p:nvSpPr>
        <p:spPr>
          <a:xfrm>
            <a:off x="857306" y="3844113"/>
            <a:ext cx="10474340" cy="2246769"/>
          </a:xfrm>
          <a:prstGeom prst="rect">
            <a:avLst/>
          </a:prstGeom>
          <a:noFill/>
        </p:spPr>
        <p:txBody>
          <a:bodyPr wrap="square">
            <a:spAutoFit/>
          </a:bodyPr>
          <a:lstStyle/>
          <a:p>
            <a:r>
              <a:rPr lang="ru-RU" sz="2000" b="1">
                <a:solidFill>
                  <a:srgbClr val="002060"/>
                </a:solidFill>
                <a:latin typeface="Arial" panose="020B0604020202020204" pitchFamily="34" charset="0"/>
                <a:cs typeface="Arial" panose="020B0604020202020204" pitchFamily="34" charset="0"/>
              </a:rPr>
              <a:t>Бұл заңдар идеал газ үшін жарамды, онда барлық молекулалардың көлемі газ көлемімен салыстырғанда шамалы, ал молекулалар арасындағы тартылыс энергиясы олардың орташа жылу энергиясымен салыстырғанда шамалы. Бұл берілген заттың (бұл жағдайда газ) конденсациялануы үшін жеткілікті жоғары температурада газ күйінде екенін білдіреді. Бөлме температурасында қасиеттері идеалға жақын газдарға </a:t>
            </a:r>
            <a:r>
              <a:rPr lang="en-US" sz="2000" b="1">
                <a:solidFill>
                  <a:srgbClr val="002060"/>
                </a:solidFill>
                <a:latin typeface="Arial" panose="020B0604020202020204" pitchFamily="34" charset="0"/>
                <a:cs typeface="Arial" panose="020B0604020202020204" pitchFamily="34" charset="0"/>
              </a:rPr>
              <a:t>O2, Ne, Ar, CO, H2 </a:t>
            </a:r>
            <a:r>
              <a:rPr lang="ru-RU" sz="2000" b="1">
                <a:solidFill>
                  <a:srgbClr val="002060"/>
                </a:solidFill>
                <a:latin typeface="Arial" panose="020B0604020202020204" pitchFamily="34" charset="0"/>
                <a:cs typeface="Arial" panose="020B0604020202020204" pitchFamily="34" charset="0"/>
              </a:rPr>
              <a:t>және </a:t>
            </a:r>
            <a:r>
              <a:rPr lang="en-US" sz="2000" b="1">
                <a:solidFill>
                  <a:srgbClr val="002060"/>
                </a:solidFill>
                <a:latin typeface="Arial" panose="020B0604020202020204" pitchFamily="34" charset="0"/>
                <a:cs typeface="Arial" panose="020B0604020202020204" pitchFamily="34" charset="0"/>
              </a:rPr>
              <a:t>NO </a:t>
            </a:r>
            <a:r>
              <a:rPr lang="ru-RU" sz="2000" b="1">
                <a:solidFill>
                  <a:srgbClr val="002060"/>
                </a:solidFill>
                <a:latin typeface="Arial" panose="020B0604020202020204" pitchFamily="34" charset="0"/>
                <a:cs typeface="Arial" panose="020B0604020202020204" pitchFamily="34" charset="0"/>
              </a:rPr>
              <a:t>жатады.</a:t>
            </a:r>
          </a:p>
          <a:p>
            <a:r>
              <a:rPr lang="kk-KZ" sz="2000" b="1">
                <a:solidFill>
                  <a:srgbClr val="002060"/>
                </a:solidFill>
                <a:latin typeface="Arial" panose="020B0604020202020204" pitchFamily="34" charset="0"/>
                <a:cs typeface="Arial" panose="020B0604020202020204" pitchFamily="34" charset="0"/>
              </a:rPr>
              <a:t>Төменде газ заңдарының жалпы тұжырымдары берілген.</a:t>
            </a:r>
          </a:p>
        </p:txBody>
      </p:sp>
    </p:spTree>
    <p:extLst>
      <p:ext uri="{BB962C8B-B14F-4D97-AF65-F5344CB8AC3E}">
        <p14:creationId xmlns:p14="http://schemas.microsoft.com/office/powerpoint/2010/main" val="1046837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786EB66-C867-4091-BE41-0977C3162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9AC298A-B9B9-4BAB-BCF5-45A44E5BA7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1BF8F48-5FE7-4A46-8BEB-AF2AE44CD2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17AB195-E690-4959-B435-3BC469C2CA4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BBBA5550-3A7F-41FE-AEC2-85F9CA801E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20C75782-E825-4F5C-B9E2-269CD9E69B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3F6D5B3A-F638-4015-BF3D-202A166FD4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C8B81319-436D-4F21-ABCC-A5838F9892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6C0516BC-CF7B-4D50-8C67-0665D3FD9A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C232F28B-582E-441D-A117-D9A1A40EBC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5E43823E-66CA-4740-95AE-DB53C2751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06C1A5BC-53FF-465A-8394-81554FCDA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86AAA0B5-FFC7-499B-9C1B-8DFFB4F291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A1B55CB2-2108-462D-B109-4D76D34A82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9E620EE3-25FA-4C0B-9F5D-470FF51B9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52A5BDF8-AD17-44D3-B1C9-E165158D9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9D9672DB-F953-4898-9C52-03A164FADE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BF03BEBE-5AB3-4234-9975-887E86FEDE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77545F09-233F-4039-B88E-8B7EE733B6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B89D6423-0884-41BE-BAB8-0F8A9851D5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2316554F-5550-4E94-BF70-9B1092E2A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B3B986A6-E7CE-46D5-B7C2-E469056C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513E22E1-E1BD-471B-9959-02D382CDB4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81396781-D57E-417F-9D99-C69663C28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B3DCA897-9502-460C-B0A6-67548D09B7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009AF730-DCD4-4428-A9E9-D26FAD1420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72AF0F75-11D1-432A-969B-1F454307F5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23397648-9CC0-48EE-86FE-B819830EA2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5C7C485C-93D0-46DC-AD54-B0AFDAEA7A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BB2C71AA-96A2-4945-BE1C-17FEF965F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1914A3E6-8F60-4CB5-8142-47B57D38C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8E36D6EE-E260-44F2-8D0C-B86573A68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A1EDD0E7-0ACC-4782-BB65-179218A536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61301D83-35ED-45D9-808A-4BDADF2B22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8ED1BB52-7859-46C1-997C-F679C92369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7A5D5BB8-21AD-44D8-8793-CB4924B93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6B17B7F3-3D9C-4459-AF7F-6BCF13664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03AF9AAC-5EF8-43F6-A71F-CAACB54FF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F0D2C464-1C0A-4D91-9AAA-C053C895F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4BEDADBB-1E6E-48F0-BBF3-EB9B978FB2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A768E058-61D9-41D6-AC45-94D984A89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99718B8A-0078-45EC-9F2C-1B6E96E1B7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54" name="Объект 2">
                <a:extLst>
                  <a:ext uri="{FF2B5EF4-FFF2-40B4-BE49-F238E27FC236}">
                    <a16:creationId xmlns:a16="http://schemas.microsoft.com/office/drawing/2014/main" id="{A36846F4-7899-4EB9-840A-3A4B552361F8}"/>
                  </a:ext>
                </a:extLst>
              </p:cNvPr>
              <p:cNvSpPr>
                <a:spLocks noGrp="1"/>
              </p:cNvSpPr>
              <p:nvPr>
                <p:ph idx="1"/>
              </p:nvPr>
            </p:nvSpPr>
            <p:spPr>
              <a:xfrm>
                <a:off x="5387246" y="1367912"/>
                <a:ext cx="6017898" cy="1907688"/>
              </a:xfrm>
            </p:spPr>
            <p:txBody>
              <a:bodyPr anchor="ctr">
                <a:noAutofit/>
              </a:bodyPr>
              <a:lstStyle/>
              <a:p>
                <a:pPr marL="0" indent="0">
                  <a:lnSpc>
                    <a:spcPct val="100000"/>
                  </a:lnSpc>
                  <a:spcBef>
                    <a:spcPts val="0"/>
                  </a:spcBef>
                  <a:buNone/>
                </a:pPr>
                <a:r>
                  <a:rPr lang="ru-RU" sz="1800" b="1">
                    <a:solidFill>
                      <a:srgbClr val="002060"/>
                    </a:solidFill>
                    <a:latin typeface="Arial" panose="020B0604020202020204" pitchFamily="34" charset="0"/>
                    <a:cs typeface="Arial" panose="020B0604020202020204" pitchFamily="34" charset="0"/>
                  </a:rPr>
                  <a:t>Теңдеуді ағылшын физигі Р.Бойль (1662) және француз физигі Э.Мариотт (1676) тәуелсіз түрде эксперименттен алған. </a:t>
                </a:r>
              </a:p>
              <a:p>
                <a:pPr marL="0" indent="0" algn="ctr">
                  <a:lnSpc>
                    <a:spcPct val="100000"/>
                  </a:lnSpc>
                  <a:spcBef>
                    <a:spcPts val="0"/>
                  </a:spcBef>
                  <a:buNone/>
                </a:pPr>
                <a:r>
                  <a:rPr lang="ru-RU" sz="1800" b="1">
                    <a:solidFill>
                      <a:srgbClr val="002060"/>
                    </a:solidFill>
                    <a:latin typeface="Arial" panose="020B0604020202020204" pitchFamily="34" charset="0"/>
                    <a:cs typeface="Arial" panose="020B0604020202020204" pitchFamily="34" charset="0"/>
                  </a:rPr>
                  <a:t>Бұл теңдеу </a:t>
                </a:r>
                <a:r>
                  <a:rPr lang="ru-RU" sz="1800" b="1">
                    <a:solidFill>
                      <a:srgbClr val="C00000"/>
                    </a:solidFill>
                    <a:latin typeface="Arial" panose="020B0604020202020204" pitchFamily="34" charset="0"/>
                    <a:cs typeface="Arial" panose="020B0604020202020204" pitchFamily="34" charset="0"/>
                  </a:rPr>
                  <a:t>Бойль-Мариот заңы </a:t>
                </a:r>
                <a:r>
                  <a:rPr lang="ru-RU" sz="1800" b="1">
                    <a:solidFill>
                      <a:srgbClr val="002060"/>
                    </a:solidFill>
                    <a:latin typeface="Arial" panose="020B0604020202020204" pitchFamily="34" charset="0"/>
                    <a:cs typeface="Arial" panose="020B0604020202020204" pitchFamily="34" charset="0"/>
                  </a:rPr>
                  <a:t>деп аталады.</a:t>
                </a:r>
              </a:p>
              <a:p>
                <a:pPr marL="0" indent="0">
                  <a:lnSpc>
                    <a:spcPct val="100000"/>
                  </a:lnSpc>
                  <a:spcBef>
                    <a:spcPts val="0"/>
                  </a:spcBef>
                  <a:buNone/>
                </a:pPr>
                <a:r>
                  <a:rPr lang="ru-RU" sz="1800" b="1">
                    <a:solidFill>
                      <a:srgbClr val="002060"/>
                    </a:solidFill>
                    <a:latin typeface="Arial" panose="020B0604020202020204" pitchFamily="34" charset="0"/>
                    <a:cs typeface="Arial" panose="020B0604020202020204" pitchFamily="34" charset="0"/>
                  </a:rPr>
                  <a:t>Бұл заң тұрақты температурадағы идеал газдың қысымы мен көлемі арасындағы байланысты сипаттайды. Бойль-Мариотт заңының формуласы келесідей:</a:t>
                </a:r>
              </a:p>
              <a:p>
                <a:pPr marL="0" indent="0">
                  <a:lnSpc>
                    <a:spcPct val="100000"/>
                  </a:lnSpc>
                  <a:spcBef>
                    <a:spcPts val="0"/>
                  </a:spcBef>
                  <a:buNone/>
                </a:pPr>
                <a14:m>
                  <m:oMathPara xmlns:m="http://schemas.openxmlformats.org/officeDocument/2006/math">
                    <m:oMathParaPr>
                      <m:jc m:val="centerGroup"/>
                    </m:oMathParaPr>
                    <m:oMath xmlns:m="http://schemas.openxmlformats.org/officeDocument/2006/math">
                      <m:sSub>
                        <m:sSubPr>
                          <m:ctrlPr>
                            <a:rPr lang="ru-RU" sz="1800" b="1" i="1" smtClean="0">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kk-KZ" sz="18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𝒑</m:t>
                          </m:r>
                        </m:e>
                        <m:sub>
                          <m:r>
                            <a:rPr lang="kk-KZ" sz="18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𝟏</m:t>
                          </m:r>
                        </m:sub>
                      </m:sSub>
                      <m:sSub>
                        <m:sSubPr>
                          <m:ctrlPr>
                            <a:rPr lang="ru-RU" sz="18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kk-KZ" sz="18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𝑽</m:t>
                          </m:r>
                        </m:e>
                        <m:sub>
                          <m:r>
                            <a:rPr lang="kk-KZ" sz="18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𝟏</m:t>
                          </m:r>
                        </m:sub>
                      </m:sSub>
                      <m:r>
                        <a:rPr lang="kk-KZ" sz="18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Sub>
                        <m:sSubPr>
                          <m:ctrlPr>
                            <a:rPr lang="ru-RU" sz="18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kk-KZ" sz="18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𝒑</m:t>
                          </m:r>
                        </m:e>
                        <m:sub>
                          <m:r>
                            <a:rPr lang="kk-KZ" sz="18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𝟐</m:t>
                          </m:r>
                        </m:sub>
                      </m:sSub>
                      <m:sSub>
                        <m:sSubPr>
                          <m:ctrlPr>
                            <a:rPr lang="ru-RU" sz="18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kk-KZ" sz="18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𝑽</m:t>
                          </m:r>
                        </m:e>
                        <m:sub>
                          <m:r>
                            <a:rPr lang="kk-KZ" sz="18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𝟐</m:t>
                          </m:r>
                        </m:sub>
                      </m:sSub>
                    </m:oMath>
                  </m:oMathPara>
                </a14:m>
                <a:endParaRPr lang="en-US" sz="1800" b="1">
                  <a:solidFill>
                    <a:srgbClr val="002060"/>
                  </a:solidFill>
                  <a:latin typeface="Arial" panose="020B0604020202020204" pitchFamily="34" charset="0"/>
                  <a:cs typeface="Arial" panose="020B0604020202020204" pitchFamily="34" charset="0"/>
                </a:endParaRPr>
              </a:p>
              <a:p>
                <a:pPr marL="0" indent="0">
                  <a:lnSpc>
                    <a:spcPct val="100000"/>
                  </a:lnSpc>
                  <a:spcBef>
                    <a:spcPts val="0"/>
                  </a:spcBef>
                  <a:buNone/>
                </a:pPr>
                <a:r>
                  <a:rPr lang="ru-RU" sz="1800" b="1">
                    <a:solidFill>
                      <a:srgbClr val="002060"/>
                    </a:solidFill>
                    <a:latin typeface="Arial" panose="020B0604020202020204" pitchFamily="34" charset="0"/>
                    <a:cs typeface="Arial" panose="020B0604020202020204" pitchFamily="34" charset="0"/>
                  </a:rPr>
                  <a:t> </a:t>
                </a:r>
              </a:p>
            </p:txBody>
          </p:sp>
        </mc:Choice>
        <mc:Fallback xmlns="">
          <p:sp>
            <p:nvSpPr>
              <p:cNvPr id="54" name="Объект 2">
                <a:extLst>
                  <a:ext uri="{FF2B5EF4-FFF2-40B4-BE49-F238E27FC236}">
                    <a16:creationId xmlns:a16="http://schemas.microsoft.com/office/drawing/2014/main" id="{A36846F4-7899-4EB9-840A-3A4B552361F8}"/>
                  </a:ext>
                </a:extLst>
              </p:cNvPr>
              <p:cNvSpPr>
                <a:spLocks noGrp="1" noRot="1" noChangeAspect="1" noMove="1" noResize="1" noEditPoints="1" noAdjustHandles="1" noChangeArrowheads="1" noChangeShapeType="1" noTextEdit="1"/>
              </p:cNvSpPr>
              <p:nvPr>
                <p:ph idx="1"/>
              </p:nvPr>
            </p:nvSpPr>
            <p:spPr>
              <a:xfrm>
                <a:off x="5387246" y="1367912"/>
                <a:ext cx="6017898" cy="1907688"/>
              </a:xfrm>
              <a:blipFill>
                <a:blip r:embed="rId3"/>
                <a:stretch>
                  <a:fillRect l="-912" t="-25879" r="-1114" b="-13099"/>
                </a:stretch>
              </a:blipFill>
            </p:spPr>
            <p:txBody>
              <a:bodyPr/>
              <a:lstStyle/>
              <a:p>
                <a:r>
                  <a:rPr lang="kk-KZ">
                    <a:noFill/>
                  </a:rPr>
                  <a:t> </a:t>
                </a:r>
              </a:p>
            </p:txBody>
          </p:sp>
        </mc:Fallback>
      </mc:AlternateContent>
      <p:sp>
        <p:nvSpPr>
          <p:cNvPr id="3" name="Скругленный прямоугольник 4">
            <a:extLst>
              <a:ext uri="{FF2B5EF4-FFF2-40B4-BE49-F238E27FC236}">
                <a16:creationId xmlns:a16="http://schemas.microsoft.com/office/drawing/2014/main" id="{01DE61E6-BCF0-EAF3-299E-7120B64DDE68}"/>
              </a:ext>
            </a:extLst>
          </p:cNvPr>
          <p:cNvSpPr/>
          <p:nvPr/>
        </p:nvSpPr>
        <p:spPr>
          <a:xfrm>
            <a:off x="1975495" y="234228"/>
            <a:ext cx="8181975" cy="581025"/>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 name="Заголовок 1">
            <a:extLst>
              <a:ext uri="{FF2B5EF4-FFF2-40B4-BE49-F238E27FC236}">
                <a16:creationId xmlns:a16="http://schemas.microsoft.com/office/drawing/2014/main" id="{E05BF613-E079-5140-F64C-9F7A18DDE6EF}"/>
              </a:ext>
            </a:extLst>
          </p:cNvPr>
          <p:cNvSpPr>
            <a:spLocks noGrp="1"/>
          </p:cNvSpPr>
          <p:nvPr>
            <p:ph type="title"/>
          </p:nvPr>
        </p:nvSpPr>
        <p:spPr>
          <a:xfrm>
            <a:off x="1975496" y="27678"/>
            <a:ext cx="8241008" cy="994123"/>
          </a:xfrm>
        </p:spPr>
        <p:txBody>
          <a:bodyPr>
            <a:normAutofit/>
          </a:bodyPr>
          <a:lstStyle/>
          <a:p>
            <a:pPr algn="ctr"/>
            <a:r>
              <a:rPr lang="ru-RU" sz="2800" b="1" dirty="0">
                <a:solidFill>
                  <a:srgbClr val="C00000"/>
                </a:solidFill>
                <a:latin typeface="Arial" panose="020B0604020202020204" pitchFamily="34" charset="0"/>
                <a:cs typeface="Arial" panose="020B0604020202020204" pitchFamily="34" charset="0"/>
              </a:rPr>
              <a:t>1</a:t>
            </a:r>
            <a:r>
              <a:rPr lang="ru-RU" sz="2800" b="1">
                <a:solidFill>
                  <a:srgbClr val="C00000"/>
                </a:solidFill>
                <a:latin typeface="Arial" panose="020B0604020202020204" pitchFamily="34" charset="0"/>
                <a:cs typeface="Arial" panose="020B0604020202020204" pitchFamily="34" charset="0"/>
              </a:rPr>
              <a:t>. Идеал газ күйінің теңдеуі</a:t>
            </a:r>
            <a:endParaRPr lang="ru-RU" sz="2800" b="1" dirty="0">
              <a:solidFill>
                <a:srgbClr val="C00000"/>
              </a:solidFill>
              <a:latin typeface="Arial" panose="020B0604020202020204" pitchFamily="34" charset="0"/>
              <a:cs typeface="Arial" panose="020B0604020202020204" pitchFamily="34" charset="0"/>
            </a:endParaRPr>
          </a:p>
        </p:txBody>
      </p:sp>
      <p:pic>
        <p:nvPicPr>
          <p:cNvPr id="2050" name="Picture 2" descr="Picture background">
            <a:extLst>
              <a:ext uri="{FF2B5EF4-FFF2-40B4-BE49-F238E27FC236}">
                <a16:creationId xmlns:a16="http://schemas.microsoft.com/office/drawing/2014/main" id="{84C4585C-DD81-B859-29E5-A8A807B1CA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5091" y="878420"/>
            <a:ext cx="2289445" cy="228944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Picture background">
            <a:extLst>
              <a:ext uri="{FF2B5EF4-FFF2-40B4-BE49-F238E27FC236}">
                <a16:creationId xmlns:a16="http://schemas.microsoft.com/office/drawing/2014/main" id="{A3621FFE-32BE-1E12-AA1D-4AB1CE375F2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8308"/>
          <a:stretch/>
        </p:blipFill>
        <p:spPr bwMode="auto">
          <a:xfrm>
            <a:off x="3563348" y="815253"/>
            <a:ext cx="1756196" cy="237502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A3D2DD2-B8FD-563D-D641-28F9CBAD04EA}"/>
                  </a:ext>
                </a:extLst>
              </p:cNvPr>
              <p:cNvSpPr txBox="1"/>
              <p:nvPr/>
            </p:nvSpPr>
            <p:spPr>
              <a:xfrm>
                <a:off x="5296010" y="3734423"/>
                <a:ext cx="6414784" cy="2308324"/>
              </a:xfrm>
              <a:prstGeom prst="rect">
                <a:avLst/>
              </a:prstGeom>
              <a:noFill/>
            </p:spPr>
            <p:txBody>
              <a:bodyPr wrap="square">
                <a:spAutoFit/>
              </a:bodyPr>
              <a:lstStyle/>
              <a:p>
                <a:pPr marL="0" indent="0">
                  <a:lnSpc>
                    <a:spcPct val="100000"/>
                  </a:lnSpc>
                  <a:spcBef>
                    <a:spcPts val="0"/>
                  </a:spcBef>
                  <a:buNone/>
                </a:pPr>
                <a:r>
                  <a:rPr lang="ru-RU" b="1">
                    <a:solidFill>
                      <a:srgbClr val="002060"/>
                    </a:solidFill>
                    <a:latin typeface="Arial" panose="020B0604020202020204" pitchFamily="34" charset="0"/>
                    <a:cs typeface="Arial" panose="020B0604020202020204" pitchFamily="34" charset="0"/>
                  </a:rPr>
                  <a:t>мұндағы </a:t>
                </a:r>
                <a14:m>
                  <m:oMath xmlns:m="http://schemas.openxmlformats.org/officeDocument/2006/math">
                    <m:sSub>
                      <m:sSubPr>
                        <m:ctrlPr>
                          <a:rPr lang="en-US" b="1" i="1" smtClean="0">
                            <a:solidFill>
                              <a:srgbClr val="002060"/>
                            </a:solidFill>
                            <a:latin typeface="Cambria Math" panose="02040503050406030204" pitchFamily="18" charset="0"/>
                            <a:cs typeface="Arial" panose="020B0604020202020204" pitchFamily="34" charset="0"/>
                          </a:rPr>
                        </m:ctrlPr>
                      </m:sSubPr>
                      <m:e>
                        <m:r>
                          <a:rPr lang="en-US" b="1" i="1" smtClean="0">
                            <a:solidFill>
                              <a:srgbClr val="002060"/>
                            </a:solidFill>
                            <a:latin typeface="Cambria Math" panose="02040503050406030204" pitchFamily="18" charset="0"/>
                            <a:cs typeface="Arial" panose="020B0604020202020204" pitchFamily="34" charset="0"/>
                          </a:rPr>
                          <m:t>𝒑</m:t>
                        </m:r>
                      </m:e>
                      <m:sub>
                        <m:r>
                          <a:rPr lang="en-US" b="1" i="1" smtClean="0">
                            <a:solidFill>
                              <a:srgbClr val="002060"/>
                            </a:solidFill>
                            <a:latin typeface="Cambria Math" panose="02040503050406030204" pitchFamily="18" charset="0"/>
                            <a:cs typeface="Arial" panose="020B0604020202020204" pitchFamily="34" charset="0"/>
                          </a:rPr>
                          <m:t>𝟏</m:t>
                        </m:r>
                      </m:sub>
                    </m:sSub>
                  </m:oMath>
                </a14:m>
                <a:r>
                  <a:rPr lang="en-US" b="1">
                    <a:solidFill>
                      <a:srgbClr val="002060"/>
                    </a:solidFill>
                    <a:latin typeface="Arial" panose="020B0604020202020204" pitchFamily="34" charset="0"/>
                    <a:cs typeface="Arial" panose="020B0604020202020204" pitchFamily="34" charset="0"/>
                  </a:rPr>
                  <a:t> </a:t>
                </a:r>
                <a:r>
                  <a:rPr lang="ru-RU" b="1">
                    <a:solidFill>
                      <a:srgbClr val="002060"/>
                    </a:solidFill>
                    <a:latin typeface="Arial" panose="020B0604020202020204" pitchFamily="34" charset="0"/>
                    <a:cs typeface="Arial" panose="020B0604020202020204" pitchFamily="34" charset="0"/>
                  </a:rPr>
                  <a:t>және </a:t>
                </a:r>
                <a14:m>
                  <m:oMath xmlns:m="http://schemas.openxmlformats.org/officeDocument/2006/math">
                    <m:sSub>
                      <m:sSubPr>
                        <m:ctrlPr>
                          <a:rPr lang="en-US" b="1" i="1" smtClean="0">
                            <a:solidFill>
                              <a:srgbClr val="002060"/>
                            </a:solidFill>
                            <a:latin typeface="Cambria Math" panose="02040503050406030204" pitchFamily="18" charset="0"/>
                            <a:cs typeface="Arial" panose="020B0604020202020204" pitchFamily="34" charset="0"/>
                          </a:rPr>
                        </m:ctrlPr>
                      </m:sSubPr>
                      <m:e>
                        <m:r>
                          <a:rPr lang="en-US" b="1" i="1" smtClean="0">
                            <a:solidFill>
                              <a:srgbClr val="002060"/>
                            </a:solidFill>
                            <a:latin typeface="Cambria Math" panose="02040503050406030204" pitchFamily="18" charset="0"/>
                            <a:cs typeface="Arial" panose="020B0604020202020204" pitchFamily="34" charset="0"/>
                          </a:rPr>
                          <m:t>𝑽</m:t>
                        </m:r>
                      </m:e>
                      <m:sub>
                        <m:r>
                          <a:rPr lang="en-US" b="1" i="1" smtClean="0">
                            <a:solidFill>
                              <a:srgbClr val="002060"/>
                            </a:solidFill>
                            <a:latin typeface="Cambria Math" panose="02040503050406030204" pitchFamily="18" charset="0"/>
                            <a:cs typeface="Arial" panose="020B0604020202020204" pitchFamily="34" charset="0"/>
                          </a:rPr>
                          <m:t>𝟏</m:t>
                        </m:r>
                      </m:sub>
                    </m:sSub>
                  </m:oMath>
                </a14:m>
                <a:r>
                  <a:rPr lang="en-US" b="1">
                    <a:solidFill>
                      <a:srgbClr val="002060"/>
                    </a:solidFill>
                    <a:latin typeface="Arial" panose="020B0604020202020204" pitchFamily="34" charset="0"/>
                    <a:cs typeface="Arial" panose="020B0604020202020204" pitchFamily="34" charset="0"/>
                  </a:rPr>
                  <a:t> </a:t>
                </a:r>
                <a:r>
                  <a:rPr lang="ru-RU" b="1">
                    <a:solidFill>
                      <a:srgbClr val="002060"/>
                    </a:solidFill>
                    <a:latin typeface="Arial" panose="020B0604020202020204" pitchFamily="34" charset="0"/>
                    <a:cs typeface="Arial" panose="020B0604020202020204" pitchFamily="34" charset="0"/>
                  </a:rPr>
                  <a:t>қысым мен көлемнің бастапқы мәндері, ал </a:t>
                </a:r>
                <a14:m>
                  <m:oMath xmlns:m="http://schemas.openxmlformats.org/officeDocument/2006/math">
                    <m:sSub>
                      <m:sSubPr>
                        <m:ctrlPr>
                          <a:rPr lang="en-US" b="1" i="1" smtClean="0">
                            <a:solidFill>
                              <a:srgbClr val="002060"/>
                            </a:solidFill>
                            <a:latin typeface="Cambria Math" panose="02040503050406030204" pitchFamily="18" charset="0"/>
                            <a:cs typeface="Arial" panose="020B0604020202020204" pitchFamily="34" charset="0"/>
                          </a:rPr>
                        </m:ctrlPr>
                      </m:sSubPr>
                      <m:e>
                        <m:r>
                          <a:rPr lang="en-US" b="1" i="1" smtClean="0">
                            <a:solidFill>
                              <a:srgbClr val="002060"/>
                            </a:solidFill>
                            <a:latin typeface="Cambria Math" panose="02040503050406030204" pitchFamily="18" charset="0"/>
                            <a:cs typeface="Arial" panose="020B0604020202020204" pitchFamily="34" charset="0"/>
                          </a:rPr>
                          <m:t>𝒑</m:t>
                        </m:r>
                      </m:e>
                      <m:sub>
                        <m:r>
                          <a:rPr lang="en-US" b="1" i="1" smtClean="0">
                            <a:solidFill>
                              <a:srgbClr val="002060"/>
                            </a:solidFill>
                            <a:latin typeface="Cambria Math" panose="02040503050406030204" pitchFamily="18" charset="0"/>
                            <a:cs typeface="Arial" panose="020B0604020202020204" pitchFamily="34" charset="0"/>
                          </a:rPr>
                          <m:t>𝟐</m:t>
                        </m:r>
                      </m:sub>
                    </m:sSub>
                  </m:oMath>
                </a14:m>
                <a:r>
                  <a:rPr lang="en-US" b="1">
                    <a:solidFill>
                      <a:srgbClr val="002060"/>
                    </a:solidFill>
                    <a:latin typeface="Arial" panose="020B0604020202020204" pitchFamily="34" charset="0"/>
                    <a:cs typeface="Arial" panose="020B0604020202020204" pitchFamily="34" charset="0"/>
                  </a:rPr>
                  <a:t> </a:t>
                </a:r>
                <a:r>
                  <a:rPr lang="ru-RU" b="1">
                    <a:solidFill>
                      <a:srgbClr val="002060"/>
                    </a:solidFill>
                    <a:latin typeface="Arial" panose="020B0604020202020204" pitchFamily="34" charset="0"/>
                    <a:cs typeface="Arial" panose="020B0604020202020204" pitchFamily="34" charset="0"/>
                  </a:rPr>
                  <a:t>және </a:t>
                </a:r>
                <a14:m>
                  <m:oMath xmlns:m="http://schemas.openxmlformats.org/officeDocument/2006/math">
                    <m:sSub>
                      <m:sSubPr>
                        <m:ctrlPr>
                          <a:rPr lang="en-US" b="1" i="1" smtClean="0">
                            <a:solidFill>
                              <a:srgbClr val="002060"/>
                            </a:solidFill>
                            <a:latin typeface="Cambria Math" panose="02040503050406030204" pitchFamily="18" charset="0"/>
                            <a:cs typeface="Arial" panose="020B0604020202020204" pitchFamily="34" charset="0"/>
                          </a:rPr>
                        </m:ctrlPr>
                      </m:sSubPr>
                      <m:e>
                        <m:r>
                          <a:rPr lang="en-US" b="1" i="1" smtClean="0">
                            <a:solidFill>
                              <a:srgbClr val="002060"/>
                            </a:solidFill>
                            <a:latin typeface="Cambria Math" panose="02040503050406030204" pitchFamily="18" charset="0"/>
                            <a:cs typeface="Arial" panose="020B0604020202020204" pitchFamily="34" charset="0"/>
                          </a:rPr>
                          <m:t>𝑽</m:t>
                        </m:r>
                      </m:e>
                      <m:sub>
                        <m:r>
                          <a:rPr lang="en-US" b="1" i="1" smtClean="0">
                            <a:solidFill>
                              <a:srgbClr val="002060"/>
                            </a:solidFill>
                            <a:latin typeface="Cambria Math" panose="02040503050406030204" pitchFamily="18" charset="0"/>
                            <a:cs typeface="Arial" panose="020B0604020202020204" pitchFamily="34" charset="0"/>
                          </a:rPr>
                          <m:t>𝟐</m:t>
                        </m:r>
                      </m:sub>
                    </m:sSub>
                  </m:oMath>
                </a14:m>
                <a:r>
                  <a:rPr lang="en-US" b="1">
                    <a:solidFill>
                      <a:srgbClr val="002060"/>
                    </a:solidFill>
                    <a:latin typeface="Arial" panose="020B0604020202020204" pitchFamily="34" charset="0"/>
                    <a:cs typeface="Arial" panose="020B0604020202020204" pitchFamily="34" charset="0"/>
                  </a:rPr>
                  <a:t> - </a:t>
                </a:r>
                <a:r>
                  <a:rPr lang="ru-RU" b="1">
                    <a:solidFill>
                      <a:srgbClr val="002060"/>
                    </a:solidFill>
                    <a:latin typeface="Arial" panose="020B0604020202020204" pitchFamily="34" charset="0"/>
                    <a:cs typeface="Arial" panose="020B0604020202020204" pitchFamily="34" charset="0"/>
                  </a:rPr>
                  <a:t>осы параметрлердің соңғы мәндері.</a:t>
                </a:r>
                <a:endParaRPr lang="en-US" b="1">
                  <a:solidFill>
                    <a:srgbClr val="002060"/>
                  </a:solidFill>
                  <a:latin typeface="Arial" panose="020B0604020202020204" pitchFamily="34" charset="0"/>
                  <a:cs typeface="Arial" panose="020B0604020202020204" pitchFamily="34" charset="0"/>
                </a:endParaRPr>
              </a:p>
              <a:p>
                <a:pPr marL="0" indent="0">
                  <a:lnSpc>
                    <a:spcPct val="100000"/>
                  </a:lnSpc>
                  <a:spcBef>
                    <a:spcPts val="0"/>
                  </a:spcBef>
                  <a:buNone/>
                </a:pPr>
                <a:r>
                  <a:rPr lang="ru-RU" b="1">
                    <a:solidFill>
                      <a:srgbClr val="002060"/>
                    </a:solidFill>
                    <a:latin typeface="Arial" panose="020B0604020202020204" pitchFamily="34" charset="0"/>
                    <a:cs typeface="Arial" panose="020B0604020202020204" pitchFamily="34" charset="0"/>
                  </a:rPr>
                  <a:t>Бұл дегеніміз, егер газдың температурасы тұрақты болса, оның қысымы мен көлемінің көбейтіндісі де тұрақты болып қалады. Яғни, егер параметрлердің біреуі өссе, екіншісі олардың өнімі өзгеріссіз қалатындай етіп төмендеуі керек.</a:t>
                </a:r>
                <a:endParaRPr lang="ru-RU" b="1" dirty="0">
                  <a:solidFill>
                    <a:srgbClr val="002060"/>
                  </a:solidFill>
                  <a:latin typeface="Arial" panose="020B0604020202020204" pitchFamily="34"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7A3D2DD2-B8FD-563D-D641-28F9CBAD04EA}"/>
                  </a:ext>
                </a:extLst>
              </p:cNvPr>
              <p:cNvSpPr txBox="1">
                <a:spLocks noRot="1" noChangeAspect="1" noMove="1" noResize="1" noEditPoints="1" noAdjustHandles="1" noChangeArrowheads="1" noChangeShapeType="1" noTextEdit="1"/>
              </p:cNvSpPr>
              <p:nvPr/>
            </p:nvSpPr>
            <p:spPr>
              <a:xfrm>
                <a:off x="5296010" y="3734423"/>
                <a:ext cx="6414784" cy="2308324"/>
              </a:xfrm>
              <a:prstGeom prst="rect">
                <a:avLst/>
              </a:prstGeom>
              <a:blipFill>
                <a:blip r:embed="rId6"/>
                <a:stretch>
                  <a:fillRect l="-856" t="-1587" b="-3439"/>
                </a:stretch>
              </a:blipFill>
            </p:spPr>
            <p:txBody>
              <a:bodyPr/>
              <a:lstStyle/>
              <a:p>
                <a:r>
                  <a:rPr lang="kk-KZ">
                    <a:noFill/>
                  </a:rPr>
                  <a:t> </a:t>
                </a:r>
              </a:p>
            </p:txBody>
          </p:sp>
        </mc:Fallback>
      </mc:AlternateContent>
      <p:sp>
        <p:nvSpPr>
          <p:cNvPr id="13" name="TextBox 12">
            <a:extLst>
              <a:ext uri="{FF2B5EF4-FFF2-40B4-BE49-F238E27FC236}">
                <a16:creationId xmlns:a16="http://schemas.microsoft.com/office/drawing/2014/main" id="{0B8ECC56-B825-02B3-DF16-33554F902787}"/>
              </a:ext>
            </a:extLst>
          </p:cNvPr>
          <p:cNvSpPr txBox="1"/>
          <p:nvPr/>
        </p:nvSpPr>
        <p:spPr>
          <a:xfrm>
            <a:off x="1489510" y="3195302"/>
            <a:ext cx="1542449" cy="369332"/>
          </a:xfrm>
          <a:prstGeom prst="rect">
            <a:avLst/>
          </a:prstGeom>
          <a:noFill/>
        </p:spPr>
        <p:txBody>
          <a:bodyPr wrap="square">
            <a:spAutoFit/>
          </a:bodyPr>
          <a:lstStyle/>
          <a:p>
            <a:r>
              <a:rPr lang="ru-RU" sz="1800" b="1">
                <a:solidFill>
                  <a:srgbClr val="002060"/>
                </a:solidFill>
                <a:latin typeface="Arial" panose="020B0604020202020204" pitchFamily="34" charset="0"/>
                <a:cs typeface="Arial" panose="020B0604020202020204" pitchFamily="34" charset="0"/>
              </a:rPr>
              <a:t>Р.Бойль </a:t>
            </a:r>
            <a:endParaRPr lang="kk-KZ"/>
          </a:p>
        </p:txBody>
      </p:sp>
      <p:sp>
        <p:nvSpPr>
          <p:cNvPr id="55" name="TextBox 54">
            <a:extLst>
              <a:ext uri="{FF2B5EF4-FFF2-40B4-BE49-F238E27FC236}">
                <a16:creationId xmlns:a16="http://schemas.microsoft.com/office/drawing/2014/main" id="{EC46EFA7-4FDA-EDE0-2279-B97847133467}"/>
              </a:ext>
            </a:extLst>
          </p:cNvPr>
          <p:cNvSpPr txBox="1"/>
          <p:nvPr/>
        </p:nvSpPr>
        <p:spPr>
          <a:xfrm>
            <a:off x="3776587" y="3132917"/>
            <a:ext cx="1706078" cy="369332"/>
          </a:xfrm>
          <a:prstGeom prst="rect">
            <a:avLst/>
          </a:prstGeom>
          <a:noFill/>
        </p:spPr>
        <p:txBody>
          <a:bodyPr wrap="square">
            <a:spAutoFit/>
          </a:bodyPr>
          <a:lstStyle/>
          <a:p>
            <a:r>
              <a:rPr lang="ru-RU" sz="1800" b="1">
                <a:solidFill>
                  <a:srgbClr val="002060"/>
                </a:solidFill>
                <a:latin typeface="Arial" panose="020B0604020202020204" pitchFamily="34" charset="0"/>
                <a:cs typeface="Arial" panose="020B0604020202020204" pitchFamily="34" charset="0"/>
              </a:rPr>
              <a:t>Э.Мариотт</a:t>
            </a:r>
            <a:endParaRPr lang="kk-KZ"/>
          </a:p>
        </p:txBody>
      </p:sp>
      <p:pic>
        <p:nvPicPr>
          <p:cNvPr id="5" name="Рисунок 4">
            <a:extLst>
              <a:ext uri="{FF2B5EF4-FFF2-40B4-BE49-F238E27FC236}">
                <a16:creationId xmlns:a16="http://schemas.microsoft.com/office/drawing/2014/main" id="{E4E2E4AC-82FB-6014-8A18-A6206622E0DC}"/>
              </a:ext>
            </a:extLst>
          </p:cNvPr>
          <p:cNvPicPr>
            <a:picLocks noChangeAspect="1"/>
          </p:cNvPicPr>
          <p:nvPr/>
        </p:nvPicPr>
        <p:blipFill>
          <a:blip r:embed="rId7"/>
          <a:stretch>
            <a:fillRect/>
          </a:stretch>
        </p:blipFill>
        <p:spPr>
          <a:xfrm>
            <a:off x="1509097" y="3664927"/>
            <a:ext cx="3045723" cy="2494663"/>
          </a:xfrm>
          <a:prstGeom prst="rect">
            <a:avLst/>
          </a:prstGeom>
        </p:spPr>
      </p:pic>
    </p:spTree>
    <p:extLst>
      <p:ext uri="{BB962C8B-B14F-4D97-AF65-F5344CB8AC3E}">
        <p14:creationId xmlns:p14="http://schemas.microsoft.com/office/powerpoint/2010/main" val="1010144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786EB66-C867-4091-BE41-0977C3162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9AC298A-B9B9-4BAB-BCF5-45A44E5BA7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1BF8F48-5FE7-4A46-8BEB-AF2AE44CD2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17AB195-E690-4959-B435-3BC469C2CA4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BBBA5550-3A7F-41FE-AEC2-85F9CA801E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20C75782-E825-4F5C-B9E2-269CD9E69B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3F6D5B3A-F638-4015-BF3D-202A166FD4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C8B81319-436D-4F21-ABCC-A5838F9892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6C0516BC-CF7B-4D50-8C67-0665D3FD9A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C232F28B-582E-441D-A117-D9A1A40EBC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5E43823E-66CA-4740-95AE-DB53C2751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06C1A5BC-53FF-465A-8394-81554FCDA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86AAA0B5-FFC7-499B-9C1B-8DFFB4F291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A1B55CB2-2108-462D-B109-4D76D34A82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9E620EE3-25FA-4C0B-9F5D-470FF51B9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52A5BDF8-AD17-44D3-B1C9-E165158D9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9D9672DB-F953-4898-9C52-03A164FADE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BF03BEBE-5AB3-4234-9975-887E86FEDE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77545F09-233F-4039-B88E-8B7EE733B6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B89D6423-0884-41BE-BAB8-0F8A9851D5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2316554F-5550-4E94-BF70-9B1092E2A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B3B986A6-E7CE-46D5-B7C2-E469056C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513E22E1-E1BD-471B-9959-02D382CDB4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81396781-D57E-417F-9D99-C69663C28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B3DCA897-9502-460C-B0A6-67548D09B7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009AF730-DCD4-4428-A9E9-D26FAD1420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72AF0F75-11D1-432A-969B-1F454307F5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23397648-9CC0-48EE-86FE-B819830EA2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5C7C485C-93D0-46DC-AD54-B0AFDAEA7A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BB2C71AA-96A2-4945-BE1C-17FEF965F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1914A3E6-8F60-4CB5-8142-47B57D38C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8E36D6EE-E260-44F2-8D0C-B86573A68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A1EDD0E7-0ACC-4782-BB65-179218A536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61301D83-35ED-45D9-808A-4BDADF2B22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8ED1BB52-7859-46C1-997C-F679C92369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7A5D5BB8-21AD-44D8-8793-CB4924B93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6B17B7F3-3D9C-4459-AF7F-6BCF13664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03AF9AAC-5EF8-43F6-A71F-CAACB54FF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F0D2C464-1C0A-4D91-9AAA-C053C895F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4BEDADBB-1E6E-48F0-BBF3-EB9B978FB2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A768E058-61D9-41D6-AC45-94D984A89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99718B8A-0078-45EC-9F2C-1B6E96E1B7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54" name="Объект 2">
                <a:extLst>
                  <a:ext uri="{FF2B5EF4-FFF2-40B4-BE49-F238E27FC236}">
                    <a16:creationId xmlns:a16="http://schemas.microsoft.com/office/drawing/2014/main" id="{A36846F4-7899-4EB9-840A-3A4B552361F8}"/>
                  </a:ext>
                </a:extLst>
              </p:cNvPr>
              <p:cNvSpPr>
                <a:spLocks noGrp="1"/>
              </p:cNvSpPr>
              <p:nvPr>
                <p:ph idx="1"/>
              </p:nvPr>
            </p:nvSpPr>
            <p:spPr>
              <a:xfrm>
                <a:off x="3346739" y="830110"/>
                <a:ext cx="8607710" cy="2747379"/>
              </a:xfrm>
            </p:spPr>
            <p:txBody>
              <a:bodyPr anchor="ctr">
                <a:noAutofit/>
              </a:bodyPr>
              <a:lstStyle/>
              <a:p>
                <a:pPr marL="0" indent="0">
                  <a:lnSpc>
                    <a:spcPct val="100000"/>
                  </a:lnSpc>
                  <a:spcBef>
                    <a:spcPts val="0"/>
                  </a:spcBef>
                  <a:buNone/>
                </a:pPr>
                <a:r>
                  <a:rPr lang="ru-RU" sz="1800" b="1">
                    <a:solidFill>
                      <a:srgbClr val="002060"/>
                    </a:solidFill>
                    <a:latin typeface="Arial" panose="020B0604020202020204" pitchFamily="34" charset="0"/>
                    <a:cs typeface="Arial" panose="020B0604020202020204" pitchFamily="34" charset="0"/>
                  </a:rPr>
                  <a:t>Газ көлемінің тұрақты қысымдағы температураға тәуелділігін француз физигі Ж.Гей-Люссак (1862) тәжірибе жүзінде зерттеген. </a:t>
                </a:r>
              </a:p>
              <a:p>
                <a:pPr marL="0" indent="0" algn="ctr">
                  <a:lnSpc>
                    <a:spcPct val="100000"/>
                  </a:lnSpc>
                  <a:spcBef>
                    <a:spcPts val="0"/>
                  </a:spcBef>
                  <a:buNone/>
                </a:pPr>
                <a:r>
                  <a:rPr lang="ru-RU" sz="1800" b="1">
                    <a:solidFill>
                      <a:srgbClr val="002060"/>
                    </a:solidFill>
                    <a:latin typeface="Arial" panose="020B0604020202020204" pitchFamily="34" charset="0"/>
                    <a:cs typeface="Arial" panose="020B0604020202020204" pitchFamily="34" charset="0"/>
                  </a:rPr>
                  <a:t>Бұл теңдеу </a:t>
                </a:r>
                <a:r>
                  <a:rPr lang="ru-RU" sz="1800" b="1">
                    <a:solidFill>
                      <a:srgbClr val="C00000"/>
                    </a:solidFill>
                    <a:latin typeface="Arial" panose="020B0604020202020204" pitchFamily="34" charset="0"/>
                    <a:cs typeface="Arial" panose="020B0604020202020204" pitchFamily="34" charset="0"/>
                  </a:rPr>
                  <a:t>Гей-Люссак заңы </a:t>
                </a:r>
                <a:r>
                  <a:rPr lang="ru-RU" sz="1800" b="1">
                    <a:solidFill>
                      <a:srgbClr val="002060"/>
                    </a:solidFill>
                    <a:latin typeface="Arial" panose="020B0604020202020204" pitchFamily="34" charset="0"/>
                    <a:cs typeface="Arial" panose="020B0604020202020204" pitchFamily="34" charset="0"/>
                  </a:rPr>
                  <a:t>деп аталады.</a:t>
                </a:r>
              </a:p>
              <a:p>
                <a:pPr marL="0" indent="0">
                  <a:lnSpc>
                    <a:spcPct val="100000"/>
                  </a:lnSpc>
                  <a:spcBef>
                    <a:spcPts val="0"/>
                  </a:spcBef>
                  <a:buNone/>
                </a:pPr>
                <a:r>
                  <a:rPr lang="ru-RU" sz="1800" b="1">
                    <a:solidFill>
                      <a:srgbClr val="002060"/>
                    </a:solidFill>
                    <a:latin typeface="Arial" panose="020B0604020202020204" pitchFamily="34" charset="0"/>
                    <a:cs typeface="Arial" panose="020B0604020202020204" pitchFamily="34" charset="0"/>
                  </a:rPr>
                  <a:t>Гей-Люссак заңы газ көлемінің оның тұрақты қысымдағы температурасына тәуелділігін сипаттайды. Бұл заңның формуласы:</a:t>
                </a:r>
              </a:p>
              <a:p>
                <a:pPr marL="0" indent="0">
                  <a:lnSpc>
                    <a:spcPct val="100000"/>
                  </a:lnSpc>
                  <a:spcBef>
                    <a:spcPts val="0"/>
                  </a:spcBef>
                  <a:buNone/>
                </a:pPr>
                <a14:m>
                  <m:oMathPara xmlns:m="http://schemas.openxmlformats.org/officeDocument/2006/math">
                    <m:oMathParaPr>
                      <m:jc m:val="centerGroup"/>
                    </m:oMathParaPr>
                    <m:oMath xmlns:m="http://schemas.openxmlformats.org/officeDocument/2006/math">
                      <m:f>
                        <m:fPr>
                          <m:ctrlPr>
                            <a:rPr lang="en-US" sz="2000" b="1" i="1" smtClean="0">
                              <a:solidFill>
                                <a:srgbClr val="C00000"/>
                              </a:solidFill>
                              <a:latin typeface="Cambria Math" panose="02040503050406030204" pitchFamily="18" charset="0"/>
                              <a:cs typeface="Arial" panose="020B0604020202020204" pitchFamily="34" charset="0"/>
                            </a:rPr>
                          </m:ctrlPr>
                        </m:fPr>
                        <m:num>
                          <m:r>
                            <a:rPr lang="en-US" sz="2000" b="1" i="1" smtClean="0">
                              <a:solidFill>
                                <a:srgbClr val="C00000"/>
                              </a:solidFill>
                              <a:latin typeface="Cambria Math" panose="02040503050406030204" pitchFamily="18" charset="0"/>
                              <a:cs typeface="Arial" panose="020B0604020202020204" pitchFamily="34" charset="0"/>
                            </a:rPr>
                            <m:t>𝑽</m:t>
                          </m:r>
                        </m:num>
                        <m:den>
                          <m:r>
                            <a:rPr lang="en-US" sz="2000" b="1" i="1" smtClean="0">
                              <a:solidFill>
                                <a:srgbClr val="C00000"/>
                              </a:solidFill>
                              <a:latin typeface="Cambria Math" panose="02040503050406030204" pitchFamily="18" charset="0"/>
                              <a:cs typeface="Arial" panose="020B0604020202020204" pitchFamily="34" charset="0"/>
                            </a:rPr>
                            <m:t>𝑻</m:t>
                          </m:r>
                        </m:den>
                      </m:f>
                      <m:r>
                        <a:rPr lang="en-US" sz="2000" b="1" i="1" smtClean="0">
                          <a:solidFill>
                            <a:srgbClr val="C00000"/>
                          </a:solidFill>
                          <a:latin typeface="Cambria Math" panose="02040503050406030204" pitchFamily="18" charset="0"/>
                          <a:cs typeface="Arial" panose="020B0604020202020204" pitchFamily="34" charset="0"/>
                        </a:rPr>
                        <m:t>=</m:t>
                      </m:r>
                      <m:r>
                        <a:rPr lang="en-US" sz="2000" b="1" i="1" smtClean="0">
                          <a:solidFill>
                            <a:srgbClr val="C00000"/>
                          </a:solidFill>
                          <a:latin typeface="Cambria Math" panose="02040503050406030204" pitchFamily="18" charset="0"/>
                          <a:cs typeface="Arial" panose="020B0604020202020204" pitchFamily="34" charset="0"/>
                        </a:rPr>
                        <m:t>𝒄𝒐𝒏𝒔𝒕</m:t>
                      </m:r>
                    </m:oMath>
                  </m:oMathPara>
                </a14:m>
                <a:endParaRPr lang="ru-RU" sz="1800" b="1">
                  <a:solidFill>
                    <a:srgbClr val="002060"/>
                  </a:solidFill>
                  <a:latin typeface="Arial" panose="020B0604020202020204" pitchFamily="34" charset="0"/>
                  <a:cs typeface="Arial" panose="020B0604020202020204" pitchFamily="34" charset="0"/>
                </a:endParaRPr>
              </a:p>
              <a:p>
                <a:pPr marL="0" indent="0">
                  <a:lnSpc>
                    <a:spcPct val="100000"/>
                  </a:lnSpc>
                  <a:spcBef>
                    <a:spcPts val="0"/>
                  </a:spcBef>
                  <a:buNone/>
                </a:pPr>
                <a:r>
                  <a:rPr lang="ru-RU" sz="1800" b="1">
                    <a:solidFill>
                      <a:srgbClr val="002060"/>
                    </a:solidFill>
                    <a:latin typeface="Arial" panose="020B0604020202020204" pitchFamily="34" charset="0"/>
                    <a:cs typeface="Arial" panose="020B0604020202020204" pitchFamily="34" charset="0"/>
                  </a:rPr>
                  <a:t>мұндағы </a:t>
                </a:r>
                <a14:m>
                  <m:oMath xmlns:m="http://schemas.openxmlformats.org/officeDocument/2006/math">
                    <m:r>
                      <a:rPr lang="en-US" sz="1800" b="1" i="1" smtClean="0">
                        <a:solidFill>
                          <a:srgbClr val="002060"/>
                        </a:solidFill>
                        <a:latin typeface="Cambria Math" panose="02040503050406030204" pitchFamily="18" charset="0"/>
                        <a:cs typeface="Arial" panose="020B0604020202020204" pitchFamily="34" charset="0"/>
                      </a:rPr>
                      <m:t>𝑽</m:t>
                    </m:r>
                  </m:oMath>
                </a14:m>
                <a:r>
                  <a:rPr lang="en-US" sz="1800" b="1">
                    <a:solidFill>
                      <a:srgbClr val="002060"/>
                    </a:solidFill>
                    <a:latin typeface="Arial" panose="020B0604020202020204" pitchFamily="34" charset="0"/>
                    <a:cs typeface="Arial" panose="020B0604020202020204" pitchFamily="34" charset="0"/>
                  </a:rPr>
                  <a:t>- </a:t>
                </a:r>
                <a:r>
                  <a:rPr lang="ru-RU" sz="1800" b="1">
                    <a:solidFill>
                      <a:srgbClr val="002060"/>
                    </a:solidFill>
                    <a:latin typeface="Arial" panose="020B0604020202020204" pitchFamily="34" charset="0"/>
                    <a:cs typeface="Arial" panose="020B0604020202020204" pitchFamily="34" charset="0"/>
                  </a:rPr>
                  <a:t>газдың көлемі, </a:t>
                </a:r>
                <a14:m>
                  <m:oMath xmlns:m="http://schemas.openxmlformats.org/officeDocument/2006/math">
                    <m:r>
                      <a:rPr lang="en-US" sz="1800" b="1" i="1" smtClean="0">
                        <a:solidFill>
                          <a:srgbClr val="002060"/>
                        </a:solidFill>
                        <a:latin typeface="Cambria Math" panose="02040503050406030204" pitchFamily="18" charset="0"/>
                        <a:cs typeface="Arial" panose="020B0604020202020204" pitchFamily="34" charset="0"/>
                      </a:rPr>
                      <m:t>𝑻</m:t>
                    </m:r>
                  </m:oMath>
                </a14:m>
                <a:r>
                  <a:rPr lang="en-US" sz="1800" b="1">
                    <a:solidFill>
                      <a:srgbClr val="002060"/>
                    </a:solidFill>
                    <a:latin typeface="Arial" panose="020B0604020202020204" pitchFamily="34" charset="0"/>
                    <a:cs typeface="Arial" panose="020B0604020202020204" pitchFamily="34" charset="0"/>
                  </a:rPr>
                  <a:t> - </a:t>
                </a:r>
                <a:r>
                  <a:rPr lang="ru-RU" sz="1800" b="1">
                    <a:solidFill>
                      <a:srgbClr val="002060"/>
                    </a:solidFill>
                    <a:latin typeface="Arial" panose="020B0604020202020204" pitchFamily="34" charset="0"/>
                    <a:cs typeface="Arial" panose="020B0604020202020204" pitchFamily="34" charset="0"/>
                  </a:rPr>
                  <a:t>оның абсолютті температурасы, ал тұрақтысы заттың мөлшері мен газ қысымына байланысты.</a:t>
                </a:r>
              </a:p>
            </p:txBody>
          </p:sp>
        </mc:Choice>
        <mc:Fallback xmlns="">
          <p:sp>
            <p:nvSpPr>
              <p:cNvPr id="54" name="Объект 2">
                <a:extLst>
                  <a:ext uri="{FF2B5EF4-FFF2-40B4-BE49-F238E27FC236}">
                    <a16:creationId xmlns:a16="http://schemas.microsoft.com/office/drawing/2014/main" id="{A36846F4-7899-4EB9-840A-3A4B552361F8}"/>
                  </a:ext>
                </a:extLst>
              </p:cNvPr>
              <p:cNvSpPr>
                <a:spLocks noGrp="1" noRot="1" noChangeAspect="1" noMove="1" noResize="1" noEditPoints="1" noAdjustHandles="1" noChangeArrowheads="1" noChangeShapeType="1" noTextEdit="1"/>
              </p:cNvSpPr>
              <p:nvPr>
                <p:ph idx="1"/>
              </p:nvPr>
            </p:nvSpPr>
            <p:spPr>
              <a:xfrm>
                <a:off x="3346739" y="830110"/>
                <a:ext cx="8607710" cy="2747379"/>
              </a:xfrm>
              <a:blipFill>
                <a:blip r:embed="rId3"/>
                <a:stretch>
                  <a:fillRect l="-567" b="-665"/>
                </a:stretch>
              </a:blipFill>
            </p:spPr>
            <p:txBody>
              <a:bodyPr/>
              <a:lstStyle/>
              <a:p>
                <a:r>
                  <a:rPr lang="kk-KZ">
                    <a:noFill/>
                  </a:rPr>
                  <a:t> </a:t>
                </a:r>
              </a:p>
            </p:txBody>
          </p:sp>
        </mc:Fallback>
      </mc:AlternateContent>
      <p:sp>
        <p:nvSpPr>
          <p:cNvPr id="3" name="Скругленный прямоугольник 4">
            <a:extLst>
              <a:ext uri="{FF2B5EF4-FFF2-40B4-BE49-F238E27FC236}">
                <a16:creationId xmlns:a16="http://schemas.microsoft.com/office/drawing/2014/main" id="{01DE61E6-BCF0-EAF3-299E-7120B64DDE68}"/>
              </a:ext>
            </a:extLst>
          </p:cNvPr>
          <p:cNvSpPr/>
          <p:nvPr/>
        </p:nvSpPr>
        <p:spPr>
          <a:xfrm>
            <a:off x="1975495" y="234228"/>
            <a:ext cx="8181975" cy="581025"/>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 name="Заголовок 1">
            <a:extLst>
              <a:ext uri="{FF2B5EF4-FFF2-40B4-BE49-F238E27FC236}">
                <a16:creationId xmlns:a16="http://schemas.microsoft.com/office/drawing/2014/main" id="{E05BF613-E079-5140-F64C-9F7A18DDE6EF}"/>
              </a:ext>
            </a:extLst>
          </p:cNvPr>
          <p:cNvSpPr>
            <a:spLocks noGrp="1"/>
          </p:cNvSpPr>
          <p:nvPr>
            <p:ph type="title"/>
          </p:nvPr>
        </p:nvSpPr>
        <p:spPr>
          <a:xfrm>
            <a:off x="1975496" y="27678"/>
            <a:ext cx="8241008" cy="994123"/>
          </a:xfrm>
        </p:spPr>
        <p:txBody>
          <a:bodyPr>
            <a:normAutofit/>
          </a:bodyPr>
          <a:lstStyle/>
          <a:p>
            <a:pPr algn="ctr"/>
            <a:r>
              <a:rPr lang="ru-RU" sz="2800" b="1" dirty="0">
                <a:solidFill>
                  <a:srgbClr val="C00000"/>
                </a:solidFill>
                <a:latin typeface="Arial" panose="020B0604020202020204" pitchFamily="34" charset="0"/>
                <a:cs typeface="Arial" panose="020B0604020202020204" pitchFamily="34" charset="0"/>
              </a:rPr>
              <a:t>1</a:t>
            </a:r>
            <a:r>
              <a:rPr lang="ru-RU" sz="2800" b="1">
                <a:solidFill>
                  <a:srgbClr val="C00000"/>
                </a:solidFill>
                <a:latin typeface="Arial" panose="020B0604020202020204" pitchFamily="34" charset="0"/>
                <a:cs typeface="Arial" panose="020B0604020202020204" pitchFamily="34" charset="0"/>
              </a:rPr>
              <a:t>. Идеал газ күйінің теңдеуі</a:t>
            </a:r>
            <a:endParaRPr lang="ru-RU" sz="2800" b="1" dirty="0">
              <a:solidFill>
                <a:srgbClr val="C00000"/>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A3D2DD2-B8FD-563D-D641-28F9CBAD04EA}"/>
              </a:ext>
            </a:extLst>
          </p:cNvPr>
          <p:cNvSpPr txBox="1"/>
          <p:nvPr/>
        </p:nvSpPr>
        <p:spPr>
          <a:xfrm>
            <a:off x="989338" y="4257372"/>
            <a:ext cx="6400964" cy="1477328"/>
          </a:xfrm>
          <a:prstGeom prst="rect">
            <a:avLst/>
          </a:prstGeom>
          <a:noFill/>
        </p:spPr>
        <p:txBody>
          <a:bodyPr wrap="square">
            <a:spAutoFit/>
          </a:bodyPr>
          <a:lstStyle/>
          <a:p>
            <a:r>
              <a:rPr lang="ru-RU" b="1">
                <a:solidFill>
                  <a:srgbClr val="002060"/>
                </a:solidFill>
                <a:latin typeface="Arial" panose="020B0604020202020204" pitchFamily="34" charset="0"/>
                <a:cs typeface="Arial" panose="020B0604020202020204" pitchFamily="34" charset="0"/>
              </a:rPr>
              <a:t>Формуладан шығатыны, температура көтерілген сайын газдың көлемі артады, ал төмендеген сайын азаяды. Бірақ бұл заң тек идеалды газдарға қатысты және қысымның немесе басқа факторлардың өзгеруін ескермейтінін ескеру қажет.</a:t>
            </a:r>
            <a:endParaRPr lang="ru-RU" b="1" dirty="0">
              <a:solidFill>
                <a:srgbClr val="002060"/>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0B8ECC56-B825-02B3-DF16-33554F902787}"/>
              </a:ext>
            </a:extLst>
          </p:cNvPr>
          <p:cNvSpPr txBox="1"/>
          <p:nvPr/>
        </p:nvSpPr>
        <p:spPr>
          <a:xfrm>
            <a:off x="1402765" y="3842872"/>
            <a:ext cx="1857229" cy="369332"/>
          </a:xfrm>
          <a:prstGeom prst="rect">
            <a:avLst/>
          </a:prstGeom>
          <a:noFill/>
        </p:spPr>
        <p:txBody>
          <a:bodyPr wrap="square">
            <a:spAutoFit/>
          </a:bodyPr>
          <a:lstStyle/>
          <a:p>
            <a:r>
              <a:rPr lang="ru-RU" sz="1800" b="1">
                <a:solidFill>
                  <a:srgbClr val="002060"/>
                </a:solidFill>
                <a:latin typeface="Arial" panose="020B0604020202020204" pitchFamily="34" charset="0"/>
                <a:cs typeface="Arial" panose="020B0604020202020204" pitchFamily="34" charset="0"/>
              </a:rPr>
              <a:t>Ж.Гей-Люссак</a:t>
            </a:r>
            <a:endParaRPr lang="kk-KZ"/>
          </a:p>
        </p:txBody>
      </p:sp>
      <p:pic>
        <p:nvPicPr>
          <p:cNvPr id="59" name="Рисунок 58">
            <a:extLst>
              <a:ext uri="{FF2B5EF4-FFF2-40B4-BE49-F238E27FC236}">
                <a16:creationId xmlns:a16="http://schemas.microsoft.com/office/drawing/2014/main" id="{DAB24C7C-8482-9732-4803-89ABE1BECFBA}"/>
              </a:ext>
            </a:extLst>
          </p:cNvPr>
          <p:cNvPicPr>
            <a:picLocks noChangeAspect="1"/>
          </p:cNvPicPr>
          <p:nvPr/>
        </p:nvPicPr>
        <p:blipFill>
          <a:blip r:embed="rId4"/>
          <a:stretch>
            <a:fillRect/>
          </a:stretch>
        </p:blipFill>
        <p:spPr>
          <a:xfrm>
            <a:off x="7387878" y="3577489"/>
            <a:ext cx="3222804" cy="2637549"/>
          </a:xfrm>
          <a:prstGeom prst="rect">
            <a:avLst/>
          </a:prstGeom>
        </p:spPr>
      </p:pic>
      <p:pic>
        <p:nvPicPr>
          <p:cNvPr id="2058" name="Picture 10" descr="Picture background">
            <a:extLst>
              <a:ext uri="{FF2B5EF4-FFF2-40B4-BE49-F238E27FC236}">
                <a16:creationId xmlns:a16="http://schemas.microsoft.com/office/drawing/2014/main" id="{C22685C1-C87E-8621-4AD3-F494E20F3A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495" y="979990"/>
            <a:ext cx="2494540" cy="2904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646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786EB66-C867-4091-BE41-0977C3162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9AC298A-B9B9-4BAB-BCF5-45A44E5BA7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1BF8F48-5FE7-4A46-8BEB-AF2AE44CD2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17AB195-E690-4959-B435-3BC469C2CA4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BBBA5550-3A7F-41FE-AEC2-85F9CA801E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20C75782-E825-4F5C-B9E2-269CD9E69B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3F6D5B3A-F638-4015-BF3D-202A166FD4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C8B81319-436D-4F21-ABCC-A5838F9892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6C0516BC-CF7B-4D50-8C67-0665D3FD9A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C232F28B-582E-441D-A117-D9A1A40EBC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5E43823E-66CA-4740-95AE-DB53C2751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06C1A5BC-53FF-465A-8394-81554FCDA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86AAA0B5-FFC7-499B-9C1B-8DFFB4F291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A1B55CB2-2108-462D-B109-4D76D34A82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9E620EE3-25FA-4C0B-9F5D-470FF51B9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52A5BDF8-AD17-44D3-B1C9-E165158D9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9D9672DB-F953-4898-9C52-03A164FADE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BF03BEBE-5AB3-4234-9975-887E86FEDE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77545F09-233F-4039-B88E-8B7EE733B6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B89D6423-0884-41BE-BAB8-0F8A9851D5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2316554F-5550-4E94-BF70-9B1092E2A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B3B986A6-E7CE-46D5-B7C2-E469056C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513E22E1-E1BD-471B-9959-02D382CDB4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81396781-D57E-417F-9D99-C69663C28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B3DCA897-9502-460C-B0A6-67548D09B7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009AF730-DCD4-4428-A9E9-D26FAD1420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72AF0F75-11D1-432A-969B-1F454307F5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23397648-9CC0-48EE-86FE-B819830EA2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5C7C485C-93D0-46DC-AD54-B0AFDAEA7A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BB2C71AA-96A2-4945-BE1C-17FEF965F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1914A3E6-8F60-4CB5-8142-47B57D38C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8E36D6EE-E260-44F2-8D0C-B86573A68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A1EDD0E7-0ACC-4782-BB65-179218A536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61301D83-35ED-45D9-808A-4BDADF2B22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8ED1BB52-7859-46C1-997C-F679C92369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7A5D5BB8-21AD-44D8-8793-CB4924B93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6B17B7F3-3D9C-4459-AF7F-6BCF13664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03AF9AAC-5EF8-43F6-A71F-CAACB54FF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F0D2C464-1C0A-4D91-9AAA-C053C895F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4BEDADBB-1E6E-48F0-BBF3-EB9B978FB2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A768E058-61D9-41D6-AC45-94D984A89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99718B8A-0078-45EC-9F2C-1B6E96E1B7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54" name="Объект 2">
                <a:extLst>
                  <a:ext uri="{FF2B5EF4-FFF2-40B4-BE49-F238E27FC236}">
                    <a16:creationId xmlns:a16="http://schemas.microsoft.com/office/drawing/2014/main" id="{A36846F4-7899-4EB9-840A-3A4B552361F8}"/>
                  </a:ext>
                </a:extLst>
              </p:cNvPr>
              <p:cNvSpPr>
                <a:spLocks noGrp="1"/>
              </p:cNvSpPr>
              <p:nvPr>
                <p:ph idx="1"/>
              </p:nvPr>
            </p:nvSpPr>
            <p:spPr>
              <a:xfrm>
                <a:off x="3346739" y="830110"/>
                <a:ext cx="8607710" cy="2747379"/>
              </a:xfrm>
            </p:spPr>
            <p:txBody>
              <a:bodyPr anchor="ctr">
                <a:noAutofit/>
              </a:bodyPr>
              <a:lstStyle/>
              <a:p>
                <a:pPr marL="0" indent="0">
                  <a:lnSpc>
                    <a:spcPct val="100000"/>
                  </a:lnSpc>
                  <a:spcBef>
                    <a:spcPts val="0"/>
                  </a:spcBef>
                  <a:buNone/>
                </a:pPr>
                <a:r>
                  <a:rPr lang="ru-RU" sz="1800" b="1">
                    <a:solidFill>
                      <a:srgbClr val="002060"/>
                    </a:solidFill>
                    <a:latin typeface="Arial" panose="020B0604020202020204" pitchFamily="34" charset="0"/>
                    <a:cs typeface="Arial" panose="020B0604020202020204" pitchFamily="34" charset="0"/>
                  </a:rPr>
                  <a:t>Газ қысымының температураға тәуелділігін француз физигі Ж.Шарль (1787) тәжірибе жүзінде зерттеген.</a:t>
                </a:r>
              </a:p>
              <a:p>
                <a:pPr marL="0" indent="0" algn="ctr">
                  <a:lnSpc>
                    <a:spcPct val="100000"/>
                  </a:lnSpc>
                  <a:spcBef>
                    <a:spcPts val="0"/>
                  </a:spcBef>
                  <a:buNone/>
                </a:pPr>
                <a:r>
                  <a:rPr lang="ru-RU" sz="1800" b="1">
                    <a:solidFill>
                      <a:srgbClr val="002060"/>
                    </a:solidFill>
                    <a:latin typeface="Arial" panose="020B0604020202020204" pitchFamily="34" charset="0"/>
                    <a:cs typeface="Arial" panose="020B0604020202020204" pitchFamily="34" charset="0"/>
                  </a:rPr>
                  <a:t>Бұл теңдеу </a:t>
                </a:r>
                <a:r>
                  <a:rPr lang="ru-RU" sz="1800" b="1">
                    <a:solidFill>
                      <a:srgbClr val="C00000"/>
                    </a:solidFill>
                    <a:latin typeface="Arial" panose="020B0604020202020204" pitchFamily="34" charset="0"/>
                    <a:cs typeface="Arial" panose="020B0604020202020204" pitchFamily="34" charset="0"/>
                  </a:rPr>
                  <a:t>Шарль заңы </a:t>
                </a:r>
                <a:r>
                  <a:rPr lang="ru-RU" sz="1800" b="1">
                    <a:solidFill>
                      <a:srgbClr val="002060"/>
                    </a:solidFill>
                    <a:latin typeface="Arial" panose="020B0604020202020204" pitchFamily="34" charset="0"/>
                    <a:cs typeface="Arial" panose="020B0604020202020204" pitchFamily="34" charset="0"/>
                  </a:rPr>
                  <a:t>деп аталады.</a:t>
                </a:r>
              </a:p>
              <a:p>
                <a:pPr marL="0" indent="0">
                  <a:lnSpc>
                    <a:spcPct val="100000"/>
                  </a:lnSpc>
                  <a:spcBef>
                    <a:spcPts val="0"/>
                  </a:spcBef>
                  <a:buNone/>
                </a:pPr>
                <a:r>
                  <a:rPr lang="ru-RU" sz="1800" b="1">
                    <a:solidFill>
                      <a:srgbClr val="002060"/>
                    </a:solidFill>
                    <a:latin typeface="Arial" panose="020B0604020202020204" pitchFamily="34" charset="0"/>
                    <a:cs typeface="Arial" panose="020B0604020202020204" pitchFamily="34" charset="0"/>
                  </a:rPr>
                  <a:t>Шарль заңы идеал газдың қысымы мен оның тұрақты көлемдегі температурасы арасындағы байланысты белгілейді. Шарль заңының формуласы былай жазылған:</a:t>
                </a:r>
              </a:p>
              <a:p>
                <a:pPr marL="0" indent="0">
                  <a:lnSpc>
                    <a:spcPct val="100000"/>
                  </a:lnSpc>
                  <a:spcBef>
                    <a:spcPts val="0"/>
                  </a:spcBef>
                  <a:buNone/>
                </a:pPr>
                <a14:m>
                  <m:oMathPara xmlns:m="http://schemas.openxmlformats.org/officeDocument/2006/math">
                    <m:oMathParaPr>
                      <m:jc m:val="centerGroup"/>
                    </m:oMathParaPr>
                    <m:oMath xmlns:m="http://schemas.openxmlformats.org/officeDocument/2006/math">
                      <m:f>
                        <m:fPr>
                          <m:ctrlPr>
                            <a:rPr lang="en-US" sz="1800" b="1" i="1" smtClean="0">
                              <a:solidFill>
                                <a:srgbClr val="C00000"/>
                              </a:solidFill>
                              <a:latin typeface="Cambria Math" panose="02040503050406030204" pitchFamily="18" charset="0"/>
                              <a:cs typeface="Arial" panose="020B0604020202020204" pitchFamily="34" charset="0"/>
                            </a:rPr>
                          </m:ctrlPr>
                        </m:fPr>
                        <m:num>
                          <m:r>
                            <a:rPr lang="en-US" sz="1800" b="1" i="1" smtClean="0">
                              <a:solidFill>
                                <a:srgbClr val="C00000"/>
                              </a:solidFill>
                              <a:latin typeface="Cambria Math" panose="02040503050406030204" pitchFamily="18" charset="0"/>
                              <a:cs typeface="Arial" panose="020B0604020202020204" pitchFamily="34" charset="0"/>
                            </a:rPr>
                            <m:t>𝒑</m:t>
                          </m:r>
                        </m:num>
                        <m:den>
                          <m:r>
                            <a:rPr lang="en-US" sz="1800" b="1" i="1" smtClean="0">
                              <a:solidFill>
                                <a:srgbClr val="C00000"/>
                              </a:solidFill>
                              <a:latin typeface="Cambria Math" panose="02040503050406030204" pitchFamily="18" charset="0"/>
                              <a:cs typeface="Arial" panose="020B0604020202020204" pitchFamily="34" charset="0"/>
                            </a:rPr>
                            <m:t>𝑻</m:t>
                          </m:r>
                        </m:den>
                      </m:f>
                      <m:r>
                        <a:rPr lang="en-US" sz="1800" b="1" i="1" smtClean="0">
                          <a:solidFill>
                            <a:srgbClr val="C00000"/>
                          </a:solidFill>
                          <a:latin typeface="Cambria Math" panose="02040503050406030204" pitchFamily="18" charset="0"/>
                          <a:cs typeface="Arial" panose="020B0604020202020204" pitchFamily="34" charset="0"/>
                        </a:rPr>
                        <m:t>=</m:t>
                      </m:r>
                      <m:r>
                        <a:rPr lang="en-US" sz="1800" b="1" i="1" smtClean="0">
                          <a:solidFill>
                            <a:srgbClr val="C00000"/>
                          </a:solidFill>
                          <a:latin typeface="Cambria Math" panose="02040503050406030204" pitchFamily="18" charset="0"/>
                          <a:cs typeface="Arial" panose="020B0604020202020204" pitchFamily="34" charset="0"/>
                        </a:rPr>
                        <m:t>𝒄𝒐𝒏𝒔𝒕</m:t>
                      </m:r>
                    </m:oMath>
                  </m:oMathPara>
                </a14:m>
                <a:endParaRPr lang="ru-RU" sz="1800" b="1">
                  <a:solidFill>
                    <a:srgbClr val="C00000"/>
                  </a:solidFill>
                  <a:latin typeface="Arial" panose="020B0604020202020204" pitchFamily="34" charset="0"/>
                  <a:cs typeface="Arial" panose="020B0604020202020204" pitchFamily="34" charset="0"/>
                </a:endParaRPr>
              </a:p>
              <a:p>
                <a:pPr marL="0" indent="0">
                  <a:lnSpc>
                    <a:spcPct val="100000"/>
                  </a:lnSpc>
                  <a:spcBef>
                    <a:spcPts val="0"/>
                  </a:spcBef>
                  <a:buNone/>
                </a:pPr>
                <a:r>
                  <a:rPr lang="ru-RU" sz="1800" b="1">
                    <a:solidFill>
                      <a:srgbClr val="002060"/>
                    </a:solidFill>
                    <a:latin typeface="Arial" panose="020B0604020202020204" pitchFamily="34" charset="0"/>
                    <a:cs typeface="Arial" panose="020B0604020202020204" pitchFamily="34" charset="0"/>
                  </a:rPr>
                  <a:t>Мұндағы</a:t>
                </a:r>
                <a:r>
                  <a:rPr lang="en-US" sz="1800" b="1">
                    <a:solidFill>
                      <a:srgbClr val="002060"/>
                    </a:solidFill>
                    <a:latin typeface="Arial" panose="020B0604020202020204" pitchFamily="34" charset="0"/>
                    <a:cs typeface="Arial" panose="020B0604020202020204" pitchFamily="34" charset="0"/>
                  </a:rPr>
                  <a:t> </a:t>
                </a:r>
                <a14:m>
                  <m:oMath xmlns:m="http://schemas.openxmlformats.org/officeDocument/2006/math">
                    <m:r>
                      <a:rPr lang="en-US" sz="1800" b="1" i="0" smtClean="0">
                        <a:solidFill>
                          <a:srgbClr val="002060"/>
                        </a:solidFill>
                        <a:latin typeface="Cambria Math" panose="02040503050406030204" pitchFamily="18" charset="0"/>
                        <a:cs typeface="Arial" panose="020B0604020202020204" pitchFamily="34" charset="0"/>
                      </a:rPr>
                      <m:t>𝐩</m:t>
                    </m:r>
                    <m:r>
                      <a:rPr lang="en-US" sz="1800" b="1" i="1" smtClean="0">
                        <a:solidFill>
                          <a:srgbClr val="002060"/>
                        </a:solidFill>
                        <a:latin typeface="Cambria Math" panose="02040503050406030204" pitchFamily="18" charset="0"/>
                        <a:cs typeface="Arial" panose="020B0604020202020204" pitchFamily="34" charset="0"/>
                      </a:rPr>
                      <m:t> </m:t>
                    </m:r>
                  </m:oMath>
                </a14:m>
                <a:r>
                  <a:rPr lang="en-US" sz="1800" b="1">
                    <a:solidFill>
                      <a:srgbClr val="002060"/>
                    </a:solidFill>
                    <a:latin typeface="Arial" panose="020B0604020202020204" pitchFamily="34" charset="0"/>
                    <a:cs typeface="Arial" panose="020B0604020202020204" pitchFamily="34" charset="0"/>
                  </a:rPr>
                  <a:t>- </a:t>
                </a:r>
                <a:r>
                  <a:rPr lang="ru-RU" sz="1800" b="1">
                    <a:solidFill>
                      <a:srgbClr val="002060"/>
                    </a:solidFill>
                    <a:latin typeface="Arial" panose="020B0604020202020204" pitchFamily="34" charset="0"/>
                    <a:cs typeface="Arial" panose="020B0604020202020204" pitchFamily="34" charset="0"/>
                  </a:rPr>
                  <a:t>газ қысымы, </a:t>
                </a:r>
                <a14:m>
                  <m:oMath xmlns:m="http://schemas.openxmlformats.org/officeDocument/2006/math">
                    <m:r>
                      <a:rPr lang="en-US" sz="1800" b="1" i="1" smtClean="0">
                        <a:solidFill>
                          <a:srgbClr val="002060"/>
                        </a:solidFill>
                        <a:latin typeface="Cambria Math" panose="02040503050406030204" pitchFamily="18" charset="0"/>
                        <a:cs typeface="Arial" panose="020B0604020202020204" pitchFamily="34" charset="0"/>
                      </a:rPr>
                      <m:t>𝑻</m:t>
                    </m:r>
                  </m:oMath>
                </a14:m>
                <a:r>
                  <a:rPr lang="en-US" sz="1800" b="1">
                    <a:solidFill>
                      <a:srgbClr val="002060"/>
                    </a:solidFill>
                    <a:latin typeface="Arial" panose="020B0604020202020204" pitchFamily="34" charset="0"/>
                    <a:cs typeface="Arial" panose="020B0604020202020204" pitchFamily="34" charset="0"/>
                  </a:rPr>
                  <a:t> - </a:t>
                </a:r>
                <a:r>
                  <a:rPr lang="ru-RU" sz="1800" b="1">
                    <a:solidFill>
                      <a:srgbClr val="002060"/>
                    </a:solidFill>
                    <a:latin typeface="Arial" panose="020B0604020202020204" pitchFamily="34" charset="0"/>
                    <a:cs typeface="Arial" panose="020B0604020202020204" pitchFamily="34" charset="0"/>
                  </a:rPr>
                  <a:t>оның абсолютті температурасы.</a:t>
                </a:r>
              </a:p>
            </p:txBody>
          </p:sp>
        </mc:Choice>
        <mc:Fallback xmlns="">
          <p:sp>
            <p:nvSpPr>
              <p:cNvPr id="54" name="Объект 2">
                <a:extLst>
                  <a:ext uri="{FF2B5EF4-FFF2-40B4-BE49-F238E27FC236}">
                    <a16:creationId xmlns:a16="http://schemas.microsoft.com/office/drawing/2014/main" id="{A36846F4-7899-4EB9-840A-3A4B552361F8}"/>
                  </a:ext>
                </a:extLst>
              </p:cNvPr>
              <p:cNvSpPr>
                <a:spLocks noGrp="1" noRot="1" noChangeAspect="1" noMove="1" noResize="1" noEditPoints="1" noAdjustHandles="1" noChangeArrowheads="1" noChangeShapeType="1" noTextEdit="1"/>
              </p:cNvSpPr>
              <p:nvPr>
                <p:ph idx="1"/>
              </p:nvPr>
            </p:nvSpPr>
            <p:spPr>
              <a:xfrm>
                <a:off x="3346739" y="830110"/>
                <a:ext cx="8607710" cy="2747379"/>
              </a:xfrm>
              <a:blipFill>
                <a:blip r:embed="rId3"/>
                <a:stretch>
                  <a:fillRect l="-567"/>
                </a:stretch>
              </a:blipFill>
            </p:spPr>
            <p:txBody>
              <a:bodyPr/>
              <a:lstStyle/>
              <a:p>
                <a:r>
                  <a:rPr lang="kk-KZ">
                    <a:noFill/>
                  </a:rPr>
                  <a:t> </a:t>
                </a:r>
              </a:p>
            </p:txBody>
          </p:sp>
        </mc:Fallback>
      </mc:AlternateContent>
      <p:sp>
        <p:nvSpPr>
          <p:cNvPr id="3" name="Скругленный прямоугольник 4">
            <a:extLst>
              <a:ext uri="{FF2B5EF4-FFF2-40B4-BE49-F238E27FC236}">
                <a16:creationId xmlns:a16="http://schemas.microsoft.com/office/drawing/2014/main" id="{01DE61E6-BCF0-EAF3-299E-7120B64DDE68}"/>
              </a:ext>
            </a:extLst>
          </p:cNvPr>
          <p:cNvSpPr/>
          <p:nvPr/>
        </p:nvSpPr>
        <p:spPr>
          <a:xfrm>
            <a:off x="1975495" y="234228"/>
            <a:ext cx="8181975" cy="581025"/>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 name="Заголовок 1">
            <a:extLst>
              <a:ext uri="{FF2B5EF4-FFF2-40B4-BE49-F238E27FC236}">
                <a16:creationId xmlns:a16="http://schemas.microsoft.com/office/drawing/2014/main" id="{E05BF613-E079-5140-F64C-9F7A18DDE6EF}"/>
              </a:ext>
            </a:extLst>
          </p:cNvPr>
          <p:cNvSpPr>
            <a:spLocks noGrp="1"/>
          </p:cNvSpPr>
          <p:nvPr>
            <p:ph type="title"/>
          </p:nvPr>
        </p:nvSpPr>
        <p:spPr>
          <a:xfrm>
            <a:off x="1975496" y="27678"/>
            <a:ext cx="8241008" cy="994123"/>
          </a:xfrm>
        </p:spPr>
        <p:txBody>
          <a:bodyPr>
            <a:normAutofit/>
          </a:bodyPr>
          <a:lstStyle/>
          <a:p>
            <a:pPr algn="ctr"/>
            <a:r>
              <a:rPr lang="ru-RU" sz="2800" b="1" dirty="0">
                <a:solidFill>
                  <a:srgbClr val="C00000"/>
                </a:solidFill>
                <a:latin typeface="Arial" panose="020B0604020202020204" pitchFamily="34" charset="0"/>
                <a:cs typeface="Arial" panose="020B0604020202020204" pitchFamily="34" charset="0"/>
              </a:rPr>
              <a:t>1</a:t>
            </a:r>
            <a:r>
              <a:rPr lang="ru-RU" sz="2800" b="1">
                <a:solidFill>
                  <a:srgbClr val="C00000"/>
                </a:solidFill>
                <a:latin typeface="Arial" panose="020B0604020202020204" pitchFamily="34" charset="0"/>
                <a:cs typeface="Arial" panose="020B0604020202020204" pitchFamily="34" charset="0"/>
              </a:rPr>
              <a:t>. Идеал газ күйінің теңдеуі</a:t>
            </a:r>
            <a:endParaRPr lang="ru-RU" sz="2800" b="1" dirty="0">
              <a:solidFill>
                <a:srgbClr val="C00000"/>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A3D2DD2-B8FD-563D-D641-28F9CBAD04EA}"/>
              </a:ext>
            </a:extLst>
          </p:cNvPr>
          <p:cNvSpPr txBox="1"/>
          <p:nvPr/>
        </p:nvSpPr>
        <p:spPr>
          <a:xfrm>
            <a:off x="989338" y="4257372"/>
            <a:ext cx="6400964" cy="1754326"/>
          </a:xfrm>
          <a:prstGeom prst="rect">
            <a:avLst/>
          </a:prstGeom>
          <a:noFill/>
        </p:spPr>
        <p:txBody>
          <a:bodyPr wrap="square">
            <a:spAutoFit/>
          </a:bodyPr>
          <a:lstStyle/>
          <a:p>
            <a:r>
              <a:rPr lang="kk-KZ" b="1">
                <a:solidFill>
                  <a:srgbClr val="002060"/>
                </a:solidFill>
                <a:latin typeface="Arial" panose="020B0604020202020204" pitchFamily="34" charset="0"/>
                <a:cs typeface="Arial" panose="020B0604020202020204" pitchFamily="34" charset="0"/>
              </a:rPr>
              <a:t>Шарль</a:t>
            </a:r>
            <a:r>
              <a:rPr lang="ru-RU" b="1">
                <a:solidFill>
                  <a:srgbClr val="002060"/>
                </a:solidFill>
                <a:latin typeface="Arial" panose="020B0604020202020204" pitchFamily="34" charset="0"/>
                <a:cs typeface="Arial" panose="020B0604020202020204" pitchFamily="34" charset="0"/>
              </a:rPr>
              <a:t> заңы бойынша газдың температурасы жоғарылаған сайын оның қысымы да жоғарылайды және керісінше. Бұл температура жоғарылаған сайын газ молекулалары жылдамырақ қозғалып, ыдыстың қабырғаларымен жиі соқтығысып, қысымның жоғарылауына байланысты болады.</a:t>
            </a:r>
            <a:endParaRPr lang="ru-RU" b="1" dirty="0">
              <a:solidFill>
                <a:srgbClr val="002060"/>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0B8ECC56-B825-02B3-DF16-33554F902787}"/>
              </a:ext>
            </a:extLst>
          </p:cNvPr>
          <p:cNvSpPr txBox="1"/>
          <p:nvPr/>
        </p:nvSpPr>
        <p:spPr>
          <a:xfrm>
            <a:off x="1402765" y="3842872"/>
            <a:ext cx="1857229" cy="369332"/>
          </a:xfrm>
          <a:prstGeom prst="rect">
            <a:avLst/>
          </a:prstGeom>
          <a:noFill/>
        </p:spPr>
        <p:txBody>
          <a:bodyPr wrap="square">
            <a:spAutoFit/>
          </a:bodyPr>
          <a:lstStyle/>
          <a:p>
            <a:r>
              <a:rPr lang="ru-RU" sz="1800" b="1">
                <a:solidFill>
                  <a:srgbClr val="002060"/>
                </a:solidFill>
                <a:latin typeface="Arial" panose="020B0604020202020204" pitchFamily="34" charset="0"/>
                <a:cs typeface="Arial" panose="020B0604020202020204" pitchFamily="34" charset="0"/>
              </a:rPr>
              <a:t>ЖШарль</a:t>
            </a:r>
            <a:endParaRPr lang="kk-KZ"/>
          </a:p>
        </p:txBody>
      </p:sp>
      <p:pic>
        <p:nvPicPr>
          <p:cNvPr id="5" name="Рисунок 4">
            <a:extLst>
              <a:ext uri="{FF2B5EF4-FFF2-40B4-BE49-F238E27FC236}">
                <a16:creationId xmlns:a16="http://schemas.microsoft.com/office/drawing/2014/main" id="{084A57F1-6DF4-95C7-FDCF-A5ED7682C0FB}"/>
              </a:ext>
            </a:extLst>
          </p:cNvPr>
          <p:cNvPicPr>
            <a:picLocks noChangeAspect="1"/>
          </p:cNvPicPr>
          <p:nvPr/>
        </p:nvPicPr>
        <p:blipFill>
          <a:blip r:embed="rId4"/>
          <a:stretch>
            <a:fillRect/>
          </a:stretch>
        </p:blipFill>
        <p:spPr>
          <a:xfrm>
            <a:off x="7745315" y="3457616"/>
            <a:ext cx="3395900" cy="2718353"/>
          </a:xfrm>
          <a:prstGeom prst="rect">
            <a:avLst/>
          </a:prstGeom>
        </p:spPr>
      </p:pic>
      <p:pic>
        <p:nvPicPr>
          <p:cNvPr id="3074" name="Picture 2" descr="Picture background">
            <a:extLst>
              <a:ext uri="{FF2B5EF4-FFF2-40B4-BE49-F238E27FC236}">
                <a16:creationId xmlns:a16="http://schemas.microsoft.com/office/drawing/2014/main" id="{ADDA6B7F-193E-68FD-61D3-0DC8C1885C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0166" y="1092955"/>
            <a:ext cx="2179638" cy="2631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3849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786EB66-C867-4091-BE41-0977C3162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9AC298A-B9B9-4BAB-BCF5-45A44E5BA7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1BF8F48-5FE7-4A46-8BEB-AF2AE44CD2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17AB195-E690-4959-B435-3BC469C2CA4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BBBA5550-3A7F-41FE-AEC2-85F9CA801E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20C75782-E825-4F5C-B9E2-269CD9E69B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3F6D5B3A-F638-4015-BF3D-202A166FD4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C8B81319-436D-4F21-ABCC-A5838F9892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6C0516BC-CF7B-4D50-8C67-0665D3FD9A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C232F28B-582E-441D-A117-D9A1A40EBC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5E43823E-66CA-4740-95AE-DB53C2751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06C1A5BC-53FF-465A-8394-81554FCDA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86AAA0B5-FFC7-499B-9C1B-8DFFB4F291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A1B55CB2-2108-462D-B109-4D76D34A82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9E620EE3-25FA-4C0B-9F5D-470FF51B9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52A5BDF8-AD17-44D3-B1C9-E165158D9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9D9672DB-F953-4898-9C52-03A164FADE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BF03BEBE-5AB3-4234-9975-887E86FEDE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77545F09-233F-4039-B88E-8B7EE733B6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B89D6423-0884-41BE-BAB8-0F8A9851D5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2316554F-5550-4E94-BF70-9B1092E2A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B3B986A6-E7CE-46D5-B7C2-E469056C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513E22E1-E1BD-471B-9959-02D382CDB4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81396781-D57E-417F-9D99-C69663C28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B3DCA897-9502-460C-B0A6-67548D09B7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009AF730-DCD4-4428-A9E9-D26FAD1420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72AF0F75-11D1-432A-969B-1F454307F5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23397648-9CC0-48EE-86FE-B819830EA2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5C7C485C-93D0-46DC-AD54-B0AFDAEA7A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BB2C71AA-96A2-4945-BE1C-17FEF965F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1914A3E6-8F60-4CB5-8142-47B57D38C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8E36D6EE-E260-44F2-8D0C-B86573A68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A1EDD0E7-0ACC-4782-BB65-179218A536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61301D83-35ED-45D9-808A-4BDADF2B22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8ED1BB52-7859-46C1-997C-F679C92369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7A5D5BB8-21AD-44D8-8793-CB4924B93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6B17B7F3-3D9C-4459-AF7F-6BCF13664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03AF9AAC-5EF8-43F6-A71F-CAACB54FF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F0D2C464-1C0A-4D91-9AAA-C053C895F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4BEDADBB-1E6E-48F0-BBF3-EB9B978FB2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A768E058-61D9-41D6-AC45-94D984A89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99718B8A-0078-45EC-9F2C-1B6E96E1B7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54" name="Объект 2">
                <a:extLst>
                  <a:ext uri="{FF2B5EF4-FFF2-40B4-BE49-F238E27FC236}">
                    <a16:creationId xmlns:a16="http://schemas.microsoft.com/office/drawing/2014/main" id="{A36846F4-7899-4EB9-840A-3A4B552361F8}"/>
                  </a:ext>
                </a:extLst>
              </p:cNvPr>
              <p:cNvSpPr>
                <a:spLocks noGrp="1"/>
              </p:cNvSpPr>
              <p:nvPr>
                <p:ph idx="1"/>
              </p:nvPr>
            </p:nvSpPr>
            <p:spPr>
              <a:xfrm>
                <a:off x="685153" y="902812"/>
                <a:ext cx="7891607" cy="5311383"/>
              </a:xfrm>
            </p:spPr>
            <p:txBody>
              <a:bodyPr>
                <a:noAutofit/>
              </a:bodyPr>
              <a:lstStyle/>
              <a:p>
                <a:pPr marL="0" indent="0">
                  <a:lnSpc>
                    <a:spcPct val="100000"/>
                  </a:lnSpc>
                  <a:spcBef>
                    <a:spcPts val="0"/>
                  </a:spcBef>
                  <a:buNone/>
                </a:pPr>
                <a:r>
                  <a:rPr lang="ru-RU" sz="2000" b="1">
                    <a:solidFill>
                      <a:srgbClr val="002060"/>
                    </a:solidFill>
                    <a:latin typeface="Arial" panose="020B0604020202020204" pitchFamily="34" charset="0"/>
                    <a:cs typeface="Arial" panose="020B0604020202020204" pitchFamily="34" charset="0"/>
                  </a:rPr>
                  <a:t>Атмосфералық қысымнан төмен қысымдағы бос газ қасиеттері </a:t>
                </a:r>
              </a:p>
              <a:p>
                <a:pPr marL="0" indent="0">
                  <a:lnSpc>
                    <a:spcPct val="100000"/>
                  </a:lnSpc>
                  <a:spcBef>
                    <a:spcPts val="0"/>
                  </a:spcBef>
                  <a:buNone/>
                </a:pPr>
                <a:r>
                  <a:rPr lang="ru-RU" sz="2000" b="1">
                    <a:solidFill>
                      <a:srgbClr val="002060"/>
                    </a:solidFill>
                    <a:latin typeface="Arial" panose="020B0604020202020204" pitchFamily="34" charset="0"/>
                    <a:cs typeface="Arial" panose="020B0604020202020204" pitchFamily="34" charset="0"/>
                  </a:rPr>
                  <a:t>жағынан идеалға жақын және Клапейрон–Менделеев күй теңдеуіне </a:t>
                </a:r>
              </a:p>
              <a:p>
                <a:pPr marL="0" indent="0">
                  <a:lnSpc>
                    <a:spcPct val="100000"/>
                  </a:lnSpc>
                  <a:spcBef>
                    <a:spcPts val="0"/>
                  </a:spcBef>
                  <a:buNone/>
                </a:pPr>
                <a:r>
                  <a:rPr lang="ru-RU" sz="2000" b="1">
                    <a:solidFill>
                      <a:srgbClr val="002060"/>
                    </a:solidFill>
                    <a:latin typeface="Arial" panose="020B0604020202020204" pitchFamily="34" charset="0"/>
                    <a:cs typeface="Arial" panose="020B0604020202020204" pitchFamily="34" charset="0"/>
                  </a:rPr>
                  <a:t>Бағынады. </a:t>
                </a:r>
              </a:p>
              <a:p>
                <a:pPr marL="0" indent="0">
                  <a:lnSpc>
                    <a:spcPct val="100000"/>
                  </a:lnSpc>
                  <a:spcBef>
                    <a:spcPts val="0"/>
                  </a:spcBef>
                  <a:buNone/>
                </a:pPr>
                <a:r>
                  <a:rPr lang="ru-RU" sz="2000" b="1">
                    <a:solidFill>
                      <a:srgbClr val="002060"/>
                    </a:solidFill>
                    <a:latin typeface="Arial" panose="020B0604020202020204" pitchFamily="34" charset="0"/>
                    <a:cs typeface="Arial" panose="020B0604020202020204" pitchFamily="34" charset="0"/>
                  </a:rPr>
                  <a:t>Идеал газ күйінің негізгі теңдеуі </a:t>
                </a:r>
                <a:r>
                  <a:rPr lang="ru-RU" sz="2000" b="1">
                    <a:solidFill>
                      <a:srgbClr val="C00000"/>
                    </a:solidFill>
                    <a:latin typeface="Arial" panose="020B0604020202020204" pitchFamily="34" charset="0"/>
                    <a:cs typeface="Arial" panose="020B0604020202020204" pitchFamily="34" charset="0"/>
                  </a:rPr>
                  <a:t>Клапейрон–Менделеев күй теңдеуі</a:t>
                </a:r>
                <a:r>
                  <a:rPr lang="ru-RU" sz="2000" b="1">
                    <a:solidFill>
                      <a:srgbClr val="002060"/>
                    </a:solidFill>
                    <a:latin typeface="Arial" panose="020B0604020202020204" pitchFamily="34" charset="0"/>
                    <a:cs typeface="Arial" panose="020B0604020202020204" pitchFamily="34" charset="0"/>
                  </a:rPr>
                  <a:t> деп те аталады, белгілі массадағы газдың қысымы, көлемі және температурасы арасындағы байланысты сипаттайды. Бұл теңдеу негізгі параметрлерді ескере отырып, газдың күйін анықтауға мүмкіндік береді:</a:t>
                </a:r>
              </a:p>
              <a:p>
                <a:pPr marL="0" indent="0">
                  <a:lnSpc>
                    <a:spcPct val="100000"/>
                  </a:lnSpc>
                  <a:spcBef>
                    <a:spcPts val="0"/>
                  </a:spcBef>
                  <a:buNone/>
                </a:pPr>
                <a14:m>
                  <m:oMathPara xmlns:m="http://schemas.openxmlformats.org/officeDocument/2006/math">
                    <m:oMathParaPr>
                      <m:jc m:val="centerGroup"/>
                    </m:oMathParaPr>
                    <m:oMath xmlns:m="http://schemas.openxmlformats.org/officeDocument/2006/math">
                      <m:r>
                        <a:rPr lang="en-US" sz="2000" b="1" i="1" smtClean="0">
                          <a:solidFill>
                            <a:srgbClr val="C00000"/>
                          </a:solidFill>
                          <a:latin typeface="Cambria Math" panose="02040503050406030204" pitchFamily="18" charset="0"/>
                          <a:cs typeface="Arial" panose="020B0604020202020204" pitchFamily="34" charset="0"/>
                        </a:rPr>
                        <m:t>𝒑𝑽</m:t>
                      </m:r>
                      <m:r>
                        <a:rPr lang="en-US" sz="2000" b="1" i="1" smtClean="0">
                          <a:solidFill>
                            <a:srgbClr val="C00000"/>
                          </a:solidFill>
                          <a:latin typeface="Cambria Math" panose="02040503050406030204" pitchFamily="18" charset="0"/>
                          <a:cs typeface="Arial" panose="020B0604020202020204" pitchFamily="34" charset="0"/>
                        </a:rPr>
                        <m:t> = </m:t>
                      </m:r>
                      <m:r>
                        <a:rPr lang="en-US" sz="2000" b="1" i="1" smtClean="0">
                          <a:solidFill>
                            <a:srgbClr val="C00000"/>
                          </a:solidFill>
                          <a:latin typeface="Cambria Math" panose="02040503050406030204" pitchFamily="18" charset="0"/>
                          <a:cs typeface="Arial" panose="020B0604020202020204" pitchFamily="34" charset="0"/>
                        </a:rPr>
                        <m:t>𝒏𝑹𝑻</m:t>
                      </m:r>
                    </m:oMath>
                  </m:oMathPara>
                </a14:m>
                <a:endParaRPr lang="kk-KZ" sz="2000" b="1">
                  <a:solidFill>
                    <a:srgbClr val="C00000"/>
                  </a:solidFill>
                  <a:latin typeface="Arial" panose="020B0604020202020204" pitchFamily="34" charset="0"/>
                  <a:cs typeface="Arial" panose="020B0604020202020204" pitchFamily="34" charset="0"/>
                </a:endParaRPr>
              </a:p>
              <a:p>
                <a:pPr marL="0" indent="0">
                  <a:lnSpc>
                    <a:spcPct val="100000"/>
                  </a:lnSpc>
                  <a:spcBef>
                    <a:spcPts val="0"/>
                  </a:spcBef>
                  <a:buNone/>
                </a:pPr>
                <a:r>
                  <a:rPr lang="ru-RU" sz="2000" b="1">
                    <a:solidFill>
                      <a:srgbClr val="002060"/>
                    </a:solidFill>
                    <a:latin typeface="Arial" panose="020B0604020202020204" pitchFamily="34" charset="0"/>
                    <a:cs typeface="Arial" panose="020B0604020202020204" pitchFamily="34" charset="0"/>
                  </a:rPr>
                  <a:t>мұндағы </a:t>
                </a:r>
                <a14:m>
                  <m:oMath xmlns:m="http://schemas.openxmlformats.org/officeDocument/2006/math">
                    <m:r>
                      <a:rPr lang="en-US" sz="2000" b="1" i="1" smtClean="0">
                        <a:solidFill>
                          <a:srgbClr val="002060"/>
                        </a:solidFill>
                        <a:latin typeface="Cambria Math" panose="02040503050406030204" pitchFamily="18" charset="0"/>
                        <a:cs typeface="Arial" panose="020B0604020202020204" pitchFamily="34" charset="0"/>
                      </a:rPr>
                      <m:t>𝒑</m:t>
                    </m:r>
                  </m:oMath>
                </a14:m>
                <a:r>
                  <a:rPr lang="en-US" sz="2000" b="1">
                    <a:solidFill>
                      <a:srgbClr val="002060"/>
                    </a:solidFill>
                    <a:latin typeface="Arial" panose="020B0604020202020204" pitchFamily="34" charset="0"/>
                    <a:cs typeface="Arial" panose="020B0604020202020204" pitchFamily="34" charset="0"/>
                  </a:rPr>
                  <a:t> – </a:t>
                </a:r>
                <a:r>
                  <a:rPr lang="ru-RU" sz="2000" b="1">
                    <a:solidFill>
                      <a:srgbClr val="002060"/>
                    </a:solidFill>
                    <a:latin typeface="Arial" panose="020B0604020202020204" pitchFamily="34" charset="0"/>
                    <a:cs typeface="Arial" panose="020B0604020202020204" pitchFamily="34" charset="0"/>
                  </a:rPr>
                  <a:t>газ қысымы, </a:t>
                </a:r>
                <a14:m>
                  <m:oMath xmlns:m="http://schemas.openxmlformats.org/officeDocument/2006/math">
                    <m:r>
                      <a:rPr lang="en-US" sz="2000" b="1" i="1" smtClean="0">
                        <a:solidFill>
                          <a:srgbClr val="002060"/>
                        </a:solidFill>
                        <a:latin typeface="Cambria Math" panose="02040503050406030204" pitchFamily="18" charset="0"/>
                        <a:cs typeface="Arial" panose="020B0604020202020204" pitchFamily="34" charset="0"/>
                      </a:rPr>
                      <m:t>𝑽</m:t>
                    </m:r>
                  </m:oMath>
                </a14:m>
                <a:r>
                  <a:rPr lang="en-US" sz="2000" b="1">
                    <a:solidFill>
                      <a:srgbClr val="002060"/>
                    </a:solidFill>
                    <a:latin typeface="Arial" panose="020B0604020202020204" pitchFamily="34" charset="0"/>
                    <a:cs typeface="Arial" panose="020B0604020202020204" pitchFamily="34" charset="0"/>
                  </a:rPr>
                  <a:t> – </a:t>
                </a:r>
                <a:r>
                  <a:rPr lang="ru-RU" sz="2000" b="1">
                    <a:solidFill>
                      <a:srgbClr val="002060"/>
                    </a:solidFill>
                    <a:latin typeface="Arial" panose="020B0604020202020204" pitchFamily="34" charset="0"/>
                    <a:cs typeface="Arial" panose="020B0604020202020204" pitchFamily="34" charset="0"/>
                  </a:rPr>
                  <a:t>оның көлемі, </a:t>
                </a:r>
                <a14:m>
                  <m:oMath xmlns:m="http://schemas.openxmlformats.org/officeDocument/2006/math">
                    <m:r>
                      <a:rPr lang="en-US" sz="2000" b="1" i="1" smtClean="0">
                        <a:solidFill>
                          <a:srgbClr val="002060"/>
                        </a:solidFill>
                        <a:latin typeface="Cambria Math" panose="02040503050406030204" pitchFamily="18" charset="0"/>
                        <a:cs typeface="Arial" panose="020B0604020202020204" pitchFamily="34" charset="0"/>
                      </a:rPr>
                      <m:t>𝒏</m:t>
                    </m:r>
                  </m:oMath>
                </a14:m>
                <a:r>
                  <a:rPr lang="en-US" sz="2000" b="1">
                    <a:solidFill>
                      <a:srgbClr val="002060"/>
                    </a:solidFill>
                    <a:latin typeface="Arial" panose="020B0604020202020204" pitchFamily="34" charset="0"/>
                    <a:cs typeface="Arial" panose="020B0604020202020204" pitchFamily="34" charset="0"/>
                  </a:rPr>
                  <a:t> – </a:t>
                </a:r>
                <a:r>
                  <a:rPr lang="ru-RU" sz="2000" b="1">
                    <a:solidFill>
                      <a:srgbClr val="002060"/>
                    </a:solidFill>
                    <a:latin typeface="Arial" panose="020B0604020202020204" pitchFamily="34" charset="0"/>
                    <a:cs typeface="Arial" panose="020B0604020202020204" pitchFamily="34" charset="0"/>
                  </a:rPr>
                  <a:t>газдың мольдерінің саны, </a:t>
                </a:r>
                <a14:m>
                  <m:oMath xmlns:m="http://schemas.openxmlformats.org/officeDocument/2006/math">
                    <m:r>
                      <a:rPr lang="en-US" sz="2000" b="1" i="1" smtClean="0">
                        <a:solidFill>
                          <a:srgbClr val="002060"/>
                        </a:solidFill>
                        <a:latin typeface="Cambria Math" panose="02040503050406030204" pitchFamily="18" charset="0"/>
                        <a:cs typeface="Arial" panose="020B0604020202020204" pitchFamily="34" charset="0"/>
                      </a:rPr>
                      <m:t>𝑹</m:t>
                    </m:r>
                  </m:oMath>
                </a14:m>
                <a:r>
                  <a:rPr lang="en-US" sz="2000" b="1">
                    <a:solidFill>
                      <a:srgbClr val="002060"/>
                    </a:solidFill>
                    <a:latin typeface="Arial" panose="020B0604020202020204" pitchFamily="34" charset="0"/>
                    <a:cs typeface="Arial" panose="020B0604020202020204" pitchFamily="34" charset="0"/>
                  </a:rPr>
                  <a:t> – </a:t>
                </a:r>
                <a:r>
                  <a:rPr lang="ru-RU" sz="2000" b="1">
                    <a:solidFill>
                      <a:srgbClr val="002060"/>
                    </a:solidFill>
                    <a:latin typeface="Arial" panose="020B0604020202020204" pitchFamily="34" charset="0"/>
                    <a:cs typeface="Arial" panose="020B0604020202020204" pitchFamily="34" charset="0"/>
                  </a:rPr>
                  <a:t>әмбебап газ тұрақтысы (берілген газ үшін), ол 8,31 Дж/(моль*К) немесе 62,4 Торр*-ға тең. л/(моль *</a:t>
                </a:r>
                <a:r>
                  <a:rPr lang="en-US" sz="2000" b="1">
                    <a:solidFill>
                      <a:srgbClr val="002060"/>
                    </a:solidFill>
                    <a:latin typeface="Arial" panose="020B0604020202020204" pitchFamily="34" charset="0"/>
                    <a:cs typeface="Arial" panose="020B0604020202020204" pitchFamily="34" charset="0"/>
                  </a:rPr>
                  <a:t>TO).</a:t>
                </a:r>
                <a:endParaRPr lang="kk-KZ" sz="2000" b="1">
                  <a:solidFill>
                    <a:srgbClr val="002060"/>
                  </a:solidFill>
                  <a:latin typeface="Arial" panose="020B0604020202020204" pitchFamily="34" charset="0"/>
                  <a:cs typeface="Arial" panose="020B0604020202020204" pitchFamily="34" charset="0"/>
                </a:endParaRPr>
              </a:p>
              <a:p>
                <a:pPr marL="0" indent="0">
                  <a:lnSpc>
                    <a:spcPct val="100000"/>
                  </a:lnSpc>
                  <a:spcBef>
                    <a:spcPts val="0"/>
                  </a:spcBef>
                  <a:buNone/>
                </a:pPr>
                <a:r>
                  <a:rPr lang="ru-RU" sz="2000" b="1">
                    <a:solidFill>
                      <a:srgbClr val="002060"/>
                    </a:solidFill>
                    <a:latin typeface="Arial" panose="020B0604020202020204" pitchFamily="34" charset="0"/>
                    <a:cs typeface="Arial" panose="020B0604020202020204" pitchFamily="34" charset="0"/>
                  </a:rPr>
                  <a:t>Бұл заң төмен қысымда идеалды газ деп санауға болатын газдардың көпшілігіне қатысты.</a:t>
                </a:r>
                <a:endParaRPr lang="ru-RU" sz="2000" b="1" dirty="0">
                  <a:solidFill>
                    <a:srgbClr val="002060"/>
                  </a:solidFill>
                  <a:latin typeface="Arial" panose="020B0604020202020204" pitchFamily="34" charset="0"/>
                  <a:cs typeface="Arial" panose="020B0604020202020204" pitchFamily="34" charset="0"/>
                </a:endParaRPr>
              </a:p>
            </p:txBody>
          </p:sp>
        </mc:Choice>
        <mc:Fallback xmlns="">
          <p:sp>
            <p:nvSpPr>
              <p:cNvPr id="54" name="Объект 2">
                <a:extLst>
                  <a:ext uri="{FF2B5EF4-FFF2-40B4-BE49-F238E27FC236}">
                    <a16:creationId xmlns:a16="http://schemas.microsoft.com/office/drawing/2014/main" id="{A36846F4-7899-4EB9-840A-3A4B552361F8}"/>
                  </a:ext>
                </a:extLst>
              </p:cNvPr>
              <p:cNvSpPr>
                <a:spLocks noGrp="1" noRot="1" noChangeAspect="1" noMove="1" noResize="1" noEditPoints="1" noAdjustHandles="1" noChangeArrowheads="1" noChangeShapeType="1" noTextEdit="1"/>
              </p:cNvSpPr>
              <p:nvPr>
                <p:ph idx="1"/>
              </p:nvPr>
            </p:nvSpPr>
            <p:spPr>
              <a:xfrm>
                <a:off x="685153" y="902812"/>
                <a:ext cx="7891607" cy="5311383"/>
              </a:xfrm>
              <a:blipFill>
                <a:blip r:embed="rId2"/>
                <a:stretch>
                  <a:fillRect l="-772" t="-459" r="-772" b="-1493"/>
                </a:stretch>
              </a:blipFill>
            </p:spPr>
            <p:txBody>
              <a:bodyPr/>
              <a:lstStyle/>
              <a:p>
                <a:r>
                  <a:rPr lang="kk-KZ">
                    <a:noFill/>
                  </a:rPr>
                  <a:t> </a:t>
                </a:r>
              </a:p>
            </p:txBody>
          </p:sp>
        </mc:Fallback>
      </mc:AlternateContent>
      <p:sp>
        <p:nvSpPr>
          <p:cNvPr id="3" name="Скругленный прямоугольник 4">
            <a:extLst>
              <a:ext uri="{FF2B5EF4-FFF2-40B4-BE49-F238E27FC236}">
                <a16:creationId xmlns:a16="http://schemas.microsoft.com/office/drawing/2014/main" id="{01DE61E6-BCF0-EAF3-299E-7120B64DDE68}"/>
              </a:ext>
            </a:extLst>
          </p:cNvPr>
          <p:cNvSpPr/>
          <p:nvPr/>
        </p:nvSpPr>
        <p:spPr>
          <a:xfrm>
            <a:off x="1975495" y="234228"/>
            <a:ext cx="8181975" cy="581025"/>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 name="Заголовок 1">
            <a:extLst>
              <a:ext uri="{FF2B5EF4-FFF2-40B4-BE49-F238E27FC236}">
                <a16:creationId xmlns:a16="http://schemas.microsoft.com/office/drawing/2014/main" id="{E05BF613-E079-5140-F64C-9F7A18DDE6EF}"/>
              </a:ext>
            </a:extLst>
          </p:cNvPr>
          <p:cNvSpPr>
            <a:spLocks noGrp="1"/>
          </p:cNvSpPr>
          <p:nvPr>
            <p:ph type="title"/>
          </p:nvPr>
        </p:nvSpPr>
        <p:spPr>
          <a:xfrm>
            <a:off x="1975496" y="27678"/>
            <a:ext cx="8241008" cy="994123"/>
          </a:xfrm>
        </p:spPr>
        <p:txBody>
          <a:bodyPr>
            <a:normAutofit/>
          </a:bodyPr>
          <a:lstStyle/>
          <a:p>
            <a:pPr algn="ctr"/>
            <a:r>
              <a:rPr lang="ru-RU" sz="2800" b="1" dirty="0">
                <a:solidFill>
                  <a:srgbClr val="C00000"/>
                </a:solidFill>
                <a:latin typeface="Arial" panose="020B0604020202020204" pitchFamily="34" charset="0"/>
                <a:cs typeface="Arial" panose="020B0604020202020204" pitchFamily="34" charset="0"/>
              </a:rPr>
              <a:t>1</a:t>
            </a:r>
            <a:r>
              <a:rPr lang="ru-RU" sz="2800" b="1">
                <a:solidFill>
                  <a:srgbClr val="C00000"/>
                </a:solidFill>
                <a:latin typeface="Arial" panose="020B0604020202020204" pitchFamily="34" charset="0"/>
                <a:cs typeface="Arial" panose="020B0604020202020204" pitchFamily="34" charset="0"/>
              </a:rPr>
              <a:t>. Идеал газ күйінің теңдеуі</a:t>
            </a:r>
            <a:endParaRPr lang="ru-RU" sz="2800" b="1" dirty="0">
              <a:solidFill>
                <a:srgbClr val="C00000"/>
              </a:solidFill>
              <a:latin typeface="Arial" panose="020B0604020202020204" pitchFamily="34" charset="0"/>
              <a:cs typeface="Arial" panose="020B0604020202020204" pitchFamily="34" charset="0"/>
            </a:endParaRPr>
          </a:p>
        </p:txBody>
      </p:sp>
      <p:pic>
        <p:nvPicPr>
          <p:cNvPr id="4098" name="Picture 2" descr="Picture background">
            <a:extLst>
              <a:ext uri="{FF2B5EF4-FFF2-40B4-BE49-F238E27FC236}">
                <a16:creationId xmlns:a16="http://schemas.microsoft.com/office/drawing/2014/main" id="{43696052-A7FB-BC9A-7DFA-BB04602061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7534" y="855847"/>
            <a:ext cx="1745221" cy="239877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200A6BE-9737-4F75-358F-5946D8EF2AF3}"/>
              </a:ext>
            </a:extLst>
          </p:cNvPr>
          <p:cNvSpPr txBox="1"/>
          <p:nvPr/>
        </p:nvSpPr>
        <p:spPr>
          <a:xfrm>
            <a:off x="9597031" y="3254623"/>
            <a:ext cx="2100454" cy="369332"/>
          </a:xfrm>
          <a:prstGeom prst="rect">
            <a:avLst/>
          </a:prstGeom>
          <a:noFill/>
        </p:spPr>
        <p:txBody>
          <a:bodyPr wrap="square">
            <a:spAutoFit/>
          </a:bodyPr>
          <a:lstStyle/>
          <a:p>
            <a:r>
              <a:rPr lang="ru-RU" sz="1800" b="1">
                <a:solidFill>
                  <a:srgbClr val="002060"/>
                </a:solidFill>
                <a:latin typeface="Arial" panose="020B0604020202020204" pitchFamily="34" charset="0"/>
                <a:cs typeface="Arial" panose="020B0604020202020204" pitchFamily="34" charset="0"/>
              </a:rPr>
              <a:t>Д.И. Менделеев</a:t>
            </a:r>
            <a:endParaRPr lang="kk-KZ"/>
          </a:p>
        </p:txBody>
      </p:sp>
      <p:pic>
        <p:nvPicPr>
          <p:cNvPr id="4100" name="Picture 4" descr="Picture background">
            <a:extLst>
              <a:ext uri="{FF2B5EF4-FFF2-40B4-BE49-F238E27FC236}">
                <a16:creationId xmlns:a16="http://schemas.microsoft.com/office/drawing/2014/main" id="{265CA7A6-EB30-0425-2DAF-D15757551A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71684" y="3552252"/>
            <a:ext cx="1716986" cy="240044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619C2385-CC0C-0ED1-FA21-CD4267B7A04A}"/>
              </a:ext>
            </a:extLst>
          </p:cNvPr>
          <p:cNvSpPr txBox="1"/>
          <p:nvPr/>
        </p:nvSpPr>
        <p:spPr>
          <a:xfrm>
            <a:off x="9777522" y="5898824"/>
            <a:ext cx="2100454" cy="369332"/>
          </a:xfrm>
          <a:prstGeom prst="rect">
            <a:avLst/>
          </a:prstGeom>
          <a:noFill/>
        </p:spPr>
        <p:txBody>
          <a:bodyPr wrap="square">
            <a:spAutoFit/>
          </a:bodyPr>
          <a:lstStyle/>
          <a:p>
            <a:r>
              <a:rPr lang="ru-RU" b="1">
                <a:solidFill>
                  <a:srgbClr val="002060"/>
                </a:solidFill>
                <a:latin typeface="Arial" panose="020B0604020202020204" pitchFamily="34" charset="0"/>
                <a:cs typeface="Arial" panose="020B0604020202020204" pitchFamily="34" charset="0"/>
              </a:rPr>
              <a:t>Б.П. Клапейрон</a:t>
            </a:r>
            <a:endParaRPr lang="kk-KZ"/>
          </a:p>
        </p:txBody>
      </p:sp>
    </p:spTree>
    <p:extLst>
      <p:ext uri="{BB962C8B-B14F-4D97-AF65-F5344CB8AC3E}">
        <p14:creationId xmlns:p14="http://schemas.microsoft.com/office/powerpoint/2010/main" val="2825171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FB29027-78B4-28CF-9D92-CB0192F66BB7}"/>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C7D971D-D99A-67E7-973B-AAA913AC3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61FB577-E200-1E51-5240-16045A61E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F4AF05F-16D7-C168-6005-1FD0EDF514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905A9E7-D885-123C-1917-0B4F904672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3F4CB1EE-7A49-3648-77C5-454F21F552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035D6BD3-3301-676B-EC78-70C6D91421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CD62189F-AF67-3B59-F3A4-8D9FCEB90A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C6238CD1-287E-6B43-9B9F-D9C423013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3234CFCD-2B4A-3070-41E9-7D17B384D5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80D25C21-1D1C-6596-2F6E-1169990CC4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15568717-8754-75C8-19B9-B85A24CF5E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24EBACA1-93C8-A755-D06E-542BB34105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65DC3FEA-E418-D70D-F621-D6DDF96FCA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11A5F4ED-461E-5D22-C388-EDE23A6F0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FE7BC4C2-0FC2-F45A-DC95-009A126EFF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C0E48E09-6F36-A909-EE3A-85C6CD40BE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1AE48BBA-32A1-E3BB-E93E-2851E38768E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7F4C1366-3AB1-D6CB-8246-7E90051173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81E7E935-396B-C53B-FE29-2C2F701CA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D210E576-5CED-1956-3D85-AAE4F49A31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6619D1A7-4174-5D18-23ED-BFA1F4F069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B828BB14-3C84-36EE-94CE-DE016090B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793F4E21-BC54-C36C-2B42-AB8FC6B42B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9F9F523B-1340-B838-E144-20BBAAA99A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5CFEE46E-616B-BB0B-A33D-F5C79DB379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32BA9982-0F66-0272-BBF4-C2C413539B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3D866CDD-C331-417C-5333-ECD87B8E1D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24145956-AD1C-86B2-D1CF-9B2F95311E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6625E49C-75B9-F150-9DFF-131056DDAC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3DD604E2-C704-D3F4-AED3-8C3F5B9AC2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11474F14-9F4F-33B1-8467-DDAF2CAFA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8C5ADBC0-B279-55A1-30D0-17C9681D45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C5AEBBC8-80D9-943D-FC8C-06BFF87F3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753422CF-AEBA-07A8-A398-C5F3F5C41E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28CC36A8-3982-EF1B-B871-F26EA00B68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4522D889-4720-F4A7-A567-6617E4A6B7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9186C6CD-2C07-9D08-D76C-822BCFC0B4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54284288-2509-CD80-4B14-509249014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67E38565-ABFB-5795-6802-C2077A7BB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DA7941FB-F347-ED12-6236-6B20235E02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BC1071C3-9826-5B12-F80B-B2F2A8BE36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771CEB74-A6AC-4B26-E93B-1A07A0259B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Скругленный прямоугольник 4">
            <a:extLst>
              <a:ext uri="{FF2B5EF4-FFF2-40B4-BE49-F238E27FC236}">
                <a16:creationId xmlns:a16="http://schemas.microsoft.com/office/drawing/2014/main" id="{CBFFC48F-FB91-7DD9-344D-8EC77B3C8495}"/>
              </a:ext>
            </a:extLst>
          </p:cNvPr>
          <p:cNvSpPr/>
          <p:nvPr/>
        </p:nvSpPr>
        <p:spPr>
          <a:xfrm>
            <a:off x="1975495" y="234228"/>
            <a:ext cx="8181975" cy="790671"/>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 name="Заголовок 1">
            <a:extLst>
              <a:ext uri="{FF2B5EF4-FFF2-40B4-BE49-F238E27FC236}">
                <a16:creationId xmlns:a16="http://schemas.microsoft.com/office/drawing/2014/main" id="{BCA96287-1268-C0B7-FC98-009145B1AE21}"/>
              </a:ext>
            </a:extLst>
          </p:cNvPr>
          <p:cNvSpPr>
            <a:spLocks noGrp="1"/>
          </p:cNvSpPr>
          <p:nvPr>
            <p:ph type="title"/>
          </p:nvPr>
        </p:nvSpPr>
        <p:spPr>
          <a:xfrm>
            <a:off x="1945978" y="132501"/>
            <a:ext cx="8241008" cy="994123"/>
          </a:xfrm>
        </p:spPr>
        <p:txBody>
          <a:bodyPr>
            <a:normAutofit/>
          </a:bodyPr>
          <a:lstStyle/>
          <a:p>
            <a:pPr algn="ctr"/>
            <a:r>
              <a:rPr lang="en-US" sz="2400" b="1" dirty="0">
                <a:solidFill>
                  <a:srgbClr val="C00000"/>
                </a:solidFill>
                <a:latin typeface="Arial" panose="020B0604020202020204" pitchFamily="34" charset="0"/>
                <a:cs typeface="Arial" panose="020B0604020202020204" pitchFamily="34" charset="0"/>
              </a:rPr>
              <a:t>2</a:t>
            </a:r>
            <a:r>
              <a:rPr lang="ru-RU" sz="2400" b="1">
                <a:solidFill>
                  <a:srgbClr val="C00000"/>
                </a:solidFill>
                <a:latin typeface="Arial" panose="020B0604020202020204" pitchFamily="34" charset="0"/>
                <a:cs typeface="Arial" panose="020B0604020202020204" pitchFamily="34" charset="0"/>
              </a:rPr>
              <a:t>. Молекулалардың орташа арифметикалық</a:t>
            </a:r>
            <a:br>
              <a:rPr lang="ru-RU" sz="2400" b="1">
                <a:solidFill>
                  <a:srgbClr val="C00000"/>
                </a:solidFill>
                <a:latin typeface="Arial" panose="020B0604020202020204" pitchFamily="34" charset="0"/>
                <a:cs typeface="Arial" panose="020B0604020202020204" pitchFamily="34" charset="0"/>
              </a:rPr>
            </a:br>
            <a:r>
              <a:rPr lang="ru-RU" sz="2400" b="1">
                <a:solidFill>
                  <a:srgbClr val="C00000"/>
                </a:solidFill>
                <a:latin typeface="Arial" panose="020B0604020202020204" pitchFamily="34" charset="0"/>
                <a:cs typeface="Arial" panose="020B0604020202020204" pitchFamily="34" charset="0"/>
              </a:rPr>
              <a:t>жылдамдығы</a:t>
            </a:r>
            <a:endParaRPr lang="ru-RU" sz="2400" b="1" dirty="0">
              <a:solidFill>
                <a:srgbClr val="C0000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E4AD21E-9ECA-DA26-EFE4-D8716D334CB6}"/>
              </a:ext>
            </a:extLst>
          </p:cNvPr>
          <p:cNvSpPr txBox="1"/>
          <p:nvPr/>
        </p:nvSpPr>
        <p:spPr>
          <a:xfrm>
            <a:off x="982000" y="1090633"/>
            <a:ext cx="7434650" cy="5016758"/>
          </a:xfrm>
          <a:prstGeom prst="rect">
            <a:avLst/>
          </a:prstGeom>
          <a:noFill/>
        </p:spPr>
        <p:txBody>
          <a:bodyPr wrap="square" anchor="ctr">
            <a:spAutoFit/>
          </a:bodyPr>
          <a:lstStyle/>
          <a:p>
            <a:pPr indent="0">
              <a:lnSpc>
                <a:spcPct val="100000"/>
              </a:lnSpc>
              <a:spcBef>
                <a:spcPts val="0"/>
              </a:spcBef>
              <a:buNone/>
            </a:pPr>
            <a:r>
              <a:rPr lang="kk-KZ" sz="2000" b="1">
                <a:solidFill>
                  <a:srgbClr val="002060"/>
                </a:solidFill>
                <a:effectLst/>
                <a:latin typeface="Arial" panose="020B0604020202020204" pitchFamily="34" charset="0"/>
                <a:ea typeface="Times New Roman" panose="02020603050405020304" pitchFamily="18" charset="0"/>
                <a:cs typeface="Arial" panose="020B0604020202020204" pitchFamily="34" charset="0"/>
              </a:rPr>
              <a:t>Молекулалар қозғалысының тұрақсыздығына және олардың жылдамдығы мен ұшу бағытын өзгертетін соқтығысулардың кездейсоқ сипатталады. </a:t>
            </a:r>
          </a:p>
          <a:p>
            <a:pPr indent="0">
              <a:lnSpc>
                <a:spcPct val="100000"/>
              </a:lnSpc>
              <a:spcBef>
                <a:spcPts val="0"/>
              </a:spcBef>
              <a:buNone/>
            </a:pPr>
            <a:endParaRPr lang="kk-KZ" sz="2000" b="1">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indent="0">
              <a:lnSpc>
                <a:spcPct val="100000"/>
              </a:lnSpc>
              <a:spcBef>
                <a:spcPts val="0"/>
              </a:spcBef>
              <a:buNone/>
            </a:pPr>
            <a:r>
              <a:rPr lang="kk-KZ" sz="2000" b="1">
                <a:solidFill>
                  <a:srgbClr val="002060"/>
                </a:solidFill>
                <a:effectLst/>
                <a:latin typeface="Arial" panose="020B0604020202020204" pitchFamily="34" charset="0"/>
                <a:ea typeface="Times New Roman" panose="02020603050405020304" pitchFamily="18" charset="0"/>
                <a:cs typeface="Arial" panose="020B0604020202020204" pitchFamily="34" charset="0"/>
              </a:rPr>
              <a:t>Олар бір-бірімен немесе вакуумдық камераның қабырғаларымен соқтығысқан кезде газ молекулалары жылдамдықтарын шамасы бойынша да, бағыты бойынша да өзгертеді.</a:t>
            </a:r>
          </a:p>
          <a:p>
            <a:pPr indent="0">
              <a:lnSpc>
                <a:spcPct val="100000"/>
              </a:lnSpc>
              <a:spcBef>
                <a:spcPts val="0"/>
              </a:spcBef>
              <a:buNone/>
            </a:pPr>
            <a:endParaRPr lang="kk-KZ" sz="2000" b="1">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indent="0">
              <a:lnSpc>
                <a:spcPct val="100000"/>
              </a:lnSpc>
              <a:spcBef>
                <a:spcPts val="0"/>
              </a:spcBef>
              <a:buNone/>
            </a:pPr>
            <a:r>
              <a:rPr lang="kk-KZ" sz="2000" b="1">
                <a:solidFill>
                  <a:srgbClr val="002060"/>
                </a:solidFill>
                <a:effectLst/>
                <a:latin typeface="Arial" panose="020B0604020202020204" pitchFamily="34" charset="0"/>
                <a:ea typeface="Times New Roman" panose="02020603050405020304" pitchFamily="18" charset="0"/>
                <a:cs typeface="Arial" panose="020B0604020202020204" pitchFamily="34" charset="0"/>
              </a:rPr>
              <a:t> Молекулалардың стационар жылдамдығының таралуының болуы және газ молекулалары кеңістігінің изотропиясы туралы гипотезаларды пайдалана отырып, сонымен қатар орташа квадраттық жылдамдыққа сәйкес </a:t>
            </a:r>
            <a:r>
              <a:rPr lang="en-US" sz="2000" b="1">
                <a:solidFill>
                  <a:srgbClr val="002060"/>
                </a:solidFill>
                <a:effectLst/>
                <a:latin typeface="Arial" panose="020B0604020202020204" pitchFamily="34" charset="0"/>
                <a:ea typeface="Times New Roman" panose="02020603050405020304" pitchFamily="18" charset="0"/>
                <a:cs typeface="Arial" panose="020B0604020202020204" pitchFamily="34" charset="0"/>
              </a:rPr>
              <a:t>vê = 3kT/m </a:t>
            </a:r>
            <a:r>
              <a:rPr lang="kk-KZ" sz="2000" b="1">
                <a:solidFill>
                  <a:srgbClr val="002060"/>
                </a:solidFill>
                <a:effectLst/>
                <a:latin typeface="Arial" panose="020B0604020202020204" pitchFamily="34" charset="0"/>
                <a:ea typeface="Times New Roman" panose="02020603050405020304" pitchFamily="18" charset="0"/>
                <a:cs typeface="Arial" panose="020B0604020202020204" pitchFamily="34" charset="0"/>
              </a:rPr>
              <a:t>болатынын ескере отырып, </a:t>
            </a:r>
            <a:r>
              <a:rPr lang="kk-KZ" sz="2000" b="1">
                <a:solidFill>
                  <a:srgbClr val="C00000"/>
                </a:solidFill>
                <a:effectLst/>
                <a:latin typeface="Arial" panose="020B0604020202020204" pitchFamily="34" charset="0"/>
                <a:ea typeface="Times New Roman" panose="02020603050405020304" pitchFamily="18" charset="0"/>
                <a:cs typeface="Arial" panose="020B0604020202020204" pitchFamily="34" charset="0"/>
              </a:rPr>
              <a:t>Максвелл жылдамдықтың</a:t>
            </a:r>
            <a:r>
              <a:rPr lang="kk-KZ" sz="2000" b="1">
                <a:solidFill>
                  <a:srgbClr val="002060"/>
                </a:solidFill>
                <a:effectLst/>
                <a:latin typeface="Arial" panose="020B0604020202020204" pitchFamily="34" charset="0"/>
                <a:ea typeface="Times New Roman" panose="02020603050405020304" pitchFamily="18" charset="0"/>
                <a:cs typeface="Arial" panose="020B0604020202020204" pitchFamily="34" charset="0"/>
              </a:rPr>
              <a:t> таралуын алды. молекулалардың қызметі.</a:t>
            </a:r>
            <a:endParaRPr lang="ru-RU" sz="2000" b="1">
              <a:solidFill>
                <a:srgbClr val="00206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pic>
        <p:nvPicPr>
          <p:cNvPr id="5122" name="Picture 2" descr="Picture background">
            <a:extLst>
              <a:ext uri="{FF2B5EF4-FFF2-40B4-BE49-F238E27FC236}">
                <a16:creationId xmlns:a16="http://schemas.microsoft.com/office/drawing/2014/main" id="{A4B40684-6C1E-BE6E-63DD-EBF2E5B268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7289" y="1995296"/>
            <a:ext cx="1988531" cy="246498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70DC1F9-B9A2-65B4-1C86-F7CE10C252CC}"/>
              </a:ext>
            </a:extLst>
          </p:cNvPr>
          <p:cNvSpPr txBox="1"/>
          <p:nvPr/>
        </p:nvSpPr>
        <p:spPr>
          <a:xfrm>
            <a:off x="8594326" y="4891960"/>
            <a:ext cx="2055804" cy="369332"/>
          </a:xfrm>
          <a:prstGeom prst="rect">
            <a:avLst/>
          </a:prstGeom>
          <a:noFill/>
        </p:spPr>
        <p:txBody>
          <a:bodyPr wrap="square">
            <a:spAutoFit/>
          </a:bodyPr>
          <a:lstStyle/>
          <a:p>
            <a:r>
              <a:rPr lang="kk-KZ" sz="1800" b="1">
                <a:solidFill>
                  <a:srgbClr val="002060"/>
                </a:solidFill>
                <a:effectLst/>
                <a:latin typeface="Arial" panose="020B0604020202020204" pitchFamily="34" charset="0"/>
                <a:ea typeface="Times New Roman" panose="02020603050405020304" pitchFamily="18" charset="0"/>
                <a:cs typeface="Arial" panose="020B0604020202020204" pitchFamily="34" charset="0"/>
              </a:rPr>
              <a:t>Дж.К. Максвелл</a:t>
            </a:r>
            <a:endParaRPr lang="kk-KZ"/>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0709E5A-71C1-5744-3435-6EFFDE0D115A}"/>
                  </a:ext>
                </a:extLst>
              </p:cNvPr>
              <p:cNvSpPr txBox="1"/>
              <p:nvPr/>
            </p:nvSpPr>
            <p:spPr>
              <a:xfrm>
                <a:off x="9869104" y="808795"/>
                <a:ext cx="6096000" cy="9106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ru-RU" sz="1800" b="1" i="1" smtClean="0">
                              <a:solidFill>
                                <a:srgbClr val="C00000"/>
                              </a:solidFill>
                              <a:effectLst>
                                <a:outerShdw blurRad="38100" dist="38100" dir="2700000" algn="tl">
                                  <a:srgbClr val="000000">
                                    <a:alpha val="43137"/>
                                  </a:srgbClr>
                                </a:outerShdw>
                              </a:effectLst>
                              <a:latin typeface="Cambria Math" panose="02040503050406030204" pitchFamily="18" charset="0"/>
                            </a:rPr>
                          </m:ctrlPr>
                        </m:sSubPr>
                        <m:e>
                          <m:r>
                            <a:rPr lang="kk-KZ" sz="1800" b="1" i="1">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𝒘</m:t>
                          </m:r>
                        </m:e>
                        <m:sub>
                          <m:r>
                            <a:rPr lang="kk-KZ" sz="1800" b="1" i="1">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𝒂</m:t>
                          </m:r>
                        </m:sub>
                      </m:sSub>
                      <m:r>
                        <a:rPr lang="kk-KZ" sz="1800" b="1" i="1">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m:t>
                      </m:r>
                      <m:rad>
                        <m:radPr>
                          <m:degHide m:val="on"/>
                          <m:ctrlPr>
                            <a:rPr lang="ru-RU" sz="1800" b="1" i="1">
                              <a:solidFill>
                                <a:srgbClr val="C00000"/>
                              </a:solidFill>
                              <a:effectLst>
                                <a:outerShdw blurRad="38100" dist="38100" dir="2700000" algn="tl">
                                  <a:srgbClr val="000000">
                                    <a:alpha val="43137"/>
                                  </a:srgbClr>
                                </a:outerShdw>
                              </a:effectLst>
                              <a:latin typeface="Cambria Math" panose="02040503050406030204" pitchFamily="18" charset="0"/>
                            </a:rPr>
                          </m:ctrlPr>
                        </m:radPr>
                        <m:deg/>
                        <m:e>
                          <m:f>
                            <m:fPr>
                              <m:ctrlPr>
                                <a:rPr lang="ru-RU" sz="1800" b="1" i="1">
                                  <a:solidFill>
                                    <a:srgbClr val="C00000"/>
                                  </a:solidFill>
                                  <a:effectLst>
                                    <a:outerShdw blurRad="38100" dist="38100" dir="2700000" algn="tl">
                                      <a:srgbClr val="000000">
                                        <a:alpha val="43137"/>
                                      </a:srgbClr>
                                    </a:outerShdw>
                                  </a:effectLst>
                                  <a:latin typeface="Cambria Math" panose="02040503050406030204" pitchFamily="18" charset="0"/>
                                </a:rPr>
                              </m:ctrlPr>
                            </m:fPr>
                            <m:num>
                              <m:r>
                                <a:rPr lang="kk-KZ" sz="1800" b="1" i="1">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𝟖</m:t>
                              </m:r>
                              <m:sSub>
                                <m:sSubPr>
                                  <m:ctrlPr>
                                    <a:rPr lang="ru-RU" sz="1800" b="1" i="1">
                                      <a:solidFill>
                                        <a:srgbClr val="C00000"/>
                                      </a:solidFill>
                                      <a:effectLst>
                                        <a:outerShdw blurRad="38100" dist="38100" dir="2700000" algn="tl">
                                          <a:srgbClr val="000000">
                                            <a:alpha val="43137"/>
                                          </a:srgbClr>
                                        </a:outerShdw>
                                      </a:effectLst>
                                      <a:latin typeface="Cambria Math" panose="02040503050406030204" pitchFamily="18" charset="0"/>
                                    </a:rPr>
                                  </m:ctrlPr>
                                </m:sSubPr>
                                <m:e>
                                  <m:r>
                                    <a:rPr lang="kk-KZ" sz="1800" b="1" i="1">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𝑹</m:t>
                                  </m:r>
                                </m:e>
                                <m:sub>
                                  <m:r>
                                    <a:rPr lang="kk-KZ" sz="1800" b="1" i="1">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𝟎</m:t>
                                  </m:r>
                                </m:sub>
                              </m:sSub>
                              <m:r>
                                <a:rPr lang="kk-KZ" sz="1800" b="1" i="1">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𝑻</m:t>
                              </m:r>
                            </m:num>
                            <m:den>
                              <m:r>
                                <a:rPr lang="kk-KZ" sz="1800" b="1" i="1">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𝝅</m:t>
                              </m:r>
                              <m:r>
                                <a:rPr lang="kk-KZ" sz="1800" b="1" i="1">
                                  <a:solidFill>
                                    <a:srgbClr val="C0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Calibri" panose="020F0502020204030204" pitchFamily="34" charset="0"/>
                                </a:rPr>
                                <m:t>𝑴</m:t>
                              </m:r>
                            </m:den>
                          </m:f>
                        </m:e>
                      </m:rad>
                    </m:oMath>
                  </m:oMathPara>
                </a14:m>
                <a:endParaRPr lang="kk-KZ"/>
              </a:p>
            </p:txBody>
          </p:sp>
        </mc:Choice>
        <mc:Fallback xmlns="">
          <p:sp>
            <p:nvSpPr>
              <p:cNvPr id="11" name="TextBox 10">
                <a:extLst>
                  <a:ext uri="{FF2B5EF4-FFF2-40B4-BE49-F238E27FC236}">
                    <a16:creationId xmlns:a16="http://schemas.microsoft.com/office/drawing/2014/main" id="{10709E5A-71C1-5744-3435-6EFFDE0D115A}"/>
                  </a:ext>
                </a:extLst>
              </p:cNvPr>
              <p:cNvSpPr txBox="1">
                <a:spLocks noRot="1" noChangeAspect="1" noMove="1" noResize="1" noEditPoints="1" noAdjustHandles="1" noChangeArrowheads="1" noChangeShapeType="1" noTextEdit="1"/>
              </p:cNvSpPr>
              <p:nvPr/>
            </p:nvSpPr>
            <p:spPr>
              <a:xfrm>
                <a:off x="9869104" y="808795"/>
                <a:ext cx="6096000" cy="910699"/>
              </a:xfrm>
              <a:prstGeom prst="rect">
                <a:avLst/>
              </a:prstGeom>
              <a:blipFill>
                <a:blip r:embed="rId3"/>
                <a:stretch>
                  <a:fillRect b="-1342"/>
                </a:stretch>
              </a:blipFill>
            </p:spPr>
            <p:txBody>
              <a:bodyPr/>
              <a:lstStyle/>
              <a:p>
                <a:r>
                  <a:rPr lang="kk-KZ">
                    <a:noFill/>
                  </a:rPr>
                  <a:t> </a:t>
                </a:r>
              </a:p>
            </p:txBody>
          </p:sp>
        </mc:Fallback>
      </mc:AlternateContent>
    </p:spTree>
    <p:extLst>
      <p:ext uri="{BB962C8B-B14F-4D97-AF65-F5344CB8AC3E}">
        <p14:creationId xmlns:p14="http://schemas.microsoft.com/office/powerpoint/2010/main" val="181341753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Стандартная">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1762</TotalTime>
  <Words>2007</Words>
  <Application>Microsoft Office PowerPoint</Application>
  <PresentationFormat>Широкоэкранный</PresentationFormat>
  <Paragraphs>201</Paragraphs>
  <Slides>21</Slides>
  <Notes>4</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21</vt:i4>
      </vt:variant>
    </vt:vector>
  </HeadingPairs>
  <TitlesOfParts>
    <vt:vector size="28" baseType="lpstr">
      <vt:lpstr>Aptos</vt:lpstr>
      <vt:lpstr>Arial</vt:lpstr>
      <vt:lpstr>Calibri</vt:lpstr>
      <vt:lpstr>Calibri Light</vt:lpstr>
      <vt:lpstr>Cambria Math</vt:lpstr>
      <vt:lpstr>Times New Roman</vt:lpstr>
      <vt:lpstr>Тема Office</vt:lpstr>
      <vt:lpstr>Презентация PowerPoint</vt:lpstr>
      <vt:lpstr>Презентация PowerPoint</vt:lpstr>
      <vt:lpstr>Презентация PowerPoint</vt:lpstr>
      <vt:lpstr>1. Идеал газ күйінің теңдеуі</vt:lpstr>
      <vt:lpstr>1. Идеал газ күйінің теңдеуі</vt:lpstr>
      <vt:lpstr>1. Идеал газ күйінің теңдеуі</vt:lpstr>
      <vt:lpstr>1. Идеал газ күйінің теңдеуі</vt:lpstr>
      <vt:lpstr>1. Идеал газ күйінің теңдеуі</vt:lpstr>
      <vt:lpstr>2. Молекулалардың орташа арифметикалық жылдамдығы</vt:lpstr>
      <vt:lpstr>2. Молекулалардың орташа арифметикалық жылдамдығы</vt:lpstr>
      <vt:lpstr>2. Молекулалардың орташа арифметикалық жылдамдығы</vt:lpstr>
      <vt:lpstr>2. Молекулалардың орташа арифметикалық жылдамдығы</vt:lpstr>
      <vt:lpstr>3. Газ молекулаларының бетпен соқтығысу жиілігі</vt:lpstr>
      <vt:lpstr>3. Газ молекулаларының бетпен соқтығысу жиілігі</vt:lpstr>
      <vt:lpstr>4. Молекулалардың орташа еркін жүру ұзындығы</vt:lpstr>
      <vt:lpstr>Презентация PowerPoint</vt:lpstr>
      <vt:lpstr>5. Газдардағы тасымалдау коэффициенттері</vt:lpstr>
      <vt:lpstr>5. Газдардағы тасымалдау коэффициенттері</vt:lpstr>
      <vt:lpstr>5. Газдардағы тасымалдау коэффициенттері</vt:lpstr>
      <vt:lpstr>6. Кнудсен саны</vt:lpstr>
      <vt:lpstr>6. Кнудсен саны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Аманжолова Айнур Кайралиевна</dc:creator>
  <cp:lastModifiedBy>Айман Акылбекова</cp:lastModifiedBy>
  <cp:revision>33</cp:revision>
  <dcterms:created xsi:type="dcterms:W3CDTF">2021-11-16T03:16:23Z</dcterms:created>
  <dcterms:modified xsi:type="dcterms:W3CDTF">2024-10-30T08:35:13Z</dcterms:modified>
</cp:coreProperties>
</file>