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571"/>
    <p:restoredTop sz="94675"/>
  </p:normalViewPr>
  <p:slideViewPr>
    <p:cSldViewPr snapToGrid="0" snapToObjects="1">
      <p:cViewPr varScale="1">
        <p:scale>
          <a:sx n="102" d="100"/>
          <a:sy n="102" d="100"/>
        </p:scale>
        <p:origin x="208" y="7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4B3562-7D27-1447-BF78-3899A035A3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C5134C1-6243-2C4A-8242-86741E4772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910CADA-24BE-B243-A66E-B8514A2D4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D97E-74B6-5A4F-8E70-1FC70BC679C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39DFEB-2311-174E-A9B6-44806D786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177508-3DD7-2441-B595-BCB46AFBC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A0C5-018D-C742-96AC-1902DAF9F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6637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BFE8CD-0ACE-0E44-8025-3432D0F78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F172A08-537B-DE4E-A3EF-4301FE307B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D88FF86-AED5-E344-A8C2-8324162C4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D97E-74B6-5A4F-8E70-1FC70BC679C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A77323-FAA4-634D-907F-4B8874E85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DAC50A-4F4A-9A42-91D5-AFFA6E1B6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A0C5-018D-C742-96AC-1902DAF9F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804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C285675-BC06-E64D-A145-C23087EBA4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4CF5B81-7F47-2F46-97D7-92343C0825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5229DC-E350-9447-8931-00C340A5D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D97E-74B6-5A4F-8E70-1FC70BC679C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0DDC8F-CD83-6B45-AC3C-AF7E762EC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AD84D2-2861-7142-A53C-E59F5D73B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A0C5-018D-C742-96AC-1902DAF9F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974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5E39F0-A541-DA4D-9754-CF9F6886B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B2F1AB-777E-6C47-B34C-358B6E90D2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DB49A5-7BAF-7A48-9D53-3FAB041DC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D97E-74B6-5A4F-8E70-1FC70BC679C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3A746A-CE25-8646-AC54-BD1FF32BA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E6BF729-3A99-6846-88CD-5989B9193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A0C5-018D-C742-96AC-1902DAF9F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291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4C195C-9A2F-EF42-8A05-C37A8434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9211147-F504-DB4D-A6E8-D273C5D27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718CA9-0448-3B44-95E0-0D877804D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D97E-74B6-5A4F-8E70-1FC70BC679C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E93DC5-191B-3344-B8D2-4D85C9D7C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71CE56-A57B-C940-AA9F-C0D9BF82D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A0C5-018D-C742-96AC-1902DAF9F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160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6591DD-1B9E-024C-BCB0-275111F1B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3FEE62-76C5-C74D-8304-9AD4A39C20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C36598-E564-0C45-9820-95EBBC0F7F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7FFA2F8-D771-A84C-8E2E-FF4FF0EC3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D97E-74B6-5A4F-8E70-1FC70BC679C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0C3F6E4-F91C-1944-8F67-0DB2E4FDC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3F41D6F-6DE3-BC43-820C-A2530D574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A0C5-018D-C742-96AC-1902DAF9F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295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F34776-94F8-1C4A-A4FF-F867041C5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44435B0-88D2-C74A-A2D6-E62197C0B4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60C77B2-6D84-994C-920C-A1534FC248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136F877-968F-CB42-AB7A-7A910B301D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F186FEC-9717-1E46-BE42-59D59AD87A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41D84ED-3DD9-194A-BD10-5F9604EC7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D97E-74B6-5A4F-8E70-1FC70BC679C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F09D03E-579D-6C42-BA1F-59DDD6B4D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6A52FF5-999B-0847-969D-67A767D83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A0C5-018D-C742-96AC-1902DAF9F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363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4F3C65-4EF7-0643-9663-20154841E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E96B375-2214-8448-8621-8CBE81AF8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D97E-74B6-5A4F-8E70-1FC70BC679C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153E360-E376-FA41-80AF-EF554BC00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D24541A-71B1-2D4F-8A48-7BCBFF61B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A0C5-018D-C742-96AC-1902DAF9F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740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1590775-3C0B-F64E-BD78-61FD0C1B2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D97E-74B6-5A4F-8E70-1FC70BC679C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6585047-6779-1045-8B39-0A56466CA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5EBA2F5-A9E8-D647-BFA4-CC72C5870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A0C5-018D-C742-96AC-1902DAF9F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7783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51CB41-BDC3-B840-A698-27E6686F3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ADADA3-9330-BF43-B6F5-383E5EDC0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139DC8-2445-8C4A-A5B9-8F7D9B1D8E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927AF4D-E424-C644-A424-180BD8513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D97E-74B6-5A4F-8E70-1FC70BC679C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5832DF7-8A0A-194C-9368-390A1E040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FA09C36-FF61-4B45-826E-7F7D11381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A0C5-018D-C742-96AC-1902DAF9F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407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B80C65-949C-1849-A76C-CE163D947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C5D5ED9-BE80-5F4C-8012-969FB9E4AB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C8F6129-8946-F74D-A823-25FBF1021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FFDF26F-AE4F-3449-8958-CF4B4C450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D97E-74B6-5A4F-8E70-1FC70BC679C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68B0833-F8DE-BE4C-9C53-E9916F2AD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36266C-FDA9-0742-ABCD-88ACCF63C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A0C5-018D-C742-96AC-1902DAF9F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903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03E071-7E33-2D4B-948D-20B7EAB51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EBB02E1-D6C5-A04A-AA1B-CA54496DD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63AEA85-01EF-974C-A6DF-B4D42B5E5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5D97E-74B6-5A4F-8E70-1FC70BC679C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EBA52B-E2CD-2147-9FE1-501B18E426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450A1E-EBDF-6E45-88CC-D879BDC621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DA0C5-018D-C742-96AC-1902DAF9F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973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EDD578-65EB-5440-9498-C6CB4A842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Лекция 6. </a:t>
            </a:r>
            <a:r>
              <a:rPr lang="bg-BG" sz="2800" dirty="0" err="1"/>
              <a:t>Психологические</a:t>
            </a:r>
            <a:r>
              <a:rPr lang="bg-BG" sz="2800" dirty="0"/>
              <a:t> </a:t>
            </a:r>
            <a:r>
              <a:rPr lang="bg-BG" sz="2800" dirty="0" err="1"/>
              <a:t>аспекты</a:t>
            </a:r>
            <a:r>
              <a:rPr lang="bg-BG" sz="2800" dirty="0"/>
              <a:t> организации </a:t>
            </a:r>
            <a:r>
              <a:rPr lang="bg-BG" sz="2800" dirty="0" err="1"/>
              <a:t>антитеррористической</a:t>
            </a:r>
            <a:r>
              <a:rPr lang="bg-BG" sz="2800" dirty="0"/>
              <a:t>,  </a:t>
            </a:r>
            <a:r>
              <a:rPr lang="bg-BG" sz="2800" dirty="0" err="1"/>
              <a:t>антиэкстремистской</a:t>
            </a:r>
            <a:r>
              <a:rPr lang="bg-BG" sz="2800" dirty="0"/>
              <a:t> </a:t>
            </a:r>
            <a:r>
              <a:rPr lang="bg-BG" sz="2800" dirty="0" err="1"/>
              <a:t>деятельности</a:t>
            </a:r>
            <a:r>
              <a:rPr lang="bg-BG" sz="2800" dirty="0"/>
              <a:t> в </a:t>
            </a:r>
            <a:r>
              <a:rPr lang="bg-BG" sz="2800" dirty="0" err="1"/>
              <a:t>зарубежной</a:t>
            </a:r>
            <a:r>
              <a:rPr lang="bg-BG" sz="2800" dirty="0"/>
              <a:t> </a:t>
            </a:r>
            <a:r>
              <a:rPr lang="bg-BG" sz="2800" dirty="0" err="1"/>
              <a:t>науке</a:t>
            </a:r>
            <a:r>
              <a:rPr lang="bg-BG" sz="2800" dirty="0"/>
              <a:t>. </a:t>
            </a:r>
            <a:r>
              <a:rPr lang="bg-BG" sz="2800" dirty="0" err="1"/>
              <a:t>Дерадикализация</a:t>
            </a:r>
            <a:r>
              <a:rPr lang="bg-BG" sz="2800" dirty="0"/>
              <a:t> населения</a:t>
            </a:r>
            <a:r>
              <a:rPr lang="ru-RU" sz="2800" dirty="0"/>
              <a:t>.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A484D1-152B-8541-956E-FD906A451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Вопросы:</a:t>
            </a:r>
          </a:p>
          <a:p>
            <a:pPr marL="514350" indent="-514350">
              <a:buAutoNum type="arabicPeriod"/>
            </a:pPr>
            <a:r>
              <a:rPr lang="ru-RU" dirty="0"/>
              <a:t>О направлении </a:t>
            </a:r>
            <a:r>
              <a:rPr lang="ru-RU" dirty="0" err="1"/>
              <a:t>дерадикализции</a:t>
            </a:r>
            <a:r>
              <a:rPr lang="ru-RU" dirty="0"/>
              <a:t> различных групп населения.</a:t>
            </a:r>
          </a:p>
          <a:p>
            <a:pPr marL="514350" indent="-514350">
              <a:buAutoNum type="arabicPeriod"/>
            </a:pPr>
            <a:r>
              <a:rPr lang="ru-RU" dirty="0"/>
              <a:t>О работе с молодежью по </a:t>
            </a:r>
            <a:r>
              <a:rPr lang="ru-RU" dirty="0" err="1"/>
              <a:t>дерадикализации</a:t>
            </a:r>
            <a:r>
              <a:rPr lang="ru-RU" dirty="0"/>
              <a:t>.</a:t>
            </a:r>
          </a:p>
          <a:p>
            <a:pPr marL="514350" indent="-514350">
              <a:buAutoNum type="arabicPeriod"/>
            </a:pPr>
            <a:r>
              <a:rPr lang="ru-RU" dirty="0"/>
              <a:t>Работа с заключенными по </a:t>
            </a:r>
            <a:r>
              <a:rPr lang="ru-RU" dirty="0" err="1"/>
              <a:t>дерадикализации</a:t>
            </a:r>
            <a:r>
              <a:rPr lang="ru-RU" dirty="0"/>
              <a:t>.</a:t>
            </a:r>
          </a:p>
          <a:p>
            <a:pPr marL="514350" indent="-514350">
              <a:buAutoNum type="arabicPeriod"/>
            </a:pPr>
            <a:r>
              <a:rPr lang="ru-RU" dirty="0"/>
              <a:t>О программах </a:t>
            </a:r>
            <a:r>
              <a:rPr lang="ru-RU" dirty="0" err="1"/>
              <a:t>дерадикализации</a:t>
            </a:r>
            <a:r>
              <a:rPr lang="ru-RU" dirty="0"/>
              <a:t> </a:t>
            </a:r>
            <a:r>
              <a:rPr lang="ru-RU" dirty="0" err="1"/>
              <a:t>зарубежом</a:t>
            </a:r>
            <a:r>
              <a:rPr lang="ru-RU" dirty="0"/>
              <a:t> (Саудовская Аравия, Индонезия, Египет </a:t>
            </a:r>
            <a:r>
              <a:rPr lang="ru-RU"/>
              <a:t>и др.).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5607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03467C2-CD05-ED43-8DE1-2FEBDE86DC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16835"/>
            <a:ext cx="11353800" cy="566012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Согласно программе реабилитации в Индонезии, в </a:t>
            </a:r>
            <a:r>
              <a:rPr lang="ru-RU" dirty="0" err="1"/>
              <a:t>ресоциализации</a:t>
            </a:r>
            <a:r>
              <a:rPr lang="ru-RU" dirty="0"/>
              <a:t> кроме  священнослужителей, психологов, психиатров и социальных работников принимают участие бывшие заключенные, осужденные за терроризм. В частности, в ней участвуют члены «</a:t>
            </a:r>
            <a:r>
              <a:rPr lang="ru-RU" dirty="0" err="1"/>
              <a:t>Джамаа</a:t>
            </a:r>
            <a:r>
              <a:rPr lang="ru-RU" dirty="0"/>
              <a:t> </a:t>
            </a:r>
            <a:r>
              <a:rPr lang="ru-RU" dirty="0" err="1"/>
              <a:t>Исламия</a:t>
            </a:r>
            <a:r>
              <a:rPr lang="ru-RU" dirty="0"/>
              <a:t>». Их участие в диалогах и активная деятельность по </a:t>
            </a:r>
            <a:r>
              <a:rPr lang="ru-RU" dirty="0" err="1"/>
              <a:t>ресоциализации</a:t>
            </a:r>
            <a:r>
              <a:rPr lang="ru-RU" dirty="0"/>
              <a:t> нацелены на убеждение заключенных в том, что  ислам не поддерживает убийства гражданского населения, а терроризм ни в какой форме не отвечает исламу. Значительное влияние на успешность индонезийской программы оказало участие бывшего моджахеда </a:t>
            </a:r>
            <a:r>
              <a:rPr lang="ru-RU" dirty="0" err="1"/>
              <a:t>Насира</a:t>
            </a:r>
            <a:r>
              <a:rPr lang="ru-RU" dirty="0"/>
              <a:t> </a:t>
            </a:r>
            <a:r>
              <a:rPr lang="ru-RU" dirty="0" err="1"/>
              <a:t>Абаса</a:t>
            </a:r>
            <a:r>
              <a:rPr lang="ru-RU" dirty="0"/>
              <a:t>, предположительно причастного к взрывам на Бали и в Афганистане. С целью изменения мировоззрения заключенных террористов он  использует аргументы, убеждающие в необходимости отказа от принадлежности к радикальному движению: нападение на гражданское население идет вразрез с исламом как религией мира, воинствующий джихад оказал «медвежью услугу», породив вместо привлекательности ислама </a:t>
            </a:r>
            <a:r>
              <a:rPr lang="ru-RU" dirty="0" err="1"/>
              <a:t>исламофобию</a:t>
            </a:r>
            <a:r>
              <a:rPr lang="ru-RU" dirty="0"/>
              <a:t> во всем мире и скомпрометировав ислам и т.д. [91]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76988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6E5F385-937F-A445-9267-45FE44A71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18052"/>
            <a:ext cx="11353800" cy="58589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Индонезийская программа, указывает К. </a:t>
            </a:r>
            <a:r>
              <a:rPr lang="en-US" dirty="0"/>
              <a:t>Schulze</a:t>
            </a:r>
            <a:r>
              <a:rPr lang="ru-RU" dirty="0"/>
              <a:t>, основана на двух ключевых принципах. Первый принцип:  только бывшие радикалы могут </a:t>
            </a:r>
            <a:r>
              <a:rPr lang="ru-RU" dirty="0" err="1"/>
              <a:t>дерадикализировать</a:t>
            </a:r>
            <a:r>
              <a:rPr lang="ru-RU" dirty="0"/>
              <a:t> заключенных - носителей воинствующего джихада, потому что они пользуются у заключенных доверием и воспринимаются как «братья», пусть даже и бывшие. Второй принцип: с помощью определенных стимулов и других мер государство должно восстановить доверие к себе и легитимность, способствующих  желанию у бывших боевиков или террористов сотрудничать с органами власти. Отталкиваясь от этих принципов, программа реабилитации оказывает значительную поддержку, предоставляет медицинское обслуживание и образование для членов семьи заключенных и их самих.  [92] Однако, согласно отчету С. Джонс - аналитика Международной кризисной группы -  индонезийскую программу нельзя считать успешной на 100%. поскольку лишь часть бывших осужденных не возвращается больше к экстремистской деятельности.  [93]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3255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2A7FADF-9E24-6349-A0A0-B870EEAFA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1353800" cy="6176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В 1997 году лидеры египетской исламской группы сами инициировали   программу </a:t>
            </a:r>
            <a:r>
              <a:rPr lang="ru-RU" dirty="0" err="1"/>
              <a:t>дерадикализации</a:t>
            </a:r>
            <a:r>
              <a:rPr lang="ru-RU" dirty="0"/>
              <a:t>, объявив об одностороннем прекращении огня. Ими были выдвинуты тезисы, объясняющие то, почему применение насилия в отношении государства, общества и другим было незаконным и не имеет  </a:t>
            </a:r>
            <a:r>
              <a:rPr lang="ru-RU" dirty="0" err="1"/>
              <a:t>легитимизирующих</a:t>
            </a:r>
            <a:r>
              <a:rPr lang="ru-RU" dirty="0"/>
              <a:t> оснований в исламе. Египетские тюрьмы и органы власти разрешили им организовать большие группы  в тюрьме, где они могли бы собрать своих последователей, чтобы доказать заключенным,  что учение воинствующего джихада является незаконным и не соответствует основам ислама. Следуя примеру лидеров исламской группы, считает О.</a:t>
            </a:r>
            <a:r>
              <a:rPr lang="en-US" dirty="0"/>
              <a:t>Ashour</a:t>
            </a:r>
            <a:r>
              <a:rPr lang="ru-RU" dirty="0"/>
              <a:t>, заключенные  в 2007 году  начали отказываться от насилия. [94]  Египетская  программа реабилитации оказала сильное влияние на  Аль-Каиду. Сейид Имам аль- Шариф, отрекаясь от своих радикальных взглядов, в   последующих трудах изложил свою точку зрения на отказ от вооруженного глобального джихада. А между тем ранее он был известен тем, что именно его труды называли библией джихада. И хотя, например, </a:t>
            </a:r>
            <a:r>
              <a:rPr lang="ru-RU" dirty="0" err="1"/>
              <a:t>Айман</a:t>
            </a:r>
            <a:r>
              <a:rPr lang="ru-RU" dirty="0"/>
              <a:t> </a:t>
            </a:r>
            <a:r>
              <a:rPr lang="ru-RU" dirty="0" err="1"/>
              <a:t>Завахири</a:t>
            </a:r>
            <a:r>
              <a:rPr lang="ru-RU" dirty="0"/>
              <a:t> - основной  идеолог Аль-Каиды - утверждал, что аль-Шариф написал свое отречение под воздействием пыток, тем не менее пример аль- Шарифа показал психологическое значение влияния авторитета бывшего харизматического лидера-террориста на продуктивность </a:t>
            </a:r>
            <a:r>
              <a:rPr lang="ru-RU" dirty="0" err="1"/>
              <a:t>дерадикализации</a:t>
            </a:r>
            <a:r>
              <a:rPr lang="ru-RU" dirty="0"/>
              <a:t> заключенных террористов.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403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5861FDF-A884-4E42-B84B-9DC2230C6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318052"/>
            <a:ext cx="11807687" cy="65399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Что касается Египта, по мнению  ряда исследователей, отказ от терроризма и политического насилия обусловлен двумя важными факторами: пытками и тюремным  заключением (сильными репрессиями со стороны государства, которые приводили к гибели заключенных). Тем не менее, с точки зрения египетских властей,   тюремная программа </a:t>
            </a:r>
            <a:r>
              <a:rPr lang="ru-RU" dirty="0" err="1"/>
              <a:t>ресоциализации</a:t>
            </a:r>
            <a:r>
              <a:rPr lang="ru-RU" dirty="0"/>
              <a:t> была успешной. Этот успех, вероятно, обеспечен тем, что участвовавшие в ней лидеры исламистского движения, о которых речь шла выше,  были уважаемыми и харизматическими лидерами. Вместе с тем, такие меры </a:t>
            </a:r>
            <a:r>
              <a:rPr lang="ru-RU" dirty="0" err="1"/>
              <a:t>ресоциализации</a:t>
            </a:r>
            <a:r>
              <a:rPr lang="ru-RU" dirty="0"/>
              <a:t>, как пытки ставит под сомнение долгосрочный эффект программы.  Один из египетских бывших заключенных, которого пытали в тюрьме, на вопрос о том, будет ли он продолжать насильственную идеологию </a:t>
            </a:r>
            <a:r>
              <a:rPr lang="ru-RU" dirty="0" err="1"/>
              <a:t>салафитов</a:t>
            </a:r>
            <a:r>
              <a:rPr lang="ru-RU" dirty="0"/>
              <a:t> после освобождения, ответил: «Нет, я слишком напуган, чтобы проповедовать, я никогда не хочу вернуться в тюрьму [95]. И все же маловероятно, что любое западное государство хотело бы использовать все аспекты этой программы для достижения успешной </a:t>
            </a:r>
            <a:r>
              <a:rPr lang="ru-RU" dirty="0" err="1"/>
              <a:t>ресоциализации</a:t>
            </a:r>
            <a:r>
              <a:rPr lang="ru-RU" dirty="0"/>
              <a:t> заключенных </a:t>
            </a:r>
            <a:r>
              <a:rPr lang="ru-RU" dirty="0" err="1"/>
              <a:t>джихадистов</a:t>
            </a:r>
            <a:r>
              <a:rPr lang="ru-RU" dirty="0"/>
              <a:t>. Основанием для скептического отношения служит тот факт, что вопреки ожиданиям, из большинства заключенных, подвергнутых пыткам, некоторые заключенные после освобождения стали еще более ярыми последователями и стали посвящать себя к самоубийственному </a:t>
            </a:r>
            <a:r>
              <a:rPr lang="ru-RU" dirty="0" err="1"/>
              <a:t>шахидизму</a:t>
            </a:r>
            <a:r>
              <a:rPr lang="ru-RU" dirty="0"/>
              <a:t> [96].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384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9EBF8BD-978B-AE4C-ABA6-BFB0F0409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09" y="278296"/>
            <a:ext cx="10995991" cy="5898667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/>
              <a:t>Дерадикализация</a:t>
            </a:r>
            <a:r>
              <a:rPr lang="ru-RU" dirty="0"/>
              <a:t>  наиболее уязвимых групп населения (военнослужащих, молодежи, заключенных) составляет первое направление антитеррористической деятельности за рубежом. По смыслу оно соответствует профилактике терроризма. Главная задача по </a:t>
            </a:r>
            <a:r>
              <a:rPr lang="ru-RU" dirty="0" err="1"/>
              <a:t>дерадикализации</a:t>
            </a:r>
            <a:r>
              <a:rPr lang="ru-RU" dirty="0"/>
              <a:t>  населения  заключается в  предотвращении вербовки, профилактике вовлечения в экстремистскую деятельность военнослужащих и призывников. Организация этой работы отталкивается от представления о том, что одним из путей вовлечения является осуществляемый со стороны радикалов целенаправленный поиск и подбор ключевых лиц среди военных, имеющих антисистемные настроения и готовых бороться с существующим режимом.  Примером могут служить разработанные в Ираке и Иордании программы профилактической работы с призывниками и военнослужащими в воинских частях. Они предусматривают деятельность военных психологов и священнослужителей. В зону их ответственности входит просветительская работа, объяснение сути </a:t>
            </a:r>
            <a:r>
              <a:rPr lang="ru-RU" dirty="0" err="1"/>
              <a:t>радикализации</a:t>
            </a:r>
            <a:r>
              <a:rPr lang="ru-RU" dirty="0"/>
              <a:t> и экстремистских настроений, а также предотвращение возможности вербовки  среди военнослужащих на основе результатов психологических исследований их личности, установок, психических состояний и т.д.. Программы включают наряду с другими мерами и меры по предотвращению актов возмездия военнослужащим, принимающим участие в антитеррористических миссиях в Ираке и Афганистане. В частности, скрывается и охраняется информация  о местонахождении членов их семей.  [85]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4893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38D12BD-89FF-3244-A41C-414C66457D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18052" y="0"/>
            <a:ext cx="11671852" cy="6176963"/>
          </a:xfrm>
        </p:spPr>
        <p:txBody>
          <a:bodyPr>
            <a:normAutofit fontScale="92500"/>
          </a:bodyPr>
          <a:lstStyle/>
          <a:p>
            <a:r>
              <a:rPr lang="ru-RU" dirty="0"/>
              <a:t>Работа с молодежью в общественных местах составляет второе важное направление в </a:t>
            </a:r>
            <a:r>
              <a:rPr lang="ru-RU" dirty="0" err="1"/>
              <a:t>дерадикализации</a:t>
            </a:r>
            <a:r>
              <a:rPr lang="ru-RU" dirty="0"/>
              <a:t> населения. С этой целью за рубежом разработаны и реализуются «модели общественного вмешательства». Эти модели предусматривают консолидированную деятельность социальных институтов, представителями которых выступают  психологи, социальные работники, имамы, полиция, специалисты в области образования. Подобные модели по противодействию терроризму и экстремизму успешно работают в Голландии и Великобритании.  Особенность «модели общественного вмешательства» в Голландии заключается в ее социальной направленности, нацеленной на повышение качества и уровня жизни - предоставление жилья молодежи, облегчение доступности образования и т.д.  Британская модель делает акцент на оказании спектра социальных услуг и организации,  поддержке открытого диалога с молодежной средой, пропаганде </a:t>
            </a:r>
            <a:r>
              <a:rPr lang="ru-RU" dirty="0" err="1"/>
              <a:t>дерадикализации</a:t>
            </a:r>
            <a:r>
              <a:rPr lang="ru-RU" dirty="0"/>
              <a:t> с целью предупреждения распространения экстремистских  идей. [86] Эта модель исходит из понимания терроризма как формы манифестации протеста, коммуникации - «сообщения» о насущных проблемах, которые игнорируются или не решаются органами власти.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3626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2AC64B6-356D-0443-9192-4315A11553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1353800" cy="6176963"/>
          </a:xfrm>
        </p:spPr>
        <p:txBody>
          <a:bodyPr>
            <a:normAutofit/>
          </a:bodyPr>
          <a:lstStyle/>
          <a:p>
            <a:r>
              <a:rPr lang="ru-RU" dirty="0"/>
              <a:t>Третье направление по </a:t>
            </a:r>
            <a:r>
              <a:rPr lang="ru-RU" dirty="0" err="1"/>
              <a:t>дерадикализации</a:t>
            </a:r>
            <a:r>
              <a:rPr lang="ru-RU" dirty="0"/>
              <a:t> населения представляет  работа с заключенными, поскольку тюрьмы стали лучшим университетом для поиска и обучения новобранцев. Это направление зарубежные исследователи называют реабилитацией (или </a:t>
            </a:r>
            <a:r>
              <a:rPr lang="ru-RU" dirty="0" err="1"/>
              <a:t>ресоциализацией</a:t>
            </a:r>
            <a:r>
              <a:rPr lang="ru-RU" dirty="0"/>
              <a:t>) осужденных террористов. </a:t>
            </a:r>
          </a:p>
          <a:p>
            <a:r>
              <a:rPr lang="ru-RU" dirty="0"/>
              <a:t>	</a:t>
            </a:r>
            <a:r>
              <a:rPr lang="ru-RU" dirty="0" err="1"/>
              <a:t>Дерадикализация</a:t>
            </a:r>
            <a:r>
              <a:rPr lang="ru-RU" dirty="0"/>
              <a:t> в местах лишения свободы осуществляется, во-первых, как </a:t>
            </a:r>
            <a:r>
              <a:rPr lang="ru-RU" dirty="0" err="1"/>
              <a:t>ресоциализация</a:t>
            </a:r>
            <a:r>
              <a:rPr lang="ru-RU" dirty="0"/>
              <a:t> заключенных с идеями джихада, а, во-вторых, как предотвращение вербовки в ряды террористов в местах тюремного заключения лиц, осужденных за другие виды преступлений. С этой целью разработаны реабилитационные по профилактике </a:t>
            </a:r>
            <a:r>
              <a:rPr lang="ru-RU" dirty="0" err="1"/>
              <a:t>радикализации</a:t>
            </a:r>
            <a:r>
              <a:rPr lang="ru-RU" dirty="0"/>
              <a:t> в тюрьмах в Ираке,  Саудовской  Аравии, Сингапуре, Малайзии, Иордании, США, Египте, Афганистане, Пакистане, Катаре, Нидерландах, Великобритании и  других странах.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471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C8E98DE-76F2-2843-B9AE-5F0916040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57809"/>
            <a:ext cx="11353800" cy="5819154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Главным источником распространения и вовлечения в террористическую деятельность являются заключенные,  глубоко вовлеченные  в </a:t>
            </a:r>
            <a:r>
              <a:rPr lang="ru-RU" dirty="0" err="1"/>
              <a:t>псевдоисламскую</a:t>
            </a:r>
            <a:r>
              <a:rPr lang="ru-RU" dirty="0"/>
              <a:t> идеологию джихада. Являясь ядром группы, они активно вербуют в свои ряды лиц, осужденных за другие преступления. При этом в качестве ведущего </a:t>
            </a:r>
            <a:r>
              <a:rPr lang="ru-RU" dirty="0" err="1"/>
              <a:t>мотиватора</a:t>
            </a:r>
            <a:r>
              <a:rPr lang="ru-RU" dirty="0"/>
              <a:t> для вербовки криминальных элементов используются деньги или другие материальные вознаграждения.  Для решения задач по успешной реализации тюремных программ реабилитации основные проблемы представляют точность психодиагностики и последующая «сортировка» заключенных по степени </a:t>
            </a:r>
            <a:r>
              <a:rPr lang="ru-RU" dirty="0" err="1"/>
              <a:t>радикализованности</a:t>
            </a:r>
            <a:r>
              <a:rPr lang="ru-RU" dirty="0"/>
              <a:t> мировоззрения, а также оценка факторов риска заключенных, имеющих психологическую готовность вступления в ряды террористов. Поскольку главным фактором риска вовлечения в террористическую деятельность  осужденных по другим статьям  является стремление заработать деньги «любой ценой», то программа включает в себя  психологическую помощь, которая ставит одной из задач переориентацию  их «неразборчивой» в средствах материальной мотивации на  стремление зарабатывать деньги ненасильственным путем. Ниже кратко рассмотрим основные программы.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2513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A8B3ACC-3A3E-9E44-B932-C97A0D020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ru-RU" dirty="0"/>
              <a:t>Программа реабилитации в Саудовской Аравии приобрела наибольшую известность. Она осуществляется в индивидуальной форме, главным образом,  священнослужителями и нацелена на </a:t>
            </a:r>
            <a:r>
              <a:rPr lang="ru-RU" dirty="0" err="1"/>
              <a:t>ретрансформацию</a:t>
            </a:r>
            <a:r>
              <a:rPr lang="ru-RU" dirty="0"/>
              <a:t> мировоззрения террористов. Относительную успешность этой программы исследователи связывают, во-первых,  с глубокой компетентностью имамов, позволяющей в религиозных дискуссиях изменить убеждения радикалов и вернуть их к умеренному исламу.  Во-вторых, большую роль играет сам факт наличия доверие к священнослужителям. В то время как, например, в Ираке и в тюрьмах Гуантанамо работа священнослужителей из Саудовской Аравии  не имела столь  особого успеха. На снижение эффективности реабилитации повлияло то, что  эти священнослужители имели родственные и духовные связи с членами королевской семьей, которые рассматриваются как отступники, а </a:t>
            </a:r>
            <a:r>
              <a:rPr lang="ru-RU" dirty="0" err="1"/>
              <a:t>священослужители</a:t>
            </a:r>
            <a:r>
              <a:rPr lang="ru-RU" dirty="0"/>
              <a:t>, соответственно – как ангажированные властью. </a:t>
            </a:r>
            <a:r>
              <a:rPr lang="en-US" dirty="0"/>
              <a:t>S</a:t>
            </a:r>
            <a:r>
              <a:rPr lang="ru-RU" dirty="0"/>
              <a:t>.</a:t>
            </a:r>
            <a:r>
              <a:rPr lang="en-US" dirty="0"/>
              <a:t>Mohammad</a:t>
            </a:r>
            <a:r>
              <a:rPr lang="ru-RU" dirty="0"/>
              <a:t> указывает,  что заключенные из тюрьмы Гуантанамо подписывали обязательства в отказе от терроризма. Однако 35 заключенных, прошедших программу реабилитации, были повторно задержаны в связи с участием в террористических действиях [87].</a:t>
            </a:r>
          </a:p>
        </p:txBody>
      </p:sp>
    </p:spTree>
    <p:extLst>
      <p:ext uri="{BB962C8B-B14F-4D97-AF65-F5344CB8AC3E}">
        <p14:creationId xmlns:p14="http://schemas.microsoft.com/office/powerpoint/2010/main" val="668243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B5C9CE1-5FD0-4D4E-97A6-70B13EE7F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37322"/>
            <a:ext cx="12192000" cy="6420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Опыт саудовской программы реабилитации, подчеркивает,  С. </a:t>
            </a:r>
            <a:r>
              <a:rPr lang="en-US" dirty="0" err="1"/>
              <a:t>Boucek</a:t>
            </a:r>
            <a:r>
              <a:rPr lang="ru-RU" dirty="0"/>
              <a:t>,  впервые привел к пониманию того, что профилактическая работа не должна ограничиваться лишь изменением отношения заключенных террористов к идеологии </a:t>
            </a:r>
            <a:r>
              <a:rPr lang="ru-RU" dirty="0" err="1"/>
              <a:t>джихадизма</a:t>
            </a:r>
            <a:r>
              <a:rPr lang="ru-RU" dirty="0"/>
              <a:t>. Чтобы повысить успешность, она должна обязательно учитывать психологические аспекты проблемы. Таким образом, программа реабилитации была расширена деятельностью  психологов и психиатров. Они углубили и обогатили ее различными методами психологической коррекции. Следует подчеркнуть, что в программе речь идет о психологической коррекции, методы которой способствуют социальной адаптации после выхода на свободу - арт-терапия, компьютерные игры (игровые приставки), религиозное просвещение [88].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8496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3850F15-BC94-9348-A92D-6AEC5EA71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09" y="675861"/>
            <a:ext cx="10995991" cy="5501102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По мнению М.</a:t>
            </a:r>
            <a:r>
              <a:rPr lang="en-US" dirty="0" err="1"/>
              <a:t>Taarnby</a:t>
            </a:r>
            <a:r>
              <a:rPr lang="ru-RU" dirty="0"/>
              <a:t>, больших успехов может добиться Йемен, поскольку его модель  реабилитация  имеет сходство с саудовской программой в части переубеждения заключенных экстремистов священнослужителями, обладающими авторитетом и глубокой компетентностью. Многие заключенные утверждали, что вернулись к умеренной позиции ислама. [89] А между тем, по оперативным данным, на самом деле многие из них после освобождения покинули Йемен и стали активными участниками джихада в Ираке и других странах.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2664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930DCDF-3DE6-2B46-A560-914C80FE8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56591"/>
            <a:ext cx="11353800" cy="56203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Позднее, в 2002 году, опыт саудовской программы реабилитации заключенных был заимствован Сингапуром. По </a:t>
            </a:r>
            <a:r>
              <a:rPr lang="en-US" dirty="0"/>
              <a:t>R</a:t>
            </a:r>
            <a:r>
              <a:rPr lang="ru-RU" dirty="0"/>
              <a:t>.</a:t>
            </a:r>
            <a:r>
              <a:rPr lang="en-US" dirty="0"/>
              <a:t>Gunaratna</a:t>
            </a:r>
            <a:r>
              <a:rPr lang="ru-RU" dirty="0"/>
              <a:t> и </a:t>
            </a:r>
            <a:r>
              <a:rPr lang="en-US" dirty="0"/>
              <a:t>U</a:t>
            </a:r>
            <a:r>
              <a:rPr lang="ru-RU" dirty="0"/>
              <a:t>.</a:t>
            </a:r>
            <a:r>
              <a:rPr lang="en-US" dirty="0"/>
              <a:t>Ali</a:t>
            </a:r>
            <a:r>
              <a:rPr lang="ru-RU" dirty="0"/>
              <a:t>, сингапурская система реабилитации  включает в себя работу с заключенными и их семьями. [90] Программа предусматривает на время нахождения заключенных террористов в тюрьме предоставление материальной помощи  их семье, помощь в трудоустройстве членам семьи (жене). </a:t>
            </a:r>
            <a:r>
              <a:rPr lang="en-US" dirty="0"/>
              <a:t>S</a:t>
            </a:r>
            <a:r>
              <a:rPr lang="ru-RU" dirty="0"/>
              <a:t>.</a:t>
            </a:r>
            <a:r>
              <a:rPr lang="en-US" dirty="0"/>
              <a:t>Mohammad</a:t>
            </a:r>
            <a:r>
              <a:rPr lang="ru-RU" dirty="0"/>
              <a:t> дал высокую оценку организованной в тюрьмах системе религиозного просвещения священнослужителями и системе самообразования (программе обучения, библиотекам).  Кроме того заключенным  настоятельно рекомендуются   встречи с  священнослужителями один раз  в неделю в течение года после освобождения. Духовные наставники должны убедиться, что они не вернулись  к идеям воинствующего джихада. По его мнению,  подобное продуманное сочетание мер  по </a:t>
            </a:r>
            <a:r>
              <a:rPr lang="ru-RU" dirty="0" err="1"/>
              <a:t>дерадикализации</a:t>
            </a:r>
            <a:r>
              <a:rPr lang="ru-RU" dirty="0"/>
              <a:t> мировоззрения и интеграции в социум (помощь в поиске работы, первичная материальная помощь) обеспечивает эффективность программы реабилитации: 32 из 55 заключенных вернулись к мирной жизни. [87]  </a:t>
            </a:r>
            <a:r>
              <a:rPr lang="ru-RU" dirty="0" err="1"/>
              <a:t>Малайзийская</a:t>
            </a:r>
            <a:r>
              <a:rPr lang="ru-RU" dirty="0"/>
              <a:t> система реабилитации основана на опыте сингапурской программы. Однако в отличие от нее наряду с лекциями, индивидуальными консультациями со священнослужителями, в Малайзии применяются меры физического насилия по отношению к заключенным в случае нарушения дисциплины, в том числе, касающейся реабилитации.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08027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1905</Words>
  <Application>Microsoft Macintosh PowerPoint</Application>
  <PresentationFormat>Широкоэкранный</PresentationFormat>
  <Paragraphs>19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Лекция 6. Психологические аспекты организации антитеррористической,  антиэкстремистской деятельности в зарубежной науке. Дерадикализация населения.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5</cp:revision>
  <dcterms:created xsi:type="dcterms:W3CDTF">2023-11-02T03:23:40Z</dcterms:created>
  <dcterms:modified xsi:type="dcterms:W3CDTF">2023-11-03T16:25:37Z</dcterms:modified>
</cp:coreProperties>
</file>