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5"/>
  </p:notesMasterIdLst>
  <p:sldIdLst>
    <p:sldId id="256" r:id="rId2"/>
    <p:sldId id="257" r:id="rId3"/>
    <p:sldId id="269" r:id="rId4"/>
    <p:sldId id="271" r:id="rId5"/>
    <p:sldId id="268" r:id="rId6"/>
    <p:sldId id="259" r:id="rId7"/>
    <p:sldId id="260" r:id="rId8"/>
    <p:sldId id="261" r:id="rId9"/>
    <p:sldId id="272" r:id="rId10"/>
    <p:sldId id="273" r:id="rId11"/>
    <p:sldId id="258" r:id="rId12"/>
    <p:sldId id="274" r:id="rId13"/>
    <p:sldId id="262" r:id="rId14"/>
    <p:sldId id="899" r:id="rId15"/>
    <p:sldId id="876" r:id="rId16"/>
    <p:sldId id="875" r:id="rId17"/>
    <p:sldId id="929" r:id="rId18"/>
    <p:sldId id="925" r:id="rId19"/>
    <p:sldId id="1001" r:id="rId20"/>
    <p:sldId id="893" r:id="rId21"/>
    <p:sldId id="928" r:id="rId22"/>
    <p:sldId id="954" r:id="rId23"/>
    <p:sldId id="958" r:id="rId24"/>
    <p:sldId id="265" r:id="rId25"/>
    <p:sldId id="968" r:id="rId26"/>
    <p:sldId id="969" r:id="rId27"/>
    <p:sldId id="970" r:id="rId28"/>
    <p:sldId id="972" r:id="rId29"/>
    <p:sldId id="973" r:id="rId30"/>
    <p:sldId id="974" r:id="rId31"/>
    <p:sldId id="264" r:id="rId32"/>
    <p:sldId id="263" r:id="rId33"/>
    <p:sldId id="26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8AD4D-79AF-4393-8F23-EDB70F786495}" type="doc">
      <dgm:prSet loTypeId="urn:microsoft.com/office/officeart/2005/8/layout/radial6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F8E07B6-24A7-49D9-99C0-DE4A43671FF8}">
      <dgm:prSet phldrT="[Текст]" custT="1"/>
      <dgm:spPr/>
      <dgm:t>
        <a:bodyPr/>
        <a:lstStyle/>
        <a:p>
          <a:r>
            <a:rPr lang="ru-RU" sz="1800" b="1" dirty="0" err="1"/>
            <a:t>Стрессогенные</a:t>
          </a:r>
          <a:r>
            <a:rPr lang="ru-RU" sz="1800" b="1" dirty="0"/>
            <a:t> факторы</a:t>
          </a:r>
        </a:p>
      </dgm:t>
    </dgm:pt>
    <dgm:pt modelId="{33C50A84-E676-45BD-AA7A-13FAB9458BA4}" type="parTrans" cxnId="{B75F3924-6CCA-4FDF-9112-ACC93A79EC32}">
      <dgm:prSet/>
      <dgm:spPr/>
      <dgm:t>
        <a:bodyPr/>
        <a:lstStyle/>
        <a:p>
          <a:endParaRPr lang="ru-RU"/>
        </a:p>
      </dgm:t>
    </dgm:pt>
    <dgm:pt modelId="{31497F60-854E-4C27-BBDA-2E67B81E288C}" type="sibTrans" cxnId="{B75F3924-6CCA-4FDF-9112-ACC93A79EC32}">
      <dgm:prSet/>
      <dgm:spPr/>
      <dgm:t>
        <a:bodyPr/>
        <a:lstStyle/>
        <a:p>
          <a:endParaRPr lang="ru-RU"/>
        </a:p>
      </dgm:t>
    </dgm:pt>
    <dgm:pt modelId="{4EF3B036-D57F-4FB5-A8C1-7F27E80A2CE4}">
      <dgm:prSet phldrT="[Текст]" custT="1"/>
      <dgm:spPr/>
      <dgm:t>
        <a:bodyPr/>
        <a:lstStyle/>
        <a:p>
          <a:r>
            <a:rPr lang="ru-RU" sz="1400" dirty="0"/>
            <a:t>ситуации экзаменов</a:t>
          </a:r>
        </a:p>
      </dgm:t>
    </dgm:pt>
    <dgm:pt modelId="{16CE2BEF-2398-4DF7-9D57-232BF5D6942F}" type="parTrans" cxnId="{C5CEB3E8-1A01-47B3-9CFE-0EEE0ABDF263}">
      <dgm:prSet/>
      <dgm:spPr/>
      <dgm:t>
        <a:bodyPr/>
        <a:lstStyle/>
        <a:p>
          <a:endParaRPr lang="ru-RU"/>
        </a:p>
      </dgm:t>
    </dgm:pt>
    <dgm:pt modelId="{C9AD56A2-FD0B-4C11-ADA2-AA2EC5D3B894}" type="sibTrans" cxnId="{C5CEB3E8-1A01-47B3-9CFE-0EEE0ABDF263}">
      <dgm:prSet/>
      <dgm:spPr/>
      <dgm:t>
        <a:bodyPr/>
        <a:lstStyle/>
        <a:p>
          <a:endParaRPr lang="ru-RU"/>
        </a:p>
      </dgm:t>
    </dgm:pt>
    <dgm:pt modelId="{21AA9E93-4540-41BB-A6EF-1F73081D009B}">
      <dgm:prSet phldrT="[Текст]" custT="1"/>
      <dgm:spPr/>
      <dgm:t>
        <a:bodyPr/>
        <a:lstStyle/>
        <a:p>
          <a:r>
            <a:rPr lang="ru-RU" sz="1400" dirty="0"/>
            <a:t>периоды социальной адаптации</a:t>
          </a:r>
        </a:p>
      </dgm:t>
    </dgm:pt>
    <dgm:pt modelId="{B7FD83F0-F4A8-4870-988E-1B75E6135195}" type="parTrans" cxnId="{C89AC5D5-0104-4681-9339-94E45992769E}">
      <dgm:prSet/>
      <dgm:spPr/>
      <dgm:t>
        <a:bodyPr/>
        <a:lstStyle/>
        <a:p>
          <a:endParaRPr lang="ru-RU"/>
        </a:p>
      </dgm:t>
    </dgm:pt>
    <dgm:pt modelId="{D61E3B0F-4CF4-495B-9FA4-9E1ACDCF6AC2}" type="sibTrans" cxnId="{C89AC5D5-0104-4681-9339-94E45992769E}">
      <dgm:prSet/>
      <dgm:spPr/>
      <dgm:t>
        <a:bodyPr/>
        <a:lstStyle/>
        <a:p>
          <a:endParaRPr lang="ru-RU"/>
        </a:p>
      </dgm:t>
    </dgm:pt>
    <dgm:pt modelId="{04FC8667-6B4C-4667-BF77-025BF9A55ED2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2">
                  <a:lumMod val="50000"/>
                </a:schemeClr>
              </a:solidFill>
            </a:rPr>
            <a:t>необходимость личностного самоопределения в будущей профессиональной среде</a:t>
          </a:r>
        </a:p>
      </dgm:t>
    </dgm:pt>
    <dgm:pt modelId="{BBE0B786-2099-44F4-A595-92197501053D}" type="parTrans" cxnId="{48E84E6F-E1A8-473C-B07D-D5E583D08BA0}">
      <dgm:prSet/>
      <dgm:spPr/>
      <dgm:t>
        <a:bodyPr/>
        <a:lstStyle/>
        <a:p>
          <a:endParaRPr lang="ru-RU"/>
        </a:p>
      </dgm:t>
    </dgm:pt>
    <dgm:pt modelId="{D6E4FB28-49BF-4F12-9DB0-0EFE8DE70B0E}" type="sibTrans" cxnId="{48E84E6F-E1A8-473C-B07D-D5E583D08BA0}">
      <dgm:prSet/>
      <dgm:spPr/>
      <dgm:t>
        <a:bodyPr/>
        <a:lstStyle/>
        <a:p>
          <a:endParaRPr lang="ru-RU"/>
        </a:p>
      </dgm:t>
    </dgm:pt>
    <dgm:pt modelId="{0478F581-B4ED-44E7-9F76-902F3204D290}">
      <dgm:prSet phldrT="[Текст]" phldr="1"/>
      <dgm:spPr/>
      <dgm:t>
        <a:bodyPr/>
        <a:lstStyle/>
        <a:p>
          <a:endParaRPr lang="ru-RU" dirty="0"/>
        </a:p>
      </dgm:t>
    </dgm:pt>
    <dgm:pt modelId="{FA8629E6-0C96-4D38-A055-888A7909CABB}" type="parTrans" cxnId="{0E83B2FE-F7F1-4F2F-85F9-7A300A087C42}">
      <dgm:prSet/>
      <dgm:spPr/>
      <dgm:t>
        <a:bodyPr/>
        <a:lstStyle/>
        <a:p>
          <a:endParaRPr lang="ru-RU"/>
        </a:p>
      </dgm:t>
    </dgm:pt>
    <dgm:pt modelId="{B1AA7D8A-247C-481B-99F3-6229DEA53792}" type="sibTrans" cxnId="{0E83B2FE-F7F1-4F2F-85F9-7A300A087C42}">
      <dgm:prSet/>
      <dgm:spPr/>
      <dgm:t>
        <a:bodyPr/>
        <a:lstStyle/>
        <a:p>
          <a:endParaRPr lang="ru-RU"/>
        </a:p>
      </dgm:t>
    </dgm:pt>
    <dgm:pt modelId="{C4714764-AB7A-4A5E-86B9-A6B946A9EEEF}" type="pres">
      <dgm:prSet presAssocID="{0048AD4D-79AF-4393-8F23-EDB70F78649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0D0D18-69A5-4E7D-BFFB-A028700D4F95}" type="pres">
      <dgm:prSet presAssocID="{2F8E07B6-24A7-49D9-99C0-DE4A43671FF8}" presName="centerShape" presStyleLbl="node0" presStyleIdx="0" presStyleCnt="1" custScaleX="135154" custLinFactNeighborX="2624" custLinFactNeighborY="16160"/>
      <dgm:spPr/>
    </dgm:pt>
    <dgm:pt modelId="{A27B48F7-008A-4B59-9FA1-56425E39CDAF}" type="pres">
      <dgm:prSet presAssocID="{4EF3B036-D57F-4FB5-A8C1-7F27E80A2CE4}" presName="node" presStyleLbl="node1" presStyleIdx="0" presStyleCnt="3" custRadScaleRad="66588" custRadScaleInc="37784">
        <dgm:presLayoutVars>
          <dgm:bulletEnabled val="1"/>
        </dgm:presLayoutVars>
      </dgm:prSet>
      <dgm:spPr/>
    </dgm:pt>
    <dgm:pt modelId="{4E833459-960A-406C-BD64-8F7C14041FFC}" type="pres">
      <dgm:prSet presAssocID="{4EF3B036-D57F-4FB5-A8C1-7F27E80A2CE4}" presName="dummy" presStyleCnt="0"/>
      <dgm:spPr/>
    </dgm:pt>
    <dgm:pt modelId="{CD66A612-19E1-434E-A687-1023C96B51CD}" type="pres">
      <dgm:prSet presAssocID="{C9AD56A2-FD0B-4C11-ADA2-AA2EC5D3B894}" presName="sibTrans" presStyleLbl="sibTrans2D1" presStyleIdx="0" presStyleCnt="3" custLinFactNeighborX="-1437" custLinFactNeighborY="-5862"/>
      <dgm:spPr/>
    </dgm:pt>
    <dgm:pt modelId="{ECF2A234-25E0-40D4-9BEE-3F35401F57CE}" type="pres">
      <dgm:prSet presAssocID="{21AA9E93-4540-41BB-A6EF-1F73081D009B}" presName="node" presStyleLbl="node1" presStyleIdx="1" presStyleCnt="3" custRadScaleRad="119943" custRadScaleInc="-27666">
        <dgm:presLayoutVars>
          <dgm:bulletEnabled val="1"/>
        </dgm:presLayoutVars>
      </dgm:prSet>
      <dgm:spPr/>
    </dgm:pt>
    <dgm:pt modelId="{8A0D9ED8-B0AC-45BA-AE8A-C56239FAB3BD}" type="pres">
      <dgm:prSet presAssocID="{21AA9E93-4540-41BB-A6EF-1F73081D009B}" presName="dummy" presStyleCnt="0"/>
      <dgm:spPr/>
    </dgm:pt>
    <dgm:pt modelId="{CADFE570-C49C-4802-94D0-42D242CBC796}" type="pres">
      <dgm:prSet presAssocID="{D61E3B0F-4CF4-495B-9FA4-9E1ACDCF6AC2}" presName="sibTrans" presStyleLbl="sibTrans2D1" presStyleIdx="1" presStyleCnt="3" custLinFactNeighborX="-3149" custLinFactNeighborY="-6615"/>
      <dgm:spPr/>
    </dgm:pt>
    <dgm:pt modelId="{FAF4079B-829A-4A3A-9E02-A3168F5CEB23}" type="pres">
      <dgm:prSet presAssocID="{04FC8667-6B4C-4667-BF77-025BF9A55ED2}" presName="node" presStyleLbl="node1" presStyleIdx="2" presStyleCnt="3">
        <dgm:presLayoutVars>
          <dgm:bulletEnabled val="1"/>
        </dgm:presLayoutVars>
      </dgm:prSet>
      <dgm:spPr/>
    </dgm:pt>
    <dgm:pt modelId="{85E8214A-2B49-4EEB-A14F-64A048B30530}" type="pres">
      <dgm:prSet presAssocID="{04FC8667-6B4C-4667-BF77-025BF9A55ED2}" presName="dummy" presStyleCnt="0"/>
      <dgm:spPr/>
    </dgm:pt>
    <dgm:pt modelId="{DD4F2F67-6827-4111-9139-DD52D79739AB}" type="pres">
      <dgm:prSet presAssocID="{D6E4FB28-49BF-4F12-9DB0-0EFE8DE70B0E}" presName="sibTrans" presStyleLbl="sibTrans2D1" presStyleIdx="2" presStyleCnt="3" custLinFactNeighborX="-2294" custLinFactNeighborY="-8097"/>
      <dgm:spPr/>
    </dgm:pt>
  </dgm:ptLst>
  <dgm:cxnLst>
    <dgm:cxn modelId="{B75F3924-6CCA-4FDF-9112-ACC93A79EC32}" srcId="{0048AD4D-79AF-4393-8F23-EDB70F786495}" destId="{2F8E07B6-24A7-49D9-99C0-DE4A43671FF8}" srcOrd="0" destOrd="0" parTransId="{33C50A84-E676-45BD-AA7A-13FAB9458BA4}" sibTransId="{31497F60-854E-4C27-BBDA-2E67B81E288C}"/>
    <dgm:cxn modelId="{64AA3560-4B83-4EF0-A6D9-4FC276201ACF}" type="presOf" srcId="{0048AD4D-79AF-4393-8F23-EDB70F786495}" destId="{C4714764-AB7A-4A5E-86B9-A6B946A9EEEF}" srcOrd="0" destOrd="0" presId="urn:microsoft.com/office/officeart/2005/8/layout/radial6"/>
    <dgm:cxn modelId="{6D93F563-1E07-4DF3-967D-53533C983F8D}" type="presOf" srcId="{2F8E07B6-24A7-49D9-99C0-DE4A43671FF8}" destId="{100D0D18-69A5-4E7D-BFFB-A028700D4F95}" srcOrd="0" destOrd="0" presId="urn:microsoft.com/office/officeart/2005/8/layout/radial6"/>
    <dgm:cxn modelId="{48E84E6F-E1A8-473C-B07D-D5E583D08BA0}" srcId="{2F8E07B6-24A7-49D9-99C0-DE4A43671FF8}" destId="{04FC8667-6B4C-4667-BF77-025BF9A55ED2}" srcOrd="2" destOrd="0" parTransId="{BBE0B786-2099-44F4-A595-92197501053D}" sibTransId="{D6E4FB28-49BF-4F12-9DB0-0EFE8DE70B0E}"/>
    <dgm:cxn modelId="{D348227A-6DEA-498F-B685-FD361ABE586A}" type="presOf" srcId="{D61E3B0F-4CF4-495B-9FA4-9E1ACDCF6AC2}" destId="{CADFE570-C49C-4802-94D0-42D242CBC796}" srcOrd="0" destOrd="0" presId="urn:microsoft.com/office/officeart/2005/8/layout/radial6"/>
    <dgm:cxn modelId="{A94BD8C2-2918-4433-91A0-708CF5ABD31B}" type="presOf" srcId="{21AA9E93-4540-41BB-A6EF-1F73081D009B}" destId="{ECF2A234-25E0-40D4-9BEE-3F35401F57CE}" srcOrd="0" destOrd="0" presId="urn:microsoft.com/office/officeart/2005/8/layout/radial6"/>
    <dgm:cxn modelId="{7BED1FC5-6681-464B-BB9F-DD08CF0E923F}" type="presOf" srcId="{4EF3B036-D57F-4FB5-A8C1-7F27E80A2CE4}" destId="{A27B48F7-008A-4B59-9FA1-56425E39CDAF}" srcOrd="0" destOrd="0" presId="urn:microsoft.com/office/officeart/2005/8/layout/radial6"/>
    <dgm:cxn modelId="{C89AC5D5-0104-4681-9339-94E45992769E}" srcId="{2F8E07B6-24A7-49D9-99C0-DE4A43671FF8}" destId="{21AA9E93-4540-41BB-A6EF-1F73081D009B}" srcOrd="1" destOrd="0" parTransId="{B7FD83F0-F4A8-4870-988E-1B75E6135195}" sibTransId="{D61E3B0F-4CF4-495B-9FA4-9E1ACDCF6AC2}"/>
    <dgm:cxn modelId="{B152EBE5-E26A-40D3-A489-6069067A6981}" type="presOf" srcId="{D6E4FB28-49BF-4F12-9DB0-0EFE8DE70B0E}" destId="{DD4F2F67-6827-4111-9139-DD52D79739AB}" srcOrd="0" destOrd="0" presId="urn:microsoft.com/office/officeart/2005/8/layout/radial6"/>
    <dgm:cxn modelId="{C5CEB3E8-1A01-47B3-9CFE-0EEE0ABDF263}" srcId="{2F8E07B6-24A7-49D9-99C0-DE4A43671FF8}" destId="{4EF3B036-D57F-4FB5-A8C1-7F27E80A2CE4}" srcOrd="0" destOrd="0" parTransId="{16CE2BEF-2398-4DF7-9D57-232BF5D6942F}" sibTransId="{C9AD56A2-FD0B-4C11-ADA2-AA2EC5D3B894}"/>
    <dgm:cxn modelId="{EBB145F0-10D6-421C-A6CF-2F3011B96B49}" type="presOf" srcId="{C9AD56A2-FD0B-4C11-ADA2-AA2EC5D3B894}" destId="{CD66A612-19E1-434E-A687-1023C96B51CD}" srcOrd="0" destOrd="0" presId="urn:microsoft.com/office/officeart/2005/8/layout/radial6"/>
    <dgm:cxn modelId="{C3FC3EF8-A064-434B-A3E3-EA4BCDE862C1}" type="presOf" srcId="{04FC8667-6B4C-4667-BF77-025BF9A55ED2}" destId="{FAF4079B-829A-4A3A-9E02-A3168F5CEB23}" srcOrd="0" destOrd="0" presId="urn:microsoft.com/office/officeart/2005/8/layout/radial6"/>
    <dgm:cxn modelId="{0E83B2FE-F7F1-4F2F-85F9-7A300A087C42}" srcId="{0048AD4D-79AF-4393-8F23-EDB70F786495}" destId="{0478F581-B4ED-44E7-9F76-902F3204D290}" srcOrd="1" destOrd="0" parTransId="{FA8629E6-0C96-4D38-A055-888A7909CABB}" sibTransId="{B1AA7D8A-247C-481B-99F3-6229DEA53792}"/>
    <dgm:cxn modelId="{296BEFEA-56E5-4385-BF8D-2516571FBA51}" type="presParOf" srcId="{C4714764-AB7A-4A5E-86B9-A6B946A9EEEF}" destId="{100D0D18-69A5-4E7D-BFFB-A028700D4F95}" srcOrd="0" destOrd="0" presId="urn:microsoft.com/office/officeart/2005/8/layout/radial6"/>
    <dgm:cxn modelId="{E79238F7-1D95-4483-8F13-1910E60461EF}" type="presParOf" srcId="{C4714764-AB7A-4A5E-86B9-A6B946A9EEEF}" destId="{A27B48F7-008A-4B59-9FA1-56425E39CDAF}" srcOrd="1" destOrd="0" presId="urn:microsoft.com/office/officeart/2005/8/layout/radial6"/>
    <dgm:cxn modelId="{799D5467-3855-427B-8B1E-874807181595}" type="presParOf" srcId="{C4714764-AB7A-4A5E-86B9-A6B946A9EEEF}" destId="{4E833459-960A-406C-BD64-8F7C14041FFC}" srcOrd="2" destOrd="0" presId="urn:microsoft.com/office/officeart/2005/8/layout/radial6"/>
    <dgm:cxn modelId="{93EC3C2C-03B9-4129-A06D-01147CC4F867}" type="presParOf" srcId="{C4714764-AB7A-4A5E-86B9-A6B946A9EEEF}" destId="{CD66A612-19E1-434E-A687-1023C96B51CD}" srcOrd="3" destOrd="0" presId="urn:microsoft.com/office/officeart/2005/8/layout/radial6"/>
    <dgm:cxn modelId="{4095D872-2964-49C1-98CA-965E241BBB7A}" type="presParOf" srcId="{C4714764-AB7A-4A5E-86B9-A6B946A9EEEF}" destId="{ECF2A234-25E0-40D4-9BEE-3F35401F57CE}" srcOrd="4" destOrd="0" presId="urn:microsoft.com/office/officeart/2005/8/layout/radial6"/>
    <dgm:cxn modelId="{CA8FBDC5-8A5A-48F5-8B49-8CAB9BFD5674}" type="presParOf" srcId="{C4714764-AB7A-4A5E-86B9-A6B946A9EEEF}" destId="{8A0D9ED8-B0AC-45BA-AE8A-C56239FAB3BD}" srcOrd="5" destOrd="0" presId="urn:microsoft.com/office/officeart/2005/8/layout/radial6"/>
    <dgm:cxn modelId="{332C1864-368D-4EFC-B620-9146499546F7}" type="presParOf" srcId="{C4714764-AB7A-4A5E-86B9-A6B946A9EEEF}" destId="{CADFE570-C49C-4802-94D0-42D242CBC796}" srcOrd="6" destOrd="0" presId="urn:microsoft.com/office/officeart/2005/8/layout/radial6"/>
    <dgm:cxn modelId="{0A2ADD1A-E923-450C-B9D1-555C18B115EB}" type="presParOf" srcId="{C4714764-AB7A-4A5E-86B9-A6B946A9EEEF}" destId="{FAF4079B-829A-4A3A-9E02-A3168F5CEB23}" srcOrd="7" destOrd="0" presId="urn:microsoft.com/office/officeart/2005/8/layout/radial6"/>
    <dgm:cxn modelId="{853EC73D-92E1-4AD5-898A-05D994699015}" type="presParOf" srcId="{C4714764-AB7A-4A5E-86B9-A6B946A9EEEF}" destId="{85E8214A-2B49-4EEB-A14F-64A048B30530}" srcOrd="8" destOrd="0" presId="urn:microsoft.com/office/officeart/2005/8/layout/radial6"/>
    <dgm:cxn modelId="{91643630-CFA9-4674-9244-3E22B22A04FD}" type="presParOf" srcId="{C4714764-AB7A-4A5E-86B9-A6B946A9EEEF}" destId="{DD4F2F67-6827-4111-9139-DD52D79739A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F2F67-6827-4111-9139-DD52D79739AB}">
      <dsp:nvSpPr>
        <dsp:cNvPr id="0" name=""/>
        <dsp:cNvSpPr/>
      </dsp:nvSpPr>
      <dsp:spPr>
        <a:xfrm>
          <a:off x="2007823" y="1113300"/>
          <a:ext cx="4585525" cy="4585525"/>
        </a:xfrm>
        <a:prstGeom prst="blockArc">
          <a:avLst>
            <a:gd name="adj1" fmla="val 10302881"/>
            <a:gd name="adj2" fmla="val 16372234"/>
            <a:gd name="adj3" fmla="val 4636"/>
          </a:avLst>
        </a:prstGeom>
        <a:solidFill>
          <a:schemeClr val="accent2">
            <a:shade val="90000"/>
            <a:hueOff val="-581369"/>
            <a:satOff val="-17342"/>
            <a:lumOff val="360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FE570-C49C-4802-94D0-42D242CBC796}">
      <dsp:nvSpPr>
        <dsp:cNvPr id="0" name=""/>
        <dsp:cNvSpPr/>
      </dsp:nvSpPr>
      <dsp:spPr>
        <a:xfrm>
          <a:off x="1988302" y="1375297"/>
          <a:ext cx="4593649" cy="4593649"/>
        </a:xfrm>
        <a:prstGeom prst="blockArc">
          <a:avLst>
            <a:gd name="adj1" fmla="val 21409765"/>
            <a:gd name="adj2" fmla="val 10609765"/>
            <a:gd name="adj3" fmla="val 4628"/>
          </a:avLst>
        </a:prstGeom>
        <a:solidFill>
          <a:schemeClr val="accent2">
            <a:shade val="90000"/>
            <a:hueOff val="-290684"/>
            <a:satOff val="-8671"/>
            <a:lumOff val="180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6A612-19E1-434E-A687-1023C96B51CD}">
      <dsp:nvSpPr>
        <dsp:cNvPr id="0" name=""/>
        <dsp:cNvSpPr/>
      </dsp:nvSpPr>
      <dsp:spPr>
        <a:xfrm>
          <a:off x="2072955" y="1216933"/>
          <a:ext cx="4585525" cy="4585525"/>
        </a:xfrm>
        <a:prstGeom prst="blockArc">
          <a:avLst>
            <a:gd name="adj1" fmla="val 16332541"/>
            <a:gd name="adj2" fmla="val 112684"/>
            <a:gd name="adj3" fmla="val 4636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D0D18-69A5-4E7D-BFFB-A028700D4F95}">
      <dsp:nvSpPr>
        <dsp:cNvPr id="0" name=""/>
        <dsp:cNvSpPr/>
      </dsp:nvSpPr>
      <dsp:spPr>
        <a:xfrm>
          <a:off x="2821501" y="2649670"/>
          <a:ext cx="2850271" cy="2108906"/>
        </a:xfrm>
        <a:prstGeom prst="ellipse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Стрессогенные</a:t>
          </a:r>
          <a:r>
            <a:rPr lang="ru-RU" sz="1800" b="1" kern="1200" dirty="0"/>
            <a:t> факторы</a:t>
          </a:r>
        </a:p>
      </dsp:txBody>
      <dsp:txXfrm>
        <a:off x="3238914" y="2958512"/>
        <a:ext cx="2015445" cy="1491222"/>
      </dsp:txXfrm>
    </dsp:sp>
    <dsp:sp modelId="{A27B48F7-008A-4B59-9FA1-56425E39CDAF}">
      <dsp:nvSpPr>
        <dsp:cNvPr id="0" name=""/>
        <dsp:cNvSpPr/>
      </dsp:nvSpPr>
      <dsp:spPr>
        <a:xfrm>
          <a:off x="3779821" y="802428"/>
          <a:ext cx="1476234" cy="1476234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ситуации экзаменов</a:t>
          </a:r>
        </a:p>
      </dsp:txBody>
      <dsp:txXfrm>
        <a:off x="3996010" y="1018617"/>
        <a:ext cx="1043856" cy="1043856"/>
      </dsp:txXfrm>
    </dsp:sp>
    <dsp:sp modelId="{ECF2A234-25E0-40D4-9BEE-3F35401F57CE}">
      <dsp:nvSpPr>
        <dsp:cNvPr id="0" name=""/>
        <dsp:cNvSpPr/>
      </dsp:nvSpPr>
      <dsp:spPr>
        <a:xfrm>
          <a:off x="5931910" y="3113779"/>
          <a:ext cx="1476234" cy="1476234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периоды социальной адаптации</a:t>
          </a:r>
        </a:p>
      </dsp:txBody>
      <dsp:txXfrm>
        <a:off x="6148099" y="3329968"/>
        <a:ext cx="1043856" cy="1043856"/>
      </dsp:txXfrm>
    </dsp:sp>
    <dsp:sp modelId="{FAF4079B-829A-4A3A-9E02-A3168F5CEB23}">
      <dsp:nvSpPr>
        <dsp:cNvPr id="0" name=""/>
        <dsp:cNvSpPr/>
      </dsp:nvSpPr>
      <dsp:spPr>
        <a:xfrm>
          <a:off x="1451418" y="3361970"/>
          <a:ext cx="1476234" cy="1476234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2">
                  <a:lumMod val="50000"/>
                </a:schemeClr>
              </a:solidFill>
            </a:rPr>
            <a:t>необходимость личностного самоопределения в будущей профессиональной среде</a:t>
          </a:r>
        </a:p>
      </dsp:txBody>
      <dsp:txXfrm>
        <a:off x="1667607" y="3578159"/>
        <a:ext cx="1043856" cy="1043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D8B6A-08D1-4FE3-93D6-CD904ADC047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26AB4-E45D-43A3-8A97-087935C6C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5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6CB29F-9B5E-409A-ABCA-60AC04417B9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9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AF848-FC7E-47AF-A419-CD111F35C0E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5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7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81AF04-968F-49ED-8AF4-98BA05F740BC}" type="slidenum">
              <a:rPr lang="ru-RU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4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E744A-FE1B-4965-8532-70BA0CD68E4F}" type="slidenum">
              <a:rPr lang="ru-RU" smtClean="0">
                <a:solidFill>
                  <a:prstClr val="black"/>
                </a:solidFill>
              </a:r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1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5876F8-79ED-4A3A-A703-2120F1AFD308}" type="slidenum">
              <a:rPr lang="ru-RU">
                <a:solidFill>
                  <a:prstClr val="black"/>
                </a:solidFill>
              </a:r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76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AF848-FC7E-47AF-A419-CD111F35C0E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9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2F2BAA-48DE-4ED9-8664-A6BA176979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8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8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1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83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0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7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898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985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47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790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6280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75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1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9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70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3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78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5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F064CB-4B66-4B37-B11A-5417143A3518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85A143-42BD-4EEB-8117-DF16D6348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58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-share.ru/kafedra-bzh-oz-loiro-metodicheskie-rekomendacii-dlya-raboti-so-slushatelyami-387523" TargetMode="External"/><Relationship Id="rId2" Type="http://schemas.openxmlformats.org/officeDocument/2006/relationships/hyperlink" Target="https://ppt-online.org/9775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Психология здоровья личности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Лекция 7. </a:t>
            </a:r>
          </a:p>
          <a:p>
            <a:pPr algn="r"/>
            <a:r>
              <a:rPr lang="ru-RU" dirty="0"/>
              <a:t>Мамбеталина А.С.- </a:t>
            </a:r>
            <a:r>
              <a:rPr lang="ru-RU" dirty="0" err="1"/>
              <a:t>к.пс.н</a:t>
            </a:r>
            <a:r>
              <a:rPr lang="ru-RU" dirty="0"/>
              <a:t>, доцент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AC7092-084A-4956-9855-3553BF794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987" y="0"/>
            <a:ext cx="2085013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0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7A8D9-D63C-4823-AA54-7D5C0FFF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Аллергия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10F3CE-2C6C-4577-918B-579198A92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89" y="2051222"/>
            <a:ext cx="10245808" cy="3824646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/>
              <a:t>Астма . Если сказать простыми словами, то во время обострения, под воздействием аллергенов, происходит приступ и человек не может полноценно дышать, потому что не может выдохнуть. Человек не хочет жить полноценной жизнью, не хочет «дышать полной грудью», не хочет или считает, что не имеет право дышать и жить самостоятельно (особенно в случае постоянного использования ингалятора), о том, что человек берет много, а отдает с большим трудом (затрудненный выдох). Плюс еще наличие самого аллергена, который запускает приступ астмы, говорит о том, что человек что-то не выносит, протестует против каких-либо событий или действий, но не может или не дает себе волю этот протест выразить в силу воспитания, стереотипов, боязни мнения окружающих. И именно постоянное игнорирование всех этих психологических факторов и стало причиной возникновения заболевания, и эти же факторы являются причиной его перехода в хроническую стадию.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093B4F-B2DF-4B44-BD45-9D16B6B19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804" y="643966"/>
            <a:ext cx="1642033" cy="16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3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486" y="691978"/>
            <a:ext cx="9702112" cy="1594021"/>
          </a:xfrm>
        </p:spPr>
        <p:txBody>
          <a:bodyPr>
            <a:normAutofit fontScale="90000"/>
          </a:bodyPr>
          <a:lstStyle/>
          <a:p>
            <a:r>
              <a:rPr lang="ru-RU" dirty="0"/>
              <a:t>Факторы, негативно влияющие на психологическое состояние: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-  недостаточное количество сна;</a:t>
            </a:r>
          </a:p>
          <a:p>
            <a:pPr>
              <a:buFontTx/>
              <a:buChar char="-"/>
            </a:pPr>
            <a:r>
              <a:rPr lang="ru-RU" dirty="0"/>
              <a:t>нерегулярное и неправильное питание;</a:t>
            </a:r>
          </a:p>
          <a:p>
            <a:pPr>
              <a:buFontTx/>
              <a:buChar char="-"/>
            </a:pPr>
            <a:r>
              <a:rPr lang="ru-RU" dirty="0"/>
              <a:t>недостаточная активность;</a:t>
            </a:r>
          </a:p>
          <a:p>
            <a:pPr>
              <a:buFontTx/>
              <a:buChar char="-"/>
            </a:pPr>
            <a:r>
              <a:rPr lang="ru-RU" dirty="0"/>
              <a:t>сидячий образ жизни. </a:t>
            </a:r>
          </a:p>
        </p:txBody>
      </p:sp>
    </p:spTree>
    <p:extLst>
      <p:ext uri="{BB962C8B-B14F-4D97-AF65-F5344CB8AC3E}">
        <p14:creationId xmlns:p14="http://schemas.microsoft.com/office/powerpoint/2010/main" val="159118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ÑÐ¸ÑÑÐ½ÐºÐ¸ Ð»ÑÐ´Ðµ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206" y="1357298"/>
            <a:ext cx="3393990" cy="3257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Факторы, влияющие на психическое здоровье студентов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87867884"/>
              </p:ext>
            </p:extLst>
          </p:nvPr>
        </p:nvGraphicFramePr>
        <p:xfrm>
          <a:off x="1981200" y="1285860"/>
          <a:ext cx="8258204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Здоровый образ жизни как основа успеха личности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6835047" cy="331893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Здоровый образ жизни </a:t>
            </a:r>
            <a:r>
              <a:rPr lang="ru-RU" dirty="0"/>
              <a:t>- образ жизни отдельного человека с целью профилактики болезней и укрепления здоровья. </a:t>
            </a:r>
          </a:p>
          <a:p>
            <a:r>
              <a:rPr lang="ru-RU" b="1" dirty="0"/>
              <a:t>ЗОЖ</a:t>
            </a:r>
            <a:r>
              <a:rPr lang="ru-RU" dirty="0"/>
              <a:t> - это концепция жизнедеятельности человека, направленная на улучшение и сохранение здоровья с помощью соответствующего питания, физической подготовки, морального настроя и отказа от вредных привычек.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511" y="2644775"/>
            <a:ext cx="2914650" cy="32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ом\Pictures\открытки\Часы\часы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t="6659" r="6455" b="47486"/>
          <a:stretch>
            <a:fillRect/>
          </a:stretch>
        </p:blipFill>
        <p:spPr bwMode="auto">
          <a:xfrm>
            <a:off x="4243007" y="4715409"/>
            <a:ext cx="3705986" cy="29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Дом\Pictures\открытки\Часы\3-9Uq6Q5IM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 t="5846" r="11826" b="5616"/>
          <a:stretch>
            <a:fillRect/>
          </a:stretch>
        </p:blipFill>
        <p:spPr bwMode="auto">
          <a:xfrm>
            <a:off x="7948993" y="4223735"/>
            <a:ext cx="2766952" cy="389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0" name="Прямоугольник 1"/>
          <p:cNvSpPr>
            <a:spLocks noChangeArrowheads="1"/>
          </p:cNvSpPr>
          <p:nvPr/>
        </p:nvSpPr>
        <p:spPr bwMode="auto">
          <a:xfrm>
            <a:off x="947352" y="584886"/>
            <a:ext cx="961270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     </a:t>
            </a:r>
            <a: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 бесконечной сложности любого события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	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А. Эйнштейн: «В нашем стремлении понять реальность мы подобны человеку, который хочет понять механизм закрытых часов... он может нарисовать картину механизма, но никогда не будет в состоянии сравнить свою картину с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реальным механизмом…».</a:t>
            </a:r>
          </a:p>
        </p:txBody>
      </p:sp>
      <p:pic>
        <p:nvPicPr>
          <p:cNvPr id="46899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47352" y="4725144"/>
            <a:ext cx="3241675" cy="2132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7864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645922"/>
            <a:ext cx="88265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97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Открытки\ЗОЖ\зож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0" t="7631" r="22403" b="7778"/>
          <a:stretch>
            <a:fillRect/>
          </a:stretch>
        </p:blipFill>
        <p:spPr bwMode="auto">
          <a:xfrm>
            <a:off x="8112224" y="3030799"/>
            <a:ext cx="315003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Прямоугольник 1"/>
          <p:cNvSpPr>
            <a:spLocks noChangeArrowheads="1"/>
          </p:cNvSpPr>
          <p:nvPr/>
        </p:nvSpPr>
        <p:spPr bwMode="auto">
          <a:xfrm>
            <a:off x="691978" y="700216"/>
            <a:ext cx="7420246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 чего начинается здоровье?</a:t>
            </a:r>
          </a:p>
          <a:p>
            <a:pPr marL="742950" indent="-742950">
              <a:buFontTx/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Здоровье начинается с правильного питания;</a:t>
            </a:r>
          </a:p>
          <a:p>
            <a:pPr marL="742950" indent="-742950">
              <a:buFontTx/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 постоянного физического тренинга;</a:t>
            </a:r>
          </a:p>
          <a:p>
            <a:pPr marL="742950" indent="-742950">
              <a:buFontTx/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 оптимального режима  труда и отдыха;</a:t>
            </a:r>
          </a:p>
          <a:p>
            <a:pPr marL="742950" indent="-742950">
              <a:buFontTx/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 психической удовлетворенности;</a:t>
            </a:r>
          </a:p>
          <a:p>
            <a:pPr marL="742950" indent="-742950">
              <a:buFontTx/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</a:rPr>
              <a:t>С хорошего медицинского    обслуживания;     </a:t>
            </a:r>
          </a:p>
          <a:p>
            <a:pPr marL="742950" indent="-742950">
              <a:buFontTx/>
              <a:buAutoNum type="arabicPeriod"/>
            </a:pPr>
            <a:r>
              <a:rPr lang="ru-RU" sz="2800" dirty="0">
                <a:latin typeface="Times New Roman" panose="02020603050405020304" pitchFamily="18" charset="0"/>
              </a:rPr>
              <a:t>С хорошей экологической обстановки;</a:t>
            </a:r>
          </a:p>
          <a:p>
            <a:pPr marL="742950" indent="-742950">
              <a:buFontTx/>
              <a:buAutoNum type="arabicPeriod"/>
            </a:pPr>
            <a:r>
              <a:rPr lang="ru-RU" sz="2800" dirty="0">
                <a:latin typeface="Times New Roman" panose="02020603050405020304" pitchFamily="18" charset="0"/>
              </a:rPr>
              <a:t> С хорошей зарплаты; </a:t>
            </a:r>
          </a:p>
          <a:p>
            <a:pPr marL="742950" indent="-742950">
              <a:buFontTx/>
              <a:buAutoNum type="arabicPeriod"/>
            </a:pPr>
            <a:r>
              <a:rPr lang="ru-RU" sz="2800" dirty="0">
                <a:latin typeface="Times New Roman" panose="02020603050405020304" pitchFamily="18" charset="0"/>
              </a:rPr>
              <a:t>Другие мнения –  …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1027" name="Picture 3" descr="D:\Открытки\Питание\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84" y="771694"/>
            <a:ext cx="3007166" cy="244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25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Pictures\открытки\Шкала\компа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43" y="529853"/>
            <a:ext cx="3118842" cy="30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8" name="Прямоугольник 1"/>
          <p:cNvSpPr>
            <a:spLocks noChangeArrowheads="1"/>
          </p:cNvSpPr>
          <p:nvPr/>
        </p:nvSpPr>
        <p:spPr bwMode="auto">
          <a:xfrm>
            <a:off x="436605" y="266872"/>
            <a:ext cx="7153039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Правило</a:t>
            </a:r>
          </a:p>
          <a:p>
            <a:pPr algn="ctr">
              <a:defRPr/>
            </a:pP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Осмыслить нечто, 	                          означает  применить  к этому  явлению более                   высокую шкалу ценностей</a:t>
            </a:r>
          </a:p>
          <a:p>
            <a:pPr>
              <a:defRPr/>
            </a:pP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Смысл всегда выше того,                                             что оценивают с его</a:t>
            </a:r>
          </a:p>
          <a:p>
            <a:pPr>
              <a:defRPr/>
            </a:pP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помощью. </a:t>
            </a:r>
          </a:p>
          <a:p>
            <a:pPr>
              <a:defRPr/>
            </a:pP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122" name="Picture 2" descr="D:\Открытки\Космос Солнце\Солнце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351" y="3297376"/>
            <a:ext cx="3154338" cy="31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673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ocuments\Scanned Documents\Рисунок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34" y="1044663"/>
            <a:ext cx="54006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8577" y="555484"/>
            <a:ext cx="9833434" cy="535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Иммунитет и мировоззрение</a:t>
            </a:r>
          </a:p>
          <a:p>
            <a:pPr marL="571500" indent="-571500"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Противо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</a:t>
            </a:r>
          </a:p>
          <a:p>
            <a:pPr>
              <a:spcBef>
                <a:spcPct val="30000"/>
              </a:spcBef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воспалительный</a:t>
            </a:r>
          </a:p>
          <a:p>
            <a:pPr>
              <a:spcBef>
                <a:spcPct val="30000"/>
              </a:spcBef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иммунитет;</a:t>
            </a:r>
          </a:p>
          <a:p>
            <a:pPr>
              <a:spcBef>
                <a:spcPct val="30000"/>
              </a:spcBef>
            </a:pP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571500" indent="-571500"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Клеточный</a:t>
            </a:r>
          </a:p>
          <a:p>
            <a:pPr>
              <a:spcBef>
                <a:spcPct val="30000"/>
              </a:spcBef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иммунитет</a:t>
            </a:r>
          </a:p>
          <a:p>
            <a:pPr>
              <a:spcBef>
                <a:spcPct val="30000"/>
              </a:spcBef>
            </a:pPr>
            <a:endParaRPr lang="ru-RU" dirty="0">
              <a:solidFill>
                <a:srgbClr val="FFC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38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Pictures\открытки\Война\концлагер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37" y="3029713"/>
            <a:ext cx="4572000" cy="30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ом\Pictures\открытки\Наука\Ученые\Человек В. Франкл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1" y="753078"/>
            <a:ext cx="22322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3094" y="332655"/>
            <a:ext cx="9036496" cy="56323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indent="450215"/>
            <a:r>
              <a:rPr lang="ru-RU" sz="3600" dirty="0">
                <a:solidFill>
                  <a:srgbClr val="FFC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	</a:t>
            </a:r>
            <a:r>
              <a:rPr lang="ru-RU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Виктор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Франкл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открыл в         </a:t>
            </a:r>
          </a:p>
          <a:p>
            <a:pPr indent="450215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немецком концлагере -  самая  </a:t>
            </a:r>
          </a:p>
          <a:p>
            <a:pPr indent="450215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  глубокая наша потребность</a:t>
            </a:r>
          </a:p>
          <a:p>
            <a:pPr indent="450215"/>
            <a:r>
              <a:rPr lang="ru-RU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не в наслаждении (по Фрейду)        </a:t>
            </a:r>
          </a:p>
          <a:p>
            <a:pPr marL="571500" indent="-571500">
              <a:buFontTx/>
              <a:buChar char="-"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не в стремлении к</a:t>
            </a:r>
          </a:p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власти (по Адлеру)</a:t>
            </a:r>
          </a:p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А в смысле жизни и</a:t>
            </a:r>
          </a:p>
          <a:p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ее цели.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Смысл жизни - больше,                                       чем сама жизнь.</a:t>
            </a:r>
          </a:p>
        </p:txBody>
      </p:sp>
    </p:spTree>
    <p:extLst>
      <p:ext uri="{BB962C8B-B14F-4D97-AF65-F5344CB8AC3E}">
        <p14:creationId xmlns:p14="http://schemas.microsoft.com/office/powerpoint/2010/main" val="1463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Подтемы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	Взаимосвязь и взаимовлияние психики и тела. </a:t>
            </a:r>
          </a:p>
          <a:p>
            <a:r>
              <a:rPr lang="ru-RU" dirty="0"/>
              <a:t>2.	Психологические факторы возникновения болезней и укрепления здоровья.</a:t>
            </a:r>
          </a:p>
          <a:p>
            <a:r>
              <a:rPr lang="ru-RU" dirty="0"/>
              <a:t>3.	 Здоровый образ жизни как основа успеха личности.</a:t>
            </a:r>
          </a:p>
          <a:p>
            <a:r>
              <a:rPr lang="ru-RU" dirty="0"/>
              <a:t>4.	Негативные эмоции и здоровье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14E8D1-CF0D-4BD6-A0EA-E169AB584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547" y="4343340"/>
            <a:ext cx="4184692" cy="18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30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Pictures\Открытки\МЕДИЦИНА\Врач\врач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2130" r="7653" b="2502"/>
          <a:stretch>
            <a:fillRect/>
          </a:stretch>
        </p:blipFill>
        <p:spPr bwMode="auto">
          <a:xfrm>
            <a:off x="7899209" y="845737"/>
            <a:ext cx="3672408" cy="303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Прямоугольник 1"/>
          <p:cNvSpPr>
            <a:spLocks noChangeArrowheads="1"/>
          </p:cNvSpPr>
          <p:nvPr/>
        </p:nvSpPr>
        <p:spPr bwMode="auto">
          <a:xfrm>
            <a:off x="700216" y="124752"/>
            <a:ext cx="7988072" cy="597086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3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ctr"/>
            <a:r>
              <a:rPr lang="ru-RU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Что есть здоровье?</a:t>
            </a:r>
          </a:p>
          <a:p>
            <a:r>
              <a:rPr lang="ru-RU" dirty="0">
                <a:latin typeface="Constantia" panose="02030602050306030303" pitchFamily="18" charset="0"/>
              </a:rPr>
              <a:t>	</a:t>
            </a:r>
          </a:p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«Динамика оптимальных</a:t>
            </a: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психосоматических и духовно-нравственных состояний,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обеспечивающих достаточную трудоспособность,        социальную активность, творческую деятельность              и естественную продолжительность жизни».</a:t>
            </a:r>
          </a:p>
        </p:txBody>
      </p:sp>
    </p:spTree>
    <p:extLst>
      <p:ext uri="{BB962C8B-B14F-4D97-AF65-F5344CB8AC3E}">
        <p14:creationId xmlns:p14="http://schemas.microsoft.com/office/powerpoint/2010/main" val="307844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3123" y="44624"/>
            <a:ext cx="1095632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alt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 algn="ctr"/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Составляющие здоровья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Соматическое здоровье – способность </a:t>
            </a:r>
            <a:endParaRPr lang="en-US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/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функционировать в реальности как полноценный биологический объект;</a:t>
            </a:r>
            <a:endParaRPr lang="en-US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Психическое здоровье – способность к </a:t>
            </a:r>
            <a:endParaRPr lang="en-US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/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адекватному восприятию и взаимодействию с реальностью как полноценный субъект;</a:t>
            </a:r>
            <a:endParaRPr lang="en-US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Психологическое здоровье  - способность </a:t>
            </a:r>
            <a:endParaRPr lang="en-US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/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 эффективной самоорганизации, обеспечивающей устойчивость и адекватную адаптацию в социальной среде.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Здоровое мировоззрение – адекватное различение добра и зла. </a:t>
            </a:r>
            <a:endParaRPr lang="ru-RU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Прямоугольник 1"/>
          <p:cNvSpPr>
            <a:spLocks noChangeArrowheads="1"/>
          </p:cNvSpPr>
          <p:nvPr/>
        </p:nvSpPr>
        <p:spPr bwMode="auto">
          <a:xfrm>
            <a:off x="494271" y="35348"/>
            <a:ext cx="6825868" cy="580158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3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ctr"/>
            <a:r>
              <a:rPr lang="ru-RU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Как человек смотрит на мир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Таким мир для него и становится;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Человек сам формирует облик мира, делая его добрым или злым.</a:t>
            </a:r>
          </a:p>
          <a:p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Правило : учимся смотреть только на светлые стороны мир…                                            вскользь замечая                                              темные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60" y="3800230"/>
            <a:ext cx="3601026" cy="258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D:\Открытки\Тюрьма\зе решетк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60" y="536277"/>
            <a:ext cx="3571551" cy="326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19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Открытки\00ЧЕЛОВЕК Люди\Разные Люди\человек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5251" r="11142" b="27093"/>
          <a:stretch>
            <a:fillRect/>
          </a:stretch>
        </p:blipFill>
        <p:spPr bwMode="auto">
          <a:xfrm>
            <a:off x="7364860" y="1124744"/>
            <a:ext cx="3195636" cy="163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1"/>
            <a:ext cx="8229600" cy="720725"/>
          </a:xfrm>
          <a:gradFill rotWithShape="0">
            <a:gsLst>
              <a:gs pos="0">
                <a:srgbClr val="FFFFCC"/>
              </a:gs>
              <a:gs pos="100000">
                <a:srgbClr val="A9A987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miter lim="800000"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>
                <a:solidFill>
                  <a:srgbClr val="660033"/>
                </a:solidFill>
              </a:rPr>
              <a:t>Здоровый  образ  жизни:</a:t>
            </a:r>
            <a:endParaRPr lang="ru-RU" altLang="ru-RU">
              <a:solidFill>
                <a:srgbClr val="660033"/>
              </a:solidFill>
            </a:endParaRPr>
          </a:p>
        </p:txBody>
      </p:sp>
      <p:grpSp>
        <p:nvGrpSpPr>
          <p:cNvPr id="5123" name="Rectangle 3"/>
          <p:cNvGrpSpPr>
            <a:grpSpLocks noChangeAspect="1"/>
          </p:cNvGrpSpPr>
          <p:nvPr/>
        </p:nvGrpSpPr>
        <p:grpSpPr bwMode="auto">
          <a:xfrm>
            <a:off x="1343026" y="522289"/>
            <a:ext cx="9324975" cy="6696075"/>
            <a:chOff x="113" y="497"/>
            <a:chExt cx="5874" cy="4218"/>
          </a:xfrm>
        </p:grpSpPr>
        <p:sp>
          <p:nvSpPr>
            <p:cNvPr id="51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3" y="497"/>
              <a:ext cx="5874" cy="4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_s83987"/>
            <p:cNvSpPr>
              <a:spLocks noChangeShapeType="1"/>
            </p:cNvSpPr>
            <p:nvPr/>
          </p:nvSpPr>
          <p:spPr bwMode="auto">
            <a:xfrm flipH="1" flipV="1">
              <a:off x="2489" y="2281"/>
              <a:ext cx="282" cy="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130" name="_s83986"/>
            <p:cNvSpPr>
              <a:spLocks noChangeArrowheads="1"/>
            </p:cNvSpPr>
            <p:nvPr/>
          </p:nvSpPr>
          <p:spPr bwMode="auto">
            <a:xfrm>
              <a:off x="1884" y="1796"/>
              <a:ext cx="648" cy="648"/>
            </a:xfrm>
            <a:prstGeom prst="ellipse">
              <a:avLst/>
            </a:prstGeom>
            <a:gradFill rotWithShape="1">
              <a:gsLst>
                <a:gs pos="0">
                  <a:srgbClr val="76765E"/>
                </a:gs>
                <a:gs pos="50000">
                  <a:srgbClr val="FFFFCC"/>
                </a:gs>
                <a:gs pos="100000">
                  <a:srgbClr val="76765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 dirty="0">
                  <a:solidFill>
                    <a:srgbClr val="660033"/>
                  </a:solidFill>
                  <a:latin typeface="Tahoma" panose="020B0604030504040204" pitchFamily="34" charset="0"/>
                </a:rPr>
                <a:t>Физическая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 dirty="0">
                  <a:solidFill>
                    <a:srgbClr val="660033"/>
                  </a:solidFill>
                  <a:latin typeface="Tahoma" panose="020B0604030504040204" pitchFamily="34" charset="0"/>
                </a:rPr>
                <a:t>активность</a:t>
              </a:r>
              <a:endParaRPr lang="ru-RU" altLang="ru-RU" sz="1400" dirty="0">
                <a:solidFill>
                  <a:srgbClr val="660033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31" name="_s83985"/>
            <p:cNvSpPr>
              <a:spLocks noChangeShapeType="1"/>
            </p:cNvSpPr>
            <p:nvPr/>
          </p:nvSpPr>
          <p:spPr bwMode="auto">
            <a:xfrm flipH="1">
              <a:off x="2489" y="2767"/>
              <a:ext cx="282" cy="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132" name="_s83984"/>
            <p:cNvSpPr>
              <a:spLocks noChangeArrowheads="1"/>
            </p:cNvSpPr>
            <p:nvPr/>
          </p:nvSpPr>
          <p:spPr bwMode="auto">
            <a:xfrm>
              <a:off x="1885" y="2768"/>
              <a:ext cx="648" cy="648"/>
            </a:xfrm>
            <a:prstGeom prst="ellipse">
              <a:avLst/>
            </a:prstGeom>
            <a:gradFill rotWithShape="1">
              <a:gsLst>
                <a:gs pos="0">
                  <a:srgbClr val="76765E"/>
                </a:gs>
                <a:gs pos="50000">
                  <a:srgbClr val="FFFFCC"/>
                </a:gs>
                <a:gs pos="100000">
                  <a:srgbClr val="76765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>
                  <a:solidFill>
                    <a:srgbClr val="660033"/>
                  </a:solidFill>
                  <a:latin typeface="Tahoma" panose="020B0604030504040204" pitchFamily="34" charset="0"/>
                </a:rPr>
                <a:t>отдых</a:t>
              </a:r>
            </a:p>
          </p:txBody>
        </p:sp>
        <p:sp>
          <p:nvSpPr>
            <p:cNvPr id="5133" name="_s83974"/>
            <p:cNvSpPr>
              <a:spLocks noChangeShapeType="1"/>
            </p:cNvSpPr>
            <p:nvPr/>
          </p:nvSpPr>
          <p:spPr bwMode="auto">
            <a:xfrm>
              <a:off x="3050" y="2928"/>
              <a:ext cx="0" cy="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134" name="_s83975"/>
            <p:cNvSpPr>
              <a:spLocks noChangeArrowheads="1"/>
            </p:cNvSpPr>
            <p:nvPr/>
          </p:nvSpPr>
          <p:spPr bwMode="auto">
            <a:xfrm>
              <a:off x="2727" y="3253"/>
              <a:ext cx="648" cy="648"/>
            </a:xfrm>
            <a:prstGeom prst="ellipse">
              <a:avLst/>
            </a:prstGeom>
            <a:gradFill rotWithShape="1">
              <a:gsLst>
                <a:gs pos="0">
                  <a:srgbClr val="76765E"/>
                </a:gs>
                <a:gs pos="50000">
                  <a:srgbClr val="FFFFCC"/>
                </a:gs>
                <a:gs pos="100000">
                  <a:srgbClr val="76765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defTabSz="1012825"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1012825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2825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282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282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 dirty="0">
                  <a:solidFill>
                    <a:srgbClr val="660033"/>
                  </a:solidFill>
                  <a:latin typeface="Arial" panose="020B0604020202020204" pitchFamily="34" charset="0"/>
                </a:rPr>
                <a:t>гигиена</a:t>
              </a:r>
            </a:p>
          </p:txBody>
        </p:sp>
        <p:sp>
          <p:nvSpPr>
            <p:cNvPr id="5135" name="_s83976"/>
            <p:cNvSpPr>
              <a:spLocks noChangeShapeType="1"/>
            </p:cNvSpPr>
            <p:nvPr/>
          </p:nvSpPr>
          <p:spPr bwMode="auto">
            <a:xfrm>
              <a:off x="3330" y="2767"/>
              <a:ext cx="281" cy="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136" name="_s83977"/>
            <p:cNvSpPr>
              <a:spLocks noChangeArrowheads="1"/>
            </p:cNvSpPr>
            <p:nvPr/>
          </p:nvSpPr>
          <p:spPr bwMode="auto">
            <a:xfrm>
              <a:off x="3568" y="2766"/>
              <a:ext cx="648" cy="648"/>
            </a:xfrm>
            <a:prstGeom prst="ellipse">
              <a:avLst/>
            </a:prstGeom>
            <a:gradFill rotWithShape="1">
              <a:gsLst>
                <a:gs pos="0">
                  <a:srgbClr val="76765E"/>
                </a:gs>
                <a:gs pos="50000">
                  <a:srgbClr val="FFFFCC"/>
                </a:gs>
                <a:gs pos="100000">
                  <a:srgbClr val="76765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defTabSz="1012825"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1012825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2825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282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282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 dirty="0">
                  <a:solidFill>
                    <a:srgbClr val="660033"/>
                  </a:solidFill>
                  <a:latin typeface="Arial" panose="020B0604020202020204" pitchFamily="34" charset="0"/>
                </a:rPr>
                <a:t>Учеба</a:t>
              </a:r>
            </a:p>
          </p:txBody>
        </p:sp>
        <p:sp>
          <p:nvSpPr>
            <p:cNvPr id="5137" name="_s83978"/>
            <p:cNvSpPr>
              <a:spLocks noChangeShapeType="1"/>
            </p:cNvSpPr>
            <p:nvPr/>
          </p:nvSpPr>
          <p:spPr bwMode="auto">
            <a:xfrm flipV="1">
              <a:off x="3330" y="2282"/>
              <a:ext cx="281" cy="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138" name="_s83979"/>
            <p:cNvSpPr>
              <a:spLocks noChangeArrowheads="1"/>
            </p:cNvSpPr>
            <p:nvPr/>
          </p:nvSpPr>
          <p:spPr bwMode="auto">
            <a:xfrm>
              <a:off x="3567" y="1738"/>
              <a:ext cx="765" cy="705"/>
            </a:xfrm>
            <a:prstGeom prst="ellipse">
              <a:avLst/>
            </a:prstGeom>
            <a:gradFill rotWithShape="1">
              <a:gsLst>
                <a:gs pos="0">
                  <a:srgbClr val="B2B28E"/>
                </a:gs>
                <a:gs pos="50000">
                  <a:srgbClr val="FFFFCC"/>
                </a:gs>
                <a:gs pos="100000">
                  <a:srgbClr val="B2B28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defTabSz="1012825"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1012825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2825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282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282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 dirty="0" err="1">
                  <a:solidFill>
                    <a:srgbClr val="660033"/>
                  </a:solidFill>
                  <a:latin typeface="Arial" panose="020B0604020202020204" pitchFamily="34" charset="0"/>
                </a:rPr>
                <a:t>Мировоз</a:t>
              </a:r>
              <a:r>
                <a:rPr lang="ru-RU" altLang="ru-RU" sz="2000" dirty="0">
                  <a:solidFill>
                    <a:srgbClr val="660033"/>
                  </a:solidFill>
                  <a:latin typeface="Arial" panose="020B0604020202020204" pitchFamily="34" charset="0"/>
                </a:rPr>
                <a:t>-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 dirty="0">
                  <a:solidFill>
                    <a:srgbClr val="660033"/>
                  </a:solidFill>
                  <a:latin typeface="Arial" panose="020B0604020202020204" pitchFamily="34" charset="0"/>
                </a:rPr>
                <a:t> зрение</a:t>
              </a:r>
              <a:endParaRPr lang="ru-RU" altLang="ru-RU" dirty="0">
                <a:solidFill>
                  <a:srgbClr val="66003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9" name="_s83980"/>
            <p:cNvSpPr>
              <a:spLocks noChangeShapeType="1"/>
            </p:cNvSpPr>
            <p:nvPr/>
          </p:nvSpPr>
          <p:spPr bwMode="auto">
            <a:xfrm flipV="1">
              <a:off x="3050" y="1958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140" name="_s83981"/>
            <p:cNvSpPr>
              <a:spLocks noChangeArrowheads="1"/>
            </p:cNvSpPr>
            <p:nvPr/>
          </p:nvSpPr>
          <p:spPr bwMode="auto">
            <a:xfrm>
              <a:off x="2726" y="1310"/>
              <a:ext cx="648" cy="648"/>
            </a:xfrm>
            <a:prstGeom prst="ellipse">
              <a:avLst/>
            </a:prstGeom>
            <a:gradFill rotWithShape="1">
              <a:gsLst>
                <a:gs pos="0">
                  <a:srgbClr val="76765E"/>
                </a:gs>
                <a:gs pos="50000">
                  <a:srgbClr val="FFFFCC"/>
                </a:gs>
                <a:gs pos="100000">
                  <a:srgbClr val="76765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defTabSz="1012825"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1012825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2825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282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282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>
                  <a:solidFill>
                    <a:srgbClr val="660033"/>
                  </a:solidFill>
                  <a:latin typeface="Arial" panose="020B0604020202020204" pitchFamily="34" charset="0"/>
                </a:rPr>
                <a:t>питание</a:t>
              </a:r>
            </a:p>
          </p:txBody>
        </p:sp>
        <p:sp>
          <p:nvSpPr>
            <p:cNvPr id="5141" name="_s83982"/>
            <p:cNvSpPr>
              <a:spLocks noChangeArrowheads="1"/>
            </p:cNvSpPr>
            <p:nvPr/>
          </p:nvSpPr>
          <p:spPr bwMode="auto">
            <a:xfrm>
              <a:off x="2726" y="2282"/>
              <a:ext cx="648" cy="648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7676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defTabSz="1012825"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1012825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12825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1282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1282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2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dirty="0">
                  <a:solidFill>
                    <a:srgbClr val="660033"/>
                  </a:solidFill>
                  <a:latin typeface="Arial" panose="020B0604020202020204" pitchFamily="34" charset="0"/>
                </a:rPr>
                <a:t>ЗОЖ</a:t>
              </a:r>
            </a:p>
          </p:txBody>
        </p:sp>
      </p:grpSp>
      <p:pic>
        <p:nvPicPr>
          <p:cNvPr id="4099" name="Picture 3" descr="D:\Открытки\00ЧЕЛОВЕК Люди\Разные Люди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24" y="1268761"/>
            <a:ext cx="2044129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Открытки\00ЧЕЛОВЕК Люди\Разные Люди\человек задумчивость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496552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Открытки\ЗОЖ\1334472224_7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4" t="17413" r="15098" b="4201"/>
          <a:stretch>
            <a:fillRect/>
          </a:stretch>
        </p:blipFill>
        <p:spPr bwMode="auto">
          <a:xfrm>
            <a:off x="7896200" y="4820476"/>
            <a:ext cx="2088232" cy="20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>
            <a:stCxn id="5141" idx="6"/>
          </p:cNvCxnSpPr>
          <p:nvPr/>
        </p:nvCxnSpPr>
        <p:spPr bwMode="auto">
          <a:xfrm>
            <a:off x="6519864" y="3870326"/>
            <a:ext cx="13366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Овал 1"/>
          <p:cNvSpPr/>
          <p:nvPr/>
        </p:nvSpPr>
        <p:spPr bwMode="auto">
          <a:xfrm>
            <a:off x="7856538" y="3427016"/>
            <a:ext cx="1191790" cy="115411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err="1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Твор-чество</a:t>
            </a:r>
            <a:endParaRPr lang="ru-RU" sz="1500" b="1" dirty="0">
              <a:solidFill>
                <a:srgbClr val="7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4151785" y="3861048"/>
            <a:ext cx="13366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Овал 5"/>
          <p:cNvSpPr/>
          <p:nvPr/>
        </p:nvSpPr>
        <p:spPr bwMode="auto">
          <a:xfrm>
            <a:off x="3071665" y="3336404"/>
            <a:ext cx="1080119" cy="10287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>
                <a:solidFill>
                  <a:srgbClr val="6E1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Кра-сота</a:t>
            </a:r>
            <a:endParaRPr lang="ru-RU" sz="1600" b="1" dirty="0">
              <a:solidFill>
                <a:srgbClr val="6E14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4223792" y="1412777"/>
            <a:ext cx="1114970" cy="10081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lvl="0">
              <a:spcBef>
                <a:spcPct val="30000"/>
              </a:spcBef>
            </a:pPr>
            <a:r>
              <a:rPr lang="ru-RU" sz="1600" b="1" dirty="0">
                <a:solidFill>
                  <a:srgbClr val="6E1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Смысл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b="1" dirty="0">
              <a:solidFill>
                <a:srgbClr val="6E14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6E14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015880" y="2420887"/>
            <a:ext cx="720080" cy="1006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Овал 9"/>
          <p:cNvSpPr/>
          <p:nvPr/>
        </p:nvSpPr>
        <p:spPr bwMode="auto">
          <a:xfrm>
            <a:off x="6519864" y="1460163"/>
            <a:ext cx="1088304" cy="9607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>
                <a:solidFill>
                  <a:srgbClr val="700000"/>
                </a:solidFill>
                <a:latin typeface="Arial" panose="020B0604020202020204" pitchFamily="34" charset="0"/>
              </a:rPr>
              <a:t>Исти</a:t>
            </a:r>
            <a:r>
              <a:rPr lang="ru-RU" sz="1600" b="1" dirty="0">
                <a:solidFill>
                  <a:srgbClr val="700000"/>
                </a:solidFill>
                <a:latin typeface="Arial" panose="020B0604020202020204" pitchFamily="34" charset="0"/>
              </a:rPr>
              <a:t>-на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6240016" y="2348880"/>
            <a:ext cx="586234" cy="10055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Овал 12"/>
          <p:cNvSpPr/>
          <p:nvPr/>
        </p:nvSpPr>
        <p:spPr bwMode="auto">
          <a:xfrm>
            <a:off x="4295801" y="5392788"/>
            <a:ext cx="1098699" cy="10605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ru-RU" sz="1600" b="1" dirty="0">
                <a:solidFill>
                  <a:srgbClr val="6E1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Добро</a:t>
            </a:r>
          </a:p>
          <a:p>
            <a:r>
              <a:rPr lang="ru-RU" sz="1600" b="1" dirty="0">
                <a:solidFill>
                  <a:srgbClr val="6E1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Различение</a:t>
            </a:r>
            <a:endParaRPr lang="ru-RU" sz="4000" dirty="0">
              <a:latin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673058" y="5445224"/>
            <a:ext cx="1079127" cy="10081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ru-RU" sz="1600" b="1" dirty="0">
                <a:solidFill>
                  <a:srgbClr val="6E1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Информация +</a:t>
            </a:r>
            <a:endParaRPr lang="ru-RU" sz="4000" dirty="0">
              <a:latin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flipH="1">
            <a:off x="5114926" y="4365104"/>
            <a:ext cx="621035" cy="10801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6312024" y="4365104"/>
            <a:ext cx="648072" cy="10801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89659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Негативные эмоции и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6857081" cy="3318936"/>
          </a:xfrm>
        </p:spPr>
        <p:txBody>
          <a:bodyPr/>
          <a:lstStyle/>
          <a:p>
            <a:r>
              <a:rPr lang="ru-RU" b="1" dirty="0" err="1"/>
              <a:t>Здоровьесоздающие</a:t>
            </a:r>
            <a:r>
              <a:rPr lang="ru-RU" b="1" dirty="0"/>
              <a:t> эмоции: </a:t>
            </a:r>
            <a:r>
              <a:rPr lang="ru-RU" dirty="0"/>
              <a:t>интерес, радость, нежность, удовлетворение, спокойствие, сочувствие, удивление, восторг, умиление, восхищение.</a:t>
            </a:r>
          </a:p>
          <a:p>
            <a:r>
              <a:rPr lang="ru-RU" b="1" dirty="0"/>
              <a:t>Болезнетворные эмоции: </a:t>
            </a:r>
            <a:r>
              <a:rPr lang="ru-RU" dirty="0"/>
              <a:t>гнев, ярость, уныние, озабоченность, печаль, страх, тревожность, отчаяние, грусть.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394" y="2556931"/>
            <a:ext cx="2990850" cy="26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3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610" y="3346102"/>
            <a:ext cx="3887119" cy="29153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02724" y="596559"/>
            <a:ext cx="9333470" cy="2677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Каждая эмоция сопровождается определенными                    проявлением в  физиологии организма.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Например, страх сопровождается замедлением или учащением сердцебиения.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Если стрессовые ситуации и переживания затягиваются, то физиологические проявления в организме тоже становятся устойчивыми.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256" r="13366"/>
          <a:stretch/>
        </p:blipFill>
        <p:spPr>
          <a:xfrm>
            <a:off x="6400798" y="3372982"/>
            <a:ext cx="2724473" cy="28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7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85" y="1580921"/>
            <a:ext cx="4558647" cy="3384376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897926" y="947351"/>
            <a:ext cx="8756820" cy="5386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400" dirty="0">
                <a:latin typeface="Times New Roman" panose="02020603050405020304" pitchFamily="18" charset="0"/>
              </a:rPr>
              <a:t>Основные психосоматические заболевания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altLang="en-US" sz="2400" dirty="0">
                <a:latin typeface="Times New Roman" panose="02020603050405020304" pitchFamily="18" charset="0"/>
              </a:rPr>
              <a:t>Бронхиальная астма; 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2400" dirty="0" err="1">
                <a:latin typeface="Times New Roman" panose="02020603050405020304" pitchFamily="18" charset="0"/>
              </a:rPr>
              <a:t>Эссенциальная</a:t>
            </a:r>
            <a:r>
              <a:rPr lang="ru-RU" altLang="en-US" sz="2400" dirty="0">
                <a:latin typeface="Times New Roman" panose="02020603050405020304" pitchFamily="18" charset="0"/>
              </a:rPr>
              <a:t> гипертония;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2400" dirty="0">
                <a:latin typeface="Times New Roman" panose="02020603050405020304" pitchFamily="18" charset="0"/>
              </a:rPr>
              <a:t>Желудочно-кишечные болезни; 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2400" dirty="0">
                <a:latin typeface="Times New Roman" panose="02020603050405020304" pitchFamily="18" charset="0"/>
              </a:rPr>
              <a:t>Язвенный колит; 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2400" dirty="0">
                <a:latin typeface="Times New Roman" panose="02020603050405020304" pitchFamily="18" charset="0"/>
              </a:rPr>
              <a:t>Ревматоидный артрит; 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2400" dirty="0">
                <a:latin typeface="Times New Roman" panose="02020603050405020304" pitchFamily="18" charset="0"/>
              </a:rPr>
              <a:t>Нейродермит; 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2400" dirty="0">
                <a:latin typeface="Times New Roman" panose="02020603050405020304" pitchFamily="18" charset="0"/>
              </a:rPr>
              <a:t>Инфаркт; 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2400" dirty="0">
                <a:latin typeface="Times New Roman" panose="02020603050405020304" pitchFamily="18" charset="0"/>
              </a:rPr>
              <a:t>Сахарный диабет; 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2400" dirty="0">
                <a:latin typeface="Times New Roman" panose="02020603050405020304" pitchFamily="18" charset="0"/>
              </a:rPr>
              <a:t>Зоб; 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2400" dirty="0" err="1">
                <a:latin typeface="Times New Roman" panose="02020603050405020304" pitchFamily="18" charset="0"/>
              </a:rPr>
              <a:t>Онкозаболевания</a:t>
            </a:r>
            <a:r>
              <a:rPr lang="ru-RU" altLang="en-US" sz="240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ru-RU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Насморк</a:t>
            </a:r>
            <a:r>
              <a:rPr lang="ru-RU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п</a:t>
            </a:r>
            <a:r>
              <a:rPr lang="ru-RU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ростуда, головная боль и другие могут иметь причины, не связанные с </a:t>
            </a:r>
            <a:r>
              <a:rPr lang="ru-RU" alt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психосоматикой</a:t>
            </a:r>
            <a:r>
              <a:rPr lang="ru-RU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.</a:t>
            </a:r>
          </a:p>
          <a:p>
            <a:endParaRPr lang="ru-RU" altLang="en-US" sz="3200" dirty="0">
              <a:latin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0338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829550" y="649107"/>
            <a:ext cx="9113520" cy="41242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3800" dirty="0">
                <a:latin typeface="Times New Roman" panose="02020603050405020304" pitchFamily="18" charset="0"/>
              </a:rPr>
              <a:t>Пример возникновения  ПС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Случается, человек начинает мучительно чихать, как только входит в кабинет директора... если у руководителя тяжелый характер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Так может проявляться аллергия на директора. 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ru-RU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Я его не перевариваю…</a:t>
            </a:r>
          </a:p>
          <a:p>
            <a:endParaRPr lang="ru-RU" altLang="en-US" sz="3200" dirty="0">
              <a:latin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8333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6562" y="674400"/>
            <a:ext cx="10364692" cy="5509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ПС напрямую связано с подавлением своих эмоций и желаний.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их нужно выражать и проговаривать с людьми и с самим собой сложные события, не копя их в себе.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Здесь можно попасть в крайность, если это касается неприемлемых или агрессивных желаний.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72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703" y="4438239"/>
            <a:ext cx="3409272" cy="187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3673" y="343949"/>
            <a:ext cx="10130803" cy="8956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прогнозам ВОЗ  в некоторых странах депрессия займет 2 место по инвалидности и смертности после ишемической болезни сердца.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Депрессия = уныние + отчаяние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Депрессия – болезнь «цивилизованного» мира. Общества, которые не знают современной цивилизации или знают ее мало этим недугом не болеют.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 исследования, где доказана гипотеза о  генетически                                                         склонности     к депрессии</a:t>
            </a:r>
          </a:p>
          <a:p>
            <a:pPr>
              <a:defRPr/>
            </a:pP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</a:p>
          <a:p>
            <a:pPr>
              <a:defRPr/>
            </a:pP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1945" y="5836185"/>
            <a:ext cx="48714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500" dirty="0">
                <a:solidFill>
                  <a:srgbClr val="FFFF00"/>
                </a:solidFill>
                <a:latin typeface="Constantia" panose="02030602050306030303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24363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AE6C4-E573-43A3-AEB1-C733C398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Взаимосвязь и взаимовлияние </a:t>
            </a:r>
            <a:br>
              <a:rPr lang="ru-RU" dirty="0"/>
            </a:br>
            <a:r>
              <a:rPr lang="ru-RU" dirty="0"/>
              <a:t>психики и тела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C1FAF3-5629-4A49-9750-2DC0E9CF2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463" y="2285999"/>
            <a:ext cx="9601196" cy="3318936"/>
          </a:xfrm>
        </p:spPr>
        <p:txBody>
          <a:bodyPr/>
          <a:lstStyle/>
          <a:p>
            <a:r>
              <a:rPr lang="ru-RU" dirty="0"/>
              <a:t>Тело — внешнее, физическое проявление нашей психики. Причины болезней в психологии раскрываются, когда мы наблюдаем и анализируем эту связь тела и души.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57D2F9-F9A5-464D-9CB7-B686782DD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761" y="3505457"/>
            <a:ext cx="6371967" cy="27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5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773" y="850128"/>
            <a:ext cx="6105330" cy="51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56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Расскажите о взаимосвязи психики и тела.</a:t>
            </a:r>
          </a:p>
          <a:p>
            <a:r>
              <a:rPr lang="ru-RU" dirty="0"/>
              <a:t>Какие варианты поведения влияют на возникновение болезней?</a:t>
            </a:r>
          </a:p>
          <a:p>
            <a:r>
              <a:rPr lang="ru-RU" dirty="0"/>
              <a:t>Как вы понимаете термин «психологическое здоровье»?</a:t>
            </a:r>
          </a:p>
          <a:p>
            <a:r>
              <a:rPr lang="ru-RU" dirty="0"/>
              <a:t>Что вызывает аллергию?</a:t>
            </a:r>
          </a:p>
          <a:p>
            <a:r>
              <a:rPr lang="ru-RU" dirty="0"/>
              <a:t>Какие стереотипы поведения способствуют сохранению здоровья?</a:t>
            </a:r>
          </a:p>
          <a:p>
            <a:r>
              <a:rPr lang="ru-RU" dirty="0"/>
              <a:t>Какой образ жизни называется здоровым?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011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Литература: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Психология здоровья /Алиева М,Б., </a:t>
            </a:r>
            <a:r>
              <a:rPr lang="ru-RU" dirty="0" err="1"/>
              <a:t>Бейбутова</a:t>
            </a:r>
            <a:r>
              <a:rPr lang="ru-RU" dirty="0"/>
              <a:t> А.М., Чубанова Г.Р., </a:t>
            </a:r>
            <a:r>
              <a:rPr lang="ru-RU" dirty="0" err="1"/>
              <a:t>Цахаева</a:t>
            </a:r>
            <a:r>
              <a:rPr lang="ru-RU" dirty="0"/>
              <a:t> А.А. [текст]. — Киев. : Общество с ограниченной ответственностью "Финансовая Рада Украины" (Киев), 2017. — С. 100. </a:t>
            </a:r>
          </a:p>
          <a:p>
            <a:r>
              <a:rPr lang="ru-RU" dirty="0"/>
              <a:t> Психология здоровья \ Учебник для вузов \ Под. Ред. Г. С, Никифорова. – СПб: 2013г. </a:t>
            </a:r>
          </a:p>
          <a:p>
            <a:r>
              <a:rPr lang="ru-RU" dirty="0" err="1"/>
              <a:t>Энгельман</a:t>
            </a:r>
            <a:r>
              <a:rPr lang="ru-RU" dirty="0"/>
              <a:t> И.М. Человек и здоровье. 1986 – 127с.</a:t>
            </a:r>
          </a:p>
          <a:p>
            <a:r>
              <a:rPr lang="en-US" dirty="0">
                <a:hlinkClick r:id="rId2"/>
              </a:rPr>
              <a:t>https://ppt-online.org/97758</a:t>
            </a:r>
            <a:endParaRPr lang="ru-RU" dirty="0"/>
          </a:p>
          <a:p>
            <a:r>
              <a:rPr lang="en-US" dirty="0">
                <a:hlinkClick r:id="rId3"/>
              </a:rPr>
              <a:t>https://slide-share.ru/kafedra-bzh-oz-loiro-metodicheskie-rekomendacii-dlya-raboti-so-slushatelyami-387523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868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Мамбеталина Алия Сактагановна </a:t>
            </a:r>
            <a:r>
              <a:rPr lang="ru-RU" dirty="0" err="1"/>
              <a:t>к.пс.н</a:t>
            </a:r>
            <a:r>
              <a:rPr lang="ru-RU" dirty="0"/>
              <a:t>., зав. кафедрой психологии ЕНУ им. Л. Гумилева </a:t>
            </a:r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    mambetalina@mail.ru</a:t>
            </a:r>
          </a:p>
          <a:p>
            <a:r>
              <a:rPr lang="ru-RU" dirty="0" err="1"/>
              <a:t>m.phone</a:t>
            </a:r>
            <a:r>
              <a:rPr lang="ru-RU" dirty="0"/>
              <a:t>: +77755502418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01BDA3-17DC-48E5-A5C2-76FA56EAF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00" y="3665838"/>
            <a:ext cx="2085013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0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406" y="140272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Взаимосвязь психики и </a:t>
            </a:r>
            <a:r>
              <a:rPr lang="ru-RU" dirty="0" err="1">
                <a:solidFill>
                  <a:srgbClr val="FF0000"/>
                </a:solidFill>
              </a:rPr>
              <a:t>соматики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475" y="1465835"/>
            <a:ext cx="7946036" cy="42732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«Нельзя лечить глаза без головы, голову без тела, а тело без души»  Сократ. </a:t>
            </a:r>
          </a:p>
          <a:p>
            <a:pPr marL="0" indent="0">
              <a:buNone/>
            </a:pPr>
            <a:r>
              <a:rPr lang="ru-RU" dirty="0"/>
              <a:t>«Излечение тела надо начинать с устранения причин, которые мешают душе больного выполнять свою Божественную работу» Гиппократ. </a:t>
            </a:r>
          </a:p>
          <a:p>
            <a:pPr marL="0" indent="0">
              <a:buNone/>
            </a:pPr>
            <a:r>
              <a:rPr lang="ru-RU" dirty="0"/>
              <a:t>Древние целители были едины во мнении, что любой физический недуг возникает вследствие разобщённости человека с его духовным естеством. </a:t>
            </a:r>
          </a:p>
          <a:p>
            <a:pPr marL="0" indent="0">
              <a:buNone/>
            </a:pPr>
            <a:r>
              <a:rPr lang="ru-RU" dirty="0"/>
              <a:t>Эти два тела (энергетическое и физическое) являются двойниками, которые оказывают друг на друга взаимное влияние. </a:t>
            </a:r>
          </a:p>
          <a:p>
            <a:pPr marL="0" indent="0">
              <a:buNone/>
            </a:pPr>
            <a:r>
              <a:rPr lang="ru-RU" dirty="0"/>
              <a:t>Лечение  на уровне физического тела.</a:t>
            </a:r>
          </a:p>
          <a:p>
            <a:pPr marL="0" indent="0">
              <a:buNone/>
            </a:pPr>
            <a:r>
              <a:rPr lang="ru-RU" dirty="0"/>
              <a:t>Исцеление лечит человека на всех уровнях — физическом, ментальном, эмоциональном и духовном.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11" y="1210689"/>
            <a:ext cx="3409950" cy="204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147" y="3258564"/>
            <a:ext cx="23241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94B26-4429-4816-B0B2-1F2634B7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Психосоматика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CA76A-3C63-4EE0-99AB-3E7B6461E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438" y="2487827"/>
            <a:ext cx="9669159" cy="338804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Наука, рассказывающая о воздействии души на физическое тело. Ее название происходит от двух греческих слов: «психе» — душа и «сома» — тело. Состояние нашей души накладывает свои отпечатки на тело и жизнь человека, поскольку Душа является источником питания тела.</a:t>
            </a:r>
          </a:p>
          <a:p>
            <a:pPr fontAlgn="base"/>
            <a:r>
              <a:rPr lang="ru-RU" dirty="0"/>
              <a:t>Социологический аспект психосоматики — это изучение связи психосоматических расстройств с условиями жизни людей и их культурными традициями;</a:t>
            </a:r>
          </a:p>
          <a:p>
            <a:pPr fontAlgn="base"/>
            <a:r>
              <a:rPr lang="ru-RU" dirty="0"/>
              <a:t>Психотерапевтический аспект психосоматики – это поиск методов изменения деструктивно влияющих на организм способов поведения и эмоционального реагирования;</a:t>
            </a:r>
          </a:p>
          <a:p>
            <a:pPr fontAlgn="base"/>
            <a:r>
              <a:rPr lang="ru-RU" dirty="0"/>
              <a:t>Психологический аспект психосоматики – это исследование поведенческих реакций, связанных с заболеваниями, и психологических механизмов, отражающихся на физиологии;</a:t>
            </a:r>
          </a:p>
          <a:p>
            <a:pPr fontAlgn="base"/>
            <a:r>
              <a:rPr lang="ru-RU" dirty="0"/>
              <a:t>Физиологический аспект психосоматики – это исследование воздействия эмоций на физиологию;</a:t>
            </a:r>
          </a:p>
          <a:p>
            <a:pPr fontAlgn="base"/>
            <a:r>
              <a:rPr lang="ru-RU" dirty="0"/>
              <a:t>Медицинский аспект психосоматики – это лечение заболеваний.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20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Психология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7573177" cy="3318936"/>
          </a:xfrm>
        </p:spPr>
        <p:txBody>
          <a:bodyPr/>
          <a:lstStyle/>
          <a:p>
            <a:r>
              <a:rPr lang="ru-RU" dirty="0"/>
              <a:t>Психология здоровья как отрасль психологической науки имеет целью изучение явлений, относящихся к здоровью.</a:t>
            </a:r>
          </a:p>
          <a:p>
            <a:r>
              <a:rPr lang="ru-RU" b="1" dirty="0"/>
              <a:t>Основные задачи:</a:t>
            </a:r>
          </a:p>
          <a:p>
            <a:r>
              <a:rPr lang="ru-RU" dirty="0"/>
              <a:t> выявление, наблюдение, регистрация, анализ, прогнозирование и использование психологических факторов, влияющих на здоровье человека в условиях окружающей среды.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718" y="2688117"/>
            <a:ext cx="2484740" cy="28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5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Стереотипы поведения, способствующие сохранению здоровья: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dirty="0"/>
              <a:t>физическая культура и спорт;</a:t>
            </a:r>
          </a:p>
          <a:p>
            <a:pPr>
              <a:spcAft>
                <a:spcPts val="0"/>
              </a:spcAft>
            </a:pPr>
            <a:r>
              <a:rPr lang="ru-RU" dirty="0"/>
              <a:t>соблюдение режимов безопасности на работе;</a:t>
            </a:r>
          </a:p>
          <a:p>
            <a:pPr>
              <a:spcAft>
                <a:spcPts val="0"/>
              </a:spcAft>
            </a:pPr>
            <a:r>
              <a:rPr lang="ru-RU" dirty="0" err="1"/>
              <a:t>совладание</a:t>
            </a:r>
            <a:r>
              <a:rPr lang="ru-RU" dirty="0"/>
              <a:t> (</a:t>
            </a:r>
            <a:r>
              <a:rPr lang="ru-RU" dirty="0" err="1"/>
              <a:t>коппинг</a:t>
            </a:r>
            <a:r>
              <a:rPr lang="ru-RU" dirty="0"/>
              <a:t>) с </a:t>
            </a:r>
            <a:r>
              <a:rPr lang="ru-RU" dirty="0" err="1"/>
              <a:t>разноуровневыми</a:t>
            </a:r>
            <a:r>
              <a:rPr lang="ru-RU" dirty="0"/>
              <a:t> проблемами (переживание и регуляция проблем и стрессоров, </a:t>
            </a:r>
            <a:r>
              <a:rPr lang="ru-RU" dirty="0" err="1"/>
              <a:t>саморегуляция</a:t>
            </a:r>
            <a:r>
              <a:rPr lang="ru-RU" dirty="0"/>
              <a:t> и т.д.);</a:t>
            </a:r>
          </a:p>
          <a:p>
            <a:pPr>
              <a:spcAft>
                <a:spcPts val="0"/>
              </a:spcAft>
            </a:pPr>
            <a:r>
              <a:rPr lang="ru-RU" dirty="0"/>
              <a:t>виды поведения, способствующие здоровью (выбор трудовой деятельности, условий проживания, экологической среды, физическая активность);</a:t>
            </a:r>
          </a:p>
          <a:p>
            <a:pPr>
              <a:spcAft>
                <a:spcPts val="0"/>
              </a:spcAft>
            </a:pPr>
            <a:r>
              <a:rPr lang="ru-RU" dirty="0"/>
              <a:t>соблюдение правил здорового образа жизни.</a:t>
            </a:r>
          </a:p>
          <a:p>
            <a:pPr>
              <a:spcAft>
                <a:spcPts val="0"/>
              </a:spcAft>
            </a:pPr>
            <a:endParaRPr lang="ru-RU" dirty="0"/>
          </a:p>
          <a:p>
            <a:pPr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60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Психологические факторы возникновения болезней и укрепления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Три группы факторов, корреляции которых со здоровьем или с болезнью наиболее сильны:</a:t>
            </a:r>
          </a:p>
          <a:p>
            <a:r>
              <a:rPr lang="ru-RU" dirty="0"/>
              <a:t>Личностные свойства и типичные паттерны (варианты) поведения. Это, например </a:t>
            </a:r>
            <a:r>
              <a:rPr lang="ru-RU" dirty="0" err="1"/>
              <a:t>амбициозность</a:t>
            </a:r>
            <a:r>
              <a:rPr lang="ru-RU" dirty="0"/>
              <a:t>, агрессивность, раздражительность, нетерпеливость, убыстренный тип деятельности; преобладающие эмоциональные ответы, характеризующиеся раздражением, враждебностью, гневом.</a:t>
            </a:r>
          </a:p>
          <a:p>
            <a:r>
              <a:rPr lang="ru-RU" dirty="0"/>
              <a:t>Личностные конструкты, связанные с индивидуальными особенностями реагирования на ситуацию – оптимистичный или пессимистичный взгляд на вещи, уровень осознания собственной предназначенности, сила «Я».</a:t>
            </a:r>
          </a:p>
          <a:p>
            <a:r>
              <a:rPr lang="ru-RU" dirty="0"/>
              <a:t>Проблемы эмоционального реагирования.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14249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C7D97-40FB-4E73-B872-6F65B7E6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Классификации психолога Лесли Ле Крона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4C566-DB1C-4F1F-9849-450F3B44F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Причины: </a:t>
            </a:r>
          </a:p>
          <a:p>
            <a:r>
              <a:rPr lang="ru-RU" dirty="0"/>
              <a:t>Конфликт — к образованию психосоматического симптома может приводить внутренний конфликт между различными частями личности. </a:t>
            </a:r>
          </a:p>
          <a:p>
            <a:r>
              <a:rPr lang="ru-RU" dirty="0"/>
              <a:t>Язык тела — в некоторых ситуациях тело физически отражает то состояние, которое могло бы быть выражено одной из образных фраз ряда: «это одна сплошная головная боль», «я его не перевариваю», «из-за этого у меня сердце не на месте», «у меня связаны руки». Тогда болит определенный орган, сложно дышать, возникают мигрени, нарушается работа желудочно-кишечного тракта и так далее.</a:t>
            </a:r>
          </a:p>
          <a:p>
            <a:r>
              <a:rPr lang="ru-RU" dirty="0"/>
              <a:t>Мотивация или условная выгода — к этой категории относятся проблемы со здоровьем, которые приносят определенную условную выгоду их обладателю. </a:t>
            </a:r>
          </a:p>
          <a:p>
            <a:r>
              <a:rPr lang="ru-RU" dirty="0"/>
              <a:t>Внушение — симптомы могут возникать посредством внушения. Это происходит, когда идея о собственной болезни принимается человеком на бессознательном уровне автоматически, то есть без критики. </a:t>
            </a:r>
          </a:p>
        </p:txBody>
      </p:sp>
    </p:spTree>
    <p:extLst>
      <p:ext uri="{BB962C8B-B14F-4D97-AF65-F5344CB8AC3E}">
        <p14:creationId xmlns:p14="http://schemas.microsoft.com/office/powerpoint/2010/main" val="3092469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</TotalTime>
  <Words>1505</Words>
  <Application>Microsoft Office PowerPoint</Application>
  <PresentationFormat>Широкоэкранный</PresentationFormat>
  <Paragraphs>195</Paragraphs>
  <Slides>33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Constantia</vt:lpstr>
      <vt:lpstr>Garamond</vt:lpstr>
      <vt:lpstr>Tahoma</vt:lpstr>
      <vt:lpstr>Times New Roman</vt:lpstr>
      <vt:lpstr>Wingdings</vt:lpstr>
      <vt:lpstr>Натуральные материалы</vt:lpstr>
      <vt:lpstr>Психология здоровья личности</vt:lpstr>
      <vt:lpstr>Подтемы</vt:lpstr>
      <vt:lpstr>Взаимосвязь и взаимовлияние  психики и тела</vt:lpstr>
      <vt:lpstr>  Взаимосвязь психики и соматики  </vt:lpstr>
      <vt:lpstr>  Психосоматика  </vt:lpstr>
      <vt:lpstr>Психология здоровья</vt:lpstr>
      <vt:lpstr>Стереотипы поведения, способствующие сохранению здоровья:</vt:lpstr>
      <vt:lpstr>Психологические факторы возникновения болезней и укрепления здоровья</vt:lpstr>
      <vt:lpstr>Классификации психолога Лесли Ле Крона</vt:lpstr>
      <vt:lpstr>Аллергия </vt:lpstr>
      <vt:lpstr>Факторы, негативно влияющие на психологическое состояние: </vt:lpstr>
      <vt:lpstr>Факторы, влияющие на психическое здоровье студентов</vt:lpstr>
      <vt:lpstr>Здоровый образ жизни как основа успеха личности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Здоровый  образ  жизни:</vt:lpstr>
      <vt:lpstr>Негативные эмоции и здоровье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вопросы</vt:lpstr>
      <vt:lpstr>Литература: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здоровья личности</dc:title>
  <dc:creator>User</dc:creator>
  <cp:lastModifiedBy>Мамбеталина Алия Сактагановна</cp:lastModifiedBy>
  <cp:revision>15</cp:revision>
  <dcterms:created xsi:type="dcterms:W3CDTF">2020-08-24T14:07:05Z</dcterms:created>
  <dcterms:modified xsi:type="dcterms:W3CDTF">2020-08-27T17:40:24Z</dcterms:modified>
</cp:coreProperties>
</file>