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sldIdLst>
    <p:sldId id="256" r:id="rId5"/>
    <p:sldId id="258" r:id="rId6"/>
    <p:sldId id="275" r:id="rId7"/>
    <p:sldId id="276" r:id="rId8"/>
    <p:sldId id="272" r:id="rId9"/>
    <p:sldId id="278" r:id="rId10"/>
    <p:sldId id="259" r:id="rId11"/>
    <p:sldId id="277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lazira Akymbek" initials="GA" lastIdx="1" clrIdx="0">
    <p:extLst>
      <p:ext uri="{19B8F6BF-5375-455C-9EA6-DF929625EA0E}">
        <p15:presenceInfo xmlns:p15="http://schemas.microsoft.com/office/powerpoint/2012/main" xmlns="" userId="381da62acd8dda7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 snapToGrid="0">
      <p:cViewPr>
        <p:scale>
          <a:sx n="50" d="100"/>
          <a:sy n="50" d="100"/>
        </p:scale>
        <p:origin x="-1392" y="-4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xmlns="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pPr/>
              <a:t>9/18/2024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xmlns="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xmlns="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xmlns="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xmlns="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xmlns="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5564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pPr/>
              <a:t>9/18/2024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8685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pPr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9134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pPr/>
              <a:t>9/18/2024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06315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xmlns="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xmlns="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xmlns="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xmlns="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xmlns="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xmlns="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xmlns="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xmlns="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xmlns="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xmlns="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xmlns="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xmlns="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pPr/>
              <a:t>9/18/2024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7474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pPr/>
              <a:t>9/18/2024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0065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pPr/>
              <a:t>9/18/2024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xmlns="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2066277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pPr/>
              <a:t>9/18/2024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58065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pPr/>
              <a:t>9/18/2024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64486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pPr/>
              <a:t>9/18/2024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39601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xmlns="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pPr/>
              <a:t>9/18/2024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xmlns="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xmlns="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87971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pPr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23795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37" r:id="rId6"/>
    <p:sldLayoutId id="2147483733" r:id="rId7"/>
    <p:sldLayoutId id="2147483734" r:id="rId8"/>
    <p:sldLayoutId id="2147483735" r:id="rId9"/>
    <p:sldLayoutId id="2147483736" r:id="rId10"/>
    <p:sldLayoutId id="2147483738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0DBF1ABE-8590-450D-BB49-BDDCCF3EEA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A50E011-6D55-4A68-B283-7CDCF556B7C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t="5447" r="-1" b="6982"/>
          <a:stretch/>
        </p:blipFill>
        <p:spPr>
          <a:xfrm>
            <a:off x="-34893" y="10"/>
            <a:ext cx="12188952" cy="685799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391F8D69-709A-4575-A393-B4C26481AF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966083" y="0"/>
            <a:ext cx="9841377" cy="6858000"/>
          </a:xfrm>
          <a:custGeom>
            <a:avLst/>
            <a:gdLst>
              <a:gd name="connsiteX0" fmla="*/ 8218354 w 9841377"/>
              <a:gd name="connsiteY0" fmla="*/ 0 h 6858000"/>
              <a:gd name="connsiteX1" fmla="*/ 5551962 w 9841377"/>
              <a:gd name="connsiteY1" fmla="*/ 0 h 6858000"/>
              <a:gd name="connsiteX2" fmla="*/ 5482342 w 9841377"/>
              <a:gd name="connsiteY2" fmla="*/ 0 h 6858000"/>
              <a:gd name="connsiteX3" fmla="*/ 4359035 w 9841377"/>
              <a:gd name="connsiteY3" fmla="*/ 0 h 6858000"/>
              <a:gd name="connsiteX4" fmla="*/ 4289415 w 9841377"/>
              <a:gd name="connsiteY4" fmla="*/ 0 h 6858000"/>
              <a:gd name="connsiteX5" fmla="*/ 1623023 w 9841377"/>
              <a:gd name="connsiteY5" fmla="*/ 0 h 6858000"/>
              <a:gd name="connsiteX6" fmla="*/ 1600899 w 9841377"/>
              <a:gd name="connsiteY6" fmla="*/ 14997 h 6858000"/>
              <a:gd name="connsiteX7" fmla="*/ 0 w 9841377"/>
              <a:gd name="connsiteY7" fmla="*/ 3621656 h 6858000"/>
              <a:gd name="connsiteX8" fmla="*/ 1874350 w 9841377"/>
              <a:gd name="connsiteY8" fmla="*/ 6374814 h 6858000"/>
              <a:gd name="connsiteX9" fmla="*/ 2390998 w 9841377"/>
              <a:gd name="connsiteY9" fmla="*/ 6780599 h 6858000"/>
              <a:gd name="connsiteX10" fmla="*/ 2502754 w 9841377"/>
              <a:gd name="connsiteY10" fmla="*/ 6858000 h 6858000"/>
              <a:gd name="connsiteX11" fmla="*/ 4289415 w 9841377"/>
              <a:gd name="connsiteY11" fmla="*/ 6858000 h 6858000"/>
              <a:gd name="connsiteX12" fmla="*/ 4359035 w 9841377"/>
              <a:gd name="connsiteY12" fmla="*/ 6858000 h 6858000"/>
              <a:gd name="connsiteX13" fmla="*/ 5482342 w 9841377"/>
              <a:gd name="connsiteY13" fmla="*/ 6858000 h 6858000"/>
              <a:gd name="connsiteX14" fmla="*/ 5551962 w 9841377"/>
              <a:gd name="connsiteY14" fmla="*/ 6858000 h 6858000"/>
              <a:gd name="connsiteX15" fmla="*/ 7338623 w 9841377"/>
              <a:gd name="connsiteY15" fmla="*/ 6858000 h 6858000"/>
              <a:gd name="connsiteX16" fmla="*/ 7450379 w 9841377"/>
              <a:gd name="connsiteY16" fmla="*/ 6780599 h 6858000"/>
              <a:gd name="connsiteX17" fmla="*/ 7967027 w 9841377"/>
              <a:gd name="connsiteY17" fmla="*/ 6374814 h 6858000"/>
              <a:gd name="connsiteX18" fmla="*/ 9841377 w 9841377"/>
              <a:gd name="connsiteY18" fmla="*/ 3621656 h 6858000"/>
              <a:gd name="connsiteX19" fmla="*/ 8240478 w 9841377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841377" h="6858000">
                <a:moveTo>
                  <a:pt x="8218354" y="0"/>
                </a:moveTo>
                <a:lnTo>
                  <a:pt x="5551962" y="0"/>
                </a:lnTo>
                <a:lnTo>
                  <a:pt x="5482342" y="0"/>
                </a:lnTo>
                <a:lnTo>
                  <a:pt x="4359035" y="0"/>
                </a:lnTo>
                <a:lnTo>
                  <a:pt x="4289415" y="0"/>
                </a:lnTo>
                <a:lnTo>
                  <a:pt x="1623023" y="0"/>
                </a:lnTo>
                <a:lnTo>
                  <a:pt x="1600899" y="14997"/>
                </a:lnTo>
                <a:cubicBezTo>
                  <a:pt x="573736" y="754641"/>
                  <a:pt x="0" y="2093192"/>
                  <a:pt x="0" y="3621656"/>
                </a:cubicBezTo>
                <a:cubicBezTo>
                  <a:pt x="0" y="4969131"/>
                  <a:pt x="928725" y="5602839"/>
                  <a:pt x="1874350" y="6374814"/>
                </a:cubicBezTo>
                <a:cubicBezTo>
                  <a:pt x="2046553" y="6515397"/>
                  <a:pt x="2217180" y="6653108"/>
                  <a:pt x="2390998" y="6780599"/>
                </a:cubicBezTo>
                <a:lnTo>
                  <a:pt x="2502754" y="6858000"/>
                </a:lnTo>
                <a:lnTo>
                  <a:pt x="4289415" y="6858000"/>
                </a:lnTo>
                <a:lnTo>
                  <a:pt x="4359035" y="6858000"/>
                </a:lnTo>
                <a:lnTo>
                  <a:pt x="5482342" y="6858000"/>
                </a:lnTo>
                <a:lnTo>
                  <a:pt x="5551962" y="6858000"/>
                </a:lnTo>
                <a:lnTo>
                  <a:pt x="7338623" y="6858000"/>
                </a:lnTo>
                <a:lnTo>
                  <a:pt x="7450379" y="6780599"/>
                </a:lnTo>
                <a:cubicBezTo>
                  <a:pt x="7624197" y="6653108"/>
                  <a:pt x="7794824" y="6515397"/>
                  <a:pt x="7967027" y="6374814"/>
                </a:cubicBezTo>
                <a:cubicBezTo>
                  <a:pt x="8912652" y="5602839"/>
                  <a:pt x="9841377" y="4969131"/>
                  <a:pt x="9841377" y="3621656"/>
                </a:cubicBezTo>
                <a:cubicBezTo>
                  <a:pt x="9841377" y="2093192"/>
                  <a:pt x="9267641" y="754641"/>
                  <a:pt x="8240478" y="14997"/>
                </a:cubicBezTo>
                <a:close/>
              </a:path>
            </a:pathLst>
          </a:cu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C87A50C4-1191-461A-9E09-C8057F2AF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43035" y="0"/>
            <a:ext cx="2265453" cy="6858000"/>
          </a:xfrm>
          <a:custGeom>
            <a:avLst/>
            <a:gdLst>
              <a:gd name="connsiteX0" fmla="*/ 1117108 w 2265453"/>
              <a:gd name="connsiteY0" fmla="*/ 0 h 6858000"/>
              <a:gd name="connsiteX1" fmla="*/ 1099628 w 2265453"/>
              <a:gd name="connsiteY1" fmla="*/ 0 h 6858000"/>
              <a:gd name="connsiteX2" fmla="*/ 1175238 w 2265453"/>
              <a:gd name="connsiteY2" fmla="*/ 82371 h 6858000"/>
              <a:gd name="connsiteX3" fmla="*/ 2240276 w 2265453"/>
              <a:gd name="connsiteY3" fmla="*/ 3734791 h 6858000"/>
              <a:gd name="connsiteX4" fmla="*/ 274951 w 2265453"/>
              <a:gd name="connsiteY4" fmla="*/ 6634678 h 6858000"/>
              <a:gd name="connsiteX5" fmla="*/ 12802 w 2265453"/>
              <a:gd name="connsiteY5" fmla="*/ 6848127 h 6858000"/>
              <a:gd name="connsiteX6" fmla="*/ 0 w 2265453"/>
              <a:gd name="connsiteY6" fmla="*/ 6858000 h 6858000"/>
              <a:gd name="connsiteX7" fmla="*/ 19410 w 2265453"/>
              <a:gd name="connsiteY7" fmla="*/ 6858000 h 6858000"/>
              <a:gd name="connsiteX8" fmla="*/ 31082 w 2265453"/>
              <a:gd name="connsiteY8" fmla="*/ 6848998 h 6858000"/>
              <a:gd name="connsiteX9" fmla="*/ 293230 w 2265453"/>
              <a:gd name="connsiteY9" fmla="*/ 6635549 h 6858000"/>
              <a:gd name="connsiteX10" fmla="*/ 2258555 w 2265453"/>
              <a:gd name="connsiteY10" fmla="*/ 3735662 h 6858000"/>
              <a:gd name="connsiteX11" fmla="*/ 1193518 w 2265453"/>
              <a:gd name="connsiteY11" fmla="*/ 832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65453" h="6858000">
                <a:moveTo>
                  <a:pt x="1117108" y="0"/>
                </a:moveTo>
                <a:lnTo>
                  <a:pt x="1099628" y="0"/>
                </a:lnTo>
                <a:lnTo>
                  <a:pt x="1175238" y="82371"/>
                </a:lnTo>
                <a:cubicBezTo>
                  <a:pt x="1926546" y="957940"/>
                  <a:pt x="2303836" y="2277119"/>
                  <a:pt x="2240276" y="3734791"/>
                </a:cubicBezTo>
                <a:cubicBezTo>
                  <a:pt x="2176522" y="5196911"/>
                  <a:pt x="1237280" y="5841173"/>
                  <a:pt x="274951" y="6634678"/>
                </a:cubicBezTo>
                <a:cubicBezTo>
                  <a:pt x="187328" y="6706930"/>
                  <a:pt x="100126" y="6778421"/>
                  <a:pt x="12802" y="6848127"/>
                </a:cubicBezTo>
                <a:lnTo>
                  <a:pt x="0" y="6858000"/>
                </a:lnTo>
                <a:lnTo>
                  <a:pt x="19410" y="6858000"/>
                </a:lnTo>
                <a:lnTo>
                  <a:pt x="31082" y="6848998"/>
                </a:lnTo>
                <a:cubicBezTo>
                  <a:pt x="118405" y="6779292"/>
                  <a:pt x="205608" y="6707801"/>
                  <a:pt x="293230" y="6635549"/>
                </a:cubicBezTo>
                <a:cubicBezTo>
                  <a:pt x="1255560" y="5842045"/>
                  <a:pt x="2194802" y="5197782"/>
                  <a:pt x="2258555" y="3735662"/>
                </a:cubicBezTo>
                <a:cubicBezTo>
                  <a:pt x="2322115" y="2277991"/>
                  <a:pt x="1944825" y="958811"/>
                  <a:pt x="1193518" y="8324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BC87DA9F-8DB2-4D48-8716-A928FBB8A5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811033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xmlns="" id="{195EA065-AC5D-431D-927E-87FF058848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696194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xmlns="" id="{46934B3C-D73F-4CD0-95B1-0244D662D1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523292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53B413E-8200-45B1-BA14-828A3A607E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9375" y="4706911"/>
            <a:ext cx="6953250" cy="1244184"/>
          </a:xfrm>
        </p:spPr>
        <p:txBody>
          <a:bodyPr anchor="t">
            <a:normAutofit fontScale="70000" lnSpcReduction="20000"/>
          </a:bodyPr>
          <a:lstStyle/>
          <a:p>
            <a:pPr algn="ctr">
              <a:lnSpc>
                <a:spcPct val="120000"/>
              </a:lnSpc>
            </a:pPr>
            <a:r>
              <a:rPr lang="kk-KZ" sz="2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Психодиагностика пәні</a:t>
            </a:r>
            <a:r>
              <a:rPr lang="kk-KZ" sz="2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lnSpc>
                <a:spcPct val="120000"/>
              </a:lnSpc>
            </a:pPr>
            <a:r>
              <a:rPr lang="kk-KZ" sz="2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Пән оқытушысы, психология ғылымдарының кандидаты Байжуманова Б.Ш. </a:t>
            </a:r>
          </a:p>
          <a:p>
            <a:pPr algn="ctr">
              <a:lnSpc>
                <a:spcPct val="120000"/>
              </a:lnSpc>
            </a:pPr>
            <a:endParaRPr lang="en-US" sz="2000" b="1" dirty="0"/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7539DB9D-FD14-4785-8201-741A49A67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04385" y="254834"/>
            <a:ext cx="9095056" cy="1873770"/>
          </a:xfrm>
        </p:spPr>
        <p:txBody>
          <a:bodyPr/>
          <a:lstStyle/>
          <a:p>
            <a:pPr algn="ctr"/>
            <a:r>
              <a:rPr lang="kk-KZ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№11 дәріс</a:t>
            </a:r>
            <a:br>
              <a:rPr lang="kk-KZ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3600" dirty="0"/>
              <a:t>Тұлғалық сауалнамалар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016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xmlns="" id="{0DBF1ABE-8590-450D-BB49-BDDCCF3EEA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F927838-1EC1-4FF7-901E-1A72863AD9C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294" r="19013" b="1"/>
          <a:stretch/>
        </p:blipFill>
        <p:spPr>
          <a:xfrm>
            <a:off x="4487333" y="10"/>
            <a:ext cx="7704667" cy="6877868"/>
          </a:xfrm>
          <a:custGeom>
            <a:avLst/>
            <a:gdLst/>
            <a:ahLst/>
            <a:cxnLst/>
            <a:rect l="l" t="t" r="r" b="b"/>
            <a:pathLst>
              <a:path w="7704667" h="6877878">
                <a:moveTo>
                  <a:pt x="0" y="0"/>
                </a:moveTo>
                <a:lnTo>
                  <a:pt x="7704667" y="0"/>
                </a:lnTo>
                <a:lnTo>
                  <a:pt x="7704667" y="6877878"/>
                </a:lnTo>
                <a:lnTo>
                  <a:pt x="0" y="6877878"/>
                </a:lnTo>
                <a:lnTo>
                  <a:pt x="0" y="6867939"/>
                </a:lnTo>
                <a:lnTo>
                  <a:pt x="146217" y="6867939"/>
                </a:lnTo>
                <a:lnTo>
                  <a:pt x="252811" y="6795007"/>
                </a:lnTo>
                <a:cubicBezTo>
                  <a:pt x="428996" y="6667346"/>
                  <a:pt x="601946" y="6529451"/>
                  <a:pt x="776494" y="6388681"/>
                </a:cubicBezTo>
                <a:cubicBezTo>
                  <a:pt x="1734992" y="5615677"/>
                  <a:pt x="2676361" y="4981124"/>
                  <a:pt x="2676361" y="3631852"/>
                </a:cubicBezTo>
                <a:cubicBezTo>
                  <a:pt x="2676361" y="2101350"/>
                  <a:pt x="2094814" y="761014"/>
                  <a:pt x="1053668" y="20384"/>
                </a:cubicBezTo>
                <a:lnTo>
                  <a:pt x="1038069" y="9939"/>
                </a:lnTo>
                <a:lnTo>
                  <a:pt x="0" y="9939"/>
                </a:lnTo>
                <a:close/>
              </a:path>
            </a:pathLst>
          </a:custGeom>
        </p:spPr>
      </p:pic>
      <p:sp>
        <p:nvSpPr>
          <p:cNvPr id="27" name="Freeform: Shape 26">
            <a:extLst>
              <a:ext uri="{FF2B5EF4-FFF2-40B4-BE49-F238E27FC236}">
                <a16:creationId xmlns:a16="http://schemas.microsoft.com/office/drawing/2014/main" xmlns="" id="{DCD36D47-40B7-494B-B249-3CBA333DE2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7475746" cy="6858000"/>
          </a:xfrm>
          <a:custGeom>
            <a:avLst/>
            <a:gdLst>
              <a:gd name="connsiteX0" fmla="*/ 0 w 7475746"/>
              <a:gd name="connsiteY0" fmla="*/ 0 h 6858000"/>
              <a:gd name="connsiteX1" fmla="*/ 5859459 w 7475746"/>
              <a:gd name="connsiteY1" fmla="*/ 0 h 6858000"/>
              <a:gd name="connsiteX2" fmla="*/ 5874848 w 7475746"/>
              <a:gd name="connsiteY2" fmla="*/ 10445 h 6858000"/>
              <a:gd name="connsiteX3" fmla="*/ 7475746 w 7475746"/>
              <a:gd name="connsiteY3" fmla="*/ 3621913 h 6858000"/>
              <a:gd name="connsiteX4" fmla="*/ 5601397 w 7475746"/>
              <a:gd name="connsiteY4" fmla="*/ 6378742 h 6858000"/>
              <a:gd name="connsiteX5" fmla="*/ 5084748 w 7475746"/>
              <a:gd name="connsiteY5" fmla="*/ 6785068 h 6858000"/>
              <a:gd name="connsiteX6" fmla="*/ 4979585 w 7475746"/>
              <a:gd name="connsiteY6" fmla="*/ 6858000 h 6858000"/>
              <a:gd name="connsiteX7" fmla="*/ 0 w 747574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5746" h="6858000">
                <a:moveTo>
                  <a:pt x="0" y="0"/>
                </a:moveTo>
                <a:lnTo>
                  <a:pt x="5859459" y="0"/>
                </a:lnTo>
                <a:lnTo>
                  <a:pt x="5874848" y="10445"/>
                </a:lnTo>
                <a:cubicBezTo>
                  <a:pt x="6902010" y="751075"/>
                  <a:pt x="7475746" y="2091411"/>
                  <a:pt x="7475746" y="3621913"/>
                </a:cubicBezTo>
                <a:cubicBezTo>
                  <a:pt x="7475746" y="4971185"/>
                  <a:pt x="6547021" y="5605738"/>
                  <a:pt x="5601397" y="6378742"/>
                </a:cubicBezTo>
                <a:cubicBezTo>
                  <a:pt x="5429193" y="6519512"/>
                  <a:pt x="5258566" y="6657407"/>
                  <a:pt x="5084748" y="6785068"/>
                </a:cubicBezTo>
                <a:lnTo>
                  <a:pt x="4979585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9" name="Freeform: Shape 28">
            <a:extLst>
              <a:ext uri="{FF2B5EF4-FFF2-40B4-BE49-F238E27FC236}">
                <a16:creationId xmlns:a16="http://schemas.microsoft.com/office/drawing/2014/main" xmlns="" id="{03AD0D1C-F8BA-4CD1-BC4D-BE1823F3EB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53" y="0"/>
            <a:ext cx="7283242" cy="6858000"/>
          </a:xfrm>
          <a:custGeom>
            <a:avLst/>
            <a:gdLst>
              <a:gd name="connsiteX0" fmla="*/ 0 w 7163694"/>
              <a:gd name="connsiteY0" fmla="*/ 0 h 6858000"/>
              <a:gd name="connsiteX1" fmla="*/ 5525402 w 7163694"/>
              <a:gd name="connsiteY1" fmla="*/ 0 h 6858000"/>
              <a:gd name="connsiteX2" fmla="*/ 5541001 w 7163694"/>
              <a:gd name="connsiteY2" fmla="*/ 10445 h 6858000"/>
              <a:gd name="connsiteX3" fmla="*/ 7163694 w 7163694"/>
              <a:gd name="connsiteY3" fmla="*/ 3621913 h 6858000"/>
              <a:gd name="connsiteX4" fmla="*/ 5263827 w 7163694"/>
              <a:gd name="connsiteY4" fmla="*/ 6378742 h 6858000"/>
              <a:gd name="connsiteX5" fmla="*/ 4740144 w 7163694"/>
              <a:gd name="connsiteY5" fmla="*/ 6785068 h 6858000"/>
              <a:gd name="connsiteX6" fmla="*/ 4633550 w 7163694"/>
              <a:gd name="connsiteY6" fmla="*/ 6858000 h 6858000"/>
              <a:gd name="connsiteX7" fmla="*/ 0 w 7163694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63694" h="6858000">
                <a:moveTo>
                  <a:pt x="0" y="0"/>
                </a:moveTo>
                <a:lnTo>
                  <a:pt x="5525402" y="0"/>
                </a:lnTo>
                <a:lnTo>
                  <a:pt x="5541001" y="10445"/>
                </a:lnTo>
                <a:cubicBezTo>
                  <a:pt x="6582147" y="751075"/>
                  <a:pt x="7163694" y="2091411"/>
                  <a:pt x="7163694" y="3621913"/>
                </a:cubicBezTo>
                <a:cubicBezTo>
                  <a:pt x="7163694" y="4971185"/>
                  <a:pt x="6222325" y="5605738"/>
                  <a:pt x="5263827" y="6378742"/>
                </a:cubicBezTo>
                <a:cubicBezTo>
                  <a:pt x="5089279" y="6519512"/>
                  <a:pt x="4916329" y="6657407"/>
                  <a:pt x="4740144" y="6785068"/>
                </a:cubicBezTo>
                <a:lnTo>
                  <a:pt x="4633550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xmlns="" id="{FBA7E51E-7B6A-4A79-8F84-47C845C7A2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98368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418DC3C-96E4-4AED-9177-1E5C68C1C2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736" y="249382"/>
            <a:ext cx="7252009" cy="6608618"/>
          </a:xfrm>
        </p:spPr>
        <p:txBody>
          <a:bodyPr anchor="t">
            <a:normAutofit/>
          </a:bodyPr>
          <a:lstStyle/>
          <a:p>
            <a:pPr marR="71755">
              <a:lnSpc>
                <a:spcPct val="120000"/>
              </a:lnSpc>
              <a:spcBef>
                <a:spcPts val="20"/>
              </a:spcBef>
              <a:spcAft>
                <a:spcPts val="20"/>
              </a:spcAft>
            </a:pPr>
            <a:r>
              <a:rPr lang="kk-KZ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Қарастырылатын сұрақтар:</a:t>
            </a:r>
          </a:p>
          <a:p>
            <a:pPr marL="457200" marR="71755" indent="-457200">
              <a:lnSpc>
                <a:spcPct val="120000"/>
              </a:lnSpc>
              <a:spcBef>
                <a:spcPts val="20"/>
              </a:spcBef>
              <a:spcAft>
                <a:spcPts val="20"/>
              </a:spcAft>
              <a:buAutoNum type="arabicPeriod"/>
            </a:pPr>
            <a:r>
              <a:rPr lang="kk-KZ" sz="2600" dirty="0"/>
              <a:t>MMPI   және   16PF   (Р.Кэттелл   16   тұлғалық   факторлар) сауалнамаларының  теоретикалық  негіздері</a:t>
            </a:r>
            <a:endParaRPr lang="kk-KZ" sz="2600" b="1" dirty="0">
              <a:latin typeface="Times New Roman" pitchFamily="18" charset="0"/>
              <a:cs typeface="Times New Roman" pitchFamily="18" charset="0"/>
            </a:endParaRPr>
          </a:p>
          <a:p>
            <a:pPr marL="457200" marR="71755" indent="-457200">
              <a:lnSpc>
                <a:spcPct val="120000"/>
              </a:lnSpc>
              <a:spcBef>
                <a:spcPts val="20"/>
              </a:spcBef>
              <a:spcAft>
                <a:spcPts val="20"/>
              </a:spcAft>
              <a:buAutoNum type="arabicPeriod"/>
            </a:pPr>
            <a:r>
              <a:rPr lang="kk-KZ" sz="2600" dirty="0"/>
              <a:t>MMPI   және   16PF   (Р.Кэттелл   16   тұлғалық   факторлар) сауалнамаларының  негізгі  шкалалары</a:t>
            </a:r>
          </a:p>
          <a:p>
            <a:pPr marL="457200" marR="71755" indent="-457200">
              <a:lnSpc>
                <a:spcPct val="120000"/>
              </a:lnSpc>
              <a:spcBef>
                <a:spcPts val="20"/>
              </a:spcBef>
              <a:spcAft>
                <a:spcPts val="20"/>
              </a:spcAft>
              <a:buAutoNum type="arabicPeriod"/>
            </a:pPr>
            <a:r>
              <a:rPr lang="kk-KZ" sz="2600" dirty="0"/>
              <a:t>MMPI   және   16PF   (Р.Кэттелл   16   тұлғалық   факторлар) сауалнамаларын пайдаланудың  жалпы ерекшеліктері</a:t>
            </a:r>
          </a:p>
        </p:txBody>
      </p:sp>
    </p:spTree>
    <p:extLst>
      <p:ext uri="{BB962C8B-B14F-4D97-AF65-F5344CB8AC3E}">
        <p14:creationId xmlns:p14="http://schemas.microsoft.com/office/powerpoint/2010/main" xmlns="" val="921260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250" y="419100"/>
            <a:ext cx="11449050" cy="1368389"/>
          </a:xfrm>
        </p:spPr>
        <p:txBody>
          <a:bodyPr>
            <a:noAutofit/>
          </a:bodyPr>
          <a:lstStyle/>
          <a:p>
            <a:pPr algn="ctr"/>
            <a:r>
              <a:rPr lang="en-US" sz="2000" dirty="0"/>
              <a:t>MMPI (Minnesota Multiphasic Personality Inventory)MMPI-</a:t>
            </a:r>
            <a:r>
              <a:rPr lang="ru-RU" sz="2000" dirty="0" err="1"/>
              <a:t>әртүрлі психологиялық жағдайлар </a:t>
            </a:r>
            <a:r>
              <a:rPr lang="ru-RU" sz="2000" dirty="0"/>
              <a:t>мен </a:t>
            </a:r>
            <a:r>
              <a:rPr lang="ru-RU" sz="2000" dirty="0" err="1"/>
              <a:t>бұзылуларды анықтауға арналған кеңінен қолданылатын психометриялық </a:t>
            </a:r>
            <a:r>
              <a:rPr lang="ru-RU" sz="2000" dirty="0" smtClean="0"/>
              <a:t>тест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2255126"/>
            <a:ext cx="11391900" cy="4107574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MMPI </a:t>
            </a:r>
            <a:r>
              <a:rPr lang="ru-RU" b="1" dirty="0" err="1">
                <a:solidFill>
                  <a:srgbClr val="FF0000"/>
                </a:solidFill>
              </a:rPr>
              <a:t>теориялық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негіздері</a:t>
            </a:r>
            <a:r>
              <a:rPr lang="ru-RU" b="1" dirty="0">
                <a:solidFill>
                  <a:srgbClr val="FF0000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u="sng" dirty="0" err="1"/>
              <a:t>Эмпирикалық</a:t>
            </a:r>
            <a:r>
              <a:rPr lang="ru-RU" b="1" u="sng" dirty="0"/>
              <a:t> даму: </a:t>
            </a:r>
            <a:r>
              <a:rPr lang="ru-RU" dirty="0"/>
              <a:t>тест </a:t>
            </a:r>
            <a:r>
              <a:rPr lang="ru-RU" dirty="0" err="1"/>
              <a:t>жасаушылар</a:t>
            </a:r>
            <a:r>
              <a:rPr lang="ru-RU" dirty="0"/>
              <a:t> (с. Хатауэй </a:t>
            </a:r>
            <a:r>
              <a:rPr lang="ru-RU" dirty="0" err="1"/>
              <a:t>және</a:t>
            </a:r>
            <a:r>
              <a:rPr lang="ru-RU" dirty="0"/>
              <a:t> Дж. МакКинли) "</a:t>
            </a:r>
            <a:r>
              <a:rPr lang="ru-RU" dirty="0" err="1"/>
              <a:t>критерийлерге</a:t>
            </a:r>
            <a:r>
              <a:rPr lang="ru-RU" dirty="0"/>
              <a:t> </a:t>
            </a:r>
            <a:r>
              <a:rPr lang="ru-RU" dirty="0" err="1"/>
              <a:t>бағытталған</a:t>
            </a:r>
            <a:r>
              <a:rPr lang="ru-RU" dirty="0"/>
              <a:t>" </a:t>
            </a:r>
            <a:r>
              <a:rPr lang="ru-RU" dirty="0" err="1"/>
              <a:t>эмпирикалық</a:t>
            </a:r>
            <a:r>
              <a:rPr lang="ru-RU" dirty="0"/>
              <a:t> валидация </a:t>
            </a:r>
            <a:r>
              <a:rPr lang="ru-RU" dirty="0" err="1"/>
              <a:t>әдіснамасын</a:t>
            </a:r>
            <a:r>
              <a:rPr lang="ru-RU" dirty="0"/>
              <a:t> </a:t>
            </a:r>
            <a:r>
              <a:rPr lang="ru-RU" dirty="0" err="1"/>
              <a:t>қолданды</a:t>
            </a:r>
            <a:r>
              <a:rPr lang="ru-RU" dirty="0"/>
              <a:t>. Тест </a:t>
            </a:r>
            <a:r>
              <a:rPr lang="ru-RU" dirty="0" err="1"/>
              <a:t>элементтері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психикалық</a:t>
            </a:r>
            <a:r>
              <a:rPr lang="ru-RU" dirty="0"/>
              <a:t> </a:t>
            </a:r>
            <a:r>
              <a:rPr lang="ru-RU" dirty="0" err="1"/>
              <a:t>бұзылулар</a:t>
            </a:r>
            <a:r>
              <a:rPr lang="ru-RU" dirty="0"/>
              <a:t> диагнозы бар </a:t>
            </a:r>
            <a:r>
              <a:rPr lang="ru-RU" dirty="0" err="1"/>
              <a:t>адамдарды</a:t>
            </a:r>
            <a:r>
              <a:rPr lang="ru-RU" dirty="0"/>
              <a:t> </a:t>
            </a:r>
            <a:r>
              <a:rPr lang="ru-RU" dirty="0" err="1"/>
              <a:t>ажырату</a:t>
            </a:r>
            <a:r>
              <a:rPr lang="ru-RU" dirty="0"/>
              <a:t> </a:t>
            </a:r>
            <a:r>
              <a:rPr lang="ru-RU" dirty="0" err="1"/>
              <a:t>қабілетіне</a:t>
            </a:r>
            <a:r>
              <a:rPr lang="ru-RU" dirty="0"/>
              <a:t> </a:t>
            </a:r>
            <a:r>
              <a:rPr lang="ru-RU" dirty="0" err="1"/>
              <a:t>қарай</a:t>
            </a:r>
            <a:r>
              <a:rPr lang="ru-RU" dirty="0"/>
              <a:t> </a:t>
            </a:r>
            <a:r>
              <a:rPr lang="ru-RU" dirty="0" err="1"/>
              <a:t>таңдалды.Көп</a:t>
            </a:r>
            <a:r>
              <a:rPr lang="ru-RU" dirty="0"/>
              <a:t> </a:t>
            </a:r>
            <a:r>
              <a:rPr lang="ru-RU" dirty="0" err="1"/>
              <a:t>факторлы</a:t>
            </a:r>
            <a:r>
              <a:rPr lang="ru-RU" dirty="0"/>
              <a:t> </a:t>
            </a:r>
            <a:r>
              <a:rPr lang="ru-RU" dirty="0" err="1"/>
              <a:t>құрылым</a:t>
            </a:r>
            <a:r>
              <a:rPr lang="ru-RU" dirty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MMPI </a:t>
            </a:r>
            <a:r>
              <a:rPr lang="ru-RU" b="1" dirty="0" err="1"/>
              <a:t>тұлғалық</a:t>
            </a:r>
            <a:r>
              <a:rPr lang="ru-RU" b="1" dirty="0"/>
              <a:t> </a:t>
            </a:r>
            <a:r>
              <a:rPr lang="ru-RU" b="1" dirty="0" err="1"/>
              <a:t>сипаттамалар</a:t>
            </a:r>
            <a:r>
              <a:rPr lang="ru-RU" b="1" dirty="0"/>
              <a:t> мен </a:t>
            </a:r>
            <a:r>
              <a:rPr lang="ru-RU" b="1" dirty="0" err="1"/>
              <a:t>психопатологиялық</a:t>
            </a:r>
            <a:r>
              <a:rPr lang="ru-RU" b="1" dirty="0"/>
              <a:t> </a:t>
            </a:r>
            <a:r>
              <a:rPr lang="ru-RU" b="1" dirty="0" err="1"/>
              <a:t>жағдайлардың</a:t>
            </a:r>
            <a:r>
              <a:rPr lang="ru-RU" b="1" dirty="0"/>
              <a:t> </a:t>
            </a:r>
            <a:r>
              <a:rPr lang="ru-RU" b="1" dirty="0" err="1"/>
              <a:t>кең</a:t>
            </a:r>
            <a:r>
              <a:rPr lang="ru-RU" b="1" dirty="0"/>
              <a:t> </a:t>
            </a:r>
            <a:r>
              <a:rPr lang="ru-RU" b="1" dirty="0" err="1"/>
              <a:t>ауқымын</a:t>
            </a:r>
            <a:r>
              <a:rPr lang="ru-RU" b="1" dirty="0"/>
              <a:t> </a:t>
            </a:r>
            <a:r>
              <a:rPr lang="ru-RU" b="1" dirty="0" err="1"/>
              <a:t>бағалайды</a:t>
            </a:r>
            <a:r>
              <a:rPr lang="ru-RU" b="1" dirty="0"/>
              <a:t>. </a:t>
            </a:r>
            <a:r>
              <a:rPr lang="ru-RU" dirty="0" err="1"/>
              <a:t>Сауалнама</a:t>
            </a:r>
            <a:r>
              <a:rPr lang="ru-RU" dirty="0"/>
              <a:t> депрессия, шизофрения, истерия, паранойя </a:t>
            </a:r>
            <a:r>
              <a:rPr lang="ru-RU" dirty="0" err="1"/>
              <a:t>және</a:t>
            </a:r>
            <a:r>
              <a:rPr lang="ru-RU" dirty="0"/>
              <a:t> т. б. </a:t>
            </a:r>
            <a:r>
              <a:rPr lang="ru-RU" dirty="0" err="1"/>
              <a:t>сияқты</a:t>
            </a:r>
            <a:r>
              <a:rPr lang="ru-RU" dirty="0"/>
              <a:t> </a:t>
            </a:r>
            <a:r>
              <a:rPr lang="ru-RU" dirty="0" err="1"/>
              <a:t>факторларды</a:t>
            </a:r>
            <a:r>
              <a:rPr lang="ru-RU" dirty="0"/>
              <a:t> </a:t>
            </a:r>
            <a:r>
              <a:rPr lang="ru-RU" dirty="0" err="1"/>
              <a:t>бағалауға</a:t>
            </a:r>
            <a:r>
              <a:rPr lang="ru-RU" dirty="0"/>
              <a:t> </a:t>
            </a:r>
            <a:r>
              <a:rPr lang="ru-RU" dirty="0" err="1"/>
              <a:t>бағытталған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таразыларды</a:t>
            </a:r>
            <a:r>
              <a:rPr lang="ru-RU" dirty="0"/>
              <a:t> </a:t>
            </a:r>
            <a:r>
              <a:rPr lang="ru-RU" dirty="0" err="1"/>
              <a:t>қамтиды</a:t>
            </a:r>
            <a:r>
              <a:rPr lang="ru-RU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u="sng" dirty="0" err="1"/>
              <a:t>Клиникалық</a:t>
            </a:r>
            <a:r>
              <a:rPr lang="ru-RU" b="1" u="sng" dirty="0"/>
              <a:t> </a:t>
            </a:r>
            <a:r>
              <a:rPr lang="ru-RU" b="1" u="sng" dirty="0" err="1"/>
              <a:t>қолдану</a:t>
            </a:r>
            <a:r>
              <a:rPr lang="ru-RU" b="1" u="sng" dirty="0"/>
              <a:t>: </a:t>
            </a:r>
            <a:r>
              <a:rPr lang="en-US" dirty="0"/>
              <a:t>MMPI </a:t>
            </a:r>
            <a:r>
              <a:rPr lang="ru-RU" dirty="0" err="1"/>
              <a:t>психикалық</a:t>
            </a:r>
            <a:r>
              <a:rPr lang="ru-RU" dirty="0"/>
              <a:t> </a:t>
            </a:r>
            <a:r>
              <a:rPr lang="ru-RU" dirty="0" err="1"/>
              <a:t>бұзылуларды</a:t>
            </a:r>
            <a:r>
              <a:rPr lang="ru-RU" dirty="0"/>
              <a:t> </a:t>
            </a:r>
            <a:r>
              <a:rPr lang="ru-RU" dirty="0" err="1"/>
              <a:t>диагностикалау</a:t>
            </a:r>
            <a:r>
              <a:rPr lang="ru-RU" dirty="0"/>
              <a:t>, </a:t>
            </a:r>
            <a:r>
              <a:rPr lang="ru-RU" dirty="0" err="1"/>
              <a:t>психотерапияның</a:t>
            </a:r>
            <a:r>
              <a:rPr lang="ru-RU" dirty="0"/>
              <a:t> </a:t>
            </a:r>
            <a:r>
              <a:rPr lang="ru-RU" dirty="0" err="1"/>
              <a:t>тиімділігін</a:t>
            </a:r>
            <a:r>
              <a:rPr lang="ru-RU" dirty="0"/>
              <a:t> </a:t>
            </a:r>
            <a:r>
              <a:rPr lang="ru-RU" dirty="0" err="1"/>
              <a:t>бағалау</a:t>
            </a:r>
            <a:r>
              <a:rPr lang="ru-RU" dirty="0"/>
              <a:t>, сот </a:t>
            </a:r>
            <a:r>
              <a:rPr lang="ru-RU" dirty="0" err="1"/>
              <a:t>сараптамасы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салаларда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442220"/>
            <a:ext cx="11449050" cy="1345269"/>
          </a:xfrm>
        </p:spPr>
        <p:txBody>
          <a:bodyPr>
            <a:no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16PF</a:t>
            </a:r>
            <a:r>
              <a:rPr lang="en-US" sz="2000" dirty="0"/>
              <a:t> (16 Personality Factors, </a:t>
            </a:r>
            <a:r>
              <a:rPr lang="ru-RU" sz="2000" dirty="0" err="1"/>
              <a:t>Кеттелл</a:t>
            </a:r>
            <a:r>
              <a:rPr lang="ru-RU" sz="2000" dirty="0"/>
              <a:t>)16</a:t>
            </a:r>
            <a:r>
              <a:rPr lang="kk-KZ" sz="2000" dirty="0"/>
              <a:t>факторлық</a:t>
            </a:r>
            <a:r>
              <a:rPr lang="en-US" sz="2000" dirty="0"/>
              <a:t> </a:t>
            </a:r>
            <a:r>
              <a:rPr lang="ru-RU" sz="2000" dirty="0" err="1"/>
              <a:t>сауалнамасын</a:t>
            </a:r>
            <a:r>
              <a:rPr lang="ru-RU" sz="2000" dirty="0"/>
              <a:t> </a:t>
            </a:r>
            <a:r>
              <a:rPr lang="ru-RU" sz="2000" dirty="0" err="1"/>
              <a:t>факторлық </a:t>
            </a:r>
            <a:r>
              <a:rPr lang="ru-RU" sz="2000" dirty="0"/>
              <a:t>талдау </a:t>
            </a:r>
            <a:r>
              <a:rPr lang="ru-RU" sz="2000" dirty="0" err="1"/>
              <a:t>негізінде</a:t>
            </a:r>
            <a:r>
              <a:rPr lang="ru-RU" sz="2000" dirty="0"/>
              <a:t> </a:t>
            </a:r>
            <a:r>
              <a:rPr lang="ru-RU" sz="2000" dirty="0" err="1"/>
              <a:t>тұлғаның </a:t>
            </a:r>
            <a:r>
              <a:rPr lang="ru-RU" sz="2000" dirty="0"/>
              <a:t>негізгі </a:t>
            </a:r>
            <a:r>
              <a:rPr lang="ru-RU" sz="2000" dirty="0" err="1"/>
              <a:t>қасиеттерін бағалау үшін </a:t>
            </a:r>
            <a:r>
              <a:rPr lang="ru-RU" sz="2000" dirty="0">
                <a:solidFill>
                  <a:srgbClr val="FF0000"/>
                </a:solidFill>
              </a:rPr>
              <a:t>Раймонд </a:t>
            </a:r>
            <a:r>
              <a:rPr lang="ru-RU" sz="2000" dirty="0" err="1">
                <a:solidFill>
                  <a:srgbClr val="FF0000"/>
                </a:solidFill>
              </a:rPr>
              <a:t>Кеттелл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 smtClean="0"/>
              <a:t>жасаған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2312276"/>
            <a:ext cx="11449050" cy="4145674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16</a:t>
            </a:r>
            <a:r>
              <a:rPr lang="kk-KZ" b="1" dirty="0">
                <a:solidFill>
                  <a:srgbClr val="FF0000"/>
                </a:solidFill>
              </a:rPr>
              <a:t>фактордың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теориялық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негіздері</a:t>
            </a:r>
            <a:r>
              <a:rPr lang="ru-RU" b="1" dirty="0">
                <a:solidFill>
                  <a:srgbClr val="FF0000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u="sng" dirty="0" err="1"/>
              <a:t>Факторлық</a:t>
            </a:r>
            <a:r>
              <a:rPr lang="ru-RU" b="1" u="sng" dirty="0"/>
              <a:t> </a:t>
            </a:r>
            <a:r>
              <a:rPr lang="ru-RU" b="1" u="sng" dirty="0" err="1"/>
              <a:t>талдау</a:t>
            </a:r>
            <a:r>
              <a:rPr lang="ru-RU" b="1" u="sng" dirty="0"/>
              <a:t>: </a:t>
            </a:r>
            <a:r>
              <a:rPr lang="ru-RU" dirty="0" err="1"/>
              <a:t>тестті</a:t>
            </a:r>
            <a:r>
              <a:rPr lang="ru-RU" dirty="0"/>
              <a:t> </a:t>
            </a:r>
            <a:r>
              <a:rPr lang="ru-RU" dirty="0" err="1"/>
              <a:t>әзірлеудің</a:t>
            </a:r>
            <a:r>
              <a:rPr lang="ru-RU" dirty="0"/>
              <a:t> </a:t>
            </a:r>
            <a:r>
              <a:rPr lang="ru-RU" dirty="0" err="1"/>
              <a:t>негізі</a:t>
            </a:r>
            <a:r>
              <a:rPr lang="ru-RU" dirty="0"/>
              <a:t> </a:t>
            </a:r>
            <a:r>
              <a:rPr lang="ru-RU" dirty="0" err="1"/>
              <a:t>факторлық</a:t>
            </a:r>
            <a:r>
              <a:rPr lang="ru-RU" dirty="0"/>
              <a:t> </a:t>
            </a:r>
            <a:r>
              <a:rPr lang="ru-RU" dirty="0" err="1"/>
              <a:t>талдау</a:t>
            </a:r>
            <a:r>
              <a:rPr lang="ru-RU" dirty="0"/>
              <a:t> </a:t>
            </a:r>
            <a:r>
              <a:rPr lang="ru-RU" dirty="0" err="1"/>
              <a:t>әдісі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, </a:t>
            </a:r>
            <a:r>
              <a:rPr lang="ru-RU" dirty="0" err="1"/>
              <a:t>ол</a:t>
            </a:r>
            <a:r>
              <a:rPr lang="ru-RU" dirty="0"/>
              <a:t> интеллект, </a:t>
            </a:r>
            <a:r>
              <a:rPr lang="ru-RU" dirty="0" err="1"/>
              <a:t>эмоционалды</a:t>
            </a:r>
            <a:r>
              <a:rPr lang="ru-RU" dirty="0"/>
              <a:t> </a:t>
            </a:r>
            <a:r>
              <a:rPr lang="ru-RU" dirty="0" err="1"/>
              <a:t>тұрақтылық</a:t>
            </a:r>
            <a:r>
              <a:rPr lang="ru-RU" dirty="0"/>
              <a:t>, </a:t>
            </a:r>
            <a:r>
              <a:rPr lang="ru-RU" dirty="0" err="1"/>
              <a:t>үстемдік</a:t>
            </a:r>
            <a:r>
              <a:rPr lang="ru-RU" dirty="0"/>
              <a:t>, </a:t>
            </a:r>
            <a:r>
              <a:rPr lang="ru-RU" dirty="0" err="1"/>
              <a:t>қырағылық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 </a:t>
            </a:r>
            <a:r>
              <a:rPr lang="ru-RU" dirty="0" err="1"/>
              <a:t>сияқты</a:t>
            </a:r>
            <a:r>
              <a:rPr lang="ru-RU" dirty="0"/>
              <a:t> </a:t>
            </a:r>
            <a:r>
              <a:rPr lang="ru-RU" dirty="0" err="1"/>
              <a:t>тұлғаның</a:t>
            </a:r>
            <a:r>
              <a:rPr lang="ru-RU" dirty="0"/>
              <a:t> 16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факторын</a:t>
            </a:r>
            <a:r>
              <a:rPr lang="ru-RU" dirty="0"/>
              <a:t> </a:t>
            </a:r>
            <a:r>
              <a:rPr lang="ru-RU" dirty="0" err="1"/>
              <a:t>анықтауға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берді</a:t>
            </a:r>
            <a:r>
              <a:rPr lang="ru-RU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u="sng" dirty="0" err="1"/>
              <a:t>Кеттеллдің</a:t>
            </a:r>
            <a:r>
              <a:rPr lang="ru-RU" b="1" u="sng" dirty="0"/>
              <a:t> </a:t>
            </a:r>
            <a:r>
              <a:rPr lang="ru-RU" b="1" u="sng" dirty="0" err="1"/>
              <a:t>тұлға</a:t>
            </a:r>
            <a:r>
              <a:rPr lang="ru-RU" b="1" u="sng" dirty="0"/>
              <a:t> </a:t>
            </a:r>
            <a:r>
              <a:rPr lang="ru-RU" b="1" u="sng" dirty="0" err="1"/>
              <a:t>теориясы</a:t>
            </a:r>
            <a:r>
              <a:rPr lang="ru-RU" b="1" u="sng" dirty="0"/>
              <a:t>: </a:t>
            </a:r>
            <a:r>
              <a:rPr lang="ru-RU" dirty="0" err="1"/>
              <a:t>Кеттелл</a:t>
            </a:r>
            <a:r>
              <a:rPr lang="ru-RU" dirty="0"/>
              <a:t> </a:t>
            </a:r>
            <a:r>
              <a:rPr lang="ru-RU" dirty="0" err="1"/>
              <a:t>тұлғаны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жағдайларда</a:t>
            </a:r>
            <a:r>
              <a:rPr lang="ru-RU" dirty="0"/>
              <a:t> </a:t>
            </a:r>
            <a:r>
              <a:rPr lang="ru-RU" dirty="0" err="1"/>
              <a:t>көрінетін</a:t>
            </a:r>
            <a:r>
              <a:rPr lang="ru-RU" dirty="0"/>
              <a:t> </a:t>
            </a:r>
            <a:r>
              <a:rPr lang="ru-RU" dirty="0" err="1"/>
              <a:t>факторлардың</a:t>
            </a:r>
            <a:r>
              <a:rPr lang="ru-RU" dirty="0"/>
              <a:t> </a:t>
            </a:r>
            <a:r>
              <a:rPr lang="ru-RU" dirty="0" err="1"/>
              <a:t>шектеулі</a:t>
            </a:r>
            <a:r>
              <a:rPr lang="ru-RU" dirty="0"/>
              <a:t> </a:t>
            </a:r>
            <a:r>
              <a:rPr lang="ru-RU" dirty="0" err="1"/>
              <a:t>санымен</a:t>
            </a:r>
            <a:r>
              <a:rPr lang="ru-RU" dirty="0"/>
              <a:t> </a:t>
            </a:r>
            <a:r>
              <a:rPr lang="ru-RU" dirty="0" err="1"/>
              <a:t>сипаттауға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есептеді</a:t>
            </a:r>
            <a:r>
              <a:rPr lang="ru-RU" dirty="0"/>
              <a:t>. 16 </a:t>
            </a:r>
            <a:r>
              <a:rPr lang="ru-RU" dirty="0" err="1"/>
              <a:t>фактордың</a:t>
            </a:r>
            <a:r>
              <a:rPr lang="ru-RU" dirty="0"/>
              <a:t> </a:t>
            </a:r>
            <a:r>
              <a:rPr lang="ru-RU" dirty="0" err="1"/>
              <a:t>әрқайсысы</a:t>
            </a:r>
            <a:r>
              <a:rPr lang="ru-RU" dirty="0"/>
              <a:t> </a:t>
            </a:r>
            <a:r>
              <a:rPr lang="ru-RU" dirty="0" err="1"/>
              <a:t>континуумды</a:t>
            </a:r>
            <a:r>
              <a:rPr lang="ru-RU" dirty="0"/>
              <a:t> </a:t>
            </a:r>
            <a:r>
              <a:rPr lang="ru-RU" dirty="0" err="1"/>
              <a:t>білдіреді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адам осы </a:t>
            </a:r>
            <a:r>
              <a:rPr lang="ru-RU" dirty="0" err="1"/>
              <a:t>континуумда</a:t>
            </a:r>
            <a:r>
              <a:rPr lang="ru-RU" dirty="0"/>
              <a:t> </a:t>
            </a:r>
            <a:r>
              <a:rPr lang="ru-RU" dirty="0" err="1"/>
              <a:t>кез</a:t>
            </a:r>
            <a:r>
              <a:rPr lang="ru-RU" dirty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err="1"/>
              <a:t>орынды</a:t>
            </a:r>
            <a:r>
              <a:rPr lang="ru-RU" dirty="0"/>
              <a:t> ала </a:t>
            </a:r>
            <a:r>
              <a:rPr lang="ru-RU" dirty="0" err="1"/>
              <a:t>алады</a:t>
            </a:r>
            <a:r>
              <a:rPr lang="ru-RU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u="sng" dirty="0" err="1"/>
              <a:t>Нормативтік</a:t>
            </a:r>
            <a:r>
              <a:rPr lang="ru-RU" b="1" u="sng" dirty="0"/>
              <a:t> </a:t>
            </a:r>
            <a:r>
              <a:rPr lang="ru-RU" b="1" u="sng" dirty="0" err="1"/>
              <a:t>және</a:t>
            </a:r>
            <a:r>
              <a:rPr lang="ru-RU" b="1" u="sng" dirty="0"/>
              <a:t> </a:t>
            </a:r>
            <a:r>
              <a:rPr lang="ru-RU" b="1" u="sng" dirty="0" err="1"/>
              <a:t>клиникалық</a:t>
            </a:r>
            <a:r>
              <a:rPr lang="ru-RU" b="1" u="sng" dirty="0"/>
              <a:t> </a:t>
            </a:r>
            <a:r>
              <a:rPr lang="ru-RU" b="1" u="sng" dirty="0" err="1"/>
              <a:t>бағалау</a:t>
            </a:r>
            <a:r>
              <a:rPr lang="ru-RU" b="1" u="sng" dirty="0"/>
              <a:t>: </a:t>
            </a:r>
            <a:r>
              <a:rPr lang="ru-RU" dirty="0"/>
              <a:t>16</a:t>
            </a:r>
            <a:r>
              <a:rPr lang="kk-KZ" dirty="0"/>
              <a:t> факторлы </a:t>
            </a:r>
            <a:r>
              <a:rPr lang="ru-RU" dirty="0" err="1"/>
              <a:t>қалыпты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патологиялық</a:t>
            </a:r>
            <a:r>
              <a:rPr lang="ru-RU" dirty="0"/>
              <a:t> </a:t>
            </a:r>
            <a:r>
              <a:rPr lang="ru-RU" dirty="0" err="1"/>
              <a:t>тұлғаны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оны </a:t>
            </a:r>
            <a:r>
              <a:rPr lang="ru-RU" b="1" dirty="0" err="1"/>
              <a:t>психодиагностиканың</a:t>
            </a:r>
            <a:r>
              <a:rPr lang="ru-RU" b="1" dirty="0"/>
              <a:t> </a:t>
            </a:r>
            <a:r>
              <a:rPr lang="ru-RU" b="1" dirty="0" err="1"/>
              <a:t>әмбебап</a:t>
            </a:r>
            <a:r>
              <a:rPr lang="ru-RU" b="1" dirty="0"/>
              <a:t> </a:t>
            </a:r>
            <a:r>
              <a:rPr lang="ru-RU" b="1" dirty="0" err="1"/>
              <a:t>құралына</a:t>
            </a:r>
            <a:r>
              <a:rPr lang="ru-RU" b="1" dirty="0"/>
              <a:t> </a:t>
            </a:r>
            <a:r>
              <a:rPr lang="ru-RU" dirty="0" err="1"/>
              <a:t>айналдырады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9B0F7D69-D93C-4C38-A23D-76E000D691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8CD419D4-EA9D-42D9-BF62-B07F0B7B67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1C6FEC9B-9608-4181-A9E5-A1B80E7202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AB1564ED-F26F-451D-97D6-A6EC3E83FD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xmlns="" id="{0CA184B6-3482-4F43-87F0-BC765DCFD8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xmlns="" id="{6C869923-8380-4244-9548-802C330638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xmlns="" id="{C06255F2-BC67-4DDE-B34E-AC4BA21838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55169443-FCCD-4C0A-8C69-18CD3FA096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xmlns="" id="{0DBF1ABE-8590-450D-BB49-BDDCCF3EEA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402E25F-1E6B-4B3E-B178-B60FE5704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1494" y="2480553"/>
            <a:ext cx="7512025" cy="4212448"/>
          </a:xfrm>
        </p:spPr>
        <p:txBody>
          <a:bodyPr vert="horz" lIns="109728" tIns="109728" rIns="109728" bIns="91440" rtlCol="0" anchor="b">
            <a:noAutofit/>
          </a:bodyPr>
          <a:lstStyle/>
          <a:p>
            <a:pPr algn="just">
              <a:spcAft>
                <a:spcPts val="800"/>
              </a:spcAft>
            </a:pPr>
            <a:r>
              <a:rPr lang="kk-KZ" sz="2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xmlns="" id="{96CB0275-66F1-4491-93B8-121D0C7176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18D32C3D-8F76-4E99-BE56-0836CC38CC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84938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xmlns="" id="{70766076-46F5-42D5-A773-2B3BEF2B8B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925575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ED6EB86-54C3-3C93-2658-15CF2F013800}"/>
              </a:ext>
            </a:extLst>
          </p:cNvPr>
          <p:cNvSpPr/>
          <p:nvPr/>
        </p:nvSpPr>
        <p:spPr>
          <a:xfrm>
            <a:off x="422174" y="164999"/>
            <a:ext cx="4826833" cy="47701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>
                <a:solidFill>
                  <a:srgbClr val="C00000"/>
                </a:solidFill>
              </a:rPr>
              <a:t>MMPI </a:t>
            </a:r>
            <a:r>
              <a:rPr lang="ru-RU" b="1" u="sng" dirty="0" err="1">
                <a:solidFill>
                  <a:srgbClr val="C00000"/>
                </a:solidFill>
              </a:rPr>
              <a:t>тестінің</a:t>
            </a:r>
            <a:r>
              <a:rPr lang="ru-RU" b="1" u="sng" dirty="0">
                <a:solidFill>
                  <a:srgbClr val="C00000"/>
                </a:solidFill>
              </a:rPr>
              <a:t> 10 </a:t>
            </a:r>
            <a:r>
              <a:rPr lang="ru-RU" b="1" u="sng" dirty="0" err="1">
                <a:solidFill>
                  <a:srgbClr val="C00000"/>
                </a:solidFill>
              </a:rPr>
              <a:t>клиникалық</a:t>
            </a:r>
            <a:r>
              <a:rPr lang="ru-RU" b="1" u="sng" dirty="0">
                <a:solidFill>
                  <a:srgbClr val="C00000"/>
                </a:solidFill>
              </a:rPr>
              <a:t> </a:t>
            </a:r>
            <a:r>
              <a:rPr lang="ru-RU" b="1" u="sng" dirty="0" err="1">
                <a:solidFill>
                  <a:srgbClr val="C00000"/>
                </a:solidFill>
              </a:rPr>
              <a:t>шкаласы</a:t>
            </a:r>
            <a:endParaRPr lang="ru-RU" b="1" u="sng" dirty="0">
              <a:solidFill>
                <a:srgbClr val="C00000"/>
              </a:solidFill>
            </a:endParaRPr>
          </a:p>
          <a:p>
            <a:pPr marL="342900" indent="-342900" algn="ctr">
              <a:buFont typeface="+mj-lt"/>
              <a:buAutoNum type="arabicPeriod"/>
            </a:pPr>
            <a:r>
              <a:rPr lang="ru-RU" b="1" u="sng" dirty="0"/>
              <a:t>Гипохондрия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ru-RU" b="1" u="sng" dirty="0"/>
              <a:t>Депрессия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ru-RU" b="1" u="sng" dirty="0"/>
              <a:t>Истерия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ru-RU" b="1" u="sng" dirty="0" err="1"/>
              <a:t>психопатиялық</a:t>
            </a:r>
            <a:r>
              <a:rPr lang="ru-RU" b="1" u="sng" dirty="0"/>
              <a:t> </a:t>
            </a:r>
            <a:r>
              <a:rPr lang="ru-RU" b="1" u="sng" dirty="0" err="1"/>
              <a:t>ауытқу</a:t>
            </a:r>
            <a:endParaRPr lang="ru-RU" b="1" u="sng" dirty="0"/>
          </a:p>
          <a:p>
            <a:pPr marL="342900" indent="-342900" algn="ctr">
              <a:buFont typeface="+mj-lt"/>
              <a:buAutoNum type="arabicPeriod"/>
            </a:pPr>
            <a:r>
              <a:rPr lang="ru-RU" b="1" u="sng" dirty="0" err="1"/>
              <a:t>Еркектік</a:t>
            </a:r>
            <a:r>
              <a:rPr lang="ru-RU" b="1" u="sng" dirty="0"/>
              <a:t>/</a:t>
            </a:r>
            <a:r>
              <a:rPr lang="ru-RU" b="1" u="sng" dirty="0" err="1"/>
              <a:t>Әйелдік</a:t>
            </a:r>
            <a:endParaRPr lang="ru-RU" b="1" u="sng" dirty="0"/>
          </a:p>
          <a:p>
            <a:pPr marL="342900" indent="-342900" algn="ctr">
              <a:buFont typeface="+mj-lt"/>
              <a:buAutoNum type="arabicPeriod"/>
            </a:pPr>
            <a:r>
              <a:rPr lang="ru-RU" b="1" u="sng" dirty="0"/>
              <a:t>Паранойя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ru-RU" b="1" u="sng" dirty="0"/>
              <a:t>Психастения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ru-RU" b="1" u="sng" dirty="0"/>
              <a:t>Шизофрения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ru-RU" b="1" u="sng" dirty="0" err="1"/>
              <a:t>Гипомания</a:t>
            </a:r>
            <a:endParaRPr lang="ru-RU" b="1" u="sng" dirty="0"/>
          </a:p>
          <a:p>
            <a:pPr marL="342900" indent="-342900" algn="ctr">
              <a:buFont typeface="+mj-lt"/>
              <a:buAutoNum type="arabicPeriod"/>
            </a:pPr>
            <a:r>
              <a:rPr lang="ru-RU" b="1" u="sng" dirty="0" err="1"/>
              <a:t>әлеуметтік</a:t>
            </a:r>
            <a:r>
              <a:rPr lang="ru-RU" b="1" u="sng" dirty="0"/>
              <a:t> интроверсия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8CF7B9BB-91D2-AB2B-6217-B2940B051281}"/>
              </a:ext>
            </a:extLst>
          </p:cNvPr>
          <p:cNvSpPr/>
          <p:nvPr/>
        </p:nvSpPr>
        <p:spPr>
          <a:xfrm>
            <a:off x="6756117" y="1043940"/>
            <a:ext cx="4711998" cy="47701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>
                <a:solidFill>
                  <a:srgbClr val="C00000"/>
                </a:solidFill>
              </a:rPr>
              <a:t>Раймонд </a:t>
            </a:r>
            <a:r>
              <a:rPr lang="ru-RU" b="1" u="sng" dirty="0" err="1">
                <a:solidFill>
                  <a:srgbClr val="C00000"/>
                </a:solidFill>
              </a:rPr>
              <a:t>Кеттеллдің</a:t>
            </a:r>
            <a:r>
              <a:rPr lang="ru-RU" b="1" u="sng" dirty="0">
                <a:solidFill>
                  <a:srgbClr val="C00000"/>
                </a:solidFill>
              </a:rPr>
              <a:t> 16 фактор </a:t>
            </a:r>
            <a:r>
              <a:rPr lang="ru-RU" b="1" u="sng" dirty="0" err="1">
                <a:solidFill>
                  <a:srgbClr val="C00000"/>
                </a:solidFill>
              </a:rPr>
              <a:t>шкалалары</a:t>
            </a:r>
            <a:r>
              <a:rPr lang="ru-RU" b="1" u="sng" dirty="0">
                <a:solidFill>
                  <a:srgbClr val="C00000"/>
                </a:solidFill>
              </a:rPr>
              <a:t>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ru-RU" dirty="0" err="1"/>
              <a:t>Жылулық</a:t>
            </a:r>
            <a:endParaRPr lang="en-US" dirty="0"/>
          </a:p>
          <a:p>
            <a:pPr marL="342900" indent="-342900" algn="ctr">
              <a:buFont typeface="+mj-lt"/>
              <a:buAutoNum type="arabicPeriod"/>
            </a:pPr>
            <a:r>
              <a:rPr lang="ru-RU" dirty="0" err="1"/>
              <a:t>Ойлау</a:t>
            </a:r>
            <a:r>
              <a:rPr lang="ru-RU" dirty="0"/>
              <a:t> </a:t>
            </a:r>
            <a:r>
              <a:rPr lang="ru-RU" dirty="0" err="1"/>
              <a:t>қабілеті</a:t>
            </a:r>
            <a:r>
              <a:rPr lang="ru-RU" dirty="0"/>
              <a:t> </a:t>
            </a:r>
            <a:endParaRPr lang="en-US" dirty="0"/>
          </a:p>
          <a:p>
            <a:pPr marL="342900" indent="-342900" algn="ctr">
              <a:buFont typeface="+mj-lt"/>
              <a:buAutoNum type="arabicPeriod"/>
            </a:pPr>
            <a:r>
              <a:rPr lang="ru-RU" dirty="0" err="1"/>
              <a:t>Эмоционалды</a:t>
            </a:r>
            <a:r>
              <a:rPr lang="ru-RU" dirty="0"/>
              <a:t> </a:t>
            </a:r>
            <a:r>
              <a:rPr lang="ru-RU" dirty="0" err="1"/>
              <a:t>тұрақтылық</a:t>
            </a:r>
            <a:r>
              <a:rPr lang="ru-RU" dirty="0"/>
              <a:t> </a:t>
            </a:r>
            <a:r>
              <a:rPr lang="en-US" dirty="0"/>
              <a:t>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ru-RU" dirty="0" err="1"/>
              <a:t>Үстемдік</a:t>
            </a:r>
            <a:r>
              <a:rPr lang="ru-RU" dirty="0"/>
              <a:t> </a:t>
            </a:r>
            <a:endParaRPr lang="en-US" dirty="0"/>
          </a:p>
          <a:p>
            <a:pPr marL="342900" indent="-342900" algn="ctr">
              <a:buFont typeface="+mj-lt"/>
              <a:buAutoNum type="arabicPeriod"/>
            </a:pPr>
            <a:r>
              <a:rPr lang="ru-RU" dirty="0" err="1"/>
              <a:t>Ережелерге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 сана </a:t>
            </a:r>
            <a:r>
              <a:rPr lang="en-US" dirty="0"/>
              <a:t>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батылдық</a:t>
            </a:r>
            <a:endParaRPr lang="en-US" dirty="0"/>
          </a:p>
          <a:p>
            <a:pPr marL="342900" indent="-342900" algn="ctr">
              <a:buFont typeface="+mj-lt"/>
              <a:buAutoNum type="arabicPeriod"/>
            </a:pPr>
            <a:r>
              <a:rPr lang="ru-RU" dirty="0" err="1"/>
              <a:t>Сезімталдық</a:t>
            </a:r>
            <a:r>
              <a:rPr lang="ru-RU" dirty="0"/>
              <a:t>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ru-RU" dirty="0"/>
              <a:t>Экстраверсия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ru-RU" dirty="0" err="1"/>
              <a:t>Мазасыздық</a:t>
            </a:r>
            <a:endParaRPr lang="ru-RU" dirty="0"/>
          </a:p>
          <a:p>
            <a:pPr marL="342900" indent="-342900" algn="ctr">
              <a:buFont typeface="+mj-lt"/>
              <a:buAutoNum type="arabicPeriod"/>
            </a:pPr>
            <a:r>
              <a:rPr lang="ru-RU" dirty="0" err="1"/>
              <a:t>Өзін-өзі</a:t>
            </a:r>
            <a:r>
              <a:rPr lang="ru-RU" dirty="0"/>
              <a:t> </a:t>
            </a:r>
            <a:r>
              <a:rPr lang="ru-RU" dirty="0" err="1"/>
              <a:t>бақылау</a:t>
            </a:r>
            <a:endParaRPr lang="ru-RU" dirty="0"/>
          </a:p>
          <a:p>
            <a:pPr marL="342900" indent="-342900" algn="ctr">
              <a:buFont typeface="+mj-lt"/>
              <a:buAutoNum type="arabicPeriod"/>
            </a:pPr>
            <a:r>
              <a:rPr lang="ru-RU" dirty="0" err="1"/>
              <a:t>Тәуелсіздік</a:t>
            </a:r>
            <a:endParaRPr lang="ru-RU" dirty="0"/>
          </a:p>
          <a:p>
            <a:pPr marL="342900" indent="-342900" algn="ctr">
              <a:buFont typeface="+mj-lt"/>
              <a:buAutoNum type="arabicPeriod"/>
            </a:pPr>
            <a:r>
              <a:rPr lang="ru-RU" dirty="0" err="1"/>
              <a:t>Тәжірибеге</a:t>
            </a:r>
            <a:r>
              <a:rPr lang="ru-RU" dirty="0"/>
              <a:t> </a:t>
            </a:r>
            <a:r>
              <a:rPr lang="ru-RU" dirty="0" err="1"/>
              <a:t>ашықтық</a:t>
            </a: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0A1631B3-D77D-9B14-1F86-3C8404591B00}"/>
              </a:ext>
            </a:extLst>
          </p:cNvPr>
          <p:cNvSpPr/>
          <p:nvPr/>
        </p:nvSpPr>
        <p:spPr>
          <a:xfrm>
            <a:off x="451395" y="5156616"/>
            <a:ext cx="4754556" cy="153638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u="sng" dirty="0" err="1">
                <a:solidFill>
                  <a:srgbClr val="C00000"/>
                </a:solidFill>
              </a:rPr>
              <a:t>Бағалау</a:t>
            </a:r>
            <a:r>
              <a:rPr lang="ru-RU" sz="2000" b="1" u="sng" dirty="0">
                <a:solidFill>
                  <a:srgbClr val="C00000"/>
                </a:solidFill>
              </a:rPr>
              <a:t> </a:t>
            </a:r>
            <a:r>
              <a:rPr lang="ru-RU" sz="2000" b="1" u="sng" dirty="0" err="1">
                <a:solidFill>
                  <a:srgbClr val="C00000"/>
                </a:solidFill>
              </a:rPr>
              <a:t>шкалалары</a:t>
            </a:r>
            <a:endParaRPr lang="ru-RU" sz="2000" b="1" u="sng" dirty="0">
              <a:solidFill>
                <a:srgbClr val="C00000"/>
              </a:solidFill>
            </a:endParaRPr>
          </a:p>
          <a:p>
            <a:pPr algn="ctr"/>
            <a:r>
              <a:rPr lang="ru-RU" sz="2000" dirty="0"/>
              <a:t>"</a:t>
            </a:r>
            <a:r>
              <a:rPr lang="ru-RU" sz="2000" dirty="0" err="1"/>
              <a:t>Өтірік</a:t>
            </a:r>
            <a:r>
              <a:rPr lang="ru-RU" sz="2000" dirty="0"/>
              <a:t>" </a:t>
            </a:r>
            <a:r>
              <a:rPr lang="ru-RU" sz="2000" dirty="0" err="1"/>
              <a:t>шкаласы</a:t>
            </a:r>
            <a:r>
              <a:rPr lang="ru-RU" sz="2000" dirty="0"/>
              <a:t> </a:t>
            </a:r>
            <a:endParaRPr lang="kk-KZ" sz="2000" dirty="0"/>
          </a:p>
          <a:p>
            <a:pPr algn="ctr"/>
            <a:r>
              <a:rPr lang="ru-RU" sz="2000" dirty="0" err="1"/>
              <a:t>Сенімділік</a:t>
            </a:r>
            <a:r>
              <a:rPr lang="ru-RU" sz="2000" dirty="0"/>
              <a:t> </a:t>
            </a:r>
            <a:r>
              <a:rPr lang="ru-RU" sz="2000" dirty="0" err="1"/>
              <a:t>шкаласы</a:t>
            </a:r>
            <a:r>
              <a:rPr lang="ru-RU" sz="2000" dirty="0"/>
              <a:t> </a:t>
            </a:r>
          </a:p>
          <a:p>
            <a:pPr algn="ctr"/>
            <a:r>
              <a:rPr lang="ru-RU" sz="2000" dirty="0" err="1"/>
              <a:t>Түзету</a:t>
            </a:r>
            <a:r>
              <a:rPr lang="ru-RU" sz="2000" dirty="0"/>
              <a:t> </a:t>
            </a:r>
            <a:r>
              <a:rPr lang="ru-RU" sz="2000" dirty="0" err="1"/>
              <a:t>шкаласы</a:t>
            </a:r>
            <a:r>
              <a:rPr lang="ru-RU" sz="2000" dirty="0"/>
              <a:t> </a:t>
            </a:r>
            <a:r>
              <a:rPr lang="en-US" sz="2000" dirty="0"/>
              <a:t> </a:t>
            </a:r>
            <a:endParaRPr lang="kk-KZ" sz="2000" dirty="0"/>
          </a:p>
        </p:txBody>
      </p:sp>
    </p:spTree>
    <p:extLst>
      <p:ext uri="{BB962C8B-B14F-4D97-AF65-F5344CB8AC3E}">
        <p14:creationId xmlns:p14="http://schemas.microsoft.com/office/powerpoint/2010/main" xmlns="" val="720118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4129308-55FF-F5E4-0A94-AD0452426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546" y="315584"/>
            <a:ext cx="11042904" cy="1036966"/>
          </a:xfrm>
        </p:spPr>
        <p:txBody>
          <a:bodyPr/>
          <a:lstStyle/>
          <a:p>
            <a:r>
              <a:rPr lang="en-US" sz="2400" dirty="0"/>
              <a:t>MMPI   </a:t>
            </a:r>
            <a:r>
              <a:rPr lang="ru-RU" sz="2400" dirty="0" err="1"/>
              <a:t>және</a:t>
            </a:r>
            <a:r>
              <a:rPr lang="ru-RU" sz="2400" dirty="0"/>
              <a:t>   16</a:t>
            </a:r>
            <a:r>
              <a:rPr lang="en-US" sz="2400" dirty="0"/>
              <a:t>PF   (</a:t>
            </a:r>
            <a:r>
              <a:rPr lang="ru-RU" sz="2400" dirty="0" err="1"/>
              <a:t>Р.Кэттелл</a:t>
            </a:r>
            <a:r>
              <a:rPr lang="ru-RU" sz="2400" dirty="0"/>
              <a:t>   16   </a:t>
            </a:r>
            <a:r>
              <a:rPr lang="ru-RU" sz="2400" dirty="0" err="1"/>
              <a:t>тұлғалық</a:t>
            </a:r>
            <a:r>
              <a:rPr lang="ru-RU" sz="2400" dirty="0"/>
              <a:t>   </a:t>
            </a:r>
            <a:r>
              <a:rPr lang="ru-RU" sz="2400" dirty="0" err="1"/>
              <a:t>факторлар</a:t>
            </a:r>
            <a:r>
              <a:rPr lang="ru-RU" sz="2400" dirty="0"/>
              <a:t>) </a:t>
            </a:r>
            <a:r>
              <a:rPr lang="ru-RU" sz="2400" dirty="0" err="1"/>
              <a:t>сауалнамаларын</a:t>
            </a:r>
            <a:r>
              <a:rPr lang="ru-RU" sz="2400" dirty="0"/>
              <a:t> </a:t>
            </a:r>
            <a:r>
              <a:rPr lang="ru-RU" sz="2400" dirty="0" err="1"/>
              <a:t>пайдаланудың</a:t>
            </a:r>
            <a:r>
              <a:rPr lang="ru-RU" sz="2400" dirty="0"/>
              <a:t>  </a:t>
            </a:r>
            <a:r>
              <a:rPr lang="ru-RU" sz="2400" dirty="0" err="1"/>
              <a:t>жалпы</a:t>
            </a:r>
            <a:r>
              <a:rPr lang="ru-RU" sz="2400" dirty="0"/>
              <a:t> </a:t>
            </a:r>
            <a:r>
              <a:rPr lang="ru-RU" sz="2400" dirty="0" err="1"/>
              <a:t>ерекшеліктері</a:t>
            </a:r>
            <a:endParaRPr lang="ru-RU" sz="24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17939BB-4497-1C0B-885D-2CC4789DE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8150" y="1409700"/>
            <a:ext cx="11449049" cy="504825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b="1" dirty="0" err="1">
                <a:solidFill>
                  <a:srgbClr val="C00000"/>
                </a:solidFill>
              </a:rPr>
              <a:t>Кәсіби</a:t>
            </a:r>
            <a:r>
              <a:rPr lang="ru-RU" sz="1800" b="1" dirty="0">
                <a:solidFill>
                  <a:srgbClr val="C00000"/>
                </a:solidFill>
              </a:rPr>
              <a:t> интерпретация: </a:t>
            </a:r>
            <a:r>
              <a:rPr lang="ru-RU" sz="1800" dirty="0" err="1"/>
              <a:t>екі</a:t>
            </a:r>
            <a:r>
              <a:rPr lang="ru-RU" sz="1800" dirty="0"/>
              <a:t> тест те </a:t>
            </a:r>
            <a:r>
              <a:rPr lang="ru-RU" sz="1800" dirty="0" err="1"/>
              <a:t>нәтижелерді</a:t>
            </a:r>
            <a:r>
              <a:rPr lang="ru-RU" sz="1800" dirty="0"/>
              <a:t> </a:t>
            </a:r>
            <a:r>
              <a:rPr lang="ru-RU" sz="1800" dirty="0" err="1"/>
              <a:t>дұрыс</a:t>
            </a:r>
            <a:r>
              <a:rPr lang="ru-RU" sz="1800" dirty="0"/>
              <a:t> </a:t>
            </a:r>
            <a:r>
              <a:rPr lang="ru-RU" sz="1800" dirty="0" err="1"/>
              <a:t>түсіндіру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кәсіби</a:t>
            </a:r>
            <a:r>
              <a:rPr lang="ru-RU" sz="1800" dirty="0"/>
              <a:t> </a:t>
            </a:r>
            <a:r>
              <a:rPr lang="ru-RU" sz="1800" dirty="0" err="1"/>
              <a:t>дайындықты</a:t>
            </a:r>
            <a:r>
              <a:rPr lang="ru-RU" sz="1800" dirty="0"/>
              <a:t> </a:t>
            </a:r>
            <a:r>
              <a:rPr lang="ru-RU" sz="1800" dirty="0" err="1"/>
              <a:t>қажет</a:t>
            </a:r>
            <a:r>
              <a:rPr lang="ru-RU" sz="1800" dirty="0"/>
              <a:t> </a:t>
            </a:r>
            <a:r>
              <a:rPr lang="ru-RU" sz="1800" dirty="0" err="1"/>
              <a:t>етеді</a:t>
            </a:r>
            <a:r>
              <a:rPr lang="ru-RU" sz="1800" dirty="0"/>
              <a:t>. </a:t>
            </a:r>
            <a:r>
              <a:rPr lang="ru-RU" sz="1800" dirty="0" err="1"/>
              <a:t>Бұл</a:t>
            </a:r>
            <a:r>
              <a:rPr lang="ru-RU" sz="1800" dirty="0"/>
              <a:t> </a:t>
            </a:r>
            <a:r>
              <a:rPr lang="ru-RU" sz="1800" dirty="0" err="1"/>
              <a:t>өте</a:t>
            </a:r>
            <a:r>
              <a:rPr lang="ru-RU" sz="1800" dirty="0"/>
              <a:t> </a:t>
            </a:r>
            <a:r>
              <a:rPr lang="ru-RU" sz="1800" dirty="0" err="1"/>
              <a:t>маңызды</a:t>
            </a:r>
            <a:r>
              <a:rPr lang="ru-RU" sz="1800" dirty="0"/>
              <a:t>, </a:t>
            </a:r>
            <a:r>
              <a:rPr lang="ru-RU" sz="1800" dirty="0" err="1"/>
              <a:t>өйткені</a:t>
            </a:r>
            <a:r>
              <a:rPr lang="ru-RU" sz="1800" dirty="0"/>
              <a:t> </a:t>
            </a:r>
            <a:r>
              <a:rPr lang="ru-RU" sz="1800" dirty="0" err="1"/>
              <a:t>түсіндірудегі</a:t>
            </a:r>
            <a:r>
              <a:rPr lang="ru-RU" sz="1800" dirty="0"/>
              <a:t> </a:t>
            </a:r>
            <a:r>
              <a:rPr lang="ru-RU" sz="1800" dirty="0" err="1"/>
              <a:t>қателіктер</a:t>
            </a:r>
            <a:r>
              <a:rPr lang="ru-RU" sz="1800" dirty="0"/>
              <a:t> </a:t>
            </a:r>
            <a:r>
              <a:rPr lang="ru-RU" sz="1800" dirty="0" err="1"/>
              <a:t>респонденттің</a:t>
            </a:r>
            <a:r>
              <a:rPr lang="ru-RU" sz="1800" dirty="0"/>
              <a:t> </a:t>
            </a:r>
            <a:r>
              <a:rPr lang="ru-RU" sz="1800" dirty="0" err="1"/>
              <a:t>жеке</a:t>
            </a:r>
            <a:r>
              <a:rPr lang="ru-RU" sz="1800" dirty="0"/>
              <a:t> басы </a:t>
            </a:r>
            <a:r>
              <a:rPr lang="ru-RU" sz="1800" dirty="0" err="1"/>
              <a:t>немесе</a:t>
            </a:r>
            <a:r>
              <a:rPr lang="ru-RU" sz="1800" dirty="0"/>
              <a:t> </a:t>
            </a:r>
            <a:r>
              <a:rPr lang="ru-RU" sz="1800" dirty="0" err="1"/>
              <a:t>психикалық</a:t>
            </a:r>
            <a:r>
              <a:rPr lang="ru-RU" sz="1800" dirty="0"/>
              <a:t> </a:t>
            </a:r>
            <a:r>
              <a:rPr lang="ru-RU" sz="1800" dirty="0" err="1"/>
              <a:t>жағдайы</a:t>
            </a:r>
            <a:r>
              <a:rPr lang="ru-RU" sz="1800" dirty="0"/>
              <a:t> </a:t>
            </a:r>
            <a:r>
              <a:rPr lang="ru-RU" sz="1800" dirty="0" err="1"/>
              <a:t>туралы</a:t>
            </a:r>
            <a:r>
              <a:rPr lang="ru-RU" sz="1800" dirty="0"/>
              <a:t> </a:t>
            </a:r>
            <a:r>
              <a:rPr lang="ru-RU" sz="1800" dirty="0" err="1"/>
              <a:t>қате</a:t>
            </a:r>
            <a:r>
              <a:rPr lang="ru-RU" sz="1800" dirty="0"/>
              <a:t> </a:t>
            </a:r>
            <a:r>
              <a:rPr lang="ru-RU" sz="1800" dirty="0" err="1"/>
              <a:t>тұжырымдарға</a:t>
            </a:r>
            <a:r>
              <a:rPr lang="ru-RU" sz="1800" dirty="0"/>
              <a:t> </a:t>
            </a:r>
            <a:r>
              <a:rPr lang="ru-RU" sz="1800" dirty="0" err="1"/>
              <a:t>әкелуі</a:t>
            </a:r>
            <a:r>
              <a:rPr lang="ru-RU" sz="1800" dirty="0"/>
              <a:t> </a:t>
            </a:r>
            <a:r>
              <a:rPr lang="ru-RU" sz="1800" dirty="0" err="1"/>
              <a:t>мүмкін.Тұлғаны</a:t>
            </a:r>
            <a:r>
              <a:rPr lang="ru-RU" sz="1800" dirty="0"/>
              <a:t> </a:t>
            </a:r>
            <a:r>
              <a:rPr lang="ru-RU" sz="1800" dirty="0" err="1"/>
              <a:t>көп</a:t>
            </a:r>
            <a:r>
              <a:rPr lang="ru-RU" sz="1800" dirty="0"/>
              <a:t> </a:t>
            </a:r>
            <a:r>
              <a:rPr lang="ru-RU" sz="1800" dirty="0" err="1"/>
              <a:t>факторлы</a:t>
            </a:r>
            <a:r>
              <a:rPr lang="ru-RU" sz="1800" dirty="0"/>
              <a:t> </a:t>
            </a:r>
            <a:r>
              <a:rPr lang="ru-RU" sz="1800" dirty="0" err="1"/>
              <a:t>бағалау</a:t>
            </a:r>
            <a:r>
              <a:rPr lang="ru-RU" sz="1800" dirty="0"/>
              <a:t>: </a:t>
            </a:r>
            <a:r>
              <a:rPr lang="ru-RU" sz="1800" dirty="0" err="1"/>
              <a:t>екі</a:t>
            </a:r>
            <a:r>
              <a:rPr lang="ru-RU" sz="1800" dirty="0"/>
              <a:t> </a:t>
            </a:r>
            <a:r>
              <a:rPr lang="ru-RU" sz="1800" dirty="0" err="1"/>
              <a:t>құрал</a:t>
            </a:r>
            <a:r>
              <a:rPr lang="ru-RU" sz="1800" dirty="0"/>
              <a:t> да </a:t>
            </a:r>
            <a:r>
              <a:rPr lang="ru-RU" sz="1800" dirty="0" err="1"/>
              <a:t>тұлғаның</a:t>
            </a:r>
            <a:r>
              <a:rPr lang="ru-RU" sz="1800" dirty="0"/>
              <a:t> </a:t>
            </a:r>
            <a:r>
              <a:rPr lang="ru-RU" sz="1800" dirty="0" err="1"/>
              <a:t>әртүрлі</a:t>
            </a:r>
            <a:r>
              <a:rPr lang="ru-RU" sz="1800" dirty="0"/>
              <a:t> </a:t>
            </a:r>
            <a:r>
              <a:rPr lang="ru-RU" sz="1800" dirty="0" err="1"/>
              <a:t>аспектілерін</a:t>
            </a:r>
            <a:r>
              <a:rPr lang="ru-RU" sz="1800" dirty="0"/>
              <a:t> </a:t>
            </a:r>
            <a:r>
              <a:rPr lang="ru-RU" sz="1800" dirty="0" err="1"/>
              <a:t>зерттеуге</a:t>
            </a:r>
            <a:r>
              <a:rPr lang="ru-RU" sz="1800" dirty="0"/>
              <a:t> </a:t>
            </a:r>
            <a:r>
              <a:rPr lang="ru-RU" sz="1800" dirty="0" err="1"/>
              <a:t>бағытталған</a:t>
            </a:r>
            <a:r>
              <a:rPr lang="ru-RU" sz="1800" dirty="0"/>
              <a:t>, </a:t>
            </a:r>
            <a:r>
              <a:rPr lang="ru-RU" sz="1800" dirty="0" err="1"/>
              <a:t>бірақ</a:t>
            </a:r>
            <a:r>
              <a:rPr lang="ru-RU" sz="1800" dirty="0"/>
              <a:t> </a:t>
            </a:r>
            <a:r>
              <a:rPr lang="ru-RU" sz="1800" dirty="0" err="1"/>
              <a:t>әртүрлі</a:t>
            </a:r>
            <a:r>
              <a:rPr lang="ru-RU" sz="1800" dirty="0"/>
              <a:t> </a:t>
            </a:r>
            <a:r>
              <a:rPr lang="ru-RU" sz="1800" dirty="0" err="1"/>
              <a:t>екпінмен</a:t>
            </a:r>
            <a:r>
              <a:rPr lang="ru-RU" sz="1800" dirty="0"/>
              <a:t>. </a:t>
            </a:r>
            <a:r>
              <a:rPr lang="en-US" sz="1800" dirty="0"/>
              <a:t>MMPI </a:t>
            </a:r>
            <a:r>
              <a:rPr lang="ru-RU" sz="1800" dirty="0" err="1"/>
              <a:t>патологиялық</a:t>
            </a:r>
            <a:r>
              <a:rPr lang="ru-RU" sz="1800" dirty="0"/>
              <a:t> </a:t>
            </a:r>
            <a:r>
              <a:rPr lang="ru-RU" sz="1800" dirty="0" err="1"/>
              <a:t>аспектілерге</a:t>
            </a:r>
            <a:r>
              <a:rPr lang="ru-RU" sz="1800" dirty="0"/>
              <a:t>, ал 16</a:t>
            </a:r>
            <a:r>
              <a:rPr lang="en-US" sz="1800" dirty="0"/>
              <a:t>PF </a:t>
            </a:r>
            <a:r>
              <a:rPr lang="ru-RU" sz="1800" dirty="0" err="1"/>
              <a:t>қалыпты</a:t>
            </a:r>
            <a:r>
              <a:rPr lang="ru-RU" sz="1800" dirty="0"/>
              <a:t> </a:t>
            </a:r>
            <a:r>
              <a:rPr lang="ru-RU" sz="1800" dirty="0" err="1"/>
              <a:t>жеке</a:t>
            </a:r>
            <a:r>
              <a:rPr lang="ru-RU" sz="1800" dirty="0"/>
              <a:t> </a:t>
            </a:r>
            <a:r>
              <a:rPr lang="ru-RU" sz="1800" dirty="0" err="1"/>
              <a:t>қасиеттерге</a:t>
            </a:r>
            <a:r>
              <a:rPr lang="ru-RU" sz="1800" dirty="0"/>
              <a:t> </a:t>
            </a:r>
            <a:r>
              <a:rPr lang="ru-RU" sz="1800" dirty="0" err="1"/>
              <a:t>көбірек</a:t>
            </a:r>
            <a:r>
              <a:rPr lang="ru-RU" sz="1800" dirty="0"/>
              <a:t> </a:t>
            </a:r>
            <a:r>
              <a:rPr lang="ru-RU" sz="1800" dirty="0" err="1"/>
              <a:t>бағытталған</a:t>
            </a:r>
            <a:r>
              <a:rPr lang="ru-RU" sz="18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b="1" u="sng" dirty="0" err="1">
                <a:solidFill>
                  <a:srgbClr val="C00000"/>
                </a:solidFill>
              </a:rPr>
              <a:t>Объективтілік</a:t>
            </a:r>
            <a:r>
              <a:rPr lang="ru-RU" sz="1800" b="1" u="sng" dirty="0">
                <a:solidFill>
                  <a:srgbClr val="C00000"/>
                </a:solidFill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</a:rPr>
              <a:t>және</a:t>
            </a:r>
            <a:r>
              <a:rPr lang="ru-RU" sz="1800" b="1" u="sng" dirty="0">
                <a:solidFill>
                  <a:srgbClr val="C00000"/>
                </a:solidFill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</a:rPr>
              <a:t>стандарттау</a:t>
            </a:r>
            <a:r>
              <a:rPr lang="ru-RU" sz="1800" b="1" u="sng" dirty="0">
                <a:solidFill>
                  <a:srgbClr val="C00000"/>
                </a:solidFill>
              </a:rPr>
              <a:t>: </a:t>
            </a:r>
            <a:r>
              <a:rPr lang="ru-RU" sz="1800" dirty="0" err="1"/>
              <a:t>екі</a:t>
            </a:r>
            <a:r>
              <a:rPr lang="ru-RU" sz="1800" dirty="0"/>
              <a:t> </a:t>
            </a:r>
            <a:r>
              <a:rPr lang="ru-RU" sz="1800" dirty="0" err="1"/>
              <a:t>сауалнама</a:t>
            </a:r>
            <a:r>
              <a:rPr lang="ru-RU" sz="1800" dirty="0"/>
              <a:t> да </a:t>
            </a:r>
            <a:r>
              <a:rPr lang="ru-RU" sz="1800" dirty="0" err="1"/>
              <a:t>стандарттаудың</a:t>
            </a:r>
            <a:r>
              <a:rPr lang="ru-RU" sz="1800" dirty="0"/>
              <a:t> </a:t>
            </a:r>
            <a:r>
              <a:rPr lang="ru-RU" sz="1800" dirty="0" err="1"/>
              <a:t>жоғары</a:t>
            </a:r>
            <a:r>
              <a:rPr lang="ru-RU" sz="1800" dirty="0"/>
              <a:t> </a:t>
            </a:r>
            <a:r>
              <a:rPr lang="ru-RU" sz="1800" dirty="0" err="1"/>
              <a:t>деңгейіне</a:t>
            </a:r>
            <a:r>
              <a:rPr lang="ru-RU" sz="1800" dirty="0"/>
              <a:t> </a:t>
            </a:r>
            <a:r>
              <a:rPr lang="ru-RU" sz="1800" dirty="0" err="1"/>
              <a:t>ие</a:t>
            </a:r>
            <a:r>
              <a:rPr lang="ru-RU" sz="1800" dirty="0"/>
              <a:t>, </a:t>
            </a:r>
            <a:r>
              <a:rPr lang="ru-RU" sz="1800" dirty="0" err="1"/>
              <a:t>бұл</a:t>
            </a:r>
            <a:r>
              <a:rPr lang="ru-RU" sz="1800" dirty="0"/>
              <a:t> </a:t>
            </a:r>
            <a:r>
              <a:rPr lang="ru-RU" sz="1800" dirty="0" err="1"/>
              <a:t>нәтижелерді</a:t>
            </a:r>
            <a:r>
              <a:rPr lang="ru-RU" sz="1800" dirty="0"/>
              <a:t> </a:t>
            </a:r>
            <a:r>
              <a:rPr lang="ru-RU" sz="1800" dirty="0" err="1"/>
              <a:t>объективті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нормалармен</a:t>
            </a:r>
            <a:r>
              <a:rPr lang="ru-RU" sz="1800" dirty="0"/>
              <a:t> </a:t>
            </a:r>
            <a:r>
              <a:rPr lang="ru-RU" sz="1800" dirty="0" err="1"/>
              <a:t>немесе</a:t>
            </a:r>
            <a:r>
              <a:rPr lang="ru-RU" sz="1800" dirty="0"/>
              <a:t> </a:t>
            </a:r>
            <a:r>
              <a:rPr lang="ru-RU" sz="1800" dirty="0" err="1"/>
              <a:t>стандарттармен</a:t>
            </a:r>
            <a:r>
              <a:rPr lang="ru-RU" sz="1800" dirty="0"/>
              <a:t> </a:t>
            </a:r>
            <a:r>
              <a:rPr lang="ru-RU" sz="1800" dirty="0" err="1"/>
              <a:t>салыстыруға</a:t>
            </a:r>
            <a:r>
              <a:rPr lang="ru-RU" sz="1800" dirty="0"/>
              <a:t> </a:t>
            </a:r>
            <a:r>
              <a:rPr lang="ru-RU" sz="1800" dirty="0" err="1"/>
              <a:t>жарамды</a:t>
            </a:r>
            <a:r>
              <a:rPr lang="ru-RU" sz="1800" dirty="0"/>
              <a:t> </a:t>
            </a:r>
            <a:r>
              <a:rPr lang="ru-RU" sz="1800" dirty="0" err="1"/>
              <a:t>етеді.Кең</a:t>
            </a:r>
            <a:r>
              <a:rPr lang="ru-RU" sz="1800" dirty="0"/>
              <a:t> контексте </a:t>
            </a:r>
            <a:r>
              <a:rPr lang="ru-RU" sz="1800" dirty="0" err="1"/>
              <a:t>қолдану</a:t>
            </a:r>
            <a:r>
              <a:rPr lang="ru-RU" sz="1800" dirty="0"/>
              <a:t>: </a:t>
            </a:r>
            <a:r>
              <a:rPr lang="ru-RU" sz="1800" dirty="0" err="1"/>
              <a:t>екі</a:t>
            </a:r>
            <a:r>
              <a:rPr lang="ru-RU" sz="1800" dirty="0"/>
              <a:t> </a:t>
            </a:r>
            <a:r>
              <a:rPr lang="ru-RU" sz="1800" dirty="0" err="1"/>
              <a:t>тестті</a:t>
            </a:r>
            <a:r>
              <a:rPr lang="ru-RU" sz="1800" dirty="0"/>
              <a:t> де </a:t>
            </a:r>
            <a:r>
              <a:rPr lang="ru-RU" sz="1800" dirty="0" err="1"/>
              <a:t>клиникалық</a:t>
            </a:r>
            <a:r>
              <a:rPr lang="ru-RU" sz="1800" dirty="0"/>
              <a:t> </a:t>
            </a:r>
            <a:r>
              <a:rPr lang="ru-RU" sz="1800" dirty="0" err="1"/>
              <a:t>тәжірибеде</a:t>
            </a:r>
            <a:r>
              <a:rPr lang="ru-RU" sz="1800" dirty="0"/>
              <a:t> де, </a:t>
            </a:r>
            <a:r>
              <a:rPr lang="ru-RU" sz="1800" dirty="0" err="1"/>
              <a:t>зерттеу</a:t>
            </a:r>
            <a:r>
              <a:rPr lang="ru-RU" sz="1800" dirty="0"/>
              <a:t> </a:t>
            </a:r>
            <a:r>
              <a:rPr lang="ru-RU" sz="1800" dirty="0" err="1"/>
              <a:t>мақсатында</a:t>
            </a:r>
            <a:r>
              <a:rPr lang="ru-RU" sz="1800" dirty="0"/>
              <a:t> да, </a:t>
            </a:r>
            <a:r>
              <a:rPr lang="ru-RU" sz="1800" dirty="0" err="1"/>
              <a:t>жалдау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кәсіби</a:t>
            </a:r>
            <a:r>
              <a:rPr lang="ru-RU" sz="1800" dirty="0"/>
              <a:t> </a:t>
            </a:r>
            <a:r>
              <a:rPr lang="ru-RU" sz="1800" dirty="0" err="1"/>
              <a:t>кеңес</a:t>
            </a:r>
            <a:r>
              <a:rPr lang="ru-RU" sz="1800" dirty="0"/>
              <a:t> беру </a:t>
            </a:r>
            <a:r>
              <a:rPr lang="ru-RU" sz="1800" dirty="0" err="1"/>
              <a:t>саласында</a:t>
            </a:r>
            <a:r>
              <a:rPr lang="ru-RU" sz="1800" dirty="0"/>
              <a:t> да </a:t>
            </a:r>
            <a:r>
              <a:rPr lang="ru-RU" sz="1800" dirty="0" err="1"/>
              <a:t>қолдануға</a:t>
            </a:r>
            <a:r>
              <a:rPr lang="ru-RU" sz="1800" dirty="0"/>
              <a:t> </a:t>
            </a:r>
            <a:r>
              <a:rPr lang="ru-RU" sz="1800" dirty="0" err="1"/>
              <a:t>болады</a:t>
            </a:r>
            <a:r>
              <a:rPr lang="ru-RU" sz="18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b="1" u="sng" dirty="0" err="1">
                <a:solidFill>
                  <a:srgbClr val="C00000"/>
                </a:solidFill>
              </a:rPr>
              <a:t>Мәдени</a:t>
            </a:r>
            <a:r>
              <a:rPr lang="ru-RU" sz="1800" b="1" u="sng" dirty="0">
                <a:solidFill>
                  <a:srgbClr val="C00000"/>
                </a:solidFill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</a:rPr>
              <a:t>айырмашылықтарды</a:t>
            </a:r>
            <a:r>
              <a:rPr lang="ru-RU" sz="1800" b="1" u="sng" dirty="0">
                <a:solidFill>
                  <a:srgbClr val="C00000"/>
                </a:solidFill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</a:rPr>
              <a:t>есепке</a:t>
            </a:r>
            <a:r>
              <a:rPr lang="ru-RU" sz="1800" b="1" u="sng" dirty="0">
                <a:solidFill>
                  <a:srgbClr val="C00000"/>
                </a:solidFill>
              </a:rPr>
              <a:t> </a:t>
            </a:r>
            <a:r>
              <a:rPr lang="ru-RU" sz="1800" b="1" u="sng" dirty="0" err="1">
                <a:solidFill>
                  <a:srgbClr val="C00000"/>
                </a:solidFill>
              </a:rPr>
              <a:t>алу</a:t>
            </a:r>
            <a:r>
              <a:rPr lang="ru-RU" sz="1800" b="1" u="sng" dirty="0">
                <a:solidFill>
                  <a:srgbClr val="C00000"/>
                </a:solidFill>
              </a:rPr>
              <a:t>:</a:t>
            </a:r>
            <a:r>
              <a:rPr lang="ru-RU" sz="1800" dirty="0"/>
              <a:t> </a:t>
            </a:r>
            <a:r>
              <a:rPr lang="ru-RU" sz="1800" dirty="0" err="1"/>
              <a:t>екі</a:t>
            </a:r>
            <a:r>
              <a:rPr lang="ru-RU" sz="1800" dirty="0"/>
              <a:t> </a:t>
            </a:r>
            <a:r>
              <a:rPr lang="ru-RU" sz="1800" dirty="0" err="1"/>
              <a:t>құралдың</a:t>
            </a:r>
            <a:r>
              <a:rPr lang="ru-RU" sz="1800" dirty="0"/>
              <a:t> да </a:t>
            </a:r>
            <a:r>
              <a:rPr lang="ru-RU" sz="1800" dirty="0" err="1"/>
              <a:t>әртүрлі</a:t>
            </a:r>
            <a:r>
              <a:rPr lang="ru-RU" sz="1800" dirty="0"/>
              <a:t> </a:t>
            </a:r>
            <a:r>
              <a:rPr lang="ru-RU" sz="1800" dirty="0" err="1"/>
              <a:t>елдер</a:t>
            </a:r>
            <a:r>
              <a:rPr lang="ru-RU" sz="1800" dirty="0"/>
              <a:t> мен </a:t>
            </a:r>
            <a:r>
              <a:rPr lang="ru-RU" sz="1800" dirty="0" err="1"/>
              <a:t>мәдениеттерге</a:t>
            </a:r>
            <a:r>
              <a:rPr lang="ru-RU" sz="1800" dirty="0"/>
              <a:t> </a:t>
            </a:r>
            <a:r>
              <a:rPr lang="ru-RU" sz="1800" dirty="0" err="1"/>
              <a:t>бейімделген</a:t>
            </a:r>
            <a:r>
              <a:rPr lang="ru-RU" sz="1800" dirty="0"/>
              <a:t> </a:t>
            </a:r>
            <a:r>
              <a:rPr lang="ru-RU" sz="1800" dirty="0" err="1"/>
              <a:t>нұсқалары</a:t>
            </a:r>
            <a:r>
              <a:rPr lang="ru-RU" sz="1800" dirty="0"/>
              <a:t> бар, </a:t>
            </a:r>
            <a:r>
              <a:rPr lang="ru-RU" sz="1800" dirty="0" err="1"/>
              <a:t>бұл</a:t>
            </a:r>
            <a:r>
              <a:rPr lang="ru-RU" sz="1800" dirty="0"/>
              <a:t> </a:t>
            </a:r>
            <a:r>
              <a:rPr lang="ru-RU" sz="1800" dirty="0" err="1"/>
              <a:t>нәтижелерді</a:t>
            </a:r>
            <a:r>
              <a:rPr lang="ru-RU" sz="1800" dirty="0"/>
              <a:t> </a:t>
            </a:r>
            <a:r>
              <a:rPr lang="ru-RU" sz="1800" dirty="0" err="1"/>
              <a:t>түсіндіру</a:t>
            </a:r>
            <a:r>
              <a:rPr lang="ru-RU" sz="1800" dirty="0"/>
              <a:t> </a:t>
            </a:r>
            <a:r>
              <a:rPr lang="ru-RU" sz="1800" dirty="0" err="1"/>
              <a:t>кезінде</a:t>
            </a:r>
            <a:r>
              <a:rPr lang="ru-RU" sz="1800" dirty="0"/>
              <a:t> </a:t>
            </a:r>
            <a:r>
              <a:rPr lang="ru-RU" sz="1800" dirty="0" err="1"/>
              <a:t>мәдени</a:t>
            </a:r>
            <a:r>
              <a:rPr lang="ru-RU" sz="1800" dirty="0"/>
              <a:t> </a:t>
            </a:r>
            <a:r>
              <a:rPr lang="ru-RU" sz="1800" dirty="0" err="1"/>
              <a:t>айырмашылықтарды</a:t>
            </a:r>
            <a:r>
              <a:rPr lang="ru-RU" sz="1800" dirty="0"/>
              <a:t> </a:t>
            </a:r>
            <a:r>
              <a:rPr lang="ru-RU" sz="1800" dirty="0" err="1"/>
              <a:t>ескеруге</a:t>
            </a:r>
            <a:r>
              <a:rPr lang="ru-RU" sz="1800" dirty="0"/>
              <a:t> </a:t>
            </a:r>
            <a:r>
              <a:rPr lang="ru-RU" sz="1800" dirty="0" err="1"/>
              <a:t>мүмкіндік</a:t>
            </a:r>
            <a:r>
              <a:rPr lang="ru-RU" sz="1800" dirty="0"/>
              <a:t> </a:t>
            </a:r>
            <a:r>
              <a:rPr lang="ru-RU" sz="1800" dirty="0" err="1"/>
              <a:t>береді</a:t>
            </a:r>
            <a:r>
              <a:rPr lang="ru-RU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545971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593B4D24-F4A8-4141-A20A-E0575D19963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" name="Рисунок 4" descr="Изображение выглядит как звезда, легкий&#10;&#10;Автоматически созданное описание">
            <a:extLst>
              <a:ext uri="{FF2B5EF4-FFF2-40B4-BE49-F238E27FC236}">
                <a16:creationId xmlns:a16="http://schemas.microsoft.com/office/drawing/2014/main" xmlns="" id="{FCE54BF6-7861-48A2-BA36-A508B00573D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-1" b="24730"/>
          <a:stretch/>
        </p:blipFill>
        <p:spPr>
          <a:xfrm>
            <a:off x="-309" y="0"/>
            <a:ext cx="12188952" cy="6857990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55A741C2-AB82-4BF5-9324-5D0B56A3D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3167675" y="-3167677"/>
            <a:ext cx="5856341" cy="12191695"/>
          </a:xfrm>
          <a:custGeom>
            <a:avLst/>
            <a:gdLst>
              <a:gd name="connsiteX0" fmla="*/ 0 w 5856341"/>
              <a:gd name="connsiteY0" fmla="*/ 12191695 h 12191695"/>
              <a:gd name="connsiteX1" fmla="*/ 0 w 5856341"/>
              <a:gd name="connsiteY1" fmla="*/ 0 h 12191695"/>
              <a:gd name="connsiteX2" fmla="*/ 243849 w 5856341"/>
              <a:gd name="connsiteY2" fmla="*/ 0 h 12191695"/>
              <a:gd name="connsiteX3" fmla="*/ 505121 w 5856341"/>
              <a:gd name="connsiteY3" fmla="*/ 0 h 12191695"/>
              <a:gd name="connsiteX4" fmla="*/ 723207 w 5856341"/>
              <a:gd name="connsiteY4" fmla="*/ 0 h 12191695"/>
              <a:gd name="connsiteX5" fmla="*/ 755828 w 5856341"/>
              <a:gd name="connsiteY5" fmla="*/ 0 h 12191695"/>
              <a:gd name="connsiteX6" fmla="*/ 1411868 w 5856341"/>
              <a:gd name="connsiteY6" fmla="*/ 0 h 12191695"/>
              <a:gd name="connsiteX7" fmla="*/ 1421034 w 5856341"/>
              <a:gd name="connsiteY7" fmla="*/ 0 h 12191695"/>
              <a:gd name="connsiteX8" fmla="*/ 1515206 w 5856341"/>
              <a:gd name="connsiteY8" fmla="*/ 0 h 12191695"/>
              <a:gd name="connsiteX9" fmla="*/ 2636151 w 5856341"/>
              <a:gd name="connsiteY9" fmla="*/ 0 h 12191695"/>
              <a:gd name="connsiteX10" fmla="*/ 4637890 w 5856341"/>
              <a:gd name="connsiteY10" fmla="*/ 0 h 12191695"/>
              <a:gd name="connsiteX11" fmla="*/ 4654499 w 5856341"/>
              <a:gd name="connsiteY11" fmla="*/ 26661 h 12191695"/>
              <a:gd name="connsiteX12" fmla="*/ 5856341 w 5856341"/>
              <a:gd name="connsiteY12" fmla="*/ 6438338 h 12191695"/>
              <a:gd name="connsiteX13" fmla="*/ 4449211 w 5856341"/>
              <a:gd name="connsiteY13" fmla="*/ 11332719 h 12191695"/>
              <a:gd name="connsiteX14" fmla="*/ 4061349 w 5856341"/>
              <a:gd name="connsiteY14" fmla="*/ 12054097 h 12191695"/>
              <a:gd name="connsiteX15" fmla="*/ 3977450 w 5856341"/>
              <a:gd name="connsiteY15" fmla="*/ 12191695 h 12191695"/>
              <a:gd name="connsiteX16" fmla="*/ 2636151 w 5856341"/>
              <a:gd name="connsiteY16" fmla="*/ 12191695 h 12191695"/>
              <a:gd name="connsiteX17" fmla="*/ 1421034 w 5856341"/>
              <a:gd name="connsiteY17" fmla="*/ 12191695 h 12191695"/>
              <a:gd name="connsiteX18" fmla="*/ 1411868 w 5856341"/>
              <a:gd name="connsiteY18" fmla="*/ 12191695 h 12191695"/>
              <a:gd name="connsiteX19" fmla="*/ 1283685 w 5856341"/>
              <a:gd name="connsiteY19" fmla="*/ 12191695 h 12191695"/>
              <a:gd name="connsiteX20" fmla="*/ 755828 w 5856341"/>
              <a:gd name="connsiteY20" fmla="*/ 12191695 h 12191695"/>
              <a:gd name="connsiteX21" fmla="*/ 723207 w 5856341"/>
              <a:gd name="connsiteY21" fmla="*/ 12191695 h 12191695"/>
              <a:gd name="connsiteX22" fmla="*/ 505121 w 5856341"/>
              <a:gd name="connsiteY22" fmla="*/ 12191695 h 12191695"/>
              <a:gd name="connsiteX23" fmla="*/ 243849 w 5856341"/>
              <a:gd name="connsiteY23" fmla="*/ 12191695 h 1219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856341" h="12191695">
                <a:moveTo>
                  <a:pt x="0" y="12191695"/>
                </a:moveTo>
                <a:lnTo>
                  <a:pt x="0" y="0"/>
                </a:lnTo>
                <a:lnTo>
                  <a:pt x="243849" y="0"/>
                </a:lnTo>
                <a:lnTo>
                  <a:pt x="505121" y="0"/>
                </a:lnTo>
                <a:lnTo>
                  <a:pt x="723207" y="0"/>
                </a:lnTo>
                <a:lnTo>
                  <a:pt x="755828" y="0"/>
                </a:lnTo>
                <a:lnTo>
                  <a:pt x="1411868" y="0"/>
                </a:lnTo>
                <a:lnTo>
                  <a:pt x="1421034" y="0"/>
                </a:lnTo>
                <a:lnTo>
                  <a:pt x="1515206" y="0"/>
                </a:lnTo>
                <a:lnTo>
                  <a:pt x="2636151" y="0"/>
                </a:lnTo>
                <a:lnTo>
                  <a:pt x="4637890" y="0"/>
                </a:lnTo>
                <a:lnTo>
                  <a:pt x="4654499" y="26661"/>
                </a:lnTo>
                <a:cubicBezTo>
                  <a:pt x="5425621" y="1341551"/>
                  <a:pt x="5856341" y="3721137"/>
                  <a:pt x="5856341" y="6438338"/>
                </a:cubicBezTo>
                <a:cubicBezTo>
                  <a:pt x="5856341" y="8833790"/>
                  <a:pt x="5159120" y="9960353"/>
                  <a:pt x="4449211" y="11332719"/>
                </a:cubicBezTo>
                <a:cubicBezTo>
                  <a:pt x="4319934" y="11582638"/>
                  <a:pt x="4191839" y="11827452"/>
                  <a:pt x="4061349" y="12054097"/>
                </a:cubicBezTo>
                <a:lnTo>
                  <a:pt x="3977450" y="12191695"/>
                </a:lnTo>
                <a:lnTo>
                  <a:pt x="2636151" y="12191695"/>
                </a:lnTo>
                <a:lnTo>
                  <a:pt x="1421034" y="12191695"/>
                </a:lnTo>
                <a:lnTo>
                  <a:pt x="1411868" y="12191695"/>
                </a:lnTo>
                <a:lnTo>
                  <a:pt x="1283685" y="12191695"/>
                </a:lnTo>
                <a:lnTo>
                  <a:pt x="755828" y="12191695"/>
                </a:lnTo>
                <a:lnTo>
                  <a:pt x="723207" y="12191695"/>
                </a:lnTo>
                <a:lnTo>
                  <a:pt x="505121" y="12191695"/>
                </a:lnTo>
                <a:lnTo>
                  <a:pt x="243849" y="12191695"/>
                </a:lnTo>
                <a:close/>
              </a:path>
            </a:pathLst>
          </a:cu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38BEFBA-7426-4131-B796-BB3989E1E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95611"/>
            <a:ext cx="10899775" cy="780690"/>
          </a:xfrm>
        </p:spPr>
        <p:txBody>
          <a:bodyPr anchor="b">
            <a:normAutofit fontScale="90000"/>
          </a:bodyPr>
          <a:lstStyle/>
          <a:p>
            <a:pPr algn="ctr">
              <a:lnSpc>
                <a:spcPct val="120000"/>
              </a:lnSpc>
            </a:pPr>
            <a:r>
              <a:rPr lang="ru-RU" sz="1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100" dirty="0" smtClean="0"/>
              <a:t>К Е Т Т Е </a:t>
            </a:r>
            <a:r>
              <a:rPr lang="ru-RU" sz="3100" dirty="0" smtClean="0"/>
              <a:t>Л </a:t>
            </a:r>
            <a:r>
              <a:rPr lang="ru-RU" sz="3100" dirty="0" err="1" smtClean="0"/>
              <a:t>сауалнамасының нұсқаулығы</a:t>
            </a:r>
            <a:r>
              <a:rPr lang="ru-RU" sz="3100" dirty="0" smtClean="0"/>
              <a:t> </a:t>
            </a:r>
            <a:endParaRPr lang="en-US" sz="310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DCD46807-BF17-4E5D-90A8-A062604C00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5146277" y="-874927"/>
            <a:ext cx="1899138" cy="12191695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823926DB-76C8-474A-B5FB-F43C59E33F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5143758" y="-1037574"/>
            <a:ext cx="1904176" cy="12191695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3AB63FA-328F-4A0D-80C0-60331FCC0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418" y="914400"/>
            <a:ext cx="11477807" cy="525609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 err="1" smtClean="0"/>
              <a:t>Нұсқаулық.</a:t>
            </a:r>
            <a:r>
              <a:rPr lang="ru-RU" sz="1600" b="1" dirty="0" smtClean="0"/>
              <a:t> </a:t>
            </a:r>
            <a:r>
              <a:rPr lang="ru-RU" sz="1600" dirty="0" err="1" smtClean="0"/>
              <a:t>Сіздің мінезіңіздің </a:t>
            </a:r>
            <a:r>
              <a:rPr lang="ru-RU" sz="1600" dirty="0" smtClean="0"/>
              <a:t>ерекшеліктерін, </a:t>
            </a:r>
            <a:r>
              <a:rPr lang="ru-RU" sz="1600" dirty="0" err="1" smtClean="0"/>
              <a:t>қызығушылығыңыз бен</a:t>
            </a:r>
            <a:r>
              <a:rPr lang="ru-RU" sz="1600" dirty="0" smtClean="0"/>
              <a:t> </a:t>
            </a:r>
            <a:r>
              <a:rPr lang="ru-RU" sz="1600" dirty="0" err="1" smtClean="0"/>
              <a:t>бағыттылығыңызды анықтау мақсатында Сізге</a:t>
            </a:r>
            <a:r>
              <a:rPr lang="ru-RU" sz="1600" dirty="0" smtClean="0"/>
              <a:t> жауап беру </a:t>
            </a:r>
            <a:r>
              <a:rPr lang="ru-RU" sz="1600" dirty="0" err="1" smtClean="0"/>
              <a:t>үшін бірқатар сұрақтар ұсынылады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Мұнда </a:t>
            </a:r>
            <a:r>
              <a:rPr lang="ru-RU" sz="1600" b="1" dirty="0" err="1" smtClean="0"/>
              <a:t>«дұрыс»</a:t>
            </a:r>
            <a:r>
              <a:rPr lang="kk-KZ" sz="1600" b="1" dirty="0" smtClean="0"/>
              <a:t> және </a:t>
            </a:r>
            <a:r>
              <a:rPr lang="ru-RU" sz="1600" b="1" dirty="0" err="1" smtClean="0"/>
              <a:t>«дұрыс емес</a:t>
            </a:r>
            <a:r>
              <a:rPr lang="ru-RU" sz="1600" b="1" dirty="0" smtClean="0"/>
              <a:t>»</a:t>
            </a:r>
            <a:r>
              <a:rPr lang="ru-RU" sz="1600" dirty="0" smtClean="0"/>
              <a:t> </a:t>
            </a:r>
            <a:r>
              <a:rPr lang="ru-RU" sz="1600" dirty="0" err="1" smtClean="0"/>
              <a:t>деген</a:t>
            </a:r>
            <a:r>
              <a:rPr lang="ru-RU" sz="1600" dirty="0" smtClean="0"/>
              <a:t> </a:t>
            </a:r>
            <a:r>
              <a:rPr lang="ru-RU" sz="1600" dirty="0" err="1" smtClean="0"/>
              <a:t>жауапты</a:t>
            </a:r>
            <a:r>
              <a:rPr lang="ru-RU" sz="1600" dirty="0" smtClean="0"/>
              <a:t> </a:t>
            </a:r>
            <a:r>
              <a:rPr lang="ru-RU" sz="1600" dirty="0" err="1" smtClean="0"/>
              <a:t>талап</a:t>
            </a:r>
            <a:r>
              <a:rPr lang="ru-RU" sz="1600" dirty="0" smtClean="0"/>
              <a:t> ететін </a:t>
            </a:r>
            <a:r>
              <a:rPr lang="ru-RU" sz="1600" dirty="0" err="1" smtClean="0"/>
              <a:t>сұрақтар ұсынылмайды</a:t>
            </a:r>
            <a:r>
              <a:rPr lang="ru-RU" sz="1600" dirty="0" smtClean="0"/>
              <a:t>, </a:t>
            </a:r>
            <a:r>
              <a:rPr lang="ru-RU" sz="1600" dirty="0" err="1" smtClean="0"/>
              <a:t>себебі</a:t>
            </a:r>
            <a:r>
              <a:rPr lang="ru-RU" sz="1600" dirty="0" smtClean="0"/>
              <a:t> </a:t>
            </a:r>
            <a:r>
              <a:rPr lang="ru-RU" sz="1600" dirty="0" err="1" smtClean="0"/>
              <a:t>мұндай жауаптар</a:t>
            </a:r>
            <a:r>
              <a:rPr lang="ru-RU" sz="1600" dirty="0" smtClean="0"/>
              <a:t> </a:t>
            </a:r>
            <a:r>
              <a:rPr lang="ru-RU" sz="1600" dirty="0" err="1" smtClean="0"/>
              <a:t>әртүрлі адамдарға тән түрлі </a:t>
            </a:r>
            <a:r>
              <a:rPr lang="ru-RU" sz="1600" dirty="0" smtClean="0"/>
              <a:t>ерекшеліктерді </a:t>
            </a:r>
            <a:r>
              <a:rPr lang="ru-RU" sz="1600" dirty="0" err="1" smtClean="0"/>
              <a:t>ғана көрсетеді</a:t>
            </a:r>
            <a:r>
              <a:rPr lang="ru-RU" sz="1600" dirty="0" smtClean="0"/>
              <a:t>. </a:t>
            </a:r>
            <a:r>
              <a:rPr lang="ru-RU" sz="1600" dirty="0" err="1" smtClean="0"/>
              <a:t>Егер</a:t>
            </a:r>
            <a:r>
              <a:rPr lang="ru-RU" sz="1600" dirty="0" smtClean="0"/>
              <a:t> </a:t>
            </a:r>
            <a:r>
              <a:rPr lang="ru-RU" sz="1600" dirty="0" err="1" smtClean="0"/>
              <a:t>сіз</a:t>
            </a:r>
            <a:r>
              <a:rPr lang="ru-RU" sz="1600" dirty="0" smtClean="0"/>
              <a:t> </a:t>
            </a:r>
            <a:r>
              <a:rPr lang="ru-RU" sz="1600" dirty="0" err="1" smtClean="0"/>
              <a:t>мінезіңіздің әр түрлі жағдайдағы ерекшеліктері</a:t>
            </a:r>
            <a:r>
              <a:rPr lang="ru-RU" sz="1600" dirty="0" smtClean="0"/>
              <a:t> </a:t>
            </a:r>
            <a:r>
              <a:rPr lang="ru-RU" sz="1600" dirty="0" err="1" smtClean="0"/>
              <a:t>туралы</a:t>
            </a:r>
            <a:r>
              <a:rPr lang="ru-RU" sz="1600" dirty="0" smtClean="0"/>
              <a:t> </a:t>
            </a:r>
            <a:r>
              <a:rPr lang="ru-RU" sz="1600" dirty="0" err="1" smtClean="0"/>
              <a:t>толық мәлімет алғыңыз келсе</a:t>
            </a:r>
            <a:r>
              <a:rPr lang="ru-RU" sz="1600" dirty="0" smtClean="0"/>
              <a:t>, </a:t>
            </a:r>
            <a:r>
              <a:rPr lang="ru-RU" sz="1600" dirty="0" err="1" smtClean="0"/>
              <a:t>мүмкіндігінше шынайы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нақты </a:t>
            </a:r>
            <a:r>
              <a:rPr lang="ru-RU" sz="1600" dirty="0" smtClean="0"/>
              <a:t>жауап </a:t>
            </a:r>
            <a:r>
              <a:rPr lang="ru-RU" sz="1600" dirty="0" err="1" smtClean="0"/>
              <a:t>беруге</a:t>
            </a:r>
            <a:r>
              <a:rPr lang="ru-RU" sz="1600" dirty="0" smtClean="0"/>
              <a:t> </a:t>
            </a:r>
            <a:r>
              <a:rPr lang="ru-RU" sz="1600" dirty="0" err="1" smtClean="0"/>
              <a:t>тырысыңыз</a:t>
            </a:r>
            <a:r>
              <a:rPr lang="ru-RU" sz="1600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/>
              <a:t>         </a:t>
            </a:r>
            <a:r>
              <a:rPr lang="ru-RU" sz="1600" dirty="0" err="1" smtClean="0"/>
              <a:t>Сұраққа </a:t>
            </a:r>
            <a:r>
              <a:rPr lang="ru-RU" sz="1600" dirty="0" smtClean="0"/>
              <a:t>жауап беру </a:t>
            </a:r>
            <a:r>
              <a:rPr lang="ru-RU" sz="1600" dirty="0" err="1" smtClean="0"/>
              <a:t>кезінде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ұсынылған үш </a:t>
            </a:r>
            <a:r>
              <a:rPr lang="ru-RU" sz="1600" dirty="0" smtClean="0"/>
              <a:t>жауап </a:t>
            </a:r>
            <a:r>
              <a:rPr lang="ru-RU" sz="1600" dirty="0" err="1" smtClean="0"/>
              <a:t>нұсқасының біреуін</a:t>
            </a:r>
            <a:r>
              <a:rPr lang="ru-RU" sz="1600" dirty="0" smtClean="0"/>
              <a:t> </a:t>
            </a:r>
            <a:r>
              <a:rPr lang="ru-RU" sz="1600" dirty="0" err="1" smtClean="0"/>
              <a:t>таңдаңыз</a:t>
            </a:r>
            <a:r>
              <a:rPr lang="ru-RU" sz="1600" dirty="0" smtClean="0"/>
              <a:t>. Жауап беру </a:t>
            </a:r>
            <a:r>
              <a:rPr lang="ru-RU" sz="1600" dirty="0" err="1" smtClean="0"/>
              <a:t>парағындағы </a:t>
            </a:r>
            <a:r>
              <a:rPr lang="ru-RU" sz="1600" dirty="0" smtClean="0"/>
              <a:t>жауап </a:t>
            </a:r>
            <a:r>
              <a:rPr lang="ru-RU" sz="1600" dirty="0" err="1" smtClean="0"/>
              <a:t>нөмірі ұсынылған сұрақ нөміріне сай</a:t>
            </a:r>
            <a:r>
              <a:rPr lang="ru-RU" sz="1600" dirty="0" smtClean="0"/>
              <a:t> </a:t>
            </a:r>
            <a:r>
              <a:rPr lang="ru-RU" sz="1600" dirty="0" err="1" smtClean="0"/>
              <a:t>келуі</a:t>
            </a:r>
            <a:r>
              <a:rPr lang="ru-RU" sz="1600" dirty="0" smtClean="0"/>
              <a:t> </a:t>
            </a:r>
            <a:r>
              <a:rPr lang="ru-RU" sz="1600" dirty="0" err="1" smtClean="0"/>
              <a:t>керек</a:t>
            </a:r>
            <a:r>
              <a:rPr lang="ru-RU" sz="1600" dirty="0" smtClean="0"/>
              <a:t>. «а» </a:t>
            </a:r>
            <a:r>
              <a:rPr lang="ru-RU" sz="1600" dirty="0" err="1" smtClean="0"/>
              <a:t>нұсқасын таңдасаңыз </a:t>
            </a:r>
            <a:r>
              <a:rPr lang="ru-RU" sz="1600" dirty="0" smtClean="0"/>
              <a:t>– </a:t>
            </a:r>
            <a:r>
              <a:rPr lang="ru-RU" sz="1600" dirty="0" err="1" smtClean="0"/>
              <a:t>шаршылардың </a:t>
            </a:r>
            <a:r>
              <a:rPr lang="ru-RU" sz="1600" dirty="0" smtClean="0"/>
              <a:t>сол </a:t>
            </a:r>
            <a:r>
              <a:rPr lang="ru-RU" sz="1600" dirty="0" err="1" smtClean="0"/>
              <a:t>жағына</a:t>
            </a:r>
            <a:r>
              <a:rPr lang="ru-RU" sz="1600" dirty="0" smtClean="0"/>
              <a:t>, «в» </a:t>
            </a:r>
            <a:r>
              <a:rPr lang="ru-RU" sz="1600" dirty="0" err="1" smtClean="0"/>
              <a:t>жауабына</a:t>
            </a:r>
            <a:r>
              <a:rPr lang="ru-RU" sz="1600" dirty="0" smtClean="0"/>
              <a:t> орта </a:t>
            </a:r>
            <a:r>
              <a:rPr lang="ru-RU" sz="1600" dirty="0" err="1" smtClean="0"/>
              <a:t>тұсына және </a:t>
            </a:r>
            <a:r>
              <a:rPr lang="ru-RU" sz="1600" dirty="0" smtClean="0"/>
              <a:t>«с» </a:t>
            </a:r>
            <a:r>
              <a:rPr lang="ru-RU" sz="1600" dirty="0" err="1" smtClean="0"/>
              <a:t>жауабының оң жағына </a:t>
            </a:r>
            <a:r>
              <a:rPr lang="ru-RU" sz="1600" dirty="0" smtClean="0"/>
              <a:t>«</a:t>
            </a:r>
            <a:r>
              <a:rPr lang="ru-RU" sz="1600" dirty="0" err="1" smtClean="0"/>
              <a:t>х</a:t>
            </a:r>
            <a:r>
              <a:rPr lang="ru-RU" sz="1600" dirty="0" smtClean="0"/>
              <a:t>» (икс) </a:t>
            </a:r>
            <a:r>
              <a:rPr lang="ru-RU" sz="1600" dirty="0" err="1" smtClean="0"/>
              <a:t>белгісін</a:t>
            </a:r>
            <a:r>
              <a:rPr lang="ru-RU" sz="1600" dirty="0" smtClean="0"/>
              <a:t> </a:t>
            </a:r>
            <a:r>
              <a:rPr lang="ru-RU" sz="1600" dirty="0" err="1" smtClean="0"/>
              <a:t>қойыңыз</a:t>
            </a:r>
            <a:r>
              <a:rPr lang="ru-RU" sz="1600" dirty="0" smtClean="0"/>
              <a:t>. Жауап </a:t>
            </a:r>
            <a:r>
              <a:rPr lang="ru-RU" sz="1600" dirty="0" err="1" smtClean="0"/>
              <a:t>бере</a:t>
            </a:r>
            <a:r>
              <a:rPr lang="ru-RU" sz="1600" dirty="0" smtClean="0"/>
              <a:t> отырып, </a:t>
            </a:r>
            <a:r>
              <a:rPr lang="ru-RU" sz="1600" b="1" dirty="0" err="1" smtClean="0"/>
              <a:t>есіңізде сақтаңыз</a:t>
            </a:r>
            <a:r>
              <a:rPr lang="ru-RU" sz="1600" dirty="0" err="1" smtClean="0"/>
              <a:t>:</a:t>
            </a:r>
            <a:endParaRPr lang="ru-RU" sz="1600" dirty="0" smtClean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 smtClean="0"/>
              <a:t>керекті</a:t>
            </a:r>
            <a:r>
              <a:rPr lang="ru-RU" sz="1600" dirty="0" smtClean="0"/>
              <a:t> </a:t>
            </a:r>
            <a:r>
              <a:rPr lang="ru-RU" sz="1600" dirty="0" err="1" smtClean="0"/>
              <a:t>мән-жайды толық баяндап</a:t>
            </a:r>
            <a:r>
              <a:rPr lang="ru-RU" sz="1600" dirty="0" smtClean="0"/>
              <a:t> </a:t>
            </a:r>
            <a:r>
              <a:rPr lang="ru-RU" sz="1600" dirty="0" err="1" smtClean="0"/>
              <a:t>беретіндей</a:t>
            </a:r>
            <a:r>
              <a:rPr lang="ru-RU" sz="1600" dirty="0" smtClean="0"/>
              <a:t> </a:t>
            </a:r>
            <a:r>
              <a:rPr lang="ru-RU" sz="1600" dirty="0" err="1" smtClean="0"/>
              <a:t>сұрақтар сондай</a:t>
            </a:r>
            <a:r>
              <a:rPr lang="ru-RU" sz="1600" dirty="0" smtClean="0"/>
              <a:t> </a:t>
            </a:r>
            <a:r>
              <a:rPr lang="ru-RU" sz="1600" dirty="0" err="1" smtClean="0"/>
              <a:t>кең көлемді емес</a:t>
            </a:r>
            <a:r>
              <a:rPr lang="ru-RU" sz="1600" dirty="0" smtClean="0"/>
              <a:t>, </a:t>
            </a:r>
            <a:r>
              <a:rPr lang="ru-RU" sz="1600" dirty="0" err="1" smtClean="0"/>
              <a:t>сондықтан </a:t>
            </a:r>
            <a:r>
              <a:rPr lang="ru-RU" sz="1600" dirty="0" smtClean="0"/>
              <a:t>да </a:t>
            </a:r>
            <a:r>
              <a:rPr lang="ru-RU" sz="1600" dirty="0" err="1" smtClean="0"/>
              <a:t>ұсақ-түйекті көп ойламай</a:t>
            </a:r>
            <a:r>
              <a:rPr lang="ru-RU" sz="1600" dirty="0" smtClean="0"/>
              <a:t>, </a:t>
            </a:r>
            <a:r>
              <a:rPr lang="ru-RU" sz="1600" dirty="0" err="1" smtClean="0"/>
              <a:t>типтілік</a:t>
            </a:r>
            <a:r>
              <a:rPr lang="ru-RU" sz="1600" dirty="0" smtClean="0"/>
              <a:t> </a:t>
            </a:r>
            <a:r>
              <a:rPr lang="ru-RU" sz="1600" dirty="0" err="1" smtClean="0"/>
              <a:t>мән-жайды ұсыныңыз</a:t>
            </a:r>
            <a:r>
              <a:rPr lang="ru-RU" sz="1600" dirty="0" smtClean="0"/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 smtClean="0"/>
              <a:t>ойлануға көп уақытыңызды ысырап</a:t>
            </a:r>
            <a:r>
              <a:rPr lang="ru-RU" sz="1600" dirty="0" smtClean="0"/>
              <a:t> </a:t>
            </a:r>
            <a:r>
              <a:rPr lang="ru-RU" sz="1600" dirty="0" err="1" smtClean="0"/>
              <a:t>етпей</a:t>
            </a:r>
            <a:r>
              <a:rPr lang="ru-RU" sz="1600" dirty="0" smtClean="0"/>
              <a:t>, </a:t>
            </a:r>
            <a:r>
              <a:rPr lang="ru-RU" sz="1600" dirty="0" err="1" smtClean="0"/>
              <a:t>басыңызға </a:t>
            </a:r>
            <a:r>
              <a:rPr lang="ru-RU" sz="1600" dirty="0" smtClean="0"/>
              <a:t>бірінші келген </a:t>
            </a:r>
            <a:r>
              <a:rPr lang="ru-RU" sz="1600" dirty="0" err="1" smtClean="0"/>
              <a:t>шынайы</a:t>
            </a:r>
            <a:r>
              <a:rPr lang="ru-RU" sz="1600" dirty="0" smtClean="0"/>
              <a:t> </a:t>
            </a:r>
            <a:r>
              <a:rPr lang="ru-RU" sz="1600" dirty="0" err="1" smtClean="0"/>
              <a:t>жауапты</a:t>
            </a:r>
            <a:r>
              <a:rPr lang="ru-RU" sz="1600" dirty="0" smtClean="0"/>
              <a:t> </a:t>
            </a:r>
            <a:r>
              <a:rPr lang="ru-RU" sz="1600" dirty="0" err="1" smtClean="0"/>
              <a:t>белгілеңіз</a:t>
            </a:r>
            <a:r>
              <a:rPr lang="ru-RU" sz="1600" dirty="0" smtClean="0"/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 smtClean="0"/>
              <a:t>бір</a:t>
            </a:r>
            <a:r>
              <a:rPr lang="ru-RU" sz="1600" dirty="0" smtClean="0"/>
              <a:t> </a:t>
            </a:r>
            <a:r>
              <a:rPr lang="ru-RU" sz="1600" dirty="0" err="1" smtClean="0"/>
              <a:t>минутта</a:t>
            </a:r>
            <a:r>
              <a:rPr lang="ru-RU" sz="1600" dirty="0" smtClean="0"/>
              <a:t> бірнеше </a:t>
            </a:r>
            <a:r>
              <a:rPr lang="ru-RU" sz="1600" dirty="0" err="1" smtClean="0"/>
              <a:t>сұраққа </a:t>
            </a:r>
            <a:r>
              <a:rPr lang="ru-RU" sz="1600" dirty="0" smtClean="0"/>
              <a:t>жауап </a:t>
            </a:r>
            <a:r>
              <a:rPr lang="ru-RU" sz="1600" dirty="0" err="1" smtClean="0"/>
              <a:t>беруге</a:t>
            </a:r>
            <a:r>
              <a:rPr lang="ru-RU" sz="1600" dirty="0" smtClean="0"/>
              <a:t> </a:t>
            </a:r>
            <a:r>
              <a:rPr lang="ru-RU" sz="1600" dirty="0" err="1" smtClean="0"/>
              <a:t>тырысыңыз</a:t>
            </a:r>
            <a:r>
              <a:rPr lang="ru-RU" sz="1600" dirty="0" smtClean="0"/>
              <a:t>, сол </a:t>
            </a:r>
            <a:r>
              <a:rPr lang="ru-RU" sz="1600" dirty="0" err="1" smtClean="0"/>
              <a:t>кезде</a:t>
            </a:r>
            <a:r>
              <a:rPr lang="ru-RU" sz="1600" dirty="0" smtClean="0"/>
              <a:t> </a:t>
            </a:r>
            <a:r>
              <a:rPr lang="ru-RU" sz="1600" dirty="0" err="1" smtClean="0"/>
              <a:t>сіз</a:t>
            </a:r>
            <a:r>
              <a:rPr lang="ru-RU" sz="1600" dirty="0" smtClean="0"/>
              <a:t> </a:t>
            </a:r>
            <a:r>
              <a:rPr lang="ru-RU" sz="1600" dirty="0" err="1" smtClean="0"/>
              <a:t>бұл әдістемені шамамен</a:t>
            </a:r>
            <a:r>
              <a:rPr lang="ru-RU" sz="1600" dirty="0" smtClean="0"/>
              <a:t>  35 </a:t>
            </a:r>
            <a:r>
              <a:rPr lang="ru-RU" sz="1600" dirty="0" err="1" smtClean="0"/>
              <a:t>минутта</a:t>
            </a:r>
            <a:r>
              <a:rPr lang="ru-RU" sz="1600" dirty="0" smtClean="0"/>
              <a:t> </a:t>
            </a:r>
            <a:r>
              <a:rPr lang="ru-RU" sz="1600" dirty="0" err="1" smtClean="0"/>
              <a:t>бітіре</a:t>
            </a:r>
            <a:r>
              <a:rPr lang="ru-RU" sz="1600" dirty="0" smtClean="0"/>
              <a:t> </a:t>
            </a:r>
            <a:r>
              <a:rPr lang="ru-RU" sz="1600" dirty="0" err="1" smtClean="0"/>
              <a:t>аласыз</a:t>
            </a:r>
            <a:r>
              <a:rPr lang="ru-RU" sz="1600" dirty="0" smtClean="0"/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 smtClean="0"/>
              <a:t>нақты </a:t>
            </a:r>
            <a:r>
              <a:rPr lang="ru-RU" sz="1600" dirty="0" smtClean="0"/>
              <a:t>жауап беру </a:t>
            </a:r>
            <a:r>
              <a:rPr lang="ru-RU" sz="1600" dirty="0" err="1" smtClean="0"/>
              <a:t>мүмкіндігі болмаған кезден</a:t>
            </a:r>
            <a:r>
              <a:rPr lang="ru-RU" sz="1600" dirty="0" smtClean="0"/>
              <a:t> </a:t>
            </a:r>
            <a:r>
              <a:rPr lang="ru-RU" sz="1600" dirty="0" err="1" smtClean="0"/>
              <a:t>басқа жағдайларда </a:t>
            </a:r>
            <a:r>
              <a:rPr lang="ru-RU" sz="1600" dirty="0" smtClean="0"/>
              <a:t>«</a:t>
            </a:r>
            <a:r>
              <a:rPr lang="ru-RU" sz="1600" dirty="0" err="1" smtClean="0"/>
              <a:t>анықталмаған</a:t>
            </a:r>
            <a:r>
              <a:rPr lang="ru-RU" sz="1600" dirty="0" smtClean="0"/>
              <a:t>» </a:t>
            </a:r>
            <a:r>
              <a:rPr lang="ru-RU" sz="1600" dirty="0" err="1" smtClean="0"/>
              <a:t>жауаптарды</a:t>
            </a:r>
            <a:r>
              <a:rPr lang="ru-RU" sz="1600" dirty="0" smtClean="0"/>
              <a:t> </a:t>
            </a:r>
            <a:r>
              <a:rPr lang="ru-RU" sz="1600" dirty="0" err="1" smtClean="0"/>
              <a:t>көрсетуге тырыспаңыз </a:t>
            </a:r>
            <a:r>
              <a:rPr lang="ru-RU" sz="1600" dirty="0" smtClean="0"/>
              <a:t>(5-6 </a:t>
            </a:r>
            <a:r>
              <a:rPr lang="ru-RU" sz="1600" dirty="0" err="1" smtClean="0"/>
              <a:t>сұраққа </a:t>
            </a:r>
            <a:r>
              <a:rPr lang="ru-RU" sz="1600" dirty="0" smtClean="0"/>
              <a:t>жауап </a:t>
            </a:r>
            <a:r>
              <a:rPr lang="ru-RU" sz="1600" dirty="0" err="1" smtClean="0"/>
              <a:t>берген</a:t>
            </a:r>
            <a:r>
              <a:rPr lang="ru-RU" sz="1600" dirty="0" smtClean="0"/>
              <a:t> </a:t>
            </a:r>
            <a:r>
              <a:rPr lang="ru-RU" sz="1600" dirty="0" err="1" smtClean="0"/>
              <a:t>кезде</a:t>
            </a:r>
            <a:r>
              <a:rPr lang="ru-RU" sz="1600" dirty="0" smtClean="0"/>
              <a:t>,  «</a:t>
            </a:r>
            <a:r>
              <a:rPr lang="ru-RU" sz="1600" dirty="0" err="1" smtClean="0"/>
              <a:t>анықталмаған</a:t>
            </a:r>
            <a:r>
              <a:rPr lang="ru-RU" sz="1600" dirty="0" smtClean="0"/>
              <a:t>» </a:t>
            </a:r>
            <a:r>
              <a:rPr lang="ru-RU" sz="1600" dirty="0" err="1" smtClean="0"/>
              <a:t>жауап</a:t>
            </a:r>
            <a:r>
              <a:rPr lang="ru-RU" sz="1600" dirty="0" smtClean="0"/>
              <a:t> </a:t>
            </a:r>
            <a:r>
              <a:rPr lang="ru-RU" sz="1600" dirty="0" err="1" smtClean="0"/>
              <a:t>біруден</a:t>
            </a:r>
            <a:r>
              <a:rPr lang="ru-RU" sz="1600" dirty="0" smtClean="0"/>
              <a:t> </a:t>
            </a:r>
            <a:r>
              <a:rPr lang="ru-RU" sz="1600" dirty="0" err="1" smtClean="0"/>
              <a:t>артық болмауы</a:t>
            </a:r>
            <a:r>
              <a:rPr lang="ru-RU" sz="1600" dirty="0" smtClean="0"/>
              <a:t> </a:t>
            </a:r>
            <a:r>
              <a:rPr lang="ru-RU" sz="1600" dirty="0" err="1" smtClean="0"/>
              <a:t>керек</a:t>
            </a:r>
            <a:r>
              <a:rPr lang="ru-RU" sz="1600" dirty="0" smtClean="0"/>
              <a:t>);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 smtClean="0"/>
              <a:t>ешқандай сұрақты </a:t>
            </a:r>
            <a:r>
              <a:rPr lang="ru-RU" sz="1600" dirty="0" smtClean="0"/>
              <a:t>бос </a:t>
            </a:r>
            <a:r>
              <a:rPr lang="ru-RU" sz="1600" dirty="0" err="1" smtClean="0"/>
              <a:t>жібермей</a:t>
            </a:r>
            <a:r>
              <a:rPr lang="ru-RU" sz="1600" dirty="0" smtClean="0"/>
              <a:t>, </a:t>
            </a:r>
            <a:r>
              <a:rPr lang="ru-RU" sz="1600" dirty="0" err="1" smtClean="0"/>
              <a:t>барлық сұраққа қатарынан </a:t>
            </a:r>
            <a:r>
              <a:rPr lang="ru-RU" sz="1600" dirty="0" smtClean="0"/>
              <a:t>жауап </a:t>
            </a:r>
            <a:r>
              <a:rPr lang="ru-RU" sz="1600" dirty="0" err="1" smtClean="0"/>
              <a:t>беріңіз</a:t>
            </a:r>
            <a:r>
              <a:rPr lang="ru-RU" sz="1600" dirty="0" smtClean="0"/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 smtClean="0"/>
              <a:t>кейбір</a:t>
            </a:r>
            <a:r>
              <a:rPr lang="ru-RU" sz="1600" dirty="0" smtClean="0"/>
              <a:t> </a:t>
            </a:r>
            <a:r>
              <a:rPr lang="ru-RU" sz="1600" dirty="0" err="1" smtClean="0"/>
              <a:t>сұрақтар сіздің табиғатыңызға мүлдем сай</a:t>
            </a:r>
            <a:r>
              <a:rPr lang="ru-RU" sz="1600" dirty="0" smtClean="0"/>
              <a:t> </a:t>
            </a:r>
            <a:r>
              <a:rPr lang="ru-RU" sz="1600" dirty="0" err="1" smtClean="0"/>
              <a:t>келмеуі</a:t>
            </a:r>
            <a:r>
              <a:rPr lang="ru-RU" sz="1600" dirty="0" smtClean="0"/>
              <a:t> </a:t>
            </a:r>
            <a:r>
              <a:rPr lang="ru-RU" sz="1600" dirty="0" err="1" smtClean="0"/>
              <a:t>мүмкін, </a:t>
            </a:r>
            <a:r>
              <a:rPr lang="ru-RU" sz="1600" dirty="0" smtClean="0"/>
              <a:t>осы </a:t>
            </a:r>
            <a:r>
              <a:rPr lang="ru-RU" sz="1600" dirty="0" err="1" smtClean="0"/>
              <a:t>жағдайда сізге</a:t>
            </a:r>
            <a:r>
              <a:rPr lang="ru-RU" sz="1600" dirty="0" smtClean="0"/>
              <a:t> </a:t>
            </a:r>
            <a:r>
              <a:rPr lang="ru-RU" sz="1600" dirty="0" err="1" smtClean="0"/>
              <a:t>шамалы</a:t>
            </a:r>
            <a:r>
              <a:rPr lang="ru-RU" sz="1600" dirty="0" smtClean="0"/>
              <a:t> </a:t>
            </a:r>
            <a:r>
              <a:rPr lang="ru-RU" sz="1600" dirty="0" err="1" smtClean="0"/>
              <a:t>жақындау келетін</a:t>
            </a:r>
            <a:r>
              <a:rPr lang="ru-RU" sz="1600" dirty="0" smtClean="0"/>
              <a:t> </a:t>
            </a:r>
            <a:r>
              <a:rPr lang="ru-RU" sz="1600" dirty="0" err="1" smtClean="0"/>
              <a:t>жауапты</a:t>
            </a:r>
            <a:r>
              <a:rPr lang="ru-RU" sz="1600" dirty="0" smtClean="0"/>
              <a:t> </a:t>
            </a:r>
            <a:r>
              <a:rPr lang="ru-RU" sz="1600" dirty="0" err="1" smtClean="0"/>
              <a:t>көрсетіңіз</a:t>
            </a:r>
            <a:r>
              <a:rPr lang="ru-RU" sz="1600" dirty="0" smtClean="0"/>
              <a:t>. </a:t>
            </a:r>
            <a:r>
              <a:rPr lang="ru-RU" sz="1600" dirty="0" err="1" smtClean="0"/>
              <a:t>Өз жауабыңызбен өзіңізді жағымды көрсетуге тырыспаңыз.</a:t>
            </a:r>
            <a:r>
              <a:rPr lang="ru-RU" sz="1600" dirty="0" smtClean="0"/>
              <a:t> </a:t>
            </a:r>
            <a:r>
              <a:rPr lang="ru-RU" sz="1600" dirty="0" err="1" smtClean="0"/>
              <a:t>Өзіңіздің </a:t>
            </a:r>
            <a:r>
              <a:rPr lang="ru-RU" sz="1600" dirty="0" smtClean="0"/>
              <a:t>жеке </a:t>
            </a:r>
            <a:r>
              <a:rPr lang="ru-RU" sz="1600" dirty="0" err="1" smtClean="0"/>
              <a:t>ойыңызды ашық көрсетіңіз</a:t>
            </a:r>
            <a:r>
              <a:rPr lang="ru-RU" sz="1600" dirty="0" smtClean="0"/>
              <a:t>.   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3019640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8426" y="0"/>
            <a:ext cx="1051560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Ұсынылатын әдебиеттер тізімі</a:t>
            </a: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Б.Ш.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Байжуманова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А.Ж.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Кунанбаева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Ә.М.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Умирзакова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Психодиагностика.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Оқу-әдістемелік құрал.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ADAL KITAP»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баспасы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2024, - 417 б. 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Яньшин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П. В. 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Клиническая психодиагностика личности: учебное пособие для вузов / П. В.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Яньшин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 — 3-е изд.,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перераб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 доп. — Москва: Издательство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Юрайт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2020. — 327 с. </a:t>
            </a:r>
          </a:p>
          <a:p>
            <a:pPr lvl="0" fontAlgn="base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Рамендик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Д. М. 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Практикум по психодиагностике: учебное пособие для вузов / Д. М.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Рамендик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М. Г.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Рамендик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 — 2-е изд.,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испр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 доп. — Москва: Издательство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Юрайт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2020. — 139 с. 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(Высшее образование). — ISBN 978-5-534-07265-5.</a:t>
            </a:r>
          </a:p>
          <a:p>
            <a:pPr lvl="0" fontAlgn="base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4. Психодиагностика. Теория и практика в 2 ч. Часть 1: учебник для вузов / М. К. Акимова [и др.] ; под редакцией М. К. Акимовой, М. К. Акимовой. — 4-е изд.,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перераб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 доп. — Москва: Издательство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Юрайт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2020. — 301 с. — (Высшее образование). — ISBN 978-5-9916-9948-8. — Текст: электронный // ЭБС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Юрайт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[сайт]. — URL: </a:t>
            </a:r>
          </a:p>
          <a:p>
            <a:pPr lvl="0" fontAlgn="base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5. Психодиагностика: учебник и практикум для вузов / А. Н. Кошелева [и др.]; под редакцией А. Н. Кошелевой, В. В. Хороших. — Москва : Издательство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Юрайт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2020. — 373 с. — (Высшее образование). — ISBN 978-5-534-00775-6</a:t>
            </a:r>
          </a:p>
          <a:p>
            <a:pPr lvl="0" fontAlgn="base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6. Ишанов, П. З. Основы психолого-педагогической диагностики : учеб. пособие / П. З. Ишанов ;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М-во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образования и науки РК. - 3-е изд. - Караганда 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Ақнұр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2019. - 136 с. - URL: http://elib.kaznu.kz/order-book. - 500 (тираж) экз. - ISBN 978-601-7938-48-2 </a:t>
            </a:r>
          </a:p>
          <a:p>
            <a:pPr lvl="0" fontAlgn="base"/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Жұбаназарова,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Н. С. Психодиагностика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негіздері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 құралы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/ Н. С.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Жұбаназарова,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З. Б.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Мадалиева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Н. Қ.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Тоқсанбаева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Әл-Фараби атын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ҚазҰУ.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Қазақ ун-ті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2020. - 253, [1] б. - 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URL: http://elib.kaznu.kz/book/16569.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Библиогр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.: 243-251 б. - 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ISBN 978-604-04-4713-4</a:t>
            </a:r>
            <a:endParaRPr lang="kk-KZ" sz="1600" dirty="0">
              <a:latin typeface="Times New Roman" pitchFamily="18" charset="0"/>
              <a:cs typeface="Times New Roman" pitchFamily="18" charset="0"/>
            </a:endParaRPr>
          </a:p>
          <a:p>
            <a:pPr lvl="0" fontAlgn="base"/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Практикум по психодиагностике : практикум /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КазНУ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им.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аль-Фараби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; [авт.-сост.: А. И. Гарбер, Д. В. Иванов, С. К.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Бердибаева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].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Қазақ ун-ті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2019. - 364 с. - URL: http://elib.kaznu.kz/order-book.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Библиогр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.: с. 359-360. - 100 (тираж) экз. - ISBN 978-601-04-3727-2 </a:t>
            </a:r>
          </a:p>
          <a:p>
            <a:pPr lvl="0" fontAlgn="base"/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Непомнящая, Н.И. Психодиагностика личности: теория и практика : учеб. пособие для вузов / Н. И. Непомнящая. - М. : ВЛАДОС, 2003. - 188, [4] с. - (Учеб. пособие для вузов). - URL: http://elib.kaznu.kz/order-book. - ISBN 5-691-00479-4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Семей, НАЗАРЛАРЫҢЫЗҒА РАХМЕТ! - ppt download">
            <a:extLst>
              <a:ext uri="{FF2B5EF4-FFF2-40B4-BE49-F238E27FC236}">
                <a16:creationId xmlns:a16="http://schemas.microsoft.com/office/drawing/2014/main" xmlns="" id="{2A04209E-8B81-42DD-B1D4-0AFACE2521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951015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AnalogousFromLightSeed_2SEEDS">
      <a:dk1>
        <a:srgbClr val="000000"/>
      </a:dk1>
      <a:lt1>
        <a:srgbClr val="FFFFFF"/>
      </a:lt1>
      <a:dk2>
        <a:srgbClr val="413924"/>
      </a:dk2>
      <a:lt2>
        <a:srgbClr val="E6E8EB"/>
      </a:lt2>
      <a:accent1>
        <a:srgbClr val="B5A065"/>
      </a:accent1>
      <a:accent2>
        <a:srgbClr val="CC9479"/>
      </a:accent2>
      <a:accent3>
        <a:srgbClr val="9DA66D"/>
      </a:accent3>
      <a:accent4>
        <a:srgbClr val="62AFA0"/>
      </a:accent4>
      <a:accent5>
        <a:srgbClr val="62ACC1"/>
      </a:accent5>
      <a:accent6>
        <a:srgbClr val="7090C9"/>
      </a:accent6>
      <a:hlink>
        <a:srgbClr val="7082B2"/>
      </a:hlink>
      <a:folHlink>
        <a:srgbClr val="848484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ketchLinesVTI" id="{8C0B0F05-C8D0-4078-9615-83E590287484}" vid="{43A7BC57-C1E3-4EE6-BDBC-5422DD574AF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0E1303072A1AC246B5C433DD0ED3ADBB" ma:contentTypeVersion="0" ma:contentTypeDescription="Создание документа." ma:contentTypeScope="" ma:versionID="c22e34f055bc0e882c858975705e8a4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2fabbfca08c602fc194a16e9198900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E80DA6-C5C5-4836-BAE2-1F80F894E4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666DAFF-F075-4378-8E02-C15D91AEA05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B1FFEA-B1E9-46EA-8FC1-6E661D4AE48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772</Words>
  <Application>Microsoft Office PowerPoint</Application>
  <PresentationFormat>Произвольный</PresentationFormat>
  <Paragraphs>69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SketchLinesVTI</vt:lpstr>
      <vt:lpstr>№11 дәріс Тұлғалық сауалнамалар</vt:lpstr>
      <vt:lpstr>Слайд 2</vt:lpstr>
      <vt:lpstr>MMPI (Minnesota Multiphasic Personality Inventory)MMPI-әртүрлі психологиялық жағдайлар мен бұзылуларды анықтауға арналған кеңінен қолданылатын психометриялық тест</vt:lpstr>
      <vt:lpstr>16PF (16 Personality Factors, Кеттелл)16факторлық сауалнамасын факторлық талдау негізінде тұлғаның негізгі қасиеттерін бағалау үшін Раймонд Кеттелл жасаған</vt:lpstr>
      <vt:lpstr> </vt:lpstr>
      <vt:lpstr>MMPI   және   16PF   (Р.Кэттелл   16   тұлғалық   факторлар) сауалнамаларын пайдаланудың  жалпы ерекшеліктері</vt:lpstr>
      <vt:lpstr>    К Е Т Т Е Л сауалнамасының нұсқаулығы 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Эксперименттік психологияның пәні мен міндеттері </dc:title>
  <dc:creator>Сагинов Кайрат Мырзабаевич</dc:creator>
  <cp:lastModifiedBy>ASUS</cp:lastModifiedBy>
  <cp:revision>10</cp:revision>
  <dcterms:created xsi:type="dcterms:W3CDTF">2020-09-07T07:46:50Z</dcterms:created>
  <dcterms:modified xsi:type="dcterms:W3CDTF">2024-09-18T19:02:07Z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0x0101000E1303072A1AC246B5C433DD0ED3ADBB</vt:lpwstr>
  </property>
</Properties>
</file>