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56" r:id="rId5"/>
    <p:sldId id="258" r:id="rId6"/>
    <p:sldId id="275" r:id="rId7"/>
    <p:sldId id="276" r:id="rId8"/>
    <p:sldId id="272" r:id="rId9"/>
    <p:sldId id="278" r:id="rId10"/>
    <p:sldId id="259" r:id="rId11"/>
    <p:sldId id="27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lazira Akymbek" initials="GA" lastIdx="1" clrIdx="0">
    <p:extLst>
      <p:ext uri="{19B8F6BF-5375-455C-9EA6-DF929625EA0E}">
        <p15:presenceInfo xmlns:p15="http://schemas.microsoft.com/office/powerpoint/2012/main" xmlns="" userId="381da62acd8dda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 snapToGrid="0">
      <p:cViewPr>
        <p:scale>
          <a:sx n="50" d="100"/>
          <a:sy n="50" d="100"/>
        </p:scale>
        <p:origin x="-1392" y="-4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xmlns="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xmlns="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56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85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913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631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xmlns="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xmlns="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xmlns="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pPr/>
              <a:t>9/18/2024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74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006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06627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06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48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960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797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379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37" r:id="rId6"/>
    <p:sldLayoutId id="2147483733" r:id="rId7"/>
    <p:sldLayoutId id="2147483734" r:id="rId8"/>
    <p:sldLayoutId id="2147483735" r:id="rId9"/>
    <p:sldLayoutId id="2147483736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50E011-6D55-4A68-B283-7CDCF556B7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447" r="-1" b="6982"/>
          <a:stretch/>
        </p:blipFill>
        <p:spPr>
          <a:xfrm>
            <a:off x="-34893" y="10"/>
            <a:ext cx="12188952" cy="685799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91F8D69-709A-4575-A393-B4C26481A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C87A50C4-1191-461A-9E09-C8057F2AF0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BC87DA9F-8DB2-4D48-8716-A928FBB8A5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195EA065-AC5D-431D-927E-87FF05884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6934B3C-D73F-4CD0-95B1-0244D662D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3B413E-8200-45B1-BA14-828A3A607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9375" y="4706911"/>
            <a:ext cx="6953250" cy="1244184"/>
          </a:xfrm>
        </p:spPr>
        <p:txBody>
          <a:bodyPr anchor="t">
            <a:normAutofit fontScale="7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Психодиагностика пәні</a:t>
            </a: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Пән оқытушысы, психология ғылымдарының кандидаты Байжуманова Б.Ш. </a:t>
            </a:r>
          </a:p>
          <a:p>
            <a:pPr algn="ctr">
              <a:lnSpc>
                <a:spcPct val="120000"/>
              </a:lnSpc>
            </a:pPr>
            <a:endParaRPr lang="en-US" sz="2000" b="1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539DB9D-FD14-4785-8201-741A49A67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4385" y="254834"/>
            <a:ext cx="9095056" cy="1873770"/>
          </a:xfrm>
        </p:spPr>
        <p:txBody>
          <a:bodyPr/>
          <a:lstStyle/>
          <a:p>
            <a:pPr algn="ctr"/>
            <a:r>
              <a:rPr lang="kk-K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№11 дәріс</a:t>
            </a:r>
            <a:br>
              <a:rPr lang="kk-K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dirty="0"/>
              <a:t>Тұлғалық сауалнамалар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1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927838-1EC1-4FF7-901E-1A72863AD9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94" r="19013" b="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DCD36D47-40B7-494B-B249-3CBA333DE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xmlns="" id="{03AD0D1C-F8BA-4CD1-BC4D-BE1823F3EB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FBA7E51E-7B6A-4A79-8F84-47C845C7A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418DC3C-96E4-4AED-9177-1E5C68C1C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736" y="249382"/>
            <a:ext cx="7252009" cy="6608618"/>
          </a:xfrm>
        </p:spPr>
        <p:txBody>
          <a:bodyPr anchor="t">
            <a:normAutofit/>
          </a:bodyPr>
          <a:lstStyle/>
          <a:p>
            <a:pPr marR="71755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</a:pPr>
            <a:r>
              <a:rPr lang="kk-KZ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Қарастырылатын сұрақтар: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600" dirty="0"/>
              <a:t>MMPI   және   16PF   (Р.Кэттелл   16   тұлғалық   факторлар) сауалнамаларының  теоретикалық  негіздері</a:t>
            </a:r>
            <a:endParaRPr lang="kk-KZ" sz="2600" b="1" dirty="0">
              <a:latin typeface="Times New Roman" pitchFamily="18" charset="0"/>
              <a:cs typeface="Times New Roman" pitchFamily="18" charset="0"/>
            </a:endParaRP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600" dirty="0"/>
              <a:t>MMPI   және   16PF   (Р.Кэттелл   16   тұлғалық   факторлар) сауалнамаларының  негізгі  шкалалары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600" dirty="0"/>
              <a:t>MMPI   және   16PF   (Р.Кэттелл   16   тұлғалық   факторлар) сауалнамаларын пайдаланудың  жалпы ерекшеліктері</a:t>
            </a:r>
          </a:p>
        </p:txBody>
      </p:sp>
    </p:spTree>
    <p:extLst>
      <p:ext uri="{BB962C8B-B14F-4D97-AF65-F5344CB8AC3E}">
        <p14:creationId xmlns:p14="http://schemas.microsoft.com/office/powerpoint/2010/main" xmlns="" val="92126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419100"/>
            <a:ext cx="11449050" cy="1368389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MMPI (Minnesota Multiphasic Personality Inventory)MMPI-</a:t>
            </a:r>
            <a:r>
              <a:rPr lang="ru-RU" sz="2000" dirty="0" err="1"/>
              <a:t>әртүрлі психологиялық жағдайлар </a:t>
            </a:r>
            <a:r>
              <a:rPr lang="ru-RU" sz="2000" dirty="0"/>
              <a:t>мен </a:t>
            </a:r>
            <a:r>
              <a:rPr lang="ru-RU" sz="2000" dirty="0" err="1"/>
              <a:t>бұзылуларды анықтауға арналған кеңінен қолданылатын психометриялық </a:t>
            </a:r>
            <a:r>
              <a:rPr lang="ru-RU" sz="2000" dirty="0" smtClean="0"/>
              <a:t>тест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2255126"/>
            <a:ext cx="11391900" cy="410757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MMPI </a:t>
            </a:r>
            <a:r>
              <a:rPr lang="ru-RU" b="1" dirty="0" err="1">
                <a:solidFill>
                  <a:srgbClr val="FF0000"/>
                </a:solidFill>
              </a:rPr>
              <a:t>теориялық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негіздері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err="1"/>
              <a:t>Эмпирикалық</a:t>
            </a:r>
            <a:r>
              <a:rPr lang="ru-RU" b="1" u="sng" dirty="0"/>
              <a:t> даму: </a:t>
            </a:r>
            <a:r>
              <a:rPr lang="ru-RU" dirty="0"/>
              <a:t>тест </a:t>
            </a:r>
            <a:r>
              <a:rPr lang="ru-RU" dirty="0" err="1"/>
              <a:t>жасаушылар</a:t>
            </a:r>
            <a:r>
              <a:rPr lang="ru-RU" dirty="0"/>
              <a:t> (с. Хатауэй </a:t>
            </a:r>
            <a:r>
              <a:rPr lang="ru-RU" dirty="0" err="1"/>
              <a:t>және</a:t>
            </a:r>
            <a:r>
              <a:rPr lang="ru-RU" dirty="0"/>
              <a:t> Дж. МакКинли) "</a:t>
            </a:r>
            <a:r>
              <a:rPr lang="ru-RU" dirty="0" err="1"/>
              <a:t>критерийлерге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" </a:t>
            </a:r>
            <a:r>
              <a:rPr lang="ru-RU" dirty="0" err="1"/>
              <a:t>эмпирикалық</a:t>
            </a:r>
            <a:r>
              <a:rPr lang="ru-RU" dirty="0"/>
              <a:t> валидация </a:t>
            </a:r>
            <a:r>
              <a:rPr lang="ru-RU" dirty="0" err="1"/>
              <a:t>әдіснамасын</a:t>
            </a:r>
            <a:r>
              <a:rPr lang="ru-RU" dirty="0"/>
              <a:t> </a:t>
            </a:r>
            <a:r>
              <a:rPr lang="ru-RU" dirty="0" err="1"/>
              <a:t>қолданды</a:t>
            </a:r>
            <a:r>
              <a:rPr lang="ru-RU" dirty="0"/>
              <a:t>. Тест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психикалық</a:t>
            </a:r>
            <a:r>
              <a:rPr lang="ru-RU" dirty="0"/>
              <a:t> </a:t>
            </a:r>
            <a:r>
              <a:rPr lang="ru-RU" dirty="0" err="1"/>
              <a:t>бұзылулар</a:t>
            </a:r>
            <a:r>
              <a:rPr lang="ru-RU" dirty="0"/>
              <a:t> диагнозы бар </a:t>
            </a:r>
            <a:r>
              <a:rPr lang="ru-RU" dirty="0" err="1"/>
              <a:t>адамдарды</a:t>
            </a:r>
            <a:r>
              <a:rPr lang="ru-RU" dirty="0"/>
              <a:t> </a:t>
            </a:r>
            <a:r>
              <a:rPr lang="ru-RU" dirty="0" err="1"/>
              <a:t>ажырату</a:t>
            </a:r>
            <a:r>
              <a:rPr lang="ru-RU" dirty="0"/>
              <a:t> </a:t>
            </a:r>
            <a:r>
              <a:rPr lang="ru-RU" dirty="0" err="1"/>
              <a:t>қабілетіне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таңдалды.Көп</a:t>
            </a:r>
            <a:r>
              <a:rPr lang="ru-RU" dirty="0"/>
              <a:t> </a:t>
            </a:r>
            <a:r>
              <a:rPr lang="ru-RU" dirty="0" err="1"/>
              <a:t>факторлы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MMPI </a:t>
            </a:r>
            <a:r>
              <a:rPr lang="ru-RU" b="1" dirty="0" err="1"/>
              <a:t>тұлғалық</a:t>
            </a:r>
            <a:r>
              <a:rPr lang="ru-RU" b="1" dirty="0"/>
              <a:t> </a:t>
            </a:r>
            <a:r>
              <a:rPr lang="ru-RU" b="1" dirty="0" err="1"/>
              <a:t>сипаттамалар</a:t>
            </a:r>
            <a:r>
              <a:rPr lang="ru-RU" b="1" dirty="0"/>
              <a:t> мен </a:t>
            </a:r>
            <a:r>
              <a:rPr lang="ru-RU" b="1" dirty="0" err="1"/>
              <a:t>психопатологиялық</a:t>
            </a:r>
            <a:r>
              <a:rPr lang="ru-RU" b="1" dirty="0"/>
              <a:t> </a:t>
            </a:r>
            <a:r>
              <a:rPr lang="ru-RU" b="1" dirty="0" err="1"/>
              <a:t>жағдайлардың</a:t>
            </a:r>
            <a:r>
              <a:rPr lang="ru-RU" b="1" dirty="0"/>
              <a:t> </a:t>
            </a:r>
            <a:r>
              <a:rPr lang="ru-RU" b="1" dirty="0" err="1"/>
              <a:t>кең</a:t>
            </a:r>
            <a:r>
              <a:rPr lang="ru-RU" b="1" dirty="0"/>
              <a:t> </a:t>
            </a:r>
            <a:r>
              <a:rPr lang="ru-RU" b="1" dirty="0" err="1"/>
              <a:t>ауқымын</a:t>
            </a:r>
            <a:r>
              <a:rPr lang="ru-RU" b="1" dirty="0"/>
              <a:t> </a:t>
            </a:r>
            <a:r>
              <a:rPr lang="ru-RU" b="1" dirty="0" err="1"/>
              <a:t>бағалайды</a:t>
            </a:r>
            <a:r>
              <a:rPr lang="ru-RU" b="1" dirty="0"/>
              <a:t>. </a:t>
            </a:r>
            <a:r>
              <a:rPr lang="ru-RU" dirty="0" err="1"/>
              <a:t>Сауалнама</a:t>
            </a:r>
            <a:r>
              <a:rPr lang="ru-RU" dirty="0"/>
              <a:t> депрессия, шизофрения, истерия, паранойя </a:t>
            </a:r>
            <a:r>
              <a:rPr lang="ru-RU" dirty="0" err="1"/>
              <a:t>және</a:t>
            </a:r>
            <a:r>
              <a:rPr lang="ru-RU" dirty="0"/>
              <a:t> т. б.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факторларды</a:t>
            </a:r>
            <a:r>
              <a:rPr lang="ru-RU" dirty="0"/>
              <a:t> </a:t>
            </a:r>
            <a:r>
              <a:rPr lang="ru-RU" dirty="0" err="1"/>
              <a:t>бағалауға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таразыларды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err="1"/>
              <a:t>Клиникалық</a:t>
            </a:r>
            <a:r>
              <a:rPr lang="ru-RU" b="1" u="sng" dirty="0"/>
              <a:t> </a:t>
            </a:r>
            <a:r>
              <a:rPr lang="ru-RU" b="1" u="sng" dirty="0" err="1"/>
              <a:t>қолдану</a:t>
            </a:r>
            <a:r>
              <a:rPr lang="ru-RU" b="1" u="sng" dirty="0"/>
              <a:t>: </a:t>
            </a:r>
            <a:r>
              <a:rPr lang="en-US" dirty="0"/>
              <a:t>MMPI </a:t>
            </a:r>
            <a:r>
              <a:rPr lang="ru-RU" dirty="0" err="1"/>
              <a:t>психикалық</a:t>
            </a:r>
            <a:r>
              <a:rPr lang="ru-RU" dirty="0"/>
              <a:t> </a:t>
            </a:r>
            <a:r>
              <a:rPr lang="ru-RU" dirty="0" err="1"/>
              <a:t>бұзылуларды</a:t>
            </a:r>
            <a:r>
              <a:rPr lang="ru-RU" dirty="0"/>
              <a:t> </a:t>
            </a:r>
            <a:r>
              <a:rPr lang="ru-RU" dirty="0" err="1"/>
              <a:t>диагностикалау</a:t>
            </a:r>
            <a:r>
              <a:rPr lang="ru-RU" dirty="0"/>
              <a:t>, </a:t>
            </a:r>
            <a:r>
              <a:rPr lang="ru-RU" dirty="0" err="1"/>
              <a:t>психотерапияның</a:t>
            </a:r>
            <a:r>
              <a:rPr lang="ru-RU" dirty="0"/>
              <a:t> </a:t>
            </a:r>
            <a:r>
              <a:rPr lang="ru-RU" dirty="0" err="1"/>
              <a:t>тиімділігін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, сот </a:t>
            </a:r>
            <a:r>
              <a:rPr lang="ru-RU" dirty="0" err="1"/>
              <a:t>сараптамасы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салаларда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442220"/>
            <a:ext cx="11449050" cy="1345269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16PF</a:t>
            </a:r>
            <a:r>
              <a:rPr lang="en-US" sz="2000" dirty="0"/>
              <a:t> (16 Personality Factors, </a:t>
            </a:r>
            <a:r>
              <a:rPr lang="ru-RU" sz="2000" dirty="0" err="1"/>
              <a:t>Кеттелл</a:t>
            </a:r>
            <a:r>
              <a:rPr lang="ru-RU" sz="2000" dirty="0"/>
              <a:t>)16</a:t>
            </a:r>
            <a:r>
              <a:rPr lang="kk-KZ" sz="2000" dirty="0"/>
              <a:t>факторлық</a:t>
            </a:r>
            <a:r>
              <a:rPr lang="en-US" sz="2000" dirty="0"/>
              <a:t> </a:t>
            </a:r>
            <a:r>
              <a:rPr lang="ru-RU" sz="2000" dirty="0" err="1"/>
              <a:t>сауалнамасын</a:t>
            </a:r>
            <a:r>
              <a:rPr lang="ru-RU" sz="2000" dirty="0"/>
              <a:t> </a:t>
            </a:r>
            <a:r>
              <a:rPr lang="ru-RU" sz="2000" dirty="0" err="1"/>
              <a:t>факторлық </a:t>
            </a:r>
            <a:r>
              <a:rPr lang="ru-RU" sz="2000" dirty="0"/>
              <a:t>талдау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тұлғаның </a:t>
            </a:r>
            <a:r>
              <a:rPr lang="ru-RU" sz="2000" dirty="0"/>
              <a:t>негізгі </a:t>
            </a:r>
            <a:r>
              <a:rPr lang="ru-RU" sz="2000" dirty="0" err="1"/>
              <a:t>қасиеттерін бағалау үшін </a:t>
            </a:r>
            <a:r>
              <a:rPr lang="ru-RU" sz="2000" dirty="0">
                <a:solidFill>
                  <a:srgbClr val="FF0000"/>
                </a:solidFill>
              </a:rPr>
              <a:t>Раймонд </a:t>
            </a:r>
            <a:r>
              <a:rPr lang="ru-RU" sz="2000" dirty="0" err="1">
                <a:solidFill>
                  <a:srgbClr val="FF0000"/>
                </a:solidFill>
              </a:rPr>
              <a:t>Кеттелл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 smtClean="0"/>
              <a:t>жасаған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312276"/>
            <a:ext cx="11449050" cy="414567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16</a:t>
            </a:r>
            <a:r>
              <a:rPr lang="kk-KZ" b="1" dirty="0">
                <a:solidFill>
                  <a:srgbClr val="FF0000"/>
                </a:solidFill>
              </a:rPr>
              <a:t>фактордың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теориялық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негіздері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err="1"/>
              <a:t>Факторлық</a:t>
            </a:r>
            <a:r>
              <a:rPr lang="ru-RU" b="1" u="sng" dirty="0"/>
              <a:t> </a:t>
            </a:r>
            <a:r>
              <a:rPr lang="ru-RU" b="1" u="sng" dirty="0" err="1"/>
              <a:t>талдау</a:t>
            </a:r>
            <a:r>
              <a:rPr lang="ru-RU" b="1" u="sng" dirty="0"/>
              <a:t>: </a:t>
            </a:r>
            <a:r>
              <a:rPr lang="ru-RU" dirty="0" err="1"/>
              <a:t>тестті</a:t>
            </a:r>
            <a:r>
              <a:rPr lang="ru-RU" dirty="0"/>
              <a:t> </a:t>
            </a:r>
            <a:r>
              <a:rPr lang="ru-RU" dirty="0" err="1"/>
              <a:t>әзірлеудің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факторлық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интеллект, </a:t>
            </a:r>
            <a:r>
              <a:rPr lang="ru-RU" dirty="0" err="1"/>
              <a:t>эмоционалды</a:t>
            </a:r>
            <a:r>
              <a:rPr lang="ru-RU" dirty="0"/>
              <a:t> </a:t>
            </a:r>
            <a:r>
              <a:rPr lang="ru-RU" dirty="0" err="1"/>
              <a:t>тұрақтылық</a:t>
            </a:r>
            <a:r>
              <a:rPr lang="ru-RU" dirty="0"/>
              <a:t>, </a:t>
            </a:r>
            <a:r>
              <a:rPr lang="ru-RU" dirty="0" err="1"/>
              <a:t>үстемдік</a:t>
            </a:r>
            <a:r>
              <a:rPr lang="ru-RU" dirty="0"/>
              <a:t>, </a:t>
            </a:r>
            <a:r>
              <a:rPr lang="ru-RU" dirty="0" err="1"/>
              <a:t>қырағылық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16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факторын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err="1"/>
              <a:t>Кеттеллдің</a:t>
            </a:r>
            <a:r>
              <a:rPr lang="ru-RU" b="1" u="sng" dirty="0"/>
              <a:t> </a:t>
            </a:r>
            <a:r>
              <a:rPr lang="ru-RU" b="1" u="sng" dirty="0" err="1"/>
              <a:t>тұлға</a:t>
            </a:r>
            <a:r>
              <a:rPr lang="ru-RU" b="1" u="sng" dirty="0"/>
              <a:t> </a:t>
            </a:r>
            <a:r>
              <a:rPr lang="ru-RU" b="1" u="sng" dirty="0" err="1"/>
              <a:t>теориясы</a:t>
            </a:r>
            <a:r>
              <a:rPr lang="ru-RU" b="1" u="sng" dirty="0"/>
              <a:t>: </a:t>
            </a:r>
            <a:r>
              <a:rPr lang="ru-RU" dirty="0" err="1"/>
              <a:t>Кеттелл</a:t>
            </a:r>
            <a:r>
              <a:rPr lang="ru-RU" dirty="0"/>
              <a:t> </a:t>
            </a:r>
            <a:r>
              <a:rPr lang="ru-RU" dirty="0" err="1"/>
              <a:t>тұлғаны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көрінетін</a:t>
            </a:r>
            <a:r>
              <a:rPr lang="ru-RU" dirty="0"/>
              <a:t> </a:t>
            </a:r>
            <a:r>
              <a:rPr lang="ru-RU" dirty="0" err="1"/>
              <a:t>факторлардың</a:t>
            </a:r>
            <a:r>
              <a:rPr lang="ru-RU" dirty="0"/>
              <a:t> </a:t>
            </a:r>
            <a:r>
              <a:rPr lang="ru-RU" dirty="0" err="1"/>
              <a:t>шектеулі</a:t>
            </a:r>
            <a:r>
              <a:rPr lang="ru-RU" dirty="0"/>
              <a:t> </a:t>
            </a:r>
            <a:r>
              <a:rPr lang="ru-RU" dirty="0" err="1"/>
              <a:t>санымен</a:t>
            </a:r>
            <a:r>
              <a:rPr lang="ru-RU" dirty="0"/>
              <a:t> </a:t>
            </a:r>
            <a:r>
              <a:rPr lang="ru-RU" dirty="0" err="1"/>
              <a:t>сипаттауға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есептеді</a:t>
            </a:r>
            <a:r>
              <a:rPr lang="ru-RU" dirty="0"/>
              <a:t>. 16 </a:t>
            </a:r>
            <a:r>
              <a:rPr lang="ru-RU" dirty="0" err="1"/>
              <a:t>фактордың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ru-RU" dirty="0" err="1"/>
              <a:t>континуумды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адам осы </a:t>
            </a:r>
            <a:r>
              <a:rPr lang="ru-RU" dirty="0" err="1"/>
              <a:t>континуумда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орынды</a:t>
            </a:r>
            <a:r>
              <a:rPr lang="ru-RU" dirty="0"/>
              <a:t> ала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err="1"/>
              <a:t>Нормативтік</a:t>
            </a:r>
            <a:r>
              <a:rPr lang="ru-RU" b="1" u="sng" dirty="0"/>
              <a:t> </a:t>
            </a:r>
            <a:r>
              <a:rPr lang="ru-RU" b="1" u="sng" dirty="0" err="1"/>
              <a:t>және</a:t>
            </a:r>
            <a:r>
              <a:rPr lang="ru-RU" b="1" u="sng" dirty="0"/>
              <a:t> </a:t>
            </a:r>
            <a:r>
              <a:rPr lang="ru-RU" b="1" u="sng" dirty="0" err="1"/>
              <a:t>клиникалық</a:t>
            </a:r>
            <a:r>
              <a:rPr lang="ru-RU" b="1" u="sng" dirty="0"/>
              <a:t> </a:t>
            </a:r>
            <a:r>
              <a:rPr lang="ru-RU" b="1" u="sng" dirty="0" err="1"/>
              <a:t>бағалау</a:t>
            </a:r>
            <a:r>
              <a:rPr lang="ru-RU" b="1" u="sng" dirty="0"/>
              <a:t>: </a:t>
            </a:r>
            <a:r>
              <a:rPr lang="ru-RU" dirty="0"/>
              <a:t>16</a:t>
            </a:r>
            <a:r>
              <a:rPr lang="kk-KZ" dirty="0"/>
              <a:t> факторлы </a:t>
            </a:r>
            <a:r>
              <a:rPr lang="ru-RU" dirty="0" err="1"/>
              <a:t>қалыпты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патологиялық</a:t>
            </a:r>
            <a:r>
              <a:rPr lang="ru-RU" dirty="0"/>
              <a:t> </a:t>
            </a:r>
            <a:r>
              <a:rPr lang="ru-RU" dirty="0" err="1"/>
              <a:t>тұлғаны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оны </a:t>
            </a:r>
            <a:r>
              <a:rPr lang="ru-RU" b="1" dirty="0" err="1"/>
              <a:t>психодиагностиканың</a:t>
            </a:r>
            <a:r>
              <a:rPr lang="ru-RU" b="1" dirty="0"/>
              <a:t> </a:t>
            </a:r>
            <a:r>
              <a:rPr lang="ru-RU" b="1" dirty="0" err="1"/>
              <a:t>әмбебап</a:t>
            </a:r>
            <a:r>
              <a:rPr lang="ru-RU" b="1" dirty="0"/>
              <a:t> </a:t>
            </a:r>
            <a:r>
              <a:rPr lang="ru-RU" b="1" dirty="0" err="1"/>
              <a:t>құралына</a:t>
            </a:r>
            <a:r>
              <a:rPr lang="ru-RU" b="1" dirty="0"/>
              <a:t> </a:t>
            </a:r>
            <a:r>
              <a:rPr lang="ru-RU" dirty="0" err="1"/>
              <a:t>айналдырады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B0F7D69-D93C-4C38-A23D-76E000D691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8CD419D4-EA9D-42D9-BF62-B07F0B7B67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1C6FEC9B-9608-4181-A9E5-A1B80E7202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AB1564ED-F26F-451D-97D6-A6EC3E83FD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0CA184B6-3482-4F43-87F0-BC765DCFD8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6C869923-8380-4244-9548-802C330638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C06255F2-BC67-4DDE-B34E-AC4BA21838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55169443-FCCD-4C0A-8C69-18CD3FA09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2E25F-1E6B-4B3E-B178-B60FE570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494" y="2480553"/>
            <a:ext cx="7512025" cy="4212448"/>
          </a:xfrm>
        </p:spPr>
        <p:txBody>
          <a:bodyPr vert="horz" lIns="109728" tIns="109728" rIns="109728" bIns="91440" rtlCol="0" anchor="b">
            <a:noAutofit/>
          </a:bodyPr>
          <a:lstStyle/>
          <a:p>
            <a:pPr algn="just">
              <a:spcAft>
                <a:spcPts val="800"/>
              </a:spcAft>
            </a:pPr>
            <a:r>
              <a:rPr lang="kk-KZ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96CB0275-66F1-4491-93B8-121D0C717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18D32C3D-8F76-4E99-BE56-0836CC38C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70766076-46F5-42D5-A773-2B3BEF2B8B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ED6EB86-54C3-3C93-2658-15CF2F013800}"/>
              </a:ext>
            </a:extLst>
          </p:cNvPr>
          <p:cNvSpPr/>
          <p:nvPr/>
        </p:nvSpPr>
        <p:spPr>
          <a:xfrm>
            <a:off x="422174" y="164999"/>
            <a:ext cx="4826833" cy="4770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C00000"/>
                </a:solidFill>
              </a:rPr>
              <a:t>MMPI </a:t>
            </a:r>
            <a:r>
              <a:rPr lang="ru-RU" b="1" u="sng" dirty="0" err="1">
                <a:solidFill>
                  <a:srgbClr val="C00000"/>
                </a:solidFill>
              </a:rPr>
              <a:t>тестінің</a:t>
            </a:r>
            <a:r>
              <a:rPr lang="ru-RU" b="1" u="sng" dirty="0">
                <a:solidFill>
                  <a:srgbClr val="C00000"/>
                </a:solidFill>
              </a:rPr>
              <a:t> 10 </a:t>
            </a:r>
            <a:r>
              <a:rPr lang="ru-RU" b="1" u="sng" dirty="0" err="1">
                <a:solidFill>
                  <a:srgbClr val="C00000"/>
                </a:solidFill>
              </a:rPr>
              <a:t>клиникалық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шкаласы</a:t>
            </a:r>
            <a:endParaRPr lang="ru-RU" b="1" u="sng" dirty="0">
              <a:solidFill>
                <a:srgbClr val="C00000"/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Гипохондрия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Депрессия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Истерия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 err="1"/>
              <a:t>психопатиялық</a:t>
            </a:r>
            <a:r>
              <a:rPr lang="ru-RU" b="1" u="sng" dirty="0"/>
              <a:t> </a:t>
            </a:r>
            <a:r>
              <a:rPr lang="ru-RU" b="1" u="sng" dirty="0" err="1"/>
              <a:t>ауытқу</a:t>
            </a:r>
            <a:endParaRPr lang="ru-RU" b="1" u="sng" dirty="0"/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 err="1"/>
              <a:t>Еркектік</a:t>
            </a:r>
            <a:r>
              <a:rPr lang="ru-RU" b="1" u="sng" dirty="0"/>
              <a:t>/</a:t>
            </a:r>
            <a:r>
              <a:rPr lang="ru-RU" b="1" u="sng" dirty="0" err="1"/>
              <a:t>Әйелдік</a:t>
            </a:r>
            <a:endParaRPr lang="ru-RU" b="1" u="sng" dirty="0"/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Паранойя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Психастения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/>
              <a:t>Шизофрения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 err="1"/>
              <a:t>Гипомания</a:t>
            </a:r>
            <a:endParaRPr lang="ru-RU" b="1" u="sng" dirty="0"/>
          </a:p>
          <a:p>
            <a:pPr marL="342900" indent="-342900" algn="ctr">
              <a:buFont typeface="+mj-lt"/>
              <a:buAutoNum type="arabicPeriod"/>
            </a:pPr>
            <a:r>
              <a:rPr lang="ru-RU" b="1" u="sng" dirty="0" err="1"/>
              <a:t>әлеуметтік</a:t>
            </a:r>
            <a:r>
              <a:rPr lang="ru-RU" b="1" u="sng" dirty="0"/>
              <a:t> интроверсия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CF7B9BB-91D2-AB2B-6217-B2940B051281}"/>
              </a:ext>
            </a:extLst>
          </p:cNvPr>
          <p:cNvSpPr/>
          <p:nvPr/>
        </p:nvSpPr>
        <p:spPr>
          <a:xfrm>
            <a:off x="6756117" y="1043940"/>
            <a:ext cx="4711998" cy="4770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C00000"/>
                </a:solidFill>
              </a:rPr>
              <a:t>Раймонд </a:t>
            </a:r>
            <a:r>
              <a:rPr lang="ru-RU" b="1" u="sng" dirty="0" err="1">
                <a:solidFill>
                  <a:srgbClr val="C00000"/>
                </a:solidFill>
              </a:rPr>
              <a:t>Кеттеллдің</a:t>
            </a:r>
            <a:r>
              <a:rPr lang="ru-RU" b="1" u="sng" dirty="0">
                <a:solidFill>
                  <a:srgbClr val="C00000"/>
                </a:solidFill>
              </a:rPr>
              <a:t> 16 фактор </a:t>
            </a:r>
            <a:r>
              <a:rPr lang="ru-RU" b="1" u="sng" dirty="0" err="1">
                <a:solidFill>
                  <a:srgbClr val="C00000"/>
                </a:solidFill>
              </a:rPr>
              <a:t>шкалалары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Жылулық</a:t>
            </a:r>
            <a:endParaRPr lang="en-US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Ойлау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 </a:t>
            </a:r>
            <a:endParaRPr lang="en-US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Эмоционалды</a:t>
            </a:r>
            <a:r>
              <a:rPr lang="ru-RU" dirty="0"/>
              <a:t> </a:t>
            </a:r>
            <a:r>
              <a:rPr lang="ru-RU" dirty="0" err="1"/>
              <a:t>тұрақтылық</a:t>
            </a:r>
            <a:r>
              <a:rPr lang="ru-RU" dirty="0"/>
              <a:t> </a:t>
            </a:r>
            <a:r>
              <a:rPr lang="en-US" dirty="0"/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Үстемдік</a:t>
            </a:r>
            <a:r>
              <a:rPr lang="ru-RU" dirty="0"/>
              <a:t> </a:t>
            </a:r>
            <a:endParaRPr lang="en-US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Ережелерге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сана </a:t>
            </a:r>
            <a:r>
              <a:rPr lang="en-US" dirty="0"/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батылдық</a:t>
            </a:r>
            <a:endParaRPr lang="en-US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Сезімталдық</a:t>
            </a:r>
            <a:r>
              <a:rPr lang="ru-RU" dirty="0"/>
              <a:t>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dirty="0"/>
              <a:t>Экстраверсия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Мазасыздық</a:t>
            </a:r>
            <a:endParaRPr lang="ru-RU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Өзін-өзі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endParaRPr lang="ru-RU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Тәуелсіздік</a:t>
            </a:r>
            <a:endParaRPr lang="ru-RU" dirty="0"/>
          </a:p>
          <a:p>
            <a:pPr marL="342900" indent="-342900" algn="ctr">
              <a:buFont typeface="+mj-lt"/>
              <a:buAutoNum type="arabicPeriod"/>
            </a:pPr>
            <a:r>
              <a:rPr lang="ru-RU" dirty="0" err="1"/>
              <a:t>Тәжірибеге</a:t>
            </a:r>
            <a:r>
              <a:rPr lang="ru-RU" dirty="0"/>
              <a:t> </a:t>
            </a:r>
            <a:r>
              <a:rPr lang="ru-RU" dirty="0" err="1"/>
              <a:t>ашықтық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A1631B3-D77D-9B14-1F86-3C8404591B00}"/>
              </a:ext>
            </a:extLst>
          </p:cNvPr>
          <p:cNvSpPr/>
          <p:nvPr/>
        </p:nvSpPr>
        <p:spPr>
          <a:xfrm>
            <a:off x="451395" y="5156616"/>
            <a:ext cx="4754556" cy="15363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err="1">
                <a:solidFill>
                  <a:srgbClr val="C00000"/>
                </a:solidFill>
              </a:rPr>
              <a:t>Бағалау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u="sng" dirty="0" err="1">
                <a:solidFill>
                  <a:srgbClr val="C00000"/>
                </a:solidFill>
              </a:rPr>
              <a:t>шкалалары</a:t>
            </a:r>
            <a:endParaRPr lang="ru-RU" sz="2000" b="1" u="sng" dirty="0">
              <a:solidFill>
                <a:srgbClr val="C00000"/>
              </a:solidFill>
            </a:endParaRPr>
          </a:p>
          <a:p>
            <a:pPr algn="ctr"/>
            <a:r>
              <a:rPr lang="ru-RU" sz="2000" dirty="0"/>
              <a:t>"</a:t>
            </a:r>
            <a:r>
              <a:rPr lang="ru-RU" sz="2000" dirty="0" err="1"/>
              <a:t>Өтірік</a:t>
            </a:r>
            <a:r>
              <a:rPr lang="ru-RU" sz="2000" dirty="0"/>
              <a:t>" </a:t>
            </a:r>
            <a:r>
              <a:rPr lang="ru-RU" sz="2000" dirty="0" err="1"/>
              <a:t>шкаласы</a:t>
            </a:r>
            <a:r>
              <a:rPr lang="ru-RU" sz="2000" dirty="0"/>
              <a:t> </a:t>
            </a:r>
            <a:endParaRPr lang="kk-KZ" sz="2000" dirty="0"/>
          </a:p>
          <a:p>
            <a:pPr algn="ctr"/>
            <a:r>
              <a:rPr lang="ru-RU" sz="2000" dirty="0" err="1"/>
              <a:t>Сенімділік</a:t>
            </a:r>
            <a:r>
              <a:rPr lang="ru-RU" sz="2000" dirty="0"/>
              <a:t> </a:t>
            </a:r>
            <a:r>
              <a:rPr lang="ru-RU" sz="2000" dirty="0" err="1"/>
              <a:t>шкаласы</a:t>
            </a:r>
            <a:r>
              <a:rPr lang="ru-RU" sz="2000" dirty="0"/>
              <a:t> </a:t>
            </a:r>
          </a:p>
          <a:p>
            <a:pPr algn="ctr"/>
            <a:r>
              <a:rPr lang="ru-RU" sz="2000" dirty="0" err="1"/>
              <a:t>Түзету</a:t>
            </a:r>
            <a:r>
              <a:rPr lang="ru-RU" sz="2000" dirty="0"/>
              <a:t> </a:t>
            </a:r>
            <a:r>
              <a:rPr lang="ru-RU" sz="2000" dirty="0" err="1"/>
              <a:t>шкаласы</a:t>
            </a:r>
            <a:r>
              <a:rPr lang="ru-RU" sz="2000" dirty="0"/>
              <a:t> </a:t>
            </a:r>
            <a:r>
              <a:rPr lang="en-US" sz="2000" dirty="0"/>
              <a:t> </a:t>
            </a:r>
            <a:endParaRPr lang="kk-KZ" sz="2000" dirty="0"/>
          </a:p>
        </p:txBody>
      </p:sp>
    </p:spTree>
    <p:extLst>
      <p:ext uri="{BB962C8B-B14F-4D97-AF65-F5344CB8AC3E}">
        <p14:creationId xmlns:p14="http://schemas.microsoft.com/office/powerpoint/2010/main" xmlns="" val="72011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129308-55FF-F5E4-0A94-AD0452426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546" y="315584"/>
            <a:ext cx="11042904" cy="1036966"/>
          </a:xfrm>
        </p:spPr>
        <p:txBody>
          <a:bodyPr/>
          <a:lstStyle/>
          <a:p>
            <a:r>
              <a:rPr lang="en-US" sz="2400" dirty="0"/>
              <a:t>MMPI   </a:t>
            </a:r>
            <a:r>
              <a:rPr lang="ru-RU" sz="2400" dirty="0" err="1"/>
              <a:t>және</a:t>
            </a:r>
            <a:r>
              <a:rPr lang="ru-RU" sz="2400" dirty="0"/>
              <a:t>   16</a:t>
            </a:r>
            <a:r>
              <a:rPr lang="en-US" sz="2400" dirty="0"/>
              <a:t>PF   (</a:t>
            </a:r>
            <a:r>
              <a:rPr lang="ru-RU" sz="2400" dirty="0" err="1"/>
              <a:t>Р.Кэттелл</a:t>
            </a:r>
            <a:r>
              <a:rPr lang="ru-RU" sz="2400" dirty="0"/>
              <a:t>   16   </a:t>
            </a:r>
            <a:r>
              <a:rPr lang="ru-RU" sz="2400" dirty="0" err="1"/>
              <a:t>тұлғалық</a:t>
            </a:r>
            <a:r>
              <a:rPr lang="ru-RU" sz="2400" dirty="0"/>
              <a:t>   </a:t>
            </a:r>
            <a:r>
              <a:rPr lang="ru-RU" sz="2400" dirty="0" err="1"/>
              <a:t>факторлар</a:t>
            </a:r>
            <a:r>
              <a:rPr lang="ru-RU" sz="2400" dirty="0"/>
              <a:t>) </a:t>
            </a:r>
            <a:r>
              <a:rPr lang="ru-RU" sz="2400" dirty="0" err="1"/>
              <a:t>сауалнамаларын</a:t>
            </a:r>
            <a:r>
              <a:rPr lang="ru-RU" sz="2400" dirty="0"/>
              <a:t> </a:t>
            </a:r>
            <a:r>
              <a:rPr lang="ru-RU" sz="2400" dirty="0" err="1"/>
              <a:t>пайдаланудың</a:t>
            </a:r>
            <a:r>
              <a:rPr lang="ru-RU" sz="2400" dirty="0"/>
              <a:t> 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ерекшеліктері</a:t>
            </a:r>
            <a:endParaRPr lang="ru-RU" sz="2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7939BB-4497-1C0B-885D-2CC4789D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0" y="1409700"/>
            <a:ext cx="11449049" cy="504825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rgbClr val="C00000"/>
                </a:solidFill>
              </a:rPr>
              <a:t>Кәсіби</a:t>
            </a:r>
            <a:r>
              <a:rPr lang="ru-RU" sz="1800" b="1" dirty="0">
                <a:solidFill>
                  <a:srgbClr val="C00000"/>
                </a:solidFill>
              </a:rPr>
              <a:t> интерпретация: </a:t>
            </a:r>
            <a:r>
              <a:rPr lang="ru-RU" sz="1800" dirty="0" err="1"/>
              <a:t>екі</a:t>
            </a:r>
            <a:r>
              <a:rPr lang="ru-RU" sz="1800" dirty="0"/>
              <a:t> тест те </a:t>
            </a:r>
            <a:r>
              <a:rPr lang="ru-RU" sz="1800" dirty="0" err="1"/>
              <a:t>нәтижелерді</a:t>
            </a:r>
            <a:r>
              <a:rPr lang="ru-RU" sz="1800" dirty="0"/>
              <a:t> </a:t>
            </a:r>
            <a:r>
              <a:rPr lang="ru-RU" sz="1800" dirty="0" err="1"/>
              <a:t>дұрыс</a:t>
            </a:r>
            <a:r>
              <a:rPr lang="ru-RU" sz="1800" dirty="0"/>
              <a:t> </a:t>
            </a:r>
            <a:r>
              <a:rPr lang="ru-RU" sz="1800" dirty="0" err="1"/>
              <a:t>түсіндіру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кәсіби</a:t>
            </a:r>
            <a:r>
              <a:rPr lang="ru-RU" sz="1800" dirty="0"/>
              <a:t> </a:t>
            </a:r>
            <a:r>
              <a:rPr lang="ru-RU" sz="1800" dirty="0" err="1"/>
              <a:t>дайындықты</a:t>
            </a:r>
            <a:r>
              <a:rPr lang="ru-RU" sz="1800" dirty="0"/>
              <a:t> </a:t>
            </a:r>
            <a:r>
              <a:rPr lang="ru-RU" sz="1800" dirty="0" err="1"/>
              <a:t>қажет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.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маңызды</a:t>
            </a:r>
            <a:r>
              <a:rPr lang="ru-RU" sz="1800" dirty="0"/>
              <a:t>, </a:t>
            </a:r>
            <a:r>
              <a:rPr lang="ru-RU" sz="1800" dirty="0" err="1"/>
              <a:t>өйткені</a:t>
            </a:r>
            <a:r>
              <a:rPr lang="ru-RU" sz="1800" dirty="0"/>
              <a:t> </a:t>
            </a:r>
            <a:r>
              <a:rPr lang="ru-RU" sz="1800" dirty="0" err="1"/>
              <a:t>түсіндірудегі</a:t>
            </a:r>
            <a:r>
              <a:rPr lang="ru-RU" sz="1800" dirty="0"/>
              <a:t> </a:t>
            </a:r>
            <a:r>
              <a:rPr lang="ru-RU" sz="1800" dirty="0" err="1"/>
              <a:t>қателіктер</a:t>
            </a:r>
            <a:r>
              <a:rPr lang="ru-RU" sz="1800" dirty="0"/>
              <a:t> </a:t>
            </a:r>
            <a:r>
              <a:rPr lang="ru-RU" sz="1800" dirty="0" err="1"/>
              <a:t>респонденттің</a:t>
            </a:r>
            <a:r>
              <a:rPr lang="ru-RU" sz="1800" dirty="0"/>
              <a:t> </a:t>
            </a:r>
            <a:r>
              <a:rPr lang="ru-RU" sz="1800" dirty="0" err="1"/>
              <a:t>жеке</a:t>
            </a:r>
            <a:r>
              <a:rPr lang="ru-RU" sz="1800" dirty="0"/>
              <a:t> басы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психикалық</a:t>
            </a:r>
            <a:r>
              <a:rPr lang="ru-RU" sz="1800" dirty="0"/>
              <a:t> </a:t>
            </a:r>
            <a:r>
              <a:rPr lang="ru-RU" sz="1800" dirty="0" err="1"/>
              <a:t>жағдайы</a:t>
            </a:r>
            <a:r>
              <a:rPr lang="ru-RU" sz="1800" dirty="0"/>
              <a:t> </a:t>
            </a:r>
            <a:r>
              <a:rPr lang="ru-RU" sz="1800" dirty="0" err="1"/>
              <a:t>туралы</a:t>
            </a:r>
            <a:r>
              <a:rPr lang="ru-RU" sz="1800" dirty="0"/>
              <a:t> </a:t>
            </a:r>
            <a:r>
              <a:rPr lang="ru-RU" sz="1800" dirty="0" err="1"/>
              <a:t>қате</a:t>
            </a:r>
            <a:r>
              <a:rPr lang="ru-RU" sz="1800" dirty="0"/>
              <a:t> </a:t>
            </a:r>
            <a:r>
              <a:rPr lang="ru-RU" sz="1800" dirty="0" err="1"/>
              <a:t>тұжырымдарға</a:t>
            </a:r>
            <a:r>
              <a:rPr lang="ru-RU" sz="1800" dirty="0"/>
              <a:t> </a:t>
            </a:r>
            <a:r>
              <a:rPr lang="ru-RU" sz="1800" dirty="0" err="1"/>
              <a:t>әкелуі</a:t>
            </a:r>
            <a:r>
              <a:rPr lang="ru-RU" sz="1800" dirty="0"/>
              <a:t> </a:t>
            </a:r>
            <a:r>
              <a:rPr lang="ru-RU" sz="1800" dirty="0" err="1"/>
              <a:t>мүмкін.Тұлғаны</a:t>
            </a:r>
            <a:r>
              <a:rPr lang="ru-RU" sz="1800" dirty="0"/>
              <a:t> </a:t>
            </a:r>
            <a:r>
              <a:rPr lang="ru-RU" sz="1800" dirty="0" err="1"/>
              <a:t>көп</a:t>
            </a:r>
            <a:r>
              <a:rPr lang="ru-RU" sz="1800" dirty="0"/>
              <a:t> </a:t>
            </a:r>
            <a:r>
              <a:rPr lang="ru-RU" sz="1800" dirty="0" err="1"/>
              <a:t>факторлы</a:t>
            </a:r>
            <a:r>
              <a:rPr lang="ru-RU" sz="1800" dirty="0"/>
              <a:t> </a:t>
            </a:r>
            <a:r>
              <a:rPr lang="ru-RU" sz="1800" dirty="0" err="1"/>
              <a:t>бағалау</a:t>
            </a:r>
            <a:r>
              <a:rPr lang="ru-RU" sz="1800" dirty="0"/>
              <a:t>: </a:t>
            </a:r>
            <a:r>
              <a:rPr lang="ru-RU" sz="1800" dirty="0" err="1"/>
              <a:t>екі</a:t>
            </a:r>
            <a:r>
              <a:rPr lang="ru-RU" sz="1800" dirty="0"/>
              <a:t> </a:t>
            </a:r>
            <a:r>
              <a:rPr lang="ru-RU" sz="1800" dirty="0" err="1"/>
              <a:t>құрал</a:t>
            </a:r>
            <a:r>
              <a:rPr lang="ru-RU" sz="1800" dirty="0"/>
              <a:t> да </a:t>
            </a:r>
            <a:r>
              <a:rPr lang="ru-RU" sz="1800" dirty="0" err="1"/>
              <a:t>тұлғаның</a:t>
            </a:r>
            <a:r>
              <a:rPr lang="ru-RU" sz="1800" dirty="0"/>
              <a:t> </a:t>
            </a:r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аспектілерін</a:t>
            </a:r>
            <a:r>
              <a:rPr lang="ru-RU" sz="1800" dirty="0"/>
              <a:t> </a:t>
            </a:r>
            <a:r>
              <a:rPr lang="ru-RU" sz="1800" dirty="0" err="1"/>
              <a:t>зерттеуге</a:t>
            </a:r>
            <a:r>
              <a:rPr lang="ru-RU" sz="1800" dirty="0"/>
              <a:t> </a:t>
            </a:r>
            <a:r>
              <a:rPr lang="ru-RU" sz="1800" dirty="0" err="1"/>
              <a:t>бағытталған</a:t>
            </a:r>
            <a:r>
              <a:rPr lang="ru-RU" sz="1800" dirty="0"/>
              <a:t>, </a:t>
            </a:r>
            <a:r>
              <a:rPr lang="ru-RU" sz="1800" dirty="0" err="1"/>
              <a:t>бірақ</a:t>
            </a:r>
            <a:r>
              <a:rPr lang="ru-RU" sz="1800" dirty="0"/>
              <a:t> </a:t>
            </a:r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екпінмен</a:t>
            </a:r>
            <a:r>
              <a:rPr lang="ru-RU" sz="1800" dirty="0"/>
              <a:t>. </a:t>
            </a:r>
            <a:r>
              <a:rPr lang="en-US" sz="1800" dirty="0"/>
              <a:t>MMPI </a:t>
            </a:r>
            <a:r>
              <a:rPr lang="ru-RU" sz="1800" dirty="0" err="1"/>
              <a:t>патологиялық</a:t>
            </a:r>
            <a:r>
              <a:rPr lang="ru-RU" sz="1800" dirty="0"/>
              <a:t> </a:t>
            </a:r>
            <a:r>
              <a:rPr lang="ru-RU" sz="1800" dirty="0" err="1"/>
              <a:t>аспектілерге</a:t>
            </a:r>
            <a:r>
              <a:rPr lang="ru-RU" sz="1800" dirty="0"/>
              <a:t>, ал 16</a:t>
            </a:r>
            <a:r>
              <a:rPr lang="en-US" sz="1800" dirty="0"/>
              <a:t>PF </a:t>
            </a:r>
            <a:r>
              <a:rPr lang="ru-RU" sz="1800" dirty="0" err="1"/>
              <a:t>қалыпты</a:t>
            </a:r>
            <a:r>
              <a:rPr lang="ru-RU" sz="1800" dirty="0"/>
              <a:t> </a:t>
            </a:r>
            <a:r>
              <a:rPr lang="ru-RU" sz="1800" dirty="0" err="1"/>
              <a:t>жеке</a:t>
            </a:r>
            <a:r>
              <a:rPr lang="ru-RU" sz="1800" dirty="0"/>
              <a:t> </a:t>
            </a:r>
            <a:r>
              <a:rPr lang="ru-RU" sz="1800" dirty="0" err="1"/>
              <a:t>қасиеттерге</a:t>
            </a:r>
            <a:r>
              <a:rPr lang="ru-RU" sz="1800" dirty="0"/>
              <a:t> </a:t>
            </a:r>
            <a:r>
              <a:rPr lang="ru-RU" sz="1800" dirty="0" err="1"/>
              <a:t>көбірек</a:t>
            </a:r>
            <a:r>
              <a:rPr lang="ru-RU" sz="1800" dirty="0"/>
              <a:t> </a:t>
            </a:r>
            <a:r>
              <a:rPr lang="ru-RU" sz="1800" dirty="0" err="1"/>
              <a:t>бағытталған</a:t>
            </a:r>
            <a:r>
              <a:rPr lang="ru-RU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b="1" u="sng" dirty="0" err="1">
                <a:solidFill>
                  <a:srgbClr val="C00000"/>
                </a:solidFill>
              </a:rPr>
              <a:t>Объективтілік</a:t>
            </a:r>
            <a:r>
              <a:rPr lang="ru-RU" sz="1800" b="1" u="sng" dirty="0">
                <a:solidFill>
                  <a:srgbClr val="C00000"/>
                </a:solidFill>
              </a:rPr>
              <a:t> </a:t>
            </a:r>
            <a:r>
              <a:rPr lang="ru-RU" sz="1800" b="1" u="sng" dirty="0" err="1">
                <a:solidFill>
                  <a:srgbClr val="C00000"/>
                </a:solidFill>
              </a:rPr>
              <a:t>және</a:t>
            </a:r>
            <a:r>
              <a:rPr lang="ru-RU" sz="1800" b="1" u="sng" dirty="0">
                <a:solidFill>
                  <a:srgbClr val="C00000"/>
                </a:solidFill>
              </a:rPr>
              <a:t> </a:t>
            </a:r>
            <a:r>
              <a:rPr lang="ru-RU" sz="1800" b="1" u="sng" dirty="0" err="1">
                <a:solidFill>
                  <a:srgbClr val="C00000"/>
                </a:solidFill>
              </a:rPr>
              <a:t>стандарттау</a:t>
            </a:r>
            <a:r>
              <a:rPr lang="ru-RU" sz="1800" b="1" u="sng" dirty="0">
                <a:solidFill>
                  <a:srgbClr val="C00000"/>
                </a:solidFill>
              </a:rPr>
              <a:t>: </a:t>
            </a:r>
            <a:r>
              <a:rPr lang="ru-RU" sz="1800" dirty="0" err="1"/>
              <a:t>екі</a:t>
            </a:r>
            <a:r>
              <a:rPr lang="ru-RU" sz="1800" dirty="0"/>
              <a:t> </a:t>
            </a:r>
            <a:r>
              <a:rPr lang="ru-RU" sz="1800" dirty="0" err="1"/>
              <a:t>сауалнама</a:t>
            </a:r>
            <a:r>
              <a:rPr lang="ru-RU" sz="1800" dirty="0"/>
              <a:t> да </a:t>
            </a:r>
            <a:r>
              <a:rPr lang="ru-RU" sz="1800" dirty="0" err="1"/>
              <a:t>стандарттаудың</a:t>
            </a:r>
            <a:r>
              <a:rPr lang="ru-RU" sz="1800" dirty="0"/>
              <a:t> </a:t>
            </a:r>
            <a:r>
              <a:rPr lang="ru-RU" sz="1800" dirty="0" err="1"/>
              <a:t>жоғары</a:t>
            </a:r>
            <a:r>
              <a:rPr lang="ru-RU" sz="1800" dirty="0"/>
              <a:t> </a:t>
            </a:r>
            <a:r>
              <a:rPr lang="ru-RU" sz="1800" dirty="0" err="1"/>
              <a:t>деңгейіне</a:t>
            </a:r>
            <a:r>
              <a:rPr lang="ru-RU" sz="1800" dirty="0"/>
              <a:t> </a:t>
            </a:r>
            <a:r>
              <a:rPr lang="ru-RU" sz="1800" dirty="0" err="1"/>
              <a:t>ие</a:t>
            </a:r>
            <a:r>
              <a:rPr lang="ru-RU" sz="1800" dirty="0"/>
              <a:t>,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нәтижелерді</a:t>
            </a:r>
            <a:r>
              <a:rPr lang="ru-RU" sz="1800" dirty="0"/>
              <a:t> </a:t>
            </a:r>
            <a:r>
              <a:rPr lang="ru-RU" sz="1800" dirty="0" err="1"/>
              <a:t>объективті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нормалармен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стандарттармен</a:t>
            </a:r>
            <a:r>
              <a:rPr lang="ru-RU" sz="1800" dirty="0"/>
              <a:t> </a:t>
            </a:r>
            <a:r>
              <a:rPr lang="ru-RU" sz="1800" dirty="0" err="1"/>
              <a:t>салыстыруға</a:t>
            </a:r>
            <a:r>
              <a:rPr lang="ru-RU" sz="1800" dirty="0"/>
              <a:t> </a:t>
            </a:r>
            <a:r>
              <a:rPr lang="ru-RU" sz="1800" dirty="0" err="1"/>
              <a:t>жарамды</a:t>
            </a:r>
            <a:r>
              <a:rPr lang="ru-RU" sz="1800" dirty="0"/>
              <a:t> </a:t>
            </a:r>
            <a:r>
              <a:rPr lang="ru-RU" sz="1800" dirty="0" err="1"/>
              <a:t>етеді.Кең</a:t>
            </a:r>
            <a:r>
              <a:rPr lang="ru-RU" sz="1800" dirty="0"/>
              <a:t> контексте </a:t>
            </a:r>
            <a:r>
              <a:rPr lang="ru-RU" sz="1800" dirty="0" err="1"/>
              <a:t>қолдану</a:t>
            </a:r>
            <a:r>
              <a:rPr lang="ru-RU" sz="1800" dirty="0"/>
              <a:t>: </a:t>
            </a:r>
            <a:r>
              <a:rPr lang="ru-RU" sz="1800" dirty="0" err="1"/>
              <a:t>екі</a:t>
            </a:r>
            <a:r>
              <a:rPr lang="ru-RU" sz="1800" dirty="0"/>
              <a:t> </a:t>
            </a:r>
            <a:r>
              <a:rPr lang="ru-RU" sz="1800" dirty="0" err="1"/>
              <a:t>тестті</a:t>
            </a:r>
            <a:r>
              <a:rPr lang="ru-RU" sz="1800" dirty="0"/>
              <a:t> де </a:t>
            </a:r>
            <a:r>
              <a:rPr lang="ru-RU" sz="1800" dirty="0" err="1"/>
              <a:t>клиникалық</a:t>
            </a:r>
            <a:r>
              <a:rPr lang="ru-RU" sz="1800" dirty="0"/>
              <a:t> </a:t>
            </a:r>
            <a:r>
              <a:rPr lang="ru-RU" sz="1800" dirty="0" err="1"/>
              <a:t>тәжірибеде</a:t>
            </a:r>
            <a:r>
              <a:rPr lang="ru-RU" sz="1800" dirty="0"/>
              <a:t> де, </a:t>
            </a:r>
            <a:r>
              <a:rPr lang="ru-RU" sz="1800" dirty="0" err="1"/>
              <a:t>зерттеу</a:t>
            </a:r>
            <a:r>
              <a:rPr lang="ru-RU" sz="1800" dirty="0"/>
              <a:t> </a:t>
            </a:r>
            <a:r>
              <a:rPr lang="ru-RU" sz="1800" dirty="0" err="1"/>
              <a:t>мақсатында</a:t>
            </a:r>
            <a:r>
              <a:rPr lang="ru-RU" sz="1800" dirty="0"/>
              <a:t> да, </a:t>
            </a:r>
            <a:r>
              <a:rPr lang="ru-RU" sz="1800" dirty="0" err="1"/>
              <a:t>жалдау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кәсіби</a:t>
            </a:r>
            <a:r>
              <a:rPr lang="ru-RU" sz="1800" dirty="0"/>
              <a:t> </a:t>
            </a:r>
            <a:r>
              <a:rPr lang="ru-RU" sz="1800" dirty="0" err="1"/>
              <a:t>кеңес</a:t>
            </a:r>
            <a:r>
              <a:rPr lang="ru-RU" sz="1800" dirty="0"/>
              <a:t> беру </a:t>
            </a:r>
            <a:r>
              <a:rPr lang="ru-RU" sz="1800" dirty="0" err="1"/>
              <a:t>саласында</a:t>
            </a:r>
            <a:r>
              <a:rPr lang="ru-RU" sz="1800" dirty="0"/>
              <a:t> да </a:t>
            </a:r>
            <a:r>
              <a:rPr lang="ru-RU" sz="1800" dirty="0" err="1"/>
              <a:t>қолдануға</a:t>
            </a:r>
            <a:r>
              <a:rPr lang="ru-RU" sz="1800" dirty="0"/>
              <a:t> </a:t>
            </a:r>
            <a:r>
              <a:rPr lang="ru-RU" sz="1800" dirty="0" err="1"/>
              <a:t>болады</a:t>
            </a:r>
            <a:r>
              <a:rPr lang="ru-RU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b="1" u="sng" dirty="0" err="1">
                <a:solidFill>
                  <a:srgbClr val="C00000"/>
                </a:solidFill>
              </a:rPr>
              <a:t>Мәдени</a:t>
            </a:r>
            <a:r>
              <a:rPr lang="ru-RU" sz="1800" b="1" u="sng" dirty="0">
                <a:solidFill>
                  <a:srgbClr val="C00000"/>
                </a:solidFill>
              </a:rPr>
              <a:t> </a:t>
            </a:r>
            <a:r>
              <a:rPr lang="ru-RU" sz="1800" b="1" u="sng" dirty="0" err="1">
                <a:solidFill>
                  <a:srgbClr val="C00000"/>
                </a:solidFill>
              </a:rPr>
              <a:t>айырмашылықтарды</a:t>
            </a:r>
            <a:r>
              <a:rPr lang="ru-RU" sz="1800" b="1" u="sng" dirty="0">
                <a:solidFill>
                  <a:srgbClr val="C00000"/>
                </a:solidFill>
              </a:rPr>
              <a:t> </a:t>
            </a:r>
            <a:r>
              <a:rPr lang="ru-RU" sz="1800" b="1" u="sng" dirty="0" err="1">
                <a:solidFill>
                  <a:srgbClr val="C00000"/>
                </a:solidFill>
              </a:rPr>
              <a:t>есепке</a:t>
            </a:r>
            <a:r>
              <a:rPr lang="ru-RU" sz="1800" b="1" u="sng" dirty="0">
                <a:solidFill>
                  <a:srgbClr val="C00000"/>
                </a:solidFill>
              </a:rPr>
              <a:t> </a:t>
            </a:r>
            <a:r>
              <a:rPr lang="ru-RU" sz="1800" b="1" u="sng" dirty="0" err="1">
                <a:solidFill>
                  <a:srgbClr val="C00000"/>
                </a:solidFill>
              </a:rPr>
              <a:t>алу</a:t>
            </a:r>
            <a:r>
              <a:rPr lang="ru-RU" sz="1800" b="1" u="sng" dirty="0">
                <a:solidFill>
                  <a:srgbClr val="C00000"/>
                </a:solidFill>
              </a:rPr>
              <a:t>:</a:t>
            </a:r>
            <a:r>
              <a:rPr lang="ru-RU" sz="1800" dirty="0"/>
              <a:t> </a:t>
            </a:r>
            <a:r>
              <a:rPr lang="ru-RU" sz="1800" dirty="0" err="1"/>
              <a:t>екі</a:t>
            </a:r>
            <a:r>
              <a:rPr lang="ru-RU" sz="1800" dirty="0"/>
              <a:t> </a:t>
            </a:r>
            <a:r>
              <a:rPr lang="ru-RU" sz="1800" dirty="0" err="1"/>
              <a:t>құралдың</a:t>
            </a:r>
            <a:r>
              <a:rPr lang="ru-RU" sz="1800" dirty="0"/>
              <a:t> да </a:t>
            </a:r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елдер</a:t>
            </a:r>
            <a:r>
              <a:rPr lang="ru-RU" sz="1800" dirty="0"/>
              <a:t> мен </a:t>
            </a:r>
            <a:r>
              <a:rPr lang="ru-RU" sz="1800" dirty="0" err="1"/>
              <a:t>мәдениеттерге</a:t>
            </a:r>
            <a:r>
              <a:rPr lang="ru-RU" sz="1800" dirty="0"/>
              <a:t> </a:t>
            </a:r>
            <a:r>
              <a:rPr lang="ru-RU" sz="1800" dirty="0" err="1"/>
              <a:t>бейімделген</a:t>
            </a:r>
            <a:r>
              <a:rPr lang="ru-RU" sz="1800" dirty="0"/>
              <a:t> </a:t>
            </a:r>
            <a:r>
              <a:rPr lang="ru-RU" sz="1800" dirty="0" err="1"/>
              <a:t>нұсқалары</a:t>
            </a:r>
            <a:r>
              <a:rPr lang="ru-RU" sz="1800" dirty="0"/>
              <a:t> бар,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нәтижелерді</a:t>
            </a:r>
            <a:r>
              <a:rPr lang="ru-RU" sz="1800" dirty="0"/>
              <a:t> </a:t>
            </a:r>
            <a:r>
              <a:rPr lang="ru-RU" sz="1800" dirty="0" err="1"/>
              <a:t>түсіндіру</a:t>
            </a:r>
            <a:r>
              <a:rPr lang="ru-RU" sz="1800" dirty="0"/>
              <a:t> </a:t>
            </a:r>
            <a:r>
              <a:rPr lang="ru-RU" sz="1800" dirty="0" err="1"/>
              <a:t>кезінде</a:t>
            </a:r>
            <a:r>
              <a:rPr lang="ru-RU" sz="1800" dirty="0"/>
              <a:t> </a:t>
            </a:r>
            <a:r>
              <a:rPr lang="ru-RU" sz="1800" dirty="0" err="1"/>
              <a:t>мәдени</a:t>
            </a:r>
            <a:r>
              <a:rPr lang="ru-RU" sz="1800" dirty="0"/>
              <a:t> </a:t>
            </a:r>
            <a:r>
              <a:rPr lang="ru-RU" sz="1800" dirty="0" err="1"/>
              <a:t>айырмашылықтарды</a:t>
            </a:r>
            <a:r>
              <a:rPr lang="ru-RU" sz="1800" dirty="0"/>
              <a:t> </a:t>
            </a:r>
            <a:r>
              <a:rPr lang="ru-RU" sz="1800" dirty="0" err="1"/>
              <a:t>ескеруге</a:t>
            </a:r>
            <a:r>
              <a:rPr lang="ru-RU" sz="1800" dirty="0"/>
              <a:t> </a:t>
            </a:r>
            <a:r>
              <a:rPr lang="ru-RU" sz="1800" dirty="0" err="1"/>
              <a:t>мүмкіндік</a:t>
            </a:r>
            <a:r>
              <a:rPr lang="ru-RU" sz="1800" dirty="0"/>
              <a:t> </a:t>
            </a:r>
            <a:r>
              <a:rPr lang="ru-RU" sz="1800" dirty="0" err="1"/>
              <a:t>береді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45971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93B4D24-F4A8-4141-A20A-E0575D1996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звезда, лег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CE54BF6-7861-48A2-BA36-A508B00573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 b="24730"/>
          <a:stretch/>
        </p:blipFill>
        <p:spPr>
          <a:xfrm>
            <a:off x="-309" y="0"/>
            <a:ext cx="1218895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55A741C2-AB82-4BF5-9324-5D0B56A3D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BEFBA-7426-4131-B796-BB3989E1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95611"/>
            <a:ext cx="10899775" cy="780690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100" dirty="0" smtClean="0"/>
              <a:t>К Е Т Т Е </a:t>
            </a:r>
            <a:r>
              <a:rPr lang="ru-RU" sz="3100" dirty="0" smtClean="0"/>
              <a:t>Л </a:t>
            </a:r>
            <a:r>
              <a:rPr lang="ru-RU" sz="3100" dirty="0" err="1" smtClean="0"/>
              <a:t>сауалнамасының нұсқаулығы</a:t>
            </a:r>
            <a:r>
              <a:rPr lang="ru-RU" sz="3100" dirty="0" smtClean="0"/>
              <a:t> </a:t>
            </a:r>
            <a:endParaRPr lang="en-US" sz="31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DCD46807-BF17-4E5D-90A8-A062604C00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23926DB-76C8-474A-B5FB-F43C59E33F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AB63FA-328F-4A0D-80C0-60331FCC0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18" y="914400"/>
            <a:ext cx="11477807" cy="52560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 err="1" smtClean="0"/>
              <a:t>Нұсқаулық.</a:t>
            </a:r>
            <a:r>
              <a:rPr lang="ru-RU" sz="1600" b="1" dirty="0" smtClean="0"/>
              <a:t> </a:t>
            </a:r>
            <a:r>
              <a:rPr lang="ru-RU" sz="1600" dirty="0" err="1" smtClean="0"/>
              <a:t>Сіздің мінезіңіздің </a:t>
            </a:r>
            <a:r>
              <a:rPr lang="ru-RU" sz="1600" dirty="0" smtClean="0"/>
              <a:t>ерекшеліктерін, </a:t>
            </a:r>
            <a:r>
              <a:rPr lang="ru-RU" sz="1600" dirty="0" err="1" smtClean="0"/>
              <a:t>қызығушылығыңыз бен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бағыттылығыңызды анықтау мақсатында Сізге</a:t>
            </a:r>
            <a:r>
              <a:rPr lang="ru-RU" sz="1600" dirty="0" smtClean="0"/>
              <a:t> жауап беру </a:t>
            </a:r>
            <a:r>
              <a:rPr lang="ru-RU" sz="1600" dirty="0" err="1" smtClean="0"/>
              <a:t>үшін бірқатар сұрақтар ұсынылады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 </a:t>
            </a:r>
            <a:r>
              <a:rPr lang="ru-RU" sz="1600" b="1" dirty="0" err="1" smtClean="0"/>
              <a:t>«дұрыс»</a:t>
            </a:r>
            <a:r>
              <a:rPr lang="kk-KZ" sz="1600" b="1" dirty="0" smtClean="0"/>
              <a:t> және </a:t>
            </a:r>
            <a:r>
              <a:rPr lang="ru-RU" sz="1600" b="1" dirty="0" err="1" smtClean="0"/>
              <a:t>«дұрыс емес</a:t>
            </a:r>
            <a:r>
              <a:rPr lang="ru-RU" sz="1600" b="1" dirty="0" smtClean="0"/>
              <a:t>»</a:t>
            </a:r>
            <a:r>
              <a:rPr lang="ru-RU" sz="1600" dirty="0" smtClean="0"/>
              <a:t> </a:t>
            </a:r>
            <a:r>
              <a:rPr lang="ru-RU" sz="1600" dirty="0" err="1" smtClean="0"/>
              <a:t>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жауапты</a:t>
            </a:r>
            <a:r>
              <a:rPr lang="ru-RU" sz="1600" dirty="0" smtClean="0"/>
              <a:t> </a:t>
            </a:r>
            <a:r>
              <a:rPr lang="ru-RU" sz="1600" dirty="0" err="1" smtClean="0"/>
              <a:t>талап</a:t>
            </a:r>
            <a:r>
              <a:rPr lang="ru-RU" sz="1600" dirty="0" smtClean="0"/>
              <a:t> ететін </a:t>
            </a:r>
            <a:r>
              <a:rPr lang="ru-RU" sz="1600" dirty="0" err="1" smtClean="0"/>
              <a:t>сұрақтар ұсынылмайды</a:t>
            </a:r>
            <a:r>
              <a:rPr lang="ru-RU" sz="1600" dirty="0" smtClean="0"/>
              <a:t>, </a:t>
            </a:r>
            <a:r>
              <a:rPr lang="ru-RU" sz="1600" dirty="0" err="1" smtClean="0"/>
              <a:t>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мұндай жауаптар</a:t>
            </a:r>
            <a:r>
              <a:rPr lang="ru-RU" sz="1600" dirty="0" smtClean="0"/>
              <a:t> </a:t>
            </a:r>
            <a:r>
              <a:rPr lang="ru-RU" sz="1600" dirty="0" err="1" smtClean="0"/>
              <a:t>әртүрлі адамдарға тән түрлі </a:t>
            </a:r>
            <a:r>
              <a:rPr lang="ru-RU" sz="1600" dirty="0" smtClean="0"/>
              <a:t>ерекшеліктерді </a:t>
            </a:r>
            <a:r>
              <a:rPr lang="ru-RU" sz="1600" dirty="0" err="1" smtClean="0"/>
              <a:t>ғана көрсетеді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Егер</a:t>
            </a:r>
            <a:r>
              <a:rPr lang="ru-RU" sz="1600" dirty="0" smtClean="0"/>
              <a:t> </a:t>
            </a:r>
            <a:r>
              <a:rPr lang="ru-RU" sz="1600" dirty="0" err="1" smtClean="0"/>
              <a:t>сіз</a:t>
            </a:r>
            <a:r>
              <a:rPr lang="ru-RU" sz="1600" dirty="0" smtClean="0"/>
              <a:t> </a:t>
            </a:r>
            <a:r>
              <a:rPr lang="ru-RU" sz="1600" dirty="0" err="1" smtClean="0"/>
              <a:t>мінезіңіздің әр түрлі жағдайдағы ерекшеліктері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толық мәлімет алғыңыз келсе</a:t>
            </a:r>
            <a:r>
              <a:rPr lang="ru-RU" sz="1600" dirty="0" smtClean="0"/>
              <a:t>, </a:t>
            </a:r>
            <a:r>
              <a:rPr lang="ru-RU" sz="1600" dirty="0" err="1" smtClean="0"/>
              <a:t>мүмкіндігінше шынайы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нақты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беруге</a:t>
            </a:r>
            <a:r>
              <a:rPr lang="ru-RU" sz="1600" dirty="0" smtClean="0"/>
              <a:t> </a:t>
            </a:r>
            <a:r>
              <a:rPr lang="ru-RU" sz="1600" dirty="0" err="1" smtClean="0"/>
              <a:t>тырысыңыз</a:t>
            </a:r>
            <a:r>
              <a:rPr lang="ru-RU" sz="16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       </a:t>
            </a:r>
            <a:r>
              <a:rPr lang="ru-RU" sz="1600" dirty="0" err="1" smtClean="0"/>
              <a:t>Сұраққа </a:t>
            </a:r>
            <a:r>
              <a:rPr lang="ru-RU" sz="1600" dirty="0" smtClean="0"/>
              <a:t>жауап беру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ұсынылған үш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нұсқасының біреуін</a:t>
            </a:r>
            <a:r>
              <a:rPr lang="ru-RU" sz="1600" dirty="0" smtClean="0"/>
              <a:t> </a:t>
            </a:r>
            <a:r>
              <a:rPr lang="ru-RU" sz="1600" dirty="0" err="1" smtClean="0"/>
              <a:t>таңдаңыз</a:t>
            </a:r>
            <a:r>
              <a:rPr lang="ru-RU" sz="1600" dirty="0" smtClean="0"/>
              <a:t>. Жауап беру </a:t>
            </a:r>
            <a:r>
              <a:rPr lang="ru-RU" sz="1600" dirty="0" err="1" smtClean="0"/>
              <a:t>парағындағы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нөмірі ұсынылған сұрақ нөміріне сай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келуі</a:t>
            </a:r>
            <a:r>
              <a:rPr lang="ru-RU" sz="1600" dirty="0" smtClean="0"/>
              <a:t> </a:t>
            </a:r>
            <a:r>
              <a:rPr lang="ru-RU" sz="1600" dirty="0" err="1" smtClean="0"/>
              <a:t>керек</a:t>
            </a:r>
            <a:r>
              <a:rPr lang="ru-RU" sz="1600" dirty="0" smtClean="0"/>
              <a:t>. «а» </a:t>
            </a:r>
            <a:r>
              <a:rPr lang="ru-RU" sz="1600" dirty="0" err="1" smtClean="0"/>
              <a:t>нұсқасын таңдасаңыз </a:t>
            </a:r>
            <a:r>
              <a:rPr lang="ru-RU" sz="1600" dirty="0" smtClean="0"/>
              <a:t>– </a:t>
            </a:r>
            <a:r>
              <a:rPr lang="ru-RU" sz="1600" dirty="0" err="1" smtClean="0"/>
              <a:t>шаршылардың </a:t>
            </a:r>
            <a:r>
              <a:rPr lang="ru-RU" sz="1600" dirty="0" smtClean="0"/>
              <a:t>сол </a:t>
            </a:r>
            <a:r>
              <a:rPr lang="ru-RU" sz="1600" dirty="0" err="1" smtClean="0"/>
              <a:t>жағына</a:t>
            </a:r>
            <a:r>
              <a:rPr lang="ru-RU" sz="1600" dirty="0" smtClean="0"/>
              <a:t>, «в» </a:t>
            </a:r>
            <a:r>
              <a:rPr lang="ru-RU" sz="1600" dirty="0" err="1" smtClean="0"/>
              <a:t>жауабына</a:t>
            </a:r>
            <a:r>
              <a:rPr lang="ru-RU" sz="1600" dirty="0" smtClean="0"/>
              <a:t> орта </a:t>
            </a:r>
            <a:r>
              <a:rPr lang="ru-RU" sz="1600" dirty="0" err="1" smtClean="0"/>
              <a:t>тұсына және </a:t>
            </a:r>
            <a:r>
              <a:rPr lang="ru-RU" sz="1600" dirty="0" smtClean="0"/>
              <a:t>«с» </a:t>
            </a:r>
            <a:r>
              <a:rPr lang="ru-RU" sz="1600" dirty="0" err="1" smtClean="0"/>
              <a:t>жауабының оң жағына </a:t>
            </a:r>
            <a:r>
              <a:rPr lang="ru-RU" sz="1600" dirty="0" smtClean="0"/>
              <a:t>«</a:t>
            </a:r>
            <a:r>
              <a:rPr lang="ru-RU" sz="1600" dirty="0" err="1" smtClean="0"/>
              <a:t>х</a:t>
            </a:r>
            <a:r>
              <a:rPr lang="ru-RU" sz="1600" dirty="0" smtClean="0"/>
              <a:t>» (икс) </a:t>
            </a:r>
            <a:r>
              <a:rPr lang="ru-RU" sz="1600" dirty="0" err="1" smtClean="0"/>
              <a:t>белгісін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қойыңыз</a:t>
            </a:r>
            <a:r>
              <a:rPr lang="ru-RU" sz="1600" dirty="0" smtClean="0"/>
              <a:t>. Жауап </a:t>
            </a:r>
            <a:r>
              <a:rPr lang="ru-RU" sz="1600" dirty="0" err="1" smtClean="0"/>
              <a:t>бере</a:t>
            </a:r>
            <a:r>
              <a:rPr lang="ru-RU" sz="1600" dirty="0" smtClean="0"/>
              <a:t> отырып, </a:t>
            </a:r>
            <a:r>
              <a:rPr lang="ru-RU" sz="1600" b="1" dirty="0" err="1" smtClean="0"/>
              <a:t>есіңізде сақтаңыз</a:t>
            </a:r>
            <a:r>
              <a:rPr lang="ru-RU" sz="1600" dirty="0" err="1" smtClean="0"/>
              <a:t>:</a:t>
            </a:r>
            <a:endParaRPr lang="ru-RU" sz="1600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керекті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мән-жайды толық баяндап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беретіндей</a:t>
            </a:r>
            <a:r>
              <a:rPr lang="ru-RU" sz="1600" dirty="0" smtClean="0"/>
              <a:t> </a:t>
            </a:r>
            <a:r>
              <a:rPr lang="ru-RU" sz="1600" dirty="0" err="1" smtClean="0"/>
              <a:t>сұрақтар сондай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кең көлемді емес</a:t>
            </a:r>
            <a:r>
              <a:rPr lang="ru-RU" sz="1600" dirty="0" smtClean="0"/>
              <a:t>,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да </a:t>
            </a:r>
            <a:r>
              <a:rPr lang="ru-RU" sz="1600" dirty="0" err="1" smtClean="0"/>
              <a:t>ұсақ-түйекті көп ойламай</a:t>
            </a:r>
            <a:r>
              <a:rPr lang="ru-RU" sz="1600" dirty="0" smtClean="0"/>
              <a:t>, </a:t>
            </a:r>
            <a:r>
              <a:rPr lang="ru-RU" sz="1600" dirty="0" err="1" smtClean="0"/>
              <a:t>типтілік</a:t>
            </a:r>
            <a:r>
              <a:rPr lang="ru-RU" sz="1600" dirty="0" smtClean="0"/>
              <a:t> </a:t>
            </a:r>
            <a:r>
              <a:rPr lang="ru-RU" sz="1600" dirty="0" err="1" smtClean="0"/>
              <a:t>мән-жайды ұсыныңыз</a:t>
            </a:r>
            <a:r>
              <a:rPr lang="ru-RU" sz="1600" dirty="0" smtClean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ойлануға көп уақытыңызды ысырап</a:t>
            </a:r>
            <a:r>
              <a:rPr lang="ru-RU" sz="1600" dirty="0" smtClean="0"/>
              <a:t> </a:t>
            </a:r>
            <a:r>
              <a:rPr lang="ru-RU" sz="1600" dirty="0" err="1" smtClean="0"/>
              <a:t>етпей</a:t>
            </a:r>
            <a:r>
              <a:rPr lang="ru-RU" sz="1600" dirty="0" smtClean="0"/>
              <a:t>, </a:t>
            </a:r>
            <a:r>
              <a:rPr lang="ru-RU" sz="1600" dirty="0" err="1" smtClean="0"/>
              <a:t>басыңызға </a:t>
            </a:r>
            <a:r>
              <a:rPr lang="ru-RU" sz="1600" dirty="0" smtClean="0"/>
              <a:t>бірінші келген </a:t>
            </a:r>
            <a:r>
              <a:rPr lang="ru-RU" sz="1600" dirty="0" err="1" smtClean="0"/>
              <a:t>шынайы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жауапты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белгілеңіз</a:t>
            </a:r>
            <a:r>
              <a:rPr lang="ru-RU" sz="1600" dirty="0" smtClean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бір</a:t>
            </a:r>
            <a:r>
              <a:rPr lang="ru-RU" sz="1600" dirty="0" smtClean="0"/>
              <a:t> </a:t>
            </a:r>
            <a:r>
              <a:rPr lang="ru-RU" sz="1600" dirty="0" err="1" smtClean="0"/>
              <a:t>минутта</a:t>
            </a:r>
            <a:r>
              <a:rPr lang="ru-RU" sz="1600" dirty="0" smtClean="0"/>
              <a:t> бірнеше </a:t>
            </a:r>
            <a:r>
              <a:rPr lang="ru-RU" sz="1600" dirty="0" err="1" smtClean="0"/>
              <a:t>сұраққа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беруге</a:t>
            </a:r>
            <a:r>
              <a:rPr lang="ru-RU" sz="1600" dirty="0" smtClean="0"/>
              <a:t> </a:t>
            </a:r>
            <a:r>
              <a:rPr lang="ru-RU" sz="1600" dirty="0" err="1" smtClean="0"/>
              <a:t>тырысыңыз</a:t>
            </a:r>
            <a:r>
              <a:rPr lang="ru-RU" sz="1600" dirty="0" smtClean="0"/>
              <a:t>, сол </a:t>
            </a:r>
            <a:r>
              <a:rPr lang="ru-RU" sz="1600" dirty="0" err="1" smtClean="0"/>
              <a:t>кезде</a:t>
            </a:r>
            <a:r>
              <a:rPr lang="ru-RU" sz="1600" dirty="0" smtClean="0"/>
              <a:t> </a:t>
            </a:r>
            <a:r>
              <a:rPr lang="ru-RU" sz="1600" dirty="0" err="1" smtClean="0"/>
              <a:t>сіз</a:t>
            </a:r>
            <a:r>
              <a:rPr lang="ru-RU" sz="1600" dirty="0" smtClean="0"/>
              <a:t> </a:t>
            </a:r>
            <a:r>
              <a:rPr lang="ru-RU" sz="1600" dirty="0" err="1" smtClean="0"/>
              <a:t>бұл әдістемені шамамен</a:t>
            </a:r>
            <a:r>
              <a:rPr lang="ru-RU" sz="1600" dirty="0" smtClean="0"/>
              <a:t>  35 </a:t>
            </a:r>
            <a:r>
              <a:rPr lang="ru-RU" sz="1600" dirty="0" err="1" smtClean="0"/>
              <a:t>минутта</a:t>
            </a:r>
            <a:r>
              <a:rPr lang="ru-RU" sz="1600" dirty="0" smtClean="0"/>
              <a:t> </a:t>
            </a:r>
            <a:r>
              <a:rPr lang="ru-RU" sz="1600" dirty="0" err="1" smtClean="0"/>
              <a:t>бітіре</a:t>
            </a:r>
            <a:r>
              <a:rPr lang="ru-RU" sz="1600" dirty="0" smtClean="0"/>
              <a:t> </a:t>
            </a:r>
            <a:r>
              <a:rPr lang="ru-RU" sz="1600" dirty="0" err="1" smtClean="0"/>
              <a:t>аласыз</a:t>
            </a:r>
            <a:r>
              <a:rPr lang="ru-RU" sz="1600" dirty="0" smtClean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нақты </a:t>
            </a:r>
            <a:r>
              <a:rPr lang="ru-RU" sz="1600" dirty="0" smtClean="0"/>
              <a:t>жауап беру </a:t>
            </a:r>
            <a:r>
              <a:rPr lang="ru-RU" sz="1600" dirty="0" err="1" smtClean="0"/>
              <a:t>мүмкіндігі болмаған кезден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 жағдайларда </a:t>
            </a:r>
            <a:r>
              <a:rPr lang="ru-RU" sz="1600" dirty="0" smtClean="0"/>
              <a:t>«</a:t>
            </a:r>
            <a:r>
              <a:rPr lang="ru-RU" sz="1600" dirty="0" err="1" smtClean="0"/>
              <a:t>анықталмаған</a:t>
            </a:r>
            <a:r>
              <a:rPr lang="ru-RU" sz="1600" dirty="0" smtClean="0"/>
              <a:t>» </a:t>
            </a:r>
            <a:r>
              <a:rPr lang="ru-RU" sz="1600" dirty="0" err="1" smtClean="0"/>
              <a:t>жауаптарды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көрсетуге тырыспаңыз </a:t>
            </a:r>
            <a:r>
              <a:rPr lang="ru-RU" sz="1600" dirty="0" smtClean="0"/>
              <a:t>(5-6 </a:t>
            </a:r>
            <a:r>
              <a:rPr lang="ru-RU" sz="1600" dirty="0" err="1" smtClean="0"/>
              <a:t>сұраққа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берген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кезде</a:t>
            </a:r>
            <a:r>
              <a:rPr lang="ru-RU" sz="1600" dirty="0" smtClean="0"/>
              <a:t>,  «</a:t>
            </a:r>
            <a:r>
              <a:rPr lang="ru-RU" sz="1600" dirty="0" err="1" smtClean="0"/>
              <a:t>анықталмаған</a:t>
            </a:r>
            <a:r>
              <a:rPr lang="ru-RU" sz="1600" dirty="0" smtClean="0"/>
              <a:t>» </a:t>
            </a:r>
            <a:r>
              <a:rPr lang="ru-RU" sz="1600" dirty="0" err="1" smtClean="0"/>
              <a:t>жауап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біруден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артық болмауы</a:t>
            </a:r>
            <a:r>
              <a:rPr lang="ru-RU" sz="1600" dirty="0" smtClean="0"/>
              <a:t> </a:t>
            </a:r>
            <a:r>
              <a:rPr lang="ru-RU" sz="1600" dirty="0" err="1" smtClean="0"/>
              <a:t>керек</a:t>
            </a:r>
            <a:r>
              <a:rPr lang="ru-RU" sz="1600" dirty="0" smtClean="0"/>
              <a:t>);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ешқандай сұрақты </a:t>
            </a:r>
            <a:r>
              <a:rPr lang="ru-RU" sz="1600" dirty="0" smtClean="0"/>
              <a:t>бос </a:t>
            </a:r>
            <a:r>
              <a:rPr lang="ru-RU" sz="1600" dirty="0" err="1" smtClean="0"/>
              <a:t>жібермей</a:t>
            </a:r>
            <a:r>
              <a:rPr lang="ru-RU" sz="1600" dirty="0" smtClean="0"/>
              <a:t>, </a:t>
            </a:r>
            <a:r>
              <a:rPr lang="ru-RU" sz="1600" dirty="0" err="1" smtClean="0"/>
              <a:t>барлық сұраққа қатарынан </a:t>
            </a:r>
            <a:r>
              <a:rPr lang="ru-RU" sz="1600" dirty="0" smtClean="0"/>
              <a:t>жауап </a:t>
            </a:r>
            <a:r>
              <a:rPr lang="ru-RU" sz="1600" dirty="0" err="1" smtClean="0"/>
              <a:t>беріңіз</a:t>
            </a:r>
            <a:r>
              <a:rPr lang="ru-RU" sz="1600" dirty="0" smtClean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 smtClean="0"/>
              <a:t>кейбір</a:t>
            </a:r>
            <a:r>
              <a:rPr lang="ru-RU" sz="1600" dirty="0" smtClean="0"/>
              <a:t> </a:t>
            </a:r>
            <a:r>
              <a:rPr lang="ru-RU" sz="1600" dirty="0" err="1" smtClean="0"/>
              <a:t>сұрақтар сіздің табиғатыңызға мүлдем сай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келмеуі</a:t>
            </a:r>
            <a:r>
              <a:rPr lang="ru-RU" sz="1600" dirty="0" smtClean="0"/>
              <a:t> </a:t>
            </a:r>
            <a:r>
              <a:rPr lang="ru-RU" sz="1600" dirty="0" err="1" smtClean="0"/>
              <a:t>мүмкін,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жағдайда сізге</a:t>
            </a:r>
            <a:r>
              <a:rPr lang="ru-RU" sz="1600" dirty="0" smtClean="0"/>
              <a:t> </a:t>
            </a:r>
            <a:r>
              <a:rPr lang="ru-RU" sz="1600" dirty="0" err="1" smtClean="0"/>
              <a:t>шамалы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жақындау келетін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жауапты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көрсетіңіз</a:t>
            </a:r>
            <a:r>
              <a:rPr lang="ru-RU" sz="1600" dirty="0" smtClean="0"/>
              <a:t>. </a:t>
            </a:r>
            <a:r>
              <a:rPr lang="ru-RU" sz="1600" dirty="0" err="1" smtClean="0"/>
              <a:t>Өз жауабыңызбен өзіңізді жағымды көрсетуге тырыспаңыз.</a:t>
            </a:r>
            <a:r>
              <a:rPr lang="ru-RU" sz="1600" dirty="0" smtClean="0"/>
              <a:t> </a:t>
            </a:r>
            <a:r>
              <a:rPr lang="ru-RU" sz="1600" dirty="0" err="1" smtClean="0"/>
              <a:t>Өзіңіздің </a:t>
            </a:r>
            <a:r>
              <a:rPr lang="ru-RU" sz="1600" dirty="0" smtClean="0"/>
              <a:t>жеке </a:t>
            </a:r>
            <a:r>
              <a:rPr lang="ru-RU" sz="1600" dirty="0" err="1" smtClean="0"/>
              <a:t>ойыңызды ашық көрсетіңіз</a:t>
            </a:r>
            <a:r>
              <a:rPr lang="ru-RU" sz="1600" dirty="0" smtClean="0"/>
              <a:t>.  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01964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6" y="0"/>
            <a:ext cx="105156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Ұсынылатын әдебиеттер тізімі</a:t>
            </a: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Б.Ш.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Байжуманова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А.Ж.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Кунанбаева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Ә.М.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Умирзакова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Психодиагностика.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Оқу-әдістемелік құрал.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ADAL KITAP»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2024, - 417 б.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П. В.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Клиническая психодиагностика личности: учебное пособие для вузов / П. В.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 — 3-е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327 с. 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Д. М.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Практикум по психодиагностике: учебное пособие для вузов / Д. М.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М. Г.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 — 2-е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139 с. 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(Высшее образование). — ISBN 978-5-534-07265-5.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Психодиагностика. Теория и практика в 2 ч. Часть 1: учебник для вузов / М. К. Акимова [и др.] ; под редакцией М. К. Акимовой, М. К. Акимовой. — 4-е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301 с. — (Высшее образование). — ISBN 978-5-9916-9948-8. — Текст: электронный // ЭБС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[сайт]. — URL: 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Психодиагностика: учебник и практикум для вузов / А. Н. Кошелева [и др.]; под редакцией А. Н. Кошелевой, В. В. Хороших. — Москва 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373 с. — (Высшее образование). — ISBN 978-5-534-00775-6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 Ишанов, П. З. Основы психолого-педагогической диагностики : учеб. пособие / П. З. Ишанов 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М-во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образования и науки РК. - 3-е изд. - Караганда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Ақнұр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2019. - 136 с. - URL: http://elib.kaznu.kz/order-book. - 500 (тираж) экз. - ISBN 978-601-7938-48-2 </a:t>
            </a: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Н. С. Психодиагностика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 құралы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 Н. С.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З. Б.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Мадалиева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Н. Қ.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Тоқсанбаева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Әл-Фараби атын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ҚазҰУ.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 - 253, [1] б. - 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URL: http://elib.kaznu.kz/book/16569.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.: 243-251 б. - 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ISBN 978-604-04-4713-4</a:t>
            </a:r>
            <a:endParaRPr lang="kk-KZ" sz="16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Практикум по психодиагностике : практикум /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КазНУ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им.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аль-Фараби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; [авт.-сост.: А. И. Гарбер, Д. В. Иванов, С. К.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Бердибаева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].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2019. - 364 с. - URL: http://elib.kaznu.kz/order-book.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.: с. 359-360. - 100 (тираж) экз. - ISBN 978-601-04-3727-2 </a:t>
            </a: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Непомнящая, Н.И. Психодиагностика личности: теория и практика : учеб. пособие для вузов / Н. И. Непомнящая. - М. : ВЛАДОС, 2003. - 188, [4] с. - (Учеб. пособие для вузов). - URL: http://elib.kaznu.kz/order-book. - ISBN 5-691-00479-4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емей, НАЗАРЛАРЫҢЫЗҒА РАХМЕТ! - ppt download">
            <a:extLst>
              <a:ext uri="{FF2B5EF4-FFF2-40B4-BE49-F238E27FC236}">
                <a16:creationId xmlns:a16="http://schemas.microsoft.com/office/drawing/2014/main" xmlns="" id="{2A04209E-8B81-42DD-B1D4-0AFACE252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51015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_2SEEDS">
      <a:dk1>
        <a:srgbClr val="000000"/>
      </a:dk1>
      <a:lt1>
        <a:srgbClr val="FFFFFF"/>
      </a:lt1>
      <a:dk2>
        <a:srgbClr val="413924"/>
      </a:dk2>
      <a:lt2>
        <a:srgbClr val="E6E8EB"/>
      </a:lt2>
      <a:accent1>
        <a:srgbClr val="B5A065"/>
      </a:accent1>
      <a:accent2>
        <a:srgbClr val="CC9479"/>
      </a:accent2>
      <a:accent3>
        <a:srgbClr val="9DA66D"/>
      </a:accent3>
      <a:accent4>
        <a:srgbClr val="62AFA0"/>
      </a:accent4>
      <a:accent5>
        <a:srgbClr val="62ACC1"/>
      </a:accent5>
      <a:accent6>
        <a:srgbClr val="7090C9"/>
      </a:accent6>
      <a:hlink>
        <a:srgbClr val="7082B2"/>
      </a:hlink>
      <a:folHlink>
        <a:srgbClr val="848484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LinesVTI" id="{8C0B0F05-C8D0-4078-9615-83E590287484}" vid="{43A7BC57-C1E3-4EE6-BDBC-5422DD574AF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E1303072A1AC246B5C433DD0ED3ADBB" ma:contentTypeVersion="0" ma:contentTypeDescription="Создание документа." ma:contentTypeScope="" ma:versionID="c22e34f055bc0e882c858975705e8a4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2fabbfca08c602fc194a16e91989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E80DA6-C5C5-4836-BAE2-1F80F894E4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666DAFF-F075-4378-8E02-C15D91AEA0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B1FFEA-B1E9-46EA-8FC1-6E661D4AE48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772</Words>
  <Application>Microsoft Office PowerPoint</Application>
  <PresentationFormat>Произвольный</PresentationFormat>
  <Paragraphs>69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SketchLinesVTI</vt:lpstr>
      <vt:lpstr>№11 дәріс Тұлғалық сауалнамалар</vt:lpstr>
      <vt:lpstr>Слайд 2</vt:lpstr>
      <vt:lpstr>MMPI (Minnesota Multiphasic Personality Inventory)MMPI-әртүрлі психологиялық жағдайлар мен бұзылуларды анықтауға арналған кеңінен қолданылатын психометриялық тест</vt:lpstr>
      <vt:lpstr>16PF (16 Personality Factors, Кеттелл)16факторлық сауалнамасын факторлық талдау негізінде тұлғаның негізгі қасиеттерін бағалау үшін Раймонд Кеттелл жасаған</vt:lpstr>
      <vt:lpstr> </vt:lpstr>
      <vt:lpstr>MMPI   және   16PF   (Р.Кэттелл   16   тұлғалық   факторлар) сауалнамаларын пайдаланудың  жалпы ерекшеліктері</vt:lpstr>
      <vt:lpstr>    К Е Т Т Е Л сауалнамасының нұсқаулығы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Эксперименттік психологияның пәні мен міндеттері </dc:title>
  <dc:creator>Сагинов Кайрат Мырзабаевич</dc:creator>
  <cp:lastModifiedBy>ASUS</cp:lastModifiedBy>
  <cp:revision>10</cp:revision>
  <dcterms:created xsi:type="dcterms:W3CDTF">2020-09-07T07:46:50Z</dcterms:created>
  <dcterms:modified xsi:type="dcterms:W3CDTF">2024-09-18T19:02:07Z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0x0101000E1303072A1AC246B5C433DD0ED3ADBB</vt:lpwstr>
  </property>
</Properties>
</file>