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8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2556" y="221587"/>
            <a:ext cx="7791688" cy="3920728"/>
          </a:xfrm>
          <a:prstGeom prst="rect">
            <a:avLst/>
          </a:prstGeom>
          <a:noFill/>
          <a:ln/>
        </p:spPr>
        <p:txBody>
          <a:bodyPr wrap="square" lIns="0" tIns="0" rIns="0" bIns="0" rtlCol="0" anchor="t"/>
          <a:lstStyle/>
          <a:p>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7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Дәріс</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Толықтырылған</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шындық</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AR)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және</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жасанды</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интеллект (ЖИ)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құралдарын</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физика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сабағында</a:t>
            </a:r>
            <a:r>
              <a:rPr lang="ru-RU" sz="3200" kern="0" spc="-99"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ru-RU" sz="3200" kern="0" spc="-99"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қолдану</a:t>
            </a:r>
            <a:endParaRPr lang="en-US" sz="3200" dirty="0">
              <a:latin typeface="Times New Roman" panose="02020603050405020304" pitchFamily="18" charset="0"/>
              <a:cs typeface="Times New Roman" panose="02020603050405020304" pitchFamily="18" charset="0"/>
            </a:endParaRPr>
          </a:p>
        </p:txBody>
      </p:sp>
      <p:sp>
        <p:nvSpPr>
          <p:cNvPr id="4" name="Text 1"/>
          <p:cNvSpPr/>
          <p:nvPr/>
        </p:nvSpPr>
        <p:spPr>
          <a:xfrm>
            <a:off x="6162556" y="2244689"/>
            <a:ext cx="7791688" cy="1545431"/>
          </a:xfrm>
          <a:prstGeom prst="rect">
            <a:avLst/>
          </a:prstGeom>
          <a:noFill/>
          <a:ln/>
        </p:spPr>
        <p:txBody>
          <a:bodyPr wrap="square" lIns="0" tIns="0" rIns="0" bIns="0" rtlCol="0" anchor="t"/>
          <a:lstStyle/>
          <a:p>
            <a:pPr marL="0" indent="0" algn="just">
              <a:buNone/>
            </a:pPr>
            <a:r>
              <a:rPr lang="en-US" sz="3200" kern="0" spc="-30" dirty="0">
                <a:solidFill>
                  <a:srgbClr val="272525"/>
                </a:solidFill>
                <a:latin typeface="Times New Roman" panose="02020603050405020304" pitchFamily="18" charset="0"/>
                <a:ea typeface="Source Sans Pro" pitchFamily="34" charset="-122"/>
                <a:cs typeface="Times New Roman" panose="02020603050405020304" pitchFamily="18" charset="0"/>
              </a:rPr>
              <a:t>Толықтырылған шындық (AR) және жасанды интеллект (ЖИ) технологиялары қазіргі таңда білім беру саласында, әсіресе физика пәнінде кеңінен қолданылуда. Бұл технологиялар оқу процесін жаңаша, тиімді әрі қызықты етіп ұйымдастыруға мүмкіндік береді. AR мен ЖИ физика сабақтарын интерактивті етіп, оқушылардың пәнге деген қызығушылығын арттырады және күрделі ұғымдарды түсінуге көмектеседі.</a:t>
            </a:r>
            <a:endParaRPr lang="en-US" sz="3200" dirty="0">
              <a:latin typeface="Times New Roman" panose="02020603050405020304" pitchFamily="18" charset="0"/>
              <a:cs typeface="Times New Roman" panose="02020603050405020304" pitchFamily="18" charset="0"/>
            </a:endParaRPr>
          </a:p>
        </p:txBody>
      </p:sp>
      <p:sp>
        <p:nvSpPr>
          <p:cNvPr id="5" name="Shape 2"/>
          <p:cNvSpPr/>
          <p:nvPr/>
        </p:nvSpPr>
        <p:spPr>
          <a:xfrm>
            <a:off x="6162556" y="6946702"/>
            <a:ext cx="309086" cy="309086"/>
          </a:xfrm>
          <a:prstGeom prst="roundRect">
            <a:avLst>
              <a:gd name="adj" fmla="val 29581041"/>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64FD9F3-4934-4A48-B5D1-2210FEC47049}"/>
              </a:ext>
            </a:extLst>
          </p:cNvPr>
          <p:cNvSpPr/>
          <p:nvPr/>
        </p:nvSpPr>
        <p:spPr>
          <a:xfrm>
            <a:off x="0" y="248650"/>
            <a:ext cx="13750506" cy="7971413"/>
          </a:xfrm>
          <a:prstGeom prst="rect">
            <a:avLst/>
          </a:prstGeom>
        </p:spPr>
        <p:txBody>
          <a:bodyPr wrap="square">
            <a:spAutoFit/>
          </a:bodyPr>
          <a:lstStyle/>
          <a:p>
            <a:pPr indent="450215" algn="just">
              <a:spcAft>
                <a:spcPts val="0"/>
              </a:spcAft>
              <a:tabLst>
                <a:tab pos="540385" algn="l"/>
              </a:tabLst>
            </a:pPr>
            <a:r>
              <a:rPr lang="kk-KZ" sz="3200" b="1" dirty="0">
                <a:latin typeface="Times New Roman" panose="02020603050405020304" pitchFamily="18" charset="0"/>
                <a:ea typeface="Calibri" panose="020F0502020204030204" pitchFamily="34" charset="0"/>
                <a:cs typeface="Times New Roman" panose="02020603050405020304" pitchFamily="18" charset="0"/>
              </a:rPr>
              <a:t>Дәрісті бекіту сұрақтары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1. Толықтырылған шындық (AR) технологиясы физика сабағында қандай артықшылықтар береді?</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2. Электромагниттік өрістер мен толқындарды түсіндіруде AR технологиясы қалай қолданылады?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3. Механика тақырыбы бойынша Ньютон заңдарын AR арқылы қалай түсіндіруге болады?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4. Жарықтың сынуы мен шағылуын AR технологиясы арқылы қалай көрсетуге болады?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5. Астрономия және гравитация заңдарын оқытуда AR қолдану оқушыларға қандай мүмкіндік береді?</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6. Электр тізбектерін зерттеуде AR қосымшалары қандай мүмкіндіктер ұсынады?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7. Физика сабағында қолданылатын AR құралдары мен қосымшаларының бірін атаңыз және оның қолданылу ерекшеліктерін түсіндіріңіз.</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3200" dirty="0">
                <a:latin typeface="Times New Roman" panose="02020603050405020304" pitchFamily="18" charset="0"/>
                <a:ea typeface="Calibri" panose="020F0502020204030204" pitchFamily="34" charset="0"/>
                <a:cs typeface="Times New Roman" panose="02020603050405020304" pitchFamily="18" charset="0"/>
              </a:rPr>
              <a:t> </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71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B7A9FAC-BD8A-44BB-977A-7719C85719FF}"/>
              </a:ext>
            </a:extLst>
          </p:cNvPr>
          <p:cNvSpPr/>
          <p:nvPr/>
        </p:nvSpPr>
        <p:spPr>
          <a:xfrm>
            <a:off x="4017961" y="2804972"/>
            <a:ext cx="8529386" cy="1015663"/>
          </a:xfrm>
          <a:prstGeom prst="rect">
            <a:avLst/>
          </a:prstGeom>
        </p:spPr>
        <p:txBody>
          <a:bodyPr wrap="none">
            <a:spAutoFit/>
          </a:bodyPr>
          <a:lstStyle/>
          <a:p>
            <a:r>
              <a:rPr lang="kk-KZ" sz="6000" dirty="0">
                <a:latin typeface="Times New Roman" panose="02020603050405020304" pitchFamily="18" charset="0"/>
                <a:ea typeface="Calibri" panose="020F0502020204030204" pitchFamily="34" charset="0"/>
              </a:rPr>
              <a:t>Назарларыңызға рақмет! </a:t>
            </a:r>
            <a:endParaRPr lang="ru-RU" sz="6000" dirty="0"/>
          </a:p>
        </p:txBody>
      </p:sp>
    </p:spTree>
    <p:extLst>
      <p:ext uri="{BB962C8B-B14F-4D97-AF65-F5344CB8AC3E}">
        <p14:creationId xmlns:p14="http://schemas.microsoft.com/office/powerpoint/2010/main" val="336322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624"/>
          </a:xfrm>
          <a:prstGeom prst="rect">
            <a:avLst/>
          </a:prstGeom>
        </p:spPr>
      </p:pic>
      <p:sp>
        <p:nvSpPr>
          <p:cNvPr id="3" name="Text 0"/>
          <p:cNvSpPr/>
          <p:nvPr/>
        </p:nvSpPr>
        <p:spPr>
          <a:xfrm>
            <a:off x="593884" y="466606"/>
            <a:ext cx="7956233" cy="998220"/>
          </a:xfrm>
          <a:prstGeom prst="rect">
            <a:avLst/>
          </a:prstGeom>
          <a:noFill/>
          <a:ln/>
        </p:spPr>
        <p:txBody>
          <a:bodyPr wrap="square" lIns="0" tIns="0" rIns="0" bIns="0" rtlCol="0" anchor="t"/>
          <a:lstStyle/>
          <a:p>
            <a:pPr marL="0" indent="0">
              <a:lnSpc>
                <a:spcPts val="3900"/>
              </a:lnSpc>
              <a:buNone/>
            </a:pPr>
            <a:r>
              <a:rPr lang="en-US" sz="3100" kern="0" spc="-63" dirty="0">
                <a:solidFill>
                  <a:srgbClr val="D73AD7"/>
                </a:solidFill>
                <a:latin typeface="Source Serif Pro Semi Bold" pitchFamily="34" charset="0"/>
                <a:ea typeface="Source Serif Pro Semi Bold" pitchFamily="34" charset="-122"/>
                <a:cs typeface="Source Serif Pro Semi Bold" pitchFamily="34" charset="-120"/>
              </a:rPr>
              <a:t>Толықтырылған шындық (AR) технологиясы</a:t>
            </a:r>
            <a:endParaRPr lang="en-US" sz="3100" dirty="0"/>
          </a:p>
        </p:txBody>
      </p:sp>
      <p:sp>
        <p:nvSpPr>
          <p:cNvPr id="4" name="Text 1"/>
          <p:cNvSpPr/>
          <p:nvPr/>
        </p:nvSpPr>
        <p:spPr>
          <a:xfrm>
            <a:off x="593884" y="1719382"/>
            <a:ext cx="7956233" cy="1085850"/>
          </a:xfrm>
          <a:prstGeom prst="rect">
            <a:avLst/>
          </a:prstGeom>
          <a:noFill/>
          <a:ln/>
        </p:spPr>
        <p:txBody>
          <a:bodyPr wrap="square" lIns="0" tIns="0" rIns="0" bIns="0" rtlCol="0" anchor="t"/>
          <a:lstStyle/>
          <a:p>
            <a:pPr marL="0" indent="0">
              <a:lnSpc>
                <a:spcPts val="2100"/>
              </a:lnSpc>
              <a:buNone/>
            </a:pPr>
            <a:r>
              <a:rPr lang="en-US" sz="1300" kern="0" spc="-27" dirty="0">
                <a:solidFill>
                  <a:srgbClr val="272525"/>
                </a:solidFill>
                <a:latin typeface="Source Sans Pro" pitchFamily="34" charset="0"/>
                <a:ea typeface="Source Sans Pro" pitchFamily="34" charset="-122"/>
                <a:cs typeface="Source Sans Pro" pitchFamily="34" charset="-120"/>
              </a:rPr>
              <a:t>Толықтырылған шындық (AR) – бұл нақты әлемнің виртуалды компоненттермен толықтырылуы. AR технологиялары арқылы оқушылар физикалық құбылыстарды интерактивті түрде көре алады. Бұл технология физика заңдарын көрнекі түрде ұсыну үшін қолданылады, ол арқылы оқушылар түсініксіз теорияларды нақты көріністерге айналдырады.</a:t>
            </a:r>
            <a:endParaRPr lang="en-US" sz="1300" dirty="0"/>
          </a:p>
        </p:txBody>
      </p:sp>
      <p:sp>
        <p:nvSpPr>
          <p:cNvPr id="5" name="Text 2"/>
          <p:cNvSpPr/>
          <p:nvPr/>
        </p:nvSpPr>
        <p:spPr>
          <a:xfrm>
            <a:off x="593884" y="2996089"/>
            <a:ext cx="7956233" cy="814388"/>
          </a:xfrm>
          <a:prstGeom prst="rect">
            <a:avLst/>
          </a:prstGeom>
          <a:noFill/>
          <a:ln/>
        </p:spPr>
        <p:txBody>
          <a:bodyPr wrap="square" lIns="0" tIns="0" rIns="0" bIns="0" rtlCol="0" anchor="t"/>
          <a:lstStyle/>
          <a:p>
            <a:pPr marL="0" indent="0">
              <a:lnSpc>
                <a:spcPts val="2100"/>
              </a:lnSpc>
              <a:buNone/>
            </a:pPr>
            <a:r>
              <a:rPr lang="en-US" sz="1300" kern="0" spc="-27" dirty="0">
                <a:solidFill>
                  <a:srgbClr val="272525"/>
                </a:solidFill>
                <a:latin typeface="Source Sans Pro" pitchFamily="34" charset="0"/>
                <a:ea typeface="Source Sans Pro" pitchFamily="34" charset="-122"/>
                <a:cs typeface="Source Sans Pro" pitchFamily="34" charset="-120"/>
              </a:rPr>
              <a:t>AR физика сабағында қолданудың артықшылықтары: көрнекілік, оқушылардың белсенді қатысуы, құбылыстарды нақты модельдеу және қауіпсіздік. Мысалы, оқушылар электромагниттік өрістерді, қозғалыс заңдарын немесе электр тізбектерін визуалды түрде бақылай алады.</a:t>
            </a:r>
            <a:endParaRPr lang="en-US" sz="1300" dirty="0"/>
          </a:p>
        </p:txBody>
      </p:sp>
      <p:sp>
        <p:nvSpPr>
          <p:cNvPr id="6" name="Shape 3"/>
          <p:cNvSpPr/>
          <p:nvPr/>
        </p:nvSpPr>
        <p:spPr>
          <a:xfrm>
            <a:off x="593884" y="4192191"/>
            <a:ext cx="381833" cy="381833"/>
          </a:xfrm>
          <a:prstGeom prst="roundRect">
            <a:avLst>
              <a:gd name="adj" fmla="val 18668"/>
            </a:avLst>
          </a:prstGeom>
          <a:solidFill>
            <a:srgbClr val="F4D4F7"/>
          </a:solidFill>
          <a:ln w="7620">
            <a:solidFill>
              <a:srgbClr val="DABADD"/>
            </a:solidFill>
            <a:prstDash val="solid"/>
          </a:ln>
        </p:spPr>
      </p:sp>
      <p:sp>
        <p:nvSpPr>
          <p:cNvPr id="7" name="Text 4"/>
          <p:cNvSpPr/>
          <p:nvPr/>
        </p:nvSpPr>
        <p:spPr>
          <a:xfrm>
            <a:off x="724852" y="4263271"/>
            <a:ext cx="119777" cy="239554"/>
          </a:xfrm>
          <a:prstGeom prst="rect">
            <a:avLst/>
          </a:prstGeom>
          <a:noFill/>
          <a:ln/>
        </p:spPr>
        <p:txBody>
          <a:bodyPr wrap="none" lIns="0" tIns="0" rIns="0" bIns="0" rtlCol="0" anchor="t"/>
          <a:lstStyle/>
          <a:p>
            <a:pPr marL="0" indent="0" algn="ctr">
              <a:lnSpc>
                <a:spcPts val="18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850" dirty="0"/>
          </a:p>
        </p:txBody>
      </p:sp>
      <p:sp>
        <p:nvSpPr>
          <p:cNvPr id="8" name="Text 5"/>
          <p:cNvSpPr/>
          <p:nvPr/>
        </p:nvSpPr>
        <p:spPr>
          <a:xfrm>
            <a:off x="1145381" y="4192191"/>
            <a:ext cx="1996559" cy="249555"/>
          </a:xfrm>
          <a:prstGeom prst="rect">
            <a:avLst/>
          </a:prstGeom>
          <a:noFill/>
          <a:ln/>
        </p:spPr>
        <p:txBody>
          <a:bodyPr wrap="none" lIns="0" tIns="0" rIns="0" bIns="0" rtlCol="0" anchor="t"/>
          <a:lstStyle/>
          <a:p>
            <a:pPr marL="0" indent="0">
              <a:lnSpc>
                <a:spcPts val="195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Көрнекілік</a:t>
            </a:r>
            <a:endParaRPr lang="en-US" sz="1550" dirty="0"/>
          </a:p>
        </p:txBody>
      </p:sp>
      <p:sp>
        <p:nvSpPr>
          <p:cNvPr id="9" name="Text 6"/>
          <p:cNvSpPr/>
          <p:nvPr/>
        </p:nvSpPr>
        <p:spPr>
          <a:xfrm>
            <a:off x="1145381" y="4543544"/>
            <a:ext cx="7404735"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Source Sans Pro" pitchFamily="34" charset="0"/>
                <a:ea typeface="Source Sans Pro" pitchFamily="34" charset="-122"/>
                <a:cs typeface="Source Sans Pro" pitchFamily="34" charset="-120"/>
              </a:rPr>
              <a:t>Физикалық құбылыстарды интерактивті 3D модельдер арқылы көрсету</a:t>
            </a:r>
            <a:endParaRPr lang="en-US" sz="1300" dirty="0"/>
          </a:p>
        </p:txBody>
      </p:sp>
      <p:sp>
        <p:nvSpPr>
          <p:cNvPr id="10" name="Shape 7"/>
          <p:cNvSpPr/>
          <p:nvPr/>
        </p:nvSpPr>
        <p:spPr>
          <a:xfrm>
            <a:off x="593884" y="5175528"/>
            <a:ext cx="381833" cy="381833"/>
          </a:xfrm>
          <a:prstGeom prst="roundRect">
            <a:avLst>
              <a:gd name="adj" fmla="val 18668"/>
            </a:avLst>
          </a:prstGeom>
          <a:solidFill>
            <a:srgbClr val="F4D4F7"/>
          </a:solidFill>
          <a:ln w="7620">
            <a:solidFill>
              <a:srgbClr val="DABADD"/>
            </a:solidFill>
            <a:prstDash val="solid"/>
          </a:ln>
        </p:spPr>
      </p:sp>
      <p:sp>
        <p:nvSpPr>
          <p:cNvPr id="11" name="Text 8"/>
          <p:cNvSpPr/>
          <p:nvPr/>
        </p:nvSpPr>
        <p:spPr>
          <a:xfrm>
            <a:off x="724852" y="5246608"/>
            <a:ext cx="119777" cy="239554"/>
          </a:xfrm>
          <a:prstGeom prst="rect">
            <a:avLst/>
          </a:prstGeom>
          <a:noFill/>
          <a:ln/>
        </p:spPr>
        <p:txBody>
          <a:bodyPr wrap="none" lIns="0" tIns="0" rIns="0" bIns="0" rtlCol="0" anchor="t"/>
          <a:lstStyle/>
          <a:p>
            <a:pPr marL="0" indent="0" algn="ctr">
              <a:lnSpc>
                <a:spcPts val="18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850" dirty="0"/>
          </a:p>
        </p:txBody>
      </p:sp>
      <p:sp>
        <p:nvSpPr>
          <p:cNvPr id="12" name="Text 9"/>
          <p:cNvSpPr/>
          <p:nvPr/>
        </p:nvSpPr>
        <p:spPr>
          <a:xfrm>
            <a:off x="1145381" y="5175528"/>
            <a:ext cx="1996559" cy="249555"/>
          </a:xfrm>
          <a:prstGeom prst="rect">
            <a:avLst/>
          </a:prstGeom>
          <a:noFill/>
          <a:ln/>
        </p:spPr>
        <p:txBody>
          <a:bodyPr wrap="none" lIns="0" tIns="0" rIns="0" bIns="0" rtlCol="0" anchor="t"/>
          <a:lstStyle/>
          <a:p>
            <a:pPr marL="0" indent="0">
              <a:lnSpc>
                <a:spcPts val="195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Белсенді қатысу</a:t>
            </a:r>
            <a:endParaRPr lang="en-US" sz="1550" dirty="0"/>
          </a:p>
        </p:txBody>
      </p:sp>
      <p:sp>
        <p:nvSpPr>
          <p:cNvPr id="13" name="Text 10"/>
          <p:cNvSpPr/>
          <p:nvPr/>
        </p:nvSpPr>
        <p:spPr>
          <a:xfrm>
            <a:off x="1145381" y="5526881"/>
            <a:ext cx="7404735"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Source Sans Pro" pitchFamily="34" charset="0"/>
                <a:ea typeface="Source Sans Pro" pitchFamily="34" charset="-122"/>
                <a:cs typeface="Source Sans Pro" pitchFamily="34" charset="-120"/>
              </a:rPr>
              <a:t>Оқушылар виртуалды тәжірибелерге белсене қатысып, физикалық құбылыстарды зерттейді</a:t>
            </a:r>
            <a:endParaRPr lang="en-US" sz="1300" dirty="0"/>
          </a:p>
        </p:txBody>
      </p:sp>
      <p:sp>
        <p:nvSpPr>
          <p:cNvPr id="14" name="Shape 11"/>
          <p:cNvSpPr/>
          <p:nvPr/>
        </p:nvSpPr>
        <p:spPr>
          <a:xfrm>
            <a:off x="593884" y="6158865"/>
            <a:ext cx="381833" cy="381833"/>
          </a:xfrm>
          <a:prstGeom prst="roundRect">
            <a:avLst>
              <a:gd name="adj" fmla="val 18668"/>
            </a:avLst>
          </a:prstGeom>
          <a:solidFill>
            <a:srgbClr val="F4D4F7"/>
          </a:solidFill>
          <a:ln w="7620">
            <a:solidFill>
              <a:srgbClr val="DABADD"/>
            </a:solidFill>
            <a:prstDash val="solid"/>
          </a:ln>
        </p:spPr>
      </p:sp>
      <p:sp>
        <p:nvSpPr>
          <p:cNvPr id="15" name="Text 12"/>
          <p:cNvSpPr/>
          <p:nvPr/>
        </p:nvSpPr>
        <p:spPr>
          <a:xfrm>
            <a:off x="724852" y="6229945"/>
            <a:ext cx="119777" cy="239554"/>
          </a:xfrm>
          <a:prstGeom prst="rect">
            <a:avLst/>
          </a:prstGeom>
          <a:noFill/>
          <a:ln/>
        </p:spPr>
        <p:txBody>
          <a:bodyPr wrap="none" lIns="0" tIns="0" rIns="0" bIns="0" rtlCol="0" anchor="t"/>
          <a:lstStyle/>
          <a:p>
            <a:pPr marL="0" indent="0" algn="ctr">
              <a:lnSpc>
                <a:spcPts val="18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850" dirty="0"/>
          </a:p>
        </p:txBody>
      </p:sp>
      <p:sp>
        <p:nvSpPr>
          <p:cNvPr id="16" name="Text 13"/>
          <p:cNvSpPr/>
          <p:nvPr/>
        </p:nvSpPr>
        <p:spPr>
          <a:xfrm>
            <a:off x="1145381" y="6158865"/>
            <a:ext cx="1996559" cy="249555"/>
          </a:xfrm>
          <a:prstGeom prst="rect">
            <a:avLst/>
          </a:prstGeom>
          <a:noFill/>
          <a:ln/>
        </p:spPr>
        <p:txBody>
          <a:bodyPr wrap="none" lIns="0" tIns="0" rIns="0" bIns="0" rtlCol="0" anchor="t"/>
          <a:lstStyle/>
          <a:p>
            <a:pPr marL="0" indent="0">
              <a:lnSpc>
                <a:spcPts val="195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Нақты модельдеу</a:t>
            </a:r>
            <a:endParaRPr lang="en-US" sz="1550" dirty="0"/>
          </a:p>
        </p:txBody>
      </p:sp>
      <p:sp>
        <p:nvSpPr>
          <p:cNvPr id="17" name="Text 14"/>
          <p:cNvSpPr/>
          <p:nvPr/>
        </p:nvSpPr>
        <p:spPr>
          <a:xfrm>
            <a:off x="1145381" y="6510218"/>
            <a:ext cx="7404735"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Source Sans Pro" pitchFamily="34" charset="0"/>
                <a:ea typeface="Source Sans Pro" pitchFamily="34" charset="-122"/>
                <a:cs typeface="Source Sans Pro" pitchFamily="34" charset="-120"/>
              </a:rPr>
              <a:t>Термодинамика, механика, оптика, электр және басқа да физикалық заңдарды модельдеу</a:t>
            </a:r>
            <a:endParaRPr lang="en-US" sz="1300" dirty="0"/>
          </a:p>
        </p:txBody>
      </p:sp>
      <p:sp>
        <p:nvSpPr>
          <p:cNvPr id="18" name="Shape 15"/>
          <p:cNvSpPr/>
          <p:nvPr/>
        </p:nvSpPr>
        <p:spPr>
          <a:xfrm>
            <a:off x="593884" y="7142202"/>
            <a:ext cx="381833" cy="381833"/>
          </a:xfrm>
          <a:prstGeom prst="roundRect">
            <a:avLst>
              <a:gd name="adj" fmla="val 18668"/>
            </a:avLst>
          </a:prstGeom>
          <a:solidFill>
            <a:srgbClr val="F4D4F7"/>
          </a:solidFill>
          <a:ln w="7620">
            <a:solidFill>
              <a:srgbClr val="DABADD"/>
            </a:solidFill>
            <a:prstDash val="solid"/>
          </a:ln>
        </p:spPr>
      </p:sp>
      <p:sp>
        <p:nvSpPr>
          <p:cNvPr id="19" name="Text 16"/>
          <p:cNvSpPr/>
          <p:nvPr/>
        </p:nvSpPr>
        <p:spPr>
          <a:xfrm>
            <a:off x="724852" y="7213283"/>
            <a:ext cx="119777" cy="239554"/>
          </a:xfrm>
          <a:prstGeom prst="rect">
            <a:avLst/>
          </a:prstGeom>
          <a:noFill/>
          <a:ln/>
        </p:spPr>
        <p:txBody>
          <a:bodyPr wrap="none" lIns="0" tIns="0" rIns="0" bIns="0" rtlCol="0" anchor="t"/>
          <a:lstStyle/>
          <a:p>
            <a:pPr marL="0" indent="0" algn="ctr">
              <a:lnSpc>
                <a:spcPts val="18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4</a:t>
            </a:r>
            <a:endParaRPr lang="en-US" sz="1850" dirty="0"/>
          </a:p>
        </p:txBody>
      </p:sp>
      <p:sp>
        <p:nvSpPr>
          <p:cNvPr id="20" name="Text 17"/>
          <p:cNvSpPr/>
          <p:nvPr/>
        </p:nvSpPr>
        <p:spPr>
          <a:xfrm>
            <a:off x="1145381" y="7142202"/>
            <a:ext cx="1996559" cy="249555"/>
          </a:xfrm>
          <a:prstGeom prst="rect">
            <a:avLst/>
          </a:prstGeom>
          <a:noFill/>
          <a:ln/>
        </p:spPr>
        <p:txBody>
          <a:bodyPr wrap="none" lIns="0" tIns="0" rIns="0" bIns="0" rtlCol="0" anchor="t"/>
          <a:lstStyle/>
          <a:p>
            <a:pPr marL="0" indent="0">
              <a:lnSpc>
                <a:spcPts val="195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Қауіпсіздік</a:t>
            </a:r>
            <a:endParaRPr lang="en-US" sz="1550" dirty="0"/>
          </a:p>
        </p:txBody>
      </p:sp>
      <p:sp>
        <p:nvSpPr>
          <p:cNvPr id="21" name="Text 18"/>
          <p:cNvSpPr/>
          <p:nvPr/>
        </p:nvSpPr>
        <p:spPr>
          <a:xfrm>
            <a:off x="1145381" y="7493556"/>
            <a:ext cx="7404735"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Source Sans Pro" pitchFamily="34" charset="0"/>
                <a:ea typeface="Source Sans Pro" pitchFamily="34" charset="-122"/>
                <a:cs typeface="Source Sans Pro" pitchFamily="34" charset="-120"/>
              </a:rPr>
              <a:t>Виртуалды ортада қауіпті тәжірибелерді қауіпсіз түрде орындау</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587216" y="461367"/>
            <a:ext cx="7310437" cy="493514"/>
          </a:xfrm>
          <a:prstGeom prst="rect">
            <a:avLst/>
          </a:prstGeom>
          <a:noFill/>
          <a:ln/>
        </p:spPr>
        <p:txBody>
          <a:bodyPr wrap="none" lIns="0" tIns="0" rIns="0" bIns="0" rtlCol="0" anchor="t"/>
          <a:lstStyle/>
          <a:p>
            <a:pPr marL="0" indent="0">
              <a:lnSpc>
                <a:spcPts val="3850"/>
              </a:lnSpc>
              <a:buNone/>
            </a:pPr>
            <a:r>
              <a:rPr lang="en-US" sz="3100" kern="0" spc="-62" dirty="0">
                <a:solidFill>
                  <a:srgbClr val="D73AD7"/>
                </a:solidFill>
                <a:latin typeface="Source Serif Pro Semi Bold" pitchFamily="34" charset="0"/>
                <a:ea typeface="Source Serif Pro Semi Bold" pitchFamily="34" charset="-122"/>
                <a:cs typeface="Source Serif Pro Semi Bold" pitchFamily="34" charset="-120"/>
              </a:rPr>
              <a:t>AR физика сабағында қолдану жолдары</a:t>
            </a:r>
            <a:endParaRPr lang="en-US" sz="3100" dirty="0"/>
          </a:p>
        </p:txBody>
      </p:sp>
      <p:sp>
        <p:nvSpPr>
          <p:cNvPr id="4" name="Text 1"/>
          <p:cNvSpPr/>
          <p:nvPr/>
        </p:nvSpPr>
        <p:spPr>
          <a:xfrm>
            <a:off x="587216" y="1206460"/>
            <a:ext cx="7969567" cy="1073468"/>
          </a:xfrm>
          <a:prstGeom prst="rect">
            <a:avLst/>
          </a:prstGeom>
          <a:noFill/>
          <a:ln/>
        </p:spPr>
        <p:txBody>
          <a:bodyPr wrap="square" lIns="0" tIns="0" rIns="0" bIns="0" rtlCol="0" anchor="t"/>
          <a:lstStyle/>
          <a:p>
            <a:pPr marL="0" indent="0">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Физика сабағында AR қолданудың бірнеше жолы бар. Көрнекі демонстрациялар арқылы физикалық құбылыстарды (мысалы, электр өрісі, магнит өрісі, гравитация) визуализациялауға болады. Виртуалды зертханалар оқушыларға нақты зертханалық құралдарды қолданбай-ақ, физикалық тәжірибелер жүргізуге мүмкіндік береді.</a:t>
            </a:r>
            <a:endParaRPr lang="en-US" sz="1300" dirty="0"/>
          </a:p>
        </p:txBody>
      </p:sp>
      <p:sp>
        <p:nvSpPr>
          <p:cNvPr id="5" name="Text 2"/>
          <p:cNvSpPr/>
          <p:nvPr/>
        </p:nvSpPr>
        <p:spPr>
          <a:xfrm>
            <a:off x="587216" y="2468642"/>
            <a:ext cx="7969567" cy="805101"/>
          </a:xfrm>
          <a:prstGeom prst="rect">
            <a:avLst/>
          </a:prstGeom>
          <a:noFill/>
          <a:ln/>
        </p:spPr>
        <p:txBody>
          <a:bodyPr wrap="square" lIns="0" tIns="0" rIns="0" bIns="0" rtlCol="0" anchor="t"/>
          <a:lstStyle/>
          <a:p>
            <a:pPr marL="0" indent="0">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Интерактивті тапсырмалар арқылы оқушылар нақты уақыт режимінде тапсырмаларды орындап, олардың нәтижелерін көре алады. AR қиын түсінілетін тақырыптарды (мысалы, кванттық физика немесе термодинамика заңдары) жеңіл әрі қолжетімді формада түсіндіруге көмектеседі.</a:t>
            </a:r>
            <a:endParaRPr lang="en-US" sz="1300" dirty="0"/>
          </a:p>
        </p:txBody>
      </p:sp>
      <p:sp>
        <p:nvSpPr>
          <p:cNvPr id="6" name="Shape 3"/>
          <p:cNvSpPr/>
          <p:nvPr/>
        </p:nvSpPr>
        <p:spPr>
          <a:xfrm>
            <a:off x="827365" y="3462457"/>
            <a:ext cx="22860" cy="4308038"/>
          </a:xfrm>
          <a:prstGeom prst="roundRect">
            <a:avLst>
              <a:gd name="adj" fmla="val 308258"/>
            </a:avLst>
          </a:prstGeom>
          <a:solidFill>
            <a:srgbClr val="DABADD"/>
          </a:solidFill>
          <a:ln/>
        </p:spPr>
      </p:sp>
      <p:sp>
        <p:nvSpPr>
          <p:cNvPr id="7" name="Shape 4"/>
          <p:cNvSpPr/>
          <p:nvPr/>
        </p:nvSpPr>
        <p:spPr>
          <a:xfrm>
            <a:off x="1004649" y="3828455"/>
            <a:ext cx="587216" cy="22860"/>
          </a:xfrm>
          <a:prstGeom prst="roundRect">
            <a:avLst>
              <a:gd name="adj" fmla="val 308258"/>
            </a:avLst>
          </a:prstGeom>
          <a:solidFill>
            <a:srgbClr val="DABADD"/>
          </a:solidFill>
          <a:ln/>
        </p:spPr>
      </p:sp>
      <p:sp>
        <p:nvSpPr>
          <p:cNvPr id="8" name="Shape 5"/>
          <p:cNvSpPr/>
          <p:nvPr/>
        </p:nvSpPr>
        <p:spPr>
          <a:xfrm>
            <a:off x="650081" y="3651171"/>
            <a:ext cx="377428" cy="377428"/>
          </a:xfrm>
          <a:prstGeom prst="roundRect">
            <a:avLst>
              <a:gd name="adj" fmla="val 18671"/>
            </a:avLst>
          </a:prstGeom>
          <a:solidFill>
            <a:srgbClr val="F4D4F7"/>
          </a:solidFill>
          <a:ln w="7620">
            <a:solidFill>
              <a:srgbClr val="DABADD"/>
            </a:solidFill>
            <a:prstDash val="solid"/>
          </a:ln>
        </p:spPr>
      </p:sp>
      <p:sp>
        <p:nvSpPr>
          <p:cNvPr id="9" name="Text 6"/>
          <p:cNvSpPr/>
          <p:nvPr/>
        </p:nvSpPr>
        <p:spPr>
          <a:xfrm>
            <a:off x="779502" y="3721418"/>
            <a:ext cx="118467" cy="236815"/>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850" dirty="0"/>
          </a:p>
        </p:txBody>
      </p:sp>
      <p:sp>
        <p:nvSpPr>
          <p:cNvPr id="10" name="Text 7"/>
          <p:cNvSpPr/>
          <p:nvPr/>
        </p:nvSpPr>
        <p:spPr>
          <a:xfrm>
            <a:off x="1761530" y="3630216"/>
            <a:ext cx="2419707" cy="24669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Көрнекі демонстрациялар</a:t>
            </a:r>
            <a:endParaRPr lang="en-US" sz="1550" dirty="0"/>
          </a:p>
        </p:txBody>
      </p:sp>
      <p:sp>
        <p:nvSpPr>
          <p:cNvPr id="11" name="Text 8"/>
          <p:cNvSpPr/>
          <p:nvPr/>
        </p:nvSpPr>
        <p:spPr>
          <a:xfrm>
            <a:off x="1761530" y="3977521"/>
            <a:ext cx="6795254" cy="268367"/>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Физикалық құбылыстарды AR арқылы визуализациялау</a:t>
            </a:r>
            <a:endParaRPr lang="en-US" sz="1300" dirty="0"/>
          </a:p>
        </p:txBody>
      </p:sp>
      <p:sp>
        <p:nvSpPr>
          <p:cNvPr id="12" name="Shape 9"/>
          <p:cNvSpPr/>
          <p:nvPr/>
        </p:nvSpPr>
        <p:spPr>
          <a:xfrm>
            <a:off x="1004649" y="4947404"/>
            <a:ext cx="587216" cy="22860"/>
          </a:xfrm>
          <a:prstGeom prst="roundRect">
            <a:avLst>
              <a:gd name="adj" fmla="val 308258"/>
            </a:avLst>
          </a:prstGeom>
          <a:solidFill>
            <a:srgbClr val="DABADD"/>
          </a:solidFill>
          <a:ln/>
        </p:spPr>
      </p:sp>
      <p:sp>
        <p:nvSpPr>
          <p:cNvPr id="13" name="Shape 10"/>
          <p:cNvSpPr/>
          <p:nvPr/>
        </p:nvSpPr>
        <p:spPr>
          <a:xfrm>
            <a:off x="650081" y="4770120"/>
            <a:ext cx="377428" cy="377428"/>
          </a:xfrm>
          <a:prstGeom prst="roundRect">
            <a:avLst>
              <a:gd name="adj" fmla="val 18671"/>
            </a:avLst>
          </a:prstGeom>
          <a:solidFill>
            <a:srgbClr val="F4D4F7"/>
          </a:solidFill>
          <a:ln w="7620">
            <a:solidFill>
              <a:srgbClr val="DABADD"/>
            </a:solidFill>
            <a:prstDash val="solid"/>
          </a:ln>
        </p:spPr>
      </p:sp>
      <p:sp>
        <p:nvSpPr>
          <p:cNvPr id="14" name="Text 11"/>
          <p:cNvSpPr/>
          <p:nvPr/>
        </p:nvSpPr>
        <p:spPr>
          <a:xfrm>
            <a:off x="779502" y="4840367"/>
            <a:ext cx="118467" cy="236815"/>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850" dirty="0"/>
          </a:p>
        </p:txBody>
      </p:sp>
      <p:sp>
        <p:nvSpPr>
          <p:cNvPr id="15" name="Text 12"/>
          <p:cNvSpPr/>
          <p:nvPr/>
        </p:nvSpPr>
        <p:spPr>
          <a:xfrm>
            <a:off x="1761530" y="4749165"/>
            <a:ext cx="2209800" cy="24669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Виртуалды зертханалар</a:t>
            </a:r>
            <a:endParaRPr lang="en-US" sz="1550" dirty="0"/>
          </a:p>
        </p:txBody>
      </p:sp>
      <p:sp>
        <p:nvSpPr>
          <p:cNvPr id="16" name="Text 13"/>
          <p:cNvSpPr/>
          <p:nvPr/>
        </p:nvSpPr>
        <p:spPr>
          <a:xfrm>
            <a:off x="1761530" y="5096470"/>
            <a:ext cx="6795254" cy="268367"/>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Нақты құралдарсыз физикалық тәжірибелер жүргізу</a:t>
            </a:r>
            <a:endParaRPr lang="en-US" sz="1300" dirty="0"/>
          </a:p>
        </p:txBody>
      </p:sp>
      <p:sp>
        <p:nvSpPr>
          <p:cNvPr id="17" name="Shape 14"/>
          <p:cNvSpPr/>
          <p:nvPr/>
        </p:nvSpPr>
        <p:spPr>
          <a:xfrm>
            <a:off x="1004649" y="6066353"/>
            <a:ext cx="587216" cy="22860"/>
          </a:xfrm>
          <a:prstGeom prst="roundRect">
            <a:avLst>
              <a:gd name="adj" fmla="val 308258"/>
            </a:avLst>
          </a:prstGeom>
          <a:solidFill>
            <a:srgbClr val="DABADD"/>
          </a:solidFill>
          <a:ln/>
        </p:spPr>
      </p:sp>
      <p:sp>
        <p:nvSpPr>
          <p:cNvPr id="18" name="Shape 15"/>
          <p:cNvSpPr/>
          <p:nvPr/>
        </p:nvSpPr>
        <p:spPr>
          <a:xfrm>
            <a:off x="650081" y="5889069"/>
            <a:ext cx="377428" cy="377428"/>
          </a:xfrm>
          <a:prstGeom prst="roundRect">
            <a:avLst>
              <a:gd name="adj" fmla="val 18671"/>
            </a:avLst>
          </a:prstGeom>
          <a:solidFill>
            <a:srgbClr val="F4D4F7"/>
          </a:solidFill>
          <a:ln w="7620">
            <a:solidFill>
              <a:srgbClr val="DABADD"/>
            </a:solidFill>
            <a:prstDash val="solid"/>
          </a:ln>
        </p:spPr>
      </p:sp>
      <p:sp>
        <p:nvSpPr>
          <p:cNvPr id="19" name="Text 16"/>
          <p:cNvSpPr/>
          <p:nvPr/>
        </p:nvSpPr>
        <p:spPr>
          <a:xfrm>
            <a:off x="779502" y="5959316"/>
            <a:ext cx="118467" cy="236815"/>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850" dirty="0"/>
          </a:p>
        </p:txBody>
      </p:sp>
      <p:sp>
        <p:nvSpPr>
          <p:cNvPr id="20" name="Text 17"/>
          <p:cNvSpPr/>
          <p:nvPr/>
        </p:nvSpPr>
        <p:spPr>
          <a:xfrm>
            <a:off x="1761530" y="5868114"/>
            <a:ext cx="2550557" cy="24669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Интерактивті тапсырмалар</a:t>
            </a:r>
            <a:endParaRPr lang="en-US" sz="1550" dirty="0"/>
          </a:p>
        </p:txBody>
      </p:sp>
      <p:sp>
        <p:nvSpPr>
          <p:cNvPr id="21" name="Text 18"/>
          <p:cNvSpPr/>
          <p:nvPr/>
        </p:nvSpPr>
        <p:spPr>
          <a:xfrm>
            <a:off x="1761530" y="6215420"/>
            <a:ext cx="6795254" cy="268367"/>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Нақты уақыт режимінде тапсырмаларды орындау және нәтижелерін көру</a:t>
            </a:r>
            <a:endParaRPr lang="en-US" sz="1300" dirty="0"/>
          </a:p>
        </p:txBody>
      </p:sp>
      <p:sp>
        <p:nvSpPr>
          <p:cNvPr id="22" name="Shape 19"/>
          <p:cNvSpPr/>
          <p:nvPr/>
        </p:nvSpPr>
        <p:spPr>
          <a:xfrm>
            <a:off x="1004649" y="7185303"/>
            <a:ext cx="587216" cy="22860"/>
          </a:xfrm>
          <a:prstGeom prst="roundRect">
            <a:avLst>
              <a:gd name="adj" fmla="val 308258"/>
            </a:avLst>
          </a:prstGeom>
          <a:solidFill>
            <a:srgbClr val="DABADD"/>
          </a:solidFill>
          <a:ln/>
        </p:spPr>
      </p:sp>
      <p:sp>
        <p:nvSpPr>
          <p:cNvPr id="23" name="Shape 20"/>
          <p:cNvSpPr/>
          <p:nvPr/>
        </p:nvSpPr>
        <p:spPr>
          <a:xfrm>
            <a:off x="650081" y="7008019"/>
            <a:ext cx="377428" cy="377428"/>
          </a:xfrm>
          <a:prstGeom prst="roundRect">
            <a:avLst>
              <a:gd name="adj" fmla="val 18671"/>
            </a:avLst>
          </a:prstGeom>
          <a:solidFill>
            <a:srgbClr val="F4D4F7"/>
          </a:solidFill>
          <a:ln w="7620">
            <a:solidFill>
              <a:srgbClr val="DABADD"/>
            </a:solidFill>
            <a:prstDash val="solid"/>
          </a:ln>
        </p:spPr>
      </p:sp>
      <p:sp>
        <p:nvSpPr>
          <p:cNvPr id="24" name="Text 21"/>
          <p:cNvSpPr/>
          <p:nvPr/>
        </p:nvSpPr>
        <p:spPr>
          <a:xfrm>
            <a:off x="779502" y="7078266"/>
            <a:ext cx="118467" cy="236815"/>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4</a:t>
            </a:r>
            <a:endParaRPr lang="en-US" sz="1850" dirty="0"/>
          </a:p>
        </p:txBody>
      </p:sp>
      <p:sp>
        <p:nvSpPr>
          <p:cNvPr id="25" name="Text 22"/>
          <p:cNvSpPr/>
          <p:nvPr/>
        </p:nvSpPr>
        <p:spPr>
          <a:xfrm>
            <a:off x="1761530" y="6987064"/>
            <a:ext cx="2877026" cy="24669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Қиын тақырыптарды түсіндіру</a:t>
            </a:r>
            <a:endParaRPr lang="en-US" sz="1550" dirty="0"/>
          </a:p>
        </p:txBody>
      </p:sp>
      <p:sp>
        <p:nvSpPr>
          <p:cNvPr id="26" name="Text 23"/>
          <p:cNvSpPr/>
          <p:nvPr/>
        </p:nvSpPr>
        <p:spPr>
          <a:xfrm>
            <a:off x="1761530" y="7334369"/>
            <a:ext cx="6795254" cy="268367"/>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Күрделі физикалық концепцияларды қолжетімді формада ұсыну</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8693" y="909995"/>
            <a:ext cx="12078057" cy="726043"/>
          </a:xfrm>
          <a:prstGeom prst="rect">
            <a:avLst/>
          </a:prstGeom>
          <a:noFill/>
          <a:ln/>
        </p:spPr>
        <p:txBody>
          <a:bodyPr wrap="none" lIns="0" tIns="0" rIns="0" bIns="0" rtlCol="0" anchor="t"/>
          <a:lstStyle/>
          <a:p>
            <a:pPr marL="0" indent="0">
              <a:lnSpc>
                <a:spcPts val="5700"/>
              </a:lnSpc>
              <a:buNone/>
            </a:pPr>
            <a:r>
              <a:rPr lang="en-US" sz="4550" kern="0" spc="-91" dirty="0">
                <a:solidFill>
                  <a:srgbClr val="D73AD7"/>
                </a:solidFill>
                <a:latin typeface="Source Serif Pro Semi Bold" pitchFamily="34" charset="0"/>
                <a:ea typeface="Source Serif Pro Semi Bold" pitchFamily="34" charset="-122"/>
                <a:cs typeface="Source Serif Pro Semi Bold" pitchFamily="34" charset="-120"/>
              </a:rPr>
              <a:t>Жасанды интеллект (ЖИ) физика сабағында</a:t>
            </a:r>
            <a:endParaRPr lang="en-US" sz="4550" dirty="0"/>
          </a:p>
        </p:txBody>
      </p:sp>
      <p:sp>
        <p:nvSpPr>
          <p:cNvPr id="3" name="Text 1"/>
          <p:cNvSpPr/>
          <p:nvPr/>
        </p:nvSpPr>
        <p:spPr>
          <a:xfrm>
            <a:off x="968693" y="2129790"/>
            <a:ext cx="12692896"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Жасанды интеллект (ЖИ) – бұл компьютерлердің немесе роботтардың адам сияқты ойлап, шешім қабылдау қабілеті. ЖИ технологиялары үлкен мәліметтерді өңдеп, талдап, шешім шығара алады. Білім беру саласында ол оқыту процесін жекелендіруге мүмкіндік береді.</a:t>
            </a:r>
            <a:endParaRPr lang="en-US" sz="1900" dirty="0"/>
          </a:p>
        </p:txBody>
      </p:sp>
      <p:sp>
        <p:nvSpPr>
          <p:cNvPr id="4" name="Text 2"/>
          <p:cNvSpPr/>
          <p:nvPr/>
        </p:nvSpPr>
        <p:spPr>
          <a:xfrm>
            <a:off x="968693" y="3592592"/>
            <a:ext cx="12692896"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ЖИ физика сабағында дербес оқу жолын құру, автоматтандырылған бағалау және оқыту ассистенті ретінде қолданылады. Мысалы, ЖИ оқушылардың білім деңгейін, қабілетін және мүдделерін ескере отырып, олар үшін жеке оқу бағдарламасын құрастырады.</a:t>
            </a:r>
            <a:endParaRPr lang="en-US" sz="1900" dirty="0"/>
          </a:p>
        </p:txBody>
      </p:sp>
      <p:sp>
        <p:nvSpPr>
          <p:cNvPr id="5" name="Text 3"/>
          <p:cNvSpPr/>
          <p:nvPr/>
        </p:nvSpPr>
        <p:spPr>
          <a:xfrm>
            <a:off x="968693" y="5302210"/>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Дербес оқу жолы</a:t>
            </a:r>
            <a:endParaRPr lang="en-US" sz="2250" dirty="0"/>
          </a:p>
        </p:txBody>
      </p:sp>
      <p:sp>
        <p:nvSpPr>
          <p:cNvPr id="6" name="Text 4"/>
          <p:cNvSpPr/>
          <p:nvPr/>
        </p:nvSpPr>
        <p:spPr>
          <a:xfrm>
            <a:off x="968693" y="5912168"/>
            <a:ext cx="3828931"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ЖИ оқушылардың жеке қабілеттері мен мүдделеріне сәйкес оқу бағдарламасын құрастырады.</a:t>
            </a:r>
            <a:endParaRPr lang="en-US" sz="1900" dirty="0"/>
          </a:p>
        </p:txBody>
      </p:sp>
      <p:sp>
        <p:nvSpPr>
          <p:cNvPr id="7" name="Text 5"/>
          <p:cNvSpPr/>
          <p:nvPr/>
        </p:nvSpPr>
        <p:spPr>
          <a:xfrm>
            <a:off x="5407462" y="5302210"/>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Автоматты бағалау</a:t>
            </a:r>
            <a:endParaRPr lang="en-US" sz="2250" dirty="0"/>
          </a:p>
        </p:txBody>
      </p:sp>
      <p:sp>
        <p:nvSpPr>
          <p:cNvPr id="8" name="Text 6"/>
          <p:cNvSpPr/>
          <p:nvPr/>
        </p:nvSpPr>
        <p:spPr>
          <a:xfrm>
            <a:off x="5407462" y="5912168"/>
            <a:ext cx="3828931"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ЖИ тесттер мен тапсырмаларды автоматты түрде тексеріп, талдау жасайды.</a:t>
            </a:r>
            <a:endParaRPr lang="en-US" sz="1900" dirty="0"/>
          </a:p>
        </p:txBody>
      </p:sp>
      <p:sp>
        <p:nvSpPr>
          <p:cNvPr id="9" name="Text 7"/>
          <p:cNvSpPr/>
          <p:nvPr/>
        </p:nvSpPr>
        <p:spPr>
          <a:xfrm>
            <a:off x="9846231" y="5302210"/>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Оқыту ассистенті</a:t>
            </a:r>
            <a:endParaRPr lang="en-US" sz="2250" dirty="0"/>
          </a:p>
        </p:txBody>
      </p:sp>
      <p:sp>
        <p:nvSpPr>
          <p:cNvPr id="10" name="Text 8"/>
          <p:cNvSpPr/>
          <p:nvPr/>
        </p:nvSpPr>
        <p:spPr>
          <a:xfrm>
            <a:off x="9846231" y="5912168"/>
            <a:ext cx="3828931"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ЖИ оқушылардың сұрақтарына жауап беріп, түсінбеген тақырыптарды қайта түсіндіреді.</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06346" y="527685"/>
            <a:ext cx="4522708" cy="436959"/>
          </a:xfrm>
          <a:prstGeom prst="rect">
            <a:avLst/>
          </a:prstGeom>
          <a:noFill/>
          <a:ln/>
        </p:spPr>
        <p:txBody>
          <a:bodyPr wrap="none" lIns="0" tIns="0" rIns="0" bIns="0" rtlCol="0" anchor="t"/>
          <a:lstStyle/>
          <a:p>
            <a:pPr marL="0" indent="0">
              <a:lnSpc>
                <a:spcPts val="3400"/>
              </a:lnSpc>
              <a:buNone/>
            </a:pPr>
            <a:r>
              <a:rPr lang="en-US" sz="2750" kern="0" spc="-55" dirty="0">
                <a:solidFill>
                  <a:srgbClr val="D73AD7"/>
                </a:solidFill>
                <a:latin typeface="Source Serif Pro Semi Bold" pitchFamily="34" charset="0"/>
                <a:ea typeface="Source Serif Pro Semi Bold" pitchFamily="34" charset="-122"/>
                <a:cs typeface="Source Serif Pro Semi Bold" pitchFamily="34" charset="-120"/>
              </a:rPr>
              <a:t>AR мен ЖИ-ді бірге қолдану</a:t>
            </a:r>
            <a:endParaRPr lang="en-US" sz="2750" dirty="0"/>
          </a:p>
        </p:txBody>
      </p:sp>
      <p:sp>
        <p:nvSpPr>
          <p:cNvPr id="4" name="Text 1"/>
          <p:cNvSpPr/>
          <p:nvPr/>
        </p:nvSpPr>
        <p:spPr>
          <a:xfrm>
            <a:off x="6006346" y="1187410"/>
            <a:ext cx="8104108" cy="712946"/>
          </a:xfrm>
          <a:prstGeom prst="rect">
            <a:avLst/>
          </a:prstGeom>
          <a:noFill/>
          <a:ln/>
        </p:spPr>
        <p:txBody>
          <a:bodyPr wrap="square" lIns="0" tIns="0" rIns="0" bIns="0" rtlCol="0" anchor="t"/>
          <a:lstStyle/>
          <a:p>
            <a:pPr marL="0" indent="0">
              <a:lnSpc>
                <a:spcPts val="1850"/>
              </a:lnSpc>
              <a:buNone/>
            </a:pPr>
            <a:r>
              <a:rPr lang="en-US" sz="1150" kern="0" spc="-23" dirty="0">
                <a:solidFill>
                  <a:srgbClr val="272525"/>
                </a:solidFill>
                <a:latin typeface="Source Sans Pro" pitchFamily="34" charset="0"/>
                <a:ea typeface="Source Sans Pro" pitchFamily="34" charset="-122"/>
                <a:cs typeface="Source Sans Pro" pitchFamily="34" charset="-120"/>
              </a:rPr>
              <a:t>Толықтырылған шындық пен жасанды интеллектті бірге қолдану физика сабақтарын одан әрі тиімді етеді. Бұл технологиялар біріге отырып оқу процесін жеке және динамикалық ете алады. Оқушыларға виртуалды түрде тәжірибелер жүргізуге мүмкіндік беру арқылы олар физикалық заңдарды өздері зерттеп, түсіну деңгейін арттыра алады.</a:t>
            </a:r>
            <a:endParaRPr lang="en-US" sz="1150" dirty="0"/>
          </a:p>
        </p:txBody>
      </p:sp>
      <p:sp>
        <p:nvSpPr>
          <p:cNvPr id="5" name="Text 2"/>
          <p:cNvSpPr/>
          <p:nvPr/>
        </p:nvSpPr>
        <p:spPr>
          <a:xfrm>
            <a:off x="6006346" y="2067401"/>
            <a:ext cx="8104108" cy="712946"/>
          </a:xfrm>
          <a:prstGeom prst="rect">
            <a:avLst/>
          </a:prstGeom>
          <a:noFill/>
          <a:ln/>
        </p:spPr>
        <p:txBody>
          <a:bodyPr wrap="square" lIns="0" tIns="0" rIns="0" bIns="0" rtlCol="0" anchor="t"/>
          <a:lstStyle/>
          <a:p>
            <a:pPr marL="0" indent="0">
              <a:lnSpc>
                <a:spcPts val="1850"/>
              </a:lnSpc>
              <a:buNone/>
            </a:pPr>
            <a:r>
              <a:rPr lang="en-US" sz="1150" kern="0" spc="-23" dirty="0">
                <a:solidFill>
                  <a:srgbClr val="272525"/>
                </a:solidFill>
                <a:latin typeface="Source Sans Pro" pitchFamily="34" charset="0"/>
                <a:ea typeface="Source Sans Pro" pitchFamily="34" charset="-122"/>
                <a:cs typeface="Source Sans Pro" pitchFamily="34" charset="-120"/>
              </a:rPr>
              <a:t>AR мен ЖИ бірігіп, жаңа үлгіде сабақ өткізуді ұсынады. Мысалы, оқушылар қозғалыс заңдарын зерттегенде, нақты әлемдегі мысалдармен виртуалды симуляциялар жасай алады. Бұл технологиялар оқушыларды қызықтырып, сабаққа деген қызығушылығын арттырады.</a:t>
            </a:r>
            <a:endParaRPr lang="en-US" sz="1150" dirty="0"/>
          </a:p>
        </p:txBody>
      </p:sp>
      <p:pic>
        <p:nvPicPr>
          <p:cNvPr id="6" name="Image 1" descr="preencoded.png"/>
          <p:cNvPicPr>
            <a:picLocks noChangeAspect="1"/>
          </p:cNvPicPr>
          <p:nvPr/>
        </p:nvPicPr>
        <p:blipFill>
          <a:blip r:embed="rId4"/>
          <a:stretch>
            <a:fillRect/>
          </a:stretch>
        </p:blipFill>
        <p:spPr>
          <a:xfrm>
            <a:off x="6006346" y="2947392"/>
            <a:ext cx="742831" cy="1188601"/>
          </a:xfrm>
          <a:prstGeom prst="rect">
            <a:avLst/>
          </a:prstGeom>
        </p:spPr>
      </p:pic>
      <p:sp>
        <p:nvSpPr>
          <p:cNvPr id="7" name="Text 3"/>
          <p:cNvSpPr/>
          <p:nvPr/>
        </p:nvSpPr>
        <p:spPr>
          <a:xfrm>
            <a:off x="6971943" y="3095863"/>
            <a:ext cx="1747957" cy="218480"/>
          </a:xfrm>
          <a:prstGeom prst="rect">
            <a:avLst/>
          </a:prstGeom>
          <a:noFill/>
          <a:ln/>
        </p:spPr>
        <p:txBody>
          <a:bodyPr wrap="none" lIns="0" tIns="0" rIns="0" bIns="0" rtlCol="0" anchor="t"/>
          <a:lstStyle/>
          <a:p>
            <a:pPr marL="0" indent="0" algn="l">
              <a:lnSpc>
                <a:spcPts val="1700"/>
              </a:lnSpc>
              <a:buNone/>
            </a:pPr>
            <a:r>
              <a:rPr lang="en-US" sz="1350" kern="0" spc="-28" dirty="0">
                <a:solidFill>
                  <a:srgbClr val="272525"/>
                </a:solidFill>
                <a:latin typeface="Source Serif Pro Semi Bold" pitchFamily="34" charset="0"/>
                <a:ea typeface="Source Serif Pro Semi Bold" pitchFamily="34" charset="-122"/>
                <a:cs typeface="Source Serif Pro Semi Bold" pitchFamily="34" charset="-120"/>
              </a:rPr>
              <a:t>AR визуализациясы</a:t>
            </a:r>
            <a:endParaRPr lang="en-US" sz="1350" dirty="0"/>
          </a:p>
        </p:txBody>
      </p:sp>
      <p:sp>
        <p:nvSpPr>
          <p:cNvPr id="8" name="Text 4"/>
          <p:cNvSpPr/>
          <p:nvPr/>
        </p:nvSpPr>
        <p:spPr>
          <a:xfrm>
            <a:off x="6971943" y="3403402"/>
            <a:ext cx="7138511" cy="237649"/>
          </a:xfrm>
          <a:prstGeom prst="rect">
            <a:avLst/>
          </a:prstGeom>
          <a:noFill/>
          <a:ln/>
        </p:spPr>
        <p:txBody>
          <a:bodyPr wrap="none" lIns="0" tIns="0" rIns="0" bIns="0" rtlCol="0" anchor="t"/>
          <a:lstStyle/>
          <a:p>
            <a:pPr marL="0" indent="0" algn="l">
              <a:lnSpc>
                <a:spcPts val="1850"/>
              </a:lnSpc>
              <a:buNone/>
            </a:pPr>
            <a:r>
              <a:rPr lang="en-US" sz="1150" kern="0" spc="-23" dirty="0">
                <a:solidFill>
                  <a:srgbClr val="272525"/>
                </a:solidFill>
                <a:latin typeface="Source Sans Pro" pitchFamily="34" charset="0"/>
                <a:ea typeface="Source Sans Pro" pitchFamily="34" charset="-122"/>
                <a:cs typeface="Source Sans Pro" pitchFamily="34" charset="-120"/>
              </a:rPr>
              <a:t>Физикалық құбылыстарды көрнекі түрде көрсету</a:t>
            </a:r>
            <a:endParaRPr lang="en-US" sz="1150" dirty="0"/>
          </a:p>
        </p:txBody>
      </p:sp>
      <p:pic>
        <p:nvPicPr>
          <p:cNvPr id="9" name="Image 2" descr="preencoded.png"/>
          <p:cNvPicPr>
            <a:picLocks noChangeAspect="1"/>
          </p:cNvPicPr>
          <p:nvPr/>
        </p:nvPicPr>
        <p:blipFill>
          <a:blip r:embed="rId5"/>
          <a:stretch>
            <a:fillRect/>
          </a:stretch>
        </p:blipFill>
        <p:spPr>
          <a:xfrm>
            <a:off x="6006346" y="4135993"/>
            <a:ext cx="742831" cy="1188601"/>
          </a:xfrm>
          <a:prstGeom prst="rect">
            <a:avLst/>
          </a:prstGeom>
        </p:spPr>
      </p:pic>
      <p:sp>
        <p:nvSpPr>
          <p:cNvPr id="10" name="Text 5"/>
          <p:cNvSpPr/>
          <p:nvPr/>
        </p:nvSpPr>
        <p:spPr>
          <a:xfrm>
            <a:off x="6971943" y="4284464"/>
            <a:ext cx="1747957" cy="218480"/>
          </a:xfrm>
          <a:prstGeom prst="rect">
            <a:avLst/>
          </a:prstGeom>
          <a:noFill/>
          <a:ln/>
        </p:spPr>
        <p:txBody>
          <a:bodyPr wrap="none" lIns="0" tIns="0" rIns="0" bIns="0" rtlCol="0" anchor="t"/>
          <a:lstStyle/>
          <a:p>
            <a:pPr marL="0" indent="0" algn="l">
              <a:lnSpc>
                <a:spcPts val="1700"/>
              </a:lnSpc>
              <a:buNone/>
            </a:pPr>
            <a:r>
              <a:rPr lang="en-US" sz="1350" kern="0" spc="-28" dirty="0">
                <a:solidFill>
                  <a:srgbClr val="272525"/>
                </a:solidFill>
                <a:latin typeface="Source Serif Pro Semi Bold" pitchFamily="34" charset="0"/>
                <a:ea typeface="Source Serif Pro Semi Bold" pitchFamily="34" charset="-122"/>
                <a:cs typeface="Source Serif Pro Semi Bold" pitchFamily="34" charset="-120"/>
              </a:rPr>
              <a:t>ЖИ талдауы</a:t>
            </a:r>
            <a:endParaRPr lang="en-US" sz="1350" dirty="0"/>
          </a:p>
        </p:txBody>
      </p:sp>
      <p:sp>
        <p:nvSpPr>
          <p:cNvPr id="11" name="Text 6"/>
          <p:cNvSpPr/>
          <p:nvPr/>
        </p:nvSpPr>
        <p:spPr>
          <a:xfrm>
            <a:off x="6971943" y="4592003"/>
            <a:ext cx="7138511" cy="237649"/>
          </a:xfrm>
          <a:prstGeom prst="rect">
            <a:avLst/>
          </a:prstGeom>
          <a:noFill/>
          <a:ln/>
        </p:spPr>
        <p:txBody>
          <a:bodyPr wrap="none" lIns="0" tIns="0" rIns="0" bIns="0" rtlCol="0" anchor="t"/>
          <a:lstStyle/>
          <a:p>
            <a:pPr marL="0" indent="0" algn="l">
              <a:lnSpc>
                <a:spcPts val="1850"/>
              </a:lnSpc>
              <a:buNone/>
            </a:pPr>
            <a:r>
              <a:rPr lang="en-US" sz="1150" kern="0" spc="-23" dirty="0">
                <a:solidFill>
                  <a:srgbClr val="272525"/>
                </a:solidFill>
                <a:latin typeface="Source Sans Pro" pitchFamily="34" charset="0"/>
                <a:ea typeface="Source Sans Pro" pitchFamily="34" charset="-122"/>
                <a:cs typeface="Source Sans Pro" pitchFamily="34" charset="-120"/>
              </a:rPr>
              <a:t>Оқушының әрекеттерін талдау және кері байланыс беру</a:t>
            </a:r>
            <a:endParaRPr lang="en-US" sz="1150" dirty="0"/>
          </a:p>
        </p:txBody>
      </p:sp>
      <p:pic>
        <p:nvPicPr>
          <p:cNvPr id="12" name="Image 3" descr="preencoded.png"/>
          <p:cNvPicPr>
            <a:picLocks noChangeAspect="1"/>
          </p:cNvPicPr>
          <p:nvPr/>
        </p:nvPicPr>
        <p:blipFill>
          <a:blip r:embed="rId6"/>
          <a:stretch>
            <a:fillRect/>
          </a:stretch>
        </p:blipFill>
        <p:spPr>
          <a:xfrm>
            <a:off x="6006346" y="5324594"/>
            <a:ext cx="742831" cy="1188601"/>
          </a:xfrm>
          <a:prstGeom prst="rect">
            <a:avLst/>
          </a:prstGeom>
        </p:spPr>
      </p:pic>
      <p:sp>
        <p:nvSpPr>
          <p:cNvPr id="13" name="Text 7"/>
          <p:cNvSpPr/>
          <p:nvPr/>
        </p:nvSpPr>
        <p:spPr>
          <a:xfrm>
            <a:off x="6971943" y="5473065"/>
            <a:ext cx="1925241" cy="218480"/>
          </a:xfrm>
          <a:prstGeom prst="rect">
            <a:avLst/>
          </a:prstGeom>
          <a:noFill/>
          <a:ln/>
        </p:spPr>
        <p:txBody>
          <a:bodyPr wrap="none" lIns="0" tIns="0" rIns="0" bIns="0" rtlCol="0" anchor="t"/>
          <a:lstStyle/>
          <a:p>
            <a:pPr marL="0" indent="0" algn="l">
              <a:lnSpc>
                <a:spcPts val="1700"/>
              </a:lnSpc>
              <a:buNone/>
            </a:pPr>
            <a:r>
              <a:rPr lang="en-US" sz="1350" kern="0" spc="-28" dirty="0">
                <a:solidFill>
                  <a:srgbClr val="272525"/>
                </a:solidFill>
                <a:latin typeface="Source Serif Pro Semi Bold" pitchFamily="34" charset="0"/>
                <a:ea typeface="Source Serif Pro Semi Bold" pitchFamily="34" charset="-122"/>
                <a:cs typeface="Source Serif Pro Semi Bold" pitchFamily="34" charset="-120"/>
              </a:rPr>
              <a:t>Жекелендірілген оқыту</a:t>
            </a:r>
            <a:endParaRPr lang="en-US" sz="1350" dirty="0"/>
          </a:p>
        </p:txBody>
      </p:sp>
      <p:sp>
        <p:nvSpPr>
          <p:cNvPr id="14" name="Text 8"/>
          <p:cNvSpPr/>
          <p:nvPr/>
        </p:nvSpPr>
        <p:spPr>
          <a:xfrm>
            <a:off x="6971943" y="5780603"/>
            <a:ext cx="7138511" cy="237649"/>
          </a:xfrm>
          <a:prstGeom prst="rect">
            <a:avLst/>
          </a:prstGeom>
          <a:noFill/>
          <a:ln/>
        </p:spPr>
        <p:txBody>
          <a:bodyPr wrap="none" lIns="0" tIns="0" rIns="0" bIns="0" rtlCol="0" anchor="t"/>
          <a:lstStyle/>
          <a:p>
            <a:pPr marL="0" indent="0" algn="l">
              <a:lnSpc>
                <a:spcPts val="1850"/>
              </a:lnSpc>
              <a:buNone/>
            </a:pPr>
            <a:r>
              <a:rPr lang="en-US" sz="1150" kern="0" spc="-23" dirty="0">
                <a:solidFill>
                  <a:srgbClr val="272525"/>
                </a:solidFill>
                <a:latin typeface="Source Sans Pro" pitchFamily="34" charset="0"/>
                <a:ea typeface="Source Sans Pro" pitchFamily="34" charset="-122"/>
                <a:cs typeface="Source Sans Pro" pitchFamily="34" charset="-120"/>
              </a:rPr>
              <a:t>AR мен ЖИ негізінде оқушыға бейімделген тапсырмалар ұсыну</a:t>
            </a:r>
            <a:endParaRPr lang="en-US" sz="1150" dirty="0"/>
          </a:p>
        </p:txBody>
      </p:sp>
      <p:pic>
        <p:nvPicPr>
          <p:cNvPr id="15" name="Image 4" descr="preencoded.png"/>
          <p:cNvPicPr>
            <a:picLocks noChangeAspect="1"/>
          </p:cNvPicPr>
          <p:nvPr/>
        </p:nvPicPr>
        <p:blipFill>
          <a:blip r:embed="rId7"/>
          <a:stretch>
            <a:fillRect/>
          </a:stretch>
        </p:blipFill>
        <p:spPr>
          <a:xfrm>
            <a:off x="6006346" y="6513195"/>
            <a:ext cx="742831" cy="1188601"/>
          </a:xfrm>
          <a:prstGeom prst="rect">
            <a:avLst/>
          </a:prstGeom>
        </p:spPr>
      </p:pic>
      <p:sp>
        <p:nvSpPr>
          <p:cNvPr id="16" name="Text 9"/>
          <p:cNvSpPr/>
          <p:nvPr/>
        </p:nvSpPr>
        <p:spPr>
          <a:xfrm>
            <a:off x="6971943" y="6661666"/>
            <a:ext cx="2194441" cy="218480"/>
          </a:xfrm>
          <a:prstGeom prst="rect">
            <a:avLst/>
          </a:prstGeom>
          <a:noFill/>
          <a:ln/>
        </p:spPr>
        <p:txBody>
          <a:bodyPr wrap="none" lIns="0" tIns="0" rIns="0" bIns="0" rtlCol="0" anchor="t"/>
          <a:lstStyle/>
          <a:p>
            <a:pPr marL="0" indent="0" algn="l">
              <a:lnSpc>
                <a:spcPts val="1700"/>
              </a:lnSpc>
              <a:buNone/>
            </a:pPr>
            <a:r>
              <a:rPr lang="en-US" sz="1350" kern="0" spc="-28" dirty="0">
                <a:solidFill>
                  <a:srgbClr val="272525"/>
                </a:solidFill>
                <a:latin typeface="Source Serif Pro Semi Bold" pitchFamily="34" charset="0"/>
                <a:ea typeface="Source Serif Pro Semi Bold" pitchFamily="34" charset="-122"/>
                <a:cs typeface="Source Serif Pro Semi Bold" pitchFamily="34" charset="-120"/>
              </a:rPr>
              <a:t>Интерактивті тәжірибелер</a:t>
            </a:r>
            <a:endParaRPr lang="en-US" sz="1350" dirty="0"/>
          </a:p>
        </p:txBody>
      </p:sp>
      <p:sp>
        <p:nvSpPr>
          <p:cNvPr id="17" name="Text 10"/>
          <p:cNvSpPr/>
          <p:nvPr/>
        </p:nvSpPr>
        <p:spPr>
          <a:xfrm>
            <a:off x="6971943" y="6969204"/>
            <a:ext cx="7138511" cy="237649"/>
          </a:xfrm>
          <a:prstGeom prst="rect">
            <a:avLst/>
          </a:prstGeom>
          <a:noFill/>
          <a:ln/>
        </p:spPr>
        <p:txBody>
          <a:bodyPr wrap="none" lIns="0" tIns="0" rIns="0" bIns="0" rtlCol="0" anchor="t"/>
          <a:lstStyle/>
          <a:p>
            <a:pPr marL="0" indent="0" algn="l">
              <a:lnSpc>
                <a:spcPts val="1850"/>
              </a:lnSpc>
              <a:buNone/>
            </a:pPr>
            <a:r>
              <a:rPr lang="en-US" sz="1150" kern="0" spc="-23" dirty="0">
                <a:solidFill>
                  <a:srgbClr val="272525"/>
                </a:solidFill>
                <a:latin typeface="Source Sans Pro" pitchFamily="34" charset="0"/>
                <a:ea typeface="Source Sans Pro" pitchFamily="34" charset="-122"/>
                <a:cs typeface="Source Sans Pro" pitchFamily="34" charset="-120"/>
              </a:rPr>
              <a:t>Виртуалды және нақты әлемді біріктіретін эксперименттер жүргізу</a:t>
            </a:r>
            <a:endParaRPr lang="en-US" sz="11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817364"/>
            <a:ext cx="9165788" cy="602813"/>
          </a:xfrm>
          <a:prstGeom prst="rect">
            <a:avLst/>
          </a:prstGeom>
          <a:noFill/>
          <a:ln/>
        </p:spPr>
        <p:txBody>
          <a:bodyPr wrap="none" lIns="0" tIns="0" rIns="0" bIns="0" rtlCol="0" anchor="t"/>
          <a:lstStyle/>
          <a:p>
            <a:pPr marL="0" indent="0">
              <a:lnSpc>
                <a:spcPts val="4700"/>
              </a:lnSpc>
              <a:buNone/>
            </a:pPr>
            <a:r>
              <a:rPr lang="en-US" sz="3750" kern="0" spc="-76" dirty="0">
                <a:solidFill>
                  <a:srgbClr val="D73AD7"/>
                </a:solidFill>
                <a:latin typeface="Source Serif Pro Semi Bold" pitchFamily="34" charset="0"/>
                <a:ea typeface="Source Serif Pro Semi Bold" pitchFamily="34" charset="-122"/>
                <a:cs typeface="Source Serif Pro Semi Bold" pitchFamily="34" charset="-120"/>
              </a:rPr>
              <a:t>AR қолданылатын физика тақырыптары</a:t>
            </a:r>
            <a:endParaRPr lang="en-US" sz="3750" dirty="0"/>
          </a:p>
        </p:txBody>
      </p:sp>
      <p:sp>
        <p:nvSpPr>
          <p:cNvPr id="3" name="Text 1"/>
          <p:cNvSpPr/>
          <p:nvPr/>
        </p:nvSpPr>
        <p:spPr>
          <a:xfrm>
            <a:off x="968693" y="1829991"/>
            <a:ext cx="12692896" cy="983337"/>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Толықтырылған шындық технологиясы физиканың көптеген тақырыптарын оқытуда қолданылады. Электромагниттік толқындар мен өрістерді зерттеуде AR қосымшасы арқылы оқушылар электромагниттік толқындардың таралуын және электр өрістерінің жұмысын көре алады. Механика бөлімінде Ньютонның қозғалыс заңдарын түсіндіруде AR технологиясы денелердің қозғалысын көрнекі түрде көрсетеді.</a:t>
            </a:r>
            <a:endParaRPr lang="en-US" sz="1600" dirty="0"/>
          </a:p>
        </p:txBody>
      </p:sp>
      <p:sp>
        <p:nvSpPr>
          <p:cNvPr id="4" name="Text 2"/>
          <p:cNvSpPr/>
          <p:nvPr/>
        </p:nvSpPr>
        <p:spPr>
          <a:xfrm>
            <a:off x="968693" y="3043833"/>
            <a:ext cx="12692896" cy="983337"/>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Оптика тақырыбында жарықтың сынуы мен шағылуын AR арқылы зерттеуге болады. Астрономия және гравитация заңдарын оқытуда AR технологиясы планеталардың қозғалысын, олардың тартылыс күштерін көрсетеді. Электр тізбектерін оқытуда оқушылар AR арқылы виртуалды тізбек құрастырып, оның жұмысын бақылай алады.</a:t>
            </a:r>
            <a:endParaRPr lang="en-US" sz="1600" dirty="0"/>
          </a:p>
        </p:txBody>
      </p:sp>
      <p:pic>
        <p:nvPicPr>
          <p:cNvPr id="5" name="Image 0" descr="preencoded.png"/>
          <p:cNvPicPr>
            <a:picLocks noChangeAspect="1"/>
          </p:cNvPicPr>
          <p:nvPr/>
        </p:nvPicPr>
        <p:blipFill>
          <a:blip r:embed="rId3"/>
          <a:stretch>
            <a:fillRect/>
          </a:stretch>
        </p:blipFill>
        <p:spPr>
          <a:xfrm>
            <a:off x="968693" y="4257675"/>
            <a:ext cx="2942630" cy="1818680"/>
          </a:xfrm>
          <a:prstGeom prst="rect">
            <a:avLst/>
          </a:prstGeom>
        </p:spPr>
      </p:pic>
      <p:sp>
        <p:nvSpPr>
          <p:cNvPr id="6" name="Text 3"/>
          <p:cNvSpPr/>
          <p:nvPr/>
        </p:nvSpPr>
        <p:spPr>
          <a:xfrm>
            <a:off x="968693" y="6332458"/>
            <a:ext cx="2411254" cy="301347"/>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Электромагнетизм</a:t>
            </a:r>
            <a:endParaRPr lang="en-US" sz="1850" dirty="0"/>
          </a:p>
        </p:txBody>
      </p:sp>
      <p:sp>
        <p:nvSpPr>
          <p:cNvPr id="7" name="Text 4"/>
          <p:cNvSpPr/>
          <p:nvPr/>
        </p:nvSpPr>
        <p:spPr>
          <a:xfrm>
            <a:off x="968693" y="6756678"/>
            <a:ext cx="2942630" cy="655558"/>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Электромагниттік толқындар мен өрістерді AR арқылы зерттеу</a:t>
            </a:r>
            <a:endParaRPr lang="en-US" sz="1600" dirty="0"/>
          </a:p>
        </p:txBody>
      </p:sp>
      <p:pic>
        <p:nvPicPr>
          <p:cNvPr id="8" name="Image 1" descr="preencoded.png"/>
          <p:cNvPicPr>
            <a:picLocks noChangeAspect="1"/>
          </p:cNvPicPr>
          <p:nvPr/>
        </p:nvPicPr>
        <p:blipFill>
          <a:blip r:embed="rId4"/>
          <a:stretch>
            <a:fillRect/>
          </a:stretch>
        </p:blipFill>
        <p:spPr>
          <a:xfrm>
            <a:off x="4218742" y="4257675"/>
            <a:ext cx="2942630" cy="1818680"/>
          </a:xfrm>
          <a:prstGeom prst="rect">
            <a:avLst/>
          </a:prstGeom>
        </p:spPr>
      </p:pic>
      <p:sp>
        <p:nvSpPr>
          <p:cNvPr id="9" name="Text 5"/>
          <p:cNvSpPr/>
          <p:nvPr/>
        </p:nvSpPr>
        <p:spPr>
          <a:xfrm>
            <a:off x="4218742" y="6332458"/>
            <a:ext cx="2411254" cy="301347"/>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Механика</a:t>
            </a:r>
            <a:endParaRPr lang="en-US" sz="1850" dirty="0"/>
          </a:p>
        </p:txBody>
      </p:sp>
      <p:sp>
        <p:nvSpPr>
          <p:cNvPr id="10" name="Text 6"/>
          <p:cNvSpPr/>
          <p:nvPr/>
        </p:nvSpPr>
        <p:spPr>
          <a:xfrm>
            <a:off x="4218742" y="6756678"/>
            <a:ext cx="2942630" cy="655558"/>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Ньютон заңдарын AR технологиясымен түсіндіру</a:t>
            </a:r>
            <a:endParaRPr lang="en-US" sz="1600" dirty="0"/>
          </a:p>
        </p:txBody>
      </p:sp>
      <p:pic>
        <p:nvPicPr>
          <p:cNvPr id="11" name="Image 2" descr="preencoded.png"/>
          <p:cNvPicPr>
            <a:picLocks noChangeAspect="1"/>
          </p:cNvPicPr>
          <p:nvPr/>
        </p:nvPicPr>
        <p:blipFill>
          <a:blip r:embed="rId5"/>
          <a:stretch>
            <a:fillRect/>
          </a:stretch>
        </p:blipFill>
        <p:spPr>
          <a:xfrm>
            <a:off x="7468791" y="4257675"/>
            <a:ext cx="2942630" cy="1818680"/>
          </a:xfrm>
          <a:prstGeom prst="rect">
            <a:avLst/>
          </a:prstGeom>
        </p:spPr>
      </p:pic>
      <p:sp>
        <p:nvSpPr>
          <p:cNvPr id="12" name="Text 7"/>
          <p:cNvSpPr/>
          <p:nvPr/>
        </p:nvSpPr>
        <p:spPr>
          <a:xfrm>
            <a:off x="7468791" y="6332458"/>
            <a:ext cx="2411254" cy="301347"/>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Оптика</a:t>
            </a:r>
            <a:endParaRPr lang="en-US" sz="1850" dirty="0"/>
          </a:p>
        </p:txBody>
      </p:sp>
      <p:sp>
        <p:nvSpPr>
          <p:cNvPr id="13" name="Text 8"/>
          <p:cNvSpPr/>
          <p:nvPr/>
        </p:nvSpPr>
        <p:spPr>
          <a:xfrm>
            <a:off x="7468791" y="6756678"/>
            <a:ext cx="2942630" cy="655558"/>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Жарықтың сынуы мен шағылуын AR арқылы көрсету</a:t>
            </a:r>
            <a:endParaRPr lang="en-US" sz="1600" dirty="0"/>
          </a:p>
        </p:txBody>
      </p:sp>
      <p:pic>
        <p:nvPicPr>
          <p:cNvPr id="14" name="Image 3" descr="preencoded.png"/>
          <p:cNvPicPr>
            <a:picLocks noChangeAspect="1"/>
          </p:cNvPicPr>
          <p:nvPr/>
        </p:nvPicPr>
        <p:blipFill>
          <a:blip r:embed="rId6"/>
          <a:stretch>
            <a:fillRect/>
          </a:stretch>
        </p:blipFill>
        <p:spPr>
          <a:xfrm>
            <a:off x="10718840" y="4257675"/>
            <a:ext cx="2942749" cy="1818680"/>
          </a:xfrm>
          <a:prstGeom prst="rect">
            <a:avLst/>
          </a:prstGeom>
        </p:spPr>
      </p:pic>
      <p:sp>
        <p:nvSpPr>
          <p:cNvPr id="15" name="Text 9"/>
          <p:cNvSpPr/>
          <p:nvPr/>
        </p:nvSpPr>
        <p:spPr>
          <a:xfrm>
            <a:off x="10718840" y="6332458"/>
            <a:ext cx="2411254" cy="301347"/>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Астрономия</a:t>
            </a:r>
            <a:endParaRPr lang="en-US" sz="1850" dirty="0"/>
          </a:p>
        </p:txBody>
      </p:sp>
      <p:sp>
        <p:nvSpPr>
          <p:cNvPr id="16" name="Text 10"/>
          <p:cNvSpPr/>
          <p:nvPr/>
        </p:nvSpPr>
        <p:spPr>
          <a:xfrm>
            <a:off x="10718840" y="6756678"/>
            <a:ext cx="2942749" cy="655558"/>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Планеталардың қозғалысы мен гравитацияны AR арқылы зерттеу</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471607" y="478512"/>
            <a:ext cx="4955381" cy="396240"/>
          </a:xfrm>
          <a:prstGeom prst="rect">
            <a:avLst/>
          </a:prstGeom>
          <a:noFill/>
          <a:ln/>
        </p:spPr>
        <p:txBody>
          <a:bodyPr wrap="none" lIns="0" tIns="0" rIns="0" bIns="0" rtlCol="0" anchor="t"/>
          <a:lstStyle/>
          <a:p>
            <a:pPr marL="0" indent="0">
              <a:lnSpc>
                <a:spcPts val="3100"/>
              </a:lnSpc>
              <a:buNone/>
            </a:pPr>
            <a:r>
              <a:rPr lang="en-US" sz="2450" kern="0" spc="-50" dirty="0">
                <a:solidFill>
                  <a:srgbClr val="D73AD7"/>
                </a:solidFill>
                <a:latin typeface="Source Serif Pro Semi Bold" pitchFamily="34" charset="0"/>
                <a:ea typeface="Source Serif Pro Semi Bold" pitchFamily="34" charset="-122"/>
                <a:cs typeface="Source Serif Pro Semi Bold" pitchFamily="34" charset="-120"/>
              </a:rPr>
              <a:t>AR қосымшалары мен құралдары</a:t>
            </a:r>
            <a:endParaRPr lang="en-US" sz="2450" dirty="0"/>
          </a:p>
        </p:txBody>
      </p:sp>
      <p:sp>
        <p:nvSpPr>
          <p:cNvPr id="4" name="Text 1"/>
          <p:cNvSpPr/>
          <p:nvPr/>
        </p:nvSpPr>
        <p:spPr>
          <a:xfrm>
            <a:off x="471607" y="1076801"/>
            <a:ext cx="8200787" cy="646867"/>
          </a:xfrm>
          <a:prstGeom prst="rect">
            <a:avLst/>
          </a:prstGeom>
          <a:noFill/>
          <a:ln/>
        </p:spPr>
        <p:txBody>
          <a:bodyPr wrap="square" lIns="0" tIns="0" rIns="0" bIns="0" rtlCol="0" anchor="t"/>
          <a:lstStyle/>
          <a:p>
            <a:pPr marL="0" indent="0">
              <a:lnSpc>
                <a:spcPts val="1650"/>
              </a:lnSpc>
              <a:buNone/>
            </a:pPr>
            <a:r>
              <a:rPr lang="en-US" sz="1050" kern="0" spc="-21" dirty="0">
                <a:solidFill>
                  <a:srgbClr val="272525"/>
                </a:solidFill>
                <a:latin typeface="Source Sans Pro" pitchFamily="34" charset="0"/>
                <a:ea typeface="Source Sans Pro" pitchFamily="34" charset="-122"/>
                <a:cs typeface="Source Sans Pro" pitchFamily="34" charset="-120"/>
              </a:rPr>
              <a:t>Физика сабағында қолданылатын бірнеше AR қосымшалары мен құралдары бар. Google Expeditions - толықтырылған шындық құралдарын қолдана отырып, физикалық құбылыстарды зерттеуге арналған платформа. Оқушылар ғарыштағы, жердегі және басқа да физикалық құбылыстарды интерактивті түрде бақылай алады.</a:t>
            </a:r>
            <a:endParaRPr lang="en-US" sz="1050" dirty="0"/>
          </a:p>
        </p:txBody>
      </p:sp>
      <p:sp>
        <p:nvSpPr>
          <p:cNvPr id="5" name="Text 2"/>
          <p:cNvSpPr/>
          <p:nvPr/>
        </p:nvSpPr>
        <p:spPr>
          <a:xfrm>
            <a:off x="471607" y="1875234"/>
            <a:ext cx="8200787" cy="646867"/>
          </a:xfrm>
          <a:prstGeom prst="rect">
            <a:avLst/>
          </a:prstGeom>
          <a:noFill/>
          <a:ln/>
        </p:spPr>
        <p:txBody>
          <a:bodyPr wrap="square" lIns="0" tIns="0" rIns="0" bIns="0" rtlCol="0" anchor="t"/>
          <a:lstStyle/>
          <a:p>
            <a:pPr marL="0" indent="0">
              <a:lnSpc>
                <a:spcPts val="1650"/>
              </a:lnSpc>
              <a:buNone/>
            </a:pPr>
            <a:r>
              <a:rPr lang="en-US" sz="1050" kern="0" spc="-21" dirty="0">
                <a:solidFill>
                  <a:srgbClr val="272525"/>
                </a:solidFill>
                <a:latin typeface="Source Sans Pro" pitchFamily="34" charset="0"/>
                <a:ea typeface="Source Sans Pro" pitchFamily="34" charset="-122"/>
                <a:cs typeface="Source Sans Pro" pitchFamily="34" charset="-120"/>
              </a:rPr>
              <a:t>Merge Cube - оқушыларға физикалық құбылыстарды AR арқылы 3D түрде зерттеуге мүмкіндік беретін құрылғы. ARPhysics - механика, электр және оптика бойынша тәжірибелерді виртуалды түрде өткізуге арналған арнайы AR қосымшасы. AR-Book мобильді қосымшасы - отандық мамандар әзірлеген, оқулықтардағы суреттерге анимациялық видео қосатын технология.</a:t>
            </a:r>
            <a:endParaRPr lang="en-US" sz="1050" dirty="0"/>
          </a:p>
        </p:txBody>
      </p:sp>
      <p:pic>
        <p:nvPicPr>
          <p:cNvPr id="6" name="Image 1" descr="preencoded.png"/>
          <p:cNvPicPr>
            <a:picLocks noChangeAspect="1"/>
          </p:cNvPicPr>
          <p:nvPr/>
        </p:nvPicPr>
        <p:blipFill>
          <a:blip r:embed="rId4"/>
          <a:stretch>
            <a:fillRect/>
          </a:stretch>
        </p:blipFill>
        <p:spPr>
          <a:xfrm>
            <a:off x="471607" y="2673668"/>
            <a:ext cx="336828" cy="336828"/>
          </a:xfrm>
          <a:prstGeom prst="rect">
            <a:avLst/>
          </a:prstGeom>
        </p:spPr>
      </p:pic>
      <p:sp>
        <p:nvSpPr>
          <p:cNvPr id="7" name="Text 3"/>
          <p:cNvSpPr/>
          <p:nvPr/>
        </p:nvSpPr>
        <p:spPr>
          <a:xfrm>
            <a:off x="471607" y="3145155"/>
            <a:ext cx="1585436" cy="198239"/>
          </a:xfrm>
          <a:prstGeom prst="rect">
            <a:avLst/>
          </a:prstGeom>
          <a:noFill/>
          <a:ln/>
        </p:spPr>
        <p:txBody>
          <a:bodyPr wrap="none" lIns="0" tIns="0" rIns="0" bIns="0" rtlCol="0" anchor="t"/>
          <a:lstStyle/>
          <a:p>
            <a:pPr marL="0" indent="0" algn="l">
              <a:lnSpc>
                <a:spcPts val="1550"/>
              </a:lnSpc>
              <a:buNone/>
            </a:pPr>
            <a:r>
              <a:rPr lang="en-US" sz="1200" kern="0" spc="-25" dirty="0">
                <a:solidFill>
                  <a:srgbClr val="272525"/>
                </a:solidFill>
                <a:latin typeface="Source Serif Pro Semi Bold" pitchFamily="34" charset="0"/>
                <a:ea typeface="Source Serif Pro Semi Bold" pitchFamily="34" charset="-122"/>
                <a:cs typeface="Source Serif Pro Semi Bold" pitchFamily="34" charset="-120"/>
              </a:rPr>
              <a:t>Google Expeditions</a:t>
            </a:r>
            <a:endParaRPr lang="en-US" sz="1200" dirty="0"/>
          </a:p>
        </p:txBody>
      </p:sp>
      <p:sp>
        <p:nvSpPr>
          <p:cNvPr id="8" name="Text 4"/>
          <p:cNvSpPr/>
          <p:nvPr/>
        </p:nvSpPr>
        <p:spPr>
          <a:xfrm>
            <a:off x="471607" y="3424238"/>
            <a:ext cx="8200787" cy="215622"/>
          </a:xfrm>
          <a:prstGeom prst="rect">
            <a:avLst/>
          </a:prstGeom>
          <a:noFill/>
          <a:ln/>
        </p:spPr>
        <p:txBody>
          <a:bodyPr wrap="none" lIns="0" tIns="0" rIns="0" bIns="0" rtlCol="0" anchor="t"/>
          <a:lstStyle/>
          <a:p>
            <a:pPr marL="0" indent="0" algn="l">
              <a:lnSpc>
                <a:spcPts val="1650"/>
              </a:lnSpc>
              <a:buNone/>
            </a:pPr>
            <a:r>
              <a:rPr lang="en-US" sz="1050" kern="0" spc="-21" dirty="0">
                <a:solidFill>
                  <a:srgbClr val="272525"/>
                </a:solidFill>
                <a:latin typeface="Source Sans Pro" pitchFamily="34" charset="0"/>
                <a:ea typeface="Source Sans Pro" pitchFamily="34" charset="-122"/>
                <a:cs typeface="Source Sans Pro" pitchFamily="34" charset="-120"/>
              </a:rPr>
              <a:t>Физикалық құбылыстарды зерттеуге арналған AR платформа</a:t>
            </a:r>
            <a:endParaRPr lang="en-US" sz="1050" dirty="0"/>
          </a:p>
        </p:txBody>
      </p:sp>
      <p:pic>
        <p:nvPicPr>
          <p:cNvPr id="9" name="Image 2" descr="preencoded.png"/>
          <p:cNvPicPr>
            <a:picLocks noChangeAspect="1"/>
          </p:cNvPicPr>
          <p:nvPr/>
        </p:nvPicPr>
        <p:blipFill>
          <a:blip r:embed="rId5"/>
          <a:stretch>
            <a:fillRect/>
          </a:stretch>
        </p:blipFill>
        <p:spPr>
          <a:xfrm>
            <a:off x="471607" y="4044077"/>
            <a:ext cx="336828" cy="336828"/>
          </a:xfrm>
          <a:prstGeom prst="rect">
            <a:avLst/>
          </a:prstGeom>
        </p:spPr>
      </p:pic>
      <p:sp>
        <p:nvSpPr>
          <p:cNvPr id="10" name="Text 5"/>
          <p:cNvSpPr/>
          <p:nvPr/>
        </p:nvSpPr>
        <p:spPr>
          <a:xfrm>
            <a:off x="471607" y="4515564"/>
            <a:ext cx="1585436" cy="198239"/>
          </a:xfrm>
          <a:prstGeom prst="rect">
            <a:avLst/>
          </a:prstGeom>
          <a:noFill/>
          <a:ln/>
        </p:spPr>
        <p:txBody>
          <a:bodyPr wrap="none" lIns="0" tIns="0" rIns="0" bIns="0" rtlCol="0" anchor="t"/>
          <a:lstStyle/>
          <a:p>
            <a:pPr marL="0" indent="0" algn="l">
              <a:lnSpc>
                <a:spcPts val="1550"/>
              </a:lnSpc>
              <a:buNone/>
            </a:pPr>
            <a:r>
              <a:rPr lang="en-US" sz="1200" kern="0" spc="-25" dirty="0">
                <a:solidFill>
                  <a:srgbClr val="272525"/>
                </a:solidFill>
                <a:latin typeface="Source Serif Pro Semi Bold" pitchFamily="34" charset="0"/>
                <a:ea typeface="Source Serif Pro Semi Bold" pitchFamily="34" charset="-122"/>
                <a:cs typeface="Source Serif Pro Semi Bold" pitchFamily="34" charset="-120"/>
              </a:rPr>
              <a:t>Merge Cube</a:t>
            </a:r>
            <a:endParaRPr lang="en-US" sz="1200" dirty="0"/>
          </a:p>
        </p:txBody>
      </p:sp>
      <p:sp>
        <p:nvSpPr>
          <p:cNvPr id="11" name="Text 6"/>
          <p:cNvSpPr/>
          <p:nvPr/>
        </p:nvSpPr>
        <p:spPr>
          <a:xfrm>
            <a:off x="471607" y="4794647"/>
            <a:ext cx="8200787" cy="215622"/>
          </a:xfrm>
          <a:prstGeom prst="rect">
            <a:avLst/>
          </a:prstGeom>
          <a:noFill/>
          <a:ln/>
        </p:spPr>
        <p:txBody>
          <a:bodyPr wrap="none" lIns="0" tIns="0" rIns="0" bIns="0" rtlCol="0" anchor="t"/>
          <a:lstStyle/>
          <a:p>
            <a:pPr marL="0" indent="0" algn="l">
              <a:lnSpc>
                <a:spcPts val="1650"/>
              </a:lnSpc>
              <a:buNone/>
            </a:pPr>
            <a:r>
              <a:rPr lang="en-US" sz="1050" kern="0" spc="-21" dirty="0">
                <a:solidFill>
                  <a:srgbClr val="272525"/>
                </a:solidFill>
                <a:latin typeface="Source Sans Pro" pitchFamily="34" charset="0"/>
                <a:ea typeface="Source Sans Pro" pitchFamily="34" charset="-122"/>
                <a:cs typeface="Source Sans Pro" pitchFamily="34" charset="-120"/>
              </a:rPr>
              <a:t>3D физикалық құбылыстарды зерттеуге арналған AR құрылғы</a:t>
            </a:r>
            <a:endParaRPr lang="en-US" sz="1050" dirty="0"/>
          </a:p>
        </p:txBody>
      </p:sp>
      <p:pic>
        <p:nvPicPr>
          <p:cNvPr id="12" name="Image 3" descr="preencoded.png"/>
          <p:cNvPicPr>
            <a:picLocks noChangeAspect="1"/>
          </p:cNvPicPr>
          <p:nvPr/>
        </p:nvPicPr>
        <p:blipFill>
          <a:blip r:embed="rId6"/>
          <a:stretch>
            <a:fillRect/>
          </a:stretch>
        </p:blipFill>
        <p:spPr>
          <a:xfrm>
            <a:off x="471607" y="5414486"/>
            <a:ext cx="336828" cy="336828"/>
          </a:xfrm>
          <a:prstGeom prst="rect">
            <a:avLst/>
          </a:prstGeom>
        </p:spPr>
      </p:pic>
      <p:sp>
        <p:nvSpPr>
          <p:cNvPr id="13" name="Text 7"/>
          <p:cNvSpPr/>
          <p:nvPr/>
        </p:nvSpPr>
        <p:spPr>
          <a:xfrm>
            <a:off x="471607" y="5885974"/>
            <a:ext cx="1585436" cy="198239"/>
          </a:xfrm>
          <a:prstGeom prst="rect">
            <a:avLst/>
          </a:prstGeom>
          <a:noFill/>
          <a:ln/>
        </p:spPr>
        <p:txBody>
          <a:bodyPr wrap="none" lIns="0" tIns="0" rIns="0" bIns="0" rtlCol="0" anchor="t"/>
          <a:lstStyle/>
          <a:p>
            <a:pPr marL="0" indent="0" algn="l">
              <a:lnSpc>
                <a:spcPts val="1550"/>
              </a:lnSpc>
              <a:buNone/>
            </a:pPr>
            <a:r>
              <a:rPr lang="en-US" sz="1200" kern="0" spc="-25" dirty="0">
                <a:solidFill>
                  <a:srgbClr val="272525"/>
                </a:solidFill>
                <a:latin typeface="Source Serif Pro Semi Bold" pitchFamily="34" charset="0"/>
                <a:ea typeface="Source Serif Pro Semi Bold" pitchFamily="34" charset="-122"/>
                <a:cs typeface="Source Serif Pro Semi Bold" pitchFamily="34" charset="-120"/>
              </a:rPr>
              <a:t>ARPhysics</a:t>
            </a:r>
            <a:endParaRPr lang="en-US" sz="1200" dirty="0"/>
          </a:p>
        </p:txBody>
      </p:sp>
      <p:sp>
        <p:nvSpPr>
          <p:cNvPr id="14" name="Text 8"/>
          <p:cNvSpPr/>
          <p:nvPr/>
        </p:nvSpPr>
        <p:spPr>
          <a:xfrm>
            <a:off x="471607" y="6165056"/>
            <a:ext cx="8200787" cy="215622"/>
          </a:xfrm>
          <a:prstGeom prst="rect">
            <a:avLst/>
          </a:prstGeom>
          <a:noFill/>
          <a:ln/>
        </p:spPr>
        <p:txBody>
          <a:bodyPr wrap="none" lIns="0" tIns="0" rIns="0" bIns="0" rtlCol="0" anchor="t"/>
          <a:lstStyle/>
          <a:p>
            <a:pPr marL="0" indent="0" algn="l">
              <a:lnSpc>
                <a:spcPts val="1650"/>
              </a:lnSpc>
              <a:buNone/>
            </a:pPr>
            <a:r>
              <a:rPr lang="en-US" sz="1050" kern="0" spc="-21" dirty="0">
                <a:solidFill>
                  <a:srgbClr val="272525"/>
                </a:solidFill>
                <a:latin typeface="Source Sans Pro" pitchFamily="34" charset="0"/>
                <a:ea typeface="Source Sans Pro" pitchFamily="34" charset="-122"/>
                <a:cs typeface="Source Sans Pro" pitchFamily="34" charset="-120"/>
              </a:rPr>
              <a:t>Виртуалды физика тәжірибелеріне арналған AR қосымша</a:t>
            </a:r>
            <a:endParaRPr lang="en-US" sz="1050" dirty="0"/>
          </a:p>
        </p:txBody>
      </p:sp>
      <p:pic>
        <p:nvPicPr>
          <p:cNvPr id="15" name="Image 4" descr="preencoded.png"/>
          <p:cNvPicPr>
            <a:picLocks noChangeAspect="1"/>
          </p:cNvPicPr>
          <p:nvPr/>
        </p:nvPicPr>
        <p:blipFill>
          <a:blip r:embed="rId7"/>
          <a:stretch>
            <a:fillRect/>
          </a:stretch>
        </p:blipFill>
        <p:spPr>
          <a:xfrm>
            <a:off x="471607" y="6784896"/>
            <a:ext cx="336828" cy="336828"/>
          </a:xfrm>
          <a:prstGeom prst="rect">
            <a:avLst/>
          </a:prstGeom>
        </p:spPr>
      </p:pic>
      <p:sp>
        <p:nvSpPr>
          <p:cNvPr id="16" name="Text 9"/>
          <p:cNvSpPr/>
          <p:nvPr/>
        </p:nvSpPr>
        <p:spPr>
          <a:xfrm>
            <a:off x="471607" y="7256383"/>
            <a:ext cx="1585436" cy="198239"/>
          </a:xfrm>
          <a:prstGeom prst="rect">
            <a:avLst/>
          </a:prstGeom>
          <a:noFill/>
          <a:ln/>
        </p:spPr>
        <p:txBody>
          <a:bodyPr wrap="none" lIns="0" tIns="0" rIns="0" bIns="0" rtlCol="0" anchor="t"/>
          <a:lstStyle/>
          <a:p>
            <a:pPr marL="0" indent="0" algn="l">
              <a:lnSpc>
                <a:spcPts val="1550"/>
              </a:lnSpc>
              <a:buNone/>
            </a:pPr>
            <a:r>
              <a:rPr lang="en-US" sz="1200" kern="0" spc="-25" dirty="0">
                <a:solidFill>
                  <a:srgbClr val="272525"/>
                </a:solidFill>
                <a:latin typeface="Source Serif Pro Semi Bold" pitchFamily="34" charset="0"/>
                <a:ea typeface="Source Serif Pro Semi Bold" pitchFamily="34" charset="-122"/>
                <a:cs typeface="Source Serif Pro Semi Bold" pitchFamily="34" charset="-120"/>
              </a:rPr>
              <a:t>AR-Book</a:t>
            </a:r>
            <a:endParaRPr lang="en-US" sz="1200" dirty="0"/>
          </a:p>
        </p:txBody>
      </p:sp>
      <p:sp>
        <p:nvSpPr>
          <p:cNvPr id="17" name="Text 10"/>
          <p:cNvSpPr/>
          <p:nvPr/>
        </p:nvSpPr>
        <p:spPr>
          <a:xfrm>
            <a:off x="471607" y="7535466"/>
            <a:ext cx="8200787" cy="215622"/>
          </a:xfrm>
          <a:prstGeom prst="rect">
            <a:avLst/>
          </a:prstGeom>
          <a:noFill/>
          <a:ln/>
        </p:spPr>
        <p:txBody>
          <a:bodyPr wrap="none" lIns="0" tIns="0" rIns="0" bIns="0" rtlCol="0" anchor="t"/>
          <a:lstStyle/>
          <a:p>
            <a:pPr marL="0" indent="0" algn="l">
              <a:lnSpc>
                <a:spcPts val="1650"/>
              </a:lnSpc>
              <a:buNone/>
            </a:pPr>
            <a:r>
              <a:rPr lang="en-US" sz="1050" kern="0" spc="-21" dirty="0">
                <a:solidFill>
                  <a:srgbClr val="272525"/>
                </a:solidFill>
                <a:latin typeface="Source Sans Pro" pitchFamily="34" charset="0"/>
                <a:ea typeface="Source Sans Pro" pitchFamily="34" charset="-122"/>
                <a:cs typeface="Source Sans Pro" pitchFamily="34" charset="-120"/>
              </a:rPr>
              <a:t>Оқулықтарға анимациялық видео қосатын отандық AR қосымша</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8693" y="704374"/>
            <a:ext cx="11055668" cy="561380"/>
          </a:xfrm>
          <a:prstGeom prst="rect">
            <a:avLst/>
          </a:prstGeom>
          <a:noFill/>
          <a:ln/>
        </p:spPr>
        <p:txBody>
          <a:bodyPr wrap="none" lIns="0" tIns="0" rIns="0" bIns="0" rtlCol="0" anchor="t"/>
          <a:lstStyle/>
          <a:p>
            <a:pPr marL="0" indent="0">
              <a:lnSpc>
                <a:spcPts val="4400"/>
              </a:lnSpc>
              <a:buNone/>
            </a:pPr>
            <a:r>
              <a:rPr lang="en-US" sz="3500" kern="0" spc="-71" dirty="0">
                <a:solidFill>
                  <a:srgbClr val="D73AD7"/>
                </a:solidFill>
                <a:latin typeface="Source Serif Pro Semi Bold" pitchFamily="34" charset="0"/>
                <a:ea typeface="Source Serif Pro Semi Bold" pitchFamily="34" charset="-122"/>
                <a:cs typeface="Source Serif Pro Semi Bold" pitchFamily="34" charset="-120"/>
              </a:rPr>
              <a:t>AR және ЖИ технологияларының артықшылықтары</a:t>
            </a:r>
            <a:endParaRPr lang="en-US" sz="3500" dirty="0"/>
          </a:p>
        </p:txBody>
      </p:sp>
      <p:sp>
        <p:nvSpPr>
          <p:cNvPr id="3" name="Text 1"/>
          <p:cNvSpPr/>
          <p:nvPr/>
        </p:nvSpPr>
        <p:spPr>
          <a:xfrm>
            <a:off x="968693" y="1647468"/>
            <a:ext cx="12692896" cy="915829"/>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Толықтырылған шындық және жасанды интеллект технологияларын физика сабағында қолданудың көптеген артықшылықтары бар. Видео-анимация арқылы оқушылардың тақырыпты игеру процесі жеңілдейді және оқуға қызығушылығы артады. Ата-аналар баламен сабақты қайталау барысында тақырыпты дұрыс түсінуге және оңай жеткізуге мүмкіндік алады.</a:t>
            </a:r>
            <a:endParaRPr lang="en-US" sz="1500" dirty="0"/>
          </a:p>
        </p:txBody>
      </p:sp>
      <p:sp>
        <p:nvSpPr>
          <p:cNvPr id="4" name="Text 2"/>
          <p:cNvSpPr/>
          <p:nvPr/>
        </p:nvSpPr>
        <p:spPr>
          <a:xfrm>
            <a:off x="968693" y="2777966"/>
            <a:ext cx="12692896" cy="915829"/>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Бұл технологиялар қашықтықтан оқыту құралы ретінде де пайдаланылады. Интернетпен аз қамтылған аудандарда оқу құралын қолдануда еш қиындық туғызбайды. AR және ЖИ технологиялары физика сабақтарын қызықты, интерактивті және түсінікті етіп қана қоймай, оқушылардың шығармашылық қабілеттерін дамытып, пәнге деген қызығушылығын арттырады.</a:t>
            </a:r>
            <a:endParaRPr lang="en-US" sz="1500" dirty="0"/>
          </a:p>
        </p:txBody>
      </p:sp>
      <p:sp>
        <p:nvSpPr>
          <p:cNvPr id="5" name="Shape 3"/>
          <p:cNvSpPr/>
          <p:nvPr/>
        </p:nvSpPr>
        <p:spPr>
          <a:xfrm>
            <a:off x="968693" y="3908465"/>
            <a:ext cx="12692896" cy="3616643"/>
          </a:xfrm>
          <a:prstGeom prst="roundRect">
            <a:avLst>
              <a:gd name="adj" fmla="val 2217"/>
            </a:avLst>
          </a:prstGeom>
          <a:noFill/>
          <a:ln w="7620">
            <a:solidFill>
              <a:srgbClr val="000000">
                <a:alpha val="8000"/>
              </a:srgbClr>
            </a:solidFill>
            <a:prstDash val="solid"/>
          </a:ln>
        </p:spPr>
      </p:sp>
      <p:sp>
        <p:nvSpPr>
          <p:cNvPr id="6" name="Shape 4"/>
          <p:cNvSpPr/>
          <p:nvPr/>
        </p:nvSpPr>
        <p:spPr>
          <a:xfrm>
            <a:off x="976312" y="3916085"/>
            <a:ext cx="12677656" cy="549354"/>
          </a:xfrm>
          <a:prstGeom prst="rect">
            <a:avLst/>
          </a:prstGeom>
          <a:solidFill>
            <a:srgbClr val="FFFFFF">
              <a:alpha val="4000"/>
            </a:srgbClr>
          </a:solidFill>
          <a:ln/>
        </p:spPr>
      </p:sp>
      <p:sp>
        <p:nvSpPr>
          <p:cNvPr id="7" name="Text 5"/>
          <p:cNvSpPr/>
          <p:nvPr/>
        </p:nvSpPr>
        <p:spPr>
          <a:xfrm>
            <a:off x="1167289" y="4038124"/>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Артықшылық</a:t>
            </a:r>
            <a:endParaRPr lang="en-US" sz="1500" dirty="0"/>
          </a:p>
        </p:txBody>
      </p:sp>
      <p:sp>
        <p:nvSpPr>
          <p:cNvPr id="8" name="Text 6"/>
          <p:cNvSpPr/>
          <p:nvPr/>
        </p:nvSpPr>
        <p:spPr>
          <a:xfrm>
            <a:off x="7509867" y="4038124"/>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Сипаттама</a:t>
            </a:r>
            <a:endParaRPr lang="en-US" sz="1500" dirty="0"/>
          </a:p>
        </p:txBody>
      </p:sp>
      <p:sp>
        <p:nvSpPr>
          <p:cNvPr id="9" name="Shape 7"/>
          <p:cNvSpPr/>
          <p:nvPr/>
        </p:nvSpPr>
        <p:spPr>
          <a:xfrm>
            <a:off x="976312" y="4465439"/>
            <a:ext cx="12677656" cy="549354"/>
          </a:xfrm>
          <a:prstGeom prst="rect">
            <a:avLst/>
          </a:prstGeom>
          <a:solidFill>
            <a:srgbClr val="000000">
              <a:alpha val="4000"/>
            </a:srgbClr>
          </a:solidFill>
          <a:ln/>
        </p:spPr>
      </p:sp>
      <p:sp>
        <p:nvSpPr>
          <p:cNvPr id="10" name="Text 8"/>
          <p:cNvSpPr/>
          <p:nvPr/>
        </p:nvSpPr>
        <p:spPr>
          <a:xfrm>
            <a:off x="1167289" y="4587478"/>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Оқуды жеңілдету</a:t>
            </a:r>
            <a:endParaRPr lang="en-US" sz="1500" dirty="0"/>
          </a:p>
        </p:txBody>
      </p:sp>
      <p:sp>
        <p:nvSpPr>
          <p:cNvPr id="11" name="Text 9"/>
          <p:cNvSpPr/>
          <p:nvPr/>
        </p:nvSpPr>
        <p:spPr>
          <a:xfrm>
            <a:off x="7509867" y="4587478"/>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Видео-анимация арқылы тақырыпты игеру процесі жеңілдейді</a:t>
            </a:r>
            <a:endParaRPr lang="en-US" sz="1500" dirty="0"/>
          </a:p>
        </p:txBody>
      </p:sp>
      <p:sp>
        <p:nvSpPr>
          <p:cNvPr id="12" name="Shape 10"/>
          <p:cNvSpPr/>
          <p:nvPr/>
        </p:nvSpPr>
        <p:spPr>
          <a:xfrm>
            <a:off x="976312" y="5014793"/>
            <a:ext cx="12677656" cy="854631"/>
          </a:xfrm>
          <a:prstGeom prst="rect">
            <a:avLst/>
          </a:prstGeom>
          <a:solidFill>
            <a:srgbClr val="FFFFFF">
              <a:alpha val="4000"/>
            </a:srgbClr>
          </a:solidFill>
          <a:ln/>
        </p:spPr>
      </p:sp>
      <p:sp>
        <p:nvSpPr>
          <p:cNvPr id="13" name="Text 11"/>
          <p:cNvSpPr/>
          <p:nvPr/>
        </p:nvSpPr>
        <p:spPr>
          <a:xfrm>
            <a:off x="1167289" y="5136833"/>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Қызығушылықты арттыру</a:t>
            </a:r>
            <a:endParaRPr lang="en-US" sz="1500" dirty="0"/>
          </a:p>
        </p:txBody>
      </p:sp>
      <p:sp>
        <p:nvSpPr>
          <p:cNvPr id="14" name="Text 12"/>
          <p:cNvSpPr/>
          <p:nvPr/>
        </p:nvSpPr>
        <p:spPr>
          <a:xfrm>
            <a:off x="7509867" y="5136833"/>
            <a:ext cx="5953244" cy="61055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Интерактивті технологиялар оқушылардың пәнге деген қызығушылығын арттырады</a:t>
            </a:r>
            <a:endParaRPr lang="en-US" sz="1500" dirty="0"/>
          </a:p>
        </p:txBody>
      </p:sp>
      <p:sp>
        <p:nvSpPr>
          <p:cNvPr id="15" name="Shape 13"/>
          <p:cNvSpPr/>
          <p:nvPr/>
        </p:nvSpPr>
        <p:spPr>
          <a:xfrm>
            <a:off x="976312" y="5869424"/>
            <a:ext cx="12677656" cy="549354"/>
          </a:xfrm>
          <a:prstGeom prst="rect">
            <a:avLst/>
          </a:prstGeom>
          <a:solidFill>
            <a:srgbClr val="000000">
              <a:alpha val="4000"/>
            </a:srgbClr>
          </a:solidFill>
          <a:ln/>
        </p:spPr>
      </p:sp>
      <p:sp>
        <p:nvSpPr>
          <p:cNvPr id="16" name="Text 14"/>
          <p:cNvSpPr/>
          <p:nvPr/>
        </p:nvSpPr>
        <p:spPr>
          <a:xfrm>
            <a:off x="1167289" y="5991463"/>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Ата-аналарға көмек</a:t>
            </a:r>
            <a:endParaRPr lang="en-US" sz="1500" dirty="0"/>
          </a:p>
        </p:txBody>
      </p:sp>
      <p:sp>
        <p:nvSpPr>
          <p:cNvPr id="17" name="Text 15"/>
          <p:cNvSpPr/>
          <p:nvPr/>
        </p:nvSpPr>
        <p:spPr>
          <a:xfrm>
            <a:off x="7509867" y="5991463"/>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Ата-аналар балаға тақырыпты оңай түсіндіре алады</a:t>
            </a:r>
            <a:endParaRPr lang="en-US" sz="1500" dirty="0"/>
          </a:p>
        </p:txBody>
      </p:sp>
      <p:sp>
        <p:nvSpPr>
          <p:cNvPr id="18" name="Shape 16"/>
          <p:cNvSpPr/>
          <p:nvPr/>
        </p:nvSpPr>
        <p:spPr>
          <a:xfrm>
            <a:off x="976312" y="6418778"/>
            <a:ext cx="12677656" cy="549354"/>
          </a:xfrm>
          <a:prstGeom prst="rect">
            <a:avLst/>
          </a:prstGeom>
          <a:solidFill>
            <a:srgbClr val="FFFFFF">
              <a:alpha val="4000"/>
            </a:srgbClr>
          </a:solidFill>
          <a:ln/>
        </p:spPr>
      </p:sp>
      <p:sp>
        <p:nvSpPr>
          <p:cNvPr id="19" name="Text 17"/>
          <p:cNvSpPr/>
          <p:nvPr/>
        </p:nvSpPr>
        <p:spPr>
          <a:xfrm>
            <a:off x="1167289" y="6540818"/>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Қашықтан оқыту</a:t>
            </a:r>
            <a:endParaRPr lang="en-US" sz="1500" dirty="0"/>
          </a:p>
        </p:txBody>
      </p:sp>
      <p:sp>
        <p:nvSpPr>
          <p:cNvPr id="20" name="Text 18"/>
          <p:cNvSpPr/>
          <p:nvPr/>
        </p:nvSpPr>
        <p:spPr>
          <a:xfrm>
            <a:off x="7509867" y="6540818"/>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AR және ЖИ қашықтықтан оқыту құралы ретінде қолданылады</a:t>
            </a:r>
            <a:endParaRPr lang="en-US" sz="1500" dirty="0"/>
          </a:p>
        </p:txBody>
      </p:sp>
      <p:sp>
        <p:nvSpPr>
          <p:cNvPr id="21" name="Shape 19"/>
          <p:cNvSpPr/>
          <p:nvPr/>
        </p:nvSpPr>
        <p:spPr>
          <a:xfrm>
            <a:off x="976312" y="6968133"/>
            <a:ext cx="12677656" cy="549354"/>
          </a:xfrm>
          <a:prstGeom prst="rect">
            <a:avLst/>
          </a:prstGeom>
          <a:solidFill>
            <a:srgbClr val="000000">
              <a:alpha val="4000"/>
            </a:srgbClr>
          </a:solidFill>
          <a:ln/>
        </p:spPr>
      </p:sp>
      <p:sp>
        <p:nvSpPr>
          <p:cNvPr id="22" name="Text 20"/>
          <p:cNvSpPr/>
          <p:nvPr/>
        </p:nvSpPr>
        <p:spPr>
          <a:xfrm>
            <a:off x="1167289" y="7090172"/>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Қолжетімділік</a:t>
            </a:r>
            <a:endParaRPr lang="en-US" sz="1500" dirty="0"/>
          </a:p>
        </p:txBody>
      </p:sp>
      <p:sp>
        <p:nvSpPr>
          <p:cNvPr id="23" name="Text 21"/>
          <p:cNvSpPr/>
          <p:nvPr/>
        </p:nvSpPr>
        <p:spPr>
          <a:xfrm>
            <a:off x="7509867" y="7090172"/>
            <a:ext cx="5953244" cy="305276"/>
          </a:xfrm>
          <a:prstGeom prst="rect">
            <a:avLst/>
          </a:prstGeom>
          <a:noFill/>
          <a:ln/>
        </p:spPr>
        <p:txBody>
          <a:bodyPr wrap="none" lIns="0" tIns="0" rIns="0" bIns="0" rtlCol="0" anchor="t"/>
          <a:lstStyle/>
          <a:p>
            <a:pPr marL="0" indent="0">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Интернеті әлсіз аудандарда да қолдануға болады</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369CDCE-9D77-4997-AD03-F8B20CF17EE0}"/>
              </a:ext>
            </a:extLst>
          </p:cNvPr>
          <p:cNvSpPr/>
          <p:nvPr/>
        </p:nvSpPr>
        <p:spPr>
          <a:xfrm>
            <a:off x="207033" y="293298"/>
            <a:ext cx="13923034" cy="7109639"/>
          </a:xfrm>
          <a:prstGeom prst="rect">
            <a:avLst/>
          </a:prstGeom>
        </p:spPr>
        <p:txBody>
          <a:bodyPr wrap="square">
            <a:spAutoFit/>
          </a:bodyPr>
          <a:lstStyle/>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Толықтырылған шындыққа негізделген физика сабақтарындағы тақырыптарға мысалдар:</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1. Электромагниттік толқындар мен өрістерді зерттеу</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AR қосымшасы арқылы оқушылар электромагниттік толқындардың қалай таралатынын және электр өрістерінің қалай жұмыс істейтінін көре алады. Олар электр өрістерін интерактивті түрде көріп, олардың күшін және әсерін виртуалды түрде зерттейді.</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2. Механика: Ньютон заңдары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Ньютонның қозғалыс заңдарын түсіндіруде AR технологиясы оқушыларға денелердің қозғалысын көрнекі түрде көрсетуге мүмкіндік береді. Мысалы, олар әртүрлі массадағы денелердің қозғалысын бақылап, күштің әсерін зерттей алады.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3. Оптика: Жарықтың сынуы мен шағылуы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AR арқылы оқушылар жарықтың әртүрлі беттерден сынуын және шағылуын көре алады. Жарықтың таралу траекториясын нақты уақыт режимінде бақылап, шағылу және сыну бұрыштарын өлшеуге болады.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4. Астрономия және гравитация</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Астрономиялық құбылыстарды зерттеу барысында AR технологиясы планеталардың қозғалысын, олардың тартылыс күштерін және орбиталардағы өзара әрекеттесуін көрсету үшін қолданылады. Бұл оқушыларға гравитация заңдарын түсінуді жеңілдетеді.</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5. Электр тізбектері</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AR арқылы оқушылар өздері электр тізбегін құрастыра алады. Тізбектің әрбір элементін көріп, оның қалай жұмыс істейтінін бақылап, ток күші, кернеу және қарсылық арасындағы байланысты зерттей алады.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AR физика сабағында қолданылатын қосымшалар мен құралдар:</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Google Expeditions: Толықтырылған шындық құралдарын қолдана отырып, физикалық құбылыстарды зерттеу үшін арналған платформа. Оқушылар ғарыштағы, жердегі және басқа да физикалық құбылыстарды интерактивті түрде бақылай алады.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Merge Cube: Оқушыларға физикалық құбылыстарды AR арқылы 3D түрде зерттеуге мүмкіндік беретін құрылғы. Бұл кубты қолда ұстап, оқушылар әртүрлі физикалық тәжірибелерді виртуалды түрде орындай алады.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0"/>
              </a:spcAft>
              <a:tabLst>
                <a:tab pos="540385" algn="l"/>
              </a:tabLst>
            </a:pPr>
            <a:r>
              <a:rPr lang="kk-KZ" sz="1900" dirty="0">
                <a:latin typeface="Times New Roman" panose="02020603050405020304" pitchFamily="18" charset="0"/>
                <a:ea typeface="Calibri" panose="020F0502020204030204" pitchFamily="34" charset="0"/>
                <a:cs typeface="Times New Roman" panose="02020603050405020304" pitchFamily="18" charset="0"/>
              </a:rPr>
              <a:t>ARPhysics: Механика, электр және оптика бойынша тәжірибелерді виртуалды түрде өткізуге арналған арнайы AR қосымшасы.</a:t>
            </a:r>
            <a:endParaRPr lang="ru-RU" sz="1900" dirty="0">
              <a:latin typeface="Times New Roman" panose="02020603050405020304" pitchFamily="18" charset="0"/>
              <a:ea typeface="Calibri" panose="020F0502020204030204" pitchFamily="34" charset="0"/>
              <a:cs typeface="Times New Roman" panose="02020603050405020304" pitchFamily="18" charset="0"/>
            </a:endParaRPr>
          </a:p>
          <a:p>
            <a:r>
              <a:rPr lang="kk-KZ" sz="1900" dirty="0">
                <a:latin typeface="Times New Roman" panose="02020603050405020304" pitchFamily="18" charset="0"/>
                <a:ea typeface="Calibri" panose="020F0502020204030204" pitchFamily="34" charset="0"/>
              </a:rPr>
              <a:t>Толықтырылған шындық технологиясы физика сабақтарын қызықты әрі тиімді етеді, сондай-ақ оқушылардың пәнге деген ынтасын арттырады. Бұл технологияларды қолдану арқылы күрделі заңдар мен құбылыстарды жеңіл және көрнекі түрде түсіндіруге болады</a:t>
            </a:r>
            <a:endParaRPr lang="ru-RU" sz="1900" dirty="0"/>
          </a:p>
        </p:txBody>
      </p:sp>
    </p:spTree>
    <p:extLst>
      <p:ext uri="{BB962C8B-B14F-4D97-AF65-F5344CB8AC3E}">
        <p14:creationId xmlns:p14="http://schemas.microsoft.com/office/powerpoint/2010/main" val="966814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1346</Words>
  <Application>Microsoft Office PowerPoint</Application>
  <PresentationFormat>Произвольный</PresentationFormat>
  <Paragraphs>123</Paragraphs>
  <Slides>11</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Source Sans Pro</vt:lpstr>
      <vt:lpstr>Source Serif Pro Semi Bold</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2</cp:revision>
  <dcterms:created xsi:type="dcterms:W3CDTF">2024-10-16T10:45:14Z</dcterms:created>
  <dcterms:modified xsi:type="dcterms:W3CDTF">2024-10-16T10:50:13Z</dcterms:modified>
</cp:coreProperties>
</file>