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85" r:id="rId2"/>
    <p:sldId id="256" r:id="rId3"/>
    <p:sldId id="269" r:id="rId4"/>
    <p:sldId id="266" r:id="rId5"/>
    <p:sldId id="271" r:id="rId6"/>
    <p:sldId id="272" r:id="rId7"/>
    <p:sldId id="273" r:id="rId8"/>
    <p:sldId id="277" r:id="rId9"/>
    <p:sldId id="274" r:id="rId10"/>
    <p:sldId id="279" r:id="rId11"/>
    <p:sldId id="275" r:id="rId12"/>
    <p:sldId id="280" r:id="rId13"/>
    <p:sldId id="278" r:id="rId14"/>
    <p:sldId id="282" r:id="rId15"/>
    <p:sldId id="281" r:id="rId16"/>
    <p:sldId id="26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68" autoAdjust="0"/>
  </p:normalViewPr>
  <p:slideViewPr>
    <p:cSldViewPr snapToGrid="0">
      <p:cViewPr varScale="1">
        <p:scale>
          <a:sx n="104" d="100"/>
          <a:sy n="104" d="100"/>
        </p:scale>
        <p:origin x="182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9787CC-70DF-4120-9984-767001549C8D}" type="datetimeFigureOut">
              <a:rPr lang="ru-KZ" smtClean="0"/>
              <a:t>03/02/2022</a:t>
            </a:fld>
            <a:endParaRPr lang="ru-KZ"/>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01D8AD-6DB2-45EF-BA86-6AF377D20A78}" type="slidenum">
              <a:rPr lang="ru-KZ" smtClean="0"/>
              <a:t>‹#›</a:t>
            </a:fld>
            <a:endParaRPr lang="ru-KZ"/>
          </a:p>
        </p:txBody>
      </p:sp>
    </p:spTree>
    <p:extLst>
      <p:ext uri="{BB962C8B-B14F-4D97-AF65-F5344CB8AC3E}">
        <p14:creationId xmlns:p14="http://schemas.microsoft.com/office/powerpoint/2010/main" val="566323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Python is the most popular programming language or nothing wrong to say that it is the next-generation programming language. In every emerging field in computer science, Python makes its presence actively.</a:t>
            </a:r>
            <a:endParaRPr lang="ru-RU" dirty="0"/>
          </a:p>
          <a:p>
            <a:r>
              <a:rPr lang="en-US" b="1" dirty="0"/>
              <a:t>Pygame</a:t>
            </a:r>
            <a:r>
              <a:rPr lang="en-US" dirty="0"/>
              <a:t> is a cross-platform set of Python modules designed for writing video games. It includes computer graphics and sound libraries designed to be used with the Python programming language. Pygame was originally written by Pete Shinners to replace PySDL after its development stalled. It has been a community project since 2000 and is released under the open source free software GNU Lesser General Public License.</a:t>
            </a:r>
            <a:endParaRPr lang="ru-RU" dirty="0"/>
          </a:p>
          <a:p>
            <a:endParaRPr lang="ru-KZ" dirty="0"/>
          </a:p>
        </p:txBody>
      </p:sp>
      <p:sp>
        <p:nvSpPr>
          <p:cNvPr id="4" name="Номер слайда 3"/>
          <p:cNvSpPr>
            <a:spLocks noGrp="1"/>
          </p:cNvSpPr>
          <p:nvPr>
            <p:ph type="sldNum" sz="quarter" idx="5"/>
          </p:nvPr>
        </p:nvSpPr>
        <p:spPr/>
        <p:txBody>
          <a:bodyPr/>
          <a:lstStyle/>
          <a:p>
            <a:fld id="{8801D8AD-6DB2-45EF-BA86-6AF377D20A78}" type="slidenum">
              <a:rPr lang="ru-KZ" smtClean="0"/>
              <a:t>3</a:t>
            </a:fld>
            <a:endParaRPr lang="ru-KZ"/>
          </a:p>
        </p:txBody>
      </p:sp>
    </p:spTree>
    <p:extLst>
      <p:ext uri="{BB962C8B-B14F-4D97-AF65-F5344CB8AC3E}">
        <p14:creationId xmlns:p14="http://schemas.microsoft.com/office/powerpoint/2010/main" val="3223594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Video games are meant to immerse the player into a sort of virtual reality. We do this mainly visually, but it can make a massive difference and be a massive improvement to your game if you add sounds as well.</a:t>
            </a:r>
          </a:p>
          <a:p>
            <a:r>
              <a:rPr lang="en-US" dirty="0"/>
              <a:t>Sounds generally come in two major forms: Either "ambient" noise or as results of player actions. With </a:t>
            </a:r>
            <a:r>
              <a:rPr lang="en-US" dirty="0" err="1"/>
              <a:t>PyGame</a:t>
            </a:r>
            <a:r>
              <a:rPr lang="en-US" dirty="0"/>
              <a:t>, you get two choices: Music or Sounds. </a:t>
            </a:r>
          </a:p>
          <a:p>
            <a:r>
              <a:rPr lang="en-US" dirty="0"/>
              <a:t>The sound:</a:t>
            </a:r>
          </a:p>
          <a:p>
            <a:r>
              <a:rPr lang="en-US" sz="1200" b="0" i="0" kern="1200" dirty="0">
                <a:solidFill>
                  <a:schemeClr val="tx1"/>
                </a:solidFill>
                <a:effectLst/>
                <a:latin typeface="+mn-lt"/>
                <a:ea typeface="+mn-ea"/>
                <a:cs typeface="+mn-cs"/>
              </a:rPr>
              <a:t>The above will assign the </a:t>
            </a:r>
            <a:r>
              <a:rPr lang="en-US" sz="1200" b="1" i="0" kern="1200" dirty="0">
                <a:solidFill>
                  <a:schemeClr val="tx1"/>
                </a:solidFill>
                <a:effectLst/>
                <a:latin typeface="+mn-lt"/>
                <a:ea typeface="+mn-ea"/>
                <a:cs typeface="+mn-cs"/>
              </a:rPr>
              <a:t>crash.wav</a:t>
            </a:r>
            <a:r>
              <a:rPr lang="en-US" sz="1200" b="0" i="0" kern="1200" dirty="0">
                <a:solidFill>
                  <a:schemeClr val="tx1"/>
                </a:solidFill>
                <a:effectLst/>
                <a:latin typeface="+mn-lt"/>
                <a:ea typeface="+mn-ea"/>
                <a:cs typeface="+mn-cs"/>
              </a:rPr>
              <a:t> sound file to play when we call </a:t>
            </a:r>
            <a:r>
              <a:rPr lang="en-US" sz="1200" b="1" i="0" kern="1200" dirty="0" err="1">
                <a:solidFill>
                  <a:schemeClr val="tx1"/>
                </a:solidFill>
                <a:effectLst/>
                <a:latin typeface="+mn-lt"/>
                <a:ea typeface="+mn-ea"/>
                <a:cs typeface="+mn-cs"/>
              </a:rPr>
              <a:t>crash_sound</a:t>
            </a:r>
            <a:r>
              <a:rPr lang="en-US" sz="1200" b="0" i="0" kern="1200" dirty="0">
                <a:solidFill>
                  <a:schemeClr val="tx1"/>
                </a:solidFill>
                <a:effectLst/>
                <a:latin typeface="+mn-lt"/>
                <a:ea typeface="+mn-ea"/>
                <a:cs typeface="+mn-cs"/>
              </a:rPr>
              <a:t> within </a:t>
            </a:r>
            <a:r>
              <a:rPr lang="en-US" sz="1200" b="0" i="0" kern="1200" dirty="0" err="1">
                <a:solidFill>
                  <a:schemeClr val="tx1"/>
                </a:solidFill>
                <a:effectLst/>
                <a:latin typeface="+mn-lt"/>
                <a:ea typeface="+mn-ea"/>
                <a:cs typeface="+mn-cs"/>
              </a:rPr>
              <a:t>PyGame's</a:t>
            </a:r>
            <a:r>
              <a:rPr lang="en-US" sz="1200" b="0" i="0" kern="1200" dirty="0">
                <a:solidFill>
                  <a:schemeClr val="tx1"/>
                </a:solidFill>
                <a:effectLst/>
                <a:latin typeface="+mn-lt"/>
                <a:ea typeface="+mn-ea"/>
                <a:cs typeface="+mn-cs"/>
              </a:rPr>
              <a:t> sound playing functionality. Notice the file is </a:t>
            </a:r>
            <a:r>
              <a:rPr lang="en-US" sz="1200" b="1" i="0" kern="1200" dirty="0">
                <a:solidFill>
                  <a:schemeClr val="tx1"/>
                </a:solidFill>
                <a:effectLst/>
                <a:latin typeface="+mn-lt"/>
                <a:ea typeface="+mn-ea"/>
                <a:cs typeface="+mn-cs"/>
              </a:rPr>
              <a:t>.wav</a:t>
            </a:r>
            <a:r>
              <a:rPr lang="en-US" sz="1200" b="0" i="0" kern="1200" dirty="0">
                <a:solidFill>
                  <a:schemeClr val="tx1"/>
                </a:solidFill>
                <a:effectLst/>
                <a:latin typeface="+mn-lt"/>
                <a:ea typeface="+mn-ea"/>
                <a:cs typeface="+mn-cs"/>
              </a:rPr>
              <a:t>. </a:t>
            </a:r>
          </a:p>
          <a:p>
            <a:r>
              <a:rPr lang="en-US" sz="1200" b="0" i="0" kern="1200" dirty="0" err="1">
                <a:solidFill>
                  <a:schemeClr val="tx1"/>
                </a:solidFill>
                <a:effectLst/>
                <a:latin typeface="+mn-lt"/>
                <a:ea typeface="+mn-ea"/>
                <a:cs typeface="+mn-cs"/>
              </a:rPr>
              <a:t>PyGame</a:t>
            </a:r>
            <a:r>
              <a:rPr lang="en-US" sz="1200" b="0" i="0" kern="1200" dirty="0">
                <a:solidFill>
                  <a:schemeClr val="tx1"/>
                </a:solidFill>
                <a:effectLst/>
                <a:latin typeface="+mn-lt"/>
                <a:ea typeface="+mn-ea"/>
                <a:cs typeface="+mn-cs"/>
              </a:rPr>
              <a:t> can handle </a:t>
            </a:r>
            <a:r>
              <a:rPr lang="en-US" sz="1200" b="1" i="0" kern="1200" dirty="0">
                <a:solidFill>
                  <a:schemeClr val="tx1"/>
                </a:solidFill>
                <a:effectLst/>
                <a:latin typeface="+mn-lt"/>
                <a:ea typeface="+mn-ea"/>
                <a:cs typeface="+mn-cs"/>
              </a:rPr>
              <a:t>.mp3</a:t>
            </a:r>
            <a:r>
              <a:rPr lang="en-US" sz="1200" b="0" i="0" kern="1200" dirty="0">
                <a:solidFill>
                  <a:schemeClr val="tx1"/>
                </a:solidFill>
                <a:effectLst/>
                <a:latin typeface="+mn-lt"/>
                <a:ea typeface="+mn-ea"/>
                <a:cs typeface="+mn-cs"/>
              </a:rPr>
              <a:t> as well, but it is somewhat glitchy, and will work sometimes and other times it wont. For the safest bet, go with </a:t>
            </a:r>
            <a:r>
              <a:rPr lang="en-US" sz="1200" b="1" i="0" kern="1200" dirty="0">
                <a:solidFill>
                  <a:schemeClr val="tx1"/>
                </a:solidFill>
                <a:effectLst/>
                <a:latin typeface="+mn-lt"/>
                <a:ea typeface="+mn-ea"/>
                <a:cs typeface="+mn-cs"/>
              </a:rPr>
              <a:t>.wav</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The music:</a:t>
            </a:r>
          </a:p>
          <a:p>
            <a:r>
              <a:rPr lang="en-US" sz="1200" b="0" i="0" kern="1200" dirty="0">
                <a:solidFill>
                  <a:schemeClr val="tx1"/>
                </a:solidFill>
                <a:effectLst/>
                <a:latin typeface="+mn-lt"/>
                <a:ea typeface="+mn-ea"/>
                <a:cs typeface="+mn-cs"/>
              </a:rPr>
              <a:t>The above code will play the music file indefinitely (though you can call it to stop). The </a:t>
            </a:r>
            <a:r>
              <a:rPr lang="en-US" sz="1200" b="1" i="0" kern="12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signals </a:t>
            </a:r>
            <a:r>
              <a:rPr lang="en-US" sz="1200" b="0" i="0" kern="1200" dirty="0" err="1">
                <a:solidFill>
                  <a:schemeClr val="tx1"/>
                </a:solidFill>
                <a:effectLst/>
                <a:latin typeface="+mn-lt"/>
                <a:ea typeface="+mn-ea"/>
                <a:cs typeface="+mn-cs"/>
              </a:rPr>
              <a:t>PyGame</a:t>
            </a:r>
            <a:r>
              <a:rPr lang="en-US" sz="1200" b="0" i="0" kern="1200" dirty="0">
                <a:solidFill>
                  <a:schemeClr val="tx1"/>
                </a:solidFill>
                <a:effectLst/>
                <a:latin typeface="+mn-lt"/>
                <a:ea typeface="+mn-ea"/>
                <a:cs typeface="+mn-cs"/>
              </a:rPr>
              <a:t> to just play forever, but, if you put, say, a </a:t>
            </a:r>
            <a:r>
              <a:rPr lang="en-US" sz="1200" b="1" i="0" kern="1200" dirty="0">
                <a:solidFill>
                  <a:schemeClr val="tx1"/>
                </a:solidFill>
                <a:effectLst/>
                <a:latin typeface="+mn-lt"/>
                <a:ea typeface="+mn-ea"/>
                <a:cs typeface="+mn-cs"/>
              </a:rPr>
              <a:t>5</a:t>
            </a:r>
            <a:r>
              <a:rPr lang="en-US" sz="1200" b="0" i="0" kern="1200" dirty="0">
                <a:solidFill>
                  <a:schemeClr val="tx1"/>
                </a:solidFill>
                <a:effectLst/>
                <a:latin typeface="+mn-lt"/>
                <a:ea typeface="+mn-ea"/>
                <a:cs typeface="+mn-cs"/>
              </a:rPr>
              <a:t> in there, then the music would play once and </a:t>
            </a:r>
            <a:r>
              <a:rPr lang="en-US" sz="1200" b="1" i="0" kern="1200" dirty="0">
                <a:solidFill>
                  <a:schemeClr val="tx1"/>
                </a:solidFill>
                <a:effectLst/>
                <a:latin typeface="+mn-lt"/>
                <a:ea typeface="+mn-ea"/>
                <a:cs typeface="+mn-cs"/>
              </a:rPr>
              <a:t>5</a:t>
            </a:r>
            <a:r>
              <a:rPr lang="en-US" sz="1200" b="0" i="0" kern="1200" dirty="0">
                <a:solidFill>
                  <a:schemeClr val="tx1"/>
                </a:solidFill>
                <a:effectLst/>
                <a:latin typeface="+mn-lt"/>
                <a:ea typeface="+mn-ea"/>
                <a:cs typeface="+mn-cs"/>
              </a:rPr>
              <a:t> more times.</a:t>
            </a:r>
          </a:p>
          <a:p>
            <a:endParaRPr lang="ru-KZ" b="1" dirty="0"/>
          </a:p>
        </p:txBody>
      </p:sp>
      <p:sp>
        <p:nvSpPr>
          <p:cNvPr id="4" name="Номер слайда 3"/>
          <p:cNvSpPr>
            <a:spLocks noGrp="1"/>
          </p:cNvSpPr>
          <p:nvPr>
            <p:ph type="sldNum" sz="quarter" idx="5"/>
          </p:nvPr>
        </p:nvSpPr>
        <p:spPr/>
        <p:txBody>
          <a:bodyPr/>
          <a:lstStyle/>
          <a:p>
            <a:fld id="{8801D8AD-6DB2-45EF-BA86-6AF377D20A78}" type="slidenum">
              <a:rPr lang="ru-KZ" smtClean="0"/>
              <a:t>12</a:t>
            </a:fld>
            <a:endParaRPr lang="ru-KZ"/>
          </a:p>
        </p:txBody>
      </p:sp>
    </p:spTree>
    <p:extLst>
      <p:ext uri="{BB962C8B-B14F-4D97-AF65-F5344CB8AC3E}">
        <p14:creationId xmlns:p14="http://schemas.microsoft.com/office/powerpoint/2010/main" val="370006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The most essential part of any interactive application is the event loop. Reacting to events allows the user to interact with the application. Events are the things that can happen in a program, such as a</a:t>
            </a:r>
          </a:p>
          <a:p>
            <a:r>
              <a:rPr lang="en-US" dirty="0"/>
              <a:t>• mouse click,</a:t>
            </a:r>
          </a:p>
          <a:p>
            <a:r>
              <a:rPr lang="en-US" dirty="0"/>
              <a:t>• mouse movement,</a:t>
            </a:r>
          </a:p>
          <a:p>
            <a:r>
              <a:rPr lang="en-US" dirty="0"/>
              <a:t>• keyboard press,</a:t>
            </a:r>
          </a:p>
          <a:p>
            <a:r>
              <a:rPr lang="en-US" dirty="0"/>
              <a:t>• joystick action</a:t>
            </a:r>
          </a:p>
          <a:p>
            <a:endParaRPr lang="en-US" dirty="0"/>
          </a:p>
          <a:p>
            <a:r>
              <a:rPr lang="en-US" dirty="0" err="1"/>
              <a:t>Pygame</a:t>
            </a:r>
            <a:r>
              <a:rPr lang="en-US" dirty="0"/>
              <a:t> will register all events from the user into an event queue which can be received with the code </a:t>
            </a:r>
            <a:r>
              <a:rPr lang="en-US" b="1" dirty="0" err="1"/>
              <a:t>pygame.event.get</a:t>
            </a:r>
            <a:r>
              <a:rPr lang="en-US" b="1" dirty="0"/>
              <a:t>()</a:t>
            </a:r>
            <a:r>
              <a:rPr lang="en-US" dirty="0"/>
              <a:t>. Every element in this queue is an </a:t>
            </a:r>
            <a:r>
              <a:rPr lang="en-US" b="1" dirty="0"/>
              <a:t>Event</a:t>
            </a:r>
            <a:r>
              <a:rPr lang="en-US" dirty="0"/>
              <a:t> object and they'll all have the attribute </a:t>
            </a:r>
            <a:r>
              <a:rPr lang="en-US" b="1" dirty="0"/>
              <a:t>type</a:t>
            </a:r>
            <a:r>
              <a:rPr lang="en-US" dirty="0"/>
              <a:t>, which is an integer representing what kind of event it is. In the </a:t>
            </a:r>
            <a:r>
              <a:rPr lang="en-US" dirty="0" err="1"/>
              <a:t>pygame</a:t>
            </a:r>
            <a:r>
              <a:rPr lang="en-US" dirty="0"/>
              <a:t> module there are predefined integer constants representing the type. Except for this attribute, events have different attributes.</a:t>
            </a:r>
          </a:p>
          <a:p>
            <a:r>
              <a:rPr lang="en-US" dirty="0"/>
              <a:t>Example.</a:t>
            </a:r>
          </a:p>
          <a:p>
            <a:r>
              <a:rPr lang="en-US" dirty="0"/>
              <a:t>To handle our events we simply loop through the queue, check what type it is (with the help of the predefined constants in the </a:t>
            </a:r>
            <a:r>
              <a:rPr lang="en-US" dirty="0" err="1"/>
              <a:t>pygame</a:t>
            </a:r>
            <a:r>
              <a:rPr lang="en-US" dirty="0"/>
              <a:t> module) and then perform some action. This code will check if the user has pressed the close button on the top corner of the display, and if so terminate the program.</a:t>
            </a:r>
            <a:endParaRPr lang="ru-KZ" dirty="0"/>
          </a:p>
        </p:txBody>
      </p:sp>
      <p:sp>
        <p:nvSpPr>
          <p:cNvPr id="4" name="Номер слайда 3"/>
          <p:cNvSpPr>
            <a:spLocks noGrp="1"/>
          </p:cNvSpPr>
          <p:nvPr>
            <p:ph type="sldNum" sz="quarter" idx="5"/>
          </p:nvPr>
        </p:nvSpPr>
        <p:spPr/>
        <p:txBody>
          <a:bodyPr/>
          <a:lstStyle/>
          <a:p>
            <a:fld id="{8801D8AD-6DB2-45EF-BA86-6AF377D20A78}" type="slidenum">
              <a:rPr lang="ru-KZ" smtClean="0"/>
              <a:t>13</a:t>
            </a:fld>
            <a:endParaRPr lang="ru-KZ"/>
          </a:p>
        </p:txBody>
      </p:sp>
    </p:spTree>
    <p:extLst>
      <p:ext uri="{BB962C8B-B14F-4D97-AF65-F5344CB8AC3E}">
        <p14:creationId xmlns:p14="http://schemas.microsoft.com/office/powerpoint/2010/main" val="2089623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There are two types of key events in </a:t>
            </a:r>
            <a:r>
              <a:rPr lang="en-US" dirty="0" err="1"/>
              <a:t>pygame</a:t>
            </a:r>
            <a:r>
              <a:rPr lang="en-US" dirty="0"/>
              <a:t>: </a:t>
            </a:r>
            <a:r>
              <a:rPr lang="en-US" b="1" i="1" dirty="0"/>
              <a:t>KEYDOWN</a:t>
            </a:r>
            <a:r>
              <a:rPr lang="en-US" dirty="0"/>
              <a:t> and </a:t>
            </a:r>
            <a:r>
              <a:rPr lang="en-US" b="1" i="1" dirty="0"/>
              <a:t>KEYUP</a:t>
            </a:r>
            <a:r>
              <a:rPr lang="en-US" dirty="0"/>
              <a:t>. These events have an attribute </a:t>
            </a:r>
            <a:r>
              <a:rPr lang="en-US" b="1" dirty="0"/>
              <a:t>key</a:t>
            </a:r>
            <a:r>
              <a:rPr lang="en-US" dirty="0"/>
              <a:t> which is an integer representing a key on the keyboard. The </a:t>
            </a:r>
            <a:r>
              <a:rPr lang="en-US" dirty="0" err="1"/>
              <a:t>pygame</a:t>
            </a:r>
            <a:r>
              <a:rPr lang="en-US" dirty="0"/>
              <a:t> module has predefined integer constants representing all the common keys. The constants are named with a capital </a:t>
            </a:r>
            <a:r>
              <a:rPr lang="en-US" b="1" dirty="0"/>
              <a:t>K</a:t>
            </a:r>
            <a:r>
              <a:rPr lang="en-US" dirty="0"/>
              <a:t>, an underscore and the name of the key. For example, &lt;- is named </a:t>
            </a:r>
            <a:r>
              <a:rPr lang="en-US" b="1" dirty="0"/>
              <a:t>K_BACKSPACE</a:t>
            </a:r>
            <a:r>
              <a:rPr lang="en-US" dirty="0"/>
              <a:t>, a is named </a:t>
            </a:r>
            <a:r>
              <a:rPr lang="en-US" b="1" dirty="0" err="1"/>
              <a:t>K</a:t>
            </a:r>
            <a:r>
              <a:rPr lang="en-US" dirty="0" err="1"/>
              <a:t>_a</a:t>
            </a:r>
            <a:r>
              <a:rPr lang="en-US" dirty="0"/>
              <a:t> and </a:t>
            </a:r>
            <a:r>
              <a:rPr lang="en-US" b="1" dirty="0"/>
              <a:t>F4</a:t>
            </a:r>
            <a:r>
              <a:rPr lang="en-US" dirty="0"/>
              <a:t> is </a:t>
            </a:r>
            <a:r>
              <a:rPr lang="en-US" dirty="0" err="1"/>
              <a:t>namned</a:t>
            </a:r>
            <a:r>
              <a:rPr lang="en-US" dirty="0"/>
              <a:t> </a:t>
            </a:r>
            <a:r>
              <a:rPr lang="en-US" b="1" dirty="0"/>
              <a:t>K_F4</a:t>
            </a:r>
            <a:r>
              <a:rPr lang="en-US" dirty="0"/>
              <a:t>.</a:t>
            </a:r>
          </a:p>
          <a:p>
            <a:r>
              <a:rPr lang="en-US" dirty="0"/>
              <a:t>Example.</a:t>
            </a:r>
          </a:p>
        </p:txBody>
      </p:sp>
      <p:sp>
        <p:nvSpPr>
          <p:cNvPr id="4" name="Номер слайда 3"/>
          <p:cNvSpPr>
            <a:spLocks noGrp="1"/>
          </p:cNvSpPr>
          <p:nvPr>
            <p:ph type="sldNum" sz="quarter" idx="5"/>
          </p:nvPr>
        </p:nvSpPr>
        <p:spPr/>
        <p:txBody>
          <a:bodyPr/>
          <a:lstStyle/>
          <a:p>
            <a:fld id="{8801D8AD-6DB2-45EF-BA86-6AF377D20A78}" type="slidenum">
              <a:rPr lang="ru-KZ" smtClean="0"/>
              <a:t>14</a:t>
            </a:fld>
            <a:endParaRPr lang="ru-KZ"/>
          </a:p>
        </p:txBody>
      </p:sp>
    </p:spTree>
    <p:extLst>
      <p:ext uri="{BB962C8B-B14F-4D97-AF65-F5344CB8AC3E}">
        <p14:creationId xmlns:p14="http://schemas.microsoft.com/office/powerpoint/2010/main" val="372433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There are three types of mouse events in </a:t>
            </a:r>
            <a:r>
              <a:rPr lang="en-US" dirty="0" err="1"/>
              <a:t>pygame</a:t>
            </a:r>
            <a:r>
              <a:rPr lang="en-US" dirty="0"/>
              <a:t> </a:t>
            </a:r>
            <a:r>
              <a:rPr lang="en-US" b="1" dirty="0"/>
              <a:t>MOUSEMOTION</a:t>
            </a:r>
            <a:r>
              <a:rPr lang="en-US" dirty="0"/>
              <a:t>, </a:t>
            </a:r>
            <a:r>
              <a:rPr lang="en-US" b="1" dirty="0"/>
              <a:t>MOUSEBUTTONDOWN</a:t>
            </a:r>
            <a:r>
              <a:rPr lang="en-US" dirty="0"/>
              <a:t> and </a:t>
            </a:r>
            <a:r>
              <a:rPr lang="en-US" b="1" dirty="0"/>
              <a:t>MOUSEBUTTONUP</a:t>
            </a:r>
            <a:r>
              <a:rPr lang="en-US" dirty="0"/>
              <a:t>. </a:t>
            </a:r>
          </a:p>
          <a:p>
            <a:r>
              <a:rPr lang="en-US" dirty="0" err="1"/>
              <a:t>Pygame</a:t>
            </a:r>
            <a:r>
              <a:rPr lang="en-US" dirty="0"/>
              <a:t> will register these events when a display mode has been set.</a:t>
            </a:r>
          </a:p>
          <a:p>
            <a:endParaRPr lang="en-US" dirty="0"/>
          </a:p>
          <a:p>
            <a:r>
              <a:rPr lang="en-US" b="1" dirty="0"/>
              <a:t>MOUSEMOTION</a:t>
            </a:r>
            <a:r>
              <a:rPr lang="en-US" dirty="0"/>
              <a:t> is received when the user moves his or her mouse in the display. It has the attributes </a:t>
            </a:r>
            <a:r>
              <a:rPr lang="en-US" b="1" dirty="0"/>
              <a:t>buttons, pos</a:t>
            </a:r>
            <a:r>
              <a:rPr lang="en-US" dirty="0"/>
              <a:t> and </a:t>
            </a:r>
            <a:r>
              <a:rPr lang="en-US" b="1" dirty="0"/>
              <a:t>rel</a:t>
            </a:r>
            <a:r>
              <a:rPr lang="en-US" dirty="0"/>
              <a:t>.</a:t>
            </a:r>
          </a:p>
          <a:p>
            <a:pPr marL="171450" indent="-171450">
              <a:buFont typeface="Arial" panose="020B0604020202020204" pitchFamily="34" charset="0"/>
              <a:buChar char="•"/>
            </a:pPr>
            <a:r>
              <a:rPr lang="en-US" b="1" dirty="0"/>
              <a:t>buttons</a:t>
            </a:r>
            <a:r>
              <a:rPr lang="en-US" dirty="0"/>
              <a:t> is a tuple representing if the mouse buttons </a:t>
            </a:r>
            <a:r>
              <a:rPr lang="en-US" b="1" dirty="0"/>
              <a:t>(left, mouse-wheel, right)</a:t>
            </a:r>
            <a:r>
              <a:rPr lang="en-US" dirty="0"/>
              <a:t> are being pressed or not.</a:t>
            </a:r>
          </a:p>
          <a:p>
            <a:pPr marL="171450" indent="-171450">
              <a:buFont typeface="Arial" panose="020B0604020202020204" pitchFamily="34" charset="0"/>
              <a:buChar char="•"/>
            </a:pPr>
            <a:r>
              <a:rPr lang="en-US" b="1" dirty="0"/>
              <a:t>pos</a:t>
            </a:r>
            <a:r>
              <a:rPr lang="en-US" dirty="0"/>
              <a:t> is the absolute position </a:t>
            </a:r>
            <a:r>
              <a:rPr lang="en-US" b="1" dirty="0"/>
              <a:t>(x, y)</a:t>
            </a:r>
            <a:r>
              <a:rPr lang="en-US" dirty="0"/>
              <a:t> of the cursor in pixels.</a:t>
            </a:r>
          </a:p>
          <a:p>
            <a:pPr marL="171450" indent="-171450">
              <a:buFont typeface="Arial" panose="020B0604020202020204" pitchFamily="34" charset="0"/>
              <a:buChar char="•"/>
            </a:pPr>
            <a:r>
              <a:rPr lang="en-US" b="1" dirty="0" err="1"/>
              <a:t>rel</a:t>
            </a:r>
            <a:r>
              <a:rPr lang="en-US" dirty="0"/>
              <a:t> is the position relative to the previous position </a:t>
            </a:r>
            <a:r>
              <a:rPr lang="en-US" b="1" dirty="0"/>
              <a:t>(</a:t>
            </a:r>
            <a:r>
              <a:rPr lang="en-US" b="1" dirty="0" err="1"/>
              <a:t>rel_x</a:t>
            </a:r>
            <a:r>
              <a:rPr lang="en-US" b="1" dirty="0"/>
              <a:t>, </a:t>
            </a:r>
            <a:r>
              <a:rPr lang="en-US" b="1" dirty="0" err="1"/>
              <a:t>rel_y</a:t>
            </a:r>
            <a:r>
              <a:rPr lang="en-US" b="1" dirty="0"/>
              <a:t>)</a:t>
            </a:r>
            <a:r>
              <a:rPr lang="en-US" dirty="0"/>
              <a:t> in pixels.</a:t>
            </a:r>
          </a:p>
          <a:p>
            <a:endParaRPr lang="en-US" dirty="0"/>
          </a:p>
          <a:p>
            <a:r>
              <a:rPr lang="en-US" b="1" dirty="0"/>
              <a:t>MOUSEBUTTONDOWN</a:t>
            </a:r>
            <a:r>
              <a:rPr lang="en-US" dirty="0"/>
              <a:t> and </a:t>
            </a:r>
            <a:r>
              <a:rPr lang="en-US" b="1" dirty="0"/>
              <a:t>MOUSEBUTTONUP</a:t>
            </a:r>
            <a:r>
              <a:rPr lang="en-US" dirty="0"/>
              <a:t> is received when the user presses or releases a mouse button.</a:t>
            </a:r>
          </a:p>
          <a:p>
            <a:r>
              <a:rPr lang="en-US" dirty="0"/>
              <a:t>They have the attributes </a:t>
            </a:r>
            <a:r>
              <a:rPr lang="en-US" b="1" dirty="0"/>
              <a:t>button</a:t>
            </a:r>
            <a:r>
              <a:rPr lang="en-US" dirty="0"/>
              <a:t> and </a:t>
            </a:r>
            <a:r>
              <a:rPr lang="en-US" b="1" dirty="0"/>
              <a:t>pos</a:t>
            </a:r>
            <a:r>
              <a:rPr lang="en-US" dirty="0"/>
              <a:t>.</a:t>
            </a:r>
          </a:p>
          <a:p>
            <a:pPr marL="171450" indent="-171450">
              <a:buFont typeface="Arial" panose="020B0604020202020204" pitchFamily="34" charset="0"/>
              <a:buChar char="•"/>
            </a:pPr>
            <a:r>
              <a:rPr lang="en-US" b="1" dirty="0"/>
              <a:t>button</a:t>
            </a:r>
            <a:r>
              <a:rPr lang="en-US" dirty="0"/>
              <a:t> is an integer representing the button being pressed. </a:t>
            </a:r>
            <a:r>
              <a:rPr lang="en-US" b="1" dirty="0"/>
              <a:t>1</a:t>
            </a:r>
            <a:r>
              <a:rPr lang="en-US" dirty="0"/>
              <a:t> for left button, </a:t>
            </a:r>
            <a:r>
              <a:rPr lang="en-US" b="1" dirty="0"/>
              <a:t>2</a:t>
            </a:r>
            <a:r>
              <a:rPr lang="en-US" dirty="0"/>
              <a:t> for </a:t>
            </a:r>
            <a:r>
              <a:rPr lang="en-US" dirty="0" err="1"/>
              <a:t>mousewheel</a:t>
            </a:r>
            <a:r>
              <a:rPr lang="en-US" dirty="0"/>
              <a:t> and </a:t>
            </a:r>
            <a:r>
              <a:rPr lang="en-US" b="1" dirty="0"/>
              <a:t>3</a:t>
            </a:r>
            <a:r>
              <a:rPr lang="en-US" dirty="0"/>
              <a:t> for right button.</a:t>
            </a:r>
          </a:p>
          <a:p>
            <a:pPr marL="171450" indent="-171450">
              <a:buFont typeface="Arial" panose="020B0604020202020204" pitchFamily="34" charset="0"/>
              <a:buChar char="•"/>
            </a:pPr>
            <a:r>
              <a:rPr lang="en-US" b="1" dirty="0"/>
              <a:t>pos</a:t>
            </a:r>
            <a:r>
              <a:rPr lang="en-US" dirty="0"/>
              <a:t> is the absolute position of the mouse </a:t>
            </a:r>
            <a:r>
              <a:rPr lang="en-US" b="1" dirty="0"/>
              <a:t>(x, y)</a:t>
            </a:r>
            <a:r>
              <a:rPr lang="en-US" dirty="0"/>
              <a:t> when the user pressed the mouse button.</a:t>
            </a:r>
            <a:endParaRPr lang="ru-KZ" dirty="0"/>
          </a:p>
        </p:txBody>
      </p:sp>
      <p:sp>
        <p:nvSpPr>
          <p:cNvPr id="4" name="Номер слайда 3"/>
          <p:cNvSpPr>
            <a:spLocks noGrp="1"/>
          </p:cNvSpPr>
          <p:nvPr>
            <p:ph type="sldNum" sz="quarter" idx="5"/>
          </p:nvPr>
        </p:nvSpPr>
        <p:spPr/>
        <p:txBody>
          <a:bodyPr/>
          <a:lstStyle/>
          <a:p>
            <a:fld id="{8801D8AD-6DB2-45EF-BA86-6AF377D20A78}" type="slidenum">
              <a:rPr lang="ru-KZ" smtClean="0"/>
              <a:t>15</a:t>
            </a:fld>
            <a:endParaRPr lang="ru-KZ"/>
          </a:p>
        </p:txBody>
      </p:sp>
    </p:spTree>
    <p:extLst>
      <p:ext uri="{BB962C8B-B14F-4D97-AF65-F5344CB8AC3E}">
        <p14:creationId xmlns:p14="http://schemas.microsoft.com/office/powerpoint/2010/main" val="2252556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Before installing Pygame, Python should be installed in the system, and it is good to have 3.6.1 or above version because it is much friendlier to beginners, and additionally runs faster. There are mainly two ways to install Pygame:</a:t>
            </a:r>
            <a:endParaRPr lang="ru-RU" dirty="0"/>
          </a:p>
          <a:p>
            <a:pPr marL="228600" indent="-228600">
              <a:buAutoNum type="arabicPeriod"/>
            </a:pPr>
            <a:r>
              <a:rPr lang="en-US" b="1" dirty="0"/>
              <a:t>Installing through pip:</a:t>
            </a:r>
            <a:r>
              <a:rPr lang="en-US" dirty="0"/>
              <a:t> The good way to install Pygame is with the pip tool (which is what python uses to install packages).</a:t>
            </a:r>
            <a:endParaRPr lang="ru-RU" dirty="0"/>
          </a:p>
          <a:p>
            <a:pPr marL="228600" indent="-228600">
              <a:buAutoNum type="arabicPeriod"/>
            </a:pPr>
            <a:r>
              <a:rPr lang="en-US" b="1" dirty="0"/>
              <a:t>Installing through an IDE:</a:t>
            </a:r>
            <a:r>
              <a:rPr lang="en-US" dirty="0"/>
              <a:t> The second way is to install it through an IDE and here we are using </a:t>
            </a:r>
            <a:r>
              <a:rPr lang="en-US" dirty="0" err="1"/>
              <a:t>Pycharm</a:t>
            </a:r>
            <a:r>
              <a:rPr lang="en-US" dirty="0"/>
              <a:t> IDE. Installation of </a:t>
            </a:r>
            <a:r>
              <a:rPr lang="en-US" dirty="0" err="1"/>
              <a:t>pygame</a:t>
            </a:r>
            <a:r>
              <a:rPr lang="en-US" dirty="0"/>
              <a:t> in the </a:t>
            </a:r>
            <a:r>
              <a:rPr lang="en-US" dirty="0" err="1"/>
              <a:t>pycharm</a:t>
            </a:r>
            <a:r>
              <a:rPr lang="en-US" dirty="0"/>
              <a:t> is straightforward. We can install it by running the above command in the terminal or use the following steps:</a:t>
            </a:r>
            <a:r>
              <a:rPr lang="ru-RU" dirty="0"/>
              <a:t> 1. </a:t>
            </a:r>
            <a:r>
              <a:rPr lang="en-US" dirty="0"/>
              <a:t>Open the File tab and click on the Settings option.</a:t>
            </a:r>
            <a:r>
              <a:rPr lang="ru-RU" dirty="0"/>
              <a:t> 2. </a:t>
            </a:r>
            <a:r>
              <a:rPr lang="en-US" dirty="0"/>
              <a:t>Select the Project Interpreter and click on the + icon.</a:t>
            </a:r>
            <a:r>
              <a:rPr lang="ru-RU" dirty="0"/>
              <a:t> 3. </a:t>
            </a:r>
            <a:r>
              <a:rPr lang="en-US" dirty="0"/>
              <a:t>It will display the search box. Search the </a:t>
            </a:r>
            <a:r>
              <a:rPr lang="en-US" dirty="0" err="1"/>
              <a:t>pygame</a:t>
            </a:r>
            <a:r>
              <a:rPr lang="en-US" dirty="0"/>
              <a:t> and click on the install package button.</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check whether the </a:t>
            </a:r>
            <a:r>
              <a:rPr lang="en-US" dirty="0" err="1"/>
              <a:t>pygame</a:t>
            </a:r>
            <a:r>
              <a:rPr lang="en-US" dirty="0"/>
              <a:t> is properly installed or not, in the IDLE interpreter, type the </a:t>
            </a:r>
            <a:r>
              <a:rPr lang="en-US" b="1" dirty="0"/>
              <a:t>import </a:t>
            </a:r>
            <a:r>
              <a:rPr lang="en-US" b="1" dirty="0" err="1"/>
              <a:t>pygame</a:t>
            </a:r>
            <a:r>
              <a:rPr lang="en-US" dirty="0"/>
              <a:t> command and press Enter.</a:t>
            </a:r>
          </a:p>
          <a:p>
            <a:pPr marL="0" indent="0">
              <a:buNone/>
            </a:pPr>
            <a:r>
              <a:rPr lang="en-US" dirty="0"/>
              <a:t>If the command runs successfully without throwing any errors, it means we have successfully installed Pygame and found the correct version of IDLE to use for </a:t>
            </a:r>
            <a:r>
              <a:rPr lang="en-US" dirty="0" err="1"/>
              <a:t>pygame</a:t>
            </a:r>
            <a:r>
              <a:rPr lang="en-US" dirty="0"/>
              <a:t> programming.</a:t>
            </a:r>
          </a:p>
          <a:p>
            <a:pPr marL="228600" indent="-228600">
              <a:buAutoNum type="arabicPeriod"/>
            </a:pPr>
            <a:endParaRPr lang="ru-KZ" dirty="0"/>
          </a:p>
        </p:txBody>
      </p:sp>
      <p:sp>
        <p:nvSpPr>
          <p:cNvPr id="4" name="Номер слайда 3"/>
          <p:cNvSpPr>
            <a:spLocks noGrp="1"/>
          </p:cNvSpPr>
          <p:nvPr>
            <p:ph type="sldNum" sz="quarter" idx="5"/>
          </p:nvPr>
        </p:nvSpPr>
        <p:spPr/>
        <p:txBody>
          <a:bodyPr/>
          <a:lstStyle/>
          <a:p>
            <a:fld id="{8801D8AD-6DB2-45EF-BA86-6AF377D20A78}" type="slidenum">
              <a:rPr lang="ru-KZ" smtClean="0"/>
              <a:t>4</a:t>
            </a:fld>
            <a:endParaRPr lang="ru-KZ"/>
          </a:p>
        </p:txBody>
      </p:sp>
    </p:spTree>
    <p:extLst>
      <p:ext uri="{BB962C8B-B14F-4D97-AF65-F5344CB8AC3E}">
        <p14:creationId xmlns:p14="http://schemas.microsoft.com/office/powerpoint/2010/main" val="2326289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The Pygame package contains a number of modules that can be used independently. There is a module for each of the devices that you might use in a game, and many others to make game creation a breeze. </a:t>
            </a:r>
          </a:p>
          <a:p>
            <a:r>
              <a:rPr lang="en-US" dirty="0"/>
              <a:t>You access these modules through the </a:t>
            </a:r>
            <a:r>
              <a:rPr lang="en-US" b="1" i="1" dirty="0" err="1"/>
              <a:t>pygame</a:t>
            </a:r>
            <a:r>
              <a:rPr lang="en-US" dirty="0"/>
              <a:t> namespace; for instance, </a:t>
            </a:r>
            <a:r>
              <a:rPr lang="en-US" b="1" i="1" dirty="0" err="1"/>
              <a:t>pygame.display</a:t>
            </a:r>
            <a:r>
              <a:rPr lang="en-US" b="1" i="1" dirty="0"/>
              <a:t> </a:t>
            </a:r>
            <a:r>
              <a:rPr lang="en-US" dirty="0"/>
              <a:t>refers to the display module.</a:t>
            </a:r>
          </a:p>
          <a:p>
            <a:r>
              <a:rPr lang="en-US" dirty="0"/>
              <a:t>Some of the modules you will use in every game. You will always have some sort of display, so the display module is essential, and you will definitely need some kind of input, whether it is keyboard, joystick, or mouse. Other modules are less commonly used, but in combination they give you one of the most powerful game creation tools around.</a:t>
            </a:r>
            <a:endParaRPr lang="ru-KZ" dirty="0"/>
          </a:p>
        </p:txBody>
      </p:sp>
      <p:sp>
        <p:nvSpPr>
          <p:cNvPr id="4" name="Номер слайда 3"/>
          <p:cNvSpPr>
            <a:spLocks noGrp="1"/>
          </p:cNvSpPr>
          <p:nvPr>
            <p:ph type="sldNum" sz="quarter" idx="5"/>
          </p:nvPr>
        </p:nvSpPr>
        <p:spPr/>
        <p:txBody>
          <a:bodyPr/>
          <a:lstStyle/>
          <a:p>
            <a:fld id="{8801D8AD-6DB2-45EF-BA86-6AF377D20A78}" type="slidenum">
              <a:rPr lang="ru-KZ" smtClean="0"/>
              <a:t>5</a:t>
            </a:fld>
            <a:endParaRPr lang="ru-KZ"/>
          </a:p>
        </p:txBody>
      </p:sp>
    </p:spTree>
    <p:extLst>
      <p:ext uri="{BB962C8B-B14F-4D97-AF65-F5344CB8AC3E}">
        <p14:creationId xmlns:p14="http://schemas.microsoft.com/office/powerpoint/2010/main" val="1171666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Here is the simple program of </a:t>
            </a:r>
            <a:r>
              <a:rPr lang="en-US" dirty="0" err="1"/>
              <a:t>pygame</a:t>
            </a:r>
            <a:r>
              <a:rPr lang="en-US" dirty="0"/>
              <a:t> which gives a basic idea of the syntax.</a:t>
            </a:r>
          </a:p>
          <a:p>
            <a:r>
              <a:rPr lang="en-US" dirty="0"/>
              <a:t>Let's understand the basic syntax of the above program line by line:</a:t>
            </a:r>
          </a:p>
          <a:p>
            <a:r>
              <a:rPr lang="en-US" b="1" dirty="0"/>
              <a:t>import </a:t>
            </a:r>
            <a:r>
              <a:rPr lang="en-US" b="1" dirty="0" err="1"/>
              <a:t>pygame</a:t>
            </a:r>
            <a:r>
              <a:rPr lang="en-US" b="1" dirty="0"/>
              <a:t> </a:t>
            </a:r>
            <a:r>
              <a:rPr lang="en-US" dirty="0"/>
              <a:t>- This provides access to the </a:t>
            </a:r>
            <a:r>
              <a:rPr lang="en-US" dirty="0" err="1"/>
              <a:t>pygame</a:t>
            </a:r>
            <a:r>
              <a:rPr lang="en-US" dirty="0"/>
              <a:t> framework and imports all functions of </a:t>
            </a:r>
            <a:r>
              <a:rPr lang="en-US" dirty="0" err="1"/>
              <a:t>pygame</a:t>
            </a:r>
            <a:r>
              <a:rPr lang="en-US" dirty="0"/>
              <a:t>.</a:t>
            </a:r>
          </a:p>
          <a:p>
            <a:r>
              <a:rPr lang="en-US" b="1" dirty="0" err="1"/>
              <a:t>pygame.init</a:t>
            </a:r>
            <a:r>
              <a:rPr lang="en-US" b="1" dirty="0"/>
              <a:t>() </a:t>
            </a:r>
            <a:r>
              <a:rPr lang="en-US" dirty="0"/>
              <a:t>- This is used to initialize all the required module of the </a:t>
            </a:r>
            <a:r>
              <a:rPr lang="en-US" dirty="0" err="1"/>
              <a:t>pygame</a:t>
            </a:r>
            <a:r>
              <a:rPr lang="en-US" dirty="0"/>
              <a:t>.</a:t>
            </a:r>
          </a:p>
          <a:p>
            <a:r>
              <a:rPr lang="en-US" b="1" dirty="0" err="1"/>
              <a:t>pygame.display.set_mode</a:t>
            </a:r>
            <a:r>
              <a:rPr lang="en-US" b="1" dirty="0"/>
              <a:t>((width, height))</a:t>
            </a:r>
            <a:r>
              <a:rPr lang="en-US" dirty="0"/>
              <a:t> - This is used to display a window of the desired size. The return value is a Surface object which is the object where we will perform graphical operations.</a:t>
            </a:r>
          </a:p>
          <a:p>
            <a:r>
              <a:rPr lang="en-US" b="1" dirty="0" err="1"/>
              <a:t>pygame.event.get</a:t>
            </a:r>
            <a:r>
              <a:rPr lang="en-US" b="1" dirty="0"/>
              <a:t>()</a:t>
            </a:r>
            <a:r>
              <a:rPr lang="en-US" dirty="0"/>
              <a:t> - This is used to empty the event queue. If we do not call this, the window messages will start to pile up and, the game will become unresponsive in the opinion of the operating system.</a:t>
            </a:r>
          </a:p>
          <a:p>
            <a:r>
              <a:rPr lang="en-US" b="1" dirty="0" err="1"/>
              <a:t>pygame.QUIT</a:t>
            </a:r>
            <a:r>
              <a:rPr lang="en-US" dirty="0"/>
              <a:t> - This is used to terminate the event when we click on the close button at the corner of the window.</a:t>
            </a:r>
          </a:p>
          <a:p>
            <a:r>
              <a:rPr lang="en-US" b="1" dirty="0" err="1"/>
              <a:t>pygame.display.flip</a:t>
            </a:r>
            <a:r>
              <a:rPr lang="en-US" b="1" dirty="0"/>
              <a:t>()</a:t>
            </a:r>
            <a:r>
              <a:rPr lang="en-US" dirty="0"/>
              <a:t> - Pygame is double-buffered, so this shifts the buffers. It is essential to call this function in order to make any updates that you make on the game screen to make visible.</a:t>
            </a:r>
            <a:endParaRPr lang="ru-KZ" dirty="0"/>
          </a:p>
        </p:txBody>
      </p:sp>
      <p:sp>
        <p:nvSpPr>
          <p:cNvPr id="4" name="Номер слайда 3"/>
          <p:cNvSpPr>
            <a:spLocks noGrp="1"/>
          </p:cNvSpPr>
          <p:nvPr>
            <p:ph type="sldNum" sz="quarter" idx="5"/>
          </p:nvPr>
        </p:nvSpPr>
        <p:spPr/>
        <p:txBody>
          <a:bodyPr/>
          <a:lstStyle/>
          <a:p>
            <a:fld id="{8801D8AD-6DB2-45EF-BA86-6AF377D20A78}" type="slidenum">
              <a:rPr lang="ru-KZ" smtClean="0"/>
              <a:t>6</a:t>
            </a:fld>
            <a:endParaRPr lang="ru-KZ"/>
          </a:p>
        </p:txBody>
      </p:sp>
    </p:spTree>
    <p:extLst>
      <p:ext uri="{BB962C8B-B14F-4D97-AF65-F5344CB8AC3E}">
        <p14:creationId xmlns:p14="http://schemas.microsoft.com/office/powerpoint/2010/main" val="1186078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The </a:t>
            </a:r>
            <a:r>
              <a:rPr lang="en-US" dirty="0" err="1"/>
              <a:t>pygame</a:t>
            </a:r>
            <a:r>
              <a:rPr lang="en-US" dirty="0"/>
              <a:t> Surface is used to display any image. The Surface has a pre-defined resolution and pixel format. The Surface color is by default black. Its size is defined by passing the </a:t>
            </a:r>
            <a:r>
              <a:rPr lang="en-US" b="1" dirty="0"/>
              <a:t>size</a:t>
            </a:r>
            <a:r>
              <a:rPr lang="en-US" dirty="0"/>
              <a:t> argument.</a:t>
            </a:r>
          </a:p>
          <a:p>
            <a:r>
              <a:rPr lang="en-US" dirty="0"/>
              <a:t>Surfaces can have the number of extra attributes like </a:t>
            </a:r>
            <a:r>
              <a:rPr lang="en-US" b="1" dirty="0"/>
              <a:t>alpha planes, color keys, source rectangle clipping, etc.</a:t>
            </a:r>
            <a:r>
              <a:rPr lang="en-US" dirty="0"/>
              <a:t> The </a:t>
            </a:r>
            <a:r>
              <a:rPr lang="en-US" dirty="0" err="1"/>
              <a:t>blit</a:t>
            </a:r>
            <a:r>
              <a:rPr lang="en-US" dirty="0"/>
              <a:t> routines will attempt to use hardware acceleration when possible; otherwise, they will use highly enhanced software </a:t>
            </a:r>
            <a:r>
              <a:rPr lang="en-US" dirty="0" err="1"/>
              <a:t>blitting</a:t>
            </a:r>
            <a:r>
              <a:rPr lang="en-US" dirty="0"/>
              <a:t> methods.</a:t>
            </a:r>
          </a:p>
          <a:p>
            <a:endParaRPr lang="en-US" dirty="0"/>
          </a:p>
          <a:p>
            <a:r>
              <a:rPr lang="en-US" dirty="0"/>
              <a:t>To create a Surface you need at minimum it's size, which is a 2-element integer sequence of width and height, representing the size in pixels.</a:t>
            </a:r>
          </a:p>
          <a:p>
            <a:r>
              <a:rPr lang="en-US" dirty="0"/>
              <a:t>You can also pass additional arguments when creating a Surface to control bit depth, masks and additional features as per-pixel alpha and/or create the image in video memory.</a:t>
            </a:r>
          </a:p>
          <a:p>
            <a:r>
              <a:rPr lang="en-US" dirty="0"/>
              <a:t>You can use the </a:t>
            </a:r>
            <a:r>
              <a:rPr lang="en-US" b="1" dirty="0" err="1"/>
              <a:t>pygame.draw</a:t>
            </a:r>
            <a:r>
              <a:rPr lang="en-US" dirty="0"/>
              <a:t> module to draw shapes on the Surface, or fill it with a color by calling the Surface method </a:t>
            </a:r>
            <a:r>
              <a:rPr lang="en-US" b="1" dirty="0"/>
              <a:t>fill(color)</a:t>
            </a:r>
            <a:r>
              <a:rPr lang="en-US" dirty="0"/>
              <a:t>.</a:t>
            </a:r>
            <a:endParaRPr lang="ru-KZ" dirty="0"/>
          </a:p>
        </p:txBody>
      </p:sp>
      <p:sp>
        <p:nvSpPr>
          <p:cNvPr id="4" name="Номер слайда 3"/>
          <p:cNvSpPr>
            <a:spLocks noGrp="1"/>
          </p:cNvSpPr>
          <p:nvPr>
            <p:ph type="sldNum" sz="quarter" idx="5"/>
          </p:nvPr>
        </p:nvSpPr>
        <p:spPr/>
        <p:txBody>
          <a:bodyPr/>
          <a:lstStyle/>
          <a:p>
            <a:fld id="{8801D8AD-6DB2-45EF-BA86-6AF377D20A78}" type="slidenum">
              <a:rPr lang="ru-KZ" smtClean="0"/>
              <a:t>7</a:t>
            </a:fld>
            <a:endParaRPr lang="ru-KZ"/>
          </a:p>
        </p:txBody>
      </p:sp>
    </p:spTree>
    <p:extLst>
      <p:ext uri="{BB962C8B-B14F-4D97-AF65-F5344CB8AC3E}">
        <p14:creationId xmlns:p14="http://schemas.microsoft.com/office/powerpoint/2010/main" val="4068702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More often than not you'd like to use your own images in a game (called sprites). Creating a Surface with your image on is as easy</a:t>
            </a:r>
            <a:r>
              <a:rPr lang="ru-RU" dirty="0"/>
              <a:t>.</a:t>
            </a:r>
          </a:p>
          <a:p>
            <a:r>
              <a:rPr lang="en-US" dirty="0"/>
              <a:t>The path to the image can be relative or absolute. To improve performance it's usually wise to convert your image to the same pixel format as the screen. This can be done by calling the Surface method </a:t>
            </a:r>
            <a:r>
              <a:rPr lang="en-US" b="1" dirty="0"/>
              <a:t>convert()</a:t>
            </a:r>
            <a:r>
              <a:rPr lang="ru-RU" dirty="0"/>
              <a:t>.</a:t>
            </a:r>
          </a:p>
          <a:p>
            <a:r>
              <a:rPr lang="en-US" dirty="0"/>
              <a:t>If your image contains transparency (alpha values) you just call the method </a:t>
            </a:r>
            <a:r>
              <a:rPr lang="en-US" b="1" dirty="0" err="1"/>
              <a:t>convert_alpha</a:t>
            </a:r>
            <a:r>
              <a:rPr lang="en-US" b="1" dirty="0"/>
              <a:t>()</a:t>
            </a:r>
            <a:r>
              <a:rPr lang="en-US" dirty="0"/>
              <a:t>.</a:t>
            </a:r>
            <a:endParaRPr lang="ru-RU" dirty="0"/>
          </a:p>
          <a:p>
            <a:endParaRPr lang="ru-KZ" dirty="0"/>
          </a:p>
        </p:txBody>
      </p:sp>
      <p:sp>
        <p:nvSpPr>
          <p:cNvPr id="4" name="Номер слайда 3"/>
          <p:cNvSpPr>
            <a:spLocks noGrp="1"/>
          </p:cNvSpPr>
          <p:nvPr>
            <p:ph type="sldNum" sz="quarter" idx="5"/>
          </p:nvPr>
        </p:nvSpPr>
        <p:spPr/>
        <p:txBody>
          <a:bodyPr/>
          <a:lstStyle/>
          <a:p>
            <a:fld id="{8801D8AD-6DB2-45EF-BA86-6AF377D20A78}" type="slidenum">
              <a:rPr lang="ru-KZ" smtClean="0"/>
              <a:t>8</a:t>
            </a:fld>
            <a:endParaRPr lang="ru-KZ"/>
          </a:p>
        </p:txBody>
      </p:sp>
    </p:spTree>
    <p:extLst>
      <p:ext uri="{BB962C8B-B14F-4D97-AF65-F5344CB8AC3E}">
        <p14:creationId xmlns:p14="http://schemas.microsoft.com/office/powerpoint/2010/main" val="2600861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Pygame provides geometry functions to draw simple shapes to the surface. These functions will work for rendering to any format to surfaces. Most of the functions accept a width argument to signify the size of the thickness around the edge of the shape. If the width is passed 0, then the shape will be solid(filled).</a:t>
            </a:r>
          </a:p>
          <a:p>
            <a:r>
              <a:rPr lang="en-US" dirty="0"/>
              <a:t>All the drawing function takes the color argument that can be one of the following formats:</a:t>
            </a:r>
          </a:p>
          <a:p>
            <a:pPr marL="171450" indent="-171450">
              <a:buFont typeface="Wingdings" panose="05000000000000000000" pitchFamily="2" charset="2"/>
              <a:buChar char="ü"/>
            </a:pPr>
            <a:r>
              <a:rPr lang="en-US" dirty="0"/>
              <a:t>A </a:t>
            </a:r>
            <a:r>
              <a:rPr lang="en-US" dirty="0" err="1"/>
              <a:t>pygame.Color</a:t>
            </a:r>
            <a:r>
              <a:rPr lang="en-US" dirty="0"/>
              <a:t> objects;</a:t>
            </a:r>
          </a:p>
          <a:p>
            <a:pPr marL="171450" indent="-171450">
              <a:buFont typeface="Wingdings" panose="05000000000000000000" pitchFamily="2" charset="2"/>
              <a:buChar char="ü"/>
            </a:pPr>
            <a:r>
              <a:rPr lang="en-US" dirty="0"/>
              <a:t>An (RGB) triplet(tuple/list);</a:t>
            </a:r>
          </a:p>
          <a:p>
            <a:pPr marL="171450" indent="-171450">
              <a:buFont typeface="Wingdings" panose="05000000000000000000" pitchFamily="2" charset="2"/>
              <a:buChar char="ü"/>
            </a:pPr>
            <a:r>
              <a:rPr lang="en-US" dirty="0"/>
              <a:t>An (RGBA) quadruplet(tuple/list);</a:t>
            </a:r>
          </a:p>
          <a:p>
            <a:pPr marL="171450" indent="-171450">
              <a:buFont typeface="Wingdings" panose="05000000000000000000" pitchFamily="2" charset="2"/>
              <a:buChar char="ü"/>
            </a:pPr>
            <a:r>
              <a:rPr lang="en-US" dirty="0"/>
              <a:t>An integer value that has been mapped to the surface's pixel format.</a:t>
            </a:r>
            <a:endParaRPr lang="ru-KZ" dirty="0"/>
          </a:p>
        </p:txBody>
      </p:sp>
      <p:sp>
        <p:nvSpPr>
          <p:cNvPr id="4" name="Номер слайда 3"/>
          <p:cNvSpPr>
            <a:spLocks noGrp="1"/>
          </p:cNvSpPr>
          <p:nvPr>
            <p:ph type="sldNum" sz="quarter" idx="5"/>
          </p:nvPr>
        </p:nvSpPr>
        <p:spPr/>
        <p:txBody>
          <a:bodyPr/>
          <a:lstStyle/>
          <a:p>
            <a:fld id="{8801D8AD-6DB2-45EF-BA86-6AF377D20A78}" type="slidenum">
              <a:rPr lang="ru-KZ" smtClean="0"/>
              <a:t>9</a:t>
            </a:fld>
            <a:endParaRPr lang="ru-KZ"/>
          </a:p>
        </p:txBody>
      </p:sp>
    </p:spTree>
    <p:extLst>
      <p:ext uri="{BB962C8B-B14F-4D97-AF65-F5344CB8AC3E}">
        <p14:creationId xmlns:p14="http://schemas.microsoft.com/office/powerpoint/2010/main" val="1174189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err="1"/>
              <a:t>Rect</a:t>
            </a:r>
            <a:r>
              <a:rPr lang="en-US" dirty="0"/>
              <a:t> is used to draw a rectangle in </a:t>
            </a:r>
            <a:r>
              <a:rPr lang="en-US" dirty="0" err="1"/>
              <a:t>Pygame</a:t>
            </a:r>
            <a:r>
              <a:rPr lang="en-US" dirty="0"/>
              <a:t>. </a:t>
            </a:r>
            <a:r>
              <a:rPr lang="en-US" dirty="0" err="1"/>
              <a:t>Pygame</a:t>
            </a:r>
            <a:r>
              <a:rPr lang="en-US" dirty="0"/>
              <a:t> uses </a:t>
            </a:r>
            <a:r>
              <a:rPr lang="en-US" dirty="0" err="1"/>
              <a:t>Rect</a:t>
            </a:r>
            <a:r>
              <a:rPr lang="en-US" dirty="0"/>
              <a:t> objects to store and manipulate rectangular areas. A </a:t>
            </a:r>
            <a:r>
              <a:rPr lang="en-US" dirty="0" err="1"/>
              <a:t>Rect</a:t>
            </a:r>
            <a:r>
              <a:rPr lang="en-US" dirty="0"/>
              <a:t> can be formed from a combination of left, top, width, and height values. It can also be created from Python objects that are already a </a:t>
            </a:r>
            <a:r>
              <a:rPr lang="en-US" dirty="0" err="1"/>
              <a:t>Rect</a:t>
            </a:r>
            <a:r>
              <a:rPr lang="en-US" dirty="0"/>
              <a:t> or have an attribute named "</a:t>
            </a:r>
            <a:r>
              <a:rPr lang="en-US" dirty="0" err="1"/>
              <a:t>rect</a:t>
            </a:r>
            <a:r>
              <a:rPr lang="en-US" dirty="0"/>
              <a:t>".</a:t>
            </a:r>
          </a:p>
          <a:p>
            <a:r>
              <a:rPr lang="en-US" dirty="0"/>
              <a:t>The </a:t>
            </a:r>
            <a:r>
              <a:rPr lang="en-US" b="1" dirty="0" err="1"/>
              <a:t>rect</a:t>
            </a:r>
            <a:r>
              <a:rPr lang="en-US" b="1" dirty="0"/>
              <a:t>()</a:t>
            </a:r>
            <a:r>
              <a:rPr lang="en-US" dirty="0"/>
              <a:t> function is used to perform changes in the position or size of a rectangle. It returns the new copy of the </a:t>
            </a:r>
            <a:r>
              <a:rPr lang="en-US" dirty="0" err="1"/>
              <a:t>Rect</a:t>
            </a:r>
            <a:r>
              <a:rPr lang="en-US" dirty="0"/>
              <a:t> with the affected changes. No modification happens in the original rectangle.</a:t>
            </a:r>
            <a:endParaRPr lang="ru-RU" dirty="0"/>
          </a:p>
          <a:p>
            <a:r>
              <a:rPr lang="en-US" dirty="0"/>
              <a:t>Let's create a Rectangle on the </a:t>
            </a:r>
            <a:r>
              <a:rPr lang="en-US" dirty="0" err="1"/>
              <a:t>pygame</a:t>
            </a:r>
            <a:r>
              <a:rPr lang="en-US" dirty="0"/>
              <a:t> window using the </a:t>
            </a:r>
            <a:r>
              <a:rPr lang="en-US" dirty="0" err="1"/>
              <a:t>Rect</a:t>
            </a:r>
            <a:r>
              <a:rPr lang="ru-RU" dirty="0"/>
              <a:t>.</a:t>
            </a:r>
            <a:r>
              <a:rPr lang="en-US" dirty="0"/>
              <a:t> </a:t>
            </a:r>
            <a:endParaRPr lang="ru-RU" dirty="0"/>
          </a:p>
          <a:p>
            <a:r>
              <a:rPr lang="en-US" dirty="0"/>
              <a:t>After execution of the above code, it will display the rectangle on the </a:t>
            </a:r>
            <a:r>
              <a:rPr lang="en-US" dirty="0" err="1"/>
              <a:t>pygame</a:t>
            </a:r>
            <a:r>
              <a:rPr lang="en-US" dirty="0"/>
              <a:t> window.</a:t>
            </a:r>
          </a:p>
        </p:txBody>
      </p:sp>
      <p:sp>
        <p:nvSpPr>
          <p:cNvPr id="4" name="Номер слайда 3"/>
          <p:cNvSpPr>
            <a:spLocks noGrp="1"/>
          </p:cNvSpPr>
          <p:nvPr>
            <p:ph type="sldNum" sz="quarter" idx="5"/>
          </p:nvPr>
        </p:nvSpPr>
        <p:spPr/>
        <p:txBody>
          <a:bodyPr/>
          <a:lstStyle/>
          <a:p>
            <a:fld id="{8801D8AD-6DB2-45EF-BA86-6AF377D20A78}" type="slidenum">
              <a:rPr lang="ru-KZ" smtClean="0"/>
              <a:t>10</a:t>
            </a:fld>
            <a:endParaRPr lang="ru-KZ"/>
          </a:p>
        </p:txBody>
      </p:sp>
    </p:spTree>
    <p:extLst>
      <p:ext uri="{BB962C8B-B14F-4D97-AF65-F5344CB8AC3E}">
        <p14:creationId xmlns:p14="http://schemas.microsoft.com/office/powerpoint/2010/main" val="2772108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Pygame also provides facilities to render the font and text. We can load fonts from the system by using the </a:t>
            </a:r>
            <a:r>
              <a:rPr lang="en-US" b="1" dirty="0" err="1"/>
              <a:t>pygame.font.SysFont</a:t>
            </a:r>
            <a:r>
              <a:rPr lang="en-US" b="1" dirty="0"/>
              <a:t>() </a:t>
            </a:r>
            <a:r>
              <a:rPr lang="en-US" dirty="0"/>
              <a:t>function. Pygame comes with the built-in default font which can be accessed by passing the font name or None. There are many functions to help to work with the font.</a:t>
            </a:r>
          </a:p>
          <a:p>
            <a:endParaRPr lang="en-US" dirty="0"/>
          </a:p>
          <a:p>
            <a:r>
              <a:rPr lang="en-US" dirty="0"/>
              <a:t>The font objects are created with </a:t>
            </a:r>
            <a:r>
              <a:rPr lang="en-US" b="1" dirty="0" err="1"/>
              <a:t>pygame.font.Font</a:t>
            </a:r>
            <a:r>
              <a:rPr lang="en-US" b="1" dirty="0"/>
              <a:t>()</a:t>
            </a:r>
            <a:r>
              <a:rPr lang="en-US" dirty="0"/>
              <a:t>.The actual font objects do most of the works done with fonts. Font objects are generally used to render the text into new Surface objects.</a:t>
            </a:r>
          </a:p>
          <a:p>
            <a:r>
              <a:rPr lang="en-US" b="1" dirty="0"/>
              <a:t>render()</a:t>
            </a:r>
            <a:r>
              <a:rPr lang="en-US" dirty="0"/>
              <a:t>-This function is used to draw text on a new Surface. Pygame has no facility to draw text on the existing Surface. This creates a new Surface with the specified text render on it.</a:t>
            </a:r>
          </a:p>
          <a:p>
            <a:r>
              <a:rPr lang="en-US" b="1" dirty="0"/>
              <a:t>size()-</a:t>
            </a:r>
            <a:r>
              <a:rPr lang="en-US" dirty="0"/>
              <a:t>This function is used to determine the number of space or positioning needed to render text. It can also be used for word-wrapping and other layout effects.</a:t>
            </a:r>
          </a:p>
          <a:p>
            <a:r>
              <a:rPr lang="en-US" b="1" dirty="0" err="1"/>
              <a:t>set_bold</a:t>
            </a:r>
            <a:r>
              <a:rPr lang="en-US" b="1" dirty="0"/>
              <a:t>()</a:t>
            </a:r>
            <a:r>
              <a:rPr lang="en-US" dirty="0"/>
              <a:t>-This function is used for bold rending of text.</a:t>
            </a:r>
            <a:endParaRPr lang="ru-KZ" dirty="0"/>
          </a:p>
        </p:txBody>
      </p:sp>
      <p:sp>
        <p:nvSpPr>
          <p:cNvPr id="4" name="Номер слайда 3"/>
          <p:cNvSpPr>
            <a:spLocks noGrp="1"/>
          </p:cNvSpPr>
          <p:nvPr>
            <p:ph type="sldNum" sz="quarter" idx="5"/>
          </p:nvPr>
        </p:nvSpPr>
        <p:spPr/>
        <p:txBody>
          <a:bodyPr/>
          <a:lstStyle/>
          <a:p>
            <a:fld id="{8801D8AD-6DB2-45EF-BA86-6AF377D20A78}" type="slidenum">
              <a:rPr lang="ru-KZ" smtClean="0"/>
              <a:t>11</a:t>
            </a:fld>
            <a:endParaRPr lang="ru-KZ"/>
          </a:p>
        </p:txBody>
      </p:sp>
    </p:spTree>
    <p:extLst>
      <p:ext uri="{BB962C8B-B14F-4D97-AF65-F5344CB8AC3E}">
        <p14:creationId xmlns:p14="http://schemas.microsoft.com/office/powerpoint/2010/main" val="11160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B716C92-B1C0-4CA6-B097-3426D1E19531}"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D3EAF532-5B0E-4047-9C25-ED89843DB14F}" type="slidenum">
              <a:rPr lang="ru-KZ" smtClean="0"/>
              <a:t>‹#›</a:t>
            </a:fld>
            <a:endParaRPr lang="ru-KZ"/>
          </a:p>
        </p:txBody>
      </p:sp>
    </p:spTree>
    <p:extLst>
      <p:ext uri="{BB962C8B-B14F-4D97-AF65-F5344CB8AC3E}">
        <p14:creationId xmlns:p14="http://schemas.microsoft.com/office/powerpoint/2010/main" val="3523920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716C92-B1C0-4CA6-B097-3426D1E19531}"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D3EAF532-5B0E-4047-9C25-ED89843DB14F}" type="slidenum">
              <a:rPr lang="ru-KZ" smtClean="0"/>
              <a:t>‹#›</a:t>
            </a:fld>
            <a:endParaRPr lang="ru-KZ"/>
          </a:p>
        </p:txBody>
      </p:sp>
    </p:spTree>
    <p:extLst>
      <p:ext uri="{BB962C8B-B14F-4D97-AF65-F5344CB8AC3E}">
        <p14:creationId xmlns:p14="http://schemas.microsoft.com/office/powerpoint/2010/main" val="152522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716C92-B1C0-4CA6-B097-3426D1E19531}"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D3EAF532-5B0E-4047-9C25-ED89843DB14F}" type="slidenum">
              <a:rPr lang="ru-KZ" smtClean="0"/>
              <a:t>‹#›</a:t>
            </a:fld>
            <a:endParaRPr lang="ru-KZ"/>
          </a:p>
        </p:txBody>
      </p:sp>
    </p:spTree>
    <p:extLst>
      <p:ext uri="{BB962C8B-B14F-4D97-AF65-F5344CB8AC3E}">
        <p14:creationId xmlns:p14="http://schemas.microsoft.com/office/powerpoint/2010/main" val="3579152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716C92-B1C0-4CA6-B097-3426D1E19531}"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D3EAF532-5B0E-4047-9C25-ED89843DB14F}" type="slidenum">
              <a:rPr lang="ru-KZ" smtClean="0"/>
              <a:t>‹#›</a:t>
            </a:fld>
            <a:endParaRPr lang="ru-KZ"/>
          </a:p>
        </p:txBody>
      </p:sp>
    </p:spTree>
    <p:extLst>
      <p:ext uri="{BB962C8B-B14F-4D97-AF65-F5344CB8AC3E}">
        <p14:creationId xmlns:p14="http://schemas.microsoft.com/office/powerpoint/2010/main" val="2798384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716C92-B1C0-4CA6-B097-3426D1E19531}"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D3EAF532-5B0E-4047-9C25-ED89843DB14F}" type="slidenum">
              <a:rPr lang="ru-KZ" smtClean="0"/>
              <a:t>‹#›</a:t>
            </a:fld>
            <a:endParaRPr lang="ru-KZ"/>
          </a:p>
        </p:txBody>
      </p:sp>
    </p:spTree>
    <p:extLst>
      <p:ext uri="{BB962C8B-B14F-4D97-AF65-F5344CB8AC3E}">
        <p14:creationId xmlns:p14="http://schemas.microsoft.com/office/powerpoint/2010/main" val="3168934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B716C92-B1C0-4CA6-B097-3426D1E19531}"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D3EAF532-5B0E-4047-9C25-ED89843DB14F}" type="slidenum">
              <a:rPr lang="ru-KZ" smtClean="0"/>
              <a:t>‹#›</a:t>
            </a:fld>
            <a:endParaRPr lang="ru-KZ"/>
          </a:p>
        </p:txBody>
      </p:sp>
    </p:spTree>
    <p:extLst>
      <p:ext uri="{BB962C8B-B14F-4D97-AF65-F5344CB8AC3E}">
        <p14:creationId xmlns:p14="http://schemas.microsoft.com/office/powerpoint/2010/main" val="2221011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B716C92-B1C0-4CA6-B097-3426D1E19531}" type="datetimeFigureOut">
              <a:rPr lang="ru-KZ" smtClean="0"/>
              <a:t>03/02/2022</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D3EAF532-5B0E-4047-9C25-ED89843DB14F}" type="slidenum">
              <a:rPr lang="ru-KZ" smtClean="0"/>
              <a:t>‹#›</a:t>
            </a:fld>
            <a:endParaRPr lang="ru-KZ"/>
          </a:p>
        </p:txBody>
      </p:sp>
    </p:spTree>
    <p:extLst>
      <p:ext uri="{BB962C8B-B14F-4D97-AF65-F5344CB8AC3E}">
        <p14:creationId xmlns:p14="http://schemas.microsoft.com/office/powerpoint/2010/main" val="164398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B716C92-B1C0-4CA6-B097-3426D1E19531}" type="datetimeFigureOut">
              <a:rPr lang="ru-KZ" smtClean="0"/>
              <a:t>03/02/2022</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D3EAF532-5B0E-4047-9C25-ED89843DB14F}" type="slidenum">
              <a:rPr lang="ru-KZ" smtClean="0"/>
              <a:t>‹#›</a:t>
            </a:fld>
            <a:endParaRPr lang="ru-KZ"/>
          </a:p>
        </p:txBody>
      </p:sp>
    </p:spTree>
    <p:extLst>
      <p:ext uri="{BB962C8B-B14F-4D97-AF65-F5344CB8AC3E}">
        <p14:creationId xmlns:p14="http://schemas.microsoft.com/office/powerpoint/2010/main" val="2981512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716C92-B1C0-4CA6-B097-3426D1E19531}" type="datetimeFigureOut">
              <a:rPr lang="ru-KZ" smtClean="0"/>
              <a:t>03/02/2022</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D3EAF532-5B0E-4047-9C25-ED89843DB14F}" type="slidenum">
              <a:rPr lang="ru-KZ" smtClean="0"/>
              <a:t>‹#›</a:t>
            </a:fld>
            <a:endParaRPr lang="ru-KZ"/>
          </a:p>
        </p:txBody>
      </p:sp>
    </p:spTree>
    <p:extLst>
      <p:ext uri="{BB962C8B-B14F-4D97-AF65-F5344CB8AC3E}">
        <p14:creationId xmlns:p14="http://schemas.microsoft.com/office/powerpoint/2010/main" val="144793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B716C92-B1C0-4CA6-B097-3426D1E19531}"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D3EAF532-5B0E-4047-9C25-ED89843DB14F}" type="slidenum">
              <a:rPr lang="ru-KZ" smtClean="0"/>
              <a:t>‹#›</a:t>
            </a:fld>
            <a:endParaRPr lang="ru-KZ"/>
          </a:p>
        </p:txBody>
      </p:sp>
    </p:spTree>
    <p:extLst>
      <p:ext uri="{BB962C8B-B14F-4D97-AF65-F5344CB8AC3E}">
        <p14:creationId xmlns:p14="http://schemas.microsoft.com/office/powerpoint/2010/main" val="117693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B716C92-B1C0-4CA6-B097-3426D1E19531}"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D3EAF532-5B0E-4047-9C25-ED89843DB14F}" type="slidenum">
              <a:rPr lang="ru-KZ" smtClean="0"/>
              <a:t>‹#›</a:t>
            </a:fld>
            <a:endParaRPr lang="ru-KZ"/>
          </a:p>
        </p:txBody>
      </p:sp>
    </p:spTree>
    <p:extLst>
      <p:ext uri="{BB962C8B-B14F-4D97-AF65-F5344CB8AC3E}">
        <p14:creationId xmlns:p14="http://schemas.microsoft.com/office/powerpoint/2010/main" val="178914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16C92-B1C0-4CA6-B097-3426D1E19531}" type="datetimeFigureOut">
              <a:rPr lang="ru-KZ" smtClean="0"/>
              <a:t>03/02/2022</a:t>
            </a:fld>
            <a:endParaRPr lang="ru-K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EAF532-5B0E-4047-9C25-ED89843DB14F}" type="slidenum">
              <a:rPr lang="ru-KZ" smtClean="0"/>
              <a:t>‹#›</a:t>
            </a:fld>
            <a:endParaRPr lang="ru-KZ"/>
          </a:p>
        </p:txBody>
      </p:sp>
    </p:spTree>
    <p:extLst>
      <p:ext uri="{BB962C8B-B14F-4D97-AF65-F5344CB8AC3E}">
        <p14:creationId xmlns:p14="http://schemas.microsoft.com/office/powerpoint/2010/main" val="17447033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9A9220-6642-4333-BD3E-9C1774A6E0F6}"/>
              </a:ext>
            </a:extLst>
          </p:cNvPr>
          <p:cNvSpPr>
            <a:spLocks noGrp="1"/>
          </p:cNvSpPr>
          <p:nvPr>
            <p:ph type="ctrTitle" idx="4294967295"/>
          </p:nvPr>
        </p:nvSpPr>
        <p:spPr>
          <a:xfrm>
            <a:off x="0" y="698820"/>
            <a:ext cx="9144000" cy="638202"/>
          </a:xfrm>
        </p:spPr>
        <p:txBody>
          <a:bodyPr>
            <a:normAutofit/>
          </a:bodyPr>
          <a:lstStyle/>
          <a:p>
            <a:pPr algn="ctr"/>
            <a:r>
              <a:rPr lang="en-US" sz="3200" b="1" dirty="0">
                <a:solidFill>
                  <a:schemeClr val="bg1"/>
                </a:solidFill>
                <a:latin typeface="Cambria" panose="02040503050406030204" pitchFamily="18" charset="0"/>
                <a:ea typeface="Cambria" panose="02040503050406030204" pitchFamily="18" charset="0"/>
                <a:cs typeface="Arial" panose="020B0604020202020204" pitchFamily="34" charset="0"/>
              </a:rPr>
              <a:t>Python programming application</a:t>
            </a:r>
            <a:endParaRPr lang="ru-KZ" sz="32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19479759-3A73-48C1-A459-0619178EDF89}"/>
              </a:ext>
            </a:extLst>
          </p:cNvPr>
          <p:cNvSpPr txBox="1"/>
          <p:nvPr/>
        </p:nvSpPr>
        <p:spPr>
          <a:xfrm>
            <a:off x="0" y="6279703"/>
            <a:ext cx="9144000" cy="55399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This document has been produced with the support of the EUROPEAN COMMISSION under the ERASMUS+ </a:t>
            </a:r>
            <a:r>
              <a:rPr kumimoji="0" lang="en-US" sz="1000" b="0"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mn-cs"/>
              </a:rPr>
              <a:t>Programme</a:t>
            </a: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KA2 – Capacity Building in the Field of Higher Education: 598092-EPP-1-2018-1-BG-EPPKA2-CBHE-SP.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It reflects the views only of the authors, and the Commission cannot be held responsible for any use which may be made of the information contained therein.</a:t>
            </a:r>
            <a:endParaRPr kumimoji="0" lang="en-US" sz="1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Заголовок 1">
            <a:extLst>
              <a:ext uri="{FF2B5EF4-FFF2-40B4-BE49-F238E27FC236}">
                <a16:creationId xmlns:a16="http://schemas.microsoft.com/office/drawing/2014/main" id="{0B2D959F-E313-422C-9A99-098218ACF874}"/>
              </a:ext>
            </a:extLst>
          </p:cNvPr>
          <p:cNvSpPr txBox="1">
            <a:spLocks/>
          </p:cNvSpPr>
          <p:nvPr/>
        </p:nvSpPr>
        <p:spPr>
          <a:xfrm>
            <a:off x="0" y="5327672"/>
            <a:ext cx="9144000" cy="638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Anara Karymsakova</a:t>
            </a:r>
          </a:p>
        </p:txBody>
      </p:sp>
      <p:pic>
        <p:nvPicPr>
          <p:cNvPr id="7" name="Рисунок 6">
            <a:extLst>
              <a:ext uri="{FF2B5EF4-FFF2-40B4-BE49-F238E27FC236}">
                <a16:creationId xmlns:a16="http://schemas.microsoft.com/office/drawing/2014/main" id="{6341DC1C-2FF9-4816-B752-7457FEF4C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7957" y="1627089"/>
            <a:ext cx="2528086" cy="3603822"/>
          </a:xfrm>
          <a:prstGeom prst="rect">
            <a:avLst/>
          </a:prstGeom>
        </p:spPr>
      </p:pic>
      <p:pic>
        <p:nvPicPr>
          <p:cNvPr id="6" name="Рисунок 5" descr="Изображение выглядит как человек, занавеска, внутренний&#10;&#10;Автоматически созданное описание">
            <a:extLst>
              <a:ext uri="{FF2B5EF4-FFF2-40B4-BE49-F238E27FC236}">
                <a16:creationId xmlns:a16="http://schemas.microsoft.com/office/drawing/2014/main" id="{57825C47-EB8C-413E-90FF-5AF4009AC3F3}"/>
              </a:ext>
            </a:extLst>
          </p:cNvPr>
          <p:cNvPicPr>
            <a:picLocks noChangeAspect="1"/>
          </p:cNvPicPr>
          <p:nvPr/>
        </p:nvPicPr>
        <p:blipFill rotWithShape="1">
          <a:blip r:embed="rId3">
            <a:extLst>
              <a:ext uri="{28A0092B-C50C-407E-A947-70E740481C1C}">
                <a14:useLocalDpi xmlns:a14="http://schemas.microsoft.com/office/drawing/2010/main" val="0"/>
              </a:ext>
            </a:extLst>
          </a:blip>
          <a:srcRect l="7850" r="8193"/>
          <a:stretch/>
        </p:blipFill>
        <p:spPr>
          <a:xfrm>
            <a:off x="3205975" y="1627089"/>
            <a:ext cx="2732050" cy="3603822"/>
          </a:xfrm>
          <a:prstGeom prst="rect">
            <a:avLst/>
          </a:prstGeom>
        </p:spPr>
      </p:pic>
      <p:sp>
        <p:nvSpPr>
          <p:cNvPr id="8" name="Заголовок 1">
            <a:extLst>
              <a:ext uri="{FF2B5EF4-FFF2-40B4-BE49-F238E27FC236}">
                <a16:creationId xmlns:a16="http://schemas.microsoft.com/office/drawing/2014/main" id="{5CDBD931-D13D-469E-903C-8681D965CCC6}"/>
              </a:ext>
            </a:extLst>
          </p:cNvPr>
          <p:cNvSpPr txBox="1">
            <a:spLocks/>
          </p:cNvSpPr>
          <p:nvPr/>
        </p:nvSpPr>
        <p:spPr>
          <a:xfrm>
            <a:off x="0" y="5903139"/>
            <a:ext cx="9144000" cy="29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E-mail:</a:t>
            </a:r>
            <a:r>
              <a:rPr kumimoji="0" lang="kk-KZ"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hatae@mail.ru</a:t>
            </a:r>
          </a:p>
        </p:txBody>
      </p:sp>
    </p:spTree>
    <p:extLst>
      <p:ext uri="{BB962C8B-B14F-4D97-AF65-F5344CB8AC3E}">
        <p14:creationId xmlns:p14="http://schemas.microsoft.com/office/powerpoint/2010/main" val="838588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8E11E86-AAD0-4CE8-904C-284F739A0EBA}"/>
              </a:ext>
            </a:extLst>
          </p:cNvPr>
          <p:cNvSpPr/>
          <p:nvPr/>
        </p:nvSpPr>
        <p:spPr>
          <a:xfrm>
            <a:off x="0" y="689625"/>
            <a:ext cx="9144000" cy="523220"/>
          </a:xfrm>
          <a:prstGeom prst="rect">
            <a:avLst/>
          </a:prstGeom>
        </p:spPr>
        <p:txBody>
          <a:bodyPr wrap="square">
            <a:spAutoFit/>
          </a:bodyPr>
          <a:lstStyle/>
          <a:p>
            <a:pPr algn="ctr"/>
            <a:r>
              <a:rPr lang="en-US" sz="2800" b="1" dirty="0" err="1">
                <a:solidFill>
                  <a:srgbClr val="FFFF00"/>
                </a:solidFill>
                <a:latin typeface="Cambria" panose="02040503050406030204" pitchFamily="18" charset="0"/>
                <a:ea typeface="Cambria" panose="02040503050406030204" pitchFamily="18" charset="0"/>
                <a:cs typeface="Arial" panose="020B0604020202020204" pitchFamily="34" charset="0"/>
              </a:rPr>
              <a:t>Pygame</a:t>
            </a: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 </a:t>
            </a:r>
            <a:r>
              <a:rPr lang="en-US" sz="2800" b="1" dirty="0" err="1">
                <a:solidFill>
                  <a:srgbClr val="FFFF00"/>
                </a:solidFill>
                <a:latin typeface="Cambria" panose="02040503050406030204" pitchFamily="18" charset="0"/>
                <a:ea typeface="Cambria" panose="02040503050406030204" pitchFamily="18" charset="0"/>
                <a:cs typeface="Arial" panose="020B0604020202020204" pitchFamily="34" charset="0"/>
              </a:rPr>
              <a:t>Rect</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315EEA21-AE27-4AD1-92C0-F6493FDE47DB}"/>
              </a:ext>
            </a:extLst>
          </p:cNvPr>
          <p:cNvSpPr/>
          <p:nvPr/>
        </p:nvSpPr>
        <p:spPr>
          <a:xfrm>
            <a:off x="119416" y="1659285"/>
            <a:ext cx="4452584" cy="3539430"/>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import </a:t>
            </a:r>
            <a:r>
              <a:rPr lang="en-US" sz="1600" dirty="0" err="1">
                <a:solidFill>
                  <a:schemeClr val="bg1"/>
                </a:solidFill>
                <a:latin typeface="Arial" panose="020B0604020202020204" pitchFamily="34" charset="0"/>
                <a:cs typeface="Arial" panose="020B0604020202020204" pitchFamily="34" charset="0"/>
              </a:rPr>
              <a:t>pygame</a:t>
            </a:r>
            <a:r>
              <a:rPr lang="en-US" sz="1600" dirty="0">
                <a:solidFill>
                  <a:schemeClr val="bg1"/>
                </a:solidFill>
                <a:latin typeface="Arial" panose="020B0604020202020204" pitchFamily="34" charset="0"/>
                <a:cs typeface="Arial" panose="020B0604020202020204" pitchFamily="34" charset="0"/>
              </a:rPr>
              <a:t>  </a:t>
            </a:r>
          </a:p>
          <a:p>
            <a:r>
              <a:rPr lang="en-US" sz="1600" dirty="0">
                <a:solidFill>
                  <a:schemeClr val="bg1"/>
                </a:solidFill>
                <a:latin typeface="Arial" panose="020B0604020202020204" pitchFamily="34" charset="0"/>
                <a:cs typeface="Arial" panose="020B0604020202020204" pitchFamily="34" charset="0"/>
              </a:rPr>
              <a:t>  </a:t>
            </a:r>
          </a:p>
          <a:p>
            <a:r>
              <a:rPr lang="en-US" sz="1600" dirty="0" err="1">
                <a:solidFill>
                  <a:schemeClr val="bg1"/>
                </a:solidFill>
                <a:latin typeface="Arial" panose="020B0604020202020204" pitchFamily="34" charset="0"/>
                <a:cs typeface="Arial" panose="020B0604020202020204" pitchFamily="34" charset="0"/>
              </a:rPr>
              <a:t>pygame.init</a:t>
            </a:r>
            <a:r>
              <a:rPr lang="en-US" sz="1600" dirty="0">
                <a:solidFill>
                  <a:schemeClr val="bg1"/>
                </a:solidFill>
                <a:latin typeface="Arial" panose="020B0604020202020204" pitchFamily="34" charset="0"/>
                <a:cs typeface="Arial" panose="020B0604020202020204" pitchFamily="34" charset="0"/>
              </a:rPr>
              <a:t>()  </a:t>
            </a:r>
          </a:p>
          <a:p>
            <a:r>
              <a:rPr lang="en-US" sz="1600" dirty="0">
                <a:solidFill>
                  <a:schemeClr val="bg1"/>
                </a:solidFill>
                <a:latin typeface="Arial" panose="020B0604020202020204" pitchFamily="34" charset="0"/>
                <a:cs typeface="Arial" panose="020B0604020202020204" pitchFamily="34" charset="0"/>
              </a:rPr>
              <a:t>screen = </a:t>
            </a:r>
            <a:r>
              <a:rPr lang="en-US" sz="1600" dirty="0" err="1">
                <a:solidFill>
                  <a:schemeClr val="bg1"/>
                </a:solidFill>
                <a:latin typeface="Arial" panose="020B0604020202020204" pitchFamily="34" charset="0"/>
                <a:cs typeface="Arial" panose="020B0604020202020204" pitchFamily="34" charset="0"/>
              </a:rPr>
              <a:t>pygame.display.set_mode</a:t>
            </a:r>
            <a:r>
              <a:rPr lang="en-US" sz="1600" dirty="0">
                <a:solidFill>
                  <a:schemeClr val="bg1"/>
                </a:solidFill>
                <a:latin typeface="Arial" panose="020B0604020202020204" pitchFamily="34" charset="0"/>
                <a:cs typeface="Arial" panose="020B0604020202020204" pitchFamily="34" charset="0"/>
              </a:rPr>
              <a:t>((400, 300))  </a:t>
            </a:r>
          </a:p>
          <a:p>
            <a:r>
              <a:rPr lang="en-US" sz="1600" dirty="0">
                <a:solidFill>
                  <a:schemeClr val="bg1"/>
                </a:solidFill>
                <a:latin typeface="Arial" panose="020B0604020202020204" pitchFamily="34" charset="0"/>
                <a:cs typeface="Arial" panose="020B0604020202020204" pitchFamily="34" charset="0"/>
              </a:rPr>
              <a:t>done = False  </a:t>
            </a:r>
          </a:p>
          <a:p>
            <a:r>
              <a:rPr lang="en-US" sz="1600" dirty="0">
                <a:solidFill>
                  <a:schemeClr val="bg1"/>
                </a:solidFill>
                <a:latin typeface="Arial" panose="020B0604020202020204" pitchFamily="34" charset="0"/>
                <a:cs typeface="Arial" panose="020B0604020202020204" pitchFamily="34" charset="0"/>
              </a:rPr>
              <a:t>  </a:t>
            </a:r>
          </a:p>
          <a:p>
            <a:r>
              <a:rPr lang="en-US" sz="1600" dirty="0">
                <a:solidFill>
                  <a:schemeClr val="bg1"/>
                </a:solidFill>
                <a:latin typeface="Arial" panose="020B0604020202020204" pitchFamily="34" charset="0"/>
                <a:cs typeface="Arial" panose="020B0604020202020204" pitchFamily="34" charset="0"/>
              </a:rPr>
              <a:t>while not done:  </a:t>
            </a:r>
          </a:p>
          <a:p>
            <a:r>
              <a:rPr lang="en-US" sz="1600" dirty="0">
                <a:solidFill>
                  <a:schemeClr val="bg1"/>
                </a:solidFill>
                <a:latin typeface="Arial" panose="020B0604020202020204" pitchFamily="34" charset="0"/>
                <a:cs typeface="Arial" panose="020B0604020202020204" pitchFamily="34" charset="0"/>
              </a:rPr>
              <a:t>    for event in </a:t>
            </a:r>
            <a:r>
              <a:rPr lang="en-US" sz="1600" dirty="0" err="1">
                <a:solidFill>
                  <a:schemeClr val="bg1"/>
                </a:solidFill>
                <a:latin typeface="Arial" panose="020B0604020202020204" pitchFamily="34" charset="0"/>
                <a:cs typeface="Arial" panose="020B0604020202020204" pitchFamily="34" charset="0"/>
              </a:rPr>
              <a:t>pygame.event.get</a:t>
            </a:r>
            <a:r>
              <a:rPr lang="en-US" sz="1600" dirty="0">
                <a:solidFill>
                  <a:schemeClr val="bg1"/>
                </a:solidFill>
                <a:latin typeface="Arial" panose="020B0604020202020204" pitchFamily="34" charset="0"/>
                <a:cs typeface="Arial" panose="020B0604020202020204" pitchFamily="34" charset="0"/>
              </a:rPr>
              <a:t>():  </a:t>
            </a:r>
          </a:p>
          <a:p>
            <a:r>
              <a:rPr lang="en-US" sz="1600" dirty="0">
                <a:solidFill>
                  <a:schemeClr val="bg1"/>
                </a:solidFill>
                <a:latin typeface="Arial" panose="020B0604020202020204" pitchFamily="34" charset="0"/>
                <a:cs typeface="Arial" panose="020B0604020202020204" pitchFamily="34" charset="0"/>
              </a:rPr>
              <a:t>        if </a:t>
            </a:r>
            <a:r>
              <a:rPr lang="en-US" sz="1600" dirty="0" err="1">
                <a:solidFill>
                  <a:schemeClr val="bg1"/>
                </a:solidFill>
                <a:latin typeface="Arial" panose="020B0604020202020204" pitchFamily="34" charset="0"/>
                <a:cs typeface="Arial" panose="020B0604020202020204" pitchFamily="34" charset="0"/>
              </a:rPr>
              <a:t>event.type</a:t>
            </a:r>
            <a:r>
              <a:rPr lang="en-US" sz="1600" dirty="0">
                <a:solidFill>
                  <a:schemeClr val="bg1"/>
                </a:solidFill>
                <a:latin typeface="Arial" panose="020B0604020202020204" pitchFamily="34" charset="0"/>
                <a:cs typeface="Arial" panose="020B0604020202020204" pitchFamily="34" charset="0"/>
              </a:rPr>
              <a:t> == </a:t>
            </a:r>
            <a:r>
              <a:rPr lang="en-US" sz="1600" dirty="0" err="1">
                <a:solidFill>
                  <a:schemeClr val="bg1"/>
                </a:solidFill>
                <a:latin typeface="Arial" panose="020B0604020202020204" pitchFamily="34" charset="0"/>
                <a:cs typeface="Arial" panose="020B0604020202020204" pitchFamily="34" charset="0"/>
              </a:rPr>
              <a:t>pygame.QUIT</a:t>
            </a:r>
            <a:r>
              <a:rPr lang="en-US" sz="1600" dirty="0">
                <a:solidFill>
                  <a:schemeClr val="bg1"/>
                </a:solidFill>
                <a:latin typeface="Arial" panose="020B0604020202020204" pitchFamily="34" charset="0"/>
                <a:cs typeface="Arial" panose="020B0604020202020204" pitchFamily="34" charset="0"/>
              </a:rPr>
              <a:t>:  </a:t>
            </a:r>
          </a:p>
          <a:p>
            <a:r>
              <a:rPr lang="en-US" sz="1600" dirty="0">
                <a:solidFill>
                  <a:schemeClr val="bg1"/>
                </a:solidFill>
                <a:latin typeface="Arial" panose="020B0604020202020204" pitchFamily="34" charset="0"/>
                <a:cs typeface="Arial" panose="020B0604020202020204" pitchFamily="34" charset="0"/>
              </a:rPr>
              <a:t>            done = True  </a:t>
            </a:r>
          </a:p>
          <a:p>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pygame.draw.rect</a:t>
            </a:r>
            <a:r>
              <a:rPr lang="en-US" sz="1600" dirty="0">
                <a:solidFill>
                  <a:schemeClr val="bg1"/>
                </a:solidFill>
                <a:latin typeface="Arial" panose="020B0604020202020204" pitchFamily="34" charset="0"/>
                <a:cs typeface="Arial" panose="020B0604020202020204" pitchFamily="34" charset="0"/>
              </a:rPr>
              <a:t>(screen, (0, 125, 255), </a:t>
            </a:r>
            <a:r>
              <a:rPr lang="en-US" sz="1600" dirty="0" err="1">
                <a:solidFill>
                  <a:schemeClr val="bg1"/>
                </a:solidFill>
                <a:latin typeface="Arial" panose="020B0604020202020204" pitchFamily="34" charset="0"/>
                <a:cs typeface="Arial" panose="020B0604020202020204" pitchFamily="34" charset="0"/>
              </a:rPr>
              <a:t>pygame.Rect</a:t>
            </a:r>
            <a:r>
              <a:rPr lang="en-US" sz="1600" dirty="0">
                <a:solidFill>
                  <a:schemeClr val="bg1"/>
                </a:solidFill>
                <a:latin typeface="Arial" panose="020B0604020202020204" pitchFamily="34" charset="0"/>
                <a:cs typeface="Arial" panose="020B0604020202020204" pitchFamily="34" charset="0"/>
              </a:rPr>
              <a:t>(30, 30, 60, 60))    </a:t>
            </a:r>
          </a:p>
          <a:p>
            <a:r>
              <a:rPr lang="en-US" sz="1600" dirty="0">
                <a:solidFill>
                  <a:schemeClr val="bg1"/>
                </a:solidFill>
                <a:latin typeface="Arial" panose="020B0604020202020204" pitchFamily="34" charset="0"/>
                <a:cs typeface="Arial" panose="020B0604020202020204" pitchFamily="34" charset="0"/>
              </a:rPr>
              <a:t>  </a:t>
            </a:r>
          </a:p>
          <a:p>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pygame.display.flip</a:t>
            </a:r>
            <a:r>
              <a:rPr lang="en-US" sz="1600" dirty="0">
                <a:solidFill>
                  <a:schemeClr val="bg1"/>
                </a:solidFill>
                <a:latin typeface="Arial" panose="020B0604020202020204" pitchFamily="34" charset="0"/>
                <a:cs typeface="Arial" panose="020B0604020202020204" pitchFamily="34" charset="0"/>
              </a:rPr>
              <a:t>() </a:t>
            </a:r>
            <a:endParaRPr lang="ru-KZ" sz="1600" dirty="0">
              <a:solidFill>
                <a:schemeClr val="bg1"/>
              </a:solidFill>
              <a:latin typeface="Arial" panose="020B0604020202020204" pitchFamily="34" charset="0"/>
              <a:cs typeface="Arial" panose="020B0604020202020204" pitchFamily="34" charset="0"/>
            </a:endParaRPr>
          </a:p>
        </p:txBody>
      </p:sp>
      <p:pic>
        <p:nvPicPr>
          <p:cNvPr id="1026" name="Picture 2" descr="https://static.javatpoint.com/tutorial/pygame/images/pygame-rect.png">
            <a:extLst>
              <a:ext uri="{FF2B5EF4-FFF2-40B4-BE49-F238E27FC236}">
                <a16:creationId xmlns:a16="http://schemas.microsoft.com/office/drawing/2014/main" id="{C86846E6-A9C4-4516-9EB2-92DDAB980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409" y="1659285"/>
            <a:ext cx="4380175" cy="3620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113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0FBD065-98C1-4826-BCB6-EA4123AA0645}"/>
              </a:ext>
            </a:extLst>
          </p:cNvPr>
          <p:cNvSpPr/>
          <p:nvPr/>
        </p:nvSpPr>
        <p:spPr>
          <a:xfrm>
            <a:off x="0" y="679935"/>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Text and Font</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41B54F1B-4EFA-47C8-8B3E-F66A1FF0C11E}"/>
              </a:ext>
            </a:extLst>
          </p:cNvPr>
          <p:cNvSpPr/>
          <p:nvPr/>
        </p:nvSpPr>
        <p:spPr>
          <a:xfrm>
            <a:off x="4401807" y="5005162"/>
            <a:ext cx="4514249" cy="338554"/>
          </a:xfrm>
          <a:prstGeom prst="rect">
            <a:avLst/>
          </a:prstGeom>
        </p:spPr>
        <p:txBody>
          <a:bodyPr wrap="none">
            <a:spAutoFit/>
          </a:bodyPr>
          <a:lstStyle/>
          <a:p>
            <a:r>
              <a:rPr lang="en-US" sz="1600" dirty="0">
                <a:solidFill>
                  <a:schemeClr val="bg1"/>
                </a:solidFill>
                <a:latin typeface="Arial" panose="020B0604020202020204" pitchFamily="34" charset="0"/>
                <a:cs typeface="Arial" panose="020B0604020202020204" pitchFamily="34" charset="0"/>
              </a:rPr>
              <a:t>render(text, </a:t>
            </a:r>
            <a:r>
              <a:rPr lang="en-US" sz="1600" dirty="0" err="1">
                <a:solidFill>
                  <a:schemeClr val="bg1"/>
                </a:solidFill>
                <a:latin typeface="Arial" panose="020B0604020202020204" pitchFamily="34" charset="0"/>
                <a:cs typeface="Arial" panose="020B0604020202020204" pitchFamily="34" charset="0"/>
              </a:rPr>
              <a:t>antialias</a:t>
            </a:r>
            <a:r>
              <a:rPr lang="en-US" sz="1600" dirty="0">
                <a:solidFill>
                  <a:schemeClr val="bg1"/>
                </a:solidFill>
                <a:latin typeface="Arial" panose="020B0604020202020204" pitchFamily="34" charset="0"/>
                <a:cs typeface="Arial" panose="020B0604020202020204" pitchFamily="34" charset="0"/>
              </a:rPr>
              <a:t>, color, background=None) </a:t>
            </a:r>
            <a:endParaRPr lang="ru-KZ" sz="1600" dirty="0">
              <a:solidFill>
                <a:schemeClr val="bg1"/>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0C6FFAD0-0E46-4B6F-86C8-3F14EC2B829C}"/>
              </a:ext>
            </a:extLst>
          </p:cNvPr>
          <p:cNvSpPr/>
          <p:nvPr/>
        </p:nvSpPr>
        <p:spPr>
          <a:xfrm>
            <a:off x="6423974" y="5603162"/>
            <a:ext cx="1130438" cy="338554"/>
          </a:xfrm>
          <a:prstGeom prst="rect">
            <a:avLst/>
          </a:prstGeom>
        </p:spPr>
        <p:txBody>
          <a:bodyPr wrap="none">
            <a:spAutoFit/>
          </a:bodyPr>
          <a:lstStyle/>
          <a:p>
            <a:r>
              <a:rPr lang="en-US" sz="1600" dirty="0">
                <a:solidFill>
                  <a:schemeClr val="bg1"/>
                </a:solidFill>
                <a:latin typeface="Arial" panose="020B0604020202020204" pitchFamily="34" charset="0"/>
                <a:cs typeface="Arial" panose="020B0604020202020204" pitchFamily="34" charset="0"/>
              </a:rPr>
              <a:t>size(bool) </a:t>
            </a:r>
            <a:endParaRPr lang="ru-KZ" sz="1600" dirty="0">
              <a:solidFill>
                <a:schemeClr val="bg1"/>
              </a:solidFill>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6C32B3CF-8039-4C3B-9745-16DE9B60A39B}"/>
              </a:ext>
            </a:extLst>
          </p:cNvPr>
          <p:cNvSpPr/>
          <p:nvPr/>
        </p:nvSpPr>
        <p:spPr>
          <a:xfrm>
            <a:off x="6167494" y="6282123"/>
            <a:ext cx="1540806" cy="338554"/>
          </a:xfrm>
          <a:prstGeom prst="rect">
            <a:avLst/>
          </a:prstGeom>
        </p:spPr>
        <p:txBody>
          <a:bodyPr wrap="none">
            <a:spAutoFit/>
          </a:bodyPr>
          <a:lstStyle/>
          <a:p>
            <a:r>
              <a:rPr lang="en-US" sz="1600" dirty="0" err="1">
                <a:solidFill>
                  <a:schemeClr val="bg1"/>
                </a:solidFill>
                <a:latin typeface="Arial" panose="020B0604020202020204" pitchFamily="34" charset="0"/>
                <a:cs typeface="Arial" panose="020B0604020202020204" pitchFamily="34" charset="0"/>
              </a:rPr>
              <a:t>set_bold</a:t>
            </a:r>
            <a:r>
              <a:rPr lang="en-US" sz="1600" dirty="0">
                <a:solidFill>
                  <a:schemeClr val="bg1"/>
                </a:solidFill>
                <a:latin typeface="Arial" panose="020B0604020202020204" pitchFamily="34" charset="0"/>
                <a:cs typeface="Arial" panose="020B0604020202020204" pitchFamily="34" charset="0"/>
              </a:rPr>
              <a:t>(bool) </a:t>
            </a:r>
            <a:endParaRPr lang="ru-KZ" sz="1600" dirty="0">
              <a:solidFill>
                <a:schemeClr val="bg1"/>
              </a:solidFill>
              <a:latin typeface="Arial" panose="020B0604020202020204" pitchFamily="34" charset="0"/>
              <a:cs typeface="Arial" panose="020B0604020202020204" pitchFamily="34" charset="0"/>
            </a:endParaRPr>
          </a:p>
        </p:txBody>
      </p:sp>
      <p:pic>
        <p:nvPicPr>
          <p:cNvPr id="4098" name="Picture 2" descr="https://static.javatpoint.com/tutorial/pygame/images/pygame-text-and-font.png">
            <a:extLst>
              <a:ext uri="{FF2B5EF4-FFF2-40B4-BE49-F238E27FC236}">
                <a16:creationId xmlns:a16="http://schemas.microsoft.com/office/drawing/2014/main" id="{E6F06AF3-3B21-4CC7-BC11-D053CEAB3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751" y="1401045"/>
            <a:ext cx="4268455" cy="340622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a:extLst>
              <a:ext uri="{FF2B5EF4-FFF2-40B4-BE49-F238E27FC236}">
                <a16:creationId xmlns:a16="http://schemas.microsoft.com/office/drawing/2014/main" id="{AE4C8FB4-BB7A-4ADB-ACAB-5589F27ADEE7}"/>
              </a:ext>
            </a:extLst>
          </p:cNvPr>
          <p:cNvSpPr/>
          <p:nvPr/>
        </p:nvSpPr>
        <p:spPr>
          <a:xfrm>
            <a:off x="227944" y="1653750"/>
            <a:ext cx="3763031" cy="4524315"/>
          </a:xfrm>
          <a:prstGeom prst="rect">
            <a:avLst/>
          </a:prstGeom>
          <a:ln w="38100">
            <a:solidFill>
              <a:srgbClr val="FFFF00"/>
            </a:solidFill>
          </a:ln>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import </a:t>
            </a:r>
            <a:r>
              <a:rPr lang="en-US" sz="1200" dirty="0" err="1">
                <a:solidFill>
                  <a:schemeClr val="bg1"/>
                </a:solidFill>
                <a:latin typeface="Arial" panose="020B0604020202020204" pitchFamily="34" charset="0"/>
                <a:cs typeface="Arial" panose="020B0604020202020204" pitchFamily="34" charset="0"/>
              </a:rPr>
              <a:t>pygame</a:t>
            </a:r>
            <a:r>
              <a:rPr lang="en-US" sz="1200" dirty="0">
                <a:solidFill>
                  <a:schemeClr val="bg1"/>
                </a:solidFill>
                <a:latin typeface="Arial" panose="020B0604020202020204" pitchFamily="34" charset="0"/>
                <a:cs typeface="Arial" panose="020B0604020202020204" pitchFamily="34" charset="0"/>
              </a:rPr>
              <a:t>  </a:t>
            </a:r>
          </a:p>
          <a:p>
            <a:r>
              <a:rPr lang="en-US" sz="1200" dirty="0" err="1">
                <a:solidFill>
                  <a:schemeClr val="bg1"/>
                </a:solidFill>
                <a:latin typeface="Arial" panose="020B0604020202020204" pitchFamily="34" charset="0"/>
                <a:cs typeface="Arial" panose="020B0604020202020204" pitchFamily="34" charset="0"/>
              </a:rPr>
              <a:t>pygame.init</a:t>
            </a:r>
            <a:r>
              <a:rPr lang="en-US" sz="1200" dirty="0">
                <a:solidFill>
                  <a:schemeClr val="bg1"/>
                </a:solidFill>
                <a:latin typeface="Arial" panose="020B0604020202020204" pitchFamily="34" charset="0"/>
                <a:cs typeface="Arial" panose="020B0604020202020204" pitchFamily="34" charset="0"/>
              </a:rPr>
              <a:t>()  </a:t>
            </a:r>
          </a:p>
          <a:p>
            <a:r>
              <a:rPr lang="en-US" sz="1200" dirty="0">
                <a:solidFill>
                  <a:schemeClr val="bg1"/>
                </a:solidFill>
                <a:latin typeface="Arial" panose="020B0604020202020204" pitchFamily="34" charset="0"/>
                <a:cs typeface="Arial" panose="020B0604020202020204" pitchFamily="34" charset="0"/>
              </a:rPr>
              <a:t>screen = </a:t>
            </a:r>
            <a:r>
              <a:rPr lang="en-US" sz="1200" dirty="0" err="1">
                <a:solidFill>
                  <a:schemeClr val="bg1"/>
                </a:solidFill>
                <a:latin typeface="Arial" panose="020B0604020202020204" pitchFamily="34" charset="0"/>
                <a:cs typeface="Arial" panose="020B0604020202020204" pitchFamily="34" charset="0"/>
              </a:rPr>
              <a:t>pygame.display.set_mode</a:t>
            </a:r>
            <a:r>
              <a:rPr lang="en-US" sz="1200" dirty="0">
                <a:solidFill>
                  <a:schemeClr val="bg1"/>
                </a:solidFill>
                <a:latin typeface="Arial" panose="020B0604020202020204" pitchFamily="34" charset="0"/>
                <a:cs typeface="Arial" panose="020B0604020202020204" pitchFamily="34" charset="0"/>
              </a:rPr>
              <a:t>((640, 480))  </a:t>
            </a:r>
          </a:p>
          <a:p>
            <a:r>
              <a:rPr lang="en-US" sz="1200" dirty="0">
                <a:solidFill>
                  <a:schemeClr val="bg1"/>
                </a:solidFill>
                <a:latin typeface="Arial" panose="020B0604020202020204" pitchFamily="34" charset="0"/>
                <a:cs typeface="Arial" panose="020B0604020202020204" pitchFamily="34" charset="0"/>
              </a:rPr>
              <a:t>done = False  </a:t>
            </a:r>
          </a:p>
          <a:p>
            <a:r>
              <a:rPr lang="en-US" sz="1200" dirty="0">
                <a:solidFill>
                  <a:schemeClr val="bg1"/>
                </a:solidFill>
                <a:latin typeface="Arial" panose="020B0604020202020204" pitchFamily="34" charset="0"/>
                <a:cs typeface="Arial" panose="020B0604020202020204" pitchFamily="34" charset="0"/>
              </a:rPr>
              <a:t>  </a:t>
            </a:r>
          </a:p>
          <a:p>
            <a:r>
              <a:rPr lang="en-US" sz="1200" dirty="0">
                <a:solidFill>
                  <a:schemeClr val="bg1"/>
                </a:solidFill>
                <a:latin typeface="Arial" panose="020B0604020202020204" pitchFamily="34" charset="0"/>
                <a:cs typeface="Arial" panose="020B0604020202020204" pitchFamily="34" charset="0"/>
              </a:rPr>
              <a:t>#load the fonts  </a:t>
            </a:r>
          </a:p>
          <a:p>
            <a:r>
              <a:rPr lang="en-US" sz="1200" dirty="0">
                <a:solidFill>
                  <a:schemeClr val="bg1"/>
                </a:solidFill>
                <a:latin typeface="Arial" panose="020B0604020202020204" pitchFamily="34" charset="0"/>
                <a:cs typeface="Arial" panose="020B0604020202020204" pitchFamily="34" charset="0"/>
              </a:rPr>
              <a:t>font = </a:t>
            </a:r>
            <a:r>
              <a:rPr lang="en-US" sz="1200" dirty="0" err="1">
                <a:solidFill>
                  <a:schemeClr val="bg1"/>
                </a:solidFill>
                <a:latin typeface="Arial" panose="020B0604020202020204" pitchFamily="34" charset="0"/>
                <a:cs typeface="Arial" panose="020B0604020202020204" pitchFamily="34" charset="0"/>
              </a:rPr>
              <a:t>pygame.font.SysFont</a:t>
            </a:r>
            <a:r>
              <a:rPr lang="en-US" sz="1200" dirty="0">
                <a:solidFill>
                  <a:schemeClr val="bg1"/>
                </a:solidFill>
                <a:latin typeface="Arial" panose="020B0604020202020204" pitchFamily="34" charset="0"/>
                <a:cs typeface="Arial" panose="020B0604020202020204" pitchFamily="34" charset="0"/>
              </a:rPr>
              <a:t>("Times new Roman", 72)  </a:t>
            </a:r>
          </a:p>
          <a:p>
            <a:r>
              <a:rPr lang="en-US" sz="1200" dirty="0">
                <a:solidFill>
                  <a:schemeClr val="bg1"/>
                </a:solidFill>
                <a:latin typeface="Arial" panose="020B0604020202020204" pitchFamily="34" charset="0"/>
                <a:cs typeface="Arial" panose="020B0604020202020204" pitchFamily="34" charset="0"/>
              </a:rPr>
              <a:t># Render the text in new surface  </a:t>
            </a:r>
          </a:p>
          <a:p>
            <a:r>
              <a:rPr lang="en-US" sz="1200" dirty="0">
                <a:solidFill>
                  <a:schemeClr val="bg1"/>
                </a:solidFill>
                <a:latin typeface="Arial" panose="020B0604020202020204" pitchFamily="34" charset="0"/>
                <a:cs typeface="Arial" panose="020B0604020202020204" pitchFamily="34" charset="0"/>
              </a:rPr>
              <a:t>text = </a:t>
            </a:r>
            <a:r>
              <a:rPr lang="en-US" sz="1200" dirty="0" err="1">
                <a:solidFill>
                  <a:schemeClr val="bg1"/>
                </a:solidFill>
                <a:latin typeface="Arial" panose="020B0604020202020204" pitchFamily="34" charset="0"/>
                <a:cs typeface="Arial" panose="020B0604020202020204" pitchFamily="34" charset="0"/>
              </a:rPr>
              <a:t>font.render</a:t>
            </a:r>
            <a:r>
              <a:rPr lang="en-US" sz="1200" dirty="0">
                <a:solidFill>
                  <a:schemeClr val="bg1"/>
                </a:solidFill>
                <a:latin typeface="Arial" panose="020B0604020202020204" pitchFamily="34" charset="0"/>
                <a:cs typeface="Arial" panose="020B0604020202020204" pitchFamily="34" charset="0"/>
              </a:rPr>
              <a:t>("Hello, Pygame", True, (158, 16, 16))  </a:t>
            </a:r>
          </a:p>
          <a:p>
            <a:r>
              <a:rPr lang="en-US" sz="1200" dirty="0">
                <a:solidFill>
                  <a:schemeClr val="bg1"/>
                </a:solidFill>
                <a:latin typeface="Arial" panose="020B0604020202020204" pitchFamily="34" charset="0"/>
                <a:cs typeface="Arial" panose="020B0604020202020204" pitchFamily="34" charset="0"/>
              </a:rPr>
              <a:t>while not done:  </a:t>
            </a:r>
          </a:p>
          <a:p>
            <a:r>
              <a:rPr lang="en-US" sz="1200" dirty="0">
                <a:solidFill>
                  <a:schemeClr val="bg1"/>
                </a:solidFill>
                <a:latin typeface="Arial" panose="020B0604020202020204" pitchFamily="34" charset="0"/>
                <a:cs typeface="Arial" panose="020B0604020202020204" pitchFamily="34" charset="0"/>
              </a:rPr>
              <a:t>    for event in </a:t>
            </a:r>
            <a:r>
              <a:rPr lang="en-US" sz="1200" dirty="0" err="1">
                <a:solidFill>
                  <a:schemeClr val="bg1"/>
                </a:solidFill>
                <a:latin typeface="Arial" panose="020B0604020202020204" pitchFamily="34" charset="0"/>
                <a:cs typeface="Arial" panose="020B0604020202020204" pitchFamily="34" charset="0"/>
              </a:rPr>
              <a:t>pygame.event.get</a:t>
            </a:r>
            <a:r>
              <a:rPr lang="en-US" sz="1200" dirty="0">
                <a:solidFill>
                  <a:schemeClr val="bg1"/>
                </a:solidFill>
                <a:latin typeface="Arial" panose="020B0604020202020204" pitchFamily="34" charset="0"/>
                <a:cs typeface="Arial" panose="020B0604020202020204" pitchFamily="34" charset="0"/>
              </a:rPr>
              <a:t>():  </a:t>
            </a:r>
          </a:p>
          <a:p>
            <a:r>
              <a:rPr lang="en-US" sz="1200" dirty="0">
                <a:solidFill>
                  <a:schemeClr val="bg1"/>
                </a:solidFill>
                <a:latin typeface="Arial" panose="020B0604020202020204" pitchFamily="34" charset="0"/>
                <a:cs typeface="Arial" panose="020B0604020202020204" pitchFamily="34" charset="0"/>
              </a:rPr>
              <a:t>        if </a:t>
            </a:r>
            <a:r>
              <a:rPr lang="en-US" sz="1200" dirty="0" err="1">
                <a:solidFill>
                  <a:schemeClr val="bg1"/>
                </a:solidFill>
                <a:latin typeface="Arial" panose="020B0604020202020204" pitchFamily="34" charset="0"/>
                <a:cs typeface="Arial" panose="020B0604020202020204" pitchFamily="34" charset="0"/>
              </a:rPr>
              <a:t>event.type</a:t>
            </a:r>
            <a:r>
              <a:rPr lang="en-US" sz="1200" dirty="0">
                <a:solidFill>
                  <a:schemeClr val="bg1"/>
                </a:solidFill>
                <a:latin typeface="Arial" panose="020B0604020202020204" pitchFamily="34" charset="0"/>
                <a:cs typeface="Arial" panose="020B0604020202020204" pitchFamily="34" charset="0"/>
              </a:rPr>
              <a:t> == </a:t>
            </a:r>
            <a:r>
              <a:rPr lang="en-US" sz="1200" dirty="0" err="1">
                <a:solidFill>
                  <a:schemeClr val="bg1"/>
                </a:solidFill>
                <a:latin typeface="Arial" panose="020B0604020202020204" pitchFamily="34" charset="0"/>
                <a:cs typeface="Arial" panose="020B0604020202020204" pitchFamily="34" charset="0"/>
              </a:rPr>
              <a:t>pygame.QUIT</a:t>
            </a:r>
            <a:r>
              <a:rPr lang="en-US" sz="1200" dirty="0">
                <a:solidFill>
                  <a:schemeClr val="bg1"/>
                </a:solidFill>
                <a:latin typeface="Arial" panose="020B0604020202020204" pitchFamily="34" charset="0"/>
                <a:cs typeface="Arial" panose="020B0604020202020204" pitchFamily="34" charset="0"/>
              </a:rPr>
              <a:t>:  </a:t>
            </a:r>
          </a:p>
          <a:p>
            <a:r>
              <a:rPr lang="en-US" sz="1200" dirty="0">
                <a:solidFill>
                  <a:schemeClr val="bg1"/>
                </a:solidFill>
                <a:latin typeface="Arial" panose="020B0604020202020204" pitchFamily="34" charset="0"/>
                <a:cs typeface="Arial" panose="020B0604020202020204" pitchFamily="34" charset="0"/>
              </a:rPr>
              <a:t>            done = True  </a:t>
            </a:r>
          </a:p>
          <a:p>
            <a:r>
              <a:rPr lang="en-US" sz="1200" dirty="0">
                <a:solidFill>
                  <a:schemeClr val="bg1"/>
                </a:solidFill>
                <a:latin typeface="Arial" panose="020B0604020202020204" pitchFamily="34" charset="0"/>
                <a:cs typeface="Arial" panose="020B0604020202020204" pitchFamily="34" charset="0"/>
              </a:rPr>
              <a:t>        if </a:t>
            </a:r>
            <a:r>
              <a:rPr lang="en-US" sz="1200" dirty="0" err="1">
                <a:solidFill>
                  <a:schemeClr val="bg1"/>
                </a:solidFill>
                <a:latin typeface="Arial" panose="020B0604020202020204" pitchFamily="34" charset="0"/>
                <a:cs typeface="Arial" panose="020B0604020202020204" pitchFamily="34" charset="0"/>
              </a:rPr>
              <a:t>event.type</a:t>
            </a:r>
            <a:r>
              <a:rPr lang="en-US" sz="1200" dirty="0">
                <a:solidFill>
                  <a:schemeClr val="bg1"/>
                </a:solidFill>
                <a:latin typeface="Arial" panose="020B0604020202020204" pitchFamily="34" charset="0"/>
                <a:cs typeface="Arial" panose="020B0604020202020204" pitchFamily="34" charset="0"/>
              </a:rPr>
              <a:t> == </a:t>
            </a:r>
            <a:r>
              <a:rPr lang="en-US" sz="1200" dirty="0" err="1">
                <a:solidFill>
                  <a:schemeClr val="bg1"/>
                </a:solidFill>
                <a:latin typeface="Arial" panose="020B0604020202020204" pitchFamily="34" charset="0"/>
                <a:cs typeface="Arial" panose="020B0604020202020204" pitchFamily="34" charset="0"/>
              </a:rPr>
              <a:t>pygame.KEYDOWN</a:t>
            </a:r>
            <a:r>
              <a:rPr lang="en-US" sz="1200" dirty="0">
                <a:solidFill>
                  <a:schemeClr val="bg1"/>
                </a:solidFill>
                <a:latin typeface="Arial" panose="020B0604020202020204" pitchFamily="34" charset="0"/>
                <a:cs typeface="Arial" panose="020B0604020202020204" pitchFamily="34" charset="0"/>
              </a:rPr>
              <a:t> and </a:t>
            </a:r>
            <a:r>
              <a:rPr lang="en-US" sz="1200" dirty="0" err="1">
                <a:solidFill>
                  <a:schemeClr val="bg1"/>
                </a:solidFill>
                <a:latin typeface="Arial" panose="020B0604020202020204" pitchFamily="34" charset="0"/>
                <a:cs typeface="Arial" panose="020B0604020202020204" pitchFamily="34" charset="0"/>
              </a:rPr>
              <a:t>event.key</a:t>
            </a:r>
            <a:r>
              <a:rPr lang="en-US" sz="1200" dirty="0">
                <a:solidFill>
                  <a:schemeClr val="bg1"/>
                </a:solidFill>
                <a:latin typeface="Arial" panose="020B0604020202020204" pitchFamily="34" charset="0"/>
                <a:cs typeface="Arial" panose="020B0604020202020204" pitchFamily="34" charset="0"/>
              </a:rPr>
              <a:t> == </a:t>
            </a:r>
            <a:r>
              <a:rPr lang="en-US" sz="1200" dirty="0" err="1">
                <a:solidFill>
                  <a:schemeClr val="bg1"/>
                </a:solidFill>
                <a:latin typeface="Arial" panose="020B0604020202020204" pitchFamily="34" charset="0"/>
                <a:cs typeface="Arial" panose="020B0604020202020204" pitchFamily="34" charset="0"/>
              </a:rPr>
              <a:t>pygame.K_ESCAPE</a:t>
            </a:r>
            <a:r>
              <a:rPr lang="en-US" sz="1200" dirty="0">
                <a:solidFill>
                  <a:schemeClr val="bg1"/>
                </a:solidFill>
                <a:latin typeface="Arial" panose="020B0604020202020204" pitchFamily="34" charset="0"/>
                <a:cs typeface="Arial" panose="020B0604020202020204" pitchFamily="34" charset="0"/>
              </a:rPr>
              <a:t>:  </a:t>
            </a:r>
          </a:p>
          <a:p>
            <a:r>
              <a:rPr lang="en-US" sz="1200" dirty="0">
                <a:solidFill>
                  <a:schemeClr val="bg1"/>
                </a:solidFill>
                <a:latin typeface="Arial" panose="020B0604020202020204" pitchFamily="34" charset="0"/>
                <a:cs typeface="Arial" panose="020B0604020202020204" pitchFamily="34" charset="0"/>
              </a:rPr>
              <a:t>            done = True  </a:t>
            </a:r>
          </a:p>
          <a:p>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screen.fill</a:t>
            </a:r>
            <a:r>
              <a:rPr lang="en-US" sz="1200" dirty="0">
                <a:solidFill>
                  <a:schemeClr val="bg1"/>
                </a:solidFill>
                <a:latin typeface="Arial" panose="020B0604020202020204" pitchFamily="34" charset="0"/>
                <a:cs typeface="Arial" panose="020B0604020202020204" pitchFamily="34" charset="0"/>
              </a:rPr>
              <a:t>((255, 255, 255))  </a:t>
            </a:r>
          </a:p>
          <a:p>
            <a:r>
              <a:rPr lang="en-US" sz="1200" dirty="0">
                <a:solidFill>
                  <a:schemeClr val="bg1"/>
                </a:solidFill>
                <a:latin typeface="Arial" panose="020B0604020202020204" pitchFamily="34" charset="0"/>
                <a:cs typeface="Arial" panose="020B0604020202020204" pitchFamily="34" charset="0"/>
              </a:rPr>
              <a:t>      </a:t>
            </a:r>
          </a:p>
          <a:p>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screen.blit</a:t>
            </a:r>
            <a:r>
              <a:rPr lang="en-US" sz="1200" dirty="0">
                <a:solidFill>
                  <a:schemeClr val="bg1"/>
                </a:solidFill>
                <a:latin typeface="Arial" panose="020B0604020202020204" pitchFamily="34" charset="0"/>
                <a:cs typeface="Arial" panose="020B0604020202020204" pitchFamily="34" charset="0"/>
              </a:rPr>
              <a:t>(text,(320 - </a:t>
            </a:r>
            <a:r>
              <a:rPr lang="en-US" sz="1200" dirty="0" err="1">
                <a:solidFill>
                  <a:schemeClr val="bg1"/>
                </a:solidFill>
                <a:latin typeface="Arial" panose="020B0604020202020204" pitchFamily="34" charset="0"/>
                <a:cs typeface="Arial" panose="020B0604020202020204" pitchFamily="34" charset="0"/>
              </a:rPr>
              <a:t>text.get_width</a:t>
            </a:r>
            <a:r>
              <a:rPr lang="en-US" sz="1200" dirty="0">
                <a:solidFill>
                  <a:schemeClr val="bg1"/>
                </a:solidFill>
                <a:latin typeface="Arial" panose="020B0604020202020204" pitchFamily="34" charset="0"/>
                <a:cs typeface="Arial" panose="020B0604020202020204" pitchFamily="34" charset="0"/>
              </a:rPr>
              <a:t>() // 2, 240 - </a:t>
            </a:r>
            <a:r>
              <a:rPr lang="en-US" sz="1200" dirty="0" err="1">
                <a:solidFill>
                  <a:schemeClr val="bg1"/>
                </a:solidFill>
                <a:latin typeface="Arial" panose="020B0604020202020204" pitchFamily="34" charset="0"/>
                <a:cs typeface="Arial" panose="020B0604020202020204" pitchFamily="34" charset="0"/>
              </a:rPr>
              <a:t>text.get_height</a:t>
            </a:r>
            <a:r>
              <a:rPr lang="en-US" sz="1200" dirty="0">
                <a:solidFill>
                  <a:schemeClr val="bg1"/>
                </a:solidFill>
                <a:latin typeface="Arial" panose="020B0604020202020204" pitchFamily="34" charset="0"/>
                <a:cs typeface="Arial" panose="020B0604020202020204" pitchFamily="34" charset="0"/>
              </a:rPr>
              <a:t>() // 2))  </a:t>
            </a:r>
          </a:p>
          <a:p>
            <a:r>
              <a:rPr lang="en-US" sz="1200" dirty="0">
                <a:solidFill>
                  <a:schemeClr val="bg1"/>
                </a:solidFill>
                <a:latin typeface="Arial" panose="020B0604020202020204" pitchFamily="34" charset="0"/>
                <a:cs typeface="Arial" panose="020B0604020202020204" pitchFamily="34" charset="0"/>
              </a:rPr>
              <a:t>  </a:t>
            </a:r>
          </a:p>
          <a:p>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pygame.display.flip</a:t>
            </a:r>
            <a:r>
              <a:rPr lang="en-US" sz="1200" dirty="0">
                <a:solidFill>
                  <a:schemeClr val="bg1"/>
                </a:solidFill>
                <a:latin typeface="Arial" panose="020B0604020202020204" pitchFamily="34" charset="0"/>
                <a:cs typeface="Arial" panose="020B0604020202020204" pitchFamily="34" charset="0"/>
              </a:rPr>
              <a:t>()</a:t>
            </a:r>
            <a:endParaRPr lang="ru-KZ"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142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08158BA-700E-405E-A0A2-61C7633CE79A}"/>
              </a:ext>
            </a:extLst>
          </p:cNvPr>
          <p:cNvSpPr/>
          <p:nvPr/>
        </p:nvSpPr>
        <p:spPr>
          <a:xfrm>
            <a:off x="0" y="703894"/>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Music and Sound effects</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4" name="Прямоугольник 3">
            <a:extLst>
              <a:ext uri="{FF2B5EF4-FFF2-40B4-BE49-F238E27FC236}">
                <a16:creationId xmlns:a16="http://schemas.microsoft.com/office/drawing/2014/main" id="{4FD9B2E1-BDFC-47E6-92EF-056E1C5773B3}"/>
              </a:ext>
            </a:extLst>
          </p:cNvPr>
          <p:cNvSpPr/>
          <p:nvPr/>
        </p:nvSpPr>
        <p:spPr>
          <a:xfrm>
            <a:off x="221754" y="2580451"/>
            <a:ext cx="4683621" cy="338554"/>
          </a:xfrm>
          <a:prstGeom prst="rect">
            <a:avLst/>
          </a:prstGeom>
          <a:ln w="38100">
            <a:solidFill>
              <a:srgbClr val="FFFF00"/>
            </a:solidFill>
          </a:ln>
        </p:spPr>
        <p:txBody>
          <a:bodyPr wrap="square">
            <a:spAutoFit/>
          </a:bodyPr>
          <a:lstStyle/>
          <a:p>
            <a:r>
              <a:rPr lang="en-US" sz="1600" dirty="0" err="1">
                <a:solidFill>
                  <a:schemeClr val="bg1"/>
                </a:solidFill>
                <a:latin typeface="Arial" panose="020B0604020202020204" pitchFamily="34" charset="0"/>
                <a:cs typeface="Arial" panose="020B0604020202020204" pitchFamily="34" charset="0"/>
              </a:rPr>
              <a:t>crash_sound</a:t>
            </a:r>
            <a:r>
              <a:rPr lang="en-US" sz="1600" dirty="0">
                <a:solidFill>
                  <a:schemeClr val="bg1"/>
                </a:solidFill>
                <a:latin typeface="Arial" panose="020B0604020202020204" pitchFamily="34" charset="0"/>
                <a:cs typeface="Arial" panose="020B0604020202020204" pitchFamily="34" charset="0"/>
              </a:rPr>
              <a:t> = pygame.mixer.Sound("crash.wav")</a:t>
            </a:r>
            <a:endParaRPr lang="ru-KZ" sz="1600" dirty="0">
              <a:solidFill>
                <a:schemeClr val="bg1"/>
              </a:solidFill>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5594107C-D1F4-4EC5-B47C-A2798CD8DFA9}"/>
              </a:ext>
            </a:extLst>
          </p:cNvPr>
          <p:cNvSpPr/>
          <p:nvPr/>
        </p:nvSpPr>
        <p:spPr>
          <a:xfrm>
            <a:off x="6696360" y="3406913"/>
            <a:ext cx="800219" cy="369332"/>
          </a:xfrm>
          <a:prstGeom prst="rect">
            <a:avLst/>
          </a:prstGeom>
        </p:spPr>
        <p:txBody>
          <a:bodyPr wrap="square">
            <a:spAutoFit/>
          </a:bodyPr>
          <a:lstStyle/>
          <a:p>
            <a:r>
              <a:rPr lang="en-US" dirty="0">
                <a:solidFill>
                  <a:schemeClr val="bg1"/>
                </a:solidFill>
              </a:rPr>
              <a:t>Sound</a:t>
            </a:r>
          </a:p>
        </p:txBody>
      </p:sp>
      <p:sp>
        <p:nvSpPr>
          <p:cNvPr id="6" name="Прямоугольник 5">
            <a:extLst>
              <a:ext uri="{FF2B5EF4-FFF2-40B4-BE49-F238E27FC236}">
                <a16:creationId xmlns:a16="http://schemas.microsoft.com/office/drawing/2014/main" id="{C87264D3-A0B1-4AAE-9676-44AA3C55154D}"/>
              </a:ext>
            </a:extLst>
          </p:cNvPr>
          <p:cNvSpPr/>
          <p:nvPr/>
        </p:nvSpPr>
        <p:spPr>
          <a:xfrm>
            <a:off x="668197" y="4443821"/>
            <a:ext cx="3507475" cy="584775"/>
          </a:xfrm>
          <a:prstGeom prst="rect">
            <a:avLst/>
          </a:prstGeom>
          <a:ln w="38100">
            <a:solidFill>
              <a:srgbClr val="FFFF00"/>
            </a:solidFill>
          </a:ln>
        </p:spPr>
        <p:txBody>
          <a:bodyPr wrap="square">
            <a:spAutoFit/>
          </a:bodyPr>
          <a:lstStyle/>
          <a:p>
            <a:r>
              <a:rPr lang="en-US" sz="1600" dirty="0" err="1">
                <a:solidFill>
                  <a:schemeClr val="bg1"/>
                </a:solidFill>
                <a:latin typeface="Arial" panose="020B0604020202020204" pitchFamily="34" charset="0"/>
                <a:cs typeface="Arial" panose="020B0604020202020204" pitchFamily="34" charset="0"/>
              </a:rPr>
              <a:t>pygame.mixer.music.load</a:t>
            </a:r>
            <a:r>
              <a:rPr lang="en-US" sz="1600" dirty="0">
                <a:solidFill>
                  <a:schemeClr val="bg1"/>
                </a:solidFill>
                <a:latin typeface="Arial" panose="020B0604020202020204" pitchFamily="34" charset="0"/>
                <a:cs typeface="Arial" panose="020B0604020202020204" pitchFamily="34" charset="0"/>
              </a:rPr>
              <a:t>('jazz.wav')</a:t>
            </a:r>
          </a:p>
          <a:p>
            <a:r>
              <a:rPr lang="en-US" sz="1600" dirty="0" err="1">
                <a:solidFill>
                  <a:schemeClr val="bg1"/>
                </a:solidFill>
                <a:latin typeface="Arial" panose="020B0604020202020204" pitchFamily="34" charset="0"/>
                <a:cs typeface="Arial" panose="020B0604020202020204" pitchFamily="34" charset="0"/>
              </a:rPr>
              <a:t>pygame.mixer.music.play</a:t>
            </a:r>
            <a:r>
              <a:rPr lang="en-US" sz="1600" dirty="0">
                <a:solidFill>
                  <a:schemeClr val="bg1"/>
                </a:solidFill>
                <a:latin typeface="Arial" panose="020B0604020202020204" pitchFamily="34" charset="0"/>
                <a:cs typeface="Arial" panose="020B0604020202020204" pitchFamily="34" charset="0"/>
              </a:rPr>
              <a:t>(-1)</a:t>
            </a:r>
            <a:endParaRPr lang="ru-KZ" sz="1600" dirty="0">
              <a:solidFill>
                <a:schemeClr val="bg1"/>
              </a:solidFill>
              <a:latin typeface="Arial" panose="020B0604020202020204" pitchFamily="34" charset="0"/>
              <a:cs typeface="Arial" panose="020B0604020202020204" pitchFamily="34" charset="0"/>
            </a:endParaRPr>
          </a:p>
        </p:txBody>
      </p:sp>
      <p:sp>
        <p:nvSpPr>
          <p:cNvPr id="7" name="Прямоугольник 6">
            <a:extLst>
              <a:ext uri="{FF2B5EF4-FFF2-40B4-BE49-F238E27FC236}">
                <a16:creationId xmlns:a16="http://schemas.microsoft.com/office/drawing/2014/main" id="{09EC06E7-EC7C-4563-B594-784610D340C7}"/>
              </a:ext>
            </a:extLst>
          </p:cNvPr>
          <p:cNvSpPr/>
          <p:nvPr/>
        </p:nvSpPr>
        <p:spPr>
          <a:xfrm>
            <a:off x="6677868" y="5785435"/>
            <a:ext cx="742511" cy="369332"/>
          </a:xfrm>
          <a:prstGeom prst="rect">
            <a:avLst/>
          </a:prstGeom>
        </p:spPr>
        <p:txBody>
          <a:bodyPr wrap="square">
            <a:spAutoFit/>
          </a:bodyPr>
          <a:lstStyle/>
          <a:p>
            <a:r>
              <a:rPr lang="en-US" dirty="0">
                <a:solidFill>
                  <a:schemeClr val="bg1"/>
                </a:solidFill>
              </a:rPr>
              <a:t>Music</a:t>
            </a:r>
            <a:endParaRPr lang="ru-KZ" dirty="0">
              <a:solidFill>
                <a:schemeClr val="bg1"/>
              </a:solidFill>
            </a:endParaRPr>
          </a:p>
        </p:txBody>
      </p:sp>
      <p:pic>
        <p:nvPicPr>
          <p:cNvPr id="2050" name="Picture 2" descr="https://www.kindpng.com/picc/m/739-7391930_kisspng-sound-wave-music-sound-wave-5ac2a7899c4533-sound.png">
            <a:extLst>
              <a:ext uri="{FF2B5EF4-FFF2-40B4-BE49-F238E27FC236}">
                <a16:creationId xmlns:a16="http://schemas.microsoft.com/office/drawing/2014/main" id="{242B7F8A-5F0B-425A-AC53-9A3E3CCDE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364" y="2027228"/>
            <a:ext cx="3267786" cy="13223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giftedmindsinternationalschool.com/wp-content/uploads/2014/06/Music-PNG-Clipart.png">
            <a:extLst>
              <a:ext uri="{FF2B5EF4-FFF2-40B4-BE49-F238E27FC236}">
                <a16:creationId xmlns:a16="http://schemas.microsoft.com/office/drawing/2014/main" id="{CA691E13-C3FC-4AE4-A9DC-5A1E17086E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4311" y="4067457"/>
            <a:ext cx="3051492" cy="132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90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C3F0238-473F-4F55-A484-6F06F9C98DBA}"/>
              </a:ext>
            </a:extLst>
          </p:cNvPr>
          <p:cNvSpPr/>
          <p:nvPr/>
        </p:nvSpPr>
        <p:spPr>
          <a:xfrm>
            <a:off x="0" y="692346"/>
            <a:ext cx="9144000" cy="461665"/>
          </a:xfrm>
          <a:prstGeom prst="rect">
            <a:avLst/>
          </a:prstGeom>
        </p:spPr>
        <p:txBody>
          <a:bodyPr wrap="square">
            <a:spAutoFit/>
          </a:bodyPr>
          <a:lstStyle/>
          <a:p>
            <a:pPr algn="ctr"/>
            <a:r>
              <a:rPr lang="en-US" sz="2400" b="1" dirty="0">
                <a:solidFill>
                  <a:srgbClr val="FFFF00"/>
                </a:solidFill>
                <a:latin typeface="Cambria" panose="02040503050406030204" pitchFamily="18" charset="0"/>
                <a:ea typeface="Cambria" panose="02040503050406030204" pitchFamily="18" charset="0"/>
                <a:cs typeface="Arial" panose="020B0604020202020204" pitchFamily="34" charset="0"/>
              </a:rPr>
              <a:t>Handling Events</a:t>
            </a:r>
            <a:endParaRPr lang="ru-KZ" sz="24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37EF0301-CD8B-4223-A01A-62A2EC2A0F64}"/>
              </a:ext>
            </a:extLst>
          </p:cNvPr>
          <p:cNvSpPr/>
          <p:nvPr/>
        </p:nvSpPr>
        <p:spPr>
          <a:xfrm>
            <a:off x="109043" y="5627045"/>
            <a:ext cx="8925913" cy="1077218"/>
          </a:xfrm>
          <a:prstGeom prst="rect">
            <a:avLst/>
          </a:prstGeom>
          <a:ln w="38100">
            <a:solidFill>
              <a:srgbClr val="FFFF00"/>
            </a:solidFill>
          </a:ln>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for event in </a:t>
            </a:r>
            <a:r>
              <a:rPr lang="en-US" sz="1600" dirty="0" err="1">
                <a:solidFill>
                  <a:schemeClr val="bg1"/>
                </a:solidFill>
                <a:latin typeface="Arial" panose="020B0604020202020204" pitchFamily="34" charset="0"/>
                <a:cs typeface="Arial" panose="020B0604020202020204" pitchFamily="34" charset="0"/>
              </a:rPr>
              <a:t>pygame.event.get</a:t>
            </a:r>
            <a:r>
              <a:rPr lang="en-US" sz="1600" dirty="0">
                <a:solidFill>
                  <a:schemeClr val="bg1"/>
                </a:solidFill>
                <a:latin typeface="Arial" panose="020B0604020202020204" pitchFamily="34" charset="0"/>
                <a:cs typeface="Arial" panose="020B0604020202020204" pitchFamily="34" charset="0"/>
              </a:rPr>
              <a:t>():</a:t>
            </a:r>
          </a:p>
          <a:p>
            <a:r>
              <a:rPr lang="en-US" sz="1600" dirty="0">
                <a:solidFill>
                  <a:schemeClr val="bg1"/>
                </a:solidFill>
                <a:latin typeface="Arial" panose="020B0604020202020204" pitchFamily="34" charset="0"/>
                <a:cs typeface="Arial" panose="020B0604020202020204" pitchFamily="34" charset="0"/>
              </a:rPr>
              <a:t>if </a:t>
            </a:r>
            <a:r>
              <a:rPr lang="en-US" sz="1600" dirty="0" err="1">
                <a:solidFill>
                  <a:schemeClr val="bg1"/>
                </a:solidFill>
                <a:latin typeface="Arial" panose="020B0604020202020204" pitchFamily="34" charset="0"/>
                <a:cs typeface="Arial" panose="020B0604020202020204" pitchFamily="34" charset="0"/>
              </a:rPr>
              <a:t>event.type</a:t>
            </a:r>
            <a:r>
              <a:rPr lang="en-US" sz="1600" dirty="0">
                <a:solidFill>
                  <a:schemeClr val="bg1"/>
                </a:solidFill>
                <a:latin typeface="Arial" panose="020B0604020202020204" pitchFamily="34" charset="0"/>
                <a:cs typeface="Arial" panose="020B0604020202020204" pitchFamily="34" charset="0"/>
              </a:rPr>
              <a:t> == </a:t>
            </a:r>
            <a:r>
              <a:rPr lang="en-US" sz="1600" dirty="0" err="1">
                <a:solidFill>
                  <a:schemeClr val="bg1"/>
                </a:solidFill>
                <a:latin typeface="Arial" panose="020B0604020202020204" pitchFamily="34" charset="0"/>
                <a:cs typeface="Arial" panose="020B0604020202020204" pitchFamily="34" charset="0"/>
              </a:rPr>
              <a:t>pygame.QUIT</a:t>
            </a:r>
            <a:r>
              <a:rPr lang="en-US" sz="1600" dirty="0">
                <a:solidFill>
                  <a:schemeClr val="bg1"/>
                </a:solidFill>
                <a:latin typeface="Arial" panose="020B0604020202020204" pitchFamily="34" charset="0"/>
                <a:cs typeface="Arial" panose="020B0604020202020204" pitchFamily="34" charset="0"/>
              </a:rPr>
              <a:t>:</a:t>
            </a:r>
          </a:p>
          <a:p>
            <a:r>
              <a:rPr lang="en-US" sz="1600" dirty="0">
                <a:solidFill>
                  <a:schemeClr val="bg1"/>
                </a:solidFill>
                <a:latin typeface="Arial" panose="020B0604020202020204" pitchFamily="34" charset="0"/>
                <a:cs typeface="Arial" panose="020B0604020202020204" pitchFamily="34" charset="0"/>
              </a:rPr>
              <a:t># Close the program any way you want, or troll users who want to close your program.</a:t>
            </a:r>
          </a:p>
          <a:p>
            <a:r>
              <a:rPr lang="en-US" sz="1600" dirty="0">
                <a:solidFill>
                  <a:schemeClr val="bg1"/>
                </a:solidFill>
                <a:latin typeface="Arial" panose="020B0604020202020204" pitchFamily="34" charset="0"/>
                <a:cs typeface="Arial" panose="020B0604020202020204" pitchFamily="34" charset="0"/>
              </a:rPr>
              <a:t>raise </a:t>
            </a:r>
            <a:r>
              <a:rPr lang="en-US" sz="1600" dirty="0" err="1">
                <a:solidFill>
                  <a:schemeClr val="bg1"/>
                </a:solidFill>
                <a:latin typeface="Arial" panose="020B0604020202020204" pitchFamily="34" charset="0"/>
                <a:cs typeface="Arial" panose="020B0604020202020204" pitchFamily="34" charset="0"/>
              </a:rPr>
              <a:t>SystemExit</a:t>
            </a:r>
            <a:endParaRPr lang="ru-KZ" sz="1600" dirty="0">
              <a:solidFill>
                <a:schemeClr val="bg1"/>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398E1DE2-9816-41EF-91D2-8B08DFB748E7}"/>
              </a:ext>
            </a:extLst>
          </p:cNvPr>
          <p:cNvSpPr/>
          <p:nvPr/>
        </p:nvSpPr>
        <p:spPr>
          <a:xfrm>
            <a:off x="3740681" y="4885418"/>
            <a:ext cx="1662635" cy="523220"/>
          </a:xfrm>
          <a:prstGeom prst="rect">
            <a:avLst/>
          </a:prstGeom>
        </p:spPr>
        <p:txBody>
          <a:bodyPr wrap="none">
            <a:spAutoFit/>
          </a:bodyPr>
          <a:lstStyle/>
          <a:p>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Example</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5" name="Таблица 4">
            <a:extLst>
              <a:ext uri="{FF2B5EF4-FFF2-40B4-BE49-F238E27FC236}">
                <a16:creationId xmlns:a16="http://schemas.microsoft.com/office/drawing/2014/main" id="{CD4C458F-9C4F-4CD9-99E3-A7F03C3CD6D9}"/>
              </a:ext>
            </a:extLst>
          </p:cNvPr>
          <p:cNvGraphicFramePr>
            <a:graphicFrameLocks noGrp="1"/>
          </p:cNvGraphicFramePr>
          <p:nvPr>
            <p:extLst>
              <p:ext uri="{D42A27DB-BD31-4B8C-83A1-F6EECF244321}">
                <p14:modId xmlns:p14="http://schemas.microsoft.com/office/powerpoint/2010/main" val="1212524278"/>
              </p:ext>
            </p:extLst>
          </p:nvPr>
        </p:nvGraphicFramePr>
        <p:xfrm>
          <a:off x="1255038" y="1196425"/>
          <a:ext cx="6633920" cy="3608000"/>
        </p:xfrm>
        <a:graphic>
          <a:graphicData uri="http://schemas.openxmlformats.org/drawingml/2006/table">
            <a:tbl>
              <a:tblPr firstRow="1" firstCol="1" bandRow="1">
                <a:tableStyleId>{5940675A-B579-460E-94D1-54222C63F5DA}</a:tableStyleId>
              </a:tblPr>
              <a:tblGrid>
                <a:gridCol w="3316960">
                  <a:extLst>
                    <a:ext uri="{9D8B030D-6E8A-4147-A177-3AD203B41FA5}">
                      <a16:colId xmlns:a16="http://schemas.microsoft.com/office/drawing/2014/main" val="321112350"/>
                    </a:ext>
                  </a:extLst>
                </a:gridCol>
                <a:gridCol w="3316960">
                  <a:extLst>
                    <a:ext uri="{9D8B030D-6E8A-4147-A177-3AD203B41FA5}">
                      <a16:colId xmlns:a16="http://schemas.microsoft.com/office/drawing/2014/main" val="483200574"/>
                    </a:ext>
                  </a:extLst>
                </a:gridCol>
              </a:tblGrid>
              <a:tr h="225500">
                <a:tc>
                  <a:txBody>
                    <a:bodyPr/>
                    <a:lstStyle/>
                    <a:p>
                      <a:pPr algn="ctr">
                        <a:spcAft>
                          <a:spcPts val="0"/>
                        </a:spcAft>
                      </a:pPr>
                      <a:r>
                        <a:rPr lang="ru-KZ" sz="1400">
                          <a:solidFill>
                            <a:schemeClr val="bg1"/>
                          </a:solidFill>
                          <a:effectLst/>
                          <a:latin typeface="Arial" panose="020B0604020202020204" pitchFamily="34" charset="0"/>
                          <a:cs typeface="Arial" panose="020B0604020202020204" pitchFamily="34" charset="0"/>
                        </a:rPr>
                        <a:t>Constant name</a:t>
                      </a:r>
                      <a:endParaRPr lang="ru-KZ"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ru-KZ" sz="1400">
                          <a:solidFill>
                            <a:schemeClr val="bg1"/>
                          </a:solidFill>
                          <a:effectLst/>
                          <a:latin typeface="Arial" panose="020B0604020202020204" pitchFamily="34" charset="0"/>
                          <a:cs typeface="Arial" panose="020B0604020202020204" pitchFamily="34" charset="0"/>
                        </a:rPr>
                        <a:t>Attributes</a:t>
                      </a:r>
                      <a:endParaRPr lang="ru-KZ"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24493592"/>
                  </a:ext>
                </a:extLst>
              </a:tr>
              <a:tr h="225500">
                <a:tc>
                  <a:txBody>
                    <a:bodyPr/>
                    <a:lstStyle/>
                    <a:p>
                      <a:pPr algn="just">
                        <a:spcAft>
                          <a:spcPts val="0"/>
                        </a:spcAft>
                      </a:pPr>
                      <a:r>
                        <a:rPr lang="ru-KZ" sz="1400">
                          <a:solidFill>
                            <a:schemeClr val="bg1"/>
                          </a:solidFill>
                          <a:effectLst/>
                          <a:latin typeface="Arial" panose="020B0604020202020204" pitchFamily="34" charset="0"/>
                          <a:cs typeface="Arial" panose="020B0604020202020204" pitchFamily="34" charset="0"/>
                        </a:rPr>
                        <a:t>QUIT</a:t>
                      </a:r>
                      <a:endParaRPr lang="ru-KZ"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ru-KZ" sz="1400">
                          <a:solidFill>
                            <a:schemeClr val="bg1"/>
                          </a:solidFill>
                          <a:effectLst/>
                          <a:latin typeface="Arial" panose="020B0604020202020204" pitchFamily="34" charset="0"/>
                          <a:cs typeface="Arial" panose="020B0604020202020204" pitchFamily="34" charset="0"/>
                        </a:rPr>
                        <a:t>none</a:t>
                      </a:r>
                      <a:endParaRPr lang="ru-KZ"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12466464"/>
                  </a:ext>
                </a:extLst>
              </a:tr>
              <a:tr h="225500">
                <a:tc>
                  <a:txBody>
                    <a:bodyPr/>
                    <a:lstStyle/>
                    <a:p>
                      <a:pPr algn="just">
                        <a:spcAft>
                          <a:spcPts val="0"/>
                        </a:spcAft>
                      </a:pPr>
                      <a:r>
                        <a:rPr lang="ru-KZ" sz="1400">
                          <a:solidFill>
                            <a:schemeClr val="bg1"/>
                          </a:solidFill>
                          <a:effectLst/>
                          <a:latin typeface="Arial" panose="020B0604020202020204" pitchFamily="34" charset="0"/>
                          <a:cs typeface="Arial" panose="020B0604020202020204" pitchFamily="34" charset="0"/>
                        </a:rPr>
                        <a:t>ACTIVEEVENT</a:t>
                      </a:r>
                      <a:endParaRPr lang="ru-KZ"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ru-KZ" sz="1400" dirty="0" err="1">
                          <a:solidFill>
                            <a:schemeClr val="bg1"/>
                          </a:solidFill>
                          <a:effectLst/>
                          <a:latin typeface="Arial" panose="020B0604020202020204" pitchFamily="34" charset="0"/>
                          <a:cs typeface="Arial" panose="020B0604020202020204" pitchFamily="34" charset="0"/>
                        </a:rPr>
                        <a:t>gain</a:t>
                      </a:r>
                      <a:r>
                        <a:rPr lang="ru-KZ" sz="1400" dirty="0">
                          <a:solidFill>
                            <a:schemeClr val="bg1"/>
                          </a:solidFill>
                          <a:effectLst/>
                          <a:latin typeface="Arial" panose="020B0604020202020204" pitchFamily="34" charset="0"/>
                          <a:cs typeface="Arial" panose="020B0604020202020204" pitchFamily="34" charset="0"/>
                        </a:rPr>
                        <a:t>, </a:t>
                      </a:r>
                      <a:r>
                        <a:rPr lang="ru-KZ" sz="1400" dirty="0" err="1">
                          <a:solidFill>
                            <a:schemeClr val="bg1"/>
                          </a:solidFill>
                          <a:effectLst/>
                          <a:latin typeface="Arial" panose="020B0604020202020204" pitchFamily="34" charset="0"/>
                          <a:cs typeface="Arial" panose="020B0604020202020204" pitchFamily="34" charset="0"/>
                        </a:rPr>
                        <a:t>state</a:t>
                      </a:r>
                      <a:endParaRPr lang="ru-KZ"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91386860"/>
                  </a:ext>
                </a:extLst>
              </a:tr>
              <a:tr h="225500">
                <a:tc>
                  <a:txBody>
                    <a:bodyPr/>
                    <a:lstStyle/>
                    <a:p>
                      <a:pPr algn="just">
                        <a:spcAft>
                          <a:spcPts val="0"/>
                        </a:spcAft>
                      </a:pPr>
                      <a:r>
                        <a:rPr lang="ru-KZ" sz="1400">
                          <a:solidFill>
                            <a:schemeClr val="bg1"/>
                          </a:solidFill>
                          <a:effectLst/>
                          <a:latin typeface="Arial" panose="020B0604020202020204" pitchFamily="34" charset="0"/>
                          <a:cs typeface="Arial" panose="020B0604020202020204" pitchFamily="34" charset="0"/>
                        </a:rPr>
                        <a:t>KEYDOWN</a:t>
                      </a:r>
                      <a:endParaRPr lang="ru-KZ"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ru-KZ" sz="1400">
                          <a:solidFill>
                            <a:schemeClr val="bg1"/>
                          </a:solidFill>
                          <a:effectLst/>
                          <a:latin typeface="Arial" panose="020B0604020202020204" pitchFamily="34" charset="0"/>
                          <a:cs typeface="Arial" panose="020B0604020202020204" pitchFamily="34" charset="0"/>
                        </a:rPr>
                        <a:t>unicode, key, mod</a:t>
                      </a:r>
                      <a:endParaRPr lang="ru-KZ"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63049952"/>
                  </a:ext>
                </a:extLst>
              </a:tr>
              <a:tr h="225500">
                <a:tc>
                  <a:txBody>
                    <a:bodyPr/>
                    <a:lstStyle/>
                    <a:p>
                      <a:pPr algn="just">
                        <a:spcAft>
                          <a:spcPts val="0"/>
                        </a:spcAft>
                      </a:pPr>
                      <a:r>
                        <a:rPr lang="ru-KZ" sz="1400">
                          <a:solidFill>
                            <a:schemeClr val="bg1"/>
                          </a:solidFill>
                          <a:effectLst/>
                          <a:latin typeface="Arial" panose="020B0604020202020204" pitchFamily="34" charset="0"/>
                          <a:cs typeface="Arial" panose="020B0604020202020204" pitchFamily="34" charset="0"/>
                        </a:rPr>
                        <a:t>KEYUP</a:t>
                      </a:r>
                      <a:endParaRPr lang="ru-KZ"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ru-KZ" sz="1400">
                          <a:solidFill>
                            <a:schemeClr val="bg1"/>
                          </a:solidFill>
                          <a:effectLst/>
                          <a:latin typeface="Arial" panose="020B0604020202020204" pitchFamily="34" charset="0"/>
                          <a:cs typeface="Arial" panose="020B0604020202020204" pitchFamily="34" charset="0"/>
                        </a:rPr>
                        <a:t>key, mod</a:t>
                      </a:r>
                      <a:endParaRPr lang="ru-KZ"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55838645"/>
                  </a:ext>
                </a:extLst>
              </a:tr>
              <a:tr h="225500">
                <a:tc>
                  <a:txBody>
                    <a:bodyPr/>
                    <a:lstStyle/>
                    <a:p>
                      <a:pPr algn="just">
                        <a:spcAft>
                          <a:spcPts val="0"/>
                        </a:spcAft>
                      </a:pPr>
                      <a:r>
                        <a:rPr lang="ru-KZ" sz="1400">
                          <a:solidFill>
                            <a:schemeClr val="bg1"/>
                          </a:solidFill>
                          <a:effectLst/>
                          <a:latin typeface="Arial" panose="020B0604020202020204" pitchFamily="34" charset="0"/>
                          <a:cs typeface="Arial" panose="020B0604020202020204" pitchFamily="34" charset="0"/>
                        </a:rPr>
                        <a:t>MOUSEMOTION</a:t>
                      </a:r>
                      <a:endParaRPr lang="ru-KZ"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ru-KZ" sz="1400" dirty="0" err="1">
                          <a:solidFill>
                            <a:schemeClr val="bg1"/>
                          </a:solidFill>
                          <a:effectLst/>
                          <a:latin typeface="Arial" panose="020B0604020202020204" pitchFamily="34" charset="0"/>
                          <a:cs typeface="Arial" panose="020B0604020202020204" pitchFamily="34" charset="0"/>
                        </a:rPr>
                        <a:t>pos</a:t>
                      </a:r>
                      <a:r>
                        <a:rPr lang="ru-KZ" sz="1400" dirty="0">
                          <a:solidFill>
                            <a:schemeClr val="bg1"/>
                          </a:solidFill>
                          <a:effectLst/>
                          <a:latin typeface="Arial" panose="020B0604020202020204" pitchFamily="34" charset="0"/>
                          <a:cs typeface="Arial" panose="020B0604020202020204" pitchFamily="34" charset="0"/>
                        </a:rPr>
                        <a:t>, </a:t>
                      </a:r>
                      <a:r>
                        <a:rPr lang="ru-KZ" sz="1400" dirty="0" err="1">
                          <a:solidFill>
                            <a:schemeClr val="bg1"/>
                          </a:solidFill>
                          <a:effectLst/>
                          <a:latin typeface="Arial" panose="020B0604020202020204" pitchFamily="34" charset="0"/>
                          <a:cs typeface="Arial" panose="020B0604020202020204" pitchFamily="34" charset="0"/>
                        </a:rPr>
                        <a:t>rel</a:t>
                      </a:r>
                      <a:r>
                        <a:rPr lang="ru-KZ" sz="1400" dirty="0">
                          <a:solidFill>
                            <a:schemeClr val="bg1"/>
                          </a:solidFill>
                          <a:effectLst/>
                          <a:latin typeface="Arial" panose="020B0604020202020204" pitchFamily="34" charset="0"/>
                          <a:cs typeface="Arial" panose="020B0604020202020204" pitchFamily="34" charset="0"/>
                        </a:rPr>
                        <a:t>, </a:t>
                      </a:r>
                      <a:r>
                        <a:rPr lang="ru-KZ" sz="1400" dirty="0" err="1">
                          <a:solidFill>
                            <a:schemeClr val="bg1"/>
                          </a:solidFill>
                          <a:effectLst/>
                          <a:latin typeface="Arial" panose="020B0604020202020204" pitchFamily="34" charset="0"/>
                          <a:cs typeface="Arial" panose="020B0604020202020204" pitchFamily="34" charset="0"/>
                        </a:rPr>
                        <a:t>buttons</a:t>
                      </a:r>
                      <a:endParaRPr lang="ru-KZ"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49172100"/>
                  </a:ext>
                </a:extLst>
              </a:tr>
              <a:tr h="225500">
                <a:tc>
                  <a:txBody>
                    <a:bodyPr/>
                    <a:lstStyle/>
                    <a:p>
                      <a:pPr algn="just">
                        <a:spcAft>
                          <a:spcPts val="0"/>
                        </a:spcAft>
                      </a:pPr>
                      <a:r>
                        <a:rPr lang="ru-KZ" sz="1400">
                          <a:solidFill>
                            <a:schemeClr val="bg1"/>
                          </a:solidFill>
                          <a:effectLst/>
                          <a:latin typeface="Arial" panose="020B0604020202020204" pitchFamily="34" charset="0"/>
                          <a:cs typeface="Arial" panose="020B0604020202020204" pitchFamily="34" charset="0"/>
                        </a:rPr>
                        <a:t>MOUSEBUTTONUP</a:t>
                      </a:r>
                      <a:endParaRPr lang="ru-KZ"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ru-KZ" sz="1400">
                          <a:solidFill>
                            <a:schemeClr val="bg1"/>
                          </a:solidFill>
                          <a:effectLst/>
                          <a:latin typeface="Arial" panose="020B0604020202020204" pitchFamily="34" charset="0"/>
                          <a:cs typeface="Arial" panose="020B0604020202020204" pitchFamily="34" charset="0"/>
                        </a:rPr>
                        <a:t>pos, button</a:t>
                      </a:r>
                      <a:endParaRPr lang="ru-KZ"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03167585"/>
                  </a:ext>
                </a:extLst>
              </a:tr>
              <a:tr h="225500">
                <a:tc>
                  <a:txBody>
                    <a:bodyPr/>
                    <a:lstStyle/>
                    <a:p>
                      <a:pPr algn="just">
                        <a:spcAft>
                          <a:spcPts val="0"/>
                        </a:spcAft>
                      </a:pPr>
                      <a:r>
                        <a:rPr lang="ru-KZ" sz="1400">
                          <a:solidFill>
                            <a:schemeClr val="bg1"/>
                          </a:solidFill>
                          <a:effectLst/>
                          <a:latin typeface="Arial" panose="020B0604020202020204" pitchFamily="34" charset="0"/>
                          <a:cs typeface="Arial" panose="020B0604020202020204" pitchFamily="34" charset="0"/>
                        </a:rPr>
                        <a:t>MOUSEBUTTONDOWN</a:t>
                      </a:r>
                      <a:endParaRPr lang="ru-KZ"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ru-KZ" sz="1400">
                          <a:solidFill>
                            <a:schemeClr val="bg1"/>
                          </a:solidFill>
                          <a:effectLst/>
                          <a:latin typeface="Arial" panose="020B0604020202020204" pitchFamily="34" charset="0"/>
                          <a:cs typeface="Arial" panose="020B0604020202020204" pitchFamily="34" charset="0"/>
                        </a:rPr>
                        <a:t>pos, button</a:t>
                      </a:r>
                      <a:endParaRPr lang="ru-KZ"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10596803"/>
                  </a:ext>
                </a:extLst>
              </a:tr>
              <a:tr h="225500">
                <a:tc>
                  <a:txBody>
                    <a:bodyPr/>
                    <a:lstStyle/>
                    <a:p>
                      <a:pPr algn="just">
                        <a:spcAft>
                          <a:spcPts val="0"/>
                        </a:spcAft>
                      </a:pPr>
                      <a:r>
                        <a:rPr lang="ru-KZ" sz="1400">
                          <a:solidFill>
                            <a:schemeClr val="bg1"/>
                          </a:solidFill>
                          <a:effectLst/>
                          <a:latin typeface="Arial" panose="020B0604020202020204" pitchFamily="34" charset="0"/>
                          <a:cs typeface="Arial" panose="020B0604020202020204" pitchFamily="34" charset="0"/>
                        </a:rPr>
                        <a:t>JOYAXISMOTION</a:t>
                      </a:r>
                      <a:endParaRPr lang="ru-KZ"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ru-KZ" sz="1400">
                          <a:solidFill>
                            <a:schemeClr val="bg1"/>
                          </a:solidFill>
                          <a:effectLst/>
                          <a:latin typeface="Arial" panose="020B0604020202020204" pitchFamily="34" charset="0"/>
                          <a:cs typeface="Arial" panose="020B0604020202020204" pitchFamily="34" charset="0"/>
                        </a:rPr>
                        <a:t>joy, axis, value</a:t>
                      </a:r>
                      <a:endParaRPr lang="ru-KZ"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67558562"/>
                  </a:ext>
                </a:extLst>
              </a:tr>
              <a:tr h="225500">
                <a:tc>
                  <a:txBody>
                    <a:bodyPr/>
                    <a:lstStyle/>
                    <a:p>
                      <a:pPr algn="just">
                        <a:spcAft>
                          <a:spcPts val="0"/>
                        </a:spcAft>
                      </a:pPr>
                      <a:r>
                        <a:rPr lang="ru-KZ" sz="1400">
                          <a:solidFill>
                            <a:schemeClr val="bg1"/>
                          </a:solidFill>
                          <a:effectLst/>
                          <a:latin typeface="Arial" panose="020B0604020202020204" pitchFamily="34" charset="0"/>
                          <a:cs typeface="Arial" panose="020B0604020202020204" pitchFamily="34" charset="0"/>
                        </a:rPr>
                        <a:t>JOYBALLMOTION</a:t>
                      </a:r>
                      <a:endParaRPr lang="ru-KZ"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ru-KZ" sz="1400">
                          <a:solidFill>
                            <a:schemeClr val="bg1"/>
                          </a:solidFill>
                          <a:effectLst/>
                          <a:latin typeface="Arial" panose="020B0604020202020204" pitchFamily="34" charset="0"/>
                          <a:cs typeface="Arial" panose="020B0604020202020204" pitchFamily="34" charset="0"/>
                        </a:rPr>
                        <a:t>joy, ball, rel</a:t>
                      </a:r>
                      <a:endParaRPr lang="ru-KZ"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25656594"/>
                  </a:ext>
                </a:extLst>
              </a:tr>
              <a:tr h="225500">
                <a:tc>
                  <a:txBody>
                    <a:bodyPr/>
                    <a:lstStyle/>
                    <a:p>
                      <a:pPr algn="just">
                        <a:spcAft>
                          <a:spcPts val="0"/>
                        </a:spcAft>
                      </a:pPr>
                      <a:r>
                        <a:rPr lang="ru-KZ" sz="1400">
                          <a:solidFill>
                            <a:schemeClr val="bg1"/>
                          </a:solidFill>
                          <a:effectLst/>
                          <a:latin typeface="Arial" panose="020B0604020202020204" pitchFamily="34" charset="0"/>
                          <a:cs typeface="Arial" panose="020B0604020202020204" pitchFamily="34" charset="0"/>
                        </a:rPr>
                        <a:t>JOYHATMOTION</a:t>
                      </a:r>
                      <a:endParaRPr lang="ru-KZ"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ru-KZ" sz="1400">
                          <a:solidFill>
                            <a:schemeClr val="bg1"/>
                          </a:solidFill>
                          <a:effectLst/>
                          <a:latin typeface="Arial" panose="020B0604020202020204" pitchFamily="34" charset="0"/>
                          <a:cs typeface="Arial" panose="020B0604020202020204" pitchFamily="34" charset="0"/>
                        </a:rPr>
                        <a:t>joy, hat, value</a:t>
                      </a:r>
                      <a:endParaRPr lang="ru-KZ"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51737967"/>
                  </a:ext>
                </a:extLst>
              </a:tr>
              <a:tr h="225500">
                <a:tc>
                  <a:txBody>
                    <a:bodyPr/>
                    <a:lstStyle/>
                    <a:p>
                      <a:pPr algn="just">
                        <a:spcAft>
                          <a:spcPts val="0"/>
                        </a:spcAft>
                      </a:pPr>
                      <a:r>
                        <a:rPr lang="ru-KZ" sz="1400">
                          <a:solidFill>
                            <a:schemeClr val="bg1"/>
                          </a:solidFill>
                          <a:effectLst/>
                          <a:latin typeface="Arial" panose="020B0604020202020204" pitchFamily="34" charset="0"/>
                          <a:cs typeface="Arial" panose="020B0604020202020204" pitchFamily="34" charset="0"/>
                        </a:rPr>
                        <a:t>JOYBUTTONUP</a:t>
                      </a:r>
                      <a:endParaRPr lang="ru-KZ"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ru-KZ" sz="1400" dirty="0" err="1">
                          <a:solidFill>
                            <a:schemeClr val="bg1"/>
                          </a:solidFill>
                          <a:effectLst/>
                          <a:latin typeface="Arial" panose="020B0604020202020204" pitchFamily="34" charset="0"/>
                          <a:cs typeface="Arial" panose="020B0604020202020204" pitchFamily="34" charset="0"/>
                        </a:rPr>
                        <a:t>joy</a:t>
                      </a:r>
                      <a:r>
                        <a:rPr lang="ru-KZ" sz="1400" dirty="0">
                          <a:solidFill>
                            <a:schemeClr val="bg1"/>
                          </a:solidFill>
                          <a:effectLst/>
                          <a:latin typeface="Arial" panose="020B0604020202020204" pitchFamily="34" charset="0"/>
                          <a:cs typeface="Arial" panose="020B0604020202020204" pitchFamily="34" charset="0"/>
                        </a:rPr>
                        <a:t>, </a:t>
                      </a:r>
                      <a:r>
                        <a:rPr lang="ru-KZ" sz="1400" dirty="0" err="1">
                          <a:solidFill>
                            <a:schemeClr val="bg1"/>
                          </a:solidFill>
                          <a:effectLst/>
                          <a:latin typeface="Arial" panose="020B0604020202020204" pitchFamily="34" charset="0"/>
                          <a:cs typeface="Arial" panose="020B0604020202020204" pitchFamily="34" charset="0"/>
                        </a:rPr>
                        <a:t>button</a:t>
                      </a:r>
                      <a:endParaRPr lang="ru-KZ"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75886045"/>
                  </a:ext>
                </a:extLst>
              </a:tr>
              <a:tr h="225500">
                <a:tc>
                  <a:txBody>
                    <a:bodyPr/>
                    <a:lstStyle/>
                    <a:p>
                      <a:pPr algn="just">
                        <a:spcAft>
                          <a:spcPts val="0"/>
                        </a:spcAft>
                      </a:pPr>
                      <a:r>
                        <a:rPr lang="ru-KZ" sz="1400">
                          <a:solidFill>
                            <a:schemeClr val="bg1"/>
                          </a:solidFill>
                          <a:effectLst/>
                          <a:latin typeface="Arial" panose="020B0604020202020204" pitchFamily="34" charset="0"/>
                          <a:cs typeface="Arial" panose="020B0604020202020204" pitchFamily="34" charset="0"/>
                        </a:rPr>
                        <a:t>JOYBUTTONDOWN</a:t>
                      </a:r>
                      <a:endParaRPr lang="ru-KZ"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ru-KZ" sz="1400">
                          <a:solidFill>
                            <a:schemeClr val="bg1"/>
                          </a:solidFill>
                          <a:effectLst/>
                          <a:latin typeface="Arial" panose="020B0604020202020204" pitchFamily="34" charset="0"/>
                          <a:cs typeface="Arial" panose="020B0604020202020204" pitchFamily="34" charset="0"/>
                        </a:rPr>
                        <a:t>joy, button</a:t>
                      </a:r>
                      <a:endParaRPr lang="ru-KZ"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86563500"/>
                  </a:ext>
                </a:extLst>
              </a:tr>
              <a:tr h="225500">
                <a:tc>
                  <a:txBody>
                    <a:bodyPr/>
                    <a:lstStyle/>
                    <a:p>
                      <a:pPr algn="just">
                        <a:spcAft>
                          <a:spcPts val="0"/>
                        </a:spcAft>
                      </a:pPr>
                      <a:r>
                        <a:rPr lang="ru-KZ" sz="1400">
                          <a:solidFill>
                            <a:schemeClr val="bg1"/>
                          </a:solidFill>
                          <a:effectLst/>
                          <a:latin typeface="Arial" panose="020B0604020202020204" pitchFamily="34" charset="0"/>
                          <a:cs typeface="Arial" panose="020B0604020202020204" pitchFamily="34" charset="0"/>
                        </a:rPr>
                        <a:t>VIDEORESIZE</a:t>
                      </a:r>
                      <a:endParaRPr lang="ru-KZ"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ru-KZ" sz="1400">
                          <a:solidFill>
                            <a:schemeClr val="bg1"/>
                          </a:solidFill>
                          <a:effectLst/>
                          <a:latin typeface="Arial" panose="020B0604020202020204" pitchFamily="34" charset="0"/>
                          <a:cs typeface="Arial" panose="020B0604020202020204" pitchFamily="34" charset="0"/>
                        </a:rPr>
                        <a:t>size, w, h</a:t>
                      </a:r>
                      <a:endParaRPr lang="ru-KZ"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20043905"/>
                  </a:ext>
                </a:extLst>
              </a:tr>
              <a:tr h="225500">
                <a:tc>
                  <a:txBody>
                    <a:bodyPr/>
                    <a:lstStyle/>
                    <a:p>
                      <a:pPr algn="just">
                        <a:spcAft>
                          <a:spcPts val="0"/>
                        </a:spcAft>
                      </a:pPr>
                      <a:r>
                        <a:rPr lang="ru-KZ" sz="1400">
                          <a:solidFill>
                            <a:schemeClr val="bg1"/>
                          </a:solidFill>
                          <a:effectLst/>
                          <a:latin typeface="Arial" panose="020B0604020202020204" pitchFamily="34" charset="0"/>
                          <a:cs typeface="Arial" panose="020B0604020202020204" pitchFamily="34" charset="0"/>
                        </a:rPr>
                        <a:t>VIDEOEXPOSE</a:t>
                      </a:r>
                      <a:endParaRPr lang="ru-KZ"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ru-KZ" sz="1400">
                          <a:solidFill>
                            <a:schemeClr val="bg1"/>
                          </a:solidFill>
                          <a:effectLst/>
                          <a:latin typeface="Arial" panose="020B0604020202020204" pitchFamily="34" charset="0"/>
                          <a:cs typeface="Arial" panose="020B0604020202020204" pitchFamily="34" charset="0"/>
                        </a:rPr>
                        <a:t>None</a:t>
                      </a:r>
                      <a:endParaRPr lang="ru-KZ"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84214064"/>
                  </a:ext>
                </a:extLst>
              </a:tr>
              <a:tr h="225500">
                <a:tc>
                  <a:txBody>
                    <a:bodyPr/>
                    <a:lstStyle/>
                    <a:p>
                      <a:pPr algn="just">
                        <a:spcAft>
                          <a:spcPts val="0"/>
                        </a:spcAft>
                      </a:pPr>
                      <a:r>
                        <a:rPr lang="ru-KZ" sz="1400">
                          <a:solidFill>
                            <a:schemeClr val="bg1"/>
                          </a:solidFill>
                          <a:effectLst/>
                          <a:latin typeface="Arial" panose="020B0604020202020204" pitchFamily="34" charset="0"/>
                          <a:cs typeface="Arial" panose="020B0604020202020204" pitchFamily="34" charset="0"/>
                        </a:rPr>
                        <a:t>USEREVENT</a:t>
                      </a:r>
                      <a:endParaRPr lang="ru-KZ"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spcAft>
                          <a:spcPts val="0"/>
                        </a:spcAft>
                      </a:pPr>
                      <a:r>
                        <a:rPr lang="ru-KZ" sz="1400" dirty="0" err="1">
                          <a:solidFill>
                            <a:schemeClr val="bg1"/>
                          </a:solidFill>
                          <a:effectLst/>
                          <a:latin typeface="Arial" panose="020B0604020202020204" pitchFamily="34" charset="0"/>
                          <a:cs typeface="Arial" panose="020B0604020202020204" pitchFamily="34" charset="0"/>
                        </a:rPr>
                        <a:t>code</a:t>
                      </a:r>
                      <a:endParaRPr lang="ru-KZ"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98167340"/>
                  </a:ext>
                </a:extLst>
              </a:tr>
            </a:tbl>
          </a:graphicData>
        </a:graphic>
      </p:graphicFrame>
    </p:spTree>
    <p:extLst>
      <p:ext uri="{BB962C8B-B14F-4D97-AF65-F5344CB8AC3E}">
        <p14:creationId xmlns:p14="http://schemas.microsoft.com/office/powerpoint/2010/main" val="2322042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791316E-926A-4A66-896D-7BE8112002F9}"/>
              </a:ext>
            </a:extLst>
          </p:cNvPr>
          <p:cNvSpPr/>
          <p:nvPr/>
        </p:nvSpPr>
        <p:spPr>
          <a:xfrm>
            <a:off x="1" y="702800"/>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Keyboard events</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4" name="Прямоугольник 3">
            <a:extLst>
              <a:ext uri="{FF2B5EF4-FFF2-40B4-BE49-F238E27FC236}">
                <a16:creationId xmlns:a16="http://schemas.microsoft.com/office/drawing/2014/main" id="{57BF413C-E8C8-4B25-8786-DE97A2867252}"/>
              </a:ext>
            </a:extLst>
          </p:cNvPr>
          <p:cNvSpPr/>
          <p:nvPr/>
        </p:nvSpPr>
        <p:spPr>
          <a:xfrm>
            <a:off x="1169017" y="2867984"/>
            <a:ext cx="6958361" cy="2677656"/>
          </a:xfrm>
          <a:prstGeom prst="rect">
            <a:avLst/>
          </a:prstGeom>
          <a:ln w="38100">
            <a:solidFill>
              <a:srgbClr val="FFFF00"/>
            </a:solidFill>
          </a:ln>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for event in </a:t>
            </a:r>
            <a:r>
              <a:rPr lang="en-US" sz="1400" dirty="0" err="1">
                <a:solidFill>
                  <a:schemeClr val="bg1"/>
                </a:solidFill>
                <a:latin typeface="Arial" panose="020B0604020202020204" pitchFamily="34" charset="0"/>
                <a:cs typeface="Arial" panose="020B0604020202020204" pitchFamily="34" charset="0"/>
              </a:rPr>
              <a:t>pygame.event.get</a:t>
            </a:r>
            <a:r>
              <a:rPr lang="en-US" sz="1400" dirty="0">
                <a:solidFill>
                  <a:schemeClr val="bg1"/>
                </a:solidFill>
                <a:latin typeface="Arial" panose="020B0604020202020204" pitchFamily="34" charset="0"/>
                <a:cs typeface="Arial" panose="020B0604020202020204" pitchFamily="34" charset="0"/>
              </a:rPr>
              <a:t>():</a:t>
            </a:r>
          </a:p>
          <a:p>
            <a:pPr lvl="1"/>
            <a:r>
              <a:rPr lang="en-US" sz="1400" dirty="0">
                <a:solidFill>
                  <a:schemeClr val="bg1"/>
                </a:solidFill>
                <a:latin typeface="Arial" panose="020B0604020202020204" pitchFamily="34" charset="0"/>
                <a:cs typeface="Arial" panose="020B0604020202020204" pitchFamily="34" charset="0"/>
              </a:rPr>
              <a:t>if </a:t>
            </a:r>
            <a:r>
              <a:rPr lang="en-US" sz="1400" dirty="0" err="1">
                <a:solidFill>
                  <a:schemeClr val="bg1"/>
                </a:solidFill>
                <a:latin typeface="Arial" panose="020B0604020202020204" pitchFamily="34" charset="0"/>
                <a:cs typeface="Arial" panose="020B0604020202020204" pitchFamily="34" charset="0"/>
              </a:rPr>
              <a:t>event.type</a:t>
            </a:r>
            <a:r>
              <a:rPr lang="en-US" sz="1400" dirty="0">
                <a:solidFill>
                  <a:schemeClr val="bg1"/>
                </a:solidFill>
                <a:latin typeface="Arial" panose="020B0604020202020204" pitchFamily="34" charset="0"/>
                <a:cs typeface="Arial" panose="020B0604020202020204" pitchFamily="34" charset="0"/>
              </a:rPr>
              <a:t> == </a:t>
            </a:r>
            <a:r>
              <a:rPr lang="en-US" sz="1400" dirty="0" err="1">
                <a:solidFill>
                  <a:schemeClr val="bg1"/>
                </a:solidFill>
                <a:latin typeface="Arial" panose="020B0604020202020204" pitchFamily="34" charset="0"/>
                <a:cs typeface="Arial" panose="020B0604020202020204" pitchFamily="34" charset="0"/>
              </a:rPr>
              <a:t>pygame.QUIT</a:t>
            </a:r>
            <a:r>
              <a:rPr lang="en-US" sz="1400" dirty="0">
                <a:solidFill>
                  <a:schemeClr val="bg1"/>
                </a:solidFill>
                <a:latin typeface="Arial" panose="020B0604020202020204" pitchFamily="34" charset="0"/>
                <a:cs typeface="Arial" panose="020B0604020202020204" pitchFamily="34" charset="0"/>
              </a:rPr>
              <a:t>: # Usually wise to be able to close your program.</a:t>
            </a:r>
          </a:p>
          <a:p>
            <a:pPr lvl="1"/>
            <a:r>
              <a:rPr lang="en-US" sz="1400" dirty="0">
                <a:solidFill>
                  <a:schemeClr val="bg1"/>
                </a:solidFill>
                <a:latin typeface="Arial" panose="020B0604020202020204" pitchFamily="34" charset="0"/>
                <a:cs typeface="Arial" panose="020B0604020202020204" pitchFamily="34" charset="0"/>
              </a:rPr>
              <a:t>	raise </a:t>
            </a:r>
            <a:r>
              <a:rPr lang="en-US" sz="1400" dirty="0" err="1">
                <a:solidFill>
                  <a:schemeClr val="bg1"/>
                </a:solidFill>
                <a:latin typeface="Arial" panose="020B0604020202020204" pitchFamily="34" charset="0"/>
                <a:cs typeface="Arial" panose="020B0604020202020204" pitchFamily="34" charset="0"/>
              </a:rPr>
              <a:t>SystemExit</a:t>
            </a:r>
            <a:endParaRPr lang="en-US" sz="1400" dirty="0">
              <a:solidFill>
                <a:schemeClr val="bg1"/>
              </a:solidFill>
              <a:latin typeface="Arial" panose="020B0604020202020204" pitchFamily="34" charset="0"/>
              <a:cs typeface="Arial" panose="020B0604020202020204" pitchFamily="34" charset="0"/>
            </a:endParaRPr>
          </a:p>
          <a:p>
            <a:pPr lvl="1"/>
            <a:r>
              <a:rPr lang="en-US" sz="1400" dirty="0" err="1">
                <a:solidFill>
                  <a:schemeClr val="bg1"/>
                </a:solidFill>
                <a:latin typeface="Arial" panose="020B0604020202020204" pitchFamily="34" charset="0"/>
                <a:cs typeface="Arial" panose="020B0604020202020204" pitchFamily="34" charset="0"/>
              </a:rPr>
              <a:t>elif</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event.type</a:t>
            </a:r>
            <a:r>
              <a:rPr lang="en-US" sz="1400" dirty="0">
                <a:solidFill>
                  <a:schemeClr val="bg1"/>
                </a:solidFill>
                <a:latin typeface="Arial" panose="020B0604020202020204" pitchFamily="34" charset="0"/>
                <a:cs typeface="Arial" panose="020B0604020202020204" pitchFamily="34" charset="0"/>
              </a:rPr>
              <a:t> == </a:t>
            </a:r>
            <a:r>
              <a:rPr lang="en-US" sz="1400" dirty="0" err="1">
                <a:solidFill>
                  <a:schemeClr val="bg1"/>
                </a:solidFill>
                <a:latin typeface="Arial" panose="020B0604020202020204" pitchFamily="34" charset="0"/>
                <a:cs typeface="Arial" panose="020B0604020202020204" pitchFamily="34" charset="0"/>
              </a:rPr>
              <a:t>pygame.KEYDOWN</a:t>
            </a:r>
            <a:r>
              <a:rPr lang="en-US" sz="1400" dirty="0">
                <a:solidFill>
                  <a:schemeClr val="bg1"/>
                </a:solidFill>
                <a:latin typeface="Arial" panose="020B0604020202020204" pitchFamily="34" charset="0"/>
                <a:cs typeface="Arial" panose="020B0604020202020204" pitchFamily="34" charset="0"/>
              </a:rPr>
              <a:t>:</a:t>
            </a:r>
          </a:p>
          <a:p>
            <a:pPr lvl="2"/>
            <a:r>
              <a:rPr lang="en-US" sz="1400" dirty="0">
                <a:solidFill>
                  <a:schemeClr val="bg1"/>
                </a:solidFill>
                <a:latin typeface="Arial" panose="020B0604020202020204" pitchFamily="34" charset="0"/>
                <a:cs typeface="Arial" panose="020B0604020202020204" pitchFamily="34" charset="0"/>
              </a:rPr>
              <a:t>if </a:t>
            </a:r>
            <a:r>
              <a:rPr lang="en-US" sz="1400" dirty="0" err="1">
                <a:solidFill>
                  <a:schemeClr val="bg1"/>
                </a:solidFill>
                <a:latin typeface="Arial" panose="020B0604020202020204" pitchFamily="34" charset="0"/>
                <a:cs typeface="Arial" panose="020B0604020202020204" pitchFamily="34" charset="0"/>
              </a:rPr>
              <a:t>event.key</a:t>
            </a:r>
            <a:r>
              <a:rPr lang="en-US" sz="1400" dirty="0">
                <a:solidFill>
                  <a:schemeClr val="bg1"/>
                </a:solidFill>
                <a:latin typeface="Arial" panose="020B0604020202020204" pitchFamily="34" charset="0"/>
                <a:cs typeface="Arial" panose="020B0604020202020204" pitchFamily="34" charset="0"/>
              </a:rPr>
              <a:t> == </a:t>
            </a:r>
            <a:r>
              <a:rPr lang="en-US" sz="1400" dirty="0" err="1">
                <a:solidFill>
                  <a:schemeClr val="bg1"/>
                </a:solidFill>
                <a:latin typeface="Arial" panose="020B0604020202020204" pitchFamily="34" charset="0"/>
                <a:cs typeface="Arial" panose="020B0604020202020204" pitchFamily="34" charset="0"/>
              </a:rPr>
              <a:t>pygame.K_w</a:t>
            </a:r>
            <a:r>
              <a:rPr lang="en-US" sz="1400" dirty="0">
                <a:solidFill>
                  <a:schemeClr val="bg1"/>
                </a:solidFill>
                <a:latin typeface="Arial" panose="020B0604020202020204" pitchFamily="34" charset="0"/>
                <a:cs typeface="Arial" panose="020B0604020202020204" pitchFamily="34" charset="0"/>
              </a:rPr>
              <a:t>:</a:t>
            </a:r>
          </a:p>
          <a:p>
            <a:pPr lvl="2"/>
            <a:r>
              <a:rPr lang="en-US" sz="1400" dirty="0">
                <a:solidFill>
                  <a:schemeClr val="bg1"/>
                </a:solidFill>
                <a:latin typeface="Arial" panose="020B0604020202020204" pitchFamily="34" charset="0"/>
                <a:cs typeface="Arial" panose="020B0604020202020204" pitchFamily="34" charset="0"/>
              </a:rPr>
              <a:t>	print("Player moved up!")</a:t>
            </a:r>
          </a:p>
          <a:p>
            <a:pPr lvl="2"/>
            <a:r>
              <a:rPr lang="en-US" sz="1400" dirty="0" err="1">
                <a:solidFill>
                  <a:schemeClr val="bg1"/>
                </a:solidFill>
                <a:latin typeface="Arial" panose="020B0604020202020204" pitchFamily="34" charset="0"/>
                <a:cs typeface="Arial" panose="020B0604020202020204" pitchFamily="34" charset="0"/>
              </a:rPr>
              <a:t>elif</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event.key</a:t>
            </a:r>
            <a:r>
              <a:rPr lang="en-US" sz="1400" dirty="0">
                <a:solidFill>
                  <a:schemeClr val="bg1"/>
                </a:solidFill>
                <a:latin typeface="Arial" panose="020B0604020202020204" pitchFamily="34" charset="0"/>
                <a:cs typeface="Arial" panose="020B0604020202020204" pitchFamily="34" charset="0"/>
              </a:rPr>
              <a:t> == </a:t>
            </a:r>
            <a:r>
              <a:rPr lang="en-US" sz="1400" dirty="0" err="1">
                <a:solidFill>
                  <a:schemeClr val="bg1"/>
                </a:solidFill>
                <a:latin typeface="Arial" panose="020B0604020202020204" pitchFamily="34" charset="0"/>
                <a:cs typeface="Arial" panose="020B0604020202020204" pitchFamily="34" charset="0"/>
              </a:rPr>
              <a:t>pygame.K_a</a:t>
            </a:r>
            <a:r>
              <a:rPr lang="en-US" sz="1400" dirty="0">
                <a:solidFill>
                  <a:schemeClr val="bg1"/>
                </a:solidFill>
                <a:latin typeface="Arial" panose="020B0604020202020204" pitchFamily="34" charset="0"/>
                <a:cs typeface="Arial" panose="020B0604020202020204" pitchFamily="34" charset="0"/>
              </a:rPr>
              <a:t>:</a:t>
            </a:r>
          </a:p>
          <a:p>
            <a:pPr lvl="2"/>
            <a:r>
              <a:rPr lang="en-US" sz="1400" dirty="0">
                <a:solidFill>
                  <a:schemeClr val="bg1"/>
                </a:solidFill>
                <a:latin typeface="Arial" panose="020B0604020202020204" pitchFamily="34" charset="0"/>
                <a:cs typeface="Arial" panose="020B0604020202020204" pitchFamily="34" charset="0"/>
              </a:rPr>
              <a:t>	print("Player moved left!")</a:t>
            </a:r>
          </a:p>
          <a:p>
            <a:pPr lvl="2"/>
            <a:r>
              <a:rPr lang="en-US" sz="1400" dirty="0" err="1">
                <a:solidFill>
                  <a:schemeClr val="bg1"/>
                </a:solidFill>
                <a:latin typeface="Arial" panose="020B0604020202020204" pitchFamily="34" charset="0"/>
                <a:cs typeface="Arial" panose="020B0604020202020204" pitchFamily="34" charset="0"/>
              </a:rPr>
              <a:t>elif</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event.key</a:t>
            </a:r>
            <a:r>
              <a:rPr lang="en-US" sz="1400" dirty="0">
                <a:solidFill>
                  <a:schemeClr val="bg1"/>
                </a:solidFill>
                <a:latin typeface="Arial" panose="020B0604020202020204" pitchFamily="34" charset="0"/>
                <a:cs typeface="Arial" panose="020B0604020202020204" pitchFamily="34" charset="0"/>
              </a:rPr>
              <a:t> == </a:t>
            </a:r>
            <a:r>
              <a:rPr lang="en-US" sz="1400" dirty="0" err="1">
                <a:solidFill>
                  <a:schemeClr val="bg1"/>
                </a:solidFill>
                <a:latin typeface="Arial" panose="020B0604020202020204" pitchFamily="34" charset="0"/>
                <a:cs typeface="Arial" panose="020B0604020202020204" pitchFamily="34" charset="0"/>
              </a:rPr>
              <a:t>pygame.K_s</a:t>
            </a:r>
            <a:r>
              <a:rPr lang="en-US" sz="1400" dirty="0">
                <a:solidFill>
                  <a:schemeClr val="bg1"/>
                </a:solidFill>
                <a:latin typeface="Arial" panose="020B0604020202020204" pitchFamily="34" charset="0"/>
                <a:cs typeface="Arial" panose="020B0604020202020204" pitchFamily="34" charset="0"/>
              </a:rPr>
              <a:t>:</a:t>
            </a:r>
          </a:p>
          <a:p>
            <a:pPr lvl="2"/>
            <a:r>
              <a:rPr lang="en-US" sz="1400" dirty="0">
                <a:solidFill>
                  <a:schemeClr val="bg1"/>
                </a:solidFill>
                <a:latin typeface="Arial" panose="020B0604020202020204" pitchFamily="34" charset="0"/>
                <a:cs typeface="Arial" panose="020B0604020202020204" pitchFamily="34" charset="0"/>
              </a:rPr>
              <a:t>	print("Player moved down!")</a:t>
            </a:r>
          </a:p>
          <a:p>
            <a:pPr lvl="2"/>
            <a:r>
              <a:rPr lang="en-US" sz="1400" dirty="0" err="1">
                <a:solidFill>
                  <a:schemeClr val="bg1"/>
                </a:solidFill>
                <a:latin typeface="Arial" panose="020B0604020202020204" pitchFamily="34" charset="0"/>
                <a:cs typeface="Arial" panose="020B0604020202020204" pitchFamily="34" charset="0"/>
              </a:rPr>
              <a:t>elif</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event.key</a:t>
            </a:r>
            <a:r>
              <a:rPr lang="en-US" sz="1400" dirty="0">
                <a:solidFill>
                  <a:schemeClr val="bg1"/>
                </a:solidFill>
                <a:latin typeface="Arial" panose="020B0604020202020204" pitchFamily="34" charset="0"/>
                <a:cs typeface="Arial" panose="020B0604020202020204" pitchFamily="34" charset="0"/>
              </a:rPr>
              <a:t> == </a:t>
            </a:r>
            <a:r>
              <a:rPr lang="en-US" sz="1400" dirty="0" err="1">
                <a:solidFill>
                  <a:schemeClr val="bg1"/>
                </a:solidFill>
                <a:latin typeface="Arial" panose="020B0604020202020204" pitchFamily="34" charset="0"/>
                <a:cs typeface="Arial" panose="020B0604020202020204" pitchFamily="34" charset="0"/>
              </a:rPr>
              <a:t>pygame.K_d</a:t>
            </a:r>
            <a:r>
              <a:rPr lang="en-US" sz="1400" dirty="0">
                <a:solidFill>
                  <a:schemeClr val="bg1"/>
                </a:solidFill>
                <a:latin typeface="Arial" panose="020B0604020202020204" pitchFamily="34" charset="0"/>
                <a:cs typeface="Arial" panose="020B0604020202020204" pitchFamily="34" charset="0"/>
              </a:rPr>
              <a:t>:</a:t>
            </a:r>
          </a:p>
          <a:p>
            <a:pPr lvl="2"/>
            <a:r>
              <a:rPr lang="en-US" sz="1400" dirty="0">
                <a:solidFill>
                  <a:schemeClr val="bg1"/>
                </a:solidFill>
                <a:latin typeface="Arial" panose="020B0604020202020204" pitchFamily="34" charset="0"/>
                <a:cs typeface="Arial" panose="020B0604020202020204" pitchFamily="34" charset="0"/>
              </a:rPr>
              <a:t>	print("Player moved right!")</a:t>
            </a:r>
            <a:endParaRPr lang="ru-KZ" sz="1400" dirty="0">
              <a:solidFill>
                <a:schemeClr val="bg1"/>
              </a:solidFill>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35DA4F85-0939-4660-BDBE-72AA53215D7C}"/>
              </a:ext>
            </a:extLst>
          </p:cNvPr>
          <p:cNvSpPr/>
          <p:nvPr/>
        </p:nvSpPr>
        <p:spPr>
          <a:xfrm>
            <a:off x="1988815" y="2036260"/>
            <a:ext cx="5318764" cy="369332"/>
          </a:xfrm>
          <a:prstGeom prst="rect">
            <a:avLst/>
          </a:prstGeom>
        </p:spPr>
        <p:txBody>
          <a:bodyPr wrap="none">
            <a:spAutoFit/>
          </a:bodyPr>
          <a:lstStyle/>
          <a:p>
            <a:r>
              <a:rPr lang="en-US" dirty="0">
                <a:solidFill>
                  <a:schemeClr val="bg1"/>
                </a:solidFill>
              </a:rPr>
              <a:t>This code will check if the user has pressed w, a, s or d.</a:t>
            </a:r>
          </a:p>
        </p:txBody>
      </p:sp>
    </p:spTree>
    <p:extLst>
      <p:ext uri="{BB962C8B-B14F-4D97-AF65-F5344CB8AC3E}">
        <p14:creationId xmlns:p14="http://schemas.microsoft.com/office/powerpoint/2010/main" val="4140323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5A7F846-3859-4BDD-81C5-CAA6BFCFBD2A}"/>
              </a:ext>
            </a:extLst>
          </p:cNvPr>
          <p:cNvSpPr/>
          <p:nvPr/>
        </p:nvSpPr>
        <p:spPr>
          <a:xfrm>
            <a:off x="-1" y="687891"/>
            <a:ext cx="9144001" cy="461665"/>
          </a:xfrm>
          <a:prstGeom prst="rect">
            <a:avLst/>
          </a:prstGeom>
        </p:spPr>
        <p:txBody>
          <a:bodyPr wrap="square">
            <a:spAutoFit/>
          </a:bodyPr>
          <a:lstStyle/>
          <a:p>
            <a:pPr algn="ctr"/>
            <a:r>
              <a:rPr lang="en-US" sz="2400" b="1" dirty="0">
                <a:solidFill>
                  <a:srgbClr val="FFFF00"/>
                </a:solidFill>
                <a:latin typeface="Cambria" panose="02040503050406030204" pitchFamily="18" charset="0"/>
                <a:ea typeface="Cambria" panose="02040503050406030204" pitchFamily="18" charset="0"/>
                <a:cs typeface="Arial" panose="020B0604020202020204" pitchFamily="34" charset="0"/>
              </a:rPr>
              <a:t>Mouse events</a:t>
            </a:r>
            <a:endParaRPr lang="ru-KZ" sz="24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4A083328-9BD8-4BCD-8BBD-7909874E6A74}"/>
              </a:ext>
            </a:extLst>
          </p:cNvPr>
          <p:cNvSpPr/>
          <p:nvPr/>
        </p:nvSpPr>
        <p:spPr>
          <a:xfrm>
            <a:off x="706866" y="1496210"/>
            <a:ext cx="7730264" cy="369332"/>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Here's a short example using some of the attributes of each mouse event:</a:t>
            </a:r>
            <a:endParaRPr lang="ru-KZ" dirty="0">
              <a:solidFill>
                <a:schemeClr val="bg1"/>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1A8374E4-2E78-49E6-858B-AFE6F74CCAB1}"/>
              </a:ext>
            </a:extLst>
          </p:cNvPr>
          <p:cNvSpPr/>
          <p:nvPr/>
        </p:nvSpPr>
        <p:spPr>
          <a:xfrm>
            <a:off x="178844" y="2212196"/>
            <a:ext cx="8786309" cy="4278094"/>
          </a:xfrm>
          <a:prstGeom prst="rect">
            <a:avLst/>
          </a:prstGeom>
          <a:ln w="38100">
            <a:solidFill>
              <a:srgbClr val="FFFF00"/>
            </a:solidFill>
          </a:ln>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for event in </a:t>
            </a:r>
            <a:r>
              <a:rPr lang="en-US" sz="1600" dirty="0" err="1">
                <a:solidFill>
                  <a:schemeClr val="bg1"/>
                </a:solidFill>
                <a:latin typeface="Arial" panose="020B0604020202020204" pitchFamily="34" charset="0"/>
                <a:cs typeface="Arial" panose="020B0604020202020204" pitchFamily="34" charset="0"/>
              </a:rPr>
              <a:t>pygame.event.get</a:t>
            </a:r>
            <a:r>
              <a:rPr lang="en-US" sz="1600" dirty="0">
                <a:solidFill>
                  <a:schemeClr val="bg1"/>
                </a:solidFill>
                <a:latin typeface="Arial" panose="020B0604020202020204" pitchFamily="34" charset="0"/>
                <a:cs typeface="Arial" panose="020B0604020202020204" pitchFamily="34" charset="0"/>
              </a:rPr>
              <a:t>():</a:t>
            </a:r>
          </a:p>
          <a:p>
            <a:pPr lvl="1"/>
            <a:r>
              <a:rPr lang="en-US" sz="1600" dirty="0">
                <a:solidFill>
                  <a:schemeClr val="bg1"/>
                </a:solidFill>
                <a:latin typeface="Arial" panose="020B0604020202020204" pitchFamily="34" charset="0"/>
                <a:cs typeface="Arial" panose="020B0604020202020204" pitchFamily="34" charset="0"/>
              </a:rPr>
              <a:t>if </a:t>
            </a:r>
            <a:r>
              <a:rPr lang="en-US" sz="1600" dirty="0" err="1">
                <a:solidFill>
                  <a:schemeClr val="bg1"/>
                </a:solidFill>
                <a:latin typeface="Arial" panose="020B0604020202020204" pitchFamily="34" charset="0"/>
                <a:cs typeface="Arial" panose="020B0604020202020204" pitchFamily="34" charset="0"/>
              </a:rPr>
              <a:t>event.type</a:t>
            </a:r>
            <a:r>
              <a:rPr lang="en-US" sz="1600" dirty="0">
                <a:solidFill>
                  <a:schemeClr val="bg1"/>
                </a:solidFill>
                <a:latin typeface="Arial" panose="020B0604020202020204" pitchFamily="34" charset="0"/>
                <a:cs typeface="Arial" panose="020B0604020202020204" pitchFamily="34" charset="0"/>
              </a:rPr>
              <a:t> == </a:t>
            </a:r>
            <a:r>
              <a:rPr lang="en-US" sz="1600" dirty="0" err="1">
                <a:solidFill>
                  <a:schemeClr val="bg1"/>
                </a:solidFill>
                <a:latin typeface="Arial" panose="020B0604020202020204" pitchFamily="34" charset="0"/>
                <a:cs typeface="Arial" panose="020B0604020202020204" pitchFamily="34" charset="0"/>
              </a:rPr>
              <a:t>pygame.QUIT</a:t>
            </a:r>
            <a:r>
              <a:rPr lang="en-US" sz="1600" dirty="0">
                <a:solidFill>
                  <a:schemeClr val="bg1"/>
                </a:solidFill>
                <a:latin typeface="Arial" panose="020B0604020202020204" pitchFamily="34" charset="0"/>
                <a:cs typeface="Arial" panose="020B0604020202020204" pitchFamily="34" charset="0"/>
              </a:rPr>
              <a:t>: # Close your program if the user wants to quit.</a:t>
            </a:r>
          </a:p>
          <a:p>
            <a:pPr lvl="1"/>
            <a:r>
              <a:rPr lang="en-US" sz="1600" dirty="0">
                <a:solidFill>
                  <a:schemeClr val="bg1"/>
                </a:solidFill>
                <a:latin typeface="Arial" panose="020B0604020202020204" pitchFamily="34" charset="0"/>
                <a:cs typeface="Arial" panose="020B0604020202020204" pitchFamily="34" charset="0"/>
              </a:rPr>
              <a:t>	raise </a:t>
            </a:r>
            <a:r>
              <a:rPr lang="en-US" sz="1600" dirty="0" err="1">
                <a:solidFill>
                  <a:schemeClr val="bg1"/>
                </a:solidFill>
                <a:latin typeface="Arial" panose="020B0604020202020204" pitchFamily="34" charset="0"/>
                <a:cs typeface="Arial" panose="020B0604020202020204" pitchFamily="34" charset="0"/>
              </a:rPr>
              <a:t>SystemExit</a:t>
            </a:r>
            <a:endParaRPr lang="en-US" sz="1600" dirty="0">
              <a:solidFill>
                <a:schemeClr val="bg1"/>
              </a:solidFill>
              <a:latin typeface="Arial" panose="020B0604020202020204" pitchFamily="34" charset="0"/>
              <a:cs typeface="Arial" panose="020B0604020202020204" pitchFamily="34" charset="0"/>
            </a:endParaRPr>
          </a:p>
          <a:p>
            <a:pPr lvl="1"/>
            <a:r>
              <a:rPr lang="en-US" sz="1600" dirty="0" err="1">
                <a:solidFill>
                  <a:schemeClr val="bg1"/>
                </a:solidFill>
                <a:latin typeface="Arial" panose="020B0604020202020204" pitchFamily="34" charset="0"/>
                <a:cs typeface="Arial" panose="020B0604020202020204" pitchFamily="34" charset="0"/>
              </a:rPr>
              <a:t>elif</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event.type</a:t>
            </a:r>
            <a:r>
              <a:rPr lang="en-US" sz="1600" dirty="0">
                <a:solidFill>
                  <a:schemeClr val="bg1"/>
                </a:solidFill>
                <a:latin typeface="Arial" panose="020B0604020202020204" pitchFamily="34" charset="0"/>
                <a:cs typeface="Arial" panose="020B0604020202020204" pitchFamily="34" charset="0"/>
              </a:rPr>
              <a:t> == </a:t>
            </a:r>
            <a:r>
              <a:rPr lang="en-US" sz="1600" dirty="0" err="1">
                <a:solidFill>
                  <a:schemeClr val="bg1"/>
                </a:solidFill>
                <a:latin typeface="Arial" panose="020B0604020202020204" pitchFamily="34" charset="0"/>
                <a:cs typeface="Arial" panose="020B0604020202020204" pitchFamily="34" charset="0"/>
              </a:rPr>
              <a:t>pygame.MOUSEMOTION</a:t>
            </a:r>
            <a:r>
              <a:rPr lang="en-US" sz="1600" dirty="0">
                <a:solidFill>
                  <a:schemeClr val="bg1"/>
                </a:solidFill>
                <a:latin typeface="Arial" panose="020B0604020202020204" pitchFamily="34" charset="0"/>
                <a:cs typeface="Arial" panose="020B0604020202020204" pitchFamily="34" charset="0"/>
              </a:rPr>
              <a:t>:</a:t>
            </a:r>
          </a:p>
          <a:p>
            <a:pPr lvl="1"/>
            <a:r>
              <a:rPr lang="en-US" sz="1600" dirty="0">
                <a:solidFill>
                  <a:schemeClr val="bg1"/>
                </a:solidFill>
                <a:latin typeface="Arial" panose="020B0604020202020204" pitchFamily="34" charset="0"/>
                <a:cs typeface="Arial" panose="020B0604020202020204" pitchFamily="34" charset="0"/>
              </a:rPr>
              <a:t>	if </a:t>
            </a:r>
            <a:r>
              <a:rPr lang="en-US" sz="1600" dirty="0" err="1">
                <a:solidFill>
                  <a:schemeClr val="bg1"/>
                </a:solidFill>
                <a:latin typeface="Arial" panose="020B0604020202020204" pitchFamily="34" charset="0"/>
                <a:cs typeface="Arial" panose="020B0604020202020204" pitchFamily="34" charset="0"/>
              </a:rPr>
              <a:t>event.rel</a:t>
            </a:r>
            <a:r>
              <a:rPr lang="en-US" sz="1600" dirty="0">
                <a:solidFill>
                  <a:schemeClr val="bg1"/>
                </a:solidFill>
                <a:latin typeface="Arial" panose="020B0604020202020204" pitchFamily="34" charset="0"/>
                <a:cs typeface="Arial" panose="020B0604020202020204" pitchFamily="34" charset="0"/>
              </a:rPr>
              <a:t>[0] &gt; 0: # '</a:t>
            </a:r>
            <a:r>
              <a:rPr lang="en-US" sz="1600" dirty="0" err="1">
                <a:solidFill>
                  <a:schemeClr val="bg1"/>
                </a:solidFill>
                <a:latin typeface="Arial" panose="020B0604020202020204" pitchFamily="34" charset="0"/>
                <a:cs typeface="Arial" panose="020B0604020202020204" pitchFamily="34" charset="0"/>
              </a:rPr>
              <a:t>rel</a:t>
            </a:r>
            <a:r>
              <a:rPr lang="en-US" sz="1600" dirty="0">
                <a:solidFill>
                  <a:schemeClr val="bg1"/>
                </a:solidFill>
                <a:latin typeface="Arial" panose="020B0604020202020204" pitchFamily="34" charset="0"/>
                <a:cs typeface="Arial" panose="020B0604020202020204" pitchFamily="34" charset="0"/>
              </a:rPr>
              <a:t>' is a tuple (x, y). '</a:t>
            </a:r>
            <a:r>
              <a:rPr lang="en-US" sz="1600" dirty="0" err="1">
                <a:solidFill>
                  <a:schemeClr val="bg1"/>
                </a:solidFill>
                <a:latin typeface="Arial" panose="020B0604020202020204" pitchFamily="34" charset="0"/>
                <a:cs typeface="Arial" panose="020B0604020202020204" pitchFamily="34" charset="0"/>
              </a:rPr>
              <a:t>rel</a:t>
            </a:r>
            <a:r>
              <a:rPr lang="en-US" sz="1600" dirty="0">
                <a:solidFill>
                  <a:schemeClr val="bg1"/>
                </a:solidFill>
                <a:latin typeface="Arial" panose="020B0604020202020204" pitchFamily="34" charset="0"/>
                <a:cs typeface="Arial" panose="020B0604020202020204" pitchFamily="34" charset="0"/>
              </a:rPr>
              <a:t>[0]' is the x-value.</a:t>
            </a:r>
          </a:p>
          <a:p>
            <a:pPr lvl="1"/>
            <a:r>
              <a:rPr lang="en-US" sz="1600" dirty="0">
                <a:solidFill>
                  <a:schemeClr val="bg1"/>
                </a:solidFill>
                <a:latin typeface="Arial" panose="020B0604020202020204" pitchFamily="34" charset="0"/>
                <a:cs typeface="Arial" panose="020B0604020202020204" pitchFamily="34" charset="0"/>
              </a:rPr>
              <a:t>		print("You're moving the mouse to the right")</a:t>
            </a:r>
          </a:p>
          <a:p>
            <a:pPr lvl="1"/>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elif</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event.rel</a:t>
            </a:r>
            <a:r>
              <a:rPr lang="en-US" sz="1600" dirty="0">
                <a:solidFill>
                  <a:schemeClr val="bg1"/>
                </a:solidFill>
                <a:latin typeface="Arial" panose="020B0604020202020204" pitchFamily="34" charset="0"/>
                <a:cs typeface="Arial" panose="020B0604020202020204" pitchFamily="34" charset="0"/>
              </a:rPr>
              <a:t>[1] &gt; 0: # </a:t>
            </a:r>
            <a:r>
              <a:rPr lang="en-US" sz="1600" dirty="0" err="1">
                <a:solidFill>
                  <a:schemeClr val="bg1"/>
                </a:solidFill>
                <a:latin typeface="Arial" panose="020B0604020202020204" pitchFamily="34" charset="0"/>
                <a:cs typeface="Arial" panose="020B0604020202020204" pitchFamily="34" charset="0"/>
              </a:rPr>
              <a:t>pygame</a:t>
            </a:r>
            <a:r>
              <a:rPr lang="en-US" sz="1600" dirty="0">
                <a:solidFill>
                  <a:schemeClr val="bg1"/>
                </a:solidFill>
                <a:latin typeface="Arial" panose="020B0604020202020204" pitchFamily="34" charset="0"/>
                <a:cs typeface="Arial" panose="020B0604020202020204" pitchFamily="34" charset="0"/>
              </a:rPr>
              <a:t> start y=0 at the top of the display, so higher </a:t>
            </a:r>
            <a:r>
              <a:rPr lang="en-US" sz="1600" dirty="0" err="1">
                <a:solidFill>
                  <a:schemeClr val="bg1"/>
                </a:solidFill>
                <a:latin typeface="Arial" panose="020B0604020202020204" pitchFamily="34" charset="0"/>
                <a:cs typeface="Arial" panose="020B0604020202020204" pitchFamily="34" charset="0"/>
              </a:rPr>
              <a:t>yvalues</a:t>
            </a:r>
            <a:r>
              <a:rPr lang="en-US" sz="1600" dirty="0">
                <a:solidFill>
                  <a:schemeClr val="bg1"/>
                </a:solidFill>
                <a:latin typeface="Arial" panose="020B0604020202020204" pitchFamily="34" charset="0"/>
                <a:cs typeface="Arial" panose="020B0604020202020204" pitchFamily="34" charset="0"/>
              </a:rPr>
              <a:t> are further down.</a:t>
            </a:r>
          </a:p>
          <a:p>
            <a:pPr lvl="1"/>
            <a:r>
              <a:rPr lang="en-US" sz="1600" dirty="0">
                <a:solidFill>
                  <a:schemeClr val="bg1"/>
                </a:solidFill>
                <a:latin typeface="Arial" panose="020B0604020202020204" pitchFamily="34" charset="0"/>
                <a:cs typeface="Arial" panose="020B0604020202020204" pitchFamily="34" charset="0"/>
              </a:rPr>
              <a:t>		print("You're moving the mouse down")</a:t>
            </a:r>
          </a:p>
          <a:p>
            <a:pPr lvl="1"/>
            <a:endParaRPr lang="en-US" sz="1600" dirty="0">
              <a:solidFill>
                <a:schemeClr val="bg1"/>
              </a:solidFill>
              <a:latin typeface="Arial" panose="020B0604020202020204" pitchFamily="34" charset="0"/>
              <a:cs typeface="Arial" panose="020B0604020202020204" pitchFamily="34" charset="0"/>
            </a:endParaRPr>
          </a:p>
          <a:p>
            <a:pPr lvl="1"/>
            <a:r>
              <a:rPr lang="en-US" sz="1600" dirty="0" err="1">
                <a:solidFill>
                  <a:schemeClr val="bg1"/>
                </a:solidFill>
                <a:latin typeface="Arial" panose="020B0604020202020204" pitchFamily="34" charset="0"/>
                <a:cs typeface="Arial" panose="020B0604020202020204" pitchFamily="34" charset="0"/>
              </a:rPr>
              <a:t>elif</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event.type</a:t>
            </a:r>
            <a:r>
              <a:rPr lang="en-US" sz="1600" dirty="0">
                <a:solidFill>
                  <a:schemeClr val="bg1"/>
                </a:solidFill>
                <a:latin typeface="Arial" panose="020B0604020202020204" pitchFamily="34" charset="0"/>
                <a:cs typeface="Arial" panose="020B0604020202020204" pitchFamily="34" charset="0"/>
              </a:rPr>
              <a:t> == </a:t>
            </a:r>
            <a:r>
              <a:rPr lang="en-US" sz="1600" dirty="0" err="1">
                <a:solidFill>
                  <a:schemeClr val="bg1"/>
                </a:solidFill>
                <a:latin typeface="Arial" panose="020B0604020202020204" pitchFamily="34" charset="0"/>
                <a:cs typeface="Arial" panose="020B0604020202020204" pitchFamily="34" charset="0"/>
              </a:rPr>
              <a:t>pygame.MOUSEBUTTONDOWN</a:t>
            </a:r>
            <a:r>
              <a:rPr lang="en-US" sz="1600" dirty="0">
                <a:solidFill>
                  <a:schemeClr val="bg1"/>
                </a:solidFill>
                <a:latin typeface="Arial" panose="020B0604020202020204" pitchFamily="34" charset="0"/>
                <a:cs typeface="Arial" panose="020B0604020202020204" pitchFamily="34" charset="0"/>
              </a:rPr>
              <a:t>:</a:t>
            </a:r>
          </a:p>
          <a:p>
            <a:pPr lvl="2"/>
            <a:r>
              <a:rPr lang="en-US" sz="1600" dirty="0">
                <a:solidFill>
                  <a:schemeClr val="bg1"/>
                </a:solidFill>
                <a:latin typeface="Arial" panose="020B0604020202020204" pitchFamily="34" charset="0"/>
                <a:cs typeface="Arial" panose="020B0604020202020204" pitchFamily="34" charset="0"/>
              </a:rPr>
              <a:t>if </a:t>
            </a:r>
            <a:r>
              <a:rPr lang="en-US" sz="1600" dirty="0" err="1">
                <a:solidFill>
                  <a:schemeClr val="bg1"/>
                </a:solidFill>
                <a:latin typeface="Arial" panose="020B0604020202020204" pitchFamily="34" charset="0"/>
                <a:cs typeface="Arial" panose="020B0604020202020204" pitchFamily="34" charset="0"/>
              </a:rPr>
              <a:t>event.button</a:t>
            </a:r>
            <a:r>
              <a:rPr lang="en-US" sz="1600" dirty="0">
                <a:solidFill>
                  <a:schemeClr val="bg1"/>
                </a:solidFill>
                <a:latin typeface="Arial" panose="020B0604020202020204" pitchFamily="34" charset="0"/>
                <a:cs typeface="Arial" panose="020B0604020202020204" pitchFamily="34" charset="0"/>
              </a:rPr>
              <a:t> == 1:</a:t>
            </a:r>
          </a:p>
          <a:p>
            <a:pPr lvl="2"/>
            <a:r>
              <a:rPr lang="en-US" sz="1600" dirty="0">
                <a:solidFill>
                  <a:schemeClr val="bg1"/>
                </a:solidFill>
                <a:latin typeface="Arial" panose="020B0604020202020204" pitchFamily="34" charset="0"/>
                <a:cs typeface="Arial" panose="020B0604020202020204" pitchFamily="34" charset="0"/>
              </a:rPr>
              <a:t>	print("You pressed the left mouse button")</a:t>
            </a:r>
          </a:p>
          <a:p>
            <a:pPr lvl="2"/>
            <a:r>
              <a:rPr lang="en-US" sz="1600" dirty="0" err="1">
                <a:solidFill>
                  <a:schemeClr val="bg1"/>
                </a:solidFill>
                <a:latin typeface="Arial" panose="020B0604020202020204" pitchFamily="34" charset="0"/>
                <a:cs typeface="Arial" panose="020B0604020202020204" pitchFamily="34" charset="0"/>
              </a:rPr>
              <a:t>elif</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event.button</a:t>
            </a:r>
            <a:r>
              <a:rPr lang="en-US" sz="1600" dirty="0">
                <a:solidFill>
                  <a:schemeClr val="bg1"/>
                </a:solidFill>
                <a:latin typeface="Arial" panose="020B0604020202020204" pitchFamily="34" charset="0"/>
                <a:cs typeface="Arial" panose="020B0604020202020204" pitchFamily="34" charset="0"/>
              </a:rPr>
              <a:t> == 3:</a:t>
            </a:r>
          </a:p>
          <a:p>
            <a:pPr lvl="2"/>
            <a:r>
              <a:rPr lang="en-US" sz="1600" dirty="0">
                <a:solidFill>
                  <a:schemeClr val="bg1"/>
                </a:solidFill>
                <a:latin typeface="Arial" panose="020B0604020202020204" pitchFamily="34" charset="0"/>
                <a:cs typeface="Arial" panose="020B0604020202020204" pitchFamily="34" charset="0"/>
              </a:rPr>
              <a:t>	print("You pressed the right mouse button")</a:t>
            </a:r>
          </a:p>
          <a:p>
            <a:pPr lvl="1"/>
            <a:r>
              <a:rPr lang="en-US" sz="1600" dirty="0" err="1">
                <a:solidFill>
                  <a:schemeClr val="bg1"/>
                </a:solidFill>
                <a:latin typeface="Arial" panose="020B0604020202020204" pitchFamily="34" charset="0"/>
                <a:cs typeface="Arial" panose="020B0604020202020204" pitchFamily="34" charset="0"/>
              </a:rPr>
              <a:t>elif</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event.type</a:t>
            </a:r>
            <a:r>
              <a:rPr lang="en-US" sz="1600" dirty="0">
                <a:solidFill>
                  <a:schemeClr val="bg1"/>
                </a:solidFill>
                <a:latin typeface="Arial" panose="020B0604020202020204" pitchFamily="34" charset="0"/>
                <a:cs typeface="Arial" panose="020B0604020202020204" pitchFamily="34" charset="0"/>
              </a:rPr>
              <a:t> == </a:t>
            </a:r>
            <a:r>
              <a:rPr lang="en-US" sz="1600" dirty="0" err="1">
                <a:solidFill>
                  <a:schemeClr val="bg1"/>
                </a:solidFill>
                <a:latin typeface="Arial" panose="020B0604020202020204" pitchFamily="34" charset="0"/>
                <a:cs typeface="Arial" panose="020B0604020202020204" pitchFamily="34" charset="0"/>
              </a:rPr>
              <a:t>pygame.MOUSEBUTTONUP</a:t>
            </a:r>
            <a:r>
              <a:rPr lang="en-US" sz="1600" dirty="0">
                <a:solidFill>
                  <a:schemeClr val="bg1"/>
                </a:solidFill>
                <a:latin typeface="Arial" panose="020B0604020202020204" pitchFamily="34" charset="0"/>
                <a:cs typeface="Arial" panose="020B0604020202020204" pitchFamily="34" charset="0"/>
              </a:rPr>
              <a:t>:</a:t>
            </a:r>
          </a:p>
          <a:p>
            <a:pPr lvl="1"/>
            <a:r>
              <a:rPr lang="en-US" sz="1600" dirty="0">
                <a:solidFill>
                  <a:schemeClr val="bg1"/>
                </a:solidFill>
                <a:latin typeface="Arial" panose="020B0604020202020204" pitchFamily="34" charset="0"/>
                <a:cs typeface="Arial" panose="020B0604020202020204" pitchFamily="34" charset="0"/>
              </a:rPr>
              <a:t>	print("You released the mouse button")</a:t>
            </a:r>
            <a:endParaRPr lang="ru-KZ"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998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3823231-44E2-42A4-937D-4C82F9ACFF4A}"/>
              </a:ext>
            </a:extLst>
          </p:cNvPr>
          <p:cNvSpPr>
            <a:spLocks noGrp="1"/>
          </p:cNvSpPr>
          <p:nvPr>
            <p:ph type="title"/>
          </p:nvPr>
        </p:nvSpPr>
        <p:spPr>
          <a:xfrm>
            <a:off x="0" y="695325"/>
            <a:ext cx="9144000" cy="657226"/>
          </a:xfrm>
        </p:spPr>
        <p:txBody>
          <a:bodyPr>
            <a:norm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REFERENCES</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5" name="Прямоугольник 4">
            <a:extLst>
              <a:ext uri="{FF2B5EF4-FFF2-40B4-BE49-F238E27FC236}">
                <a16:creationId xmlns:a16="http://schemas.microsoft.com/office/drawing/2014/main" id="{29417852-C28D-420B-9E98-70B43C94B12B}"/>
              </a:ext>
            </a:extLst>
          </p:cNvPr>
          <p:cNvSpPr/>
          <p:nvPr/>
        </p:nvSpPr>
        <p:spPr>
          <a:xfrm>
            <a:off x="304800" y="1912888"/>
            <a:ext cx="8534400" cy="2308324"/>
          </a:xfrm>
          <a:prstGeom prst="rect">
            <a:avLst/>
          </a:prstGeom>
        </p:spPr>
        <p:txBody>
          <a:bodyPr wrap="square">
            <a:spAutoFit/>
          </a:bodyPr>
          <a:lstStyle/>
          <a:p>
            <a:pPr marL="342900" indent="-342900" algn="just">
              <a:buFont typeface="+mj-lt"/>
              <a:buAutoNum type="arabicPeriod"/>
              <a:defRPr/>
            </a:pPr>
            <a:r>
              <a:rPr lang="en-US" dirty="0">
                <a:solidFill>
                  <a:srgbClr val="FFFFFF"/>
                </a:solidFill>
                <a:latin typeface="Cambria" panose="02040503050406030204" pitchFamily="18" charset="0"/>
                <a:ea typeface="Cambria" panose="02040503050406030204" pitchFamily="18" charset="0"/>
              </a:rPr>
              <a:t>Link: [https://www.javatpoint.com/pygame]</a:t>
            </a:r>
            <a:endParaRPr lang="ru-RU" dirty="0">
              <a:solidFill>
                <a:srgbClr val="FFFFFF"/>
              </a:solidFill>
              <a:latin typeface="Cambria" panose="02040503050406030204" pitchFamily="18" charset="0"/>
              <a:ea typeface="Cambria" panose="02040503050406030204" pitchFamily="18" charset="0"/>
            </a:endParaRPr>
          </a:p>
          <a:p>
            <a:pPr marL="342900" indent="-342900" algn="just">
              <a:buFont typeface="+mj-lt"/>
              <a:buAutoNum type="arabicPeriod"/>
              <a:defRPr/>
            </a:pPr>
            <a:r>
              <a:rPr lang="en-US" dirty="0">
                <a:solidFill>
                  <a:srgbClr val="FFFFFF"/>
                </a:solidFill>
                <a:latin typeface="Cambria" panose="02040503050406030204" pitchFamily="18" charset="0"/>
                <a:ea typeface="Cambria" panose="02040503050406030204" pitchFamily="18" charset="0"/>
              </a:rPr>
              <a:t>Link: [https://www.javatpoint.com/pygame]</a:t>
            </a:r>
            <a:endParaRPr lang="ru-RU" dirty="0">
              <a:solidFill>
                <a:srgbClr val="FFFFFF"/>
              </a:solidFill>
              <a:latin typeface="Cambria" panose="02040503050406030204" pitchFamily="18" charset="0"/>
              <a:ea typeface="Cambria" panose="02040503050406030204" pitchFamily="18" charset="0"/>
            </a:endParaRPr>
          </a:p>
          <a:p>
            <a:pPr marL="342900" indent="-342900" algn="just">
              <a:buFont typeface="+mj-lt"/>
              <a:buAutoNum type="arabicPeriod"/>
              <a:defRPr/>
            </a:pPr>
            <a:r>
              <a:rPr lang="en-US" dirty="0">
                <a:solidFill>
                  <a:srgbClr val="FFFFFF"/>
                </a:solidFill>
                <a:latin typeface="Cambria" panose="02040503050406030204" pitchFamily="18" charset="0"/>
                <a:ea typeface="Cambria" panose="02040503050406030204" pitchFamily="18" charset="0"/>
              </a:rPr>
              <a:t>Unit 9</a:t>
            </a:r>
            <a:r>
              <a:rPr lang="ru-RU" dirty="0">
                <a:solidFill>
                  <a:srgbClr val="FFFFFF"/>
                </a:solidFill>
                <a:latin typeface="Cambria" panose="02040503050406030204" pitchFamily="18" charset="0"/>
                <a:ea typeface="Cambria" panose="02040503050406030204" pitchFamily="18" charset="0"/>
              </a:rPr>
              <a:t>. </a:t>
            </a:r>
            <a:r>
              <a:rPr lang="en-US" dirty="0">
                <a:solidFill>
                  <a:srgbClr val="FFFFFF"/>
                </a:solidFill>
                <a:latin typeface="Cambria" panose="02040503050406030204" pitchFamily="18" charset="0"/>
                <a:ea typeface="Cambria" panose="02040503050406030204" pitchFamily="18" charset="0"/>
              </a:rPr>
              <a:t>Special thanks to Roy </a:t>
            </a:r>
            <a:r>
              <a:rPr lang="en-US" dirty="0" err="1">
                <a:solidFill>
                  <a:srgbClr val="FFFFFF"/>
                </a:solidFill>
                <a:latin typeface="Cambria" panose="02040503050406030204" pitchFamily="18" charset="0"/>
                <a:ea typeface="Cambria" panose="02040503050406030204" pitchFamily="18" charset="0"/>
              </a:rPr>
              <a:t>McElmurry</a:t>
            </a:r>
            <a:r>
              <a:rPr lang="en-US" dirty="0">
                <a:solidFill>
                  <a:srgbClr val="FFFFFF"/>
                </a:solidFill>
                <a:latin typeface="Cambria" panose="02040503050406030204" pitchFamily="18" charset="0"/>
                <a:ea typeface="Cambria" panose="02040503050406030204" pitchFamily="18" charset="0"/>
              </a:rPr>
              <a:t>, John </a:t>
            </a:r>
            <a:r>
              <a:rPr lang="en-US" dirty="0" err="1">
                <a:solidFill>
                  <a:srgbClr val="FFFFFF"/>
                </a:solidFill>
                <a:latin typeface="Cambria" panose="02040503050406030204" pitchFamily="18" charset="0"/>
                <a:ea typeface="Cambria" panose="02040503050406030204" pitchFamily="18" charset="0"/>
              </a:rPr>
              <a:t>Kurkowski</a:t>
            </a:r>
            <a:r>
              <a:rPr lang="en-US" dirty="0">
                <a:solidFill>
                  <a:srgbClr val="FFFFFF"/>
                </a:solidFill>
                <a:latin typeface="Cambria" panose="02040503050406030204" pitchFamily="18" charset="0"/>
                <a:ea typeface="Cambria" panose="02040503050406030204" pitchFamily="18" charset="0"/>
              </a:rPr>
              <a:t>, Scott </a:t>
            </a:r>
            <a:r>
              <a:rPr lang="en-US" dirty="0" err="1">
                <a:solidFill>
                  <a:srgbClr val="FFFFFF"/>
                </a:solidFill>
                <a:latin typeface="Cambria" panose="02040503050406030204" pitchFamily="18" charset="0"/>
                <a:ea typeface="Cambria" panose="02040503050406030204" pitchFamily="18" charset="0"/>
              </a:rPr>
              <a:t>Shawcroft</a:t>
            </a:r>
            <a:r>
              <a:rPr lang="en-US" dirty="0">
                <a:solidFill>
                  <a:srgbClr val="FFFFFF"/>
                </a:solidFill>
                <a:latin typeface="Cambria" panose="02040503050406030204" pitchFamily="18" charset="0"/>
                <a:ea typeface="Cambria" panose="02040503050406030204" pitchFamily="18" charset="0"/>
              </a:rPr>
              <a:t>, Ryan Tucker, Paul Beck for their work.</a:t>
            </a:r>
            <a:r>
              <a:rPr lang="ru-RU" dirty="0">
                <a:solidFill>
                  <a:srgbClr val="FFFFFF"/>
                </a:solidFill>
                <a:latin typeface="Cambria" panose="02040503050406030204" pitchFamily="18" charset="0"/>
                <a:ea typeface="Cambria" panose="02040503050406030204" pitchFamily="18" charset="0"/>
              </a:rPr>
              <a:t> </a:t>
            </a:r>
            <a:r>
              <a:rPr lang="en-US" dirty="0">
                <a:solidFill>
                  <a:srgbClr val="FFFFFF"/>
                </a:solidFill>
                <a:latin typeface="Cambria" panose="02040503050406030204" pitchFamily="18" charset="0"/>
                <a:ea typeface="Cambria" panose="02040503050406030204" pitchFamily="18" charset="0"/>
              </a:rPr>
              <a:t>Except where otherwise noted, this work is licensed under:</a:t>
            </a:r>
            <a:br>
              <a:rPr lang="en-US" dirty="0">
                <a:solidFill>
                  <a:srgbClr val="FFFFFF"/>
                </a:solidFill>
                <a:latin typeface="Cambria" panose="02040503050406030204" pitchFamily="18" charset="0"/>
                <a:ea typeface="Cambria" panose="02040503050406030204" pitchFamily="18" charset="0"/>
              </a:rPr>
            </a:br>
            <a:r>
              <a:rPr lang="en-US" dirty="0">
                <a:solidFill>
                  <a:srgbClr val="FFFFFF"/>
                </a:solidFill>
                <a:latin typeface="Cambria" panose="02040503050406030204" pitchFamily="18" charset="0"/>
                <a:ea typeface="Cambria" panose="02040503050406030204" pitchFamily="18" charset="0"/>
              </a:rPr>
              <a:t>http://creativecommons.org/licenses/by-nc-sa/3.0</a:t>
            </a:r>
          </a:p>
          <a:p>
            <a:pPr marL="342900" indent="-342900" algn="just">
              <a:buFont typeface="+mj-lt"/>
              <a:buAutoNum type="arabicPeriod"/>
              <a:defRPr/>
            </a:pPr>
            <a:r>
              <a:rPr lang="en-US" dirty="0">
                <a:solidFill>
                  <a:srgbClr val="FFFFFF"/>
                </a:solidFill>
                <a:latin typeface="Cambria" panose="02040503050406030204" pitchFamily="18" charset="0"/>
                <a:ea typeface="Cambria" panose="02040503050406030204" pitchFamily="18" charset="0"/>
              </a:rPr>
              <a:t>Free unaffiliated eBook created from Stack Overflow contributors</a:t>
            </a:r>
          </a:p>
          <a:p>
            <a:pPr marL="342900" indent="-342900" algn="just">
              <a:buFont typeface="+mj-lt"/>
              <a:buAutoNum type="arabicPeriod"/>
              <a:defRPr/>
            </a:pPr>
            <a:r>
              <a:rPr lang="en-US" dirty="0">
                <a:solidFill>
                  <a:srgbClr val="FFFFFF"/>
                </a:solidFill>
                <a:latin typeface="Cambria" panose="02040503050406030204" pitchFamily="18" charset="0"/>
                <a:ea typeface="Cambria" panose="02040503050406030204" pitchFamily="18" charset="0"/>
              </a:rPr>
              <a:t>Link: [https://pythonprogramming.net/adding-sounds-music-pygame/]</a:t>
            </a:r>
          </a:p>
        </p:txBody>
      </p:sp>
    </p:spTree>
    <p:extLst>
      <p:ext uri="{BB962C8B-B14F-4D97-AF65-F5344CB8AC3E}">
        <p14:creationId xmlns:p14="http://schemas.microsoft.com/office/powerpoint/2010/main" val="136281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9C09B4-DCE6-48F7-8E18-CD3EA87D2B86}"/>
              </a:ext>
            </a:extLst>
          </p:cNvPr>
          <p:cNvSpPr>
            <a:spLocks noGrp="1"/>
          </p:cNvSpPr>
          <p:nvPr>
            <p:ph type="ctrTitle"/>
          </p:nvPr>
        </p:nvSpPr>
        <p:spPr>
          <a:xfrm>
            <a:off x="0" y="2881937"/>
            <a:ext cx="9144000" cy="708465"/>
          </a:xfrm>
        </p:spPr>
        <p:txBody>
          <a:bodyPr>
            <a:normAutofit/>
          </a:bodyPr>
          <a:lstStyle/>
          <a:p>
            <a:r>
              <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rPr>
              <a:t>Game programming with Python</a:t>
            </a:r>
            <a:endParaRPr lang="ru-KZ" sz="40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69767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hsto.org/getpro/habr/post_images/e38/895/a15/e38895a159ff5bbd8da2f1040b61d219.gif">
            <a:extLst>
              <a:ext uri="{FF2B5EF4-FFF2-40B4-BE49-F238E27FC236}">
                <a16:creationId xmlns:a16="http://schemas.microsoft.com/office/drawing/2014/main" id="{CEFD16C5-7728-4187-AA47-61D21EE77E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269" y="1324175"/>
            <a:ext cx="7327461" cy="216788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7A2D10CF-CBB6-40D5-AC3C-36D9C7F25FA7}"/>
              </a:ext>
            </a:extLst>
          </p:cNvPr>
          <p:cNvSpPr/>
          <p:nvPr/>
        </p:nvSpPr>
        <p:spPr>
          <a:xfrm>
            <a:off x="0" y="681935"/>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Pygame</a:t>
            </a:r>
            <a:endParaRPr lang="ru-KZ" sz="2800" b="1" dirty="0">
              <a:solidFill>
                <a:srgbClr val="FFFF00"/>
              </a:solidFill>
              <a:latin typeface="Cambria" panose="02040503050406030204" pitchFamily="18" charset="0"/>
              <a:ea typeface="Cambria" panose="02040503050406030204" pitchFamily="18" charset="0"/>
            </a:endParaRPr>
          </a:p>
        </p:txBody>
      </p:sp>
      <p:pic>
        <p:nvPicPr>
          <p:cNvPr id="1028" name="Picture 4" descr="https://opensource.com/sites/default/files/lead-images/header.png">
            <a:extLst>
              <a:ext uri="{FF2B5EF4-FFF2-40B4-BE49-F238E27FC236}">
                <a16:creationId xmlns:a16="http://schemas.microsoft.com/office/drawing/2014/main" id="{7081FB8B-29B6-436B-9BA6-8573074599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921" y="4433849"/>
            <a:ext cx="3102576" cy="17422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3.googleusercontent.com/proxy/AToV0q0nvPHloTlKXE4c-J_3awVGYig_LHi1mDXiY_-0bnB6mby-933S5rdSRB2A_42cCj7XUsxBhHdIbx26zY8">
            <a:extLst>
              <a:ext uri="{FF2B5EF4-FFF2-40B4-BE49-F238E27FC236}">
                <a16:creationId xmlns:a16="http://schemas.microsoft.com/office/drawing/2014/main" id="{75981883-ECA0-4527-BB02-B86C6EF32D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1021" y="4433849"/>
            <a:ext cx="2953690" cy="17422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cdathenry.files.wordpress.com/2017/01/mentor_dash.jpg">
            <a:extLst>
              <a:ext uri="{FF2B5EF4-FFF2-40B4-BE49-F238E27FC236}">
                <a16:creationId xmlns:a16="http://schemas.microsoft.com/office/drawing/2014/main" id="{1ABCCD9F-C41D-48F3-BF3D-54EC4EEC7E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8012" y="4433850"/>
            <a:ext cx="2414097" cy="174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191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D6959C7-1283-4F6D-A3F8-4E958B4DDFAB}"/>
              </a:ext>
            </a:extLst>
          </p:cNvPr>
          <p:cNvSpPr/>
          <p:nvPr/>
        </p:nvSpPr>
        <p:spPr>
          <a:xfrm>
            <a:off x="0" y="685436"/>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Pygame Installation</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6" name="Прямоугольник 5">
            <a:extLst>
              <a:ext uri="{FF2B5EF4-FFF2-40B4-BE49-F238E27FC236}">
                <a16:creationId xmlns:a16="http://schemas.microsoft.com/office/drawing/2014/main" id="{57C5DA26-C06C-42AE-856C-49A64E5DAD61}"/>
              </a:ext>
            </a:extLst>
          </p:cNvPr>
          <p:cNvSpPr/>
          <p:nvPr/>
        </p:nvSpPr>
        <p:spPr>
          <a:xfrm>
            <a:off x="981574" y="1540949"/>
            <a:ext cx="2210862" cy="369332"/>
          </a:xfrm>
          <a:prstGeom prst="rect">
            <a:avLst/>
          </a:prstGeom>
        </p:spPr>
        <p:txBody>
          <a:bodyPr wrap="none">
            <a:spAutoFit/>
          </a:bodyPr>
          <a:lstStyle/>
          <a:p>
            <a:r>
              <a:rPr lang="en-US" dirty="0">
                <a:solidFill>
                  <a:srgbClr val="FFFF00"/>
                </a:solidFill>
              </a:rPr>
              <a:t>Installing through pip</a:t>
            </a:r>
            <a:endParaRPr lang="ru-KZ" dirty="0">
              <a:solidFill>
                <a:srgbClr val="FFFF00"/>
              </a:solidFill>
            </a:endParaRPr>
          </a:p>
        </p:txBody>
      </p:sp>
      <p:sp>
        <p:nvSpPr>
          <p:cNvPr id="7" name="Прямоугольник 6">
            <a:extLst>
              <a:ext uri="{FF2B5EF4-FFF2-40B4-BE49-F238E27FC236}">
                <a16:creationId xmlns:a16="http://schemas.microsoft.com/office/drawing/2014/main" id="{701B7573-3574-46B2-AA5F-C3DAF9945468}"/>
              </a:ext>
            </a:extLst>
          </p:cNvPr>
          <p:cNvSpPr/>
          <p:nvPr/>
        </p:nvSpPr>
        <p:spPr>
          <a:xfrm>
            <a:off x="5818216" y="1540949"/>
            <a:ext cx="2534668" cy="369332"/>
          </a:xfrm>
          <a:prstGeom prst="rect">
            <a:avLst/>
          </a:prstGeom>
        </p:spPr>
        <p:txBody>
          <a:bodyPr wrap="none">
            <a:spAutoFit/>
          </a:bodyPr>
          <a:lstStyle/>
          <a:p>
            <a:r>
              <a:rPr lang="en-US" dirty="0">
                <a:solidFill>
                  <a:srgbClr val="FFFF00"/>
                </a:solidFill>
              </a:rPr>
              <a:t>Installing through an IDE</a:t>
            </a:r>
            <a:endParaRPr lang="ru-KZ" dirty="0">
              <a:solidFill>
                <a:srgbClr val="FFFF00"/>
              </a:solidFill>
            </a:endParaRPr>
          </a:p>
        </p:txBody>
      </p:sp>
      <p:sp>
        <p:nvSpPr>
          <p:cNvPr id="8" name="Стрелка: вниз 7">
            <a:extLst>
              <a:ext uri="{FF2B5EF4-FFF2-40B4-BE49-F238E27FC236}">
                <a16:creationId xmlns:a16="http://schemas.microsoft.com/office/drawing/2014/main" id="{5DB8A0CB-4E97-47FB-9574-7D5E24DBFD38}"/>
              </a:ext>
            </a:extLst>
          </p:cNvPr>
          <p:cNvSpPr/>
          <p:nvPr/>
        </p:nvSpPr>
        <p:spPr>
          <a:xfrm>
            <a:off x="1699826" y="2099579"/>
            <a:ext cx="741406" cy="1118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9" name="Прямоугольник 8">
            <a:extLst>
              <a:ext uri="{FF2B5EF4-FFF2-40B4-BE49-F238E27FC236}">
                <a16:creationId xmlns:a16="http://schemas.microsoft.com/office/drawing/2014/main" id="{300D6D08-3066-4EB8-930A-4D9A7CAFFB70}"/>
              </a:ext>
            </a:extLst>
          </p:cNvPr>
          <p:cNvSpPr/>
          <p:nvPr/>
        </p:nvSpPr>
        <p:spPr>
          <a:xfrm>
            <a:off x="3886200" y="3351273"/>
            <a:ext cx="5107479" cy="1754326"/>
          </a:xfrm>
          <a:prstGeom prst="rect">
            <a:avLst/>
          </a:prstGeom>
        </p:spPr>
        <p:txBody>
          <a:bodyPr wrap="square">
            <a:spAutoFit/>
          </a:bodyPr>
          <a:lstStyle/>
          <a:p>
            <a:pPr marL="342900" indent="-342900">
              <a:buFont typeface="+mj-lt"/>
              <a:buAutoNum type="arabicPeriod"/>
            </a:pPr>
            <a:r>
              <a:rPr lang="en-US" dirty="0">
                <a:solidFill>
                  <a:schemeClr val="bg1"/>
                </a:solidFill>
              </a:rPr>
              <a:t>Open the File tab and click on the Settings option.</a:t>
            </a:r>
            <a:endParaRPr lang="ru-RU" dirty="0">
              <a:solidFill>
                <a:schemeClr val="bg1"/>
              </a:solidFill>
            </a:endParaRPr>
          </a:p>
          <a:p>
            <a:pPr marL="342900" indent="-342900">
              <a:buFont typeface="+mj-lt"/>
              <a:buAutoNum type="arabicPeriod"/>
            </a:pPr>
            <a:r>
              <a:rPr lang="en-US" dirty="0">
                <a:solidFill>
                  <a:schemeClr val="bg1"/>
                </a:solidFill>
              </a:rPr>
              <a:t>Select the Project Interpreter and click on the + icon.</a:t>
            </a:r>
            <a:endParaRPr lang="ru-RU" dirty="0">
              <a:solidFill>
                <a:schemeClr val="bg1"/>
              </a:solidFill>
            </a:endParaRPr>
          </a:p>
          <a:p>
            <a:pPr marL="342900" indent="-342900">
              <a:buFont typeface="+mj-lt"/>
              <a:buAutoNum type="arabicPeriod"/>
            </a:pPr>
            <a:r>
              <a:rPr lang="en-US" dirty="0">
                <a:solidFill>
                  <a:schemeClr val="bg1"/>
                </a:solidFill>
              </a:rPr>
              <a:t>It will display the search box. Search the </a:t>
            </a:r>
            <a:r>
              <a:rPr lang="en-US" dirty="0" err="1">
                <a:solidFill>
                  <a:schemeClr val="bg1"/>
                </a:solidFill>
              </a:rPr>
              <a:t>pygame</a:t>
            </a:r>
            <a:r>
              <a:rPr lang="en-US" dirty="0">
                <a:solidFill>
                  <a:schemeClr val="bg1"/>
                </a:solidFill>
              </a:rPr>
              <a:t> and click on the install package button.</a:t>
            </a:r>
            <a:endParaRPr lang="ru-KZ" dirty="0">
              <a:solidFill>
                <a:schemeClr val="bg1"/>
              </a:solidFill>
            </a:endParaRPr>
          </a:p>
        </p:txBody>
      </p:sp>
      <p:sp>
        <p:nvSpPr>
          <p:cNvPr id="10" name="Стрелка: вниз 9">
            <a:extLst>
              <a:ext uri="{FF2B5EF4-FFF2-40B4-BE49-F238E27FC236}">
                <a16:creationId xmlns:a16="http://schemas.microsoft.com/office/drawing/2014/main" id="{AB6E47AE-6F4D-4F97-A71F-CC953D4B8CCA}"/>
              </a:ext>
            </a:extLst>
          </p:cNvPr>
          <p:cNvSpPr/>
          <p:nvPr/>
        </p:nvSpPr>
        <p:spPr>
          <a:xfrm>
            <a:off x="6714847" y="2097004"/>
            <a:ext cx="741406" cy="1118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11" name="Прямоугольник 10">
            <a:extLst>
              <a:ext uri="{FF2B5EF4-FFF2-40B4-BE49-F238E27FC236}">
                <a16:creationId xmlns:a16="http://schemas.microsoft.com/office/drawing/2014/main" id="{820A8E8A-562E-4C18-BA58-C227F15C1E6B}"/>
              </a:ext>
            </a:extLst>
          </p:cNvPr>
          <p:cNvSpPr/>
          <p:nvPr/>
        </p:nvSpPr>
        <p:spPr>
          <a:xfrm>
            <a:off x="350346" y="3404587"/>
            <a:ext cx="3440365" cy="1477328"/>
          </a:xfrm>
          <a:prstGeom prst="rect">
            <a:avLst/>
          </a:prstGeom>
        </p:spPr>
        <p:txBody>
          <a:bodyPr wrap="none">
            <a:spAutoFit/>
          </a:bodyPr>
          <a:lstStyle/>
          <a:p>
            <a:pPr algn="ctr"/>
            <a:r>
              <a:rPr lang="en-US" dirty="0">
                <a:solidFill>
                  <a:schemeClr val="bg1"/>
                </a:solidFill>
              </a:rPr>
              <a:t>$ pip install </a:t>
            </a:r>
            <a:r>
              <a:rPr lang="en-US" dirty="0" err="1">
                <a:solidFill>
                  <a:schemeClr val="bg1"/>
                </a:solidFill>
              </a:rPr>
              <a:t>pygame</a:t>
            </a:r>
            <a:endParaRPr lang="en-US" dirty="0">
              <a:solidFill>
                <a:schemeClr val="bg1"/>
              </a:solidFill>
            </a:endParaRPr>
          </a:p>
          <a:p>
            <a:pPr algn="ctr"/>
            <a:endParaRPr lang="en-US" dirty="0">
              <a:solidFill>
                <a:schemeClr val="bg1"/>
              </a:solidFill>
            </a:endParaRPr>
          </a:p>
          <a:p>
            <a:pPr algn="ctr"/>
            <a:r>
              <a:rPr lang="en-US" dirty="0">
                <a:solidFill>
                  <a:schemeClr val="bg1"/>
                </a:solidFill>
              </a:rPr>
              <a:t>OR</a:t>
            </a:r>
          </a:p>
          <a:p>
            <a:pPr algn="ctr"/>
            <a:endParaRPr lang="en-US" dirty="0">
              <a:solidFill>
                <a:schemeClr val="bg1"/>
              </a:solidFill>
            </a:endParaRPr>
          </a:p>
          <a:p>
            <a:pPr algn="ctr"/>
            <a:r>
              <a:rPr lang="en-US" dirty="0" err="1">
                <a:solidFill>
                  <a:schemeClr val="bg1"/>
                </a:solidFill>
              </a:rPr>
              <a:t>py</a:t>
            </a:r>
            <a:r>
              <a:rPr lang="en-US" dirty="0">
                <a:solidFill>
                  <a:schemeClr val="bg1"/>
                </a:solidFill>
              </a:rPr>
              <a:t> -m pip install -U </a:t>
            </a:r>
            <a:r>
              <a:rPr lang="en-US" dirty="0" err="1">
                <a:solidFill>
                  <a:schemeClr val="bg1"/>
                </a:solidFill>
              </a:rPr>
              <a:t>pygame</a:t>
            </a:r>
            <a:r>
              <a:rPr lang="en-US" dirty="0">
                <a:solidFill>
                  <a:schemeClr val="bg1"/>
                </a:solidFill>
              </a:rPr>
              <a:t> --user </a:t>
            </a:r>
          </a:p>
        </p:txBody>
      </p:sp>
      <p:sp>
        <p:nvSpPr>
          <p:cNvPr id="13" name="Прямоугольник 12">
            <a:extLst>
              <a:ext uri="{FF2B5EF4-FFF2-40B4-BE49-F238E27FC236}">
                <a16:creationId xmlns:a16="http://schemas.microsoft.com/office/drawing/2014/main" id="{922E4E23-2722-4D70-8227-79744D0C4E66}"/>
              </a:ext>
            </a:extLst>
          </p:cNvPr>
          <p:cNvSpPr/>
          <p:nvPr/>
        </p:nvSpPr>
        <p:spPr>
          <a:xfrm>
            <a:off x="2248930" y="5214208"/>
            <a:ext cx="4646140" cy="369332"/>
          </a:xfrm>
          <a:prstGeom prst="rect">
            <a:avLst/>
          </a:prstGeom>
          <a:ln w="38100">
            <a:solidFill>
              <a:srgbClr val="FFFF00"/>
            </a:solidFill>
          </a:ln>
        </p:spPr>
        <p:txBody>
          <a:bodyPr wrap="square">
            <a:spAutoFit/>
          </a:bodyPr>
          <a:lstStyle/>
          <a:p>
            <a:pPr algn="ctr"/>
            <a:r>
              <a:rPr lang="en-US" b="1" dirty="0">
                <a:solidFill>
                  <a:srgbClr val="FFFF00"/>
                </a:solidFill>
                <a:latin typeface="Arial" panose="020B0604020202020204" pitchFamily="34" charset="0"/>
                <a:cs typeface="Arial" panose="020B0604020202020204" pitchFamily="34" charset="0"/>
              </a:rPr>
              <a:t>import </a:t>
            </a:r>
            <a:r>
              <a:rPr lang="en-US" b="1" dirty="0" err="1">
                <a:solidFill>
                  <a:srgbClr val="FFFF00"/>
                </a:solidFill>
                <a:latin typeface="Arial" panose="020B0604020202020204" pitchFamily="34" charset="0"/>
                <a:cs typeface="Arial" panose="020B0604020202020204" pitchFamily="34" charset="0"/>
              </a:rPr>
              <a:t>pygame</a:t>
            </a:r>
            <a:r>
              <a:rPr lang="en-US" b="1" dirty="0">
                <a:solidFill>
                  <a:srgbClr val="FFFF00"/>
                </a:solidFill>
                <a:latin typeface="Arial" panose="020B0604020202020204" pitchFamily="34" charset="0"/>
                <a:cs typeface="Arial" panose="020B0604020202020204" pitchFamily="34" charset="0"/>
              </a:rPr>
              <a:t> </a:t>
            </a:r>
            <a:endParaRPr lang="ru-KZ" b="1" dirty="0">
              <a:solidFill>
                <a:srgbClr val="FFFF00"/>
              </a:solidFill>
              <a:latin typeface="Arial" panose="020B0604020202020204" pitchFamily="34" charset="0"/>
              <a:cs typeface="Arial" panose="020B0604020202020204" pitchFamily="34" charset="0"/>
            </a:endParaRPr>
          </a:p>
        </p:txBody>
      </p:sp>
      <p:sp>
        <p:nvSpPr>
          <p:cNvPr id="14" name="Прямоугольник 13">
            <a:extLst>
              <a:ext uri="{FF2B5EF4-FFF2-40B4-BE49-F238E27FC236}">
                <a16:creationId xmlns:a16="http://schemas.microsoft.com/office/drawing/2014/main" id="{6E3D3A83-DE2C-4736-A3C1-7594C30BA76A}"/>
              </a:ext>
            </a:extLst>
          </p:cNvPr>
          <p:cNvSpPr/>
          <p:nvPr/>
        </p:nvSpPr>
        <p:spPr>
          <a:xfrm>
            <a:off x="2248930" y="6052061"/>
            <a:ext cx="4646140" cy="369332"/>
          </a:xfrm>
          <a:prstGeom prst="rect">
            <a:avLst/>
          </a:prstGeom>
          <a:ln w="38100">
            <a:solidFill>
              <a:srgbClr val="FFFF00"/>
            </a:solidFill>
          </a:ln>
        </p:spPr>
        <p:txBody>
          <a:bodyPr wrap="square">
            <a:spAutoFit/>
          </a:bodyPr>
          <a:lstStyle/>
          <a:p>
            <a:pPr algn="ctr"/>
            <a:r>
              <a:rPr lang="en-US" b="1" dirty="0">
                <a:solidFill>
                  <a:srgbClr val="FFFF00"/>
                </a:solidFill>
                <a:latin typeface="Arial" panose="020B0604020202020204" pitchFamily="34" charset="0"/>
                <a:cs typeface="Arial" panose="020B0604020202020204" pitchFamily="34" charset="0"/>
              </a:rPr>
              <a:t>we have successfully installed Pygame</a:t>
            </a:r>
            <a:endParaRPr lang="ru-KZ"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6169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6AF36B7-2881-469A-BE5A-CDB7298130B1}"/>
              </a:ext>
            </a:extLst>
          </p:cNvPr>
          <p:cNvSpPr/>
          <p:nvPr/>
        </p:nvSpPr>
        <p:spPr>
          <a:xfrm>
            <a:off x="0" y="686744"/>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Modules in the Pygame Package</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5" name="Таблица 4">
            <a:extLst>
              <a:ext uri="{FF2B5EF4-FFF2-40B4-BE49-F238E27FC236}">
                <a16:creationId xmlns:a16="http://schemas.microsoft.com/office/drawing/2014/main" id="{98FD647F-9757-4FC2-BBA5-9BF44B8513D9}"/>
              </a:ext>
            </a:extLst>
          </p:cNvPr>
          <p:cNvGraphicFramePr>
            <a:graphicFrameLocks noGrp="1"/>
          </p:cNvGraphicFramePr>
          <p:nvPr>
            <p:extLst>
              <p:ext uri="{D42A27DB-BD31-4B8C-83A1-F6EECF244321}">
                <p14:modId xmlns:p14="http://schemas.microsoft.com/office/powerpoint/2010/main" val="2569193651"/>
              </p:ext>
            </p:extLst>
          </p:nvPr>
        </p:nvGraphicFramePr>
        <p:xfrm>
          <a:off x="199158" y="1469607"/>
          <a:ext cx="5458318" cy="4907280"/>
        </p:xfrm>
        <a:graphic>
          <a:graphicData uri="http://schemas.openxmlformats.org/drawingml/2006/table">
            <a:tbl>
              <a:tblPr firstRow="1" firstCol="1" bandRow="1">
                <a:tableStyleId>{5940675A-B579-460E-94D1-54222C63F5DA}</a:tableStyleId>
              </a:tblPr>
              <a:tblGrid>
                <a:gridCol w="1907761">
                  <a:extLst>
                    <a:ext uri="{9D8B030D-6E8A-4147-A177-3AD203B41FA5}">
                      <a16:colId xmlns:a16="http://schemas.microsoft.com/office/drawing/2014/main" val="1597048720"/>
                    </a:ext>
                  </a:extLst>
                </a:gridCol>
                <a:gridCol w="3550557">
                  <a:extLst>
                    <a:ext uri="{9D8B030D-6E8A-4147-A177-3AD203B41FA5}">
                      <a16:colId xmlns:a16="http://schemas.microsoft.com/office/drawing/2014/main" val="62196500"/>
                    </a:ext>
                  </a:extLst>
                </a:gridCol>
              </a:tblGrid>
              <a:tr h="172957">
                <a:tc>
                  <a:txBody>
                    <a:bodyPr/>
                    <a:lstStyle/>
                    <a:p>
                      <a:pPr algn="ctr">
                        <a:spcAft>
                          <a:spcPts val="0"/>
                        </a:spcAft>
                      </a:pPr>
                      <a:r>
                        <a:rPr lang="ru-KZ" sz="1400">
                          <a:solidFill>
                            <a:schemeClr val="bg1"/>
                          </a:solidFill>
                          <a:effectLst/>
                        </a:rPr>
                        <a:t>Module Name</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ru-KZ" sz="1400" dirty="0" err="1">
                          <a:solidFill>
                            <a:schemeClr val="bg1"/>
                          </a:solidFill>
                          <a:effectLst/>
                        </a:rPr>
                        <a:t>Purpose</a:t>
                      </a:r>
                      <a:endParaRPr lang="ru-KZ" sz="1400" dirty="0">
                        <a:solidFill>
                          <a:schemeClr val="bg1"/>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872866861"/>
                  </a:ext>
                </a:extLst>
              </a:tr>
              <a:tr h="172957">
                <a:tc>
                  <a:txBody>
                    <a:bodyPr/>
                    <a:lstStyle/>
                    <a:p>
                      <a:pPr algn="l">
                        <a:spcAft>
                          <a:spcPts val="0"/>
                        </a:spcAft>
                      </a:pPr>
                      <a:r>
                        <a:rPr lang="ru-KZ" sz="1400">
                          <a:solidFill>
                            <a:schemeClr val="bg1"/>
                          </a:solidFill>
                          <a:effectLst/>
                        </a:rPr>
                        <a:t>pygame.cdrom</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l">
                        <a:spcAft>
                          <a:spcPts val="0"/>
                        </a:spcAft>
                      </a:pPr>
                      <a:r>
                        <a:rPr lang="ru-KZ" sz="1400">
                          <a:solidFill>
                            <a:schemeClr val="bg1"/>
                          </a:solidFill>
                          <a:effectLst/>
                        </a:rPr>
                        <a:t>Accesses and controls CD drives</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654154382"/>
                  </a:ext>
                </a:extLst>
              </a:tr>
              <a:tr h="172957">
                <a:tc>
                  <a:txBody>
                    <a:bodyPr/>
                    <a:lstStyle/>
                    <a:p>
                      <a:pPr algn="l">
                        <a:spcAft>
                          <a:spcPts val="0"/>
                        </a:spcAft>
                      </a:pPr>
                      <a:r>
                        <a:rPr lang="ru-KZ" sz="1400">
                          <a:solidFill>
                            <a:schemeClr val="bg1"/>
                          </a:solidFill>
                          <a:effectLst/>
                        </a:rPr>
                        <a:t>pygame.cursors</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l">
                        <a:spcAft>
                          <a:spcPts val="0"/>
                        </a:spcAft>
                      </a:pPr>
                      <a:r>
                        <a:rPr lang="ru-KZ" sz="1400" dirty="0" err="1">
                          <a:solidFill>
                            <a:schemeClr val="bg1"/>
                          </a:solidFill>
                          <a:effectLst/>
                        </a:rPr>
                        <a:t>Loads</a:t>
                      </a:r>
                      <a:r>
                        <a:rPr lang="ru-KZ" sz="1400" dirty="0">
                          <a:solidFill>
                            <a:schemeClr val="bg1"/>
                          </a:solidFill>
                          <a:effectLst/>
                        </a:rPr>
                        <a:t> </a:t>
                      </a:r>
                      <a:r>
                        <a:rPr lang="ru-KZ" sz="1400" dirty="0" err="1">
                          <a:solidFill>
                            <a:schemeClr val="bg1"/>
                          </a:solidFill>
                          <a:effectLst/>
                        </a:rPr>
                        <a:t>cursor</a:t>
                      </a:r>
                      <a:r>
                        <a:rPr lang="ru-KZ" sz="1400" dirty="0">
                          <a:solidFill>
                            <a:schemeClr val="bg1"/>
                          </a:solidFill>
                          <a:effectLst/>
                        </a:rPr>
                        <a:t> </a:t>
                      </a:r>
                      <a:r>
                        <a:rPr lang="ru-KZ" sz="1400" dirty="0" err="1">
                          <a:solidFill>
                            <a:schemeClr val="bg1"/>
                          </a:solidFill>
                          <a:effectLst/>
                        </a:rPr>
                        <a:t>images</a:t>
                      </a:r>
                      <a:endParaRPr lang="ru-KZ" sz="1400" dirty="0">
                        <a:solidFill>
                          <a:schemeClr val="bg1"/>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173020356"/>
                  </a:ext>
                </a:extLst>
              </a:tr>
              <a:tr h="172957">
                <a:tc>
                  <a:txBody>
                    <a:bodyPr/>
                    <a:lstStyle/>
                    <a:p>
                      <a:pPr algn="l">
                        <a:spcAft>
                          <a:spcPts val="0"/>
                        </a:spcAft>
                      </a:pPr>
                      <a:r>
                        <a:rPr lang="ru-KZ" sz="1400">
                          <a:solidFill>
                            <a:schemeClr val="bg1"/>
                          </a:solidFill>
                          <a:effectLst/>
                        </a:rPr>
                        <a:t>pygame.display</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l">
                        <a:spcAft>
                          <a:spcPts val="0"/>
                        </a:spcAft>
                      </a:pPr>
                      <a:r>
                        <a:rPr lang="ru-KZ" sz="1400">
                          <a:solidFill>
                            <a:schemeClr val="bg1"/>
                          </a:solidFill>
                          <a:effectLst/>
                        </a:rPr>
                        <a:t>Accesses the display</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616798686"/>
                  </a:ext>
                </a:extLst>
              </a:tr>
              <a:tr h="172957">
                <a:tc>
                  <a:txBody>
                    <a:bodyPr/>
                    <a:lstStyle/>
                    <a:p>
                      <a:pPr algn="l">
                        <a:spcAft>
                          <a:spcPts val="0"/>
                        </a:spcAft>
                      </a:pPr>
                      <a:r>
                        <a:rPr lang="ru-KZ" sz="1400">
                          <a:solidFill>
                            <a:schemeClr val="bg1"/>
                          </a:solidFill>
                          <a:effectLst/>
                        </a:rPr>
                        <a:t>pygame.draw</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l">
                        <a:spcAft>
                          <a:spcPts val="0"/>
                        </a:spcAft>
                      </a:pPr>
                      <a:r>
                        <a:rPr lang="ru-KZ" sz="1400">
                          <a:solidFill>
                            <a:schemeClr val="bg1"/>
                          </a:solidFill>
                          <a:effectLst/>
                        </a:rPr>
                        <a:t>Draws shapes, lines, and points</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306043071"/>
                  </a:ext>
                </a:extLst>
              </a:tr>
              <a:tr h="172957">
                <a:tc>
                  <a:txBody>
                    <a:bodyPr/>
                    <a:lstStyle/>
                    <a:p>
                      <a:pPr algn="l">
                        <a:spcAft>
                          <a:spcPts val="0"/>
                        </a:spcAft>
                      </a:pPr>
                      <a:r>
                        <a:rPr lang="ru-KZ" sz="1400">
                          <a:solidFill>
                            <a:schemeClr val="bg1"/>
                          </a:solidFill>
                          <a:effectLst/>
                        </a:rPr>
                        <a:t>pygame.event</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l">
                        <a:spcAft>
                          <a:spcPts val="0"/>
                        </a:spcAft>
                      </a:pPr>
                      <a:r>
                        <a:rPr lang="ru-KZ" sz="1400" dirty="0" err="1">
                          <a:solidFill>
                            <a:schemeClr val="bg1"/>
                          </a:solidFill>
                          <a:effectLst/>
                        </a:rPr>
                        <a:t>Manages</a:t>
                      </a:r>
                      <a:r>
                        <a:rPr lang="ru-KZ" sz="1400" dirty="0">
                          <a:solidFill>
                            <a:schemeClr val="bg1"/>
                          </a:solidFill>
                          <a:effectLst/>
                        </a:rPr>
                        <a:t> </a:t>
                      </a:r>
                      <a:r>
                        <a:rPr lang="ru-KZ" sz="1400" dirty="0" err="1">
                          <a:solidFill>
                            <a:schemeClr val="bg1"/>
                          </a:solidFill>
                          <a:effectLst/>
                        </a:rPr>
                        <a:t>external</a:t>
                      </a:r>
                      <a:r>
                        <a:rPr lang="ru-KZ" sz="1400" dirty="0">
                          <a:solidFill>
                            <a:schemeClr val="bg1"/>
                          </a:solidFill>
                          <a:effectLst/>
                        </a:rPr>
                        <a:t> </a:t>
                      </a:r>
                      <a:r>
                        <a:rPr lang="ru-KZ" sz="1400" dirty="0" err="1">
                          <a:solidFill>
                            <a:schemeClr val="bg1"/>
                          </a:solidFill>
                          <a:effectLst/>
                        </a:rPr>
                        <a:t>events</a:t>
                      </a:r>
                      <a:endParaRPr lang="ru-KZ" sz="1400" dirty="0">
                        <a:solidFill>
                          <a:schemeClr val="bg1"/>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239898861"/>
                  </a:ext>
                </a:extLst>
              </a:tr>
              <a:tr h="172957">
                <a:tc>
                  <a:txBody>
                    <a:bodyPr/>
                    <a:lstStyle/>
                    <a:p>
                      <a:pPr algn="l">
                        <a:spcAft>
                          <a:spcPts val="0"/>
                        </a:spcAft>
                      </a:pPr>
                      <a:r>
                        <a:rPr lang="ru-KZ" sz="1400">
                          <a:solidFill>
                            <a:schemeClr val="bg1"/>
                          </a:solidFill>
                          <a:effectLst/>
                        </a:rPr>
                        <a:t>pygame.font</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l">
                        <a:spcAft>
                          <a:spcPts val="0"/>
                        </a:spcAft>
                      </a:pPr>
                      <a:r>
                        <a:rPr lang="ru-KZ" sz="1400" dirty="0" err="1">
                          <a:solidFill>
                            <a:schemeClr val="bg1"/>
                          </a:solidFill>
                          <a:effectLst/>
                        </a:rPr>
                        <a:t>Uses</a:t>
                      </a:r>
                      <a:r>
                        <a:rPr lang="ru-KZ" sz="1400" dirty="0">
                          <a:solidFill>
                            <a:schemeClr val="bg1"/>
                          </a:solidFill>
                          <a:effectLst/>
                        </a:rPr>
                        <a:t> </a:t>
                      </a:r>
                      <a:r>
                        <a:rPr lang="ru-KZ" sz="1400" dirty="0" err="1">
                          <a:solidFill>
                            <a:schemeClr val="bg1"/>
                          </a:solidFill>
                          <a:effectLst/>
                        </a:rPr>
                        <a:t>system</a:t>
                      </a:r>
                      <a:r>
                        <a:rPr lang="ru-KZ" sz="1400" dirty="0">
                          <a:solidFill>
                            <a:schemeClr val="bg1"/>
                          </a:solidFill>
                          <a:effectLst/>
                        </a:rPr>
                        <a:t> </a:t>
                      </a:r>
                      <a:r>
                        <a:rPr lang="ru-KZ" sz="1400" dirty="0" err="1">
                          <a:solidFill>
                            <a:schemeClr val="bg1"/>
                          </a:solidFill>
                          <a:effectLst/>
                        </a:rPr>
                        <a:t>fonts</a:t>
                      </a:r>
                      <a:endParaRPr lang="ru-KZ" sz="1400" dirty="0">
                        <a:solidFill>
                          <a:schemeClr val="bg1"/>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902512147"/>
                  </a:ext>
                </a:extLst>
              </a:tr>
              <a:tr h="172957">
                <a:tc>
                  <a:txBody>
                    <a:bodyPr/>
                    <a:lstStyle/>
                    <a:p>
                      <a:pPr algn="l">
                        <a:spcAft>
                          <a:spcPts val="0"/>
                        </a:spcAft>
                      </a:pPr>
                      <a:r>
                        <a:rPr lang="ru-KZ" sz="1400">
                          <a:solidFill>
                            <a:schemeClr val="bg1"/>
                          </a:solidFill>
                          <a:effectLst/>
                        </a:rPr>
                        <a:t>pygame.image</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l">
                        <a:spcAft>
                          <a:spcPts val="0"/>
                        </a:spcAft>
                      </a:pPr>
                      <a:r>
                        <a:rPr lang="ru-KZ" sz="1400">
                          <a:solidFill>
                            <a:schemeClr val="bg1"/>
                          </a:solidFill>
                          <a:effectLst/>
                        </a:rPr>
                        <a:t>Loads and saves an image</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026056185"/>
                  </a:ext>
                </a:extLst>
              </a:tr>
              <a:tr h="172957">
                <a:tc>
                  <a:txBody>
                    <a:bodyPr/>
                    <a:lstStyle/>
                    <a:p>
                      <a:pPr algn="l">
                        <a:spcAft>
                          <a:spcPts val="0"/>
                        </a:spcAft>
                      </a:pPr>
                      <a:r>
                        <a:rPr lang="ru-KZ" sz="1400">
                          <a:solidFill>
                            <a:schemeClr val="bg1"/>
                          </a:solidFill>
                          <a:effectLst/>
                        </a:rPr>
                        <a:t>pygame.joystick</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l">
                        <a:spcAft>
                          <a:spcPts val="0"/>
                        </a:spcAft>
                      </a:pPr>
                      <a:r>
                        <a:rPr lang="ru-KZ" sz="1400">
                          <a:solidFill>
                            <a:schemeClr val="bg1"/>
                          </a:solidFill>
                          <a:effectLst/>
                        </a:rPr>
                        <a:t>Uses joysticks and similar devices</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383936902"/>
                  </a:ext>
                </a:extLst>
              </a:tr>
              <a:tr h="172957">
                <a:tc>
                  <a:txBody>
                    <a:bodyPr/>
                    <a:lstStyle/>
                    <a:p>
                      <a:pPr algn="l">
                        <a:spcAft>
                          <a:spcPts val="0"/>
                        </a:spcAft>
                      </a:pPr>
                      <a:r>
                        <a:rPr lang="ru-KZ" sz="1400">
                          <a:solidFill>
                            <a:schemeClr val="bg1"/>
                          </a:solidFill>
                          <a:effectLst/>
                        </a:rPr>
                        <a:t>pygame.key</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l">
                        <a:spcAft>
                          <a:spcPts val="0"/>
                        </a:spcAft>
                      </a:pPr>
                      <a:r>
                        <a:rPr lang="ru-KZ" sz="1400">
                          <a:solidFill>
                            <a:schemeClr val="bg1"/>
                          </a:solidFill>
                          <a:effectLst/>
                        </a:rPr>
                        <a:t>Reads key presses from the keyboard</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555313606"/>
                  </a:ext>
                </a:extLst>
              </a:tr>
              <a:tr h="172957">
                <a:tc>
                  <a:txBody>
                    <a:bodyPr/>
                    <a:lstStyle/>
                    <a:p>
                      <a:pPr algn="l">
                        <a:spcAft>
                          <a:spcPts val="0"/>
                        </a:spcAft>
                      </a:pPr>
                      <a:r>
                        <a:rPr lang="ru-KZ" sz="1400">
                          <a:solidFill>
                            <a:schemeClr val="bg1"/>
                          </a:solidFill>
                          <a:effectLst/>
                        </a:rPr>
                        <a:t>pygame.mixer</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l">
                        <a:spcAft>
                          <a:spcPts val="0"/>
                        </a:spcAft>
                      </a:pPr>
                      <a:r>
                        <a:rPr lang="ru-KZ" sz="1400">
                          <a:solidFill>
                            <a:schemeClr val="bg1"/>
                          </a:solidFill>
                          <a:effectLst/>
                        </a:rPr>
                        <a:t>Loads and plays sounds</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998506716"/>
                  </a:ext>
                </a:extLst>
              </a:tr>
              <a:tr h="172957">
                <a:tc>
                  <a:txBody>
                    <a:bodyPr/>
                    <a:lstStyle/>
                    <a:p>
                      <a:pPr algn="l">
                        <a:spcAft>
                          <a:spcPts val="0"/>
                        </a:spcAft>
                      </a:pPr>
                      <a:r>
                        <a:rPr lang="ru-KZ" sz="1400">
                          <a:solidFill>
                            <a:schemeClr val="bg1"/>
                          </a:solidFill>
                          <a:effectLst/>
                        </a:rPr>
                        <a:t>pygame.mouse</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l">
                        <a:spcAft>
                          <a:spcPts val="0"/>
                        </a:spcAft>
                      </a:pPr>
                      <a:r>
                        <a:rPr lang="ru-KZ" sz="1400">
                          <a:solidFill>
                            <a:schemeClr val="bg1"/>
                          </a:solidFill>
                          <a:effectLst/>
                        </a:rPr>
                        <a:t>Manages the mouse</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482119722"/>
                  </a:ext>
                </a:extLst>
              </a:tr>
              <a:tr h="172957">
                <a:tc>
                  <a:txBody>
                    <a:bodyPr/>
                    <a:lstStyle/>
                    <a:p>
                      <a:pPr algn="l">
                        <a:spcAft>
                          <a:spcPts val="0"/>
                        </a:spcAft>
                      </a:pPr>
                      <a:r>
                        <a:rPr lang="ru-KZ" sz="1400">
                          <a:solidFill>
                            <a:schemeClr val="bg1"/>
                          </a:solidFill>
                          <a:effectLst/>
                        </a:rPr>
                        <a:t>pygame.movie</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l">
                        <a:spcAft>
                          <a:spcPts val="0"/>
                        </a:spcAft>
                      </a:pPr>
                      <a:r>
                        <a:rPr lang="ru-KZ" sz="1400">
                          <a:solidFill>
                            <a:schemeClr val="bg1"/>
                          </a:solidFill>
                          <a:effectLst/>
                        </a:rPr>
                        <a:t>Plays movie files</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636183026"/>
                  </a:ext>
                </a:extLst>
              </a:tr>
              <a:tr h="172957">
                <a:tc>
                  <a:txBody>
                    <a:bodyPr/>
                    <a:lstStyle/>
                    <a:p>
                      <a:pPr algn="l">
                        <a:spcAft>
                          <a:spcPts val="0"/>
                        </a:spcAft>
                      </a:pPr>
                      <a:r>
                        <a:rPr lang="ru-KZ" sz="1400">
                          <a:solidFill>
                            <a:schemeClr val="bg1"/>
                          </a:solidFill>
                          <a:effectLst/>
                        </a:rPr>
                        <a:t>pygame.music</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l">
                        <a:spcAft>
                          <a:spcPts val="0"/>
                        </a:spcAft>
                      </a:pPr>
                      <a:r>
                        <a:rPr lang="ru-KZ" sz="1400">
                          <a:solidFill>
                            <a:schemeClr val="bg1"/>
                          </a:solidFill>
                          <a:effectLst/>
                        </a:rPr>
                        <a:t>Works with music and streaming audio</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198683003"/>
                  </a:ext>
                </a:extLst>
              </a:tr>
              <a:tr h="172957">
                <a:tc>
                  <a:txBody>
                    <a:bodyPr/>
                    <a:lstStyle/>
                    <a:p>
                      <a:pPr algn="l">
                        <a:spcAft>
                          <a:spcPts val="0"/>
                        </a:spcAft>
                      </a:pPr>
                      <a:r>
                        <a:rPr lang="ru-KZ" sz="1400">
                          <a:solidFill>
                            <a:schemeClr val="bg1"/>
                          </a:solidFill>
                          <a:effectLst/>
                        </a:rPr>
                        <a:t>pygame.overlay</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l">
                        <a:spcAft>
                          <a:spcPts val="0"/>
                        </a:spcAft>
                      </a:pPr>
                      <a:r>
                        <a:rPr lang="ru-KZ" sz="1400">
                          <a:solidFill>
                            <a:schemeClr val="bg1"/>
                          </a:solidFill>
                          <a:effectLst/>
                        </a:rPr>
                        <a:t>Accesses advanced video overlays</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577768785"/>
                  </a:ext>
                </a:extLst>
              </a:tr>
              <a:tr h="172957">
                <a:tc>
                  <a:txBody>
                    <a:bodyPr/>
                    <a:lstStyle/>
                    <a:p>
                      <a:pPr algn="l">
                        <a:spcAft>
                          <a:spcPts val="0"/>
                        </a:spcAft>
                      </a:pPr>
                      <a:r>
                        <a:rPr lang="ru-KZ" sz="1400">
                          <a:solidFill>
                            <a:schemeClr val="bg1"/>
                          </a:solidFill>
                          <a:effectLst/>
                        </a:rPr>
                        <a:t>pygame</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l">
                        <a:spcAft>
                          <a:spcPts val="0"/>
                        </a:spcAft>
                      </a:pPr>
                      <a:r>
                        <a:rPr lang="ru-KZ" sz="1400">
                          <a:solidFill>
                            <a:schemeClr val="bg1"/>
                          </a:solidFill>
                          <a:effectLst/>
                        </a:rPr>
                        <a:t>Contains high-level Pygame functions</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769762047"/>
                  </a:ext>
                </a:extLst>
              </a:tr>
              <a:tr h="172957">
                <a:tc>
                  <a:txBody>
                    <a:bodyPr/>
                    <a:lstStyle/>
                    <a:p>
                      <a:pPr algn="l">
                        <a:spcAft>
                          <a:spcPts val="0"/>
                        </a:spcAft>
                      </a:pPr>
                      <a:r>
                        <a:rPr lang="ru-KZ" sz="1400">
                          <a:solidFill>
                            <a:schemeClr val="bg1"/>
                          </a:solidFill>
                          <a:effectLst/>
                        </a:rPr>
                        <a:t>pygame.rect</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l">
                        <a:spcAft>
                          <a:spcPts val="0"/>
                        </a:spcAft>
                      </a:pPr>
                      <a:r>
                        <a:rPr lang="ru-KZ" sz="1400">
                          <a:solidFill>
                            <a:schemeClr val="bg1"/>
                          </a:solidFill>
                          <a:effectLst/>
                        </a:rPr>
                        <a:t>Manages rectangular areas</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34403111"/>
                  </a:ext>
                </a:extLst>
              </a:tr>
              <a:tr h="172957">
                <a:tc>
                  <a:txBody>
                    <a:bodyPr/>
                    <a:lstStyle/>
                    <a:p>
                      <a:pPr algn="l">
                        <a:spcAft>
                          <a:spcPts val="0"/>
                        </a:spcAft>
                      </a:pPr>
                      <a:r>
                        <a:rPr lang="ru-KZ" sz="1400">
                          <a:solidFill>
                            <a:schemeClr val="bg1"/>
                          </a:solidFill>
                          <a:effectLst/>
                        </a:rPr>
                        <a:t>pygame.sndarray</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l">
                        <a:spcAft>
                          <a:spcPts val="0"/>
                        </a:spcAft>
                      </a:pPr>
                      <a:r>
                        <a:rPr lang="ru-KZ" sz="1400">
                          <a:solidFill>
                            <a:schemeClr val="bg1"/>
                          </a:solidFill>
                          <a:effectLst/>
                        </a:rPr>
                        <a:t>Manipulates sound data</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004967623"/>
                  </a:ext>
                </a:extLst>
              </a:tr>
              <a:tr h="172957">
                <a:tc>
                  <a:txBody>
                    <a:bodyPr/>
                    <a:lstStyle/>
                    <a:p>
                      <a:pPr algn="l">
                        <a:spcAft>
                          <a:spcPts val="0"/>
                        </a:spcAft>
                      </a:pPr>
                      <a:r>
                        <a:rPr lang="ru-KZ" sz="1400">
                          <a:solidFill>
                            <a:schemeClr val="bg1"/>
                          </a:solidFill>
                          <a:effectLst/>
                        </a:rPr>
                        <a:t>pygame.sprite</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l">
                        <a:spcAft>
                          <a:spcPts val="0"/>
                        </a:spcAft>
                      </a:pPr>
                      <a:r>
                        <a:rPr lang="ru-KZ" sz="1400">
                          <a:solidFill>
                            <a:schemeClr val="bg1"/>
                          </a:solidFill>
                          <a:effectLst/>
                        </a:rPr>
                        <a:t>Manages moving images</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583503743"/>
                  </a:ext>
                </a:extLst>
              </a:tr>
              <a:tr h="172957">
                <a:tc>
                  <a:txBody>
                    <a:bodyPr/>
                    <a:lstStyle/>
                    <a:p>
                      <a:pPr algn="l">
                        <a:spcAft>
                          <a:spcPts val="0"/>
                        </a:spcAft>
                      </a:pPr>
                      <a:r>
                        <a:rPr lang="ru-KZ" sz="1400">
                          <a:solidFill>
                            <a:schemeClr val="bg1"/>
                          </a:solidFill>
                          <a:effectLst/>
                        </a:rPr>
                        <a:t>pygame.surface</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l">
                        <a:spcAft>
                          <a:spcPts val="0"/>
                        </a:spcAft>
                      </a:pPr>
                      <a:r>
                        <a:rPr lang="ru-KZ" sz="1400">
                          <a:solidFill>
                            <a:schemeClr val="bg1"/>
                          </a:solidFill>
                          <a:effectLst/>
                        </a:rPr>
                        <a:t>Manages images and the screen</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62740937"/>
                  </a:ext>
                </a:extLst>
              </a:tr>
              <a:tr h="172957">
                <a:tc>
                  <a:txBody>
                    <a:bodyPr/>
                    <a:lstStyle/>
                    <a:p>
                      <a:pPr algn="l">
                        <a:spcAft>
                          <a:spcPts val="0"/>
                        </a:spcAft>
                      </a:pPr>
                      <a:r>
                        <a:rPr lang="ru-KZ" sz="1400">
                          <a:solidFill>
                            <a:schemeClr val="bg1"/>
                          </a:solidFill>
                          <a:effectLst/>
                        </a:rPr>
                        <a:t>pygame.surfarray</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l">
                        <a:spcAft>
                          <a:spcPts val="0"/>
                        </a:spcAft>
                      </a:pPr>
                      <a:r>
                        <a:rPr lang="ru-KZ" sz="1400">
                          <a:solidFill>
                            <a:schemeClr val="bg1"/>
                          </a:solidFill>
                          <a:effectLst/>
                        </a:rPr>
                        <a:t>Manipulates image pixel data</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293152973"/>
                  </a:ext>
                </a:extLst>
              </a:tr>
              <a:tr h="172957">
                <a:tc>
                  <a:txBody>
                    <a:bodyPr/>
                    <a:lstStyle/>
                    <a:p>
                      <a:pPr algn="l">
                        <a:spcAft>
                          <a:spcPts val="0"/>
                        </a:spcAft>
                      </a:pPr>
                      <a:r>
                        <a:rPr lang="ru-KZ" sz="1400">
                          <a:solidFill>
                            <a:schemeClr val="bg1"/>
                          </a:solidFill>
                          <a:effectLst/>
                        </a:rPr>
                        <a:t>pygame.time</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l">
                        <a:spcAft>
                          <a:spcPts val="0"/>
                        </a:spcAft>
                      </a:pPr>
                      <a:r>
                        <a:rPr lang="ru-KZ" sz="1400">
                          <a:solidFill>
                            <a:schemeClr val="bg1"/>
                          </a:solidFill>
                          <a:effectLst/>
                        </a:rPr>
                        <a:t>Manages timing and frame rate</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597216475"/>
                  </a:ext>
                </a:extLst>
              </a:tr>
              <a:tr h="172957">
                <a:tc>
                  <a:txBody>
                    <a:bodyPr/>
                    <a:lstStyle/>
                    <a:p>
                      <a:pPr algn="l">
                        <a:spcAft>
                          <a:spcPts val="0"/>
                        </a:spcAft>
                      </a:pPr>
                      <a:r>
                        <a:rPr lang="ru-KZ" sz="1400">
                          <a:solidFill>
                            <a:schemeClr val="bg1"/>
                          </a:solidFill>
                          <a:effectLst/>
                        </a:rPr>
                        <a:t>pygame.transform</a:t>
                      </a:r>
                      <a:endParaRPr lang="ru-KZ" sz="1400">
                        <a:solidFill>
                          <a:schemeClr val="bg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ru-KZ" sz="1400" dirty="0" err="1">
                          <a:solidFill>
                            <a:schemeClr val="bg1"/>
                          </a:solidFill>
                          <a:effectLst/>
                        </a:rPr>
                        <a:t>Resizes</a:t>
                      </a:r>
                      <a:r>
                        <a:rPr lang="ru-KZ" sz="1400" dirty="0">
                          <a:solidFill>
                            <a:schemeClr val="bg1"/>
                          </a:solidFill>
                          <a:effectLst/>
                        </a:rPr>
                        <a:t> </a:t>
                      </a:r>
                      <a:r>
                        <a:rPr lang="ru-KZ" sz="1400" dirty="0" err="1">
                          <a:solidFill>
                            <a:schemeClr val="bg1"/>
                          </a:solidFill>
                          <a:effectLst/>
                        </a:rPr>
                        <a:t>and</a:t>
                      </a:r>
                      <a:r>
                        <a:rPr lang="ru-KZ" sz="1400" dirty="0">
                          <a:solidFill>
                            <a:schemeClr val="bg1"/>
                          </a:solidFill>
                          <a:effectLst/>
                        </a:rPr>
                        <a:t> </a:t>
                      </a:r>
                      <a:r>
                        <a:rPr lang="ru-KZ" sz="1400" dirty="0" err="1">
                          <a:solidFill>
                            <a:schemeClr val="bg1"/>
                          </a:solidFill>
                          <a:effectLst/>
                        </a:rPr>
                        <a:t>moves</a:t>
                      </a:r>
                      <a:r>
                        <a:rPr lang="ru-KZ" sz="1400" dirty="0">
                          <a:solidFill>
                            <a:schemeClr val="bg1"/>
                          </a:solidFill>
                          <a:effectLst/>
                        </a:rPr>
                        <a:t> </a:t>
                      </a:r>
                      <a:r>
                        <a:rPr lang="ru-KZ" sz="1400" dirty="0" err="1">
                          <a:solidFill>
                            <a:schemeClr val="bg1"/>
                          </a:solidFill>
                          <a:effectLst/>
                        </a:rPr>
                        <a:t>images</a:t>
                      </a:r>
                      <a:endParaRPr lang="ru-KZ" sz="1400" dirty="0">
                        <a:solidFill>
                          <a:schemeClr val="bg1"/>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869372807"/>
                  </a:ext>
                </a:extLst>
              </a:tr>
            </a:tbl>
          </a:graphicData>
        </a:graphic>
      </p:graphicFrame>
      <p:sp>
        <p:nvSpPr>
          <p:cNvPr id="6" name="Прямоугольник 5">
            <a:extLst>
              <a:ext uri="{FF2B5EF4-FFF2-40B4-BE49-F238E27FC236}">
                <a16:creationId xmlns:a16="http://schemas.microsoft.com/office/drawing/2014/main" id="{37C69814-0416-4CA8-8FE2-96E882592B4F}"/>
              </a:ext>
            </a:extLst>
          </p:cNvPr>
          <p:cNvSpPr/>
          <p:nvPr/>
        </p:nvSpPr>
        <p:spPr>
          <a:xfrm>
            <a:off x="5920409" y="3105834"/>
            <a:ext cx="2928316" cy="646331"/>
          </a:xfrm>
          <a:prstGeom prst="rect">
            <a:avLst/>
          </a:prstGeom>
        </p:spPr>
        <p:txBody>
          <a:bodyPr wrap="square">
            <a:spAutoFit/>
          </a:bodyPr>
          <a:lstStyle/>
          <a:p>
            <a:r>
              <a:rPr lang="en-US" sz="1200" dirty="0">
                <a:solidFill>
                  <a:schemeClr val="bg1"/>
                </a:solidFill>
              </a:rPr>
              <a:t>*For complete documentation on the Pygame modules, see</a:t>
            </a:r>
          </a:p>
          <a:p>
            <a:r>
              <a:rPr lang="en-US" sz="1200" dirty="0">
                <a:solidFill>
                  <a:schemeClr val="bg1"/>
                </a:solidFill>
              </a:rPr>
              <a:t>www.pygame.org/docs/.</a:t>
            </a:r>
            <a:endParaRPr lang="ru-KZ" sz="1200" dirty="0">
              <a:solidFill>
                <a:schemeClr val="bg1"/>
              </a:solidFill>
            </a:endParaRPr>
          </a:p>
        </p:txBody>
      </p:sp>
    </p:spTree>
    <p:extLst>
      <p:ext uri="{BB962C8B-B14F-4D97-AF65-F5344CB8AC3E}">
        <p14:creationId xmlns:p14="http://schemas.microsoft.com/office/powerpoint/2010/main" val="1872040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2A16632-0AAF-4508-8F2A-9E2FB86AFF75}"/>
              </a:ext>
            </a:extLst>
          </p:cNvPr>
          <p:cNvSpPr/>
          <p:nvPr/>
        </p:nvSpPr>
        <p:spPr>
          <a:xfrm>
            <a:off x="0" y="727394"/>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Simple </a:t>
            </a:r>
            <a:r>
              <a:rPr lang="en-US" sz="2800" b="1" dirty="0" err="1">
                <a:solidFill>
                  <a:srgbClr val="FFFF00"/>
                </a:solidFill>
                <a:latin typeface="Cambria" panose="02040503050406030204" pitchFamily="18" charset="0"/>
                <a:ea typeface="Cambria" panose="02040503050406030204" pitchFamily="18" charset="0"/>
                <a:cs typeface="Arial" panose="020B0604020202020204" pitchFamily="34" charset="0"/>
              </a:rPr>
              <a:t>pygame</a:t>
            </a: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 Example</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0D97FEF8-D862-4D9C-809E-45D05DBF70E8}"/>
              </a:ext>
            </a:extLst>
          </p:cNvPr>
          <p:cNvSpPr/>
          <p:nvPr/>
        </p:nvSpPr>
        <p:spPr>
          <a:xfrm>
            <a:off x="140243" y="1845011"/>
            <a:ext cx="4079332" cy="3416320"/>
          </a:xfrm>
          <a:prstGeom prst="rect">
            <a:avLst/>
          </a:prstGeom>
          <a:ln w="38100">
            <a:solidFill>
              <a:schemeClr val="tx1"/>
            </a:solidFill>
          </a:ln>
        </p:spPr>
        <p:txBody>
          <a:bodyPr wrap="square">
            <a:spAutoFit/>
          </a:bodyPr>
          <a:lstStyle/>
          <a:p>
            <a:r>
              <a:rPr lang="en-US" dirty="0">
                <a:solidFill>
                  <a:schemeClr val="bg1"/>
                </a:solidFill>
                <a:latin typeface="Arial" panose="020B0604020202020204" pitchFamily="34" charset="0"/>
                <a:cs typeface="Arial" panose="020B0604020202020204" pitchFamily="34" charset="0"/>
              </a:rPr>
              <a:t>import </a:t>
            </a:r>
            <a:r>
              <a:rPr lang="en-US" dirty="0" err="1">
                <a:solidFill>
                  <a:schemeClr val="bg1"/>
                </a:solidFill>
                <a:latin typeface="Arial" panose="020B0604020202020204" pitchFamily="34" charset="0"/>
                <a:cs typeface="Arial" panose="020B0604020202020204" pitchFamily="34" charset="0"/>
              </a:rPr>
              <a:t>pygame</a:t>
            </a:r>
            <a:r>
              <a:rPr lang="en-US" dirty="0">
                <a:solidFill>
                  <a:schemeClr val="bg1"/>
                </a:solidFill>
                <a:latin typeface="Arial" panose="020B0604020202020204" pitchFamily="34" charset="0"/>
                <a:cs typeface="Arial" panose="020B0604020202020204" pitchFamily="34" charset="0"/>
              </a:rPr>
              <a:t>  </a:t>
            </a:r>
          </a:p>
          <a:p>
            <a:r>
              <a:rPr lang="en-US" dirty="0">
                <a:solidFill>
                  <a:schemeClr val="bg1"/>
                </a:solidFill>
                <a:latin typeface="Arial" panose="020B0604020202020204" pitchFamily="34" charset="0"/>
                <a:cs typeface="Arial" panose="020B0604020202020204" pitchFamily="34" charset="0"/>
              </a:rPr>
              <a:t>  </a:t>
            </a:r>
          </a:p>
          <a:p>
            <a:r>
              <a:rPr lang="en-US" dirty="0" err="1">
                <a:solidFill>
                  <a:schemeClr val="bg1"/>
                </a:solidFill>
                <a:latin typeface="Arial" panose="020B0604020202020204" pitchFamily="34" charset="0"/>
                <a:cs typeface="Arial" panose="020B0604020202020204" pitchFamily="34" charset="0"/>
              </a:rPr>
              <a:t>pygame.init</a:t>
            </a:r>
            <a:r>
              <a:rPr lang="en-US" dirty="0">
                <a:solidFill>
                  <a:schemeClr val="bg1"/>
                </a:solidFill>
                <a:latin typeface="Arial" panose="020B0604020202020204" pitchFamily="34" charset="0"/>
                <a:cs typeface="Arial" panose="020B0604020202020204" pitchFamily="34" charset="0"/>
              </a:rPr>
              <a:t>()  </a:t>
            </a:r>
          </a:p>
          <a:p>
            <a:r>
              <a:rPr lang="en-US" dirty="0">
                <a:solidFill>
                  <a:schemeClr val="bg1"/>
                </a:solidFill>
                <a:latin typeface="Arial" panose="020B0604020202020204" pitchFamily="34" charset="0"/>
                <a:cs typeface="Arial" panose="020B0604020202020204" pitchFamily="34" charset="0"/>
              </a:rPr>
              <a:t>screen = </a:t>
            </a:r>
            <a:r>
              <a:rPr lang="en-US" dirty="0" err="1">
                <a:solidFill>
                  <a:schemeClr val="bg1"/>
                </a:solidFill>
                <a:latin typeface="Arial" panose="020B0604020202020204" pitchFamily="34" charset="0"/>
                <a:cs typeface="Arial" panose="020B0604020202020204" pitchFamily="34" charset="0"/>
              </a:rPr>
              <a:t>pygame.display.set_mode</a:t>
            </a:r>
            <a:r>
              <a:rPr lang="en-US" dirty="0">
                <a:solidFill>
                  <a:schemeClr val="bg1"/>
                </a:solidFill>
                <a:latin typeface="Arial" panose="020B0604020202020204" pitchFamily="34" charset="0"/>
                <a:cs typeface="Arial" panose="020B0604020202020204" pitchFamily="34" charset="0"/>
              </a:rPr>
              <a:t>((400,500))  </a:t>
            </a:r>
          </a:p>
          <a:p>
            <a:r>
              <a:rPr lang="en-US" dirty="0">
                <a:solidFill>
                  <a:schemeClr val="bg1"/>
                </a:solidFill>
                <a:latin typeface="Arial" panose="020B0604020202020204" pitchFamily="34" charset="0"/>
                <a:cs typeface="Arial" panose="020B0604020202020204" pitchFamily="34" charset="0"/>
              </a:rPr>
              <a:t>done = False  </a:t>
            </a:r>
          </a:p>
          <a:p>
            <a:r>
              <a:rPr lang="en-US" dirty="0">
                <a:solidFill>
                  <a:schemeClr val="bg1"/>
                </a:solidFill>
                <a:latin typeface="Arial" panose="020B0604020202020204" pitchFamily="34" charset="0"/>
                <a:cs typeface="Arial" panose="020B0604020202020204" pitchFamily="34" charset="0"/>
              </a:rPr>
              <a:t>  </a:t>
            </a:r>
          </a:p>
          <a:p>
            <a:r>
              <a:rPr lang="en-US" dirty="0">
                <a:solidFill>
                  <a:schemeClr val="bg1"/>
                </a:solidFill>
                <a:latin typeface="Arial" panose="020B0604020202020204" pitchFamily="34" charset="0"/>
                <a:cs typeface="Arial" panose="020B0604020202020204" pitchFamily="34" charset="0"/>
              </a:rPr>
              <a:t>while not done:  </a:t>
            </a:r>
          </a:p>
          <a:p>
            <a:r>
              <a:rPr lang="en-US" dirty="0">
                <a:solidFill>
                  <a:schemeClr val="bg1"/>
                </a:solidFill>
                <a:latin typeface="Arial" panose="020B0604020202020204" pitchFamily="34" charset="0"/>
                <a:cs typeface="Arial" panose="020B0604020202020204" pitchFamily="34" charset="0"/>
              </a:rPr>
              <a:t>    for event in </a:t>
            </a:r>
            <a:r>
              <a:rPr lang="en-US" dirty="0" err="1">
                <a:solidFill>
                  <a:schemeClr val="bg1"/>
                </a:solidFill>
                <a:latin typeface="Arial" panose="020B0604020202020204" pitchFamily="34" charset="0"/>
                <a:cs typeface="Arial" panose="020B0604020202020204" pitchFamily="34" charset="0"/>
              </a:rPr>
              <a:t>pygame.event.get</a:t>
            </a:r>
            <a:r>
              <a:rPr lang="en-US" dirty="0">
                <a:solidFill>
                  <a:schemeClr val="bg1"/>
                </a:solidFill>
                <a:latin typeface="Arial" panose="020B0604020202020204" pitchFamily="34" charset="0"/>
                <a:cs typeface="Arial" panose="020B0604020202020204" pitchFamily="34" charset="0"/>
              </a:rPr>
              <a:t>():  </a:t>
            </a:r>
          </a:p>
          <a:p>
            <a:r>
              <a:rPr lang="en-US" dirty="0">
                <a:solidFill>
                  <a:schemeClr val="bg1"/>
                </a:solidFill>
                <a:latin typeface="Arial" panose="020B0604020202020204" pitchFamily="34" charset="0"/>
                <a:cs typeface="Arial" panose="020B0604020202020204" pitchFamily="34" charset="0"/>
              </a:rPr>
              <a:t>        if </a:t>
            </a:r>
            <a:r>
              <a:rPr lang="en-US" dirty="0" err="1">
                <a:solidFill>
                  <a:schemeClr val="bg1"/>
                </a:solidFill>
                <a:latin typeface="Arial" panose="020B0604020202020204" pitchFamily="34" charset="0"/>
                <a:cs typeface="Arial" panose="020B0604020202020204" pitchFamily="34" charset="0"/>
              </a:rPr>
              <a:t>event.type</a:t>
            </a:r>
            <a:r>
              <a:rPr lang="en-US" dirty="0">
                <a:solidFill>
                  <a:schemeClr val="bg1"/>
                </a:solidFill>
                <a:latin typeface="Arial" panose="020B0604020202020204" pitchFamily="34" charset="0"/>
                <a:cs typeface="Arial" panose="020B0604020202020204" pitchFamily="34" charset="0"/>
              </a:rPr>
              <a:t> == </a:t>
            </a:r>
            <a:r>
              <a:rPr lang="en-US" dirty="0" err="1">
                <a:solidFill>
                  <a:schemeClr val="bg1"/>
                </a:solidFill>
                <a:latin typeface="Arial" panose="020B0604020202020204" pitchFamily="34" charset="0"/>
                <a:cs typeface="Arial" panose="020B0604020202020204" pitchFamily="34" charset="0"/>
              </a:rPr>
              <a:t>pygame.QUIT</a:t>
            </a:r>
            <a:r>
              <a:rPr lang="en-US" dirty="0">
                <a:solidFill>
                  <a:schemeClr val="bg1"/>
                </a:solidFill>
                <a:latin typeface="Arial" panose="020B0604020202020204" pitchFamily="34" charset="0"/>
                <a:cs typeface="Arial" panose="020B0604020202020204" pitchFamily="34" charset="0"/>
              </a:rPr>
              <a:t>:  </a:t>
            </a:r>
          </a:p>
          <a:p>
            <a:r>
              <a:rPr lang="en-US" dirty="0">
                <a:solidFill>
                  <a:schemeClr val="bg1"/>
                </a:solidFill>
                <a:latin typeface="Arial" panose="020B0604020202020204" pitchFamily="34" charset="0"/>
                <a:cs typeface="Arial" panose="020B0604020202020204" pitchFamily="34" charset="0"/>
              </a:rPr>
              <a:t>            done = True  </a:t>
            </a:r>
          </a:p>
          <a:p>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pygame.display.flip</a:t>
            </a:r>
            <a:r>
              <a:rPr lang="en-US" dirty="0">
                <a:solidFill>
                  <a:schemeClr val="bg1"/>
                </a:solidFill>
                <a:latin typeface="Arial" panose="020B0604020202020204" pitchFamily="34" charset="0"/>
                <a:cs typeface="Arial" panose="020B0604020202020204" pitchFamily="34" charset="0"/>
              </a:rPr>
              <a:t>() </a:t>
            </a:r>
            <a:endParaRPr lang="ru-KZ" dirty="0">
              <a:solidFill>
                <a:schemeClr val="bg1"/>
              </a:solidFill>
              <a:latin typeface="Arial" panose="020B0604020202020204" pitchFamily="34" charset="0"/>
              <a:cs typeface="Arial" panose="020B0604020202020204" pitchFamily="34" charset="0"/>
            </a:endParaRPr>
          </a:p>
        </p:txBody>
      </p:sp>
      <p:pic>
        <p:nvPicPr>
          <p:cNvPr id="1026" name="Picture 2" descr="https://static.javatpoint.com/tutorial/pygame/images/pygame-installation6.png">
            <a:extLst>
              <a:ext uri="{FF2B5EF4-FFF2-40B4-BE49-F238E27FC236}">
                <a16:creationId xmlns:a16="http://schemas.microsoft.com/office/drawing/2014/main" id="{3D16981E-FCEF-4DF2-99D8-9DCEA1AC4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153" y="1578311"/>
            <a:ext cx="4651604" cy="41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587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DAC25EB-176B-4A6A-ADCC-14D452D4869F}"/>
              </a:ext>
            </a:extLst>
          </p:cNvPr>
          <p:cNvSpPr/>
          <p:nvPr/>
        </p:nvSpPr>
        <p:spPr>
          <a:xfrm>
            <a:off x="0" y="687472"/>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Pygame Surface</a:t>
            </a:r>
          </a:p>
        </p:txBody>
      </p:sp>
      <p:graphicFrame>
        <p:nvGraphicFramePr>
          <p:cNvPr id="3" name="Group 39">
            <a:extLst>
              <a:ext uri="{FF2B5EF4-FFF2-40B4-BE49-F238E27FC236}">
                <a16:creationId xmlns:a16="http://schemas.microsoft.com/office/drawing/2014/main" id="{E273C9C2-7D54-44F8-A38F-8ED82CAFFA2B}"/>
              </a:ext>
            </a:extLst>
          </p:cNvPr>
          <p:cNvGraphicFramePr>
            <a:graphicFrameLocks noGrp="1"/>
          </p:cNvGraphicFramePr>
          <p:nvPr>
            <p:extLst>
              <p:ext uri="{D42A27DB-BD31-4B8C-83A1-F6EECF244321}">
                <p14:modId xmlns:p14="http://schemas.microsoft.com/office/powerpoint/2010/main" val="1038670596"/>
              </p:ext>
            </p:extLst>
          </p:nvPr>
        </p:nvGraphicFramePr>
        <p:xfrm>
          <a:off x="3817258" y="2234065"/>
          <a:ext cx="5050518" cy="2842849"/>
        </p:xfrm>
        <a:graphic>
          <a:graphicData uri="http://schemas.openxmlformats.org/drawingml/2006/table">
            <a:tbl>
              <a:tblPr>
                <a:tableStyleId>{616DA210-FB5B-4158-B5E0-FEB733F419BA}</a:tableStyleId>
              </a:tblPr>
              <a:tblGrid>
                <a:gridCol w="1518199">
                  <a:extLst>
                    <a:ext uri="{9D8B030D-6E8A-4147-A177-3AD203B41FA5}">
                      <a16:colId xmlns:a16="http://schemas.microsoft.com/office/drawing/2014/main" val="3488278398"/>
                    </a:ext>
                  </a:extLst>
                </a:gridCol>
                <a:gridCol w="3532319">
                  <a:extLst>
                    <a:ext uri="{9D8B030D-6E8A-4147-A177-3AD203B41FA5}">
                      <a16:colId xmlns:a16="http://schemas.microsoft.com/office/drawing/2014/main" val="1689390144"/>
                    </a:ext>
                  </a:extLst>
                </a:gridCol>
              </a:tblGrid>
              <a:tr h="475851">
                <a:tc>
                  <a:txBody>
                    <a:bodyPr/>
                    <a:lstStyle>
                      <a:lvl1pPr>
                        <a:spcBef>
                          <a:spcPct val="20000"/>
                        </a:spcBef>
                        <a:defRPr sz="2000">
                          <a:solidFill>
                            <a:schemeClr val="tx1"/>
                          </a:solidFill>
                          <a:latin typeface="Tahoma" panose="020B0604030504040204" pitchFamily="34" charset="0"/>
                        </a:defRPr>
                      </a:lvl1pPr>
                      <a:lvl2pPr marL="37931725" indent="-37474525">
                        <a:spcBef>
                          <a:spcPct val="20000"/>
                        </a:spcBef>
                        <a:defRPr sz="2000">
                          <a:solidFill>
                            <a:schemeClr val="tx1"/>
                          </a:solidFill>
                          <a:latin typeface="Tahoma" panose="020B0604030504040204" pitchFamily="34" charset="0"/>
                        </a:defRPr>
                      </a:lvl2pPr>
                      <a:lvl3pPr>
                        <a:spcBef>
                          <a:spcPct val="20000"/>
                        </a:spcBef>
                        <a:defRPr>
                          <a:solidFill>
                            <a:schemeClr val="tx1"/>
                          </a:solidFill>
                          <a:latin typeface="Tahoma" panose="020B0604030504040204" pitchFamily="34" charset="0"/>
                        </a:defRPr>
                      </a:lvl3pPr>
                      <a:lvl4pPr>
                        <a:spcBef>
                          <a:spcPct val="20000"/>
                        </a:spcBef>
                        <a:defRPr sz="1600">
                          <a:solidFill>
                            <a:schemeClr val="tx1"/>
                          </a:solidFill>
                          <a:latin typeface="Tahoma" panose="020B0604030504040204" pitchFamily="34" charset="0"/>
                        </a:defRPr>
                      </a:lvl4pPr>
                      <a:lvl5pPr>
                        <a:spcBef>
                          <a:spcPct val="20000"/>
                        </a:spcBef>
                        <a:defRPr sz="1600">
                          <a:solidFill>
                            <a:schemeClr val="tx1"/>
                          </a:solidFill>
                          <a:latin typeface="Tahoma" panose="020B0604030504040204" pitchFamily="34" charset="0"/>
                        </a:defRPr>
                      </a:lvl5pPr>
                      <a:lvl6pPr marL="457200" fontAlgn="base">
                        <a:spcBef>
                          <a:spcPct val="20000"/>
                        </a:spcBef>
                        <a:spcAft>
                          <a:spcPct val="0"/>
                        </a:spcAft>
                        <a:defRPr sz="1600">
                          <a:solidFill>
                            <a:schemeClr val="tx1"/>
                          </a:solidFill>
                          <a:latin typeface="Tahoma" panose="020B0604030504040204" pitchFamily="34" charset="0"/>
                        </a:defRPr>
                      </a:lvl6pPr>
                      <a:lvl7pPr marL="914400" fontAlgn="base">
                        <a:spcBef>
                          <a:spcPct val="20000"/>
                        </a:spcBef>
                        <a:spcAft>
                          <a:spcPct val="0"/>
                        </a:spcAft>
                        <a:defRPr sz="1600">
                          <a:solidFill>
                            <a:schemeClr val="tx1"/>
                          </a:solidFill>
                          <a:latin typeface="Tahoma" panose="020B0604030504040204" pitchFamily="34" charset="0"/>
                        </a:defRPr>
                      </a:lvl7pPr>
                      <a:lvl8pPr marL="1371600" fontAlgn="base">
                        <a:spcBef>
                          <a:spcPct val="20000"/>
                        </a:spcBef>
                        <a:spcAft>
                          <a:spcPct val="0"/>
                        </a:spcAft>
                        <a:defRPr sz="1600">
                          <a:solidFill>
                            <a:schemeClr val="tx1"/>
                          </a:solidFill>
                          <a:latin typeface="Tahoma" panose="020B0604030504040204" pitchFamily="34" charset="0"/>
                        </a:defRPr>
                      </a:lvl8pPr>
                      <a:lvl9pPr marL="1828800"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KZ" sz="1400" u="none" strike="noStrike" cap="none" normalizeH="0" baseline="0">
                          <a:ln>
                            <a:noFill/>
                          </a:ln>
                          <a:solidFill>
                            <a:schemeClr val="bg1"/>
                          </a:solidFill>
                          <a:effectLst/>
                          <a:latin typeface="Arial" panose="020B0604020202020204" pitchFamily="34" charset="0"/>
                          <a:cs typeface="Arial" panose="020B0604020202020204" pitchFamily="34" charset="0"/>
                        </a:rPr>
                        <a:t>Surface((width, height))</a:t>
                      </a:r>
                      <a:endParaRPr kumimoji="0" lang="en-US" altLang="ru-KZ" sz="14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a:txBody>
                  <a:tcPr horzOverflow="overflow"/>
                </a:tc>
                <a:tc>
                  <a:txBody>
                    <a:bodyPr/>
                    <a:lstStyle>
                      <a:lvl1pPr>
                        <a:spcBef>
                          <a:spcPct val="20000"/>
                        </a:spcBef>
                        <a:defRPr sz="2000">
                          <a:solidFill>
                            <a:schemeClr val="tx1"/>
                          </a:solidFill>
                          <a:latin typeface="Tahoma" panose="020B0604030504040204" pitchFamily="34" charset="0"/>
                        </a:defRPr>
                      </a:lvl1pPr>
                      <a:lvl2pPr marL="37931725" indent="-37474525">
                        <a:spcBef>
                          <a:spcPct val="20000"/>
                        </a:spcBef>
                        <a:defRPr sz="2000">
                          <a:solidFill>
                            <a:schemeClr val="tx1"/>
                          </a:solidFill>
                          <a:latin typeface="Tahoma" panose="020B0604030504040204" pitchFamily="34" charset="0"/>
                        </a:defRPr>
                      </a:lvl2pPr>
                      <a:lvl3pPr>
                        <a:spcBef>
                          <a:spcPct val="20000"/>
                        </a:spcBef>
                        <a:defRPr>
                          <a:solidFill>
                            <a:schemeClr val="tx1"/>
                          </a:solidFill>
                          <a:latin typeface="Tahoma" panose="020B0604030504040204" pitchFamily="34" charset="0"/>
                        </a:defRPr>
                      </a:lvl3pPr>
                      <a:lvl4pPr>
                        <a:spcBef>
                          <a:spcPct val="20000"/>
                        </a:spcBef>
                        <a:defRPr sz="1600">
                          <a:solidFill>
                            <a:schemeClr val="tx1"/>
                          </a:solidFill>
                          <a:latin typeface="Tahoma" panose="020B0604030504040204" pitchFamily="34" charset="0"/>
                        </a:defRPr>
                      </a:lvl4pPr>
                      <a:lvl5pPr>
                        <a:spcBef>
                          <a:spcPct val="20000"/>
                        </a:spcBef>
                        <a:defRPr sz="1600">
                          <a:solidFill>
                            <a:schemeClr val="tx1"/>
                          </a:solidFill>
                          <a:latin typeface="Tahoma" panose="020B0604030504040204" pitchFamily="34" charset="0"/>
                        </a:defRPr>
                      </a:lvl5pPr>
                      <a:lvl6pPr marL="457200" fontAlgn="base">
                        <a:spcBef>
                          <a:spcPct val="20000"/>
                        </a:spcBef>
                        <a:spcAft>
                          <a:spcPct val="0"/>
                        </a:spcAft>
                        <a:defRPr sz="1600">
                          <a:solidFill>
                            <a:schemeClr val="tx1"/>
                          </a:solidFill>
                          <a:latin typeface="Tahoma" panose="020B0604030504040204" pitchFamily="34" charset="0"/>
                        </a:defRPr>
                      </a:lvl6pPr>
                      <a:lvl7pPr marL="914400" fontAlgn="base">
                        <a:spcBef>
                          <a:spcPct val="20000"/>
                        </a:spcBef>
                        <a:spcAft>
                          <a:spcPct val="0"/>
                        </a:spcAft>
                        <a:defRPr sz="1600">
                          <a:solidFill>
                            <a:schemeClr val="tx1"/>
                          </a:solidFill>
                          <a:latin typeface="Tahoma" panose="020B0604030504040204" pitchFamily="34" charset="0"/>
                        </a:defRPr>
                      </a:lvl7pPr>
                      <a:lvl8pPr marL="1371600" fontAlgn="base">
                        <a:spcBef>
                          <a:spcPct val="20000"/>
                        </a:spcBef>
                        <a:spcAft>
                          <a:spcPct val="0"/>
                        </a:spcAft>
                        <a:defRPr sz="1600">
                          <a:solidFill>
                            <a:schemeClr val="tx1"/>
                          </a:solidFill>
                          <a:latin typeface="Tahoma" panose="020B0604030504040204" pitchFamily="34" charset="0"/>
                        </a:defRPr>
                      </a:lvl8pPr>
                      <a:lvl9pPr marL="1828800"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KZ" sz="1400" u="none" strike="noStrike" cap="none" normalizeH="0" baseline="0" dirty="0">
                          <a:ln>
                            <a:noFill/>
                          </a:ln>
                          <a:solidFill>
                            <a:schemeClr val="bg1"/>
                          </a:solidFill>
                          <a:effectLst/>
                          <a:latin typeface="Arial" panose="020B0604020202020204" pitchFamily="34" charset="0"/>
                          <a:cs typeface="Arial" panose="020B0604020202020204" pitchFamily="34" charset="0"/>
                        </a:rPr>
                        <a:t>constructs new Surface of given size</a:t>
                      </a:r>
                      <a:endParaRPr kumimoji="0" lang="en-US" altLang="ru-KZ" sz="1400" b="0"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horzOverflow="overflow"/>
                </a:tc>
                <a:extLst>
                  <a:ext uri="{0D108BD9-81ED-4DB2-BD59-A6C34878D82A}">
                    <a16:rowId xmlns:a16="http://schemas.microsoft.com/office/drawing/2014/main" val="2595939597"/>
                  </a:ext>
                </a:extLst>
              </a:tr>
              <a:tr h="411216">
                <a:tc>
                  <a:txBody>
                    <a:bodyPr/>
                    <a:lstStyle>
                      <a:lvl1pPr>
                        <a:spcBef>
                          <a:spcPct val="20000"/>
                        </a:spcBef>
                        <a:defRPr sz="2000">
                          <a:solidFill>
                            <a:schemeClr val="tx1"/>
                          </a:solidFill>
                          <a:latin typeface="Tahoma" panose="020B0604030504040204" pitchFamily="34" charset="0"/>
                        </a:defRPr>
                      </a:lvl1pPr>
                      <a:lvl2pPr marL="37931725" indent="-37474525">
                        <a:spcBef>
                          <a:spcPct val="20000"/>
                        </a:spcBef>
                        <a:defRPr sz="2000">
                          <a:solidFill>
                            <a:schemeClr val="tx1"/>
                          </a:solidFill>
                          <a:latin typeface="Tahoma" panose="020B0604030504040204" pitchFamily="34" charset="0"/>
                        </a:defRPr>
                      </a:lvl2pPr>
                      <a:lvl3pPr>
                        <a:spcBef>
                          <a:spcPct val="20000"/>
                        </a:spcBef>
                        <a:defRPr>
                          <a:solidFill>
                            <a:schemeClr val="tx1"/>
                          </a:solidFill>
                          <a:latin typeface="Tahoma" panose="020B0604030504040204" pitchFamily="34" charset="0"/>
                        </a:defRPr>
                      </a:lvl3pPr>
                      <a:lvl4pPr>
                        <a:spcBef>
                          <a:spcPct val="20000"/>
                        </a:spcBef>
                        <a:defRPr sz="1600">
                          <a:solidFill>
                            <a:schemeClr val="tx1"/>
                          </a:solidFill>
                          <a:latin typeface="Tahoma" panose="020B0604030504040204" pitchFamily="34" charset="0"/>
                        </a:defRPr>
                      </a:lvl4pPr>
                      <a:lvl5pPr>
                        <a:spcBef>
                          <a:spcPct val="20000"/>
                        </a:spcBef>
                        <a:defRPr sz="1600">
                          <a:solidFill>
                            <a:schemeClr val="tx1"/>
                          </a:solidFill>
                          <a:latin typeface="Tahoma" panose="020B0604030504040204" pitchFamily="34" charset="0"/>
                        </a:defRPr>
                      </a:lvl5pPr>
                      <a:lvl6pPr marL="457200" fontAlgn="base">
                        <a:spcBef>
                          <a:spcPct val="20000"/>
                        </a:spcBef>
                        <a:spcAft>
                          <a:spcPct val="0"/>
                        </a:spcAft>
                        <a:defRPr sz="1600">
                          <a:solidFill>
                            <a:schemeClr val="tx1"/>
                          </a:solidFill>
                          <a:latin typeface="Tahoma" panose="020B0604030504040204" pitchFamily="34" charset="0"/>
                        </a:defRPr>
                      </a:lvl6pPr>
                      <a:lvl7pPr marL="914400" fontAlgn="base">
                        <a:spcBef>
                          <a:spcPct val="20000"/>
                        </a:spcBef>
                        <a:spcAft>
                          <a:spcPct val="0"/>
                        </a:spcAft>
                        <a:defRPr sz="1600">
                          <a:solidFill>
                            <a:schemeClr val="tx1"/>
                          </a:solidFill>
                          <a:latin typeface="Tahoma" panose="020B0604030504040204" pitchFamily="34" charset="0"/>
                        </a:defRPr>
                      </a:lvl7pPr>
                      <a:lvl8pPr marL="1371600" fontAlgn="base">
                        <a:spcBef>
                          <a:spcPct val="20000"/>
                        </a:spcBef>
                        <a:spcAft>
                          <a:spcPct val="0"/>
                        </a:spcAft>
                        <a:defRPr sz="1600">
                          <a:solidFill>
                            <a:schemeClr val="tx1"/>
                          </a:solidFill>
                          <a:latin typeface="Tahoma" panose="020B0604030504040204" pitchFamily="34" charset="0"/>
                        </a:defRPr>
                      </a:lvl8pPr>
                      <a:lvl9pPr marL="1828800"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KZ" sz="1400" u="none" strike="noStrike" cap="none" normalizeH="0" baseline="0" dirty="0">
                          <a:ln>
                            <a:noFill/>
                          </a:ln>
                          <a:solidFill>
                            <a:schemeClr val="bg1"/>
                          </a:solidFill>
                          <a:effectLst/>
                          <a:latin typeface="Arial" panose="020B0604020202020204" pitchFamily="34" charset="0"/>
                          <a:cs typeface="Arial" panose="020B0604020202020204" pitchFamily="34" charset="0"/>
                        </a:rPr>
                        <a:t>fill((red, green, blue))</a:t>
                      </a:r>
                      <a:endParaRPr kumimoji="0" lang="en-US" altLang="ru-KZ" sz="14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horzOverflow="overflow"/>
                </a:tc>
                <a:tc>
                  <a:txBody>
                    <a:bodyPr/>
                    <a:lstStyle>
                      <a:lvl1pPr>
                        <a:spcBef>
                          <a:spcPct val="20000"/>
                        </a:spcBef>
                        <a:defRPr sz="2000">
                          <a:solidFill>
                            <a:schemeClr val="tx1"/>
                          </a:solidFill>
                          <a:latin typeface="Tahoma" panose="020B0604030504040204" pitchFamily="34" charset="0"/>
                        </a:defRPr>
                      </a:lvl1pPr>
                      <a:lvl2pPr marL="37931725" indent="-37474525">
                        <a:spcBef>
                          <a:spcPct val="20000"/>
                        </a:spcBef>
                        <a:defRPr sz="2000">
                          <a:solidFill>
                            <a:schemeClr val="tx1"/>
                          </a:solidFill>
                          <a:latin typeface="Tahoma" panose="020B0604030504040204" pitchFamily="34" charset="0"/>
                        </a:defRPr>
                      </a:lvl2pPr>
                      <a:lvl3pPr>
                        <a:spcBef>
                          <a:spcPct val="20000"/>
                        </a:spcBef>
                        <a:defRPr>
                          <a:solidFill>
                            <a:schemeClr val="tx1"/>
                          </a:solidFill>
                          <a:latin typeface="Tahoma" panose="020B0604030504040204" pitchFamily="34" charset="0"/>
                        </a:defRPr>
                      </a:lvl3pPr>
                      <a:lvl4pPr>
                        <a:spcBef>
                          <a:spcPct val="20000"/>
                        </a:spcBef>
                        <a:defRPr sz="1600">
                          <a:solidFill>
                            <a:schemeClr val="tx1"/>
                          </a:solidFill>
                          <a:latin typeface="Tahoma" panose="020B0604030504040204" pitchFamily="34" charset="0"/>
                        </a:defRPr>
                      </a:lvl4pPr>
                      <a:lvl5pPr>
                        <a:spcBef>
                          <a:spcPct val="20000"/>
                        </a:spcBef>
                        <a:defRPr sz="1600">
                          <a:solidFill>
                            <a:schemeClr val="tx1"/>
                          </a:solidFill>
                          <a:latin typeface="Tahoma" panose="020B0604030504040204" pitchFamily="34" charset="0"/>
                        </a:defRPr>
                      </a:lvl5pPr>
                      <a:lvl6pPr marL="457200" fontAlgn="base">
                        <a:spcBef>
                          <a:spcPct val="20000"/>
                        </a:spcBef>
                        <a:spcAft>
                          <a:spcPct val="0"/>
                        </a:spcAft>
                        <a:defRPr sz="1600">
                          <a:solidFill>
                            <a:schemeClr val="tx1"/>
                          </a:solidFill>
                          <a:latin typeface="Tahoma" panose="020B0604030504040204" pitchFamily="34" charset="0"/>
                        </a:defRPr>
                      </a:lvl6pPr>
                      <a:lvl7pPr marL="914400" fontAlgn="base">
                        <a:spcBef>
                          <a:spcPct val="20000"/>
                        </a:spcBef>
                        <a:spcAft>
                          <a:spcPct val="0"/>
                        </a:spcAft>
                        <a:defRPr sz="1600">
                          <a:solidFill>
                            <a:schemeClr val="tx1"/>
                          </a:solidFill>
                          <a:latin typeface="Tahoma" panose="020B0604030504040204" pitchFamily="34" charset="0"/>
                        </a:defRPr>
                      </a:lvl7pPr>
                      <a:lvl8pPr marL="1371600" fontAlgn="base">
                        <a:spcBef>
                          <a:spcPct val="20000"/>
                        </a:spcBef>
                        <a:spcAft>
                          <a:spcPct val="0"/>
                        </a:spcAft>
                        <a:defRPr sz="1600">
                          <a:solidFill>
                            <a:schemeClr val="tx1"/>
                          </a:solidFill>
                          <a:latin typeface="Tahoma" panose="020B0604030504040204" pitchFamily="34" charset="0"/>
                        </a:defRPr>
                      </a:lvl8pPr>
                      <a:lvl9pPr marL="1828800"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KZ" sz="1400" u="none" strike="noStrike" cap="none" normalizeH="0" baseline="0" dirty="0">
                          <a:ln>
                            <a:noFill/>
                          </a:ln>
                          <a:solidFill>
                            <a:schemeClr val="bg1"/>
                          </a:solidFill>
                          <a:effectLst/>
                          <a:latin typeface="Arial" panose="020B0604020202020204" pitchFamily="34" charset="0"/>
                          <a:cs typeface="Arial" panose="020B0604020202020204" pitchFamily="34" charset="0"/>
                        </a:rPr>
                        <a:t>paints surface in given color (</a:t>
                      </a:r>
                      <a:r>
                        <a:rPr kumimoji="0" lang="en-US" altLang="ru-KZ" sz="1400" u="none" strike="noStrike" cap="none" normalizeH="0" baseline="0" dirty="0" err="1">
                          <a:ln>
                            <a:noFill/>
                          </a:ln>
                          <a:solidFill>
                            <a:schemeClr val="bg1"/>
                          </a:solidFill>
                          <a:effectLst/>
                          <a:latin typeface="Arial" panose="020B0604020202020204" pitchFamily="34" charset="0"/>
                          <a:cs typeface="Arial" panose="020B0604020202020204" pitchFamily="34" charset="0"/>
                        </a:rPr>
                        <a:t>rgb</a:t>
                      </a:r>
                      <a:r>
                        <a:rPr kumimoji="0" lang="en-US" altLang="ru-KZ" sz="1400" u="none" strike="noStrike" cap="none" normalizeH="0" baseline="0" dirty="0">
                          <a:ln>
                            <a:noFill/>
                          </a:ln>
                          <a:solidFill>
                            <a:schemeClr val="bg1"/>
                          </a:solidFill>
                          <a:effectLst/>
                          <a:latin typeface="Arial" panose="020B0604020202020204" pitchFamily="34" charset="0"/>
                          <a:cs typeface="Arial" panose="020B0604020202020204" pitchFamily="34" charset="0"/>
                        </a:rPr>
                        <a:t> 0-255)</a:t>
                      </a:r>
                      <a:endParaRPr kumimoji="0" lang="en-US" altLang="ru-KZ" sz="1400" b="0"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horzOverflow="overflow"/>
                </a:tc>
                <a:extLst>
                  <a:ext uri="{0D108BD9-81ED-4DB2-BD59-A6C34878D82A}">
                    <a16:rowId xmlns:a16="http://schemas.microsoft.com/office/drawing/2014/main" val="4082862462"/>
                  </a:ext>
                </a:extLst>
              </a:tr>
              <a:tr h="475851">
                <a:tc>
                  <a:txBody>
                    <a:bodyPr/>
                    <a:lstStyle>
                      <a:lvl1pPr>
                        <a:spcBef>
                          <a:spcPct val="20000"/>
                        </a:spcBef>
                        <a:defRPr sz="2000">
                          <a:solidFill>
                            <a:schemeClr val="tx1"/>
                          </a:solidFill>
                          <a:latin typeface="Tahoma" panose="020B0604030504040204" pitchFamily="34" charset="0"/>
                        </a:defRPr>
                      </a:lvl1pPr>
                      <a:lvl2pPr marL="37931725" indent="-37474525">
                        <a:spcBef>
                          <a:spcPct val="20000"/>
                        </a:spcBef>
                        <a:defRPr sz="2000">
                          <a:solidFill>
                            <a:schemeClr val="tx1"/>
                          </a:solidFill>
                          <a:latin typeface="Tahoma" panose="020B0604030504040204" pitchFamily="34" charset="0"/>
                        </a:defRPr>
                      </a:lvl2pPr>
                      <a:lvl3pPr>
                        <a:spcBef>
                          <a:spcPct val="20000"/>
                        </a:spcBef>
                        <a:defRPr>
                          <a:solidFill>
                            <a:schemeClr val="tx1"/>
                          </a:solidFill>
                          <a:latin typeface="Tahoma" panose="020B0604030504040204" pitchFamily="34" charset="0"/>
                        </a:defRPr>
                      </a:lvl3pPr>
                      <a:lvl4pPr>
                        <a:spcBef>
                          <a:spcPct val="20000"/>
                        </a:spcBef>
                        <a:defRPr sz="1600">
                          <a:solidFill>
                            <a:schemeClr val="tx1"/>
                          </a:solidFill>
                          <a:latin typeface="Tahoma" panose="020B0604030504040204" pitchFamily="34" charset="0"/>
                        </a:defRPr>
                      </a:lvl4pPr>
                      <a:lvl5pPr>
                        <a:spcBef>
                          <a:spcPct val="20000"/>
                        </a:spcBef>
                        <a:defRPr sz="1600">
                          <a:solidFill>
                            <a:schemeClr val="tx1"/>
                          </a:solidFill>
                          <a:latin typeface="Tahoma" panose="020B0604030504040204" pitchFamily="34" charset="0"/>
                        </a:defRPr>
                      </a:lvl5pPr>
                      <a:lvl6pPr marL="457200" fontAlgn="base">
                        <a:spcBef>
                          <a:spcPct val="20000"/>
                        </a:spcBef>
                        <a:spcAft>
                          <a:spcPct val="0"/>
                        </a:spcAft>
                        <a:defRPr sz="1600">
                          <a:solidFill>
                            <a:schemeClr val="tx1"/>
                          </a:solidFill>
                          <a:latin typeface="Tahoma" panose="020B0604030504040204" pitchFamily="34" charset="0"/>
                        </a:defRPr>
                      </a:lvl6pPr>
                      <a:lvl7pPr marL="914400" fontAlgn="base">
                        <a:spcBef>
                          <a:spcPct val="20000"/>
                        </a:spcBef>
                        <a:spcAft>
                          <a:spcPct val="0"/>
                        </a:spcAft>
                        <a:defRPr sz="1600">
                          <a:solidFill>
                            <a:schemeClr val="tx1"/>
                          </a:solidFill>
                          <a:latin typeface="Tahoma" panose="020B0604030504040204" pitchFamily="34" charset="0"/>
                        </a:defRPr>
                      </a:lvl7pPr>
                      <a:lvl8pPr marL="1371600" fontAlgn="base">
                        <a:spcBef>
                          <a:spcPct val="20000"/>
                        </a:spcBef>
                        <a:spcAft>
                          <a:spcPct val="0"/>
                        </a:spcAft>
                        <a:defRPr sz="1600">
                          <a:solidFill>
                            <a:schemeClr val="tx1"/>
                          </a:solidFill>
                          <a:latin typeface="Tahoma" panose="020B0604030504040204" pitchFamily="34" charset="0"/>
                        </a:defRPr>
                      </a:lvl8pPr>
                      <a:lvl9pPr marL="1828800"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KZ" sz="1400" u="none" strike="noStrike" cap="none" normalizeH="0" baseline="0" dirty="0" err="1">
                          <a:ln>
                            <a:noFill/>
                          </a:ln>
                          <a:solidFill>
                            <a:schemeClr val="bg1"/>
                          </a:solidFill>
                          <a:effectLst/>
                          <a:latin typeface="Arial" panose="020B0604020202020204" pitchFamily="34" charset="0"/>
                          <a:cs typeface="Arial" panose="020B0604020202020204" pitchFamily="34" charset="0"/>
                        </a:rPr>
                        <a:t>get_width</a:t>
                      </a:r>
                      <a:r>
                        <a:rPr kumimoji="0" lang="en-US" altLang="ru-KZ" sz="140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ru-KZ" sz="1400" u="none" strike="noStrike" cap="none" normalizeH="0" baseline="0" dirty="0" err="1">
                          <a:ln>
                            <a:noFill/>
                          </a:ln>
                          <a:solidFill>
                            <a:schemeClr val="bg1"/>
                          </a:solidFill>
                          <a:effectLst/>
                          <a:latin typeface="Arial" panose="020B0604020202020204" pitchFamily="34" charset="0"/>
                          <a:cs typeface="Arial" panose="020B0604020202020204" pitchFamily="34" charset="0"/>
                        </a:rPr>
                        <a:t>get_height</a:t>
                      </a:r>
                      <a:r>
                        <a:rPr kumimoji="0" lang="en-US" altLang="ru-KZ" sz="1400" u="none" strike="noStrike" cap="none" normalizeH="0" baseline="0" dirty="0">
                          <a:ln>
                            <a:noFill/>
                          </a:ln>
                          <a:solidFill>
                            <a:schemeClr val="bg1"/>
                          </a:solidFill>
                          <a:effectLst/>
                          <a:latin typeface="Arial" panose="020B0604020202020204" pitchFamily="34" charset="0"/>
                          <a:cs typeface="Arial" panose="020B0604020202020204" pitchFamily="34" charset="0"/>
                        </a:rPr>
                        <a:t>()</a:t>
                      </a:r>
                      <a:endParaRPr kumimoji="0" lang="en-US" altLang="ru-KZ" sz="14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horzOverflow="overflow"/>
                </a:tc>
                <a:tc>
                  <a:txBody>
                    <a:bodyPr/>
                    <a:lstStyle>
                      <a:lvl1pPr>
                        <a:spcBef>
                          <a:spcPct val="20000"/>
                        </a:spcBef>
                        <a:defRPr sz="2000">
                          <a:solidFill>
                            <a:schemeClr val="tx1"/>
                          </a:solidFill>
                          <a:latin typeface="Tahoma" panose="020B0604030504040204" pitchFamily="34" charset="0"/>
                        </a:defRPr>
                      </a:lvl1pPr>
                      <a:lvl2pPr marL="37931725" indent="-37474525">
                        <a:spcBef>
                          <a:spcPct val="20000"/>
                        </a:spcBef>
                        <a:defRPr sz="2000">
                          <a:solidFill>
                            <a:schemeClr val="tx1"/>
                          </a:solidFill>
                          <a:latin typeface="Tahoma" panose="020B0604030504040204" pitchFamily="34" charset="0"/>
                        </a:defRPr>
                      </a:lvl2pPr>
                      <a:lvl3pPr>
                        <a:spcBef>
                          <a:spcPct val="20000"/>
                        </a:spcBef>
                        <a:defRPr>
                          <a:solidFill>
                            <a:schemeClr val="tx1"/>
                          </a:solidFill>
                          <a:latin typeface="Tahoma" panose="020B0604030504040204" pitchFamily="34" charset="0"/>
                        </a:defRPr>
                      </a:lvl3pPr>
                      <a:lvl4pPr>
                        <a:spcBef>
                          <a:spcPct val="20000"/>
                        </a:spcBef>
                        <a:defRPr sz="1600">
                          <a:solidFill>
                            <a:schemeClr val="tx1"/>
                          </a:solidFill>
                          <a:latin typeface="Tahoma" panose="020B0604030504040204" pitchFamily="34" charset="0"/>
                        </a:defRPr>
                      </a:lvl4pPr>
                      <a:lvl5pPr>
                        <a:spcBef>
                          <a:spcPct val="20000"/>
                        </a:spcBef>
                        <a:defRPr sz="1600">
                          <a:solidFill>
                            <a:schemeClr val="tx1"/>
                          </a:solidFill>
                          <a:latin typeface="Tahoma" panose="020B0604030504040204" pitchFamily="34" charset="0"/>
                        </a:defRPr>
                      </a:lvl5pPr>
                      <a:lvl6pPr marL="457200" fontAlgn="base">
                        <a:spcBef>
                          <a:spcPct val="20000"/>
                        </a:spcBef>
                        <a:spcAft>
                          <a:spcPct val="0"/>
                        </a:spcAft>
                        <a:defRPr sz="1600">
                          <a:solidFill>
                            <a:schemeClr val="tx1"/>
                          </a:solidFill>
                          <a:latin typeface="Tahoma" panose="020B0604030504040204" pitchFamily="34" charset="0"/>
                        </a:defRPr>
                      </a:lvl6pPr>
                      <a:lvl7pPr marL="914400" fontAlgn="base">
                        <a:spcBef>
                          <a:spcPct val="20000"/>
                        </a:spcBef>
                        <a:spcAft>
                          <a:spcPct val="0"/>
                        </a:spcAft>
                        <a:defRPr sz="1600">
                          <a:solidFill>
                            <a:schemeClr val="tx1"/>
                          </a:solidFill>
                          <a:latin typeface="Tahoma" panose="020B0604030504040204" pitchFamily="34" charset="0"/>
                        </a:defRPr>
                      </a:lvl7pPr>
                      <a:lvl8pPr marL="1371600" fontAlgn="base">
                        <a:spcBef>
                          <a:spcPct val="20000"/>
                        </a:spcBef>
                        <a:spcAft>
                          <a:spcPct val="0"/>
                        </a:spcAft>
                        <a:defRPr sz="1600">
                          <a:solidFill>
                            <a:schemeClr val="tx1"/>
                          </a:solidFill>
                          <a:latin typeface="Tahoma" panose="020B0604030504040204" pitchFamily="34" charset="0"/>
                        </a:defRPr>
                      </a:lvl8pPr>
                      <a:lvl9pPr marL="1828800"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KZ" sz="1400" u="none" strike="noStrike" cap="none" normalizeH="0" baseline="0" dirty="0">
                          <a:ln>
                            <a:noFill/>
                          </a:ln>
                          <a:solidFill>
                            <a:schemeClr val="bg1"/>
                          </a:solidFill>
                          <a:effectLst/>
                          <a:latin typeface="Arial" panose="020B0604020202020204" pitchFamily="34" charset="0"/>
                          <a:cs typeface="Arial" panose="020B0604020202020204" pitchFamily="34" charset="0"/>
                        </a:rPr>
                        <a:t>returns the dimensions of the surface</a:t>
                      </a:r>
                      <a:endParaRPr kumimoji="0" lang="en-US" altLang="ru-KZ" sz="14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horzOverflow="overflow"/>
                </a:tc>
                <a:extLst>
                  <a:ext uri="{0D108BD9-81ED-4DB2-BD59-A6C34878D82A}">
                    <a16:rowId xmlns:a16="http://schemas.microsoft.com/office/drawing/2014/main" val="2922497843"/>
                  </a:ext>
                </a:extLst>
              </a:tr>
              <a:tr h="526337">
                <a:tc>
                  <a:txBody>
                    <a:bodyPr/>
                    <a:lstStyle>
                      <a:lvl1pPr>
                        <a:spcBef>
                          <a:spcPct val="20000"/>
                        </a:spcBef>
                        <a:defRPr sz="2000">
                          <a:solidFill>
                            <a:schemeClr val="tx1"/>
                          </a:solidFill>
                          <a:latin typeface="Tahoma" panose="020B0604030504040204" pitchFamily="34" charset="0"/>
                        </a:defRPr>
                      </a:lvl1pPr>
                      <a:lvl2pPr marL="37931725" indent="-37474525">
                        <a:spcBef>
                          <a:spcPct val="20000"/>
                        </a:spcBef>
                        <a:defRPr sz="2000">
                          <a:solidFill>
                            <a:schemeClr val="tx1"/>
                          </a:solidFill>
                          <a:latin typeface="Tahoma" panose="020B0604030504040204" pitchFamily="34" charset="0"/>
                        </a:defRPr>
                      </a:lvl2pPr>
                      <a:lvl3pPr>
                        <a:spcBef>
                          <a:spcPct val="20000"/>
                        </a:spcBef>
                        <a:defRPr>
                          <a:solidFill>
                            <a:schemeClr val="tx1"/>
                          </a:solidFill>
                          <a:latin typeface="Tahoma" panose="020B0604030504040204" pitchFamily="34" charset="0"/>
                        </a:defRPr>
                      </a:lvl3pPr>
                      <a:lvl4pPr>
                        <a:spcBef>
                          <a:spcPct val="20000"/>
                        </a:spcBef>
                        <a:defRPr sz="1600">
                          <a:solidFill>
                            <a:schemeClr val="tx1"/>
                          </a:solidFill>
                          <a:latin typeface="Tahoma" panose="020B0604030504040204" pitchFamily="34" charset="0"/>
                        </a:defRPr>
                      </a:lvl4pPr>
                      <a:lvl5pPr>
                        <a:spcBef>
                          <a:spcPct val="20000"/>
                        </a:spcBef>
                        <a:defRPr sz="1600">
                          <a:solidFill>
                            <a:schemeClr val="tx1"/>
                          </a:solidFill>
                          <a:latin typeface="Tahoma" panose="020B0604030504040204" pitchFamily="34" charset="0"/>
                        </a:defRPr>
                      </a:lvl5pPr>
                      <a:lvl6pPr marL="457200" fontAlgn="base">
                        <a:spcBef>
                          <a:spcPct val="20000"/>
                        </a:spcBef>
                        <a:spcAft>
                          <a:spcPct val="0"/>
                        </a:spcAft>
                        <a:defRPr sz="1600">
                          <a:solidFill>
                            <a:schemeClr val="tx1"/>
                          </a:solidFill>
                          <a:latin typeface="Tahoma" panose="020B0604030504040204" pitchFamily="34" charset="0"/>
                        </a:defRPr>
                      </a:lvl6pPr>
                      <a:lvl7pPr marL="914400" fontAlgn="base">
                        <a:spcBef>
                          <a:spcPct val="20000"/>
                        </a:spcBef>
                        <a:spcAft>
                          <a:spcPct val="0"/>
                        </a:spcAft>
                        <a:defRPr sz="1600">
                          <a:solidFill>
                            <a:schemeClr val="tx1"/>
                          </a:solidFill>
                          <a:latin typeface="Tahoma" panose="020B0604030504040204" pitchFamily="34" charset="0"/>
                        </a:defRPr>
                      </a:lvl7pPr>
                      <a:lvl8pPr marL="1371600" fontAlgn="base">
                        <a:spcBef>
                          <a:spcPct val="20000"/>
                        </a:spcBef>
                        <a:spcAft>
                          <a:spcPct val="0"/>
                        </a:spcAft>
                        <a:defRPr sz="1600">
                          <a:solidFill>
                            <a:schemeClr val="tx1"/>
                          </a:solidFill>
                          <a:latin typeface="Tahoma" panose="020B0604030504040204" pitchFamily="34" charset="0"/>
                        </a:defRPr>
                      </a:lvl8pPr>
                      <a:lvl9pPr marL="1828800"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KZ" sz="1400" u="none" strike="noStrike" cap="none" normalizeH="0" baseline="0">
                          <a:ln>
                            <a:noFill/>
                          </a:ln>
                          <a:solidFill>
                            <a:schemeClr val="bg1"/>
                          </a:solidFill>
                          <a:effectLst/>
                          <a:latin typeface="Arial" panose="020B0604020202020204" pitchFamily="34" charset="0"/>
                          <a:cs typeface="Arial" panose="020B0604020202020204" pitchFamily="34" charset="0"/>
                        </a:rPr>
                        <a:t>get_rect()</a:t>
                      </a:r>
                      <a:endParaRPr kumimoji="0" lang="en-US" altLang="ru-KZ" sz="14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a:txBody>
                  <a:tcPr horzOverflow="overflow"/>
                </a:tc>
                <a:tc>
                  <a:txBody>
                    <a:bodyPr/>
                    <a:lstStyle>
                      <a:lvl1pPr>
                        <a:spcBef>
                          <a:spcPct val="20000"/>
                        </a:spcBef>
                        <a:defRPr sz="2000">
                          <a:solidFill>
                            <a:schemeClr val="tx1"/>
                          </a:solidFill>
                          <a:latin typeface="Tahoma" panose="020B0604030504040204" pitchFamily="34" charset="0"/>
                        </a:defRPr>
                      </a:lvl1pPr>
                      <a:lvl2pPr marL="37931725" indent="-37474525">
                        <a:spcBef>
                          <a:spcPct val="20000"/>
                        </a:spcBef>
                        <a:defRPr sz="2000">
                          <a:solidFill>
                            <a:schemeClr val="tx1"/>
                          </a:solidFill>
                          <a:latin typeface="Tahoma" panose="020B0604030504040204" pitchFamily="34" charset="0"/>
                        </a:defRPr>
                      </a:lvl2pPr>
                      <a:lvl3pPr>
                        <a:spcBef>
                          <a:spcPct val="20000"/>
                        </a:spcBef>
                        <a:defRPr>
                          <a:solidFill>
                            <a:schemeClr val="tx1"/>
                          </a:solidFill>
                          <a:latin typeface="Tahoma" panose="020B0604030504040204" pitchFamily="34" charset="0"/>
                        </a:defRPr>
                      </a:lvl3pPr>
                      <a:lvl4pPr>
                        <a:spcBef>
                          <a:spcPct val="20000"/>
                        </a:spcBef>
                        <a:defRPr sz="1600">
                          <a:solidFill>
                            <a:schemeClr val="tx1"/>
                          </a:solidFill>
                          <a:latin typeface="Tahoma" panose="020B0604030504040204" pitchFamily="34" charset="0"/>
                        </a:defRPr>
                      </a:lvl4pPr>
                      <a:lvl5pPr>
                        <a:spcBef>
                          <a:spcPct val="20000"/>
                        </a:spcBef>
                        <a:defRPr sz="1600">
                          <a:solidFill>
                            <a:schemeClr val="tx1"/>
                          </a:solidFill>
                          <a:latin typeface="Tahoma" panose="020B0604030504040204" pitchFamily="34" charset="0"/>
                        </a:defRPr>
                      </a:lvl5pPr>
                      <a:lvl6pPr marL="457200" fontAlgn="base">
                        <a:spcBef>
                          <a:spcPct val="20000"/>
                        </a:spcBef>
                        <a:spcAft>
                          <a:spcPct val="0"/>
                        </a:spcAft>
                        <a:defRPr sz="1600">
                          <a:solidFill>
                            <a:schemeClr val="tx1"/>
                          </a:solidFill>
                          <a:latin typeface="Tahoma" panose="020B0604030504040204" pitchFamily="34" charset="0"/>
                        </a:defRPr>
                      </a:lvl6pPr>
                      <a:lvl7pPr marL="914400" fontAlgn="base">
                        <a:spcBef>
                          <a:spcPct val="20000"/>
                        </a:spcBef>
                        <a:spcAft>
                          <a:spcPct val="0"/>
                        </a:spcAft>
                        <a:defRPr sz="1600">
                          <a:solidFill>
                            <a:schemeClr val="tx1"/>
                          </a:solidFill>
                          <a:latin typeface="Tahoma" panose="020B0604030504040204" pitchFamily="34" charset="0"/>
                        </a:defRPr>
                      </a:lvl7pPr>
                      <a:lvl8pPr marL="1371600" fontAlgn="base">
                        <a:spcBef>
                          <a:spcPct val="20000"/>
                        </a:spcBef>
                        <a:spcAft>
                          <a:spcPct val="0"/>
                        </a:spcAft>
                        <a:defRPr sz="1600">
                          <a:solidFill>
                            <a:schemeClr val="tx1"/>
                          </a:solidFill>
                          <a:latin typeface="Tahoma" panose="020B0604030504040204" pitchFamily="34" charset="0"/>
                        </a:defRPr>
                      </a:lvl8pPr>
                      <a:lvl9pPr marL="1828800"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KZ" sz="1400" u="none" strike="noStrike" cap="none" normalizeH="0" baseline="0" dirty="0">
                          <a:ln>
                            <a:noFill/>
                          </a:ln>
                          <a:solidFill>
                            <a:schemeClr val="bg1"/>
                          </a:solidFill>
                          <a:effectLst/>
                          <a:latin typeface="Arial" panose="020B0604020202020204" pitchFamily="34" charset="0"/>
                          <a:cs typeface="Arial" panose="020B0604020202020204" pitchFamily="34" charset="0"/>
                        </a:rPr>
                        <a:t>returns a </a:t>
                      </a:r>
                      <a:r>
                        <a:rPr kumimoji="0" lang="en-US" altLang="ru-KZ" sz="1400" u="none" strike="noStrike" cap="none" normalizeH="0" baseline="0" dirty="0" err="1">
                          <a:ln>
                            <a:noFill/>
                          </a:ln>
                          <a:solidFill>
                            <a:schemeClr val="bg1"/>
                          </a:solidFill>
                          <a:effectLst/>
                          <a:latin typeface="Arial" panose="020B0604020202020204" pitchFamily="34" charset="0"/>
                          <a:cs typeface="Arial" panose="020B0604020202020204" pitchFamily="34" charset="0"/>
                        </a:rPr>
                        <a:t>Rect</a:t>
                      </a:r>
                      <a:r>
                        <a:rPr kumimoji="0" lang="en-US" altLang="ru-KZ" sz="1400" u="none" strike="noStrike" cap="none" normalizeH="0" baseline="0" dirty="0">
                          <a:ln>
                            <a:noFill/>
                          </a:ln>
                          <a:solidFill>
                            <a:schemeClr val="bg1"/>
                          </a:solidFill>
                          <a:effectLst/>
                          <a:latin typeface="Arial" panose="020B0604020202020204" pitchFamily="34" charset="0"/>
                          <a:cs typeface="Arial" panose="020B0604020202020204" pitchFamily="34" charset="0"/>
                        </a:rPr>
                        <a:t> object representing the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KZ" sz="1400" u="none" strike="noStrike" cap="none" normalizeH="0" baseline="0" dirty="0">
                          <a:ln>
                            <a:noFill/>
                          </a:ln>
                          <a:solidFill>
                            <a:schemeClr val="bg1"/>
                          </a:solidFill>
                          <a:effectLst/>
                          <a:latin typeface="Arial" panose="020B0604020202020204" pitchFamily="34" charset="0"/>
                          <a:cs typeface="Arial" panose="020B0604020202020204" pitchFamily="34" charset="0"/>
                        </a:rPr>
                        <a:t>x/y/w/h bounding this surface</a:t>
                      </a:r>
                      <a:endParaRPr kumimoji="0" lang="en-US" altLang="ru-KZ" sz="14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horzOverflow="overflow"/>
                </a:tc>
                <a:extLst>
                  <a:ext uri="{0D108BD9-81ED-4DB2-BD59-A6C34878D82A}">
                    <a16:rowId xmlns:a16="http://schemas.microsoft.com/office/drawing/2014/main" val="3444673815"/>
                  </a:ext>
                </a:extLst>
              </a:tr>
              <a:tr h="727537">
                <a:tc>
                  <a:txBody>
                    <a:bodyPr/>
                    <a:lstStyle>
                      <a:lvl1pPr>
                        <a:spcBef>
                          <a:spcPct val="20000"/>
                        </a:spcBef>
                        <a:defRPr sz="2000">
                          <a:solidFill>
                            <a:schemeClr val="tx1"/>
                          </a:solidFill>
                          <a:latin typeface="Tahoma" panose="020B0604030504040204" pitchFamily="34" charset="0"/>
                        </a:defRPr>
                      </a:lvl1pPr>
                      <a:lvl2pPr marL="37931725" indent="-37474525">
                        <a:spcBef>
                          <a:spcPct val="20000"/>
                        </a:spcBef>
                        <a:defRPr sz="2000">
                          <a:solidFill>
                            <a:schemeClr val="tx1"/>
                          </a:solidFill>
                          <a:latin typeface="Tahoma" panose="020B0604030504040204" pitchFamily="34" charset="0"/>
                        </a:defRPr>
                      </a:lvl2pPr>
                      <a:lvl3pPr>
                        <a:spcBef>
                          <a:spcPct val="20000"/>
                        </a:spcBef>
                        <a:defRPr>
                          <a:solidFill>
                            <a:schemeClr val="tx1"/>
                          </a:solidFill>
                          <a:latin typeface="Tahoma" panose="020B0604030504040204" pitchFamily="34" charset="0"/>
                        </a:defRPr>
                      </a:lvl3pPr>
                      <a:lvl4pPr>
                        <a:spcBef>
                          <a:spcPct val="20000"/>
                        </a:spcBef>
                        <a:defRPr sz="1600">
                          <a:solidFill>
                            <a:schemeClr val="tx1"/>
                          </a:solidFill>
                          <a:latin typeface="Tahoma" panose="020B0604030504040204" pitchFamily="34" charset="0"/>
                        </a:defRPr>
                      </a:lvl4pPr>
                      <a:lvl5pPr>
                        <a:spcBef>
                          <a:spcPct val="20000"/>
                        </a:spcBef>
                        <a:defRPr sz="1600">
                          <a:solidFill>
                            <a:schemeClr val="tx1"/>
                          </a:solidFill>
                          <a:latin typeface="Tahoma" panose="020B0604030504040204" pitchFamily="34" charset="0"/>
                        </a:defRPr>
                      </a:lvl5pPr>
                      <a:lvl6pPr marL="457200" fontAlgn="base">
                        <a:spcBef>
                          <a:spcPct val="20000"/>
                        </a:spcBef>
                        <a:spcAft>
                          <a:spcPct val="0"/>
                        </a:spcAft>
                        <a:defRPr sz="1600">
                          <a:solidFill>
                            <a:schemeClr val="tx1"/>
                          </a:solidFill>
                          <a:latin typeface="Tahoma" panose="020B0604030504040204" pitchFamily="34" charset="0"/>
                        </a:defRPr>
                      </a:lvl6pPr>
                      <a:lvl7pPr marL="914400" fontAlgn="base">
                        <a:spcBef>
                          <a:spcPct val="20000"/>
                        </a:spcBef>
                        <a:spcAft>
                          <a:spcPct val="0"/>
                        </a:spcAft>
                        <a:defRPr sz="1600">
                          <a:solidFill>
                            <a:schemeClr val="tx1"/>
                          </a:solidFill>
                          <a:latin typeface="Tahoma" panose="020B0604030504040204" pitchFamily="34" charset="0"/>
                        </a:defRPr>
                      </a:lvl7pPr>
                      <a:lvl8pPr marL="1371600" fontAlgn="base">
                        <a:spcBef>
                          <a:spcPct val="20000"/>
                        </a:spcBef>
                        <a:spcAft>
                          <a:spcPct val="0"/>
                        </a:spcAft>
                        <a:defRPr sz="1600">
                          <a:solidFill>
                            <a:schemeClr val="tx1"/>
                          </a:solidFill>
                          <a:latin typeface="Tahoma" panose="020B0604030504040204" pitchFamily="34" charset="0"/>
                        </a:defRPr>
                      </a:lvl8pPr>
                      <a:lvl9pPr marL="1828800"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KZ" sz="1400" u="none" strike="noStrike" cap="none" normalizeH="0" baseline="0" dirty="0" err="1">
                          <a:ln>
                            <a:noFill/>
                          </a:ln>
                          <a:solidFill>
                            <a:schemeClr val="bg1"/>
                          </a:solidFill>
                          <a:effectLst/>
                          <a:latin typeface="Arial" panose="020B0604020202020204" pitchFamily="34" charset="0"/>
                          <a:cs typeface="Arial" panose="020B0604020202020204" pitchFamily="34" charset="0"/>
                        </a:rPr>
                        <a:t>blit</a:t>
                      </a:r>
                      <a:r>
                        <a:rPr kumimoji="0" lang="en-US" altLang="ru-KZ" sz="1400" u="none" strike="noStrike" cap="none" normalizeH="0" baseline="0" dirty="0">
                          <a:ln>
                            <a:noFill/>
                          </a:ln>
                          <a:solidFill>
                            <a:schemeClr val="bg1"/>
                          </a:solidFill>
                          <a:effectLst/>
                          <a:latin typeface="Arial" panose="020B0604020202020204" pitchFamily="34" charset="0"/>
                          <a:cs typeface="Arial" panose="020B0604020202020204" pitchFamily="34" charset="0"/>
                        </a:rPr>
                        <a:t>(surface, </a:t>
                      </a:r>
                      <a:r>
                        <a:rPr kumimoji="0" lang="en-US" altLang="ru-KZ" sz="1400" u="none" strike="noStrike" cap="none" normalizeH="0" baseline="0" dirty="0" err="1">
                          <a:ln>
                            <a:noFill/>
                          </a:ln>
                          <a:solidFill>
                            <a:schemeClr val="bg1"/>
                          </a:solidFill>
                          <a:effectLst/>
                          <a:latin typeface="Arial" panose="020B0604020202020204" pitchFamily="34" charset="0"/>
                          <a:cs typeface="Arial" panose="020B0604020202020204" pitchFamily="34" charset="0"/>
                        </a:rPr>
                        <a:t>coords</a:t>
                      </a:r>
                      <a:r>
                        <a:rPr kumimoji="0" lang="en-US" altLang="ru-KZ" sz="1400" u="none" strike="noStrike" cap="none" normalizeH="0" baseline="0" dirty="0">
                          <a:ln>
                            <a:noFill/>
                          </a:ln>
                          <a:solidFill>
                            <a:schemeClr val="bg1"/>
                          </a:solidFill>
                          <a:effectLst/>
                          <a:latin typeface="Arial" panose="020B0604020202020204" pitchFamily="34" charset="0"/>
                          <a:cs typeface="Arial" panose="020B0604020202020204" pitchFamily="34" charset="0"/>
                        </a:rPr>
                        <a:t>)</a:t>
                      </a:r>
                      <a:endParaRPr kumimoji="0" lang="en-US" altLang="ru-KZ" sz="14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horzOverflow="overflow"/>
                </a:tc>
                <a:tc>
                  <a:txBody>
                    <a:bodyPr/>
                    <a:lstStyle>
                      <a:lvl1pPr>
                        <a:spcBef>
                          <a:spcPct val="20000"/>
                        </a:spcBef>
                        <a:defRPr sz="2000">
                          <a:solidFill>
                            <a:schemeClr val="tx1"/>
                          </a:solidFill>
                          <a:latin typeface="Tahoma" panose="020B0604030504040204" pitchFamily="34" charset="0"/>
                        </a:defRPr>
                      </a:lvl1pPr>
                      <a:lvl2pPr marL="37931725" indent="-37474525">
                        <a:spcBef>
                          <a:spcPct val="20000"/>
                        </a:spcBef>
                        <a:defRPr sz="2000">
                          <a:solidFill>
                            <a:schemeClr val="tx1"/>
                          </a:solidFill>
                          <a:latin typeface="Tahoma" panose="020B0604030504040204" pitchFamily="34" charset="0"/>
                        </a:defRPr>
                      </a:lvl2pPr>
                      <a:lvl3pPr>
                        <a:spcBef>
                          <a:spcPct val="20000"/>
                        </a:spcBef>
                        <a:defRPr>
                          <a:solidFill>
                            <a:schemeClr val="tx1"/>
                          </a:solidFill>
                          <a:latin typeface="Tahoma" panose="020B0604030504040204" pitchFamily="34" charset="0"/>
                        </a:defRPr>
                      </a:lvl3pPr>
                      <a:lvl4pPr>
                        <a:spcBef>
                          <a:spcPct val="20000"/>
                        </a:spcBef>
                        <a:defRPr sz="1600">
                          <a:solidFill>
                            <a:schemeClr val="tx1"/>
                          </a:solidFill>
                          <a:latin typeface="Tahoma" panose="020B0604030504040204" pitchFamily="34" charset="0"/>
                        </a:defRPr>
                      </a:lvl4pPr>
                      <a:lvl5pPr>
                        <a:spcBef>
                          <a:spcPct val="20000"/>
                        </a:spcBef>
                        <a:defRPr sz="1600">
                          <a:solidFill>
                            <a:schemeClr val="tx1"/>
                          </a:solidFill>
                          <a:latin typeface="Tahoma" panose="020B0604030504040204" pitchFamily="34" charset="0"/>
                        </a:defRPr>
                      </a:lvl5pPr>
                      <a:lvl6pPr marL="457200" fontAlgn="base">
                        <a:spcBef>
                          <a:spcPct val="20000"/>
                        </a:spcBef>
                        <a:spcAft>
                          <a:spcPct val="0"/>
                        </a:spcAft>
                        <a:defRPr sz="1600">
                          <a:solidFill>
                            <a:schemeClr val="tx1"/>
                          </a:solidFill>
                          <a:latin typeface="Tahoma" panose="020B0604030504040204" pitchFamily="34" charset="0"/>
                        </a:defRPr>
                      </a:lvl6pPr>
                      <a:lvl7pPr marL="914400" fontAlgn="base">
                        <a:spcBef>
                          <a:spcPct val="20000"/>
                        </a:spcBef>
                        <a:spcAft>
                          <a:spcPct val="0"/>
                        </a:spcAft>
                        <a:defRPr sz="1600">
                          <a:solidFill>
                            <a:schemeClr val="tx1"/>
                          </a:solidFill>
                          <a:latin typeface="Tahoma" panose="020B0604030504040204" pitchFamily="34" charset="0"/>
                        </a:defRPr>
                      </a:lvl7pPr>
                      <a:lvl8pPr marL="1371600" fontAlgn="base">
                        <a:spcBef>
                          <a:spcPct val="20000"/>
                        </a:spcBef>
                        <a:spcAft>
                          <a:spcPct val="0"/>
                        </a:spcAft>
                        <a:defRPr sz="1600">
                          <a:solidFill>
                            <a:schemeClr val="tx1"/>
                          </a:solidFill>
                          <a:latin typeface="Tahoma" panose="020B0604030504040204" pitchFamily="34" charset="0"/>
                        </a:defRPr>
                      </a:lvl8pPr>
                      <a:lvl9pPr marL="1828800"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KZ" sz="1400" u="none" strike="noStrike" cap="none" normalizeH="0" baseline="0" dirty="0">
                          <a:ln>
                            <a:noFill/>
                          </a:ln>
                          <a:solidFill>
                            <a:schemeClr val="bg1"/>
                          </a:solidFill>
                          <a:effectLst/>
                          <a:latin typeface="Arial" panose="020B0604020202020204" pitchFamily="34" charset="0"/>
                          <a:cs typeface="Arial" panose="020B0604020202020204" pitchFamily="34" charset="0"/>
                        </a:rPr>
                        <a:t>draws another surface onto this surface at the given coordinates</a:t>
                      </a:r>
                      <a:endParaRPr kumimoji="0" lang="en-US" altLang="ru-KZ" sz="14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horzOverflow="overflow"/>
                </a:tc>
                <a:extLst>
                  <a:ext uri="{0D108BD9-81ED-4DB2-BD59-A6C34878D82A}">
                    <a16:rowId xmlns:a16="http://schemas.microsoft.com/office/drawing/2014/main" val="254537968"/>
                  </a:ext>
                </a:extLst>
              </a:tr>
            </a:tbl>
          </a:graphicData>
        </a:graphic>
      </p:graphicFrame>
      <p:sp>
        <p:nvSpPr>
          <p:cNvPr id="4" name="Прямоугольник 3">
            <a:extLst>
              <a:ext uri="{FF2B5EF4-FFF2-40B4-BE49-F238E27FC236}">
                <a16:creationId xmlns:a16="http://schemas.microsoft.com/office/drawing/2014/main" id="{15CC6973-47E6-4BDA-A95E-381D6D1DBEAD}"/>
              </a:ext>
            </a:extLst>
          </p:cNvPr>
          <p:cNvSpPr/>
          <p:nvPr/>
        </p:nvSpPr>
        <p:spPr>
          <a:xfrm>
            <a:off x="1801049" y="1357402"/>
            <a:ext cx="5541902" cy="461665"/>
          </a:xfrm>
          <a:prstGeom prst="rect">
            <a:avLst/>
          </a:prstGeom>
        </p:spPr>
        <p:txBody>
          <a:bodyPr wrap="none">
            <a:spAutoFit/>
          </a:bodyPr>
          <a:lstStyle/>
          <a:p>
            <a:r>
              <a:rPr lang="en-US" sz="2400" dirty="0">
                <a:solidFill>
                  <a:schemeClr val="bg1"/>
                </a:solidFill>
                <a:latin typeface="Arial" panose="020B0604020202020204" pitchFamily="34" charset="0"/>
                <a:cs typeface="Arial" panose="020B0604020202020204" pitchFamily="34" charset="0"/>
              </a:rPr>
              <a:t>Useful methods in each Surface object:</a:t>
            </a:r>
          </a:p>
        </p:txBody>
      </p:sp>
      <p:sp>
        <p:nvSpPr>
          <p:cNvPr id="5" name="Прямоугольник 4">
            <a:extLst>
              <a:ext uri="{FF2B5EF4-FFF2-40B4-BE49-F238E27FC236}">
                <a16:creationId xmlns:a16="http://schemas.microsoft.com/office/drawing/2014/main" id="{E211EE06-82C3-4750-9D01-628CD6486858}"/>
              </a:ext>
            </a:extLst>
          </p:cNvPr>
          <p:cNvSpPr/>
          <p:nvPr/>
        </p:nvSpPr>
        <p:spPr>
          <a:xfrm>
            <a:off x="2331357" y="6060192"/>
            <a:ext cx="6637245" cy="400110"/>
          </a:xfrm>
          <a:prstGeom prst="rect">
            <a:avLst/>
          </a:prstGeom>
        </p:spPr>
        <p:txBody>
          <a:bodyPr wrap="square">
            <a:spAutoFit/>
          </a:bodyPr>
          <a:lstStyle/>
          <a:p>
            <a:pPr algn="ctr"/>
            <a:r>
              <a:rPr lang="en-US" sz="2000" dirty="0">
                <a:solidFill>
                  <a:schemeClr val="bg1"/>
                </a:solidFill>
                <a:latin typeface="Arial" panose="020B0604020202020204" pitchFamily="34" charset="0"/>
                <a:cs typeface="Arial" panose="020B0604020202020204" pitchFamily="34" charset="0"/>
              </a:rPr>
              <a:t>after changing any surfaces, must call </a:t>
            </a:r>
            <a:r>
              <a:rPr lang="en-US" sz="2000" dirty="0" err="1">
                <a:solidFill>
                  <a:srgbClr val="FFFF00"/>
                </a:solidFill>
                <a:latin typeface="Arial" panose="020B0604020202020204" pitchFamily="34" charset="0"/>
                <a:cs typeface="Arial" panose="020B0604020202020204" pitchFamily="34" charset="0"/>
              </a:rPr>
              <a:t>display.update</a:t>
            </a:r>
            <a:r>
              <a:rPr lang="en-US" sz="2000" dirty="0">
                <a:solidFill>
                  <a:srgbClr val="FFFF00"/>
                </a:solidFill>
                <a:latin typeface="Arial" panose="020B0604020202020204" pitchFamily="34" charset="0"/>
                <a:cs typeface="Arial" panose="020B0604020202020204" pitchFamily="34" charset="0"/>
              </a:rPr>
              <a:t>()</a:t>
            </a:r>
          </a:p>
        </p:txBody>
      </p:sp>
      <p:sp>
        <p:nvSpPr>
          <p:cNvPr id="6" name="Прямоугольник 5">
            <a:extLst>
              <a:ext uri="{FF2B5EF4-FFF2-40B4-BE49-F238E27FC236}">
                <a16:creationId xmlns:a16="http://schemas.microsoft.com/office/drawing/2014/main" id="{AB81AE9F-9A79-493F-9FA3-8709B9B9BE62}"/>
              </a:ext>
            </a:extLst>
          </p:cNvPr>
          <p:cNvSpPr/>
          <p:nvPr/>
        </p:nvSpPr>
        <p:spPr>
          <a:xfrm>
            <a:off x="142277" y="3170307"/>
            <a:ext cx="3343873" cy="923330"/>
          </a:xfrm>
          <a:prstGeom prst="rect">
            <a:avLst/>
          </a:prstGeom>
          <a:ln w="38100">
            <a:solidFill>
              <a:srgbClr val="FFFF00"/>
            </a:solidFill>
          </a:ln>
        </p:spPr>
        <p:txBody>
          <a:bodyPr wrap="square">
            <a:spAutoFit/>
          </a:bodyPr>
          <a:lstStyle/>
          <a:p>
            <a:r>
              <a:rPr lang="en-US" dirty="0">
                <a:solidFill>
                  <a:schemeClr val="bg1"/>
                </a:solidFill>
                <a:latin typeface="Arial" panose="020B0604020202020204" pitchFamily="34" charset="0"/>
                <a:cs typeface="Arial" panose="020B0604020202020204" pitchFamily="34" charset="0"/>
              </a:rPr>
              <a:t>size = width, height = (32, 32)</a:t>
            </a:r>
          </a:p>
          <a:p>
            <a:r>
              <a:rPr lang="en-US" dirty="0" err="1">
                <a:solidFill>
                  <a:schemeClr val="bg1"/>
                </a:solidFill>
                <a:latin typeface="Arial" panose="020B0604020202020204" pitchFamily="34" charset="0"/>
                <a:cs typeface="Arial" panose="020B0604020202020204" pitchFamily="34" charset="0"/>
              </a:rPr>
              <a:t>empty_surface</a:t>
            </a:r>
            <a:r>
              <a:rPr lang="en-US" dirty="0">
                <a:solidFill>
                  <a:schemeClr val="bg1"/>
                </a:solidFill>
                <a:latin typeface="Arial" panose="020B0604020202020204" pitchFamily="34" charset="0"/>
                <a:cs typeface="Arial" panose="020B0604020202020204" pitchFamily="34" charset="0"/>
              </a:rPr>
              <a:t> = </a:t>
            </a:r>
            <a:r>
              <a:rPr lang="en-US" dirty="0" err="1">
                <a:solidFill>
                  <a:schemeClr val="bg1"/>
                </a:solidFill>
                <a:latin typeface="Arial" panose="020B0604020202020204" pitchFamily="34" charset="0"/>
                <a:cs typeface="Arial" panose="020B0604020202020204" pitchFamily="34" charset="0"/>
              </a:rPr>
              <a:t>pygame.Surface</a:t>
            </a:r>
            <a:r>
              <a:rPr lang="en-US" dirty="0">
                <a:solidFill>
                  <a:schemeClr val="bg1"/>
                </a:solidFill>
                <a:latin typeface="Arial" panose="020B0604020202020204" pitchFamily="34" charset="0"/>
                <a:cs typeface="Arial" panose="020B0604020202020204" pitchFamily="34" charset="0"/>
              </a:rPr>
              <a:t>(size)</a:t>
            </a:r>
            <a:endParaRPr lang="ru-KZ"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6748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605383F-3092-40AA-9ED4-EDD8D8682F38}"/>
              </a:ext>
            </a:extLst>
          </p:cNvPr>
          <p:cNvSpPr/>
          <p:nvPr/>
        </p:nvSpPr>
        <p:spPr>
          <a:xfrm>
            <a:off x="1" y="706839"/>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Pygame Adding Image</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4" name="Прямоугольник 3">
            <a:extLst>
              <a:ext uri="{FF2B5EF4-FFF2-40B4-BE49-F238E27FC236}">
                <a16:creationId xmlns:a16="http://schemas.microsoft.com/office/drawing/2014/main" id="{9D50B656-929C-4E74-8CD2-8A8A1963716C}"/>
              </a:ext>
            </a:extLst>
          </p:cNvPr>
          <p:cNvSpPr/>
          <p:nvPr/>
        </p:nvSpPr>
        <p:spPr>
          <a:xfrm>
            <a:off x="1206781" y="2128137"/>
            <a:ext cx="6730439" cy="400110"/>
          </a:xfrm>
          <a:prstGeom prst="rect">
            <a:avLst/>
          </a:prstGeom>
          <a:ln w="38100">
            <a:solidFill>
              <a:srgbClr val="FFFF00"/>
            </a:solidFill>
          </a:ln>
        </p:spPr>
        <p:txBody>
          <a:bodyPr wrap="square">
            <a:spAutoFit/>
          </a:bodyPr>
          <a:lstStyle/>
          <a:p>
            <a:pPr algn="ctr"/>
            <a:r>
              <a:rPr lang="en-US" sz="2000" dirty="0" err="1">
                <a:solidFill>
                  <a:schemeClr val="bg1"/>
                </a:solidFill>
                <a:latin typeface="Arial" panose="020B0604020202020204" pitchFamily="34" charset="0"/>
                <a:cs typeface="Arial" panose="020B0604020202020204" pitchFamily="34" charset="0"/>
              </a:rPr>
              <a:t>my_image</a:t>
            </a:r>
            <a:r>
              <a:rPr lang="en-US" sz="2000" dirty="0">
                <a:solidFill>
                  <a:schemeClr val="bg1"/>
                </a:solidFill>
                <a:latin typeface="Arial" panose="020B0604020202020204" pitchFamily="34" charset="0"/>
                <a:cs typeface="Arial" panose="020B0604020202020204" pitchFamily="34" charset="0"/>
              </a:rPr>
              <a:t> = </a:t>
            </a:r>
            <a:r>
              <a:rPr lang="en-US" sz="2000" dirty="0" err="1">
                <a:solidFill>
                  <a:schemeClr val="bg1"/>
                </a:solidFill>
                <a:latin typeface="Arial" panose="020B0604020202020204" pitchFamily="34" charset="0"/>
                <a:cs typeface="Arial" panose="020B0604020202020204" pitchFamily="34" charset="0"/>
              </a:rPr>
              <a:t>pygame.image.load</a:t>
            </a:r>
            <a:r>
              <a:rPr lang="en-US" sz="2000" dirty="0">
                <a:solidFill>
                  <a:schemeClr val="bg1"/>
                </a:solidFill>
                <a:latin typeface="Arial" panose="020B0604020202020204" pitchFamily="34" charset="0"/>
                <a:cs typeface="Arial" panose="020B0604020202020204" pitchFamily="34" charset="0"/>
              </a:rPr>
              <a:t>(</a:t>
            </a:r>
            <a:r>
              <a:rPr lang="en-US" sz="2000" dirty="0" err="1">
                <a:solidFill>
                  <a:schemeClr val="bg1"/>
                </a:solidFill>
                <a:latin typeface="Arial" panose="020B0604020202020204" pitchFamily="34" charset="0"/>
                <a:cs typeface="Arial" panose="020B0604020202020204" pitchFamily="34" charset="0"/>
              </a:rPr>
              <a:t>path_to_image</a:t>
            </a:r>
            <a:r>
              <a:rPr lang="en-US" sz="2000" dirty="0">
                <a:solidFill>
                  <a:schemeClr val="bg1"/>
                </a:solidFill>
                <a:latin typeface="Arial" panose="020B0604020202020204" pitchFamily="34" charset="0"/>
                <a:cs typeface="Arial" panose="020B0604020202020204" pitchFamily="34" charset="0"/>
              </a:rPr>
              <a:t>)</a:t>
            </a:r>
            <a:endParaRPr lang="ru-KZ" sz="2000" dirty="0">
              <a:solidFill>
                <a:schemeClr val="bg1"/>
              </a:solidFill>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B92113C8-5C05-4A0C-807D-62442B376F14}"/>
              </a:ext>
            </a:extLst>
          </p:cNvPr>
          <p:cNvSpPr/>
          <p:nvPr/>
        </p:nvSpPr>
        <p:spPr>
          <a:xfrm>
            <a:off x="575719" y="3326670"/>
            <a:ext cx="7992560" cy="400110"/>
          </a:xfrm>
          <a:prstGeom prst="rect">
            <a:avLst/>
          </a:prstGeom>
          <a:ln w="38100">
            <a:solidFill>
              <a:srgbClr val="FFFF00"/>
            </a:solidFill>
          </a:ln>
        </p:spPr>
        <p:txBody>
          <a:bodyPr wrap="square">
            <a:spAutoFit/>
          </a:bodyPr>
          <a:lstStyle/>
          <a:p>
            <a:pPr algn="ctr"/>
            <a:r>
              <a:rPr lang="en-US" sz="2000" dirty="0" err="1">
                <a:solidFill>
                  <a:schemeClr val="bg1"/>
                </a:solidFill>
                <a:latin typeface="Arial" panose="020B0604020202020204" pitchFamily="34" charset="0"/>
                <a:cs typeface="Arial" panose="020B0604020202020204" pitchFamily="34" charset="0"/>
              </a:rPr>
              <a:t>my_image</a:t>
            </a:r>
            <a:r>
              <a:rPr lang="en-US" sz="2000" dirty="0">
                <a:solidFill>
                  <a:schemeClr val="bg1"/>
                </a:solidFill>
                <a:latin typeface="Arial" panose="020B0604020202020204" pitchFamily="34" charset="0"/>
                <a:cs typeface="Arial" panose="020B0604020202020204" pitchFamily="34" charset="0"/>
              </a:rPr>
              <a:t> = </a:t>
            </a:r>
            <a:r>
              <a:rPr lang="en-US" sz="2000" dirty="0" err="1">
                <a:solidFill>
                  <a:schemeClr val="bg1"/>
                </a:solidFill>
                <a:latin typeface="Arial" panose="020B0604020202020204" pitchFamily="34" charset="0"/>
                <a:cs typeface="Arial" panose="020B0604020202020204" pitchFamily="34" charset="0"/>
              </a:rPr>
              <a:t>pygame.image.load</a:t>
            </a:r>
            <a:r>
              <a:rPr lang="en-US" sz="2000" dirty="0">
                <a:solidFill>
                  <a:schemeClr val="bg1"/>
                </a:solidFill>
                <a:latin typeface="Arial" panose="020B0604020202020204" pitchFamily="34" charset="0"/>
                <a:cs typeface="Arial" panose="020B0604020202020204" pitchFamily="34" charset="0"/>
              </a:rPr>
              <a:t>(</a:t>
            </a:r>
            <a:r>
              <a:rPr lang="en-US" sz="2000" dirty="0" err="1">
                <a:solidFill>
                  <a:schemeClr val="bg1"/>
                </a:solidFill>
                <a:latin typeface="Arial" panose="020B0604020202020204" pitchFamily="34" charset="0"/>
                <a:cs typeface="Arial" panose="020B0604020202020204" pitchFamily="34" charset="0"/>
              </a:rPr>
              <a:t>path_to_image</a:t>
            </a:r>
            <a:r>
              <a:rPr lang="en-US" sz="2000" dirty="0">
                <a:solidFill>
                  <a:schemeClr val="bg1"/>
                </a:solidFill>
                <a:latin typeface="Arial" panose="020B0604020202020204" pitchFamily="34" charset="0"/>
                <a:cs typeface="Arial" panose="020B0604020202020204" pitchFamily="34" charset="0"/>
              </a:rPr>
              <a:t>).convert()</a:t>
            </a:r>
            <a:endParaRPr lang="ru-KZ" sz="2000" dirty="0">
              <a:solidFill>
                <a:schemeClr val="bg1"/>
              </a:solidFill>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id="{8B34B946-4D87-45D2-A6EF-C365D1FCA73A}"/>
              </a:ext>
            </a:extLst>
          </p:cNvPr>
          <p:cNvSpPr/>
          <p:nvPr/>
        </p:nvSpPr>
        <p:spPr>
          <a:xfrm>
            <a:off x="373694" y="4525203"/>
            <a:ext cx="8396611" cy="400110"/>
          </a:xfrm>
          <a:prstGeom prst="rect">
            <a:avLst/>
          </a:prstGeom>
          <a:ln w="38100">
            <a:solidFill>
              <a:srgbClr val="FFFF00"/>
            </a:solidFill>
          </a:ln>
        </p:spPr>
        <p:txBody>
          <a:bodyPr wrap="square">
            <a:spAutoFit/>
          </a:bodyPr>
          <a:lstStyle/>
          <a:p>
            <a:pPr algn="ctr"/>
            <a:r>
              <a:rPr lang="en-US" sz="2000" dirty="0" err="1">
                <a:solidFill>
                  <a:schemeClr val="bg1"/>
                </a:solidFill>
                <a:latin typeface="Arial" panose="020B0604020202020204" pitchFamily="34" charset="0"/>
                <a:cs typeface="Arial" panose="020B0604020202020204" pitchFamily="34" charset="0"/>
              </a:rPr>
              <a:t>my_image</a:t>
            </a:r>
            <a:r>
              <a:rPr lang="en-US" sz="2000" dirty="0">
                <a:solidFill>
                  <a:schemeClr val="bg1"/>
                </a:solidFill>
                <a:latin typeface="Arial" panose="020B0604020202020204" pitchFamily="34" charset="0"/>
                <a:cs typeface="Arial" panose="020B0604020202020204" pitchFamily="34" charset="0"/>
              </a:rPr>
              <a:t> = </a:t>
            </a:r>
            <a:r>
              <a:rPr lang="en-US" sz="2000" dirty="0" err="1">
                <a:solidFill>
                  <a:schemeClr val="bg1"/>
                </a:solidFill>
                <a:latin typeface="Arial" panose="020B0604020202020204" pitchFamily="34" charset="0"/>
                <a:cs typeface="Arial" panose="020B0604020202020204" pitchFamily="34" charset="0"/>
              </a:rPr>
              <a:t>pygame.image.load</a:t>
            </a:r>
            <a:r>
              <a:rPr lang="en-US" sz="2000" dirty="0">
                <a:solidFill>
                  <a:schemeClr val="bg1"/>
                </a:solidFill>
                <a:latin typeface="Arial" panose="020B0604020202020204" pitchFamily="34" charset="0"/>
                <a:cs typeface="Arial" panose="020B0604020202020204" pitchFamily="34" charset="0"/>
              </a:rPr>
              <a:t>(</a:t>
            </a:r>
            <a:r>
              <a:rPr lang="en-US" sz="2000" dirty="0" err="1">
                <a:solidFill>
                  <a:schemeClr val="bg1"/>
                </a:solidFill>
                <a:latin typeface="Arial" panose="020B0604020202020204" pitchFamily="34" charset="0"/>
                <a:cs typeface="Arial" panose="020B0604020202020204" pitchFamily="34" charset="0"/>
              </a:rPr>
              <a:t>path_to_image</a:t>
            </a:r>
            <a:r>
              <a:rPr lang="en-US" sz="2000" dirty="0">
                <a:solidFill>
                  <a:schemeClr val="bg1"/>
                </a:solidFill>
                <a:latin typeface="Arial" panose="020B0604020202020204" pitchFamily="34" charset="0"/>
                <a:cs typeface="Arial" panose="020B0604020202020204" pitchFamily="34" charset="0"/>
              </a:rPr>
              <a:t>).</a:t>
            </a:r>
            <a:r>
              <a:rPr lang="en-US" sz="2000" dirty="0" err="1">
                <a:solidFill>
                  <a:schemeClr val="bg1"/>
                </a:solidFill>
                <a:latin typeface="Arial" panose="020B0604020202020204" pitchFamily="34" charset="0"/>
                <a:cs typeface="Arial" panose="020B0604020202020204" pitchFamily="34" charset="0"/>
              </a:rPr>
              <a:t>convert_alpha</a:t>
            </a:r>
            <a:r>
              <a:rPr lang="en-US" sz="2000" dirty="0">
                <a:solidFill>
                  <a:schemeClr val="bg1"/>
                </a:solidFill>
                <a:latin typeface="Arial" panose="020B0604020202020204" pitchFamily="34" charset="0"/>
                <a:cs typeface="Arial" panose="020B0604020202020204" pitchFamily="34" charset="0"/>
              </a:rPr>
              <a:t>()</a:t>
            </a:r>
            <a:endParaRPr lang="ru-K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122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A365BB5-251C-4758-BE05-52330606AF5E}"/>
              </a:ext>
            </a:extLst>
          </p:cNvPr>
          <p:cNvSpPr/>
          <p:nvPr/>
        </p:nvSpPr>
        <p:spPr>
          <a:xfrm>
            <a:off x="-3" y="687938"/>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Drawing</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9" name="Таблица 8">
            <a:extLst>
              <a:ext uri="{FF2B5EF4-FFF2-40B4-BE49-F238E27FC236}">
                <a16:creationId xmlns:a16="http://schemas.microsoft.com/office/drawing/2014/main" id="{57C6BF1B-ADA2-45E2-B930-69529897456B}"/>
              </a:ext>
            </a:extLst>
          </p:cNvPr>
          <p:cNvGraphicFramePr>
            <a:graphicFrameLocks noGrp="1"/>
          </p:cNvGraphicFramePr>
          <p:nvPr>
            <p:extLst>
              <p:ext uri="{D42A27DB-BD31-4B8C-83A1-F6EECF244321}">
                <p14:modId xmlns:p14="http://schemas.microsoft.com/office/powerpoint/2010/main" val="1065710130"/>
              </p:ext>
            </p:extLst>
          </p:nvPr>
        </p:nvGraphicFramePr>
        <p:xfrm>
          <a:off x="161922" y="1426664"/>
          <a:ext cx="8820151" cy="2433320"/>
        </p:xfrm>
        <a:graphic>
          <a:graphicData uri="http://schemas.openxmlformats.org/drawingml/2006/table">
            <a:tbl>
              <a:tblPr firstRow="1" bandRow="1">
                <a:tableStyleId>{5940675A-B579-460E-94D1-54222C63F5DA}</a:tableStyleId>
              </a:tblPr>
              <a:tblGrid>
                <a:gridCol w="5796150">
                  <a:extLst>
                    <a:ext uri="{9D8B030D-6E8A-4147-A177-3AD203B41FA5}">
                      <a16:colId xmlns:a16="http://schemas.microsoft.com/office/drawing/2014/main" val="2710999904"/>
                    </a:ext>
                  </a:extLst>
                </a:gridCol>
                <a:gridCol w="3024001">
                  <a:extLst>
                    <a:ext uri="{9D8B030D-6E8A-4147-A177-3AD203B41FA5}">
                      <a16:colId xmlns:a16="http://schemas.microsoft.com/office/drawing/2014/main" val="3262150059"/>
                    </a:ext>
                  </a:extLst>
                </a:gridCol>
              </a:tblGrid>
              <a:tr h="370840">
                <a:tc>
                  <a:txBody>
                    <a:bodyPr/>
                    <a:lstStyle/>
                    <a:p>
                      <a:r>
                        <a:rPr lang="en-US" sz="1600" dirty="0" err="1">
                          <a:solidFill>
                            <a:schemeClr val="bg1"/>
                          </a:solidFill>
                          <a:latin typeface="Arial" panose="020B0604020202020204" pitchFamily="34" charset="0"/>
                          <a:cs typeface="Arial" panose="020B0604020202020204" pitchFamily="34" charset="0"/>
                        </a:rPr>
                        <a:t>screen.fill</a:t>
                      </a:r>
                      <a:r>
                        <a:rPr lang="en-US" sz="1600" dirty="0">
                          <a:solidFill>
                            <a:schemeClr val="bg1"/>
                          </a:solidFill>
                          <a:latin typeface="Arial" panose="020B0604020202020204" pitchFamily="34" charset="0"/>
                          <a:cs typeface="Arial" panose="020B0604020202020204" pitchFamily="34" charset="0"/>
                        </a:rPr>
                        <a:t>(white)</a:t>
                      </a:r>
                      <a:endParaRPr lang="ru-KZ" sz="1600" dirty="0">
                        <a:solidFill>
                          <a:schemeClr val="bg1"/>
                        </a:solidFill>
                        <a:latin typeface="Arial" panose="020B0604020202020204" pitchFamily="34" charset="0"/>
                        <a:cs typeface="Arial" panose="020B0604020202020204" pitchFamily="34" charset="0"/>
                      </a:endParaRPr>
                    </a:p>
                  </a:txBody>
                  <a:tcPr/>
                </a:tc>
                <a:tc>
                  <a:txBody>
                    <a:bodyPr/>
                    <a:lstStyle/>
                    <a:p>
                      <a:r>
                        <a:rPr lang="en-US" sz="1600" dirty="0">
                          <a:solidFill>
                            <a:schemeClr val="bg1"/>
                          </a:solidFill>
                          <a:latin typeface="Arial" panose="020B0604020202020204" pitchFamily="34" charset="0"/>
                          <a:cs typeface="Arial" panose="020B0604020202020204" pitchFamily="34" charset="0"/>
                        </a:rPr>
                        <a:t>drawing the white background</a:t>
                      </a:r>
                      <a:endParaRPr lang="ru-KZ" sz="16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55330552"/>
                  </a:ext>
                </a:extLst>
              </a:tr>
              <a:tr h="370840">
                <a:tc>
                  <a:txBody>
                    <a:bodyPr/>
                    <a:lstStyle/>
                    <a:p>
                      <a:r>
                        <a:rPr lang="en-US" sz="1600" dirty="0" err="1">
                          <a:solidFill>
                            <a:schemeClr val="bg1"/>
                          </a:solidFill>
                          <a:latin typeface="Arial" panose="020B0604020202020204" pitchFamily="34" charset="0"/>
                          <a:cs typeface="Arial" panose="020B0604020202020204" pitchFamily="34" charset="0"/>
                        </a:rPr>
                        <a:t>pygame.draw.polygon</a:t>
                      </a:r>
                      <a:r>
                        <a:rPr lang="en-US" sz="1600" dirty="0">
                          <a:solidFill>
                            <a:schemeClr val="bg1"/>
                          </a:solidFill>
                          <a:latin typeface="Arial" panose="020B0604020202020204" pitchFamily="34" charset="0"/>
                          <a:cs typeface="Arial" panose="020B0604020202020204" pitchFamily="34" charset="0"/>
                        </a:rPr>
                        <a:t>(screen, green, ((146, 0), (291, 106), (236, 277), (56, 277), (0, 106)))</a:t>
                      </a:r>
                      <a:endParaRPr lang="ru-KZ" sz="1600" dirty="0">
                        <a:solidFill>
                          <a:schemeClr val="bg1"/>
                        </a:solidFill>
                        <a:latin typeface="Arial" panose="020B0604020202020204" pitchFamily="34" charset="0"/>
                        <a:cs typeface="Arial" panose="020B0604020202020204" pitchFamily="34" charset="0"/>
                      </a:endParaRPr>
                    </a:p>
                  </a:txBody>
                  <a:tcPr/>
                </a:tc>
                <a:tc>
                  <a:txBody>
                    <a:bodyPr/>
                    <a:lstStyle/>
                    <a:p>
                      <a:r>
                        <a:rPr lang="en-US" sz="1600" dirty="0">
                          <a:solidFill>
                            <a:schemeClr val="bg1"/>
                          </a:solidFill>
                          <a:latin typeface="Arial" panose="020B0604020202020204" pitchFamily="34" charset="0"/>
                          <a:cs typeface="Arial" panose="020B0604020202020204" pitchFamily="34" charset="0"/>
                        </a:rPr>
                        <a:t>drawing the polygon</a:t>
                      </a:r>
                      <a:endParaRPr lang="ru-KZ" sz="16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75974546"/>
                  </a:ext>
                </a:extLst>
              </a:tr>
              <a:tr h="370840">
                <a:tc>
                  <a:txBody>
                    <a:bodyPr/>
                    <a:lstStyle/>
                    <a:p>
                      <a:r>
                        <a:rPr lang="en-US" sz="1600" dirty="0" err="1">
                          <a:solidFill>
                            <a:schemeClr val="bg1"/>
                          </a:solidFill>
                          <a:latin typeface="Arial" panose="020B0604020202020204" pitchFamily="34" charset="0"/>
                          <a:cs typeface="Arial" panose="020B0604020202020204" pitchFamily="34" charset="0"/>
                        </a:rPr>
                        <a:t>pygame.draw.line</a:t>
                      </a:r>
                      <a:r>
                        <a:rPr lang="en-US" sz="1600" dirty="0">
                          <a:solidFill>
                            <a:schemeClr val="bg1"/>
                          </a:solidFill>
                          <a:latin typeface="Arial" panose="020B0604020202020204" pitchFamily="34" charset="0"/>
                          <a:cs typeface="Arial" panose="020B0604020202020204" pitchFamily="34" charset="0"/>
                        </a:rPr>
                        <a:t>(screen, blue, (60, 60), (120, 60), 4)</a:t>
                      </a:r>
                      <a:endParaRPr lang="ru-KZ" sz="1600" dirty="0">
                        <a:solidFill>
                          <a:schemeClr val="bg1"/>
                        </a:solidFill>
                        <a:latin typeface="Arial" panose="020B0604020202020204" pitchFamily="34" charset="0"/>
                        <a:cs typeface="Arial" panose="020B0604020202020204" pitchFamily="34" charset="0"/>
                      </a:endParaRPr>
                    </a:p>
                  </a:txBody>
                  <a:tcPr/>
                </a:tc>
                <a:tc>
                  <a:txBody>
                    <a:bodyPr/>
                    <a:lstStyle/>
                    <a:p>
                      <a:r>
                        <a:rPr lang="en-US" sz="1600" dirty="0">
                          <a:solidFill>
                            <a:schemeClr val="bg1"/>
                          </a:solidFill>
                          <a:latin typeface="Arial" panose="020B0604020202020204" pitchFamily="34" charset="0"/>
                          <a:cs typeface="Arial" panose="020B0604020202020204" pitchFamily="34" charset="0"/>
                        </a:rPr>
                        <a:t>drawing the lines</a:t>
                      </a:r>
                      <a:endParaRPr lang="ru-KZ" sz="16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92854354"/>
                  </a:ext>
                </a:extLst>
              </a:tr>
              <a:tr h="370840">
                <a:tc>
                  <a:txBody>
                    <a:bodyPr/>
                    <a:lstStyle/>
                    <a:p>
                      <a:r>
                        <a:rPr lang="en-US" sz="1600" dirty="0" err="1">
                          <a:solidFill>
                            <a:schemeClr val="bg1"/>
                          </a:solidFill>
                          <a:latin typeface="Arial" panose="020B0604020202020204" pitchFamily="34" charset="0"/>
                          <a:cs typeface="Arial" panose="020B0604020202020204" pitchFamily="34" charset="0"/>
                        </a:rPr>
                        <a:t>pygame.draw.circle</a:t>
                      </a:r>
                      <a:r>
                        <a:rPr lang="en-US" sz="1600" dirty="0">
                          <a:solidFill>
                            <a:schemeClr val="bg1"/>
                          </a:solidFill>
                          <a:latin typeface="Arial" panose="020B0604020202020204" pitchFamily="34" charset="0"/>
                          <a:cs typeface="Arial" panose="020B0604020202020204" pitchFamily="34" charset="0"/>
                        </a:rPr>
                        <a:t>(screen, blue, (300, 50), 20, 0)</a:t>
                      </a:r>
                      <a:endParaRPr lang="ru-KZ" sz="1600" dirty="0">
                        <a:solidFill>
                          <a:schemeClr val="bg1"/>
                        </a:solidFill>
                        <a:latin typeface="Arial" panose="020B0604020202020204" pitchFamily="34" charset="0"/>
                        <a:cs typeface="Arial" panose="020B0604020202020204" pitchFamily="34" charset="0"/>
                      </a:endParaRPr>
                    </a:p>
                  </a:txBody>
                  <a:tcPr/>
                </a:tc>
                <a:tc>
                  <a:txBody>
                    <a:bodyPr/>
                    <a:lstStyle/>
                    <a:p>
                      <a:r>
                        <a:rPr lang="en-US" sz="1600" dirty="0">
                          <a:solidFill>
                            <a:schemeClr val="bg1"/>
                          </a:solidFill>
                          <a:latin typeface="Arial" panose="020B0604020202020204" pitchFamily="34" charset="0"/>
                          <a:cs typeface="Arial" panose="020B0604020202020204" pitchFamily="34" charset="0"/>
                        </a:rPr>
                        <a:t>drawing the circle</a:t>
                      </a:r>
                      <a:endParaRPr lang="ru-KZ" sz="16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9619527"/>
                  </a:ext>
                </a:extLst>
              </a:tr>
              <a:tr h="370840">
                <a:tc>
                  <a:txBody>
                    <a:bodyPr/>
                    <a:lstStyle/>
                    <a:p>
                      <a:r>
                        <a:rPr lang="en-US" sz="1600" dirty="0" err="1">
                          <a:solidFill>
                            <a:schemeClr val="bg1"/>
                          </a:solidFill>
                          <a:latin typeface="Arial" panose="020B0604020202020204" pitchFamily="34" charset="0"/>
                          <a:cs typeface="Arial" panose="020B0604020202020204" pitchFamily="34" charset="0"/>
                        </a:rPr>
                        <a:t>pygame.draw.ellipse</a:t>
                      </a:r>
                      <a:r>
                        <a:rPr lang="en-US" sz="1600" dirty="0">
                          <a:solidFill>
                            <a:schemeClr val="bg1"/>
                          </a:solidFill>
                          <a:latin typeface="Arial" panose="020B0604020202020204" pitchFamily="34" charset="0"/>
                          <a:cs typeface="Arial" panose="020B0604020202020204" pitchFamily="34" charset="0"/>
                        </a:rPr>
                        <a:t>(screen, red, (100, 150, 40,80), 1)</a:t>
                      </a:r>
                      <a:endParaRPr lang="ru-KZ" sz="1600" dirty="0">
                        <a:solidFill>
                          <a:schemeClr val="bg1"/>
                        </a:solidFill>
                        <a:latin typeface="Arial" panose="020B0604020202020204" pitchFamily="34" charset="0"/>
                        <a:cs typeface="Arial" panose="020B0604020202020204" pitchFamily="34" charset="0"/>
                      </a:endParaRPr>
                    </a:p>
                  </a:txBody>
                  <a:tcPr/>
                </a:tc>
                <a:tc>
                  <a:txBody>
                    <a:bodyPr/>
                    <a:lstStyle/>
                    <a:p>
                      <a:r>
                        <a:rPr lang="en-US" sz="1600" dirty="0">
                          <a:solidFill>
                            <a:schemeClr val="bg1"/>
                          </a:solidFill>
                          <a:latin typeface="Arial" panose="020B0604020202020204" pitchFamily="34" charset="0"/>
                          <a:cs typeface="Arial" panose="020B0604020202020204" pitchFamily="34" charset="0"/>
                        </a:rPr>
                        <a:t>drawing the ellipse</a:t>
                      </a:r>
                      <a:endParaRPr lang="ru-KZ" sz="16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42981575"/>
                  </a:ext>
                </a:extLst>
              </a:tr>
              <a:tr h="370840">
                <a:tc>
                  <a:txBody>
                    <a:bodyPr/>
                    <a:lstStyle/>
                    <a:p>
                      <a:r>
                        <a:rPr lang="en-US" sz="1600" dirty="0" err="1">
                          <a:solidFill>
                            <a:schemeClr val="bg1"/>
                          </a:solidFill>
                          <a:latin typeface="Arial" panose="020B0604020202020204" pitchFamily="34" charset="0"/>
                          <a:cs typeface="Arial" panose="020B0604020202020204" pitchFamily="34" charset="0"/>
                        </a:rPr>
                        <a:t>pygame.draw.rect</a:t>
                      </a:r>
                      <a:r>
                        <a:rPr lang="en-US" sz="1600" dirty="0">
                          <a:solidFill>
                            <a:schemeClr val="bg1"/>
                          </a:solidFill>
                          <a:latin typeface="Arial" panose="020B0604020202020204" pitchFamily="34" charset="0"/>
                          <a:cs typeface="Arial" panose="020B0604020202020204" pitchFamily="34" charset="0"/>
                        </a:rPr>
                        <a:t>(</a:t>
                      </a:r>
                      <a:r>
                        <a:rPr lang="en-US" sz="1600" dirty="0" err="1">
                          <a:solidFill>
                            <a:schemeClr val="bg1"/>
                          </a:solidFill>
                          <a:latin typeface="Arial" panose="020B0604020202020204" pitchFamily="34" charset="0"/>
                          <a:cs typeface="Arial" panose="020B0604020202020204" pitchFamily="34" charset="0"/>
                        </a:rPr>
                        <a:t>screen,red</a:t>
                      </a:r>
                      <a:r>
                        <a:rPr lang="en-US" sz="1600" dirty="0">
                          <a:solidFill>
                            <a:schemeClr val="bg1"/>
                          </a:solidFill>
                          <a:latin typeface="Arial" panose="020B0604020202020204" pitchFamily="34" charset="0"/>
                          <a:cs typeface="Arial" panose="020B0604020202020204" pitchFamily="34" charset="0"/>
                        </a:rPr>
                        <a:t>, (200, 150, 100, 50))</a:t>
                      </a:r>
                      <a:endParaRPr lang="ru-KZ" sz="1600" dirty="0">
                        <a:solidFill>
                          <a:schemeClr val="bg1"/>
                        </a:solidFill>
                        <a:latin typeface="Arial" panose="020B0604020202020204" pitchFamily="34" charset="0"/>
                        <a:cs typeface="Arial" panose="020B0604020202020204" pitchFamily="34" charset="0"/>
                      </a:endParaRPr>
                    </a:p>
                  </a:txBody>
                  <a:tcPr/>
                </a:tc>
                <a:tc>
                  <a:txBody>
                    <a:bodyPr/>
                    <a:lstStyle/>
                    <a:p>
                      <a:r>
                        <a:rPr lang="en-US" sz="1600" dirty="0">
                          <a:solidFill>
                            <a:schemeClr val="bg1"/>
                          </a:solidFill>
                          <a:latin typeface="Arial" panose="020B0604020202020204" pitchFamily="34" charset="0"/>
                          <a:cs typeface="Arial" panose="020B0604020202020204" pitchFamily="34" charset="0"/>
                        </a:rPr>
                        <a:t>drawing the rectangle</a:t>
                      </a:r>
                      <a:endParaRPr lang="ru-KZ" sz="16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11144308"/>
                  </a:ext>
                </a:extLst>
              </a:tr>
            </a:tbl>
          </a:graphicData>
        </a:graphic>
      </p:graphicFrame>
      <p:pic>
        <p:nvPicPr>
          <p:cNvPr id="2050" name="Picture 2" descr="https://static.javatpoint.com/tutorial/pygame/images/pygame-draw.png">
            <a:extLst>
              <a:ext uri="{FF2B5EF4-FFF2-40B4-BE49-F238E27FC236}">
                <a16:creationId xmlns:a16="http://schemas.microsoft.com/office/drawing/2014/main" id="{BD9E128F-5450-4DFA-9CF6-F3DF4EF6A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3221" y="4186625"/>
            <a:ext cx="3037551" cy="2489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596496"/>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350</TotalTime>
  <Words>3610</Words>
  <Application>Microsoft Office PowerPoint</Application>
  <PresentationFormat>Экран (4:3)</PresentationFormat>
  <Paragraphs>322</Paragraphs>
  <Slides>16</Slides>
  <Notes>13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Arial</vt:lpstr>
      <vt:lpstr>Calibri</vt:lpstr>
      <vt:lpstr>Calibri Light</vt:lpstr>
      <vt:lpstr>Cambria</vt:lpstr>
      <vt:lpstr>Times New Roman</vt:lpstr>
      <vt:lpstr>Wingdings</vt:lpstr>
      <vt:lpstr>Тема Office</vt:lpstr>
      <vt:lpstr>Python programming application</vt:lpstr>
      <vt:lpstr>Game programming with Python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programming with Python</dc:title>
  <dc:creator>Talgat</dc:creator>
  <cp:lastModifiedBy>Пользователь</cp:lastModifiedBy>
  <cp:revision>56</cp:revision>
  <dcterms:created xsi:type="dcterms:W3CDTF">2020-09-18T18:05:06Z</dcterms:created>
  <dcterms:modified xsi:type="dcterms:W3CDTF">2022-03-02T03:45:03Z</dcterms:modified>
</cp:coreProperties>
</file>