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318" r:id="rId4"/>
    <p:sldId id="320" r:id="rId5"/>
    <p:sldId id="319" r:id="rId6"/>
    <p:sldId id="338" r:id="rId7"/>
    <p:sldId id="322" r:id="rId8"/>
    <p:sldId id="323" r:id="rId9"/>
    <p:sldId id="325" r:id="rId10"/>
    <p:sldId id="324" r:id="rId11"/>
    <p:sldId id="326" r:id="rId12"/>
    <p:sldId id="327" r:id="rId13"/>
    <p:sldId id="328" r:id="rId14"/>
    <p:sldId id="329" r:id="rId15"/>
    <p:sldId id="330" r:id="rId16"/>
    <p:sldId id="331" r:id="rId17"/>
    <p:sldId id="332" r:id="rId18"/>
    <p:sldId id="333" r:id="rId19"/>
    <p:sldId id="334" r:id="rId20"/>
    <p:sldId id="335" r:id="rId21"/>
    <p:sldId id="337" r:id="rId22"/>
    <p:sldId id="336" r:id="rId23"/>
    <p:sldId id="317" r:id="rId24"/>
    <p:sldId id="308" r:id="rId25"/>
    <p:sldId id="257"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E1804-8A8F-40B8-89E2-E42AFC5092F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ru-RU"/>
        </a:p>
      </dgm:t>
    </dgm:pt>
    <dgm:pt modelId="{06753577-03DB-42B1-8588-72C1ECACC21F}">
      <dgm:prSet custT="1"/>
      <dgm:spPr/>
      <dgm:t>
        <a:bodyPr/>
        <a:lstStyle/>
        <a:p>
          <a:pPr algn="just" rtl="0"/>
          <a:r>
            <a:rPr lang="ru-RU" sz="1200" dirty="0" smtClean="0">
              <a:latin typeface="Times New Roman" panose="02020603050405020304" pitchFamily="18" charset="0"/>
              <a:cs typeface="Times New Roman" panose="02020603050405020304" pitchFamily="18" charset="0"/>
            </a:rPr>
            <a:t>Съемочной аппаратурой этих спутников являются многозональные сканирующие устройства малого и среднего разрешения (МСУ-</a:t>
          </a:r>
          <a:r>
            <a:rPr lang="ru-RU" sz="1200" dirty="0" err="1" smtClean="0">
              <a:latin typeface="Times New Roman" panose="02020603050405020304" pitchFamily="18" charset="0"/>
              <a:cs typeface="Times New Roman" panose="02020603050405020304" pitchFamily="18" charset="0"/>
            </a:rPr>
            <a:t>Мu</a:t>
          </a:r>
          <a:r>
            <a:rPr lang="ru-RU" sz="1200" dirty="0" smtClean="0">
              <a:latin typeface="Times New Roman" panose="02020603050405020304" pitchFamily="18" charset="0"/>
              <a:cs typeface="Times New Roman" panose="02020603050405020304" pitchFamily="18" charset="0"/>
            </a:rPr>
            <a:t> МСУ—С). МСУ—М работает в четырех спектральных каналах (0,5 — 0,6%; 0,6 — 0,7; 0,7 — 0,8; B 0,8— 1,1 мкм), имеет размер элемента сканирования 1/1,7 км и полосу обзора около 2000 км. Аппаратура формирует изображение в среднем масштабе (1:12 000000). МСУ—С работает в двух спектральных каналах (0,58— 0,7; 0,7 — 1,1), элемент сканирования 280 м, изображение записывалось до 1984 г. в масштабе 1:2500 000, а позже — 1:5 000 000. Они охватывают полосу шириной 1400 км. </a:t>
          </a:r>
          <a:endParaRPr lang="ru-RU" sz="1200" dirty="0">
            <a:latin typeface="Times New Roman" panose="02020603050405020304" pitchFamily="18" charset="0"/>
            <a:cs typeface="Times New Roman" panose="02020603050405020304" pitchFamily="18" charset="0"/>
          </a:endParaRPr>
        </a:p>
      </dgm:t>
    </dgm:pt>
    <dgm:pt modelId="{CB6D9037-08F4-4C7F-81D6-C97990419685}" type="parTrans" cxnId="{88972BF2-D996-409D-A4A5-A682C860152F}">
      <dgm:prSet/>
      <dgm:spPr/>
      <dgm:t>
        <a:bodyPr/>
        <a:lstStyle/>
        <a:p>
          <a:endParaRPr lang="ru-RU"/>
        </a:p>
      </dgm:t>
    </dgm:pt>
    <dgm:pt modelId="{36BAEAF7-49C8-4BFB-ABFB-BC8EEAC7C73A}" type="sibTrans" cxnId="{88972BF2-D996-409D-A4A5-A682C860152F}">
      <dgm:prSet/>
      <dgm:spPr/>
      <dgm:t>
        <a:bodyPr/>
        <a:lstStyle/>
        <a:p>
          <a:endParaRPr lang="ru-RU"/>
        </a:p>
      </dgm:t>
    </dgm:pt>
    <dgm:pt modelId="{4A6B8EE6-E100-47E3-8192-8068936FF864}">
      <dgm:prSet custT="1"/>
      <dgm:spPr/>
      <dgm:t>
        <a:bodyPr/>
        <a:lstStyle/>
        <a:p>
          <a:pPr algn="just" rtl="0"/>
          <a:r>
            <a:rPr lang="ru-RU" sz="1200" smtClean="0">
              <a:latin typeface="Times New Roman" panose="02020603050405020304" pitchFamily="18" charset="0"/>
              <a:cs typeface="Times New Roman" panose="02020603050405020304" pitchFamily="18" charset="0"/>
            </a:rPr>
            <a:t>Сканеры малого и среднего разрешения дают соответственно 32 и 12 снимков в сутки, обеспечивая общий обзор территории страны за 4—5 суток. Станции приема имеет радиус действия около 2500 км. Они обеспечивают режим прямой передачи снимков на территорию России. Снимки остальных районов Земли можно получить при записи на бортовые запоминающие устройства. </a:t>
          </a:r>
          <a:endParaRPr lang="ru-RU" sz="1200">
            <a:latin typeface="Times New Roman" panose="02020603050405020304" pitchFamily="18" charset="0"/>
            <a:cs typeface="Times New Roman" panose="02020603050405020304" pitchFamily="18" charset="0"/>
          </a:endParaRPr>
        </a:p>
      </dgm:t>
    </dgm:pt>
    <dgm:pt modelId="{452021F8-9B08-4630-B42D-A0018FE11854}" type="parTrans" cxnId="{1B2CA7E7-557E-49D4-93DD-421E70F0C263}">
      <dgm:prSet/>
      <dgm:spPr/>
      <dgm:t>
        <a:bodyPr/>
        <a:lstStyle/>
        <a:p>
          <a:endParaRPr lang="ru-RU"/>
        </a:p>
      </dgm:t>
    </dgm:pt>
    <dgm:pt modelId="{CD0C81F3-67CF-4118-AF9F-6B67DD195AF9}" type="sibTrans" cxnId="{1B2CA7E7-557E-49D4-93DD-421E70F0C263}">
      <dgm:prSet/>
      <dgm:spPr/>
      <dgm:t>
        <a:bodyPr/>
        <a:lstStyle/>
        <a:p>
          <a:endParaRPr lang="ru-RU"/>
        </a:p>
      </dgm:t>
    </dgm:pt>
    <dgm:pt modelId="{F0C375C1-1AD7-4AA8-8811-9CCE406567B0}">
      <dgm:prSet custT="1"/>
      <dgm:spPr/>
      <dgm:t>
        <a:bodyPr/>
        <a:lstStyle/>
        <a:p>
          <a:pPr algn="just" rtl="0"/>
          <a:r>
            <a:rPr lang="ru-RU" sz="1200" dirty="0" smtClean="0">
              <a:latin typeface="Times New Roman" panose="02020603050405020304" pitchFamily="18" charset="0"/>
              <a:cs typeface="Times New Roman" panose="02020603050405020304" pitchFamily="18" charset="0"/>
            </a:rPr>
            <a:t>Снимки с этих ИСЗ обеспечивают оперативность и быстрый охват съемкой любых районов нашей страны. Они используются в геологических, гидрологических, гляциологических, лесохозяйственных исследованиях. </a:t>
          </a:r>
          <a:endParaRPr lang="ru-RU" sz="1200" dirty="0">
            <a:latin typeface="Times New Roman" panose="02020603050405020304" pitchFamily="18" charset="0"/>
            <a:cs typeface="Times New Roman" panose="02020603050405020304" pitchFamily="18" charset="0"/>
          </a:endParaRPr>
        </a:p>
      </dgm:t>
    </dgm:pt>
    <dgm:pt modelId="{17056D71-07DA-4F60-B5B6-B84C9C72B64A}" type="parTrans" cxnId="{3C416968-19D8-4099-816C-ED808A7A2287}">
      <dgm:prSet/>
      <dgm:spPr/>
      <dgm:t>
        <a:bodyPr/>
        <a:lstStyle/>
        <a:p>
          <a:endParaRPr lang="ru-RU"/>
        </a:p>
      </dgm:t>
    </dgm:pt>
    <dgm:pt modelId="{C81242F2-8776-4CF2-BB45-E284747DCDC8}" type="sibTrans" cxnId="{3C416968-19D8-4099-816C-ED808A7A2287}">
      <dgm:prSet/>
      <dgm:spPr/>
      <dgm:t>
        <a:bodyPr/>
        <a:lstStyle/>
        <a:p>
          <a:endParaRPr lang="ru-RU"/>
        </a:p>
      </dgm:t>
    </dgm:pt>
    <dgm:pt modelId="{3DD70B3C-9B4E-4557-A079-CA6441746C31}" type="pres">
      <dgm:prSet presAssocID="{3E7E1804-8A8F-40B8-89E2-E42AFC5092F9}" presName="composite" presStyleCnt="0">
        <dgm:presLayoutVars>
          <dgm:chMax val="5"/>
          <dgm:dir/>
          <dgm:animLvl val="ctr"/>
          <dgm:resizeHandles val="exact"/>
        </dgm:presLayoutVars>
      </dgm:prSet>
      <dgm:spPr/>
    </dgm:pt>
    <dgm:pt modelId="{C1EBD4D9-B1B7-4DBD-A713-FC23E5206507}" type="pres">
      <dgm:prSet presAssocID="{3E7E1804-8A8F-40B8-89E2-E42AFC5092F9}" presName="cycle" presStyleCnt="0"/>
      <dgm:spPr/>
    </dgm:pt>
    <dgm:pt modelId="{22224D70-EBDE-41C5-A39A-213116FA8B4C}" type="pres">
      <dgm:prSet presAssocID="{3E7E1804-8A8F-40B8-89E2-E42AFC5092F9}" presName="centerShape" presStyleCnt="0"/>
      <dgm:spPr/>
    </dgm:pt>
    <dgm:pt modelId="{A9A359FC-A2EA-4A32-9B63-41C96ECD32ED}" type="pres">
      <dgm:prSet presAssocID="{3E7E1804-8A8F-40B8-89E2-E42AFC5092F9}" presName="connSite" presStyleLbl="node1" presStyleIdx="0" presStyleCnt="4"/>
      <dgm:spPr/>
    </dgm:pt>
    <dgm:pt modelId="{E526102D-A3E4-47DF-AB4D-5664A4B946C0}" type="pres">
      <dgm:prSet presAssocID="{3E7E1804-8A8F-40B8-89E2-E42AFC5092F9}" presName="visible" presStyleLbl="node1" presStyleIdx="0" presStyleCnt="4"/>
      <dgm:spPr>
        <a:blipFill rotWithShape="1">
          <a:blip xmlns:r="http://schemas.openxmlformats.org/officeDocument/2006/relationships" r:embed="rId1"/>
          <a:stretch>
            <a:fillRect/>
          </a:stretch>
        </a:blipFill>
      </dgm:spPr>
    </dgm:pt>
    <dgm:pt modelId="{30E437B7-11BB-45B4-BF5D-21204DDC45BE}" type="pres">
      <dgm:prSet presAssocID="{CB6D9037-08F4-4C7F-81D6-C97990419685}" presName="Name25" presStyleLbl="parChTrans1D1" presStyleIdx="0" presStyleCnt="3"/>
      <dgm:spPr/>
    </dgm:pt>
    <dgm:pt modelId="{D5105369-F930-43DD-BE43-1A88BE292703}" type="pres">
      <dgm:prSet presAssocID="{06753577-03DB-42B1-8588-72C1ECACC21F}" presName="node" presStyleCnt="0"/>
      <dgm:spPr/>
    </dgm:pt>
    <dgm:pt modelId="{627894F0-4126-4951-8884-A75BD04E2DCF}" type="pres">
      <dgm:prSet presAssocID="{06753577-03DB-42B1-8588-72C1ECACC21F}" presName="parentNode" presStyleLbl="node1" presStyleIdx="1" presStyleCnt="4" custScaleX="442430" custScaleY="124446" custLinFactX="100000" custLinFactNeighborX="149140" custLinFactNeighborY="11288">
        <dgm:presLayoutVars>
          <dgm:chMax val="1"/>
          <dgm:bulletEnabled val="1"/>
        </dgm:presLayoutVars>
      </dgm:prSet>
      <dgm:spPr/>
    </dgm:pt>
    <dgm:pt modelId="{70BEF344-66FD-4E79-AAC9-9565A40236F0}" type="pres">
      <dgm:prSet presAssocID="{06753577-03DB-42B1-8588-72C1ECACC21F}" presName="childNode" presStyleLbl="revTx" presStyleIdx="0" presStyleCnt="0">
        <dgm:presLayoutVars>
          <dgm:bulletEnabled val="1"/>
        </dgm:presLayoutVars>
      </dgm:prSet>
      <dgm:spPr/>
    </dgm:pt>
    <dgm:pt modelId="{5739F4C9-7145-4AA6-9C38-DEB14D8C0031}" type="pres">
      <dgm:prSet presAssocID="{452021F8-9B08-4630-B42D-A0018FE11854}" presName="Name25" presStyleLbl="parChTrans1D1" presStyleIdx="1" presStyleCnt="3"/>
      <dgm:spPr/>
    </dgm:pt>
    <dgm:pt modelId="{386BE827-14E5-4EA7-BF7B-B77BDA25E5D2}" type="pres">
      <dgm:prSet presAssocID="{4A6B8EE6-E100-47E3-8192-8068936FF864}" presName="node" presStyleCnt="0"/>
      <dgm:spPr/>
    </dgm:pt>
    <dgm:pt modelId="{49E6F6F1-DF9E-4E20-B6F3-21BF61F61D21}" type="pres">
      <dgm:prSet presAssocID="{4A6B8EE6-E100-47E3-8192-8068936FF864}" presName="parentNode" presStyleLbl="node1" presStyleIdx="2" presStyleCnt="4" custScaleX="419521" custScaleY="120537" custLinFactX="100000" custLinFactNeighborX="117798" custLinFactNeighborY="10341">
        <dgm:presLayoutVars>
          <dgm:chMax val="1"/>
          <dgm:bulletEnabled val="1"/>
        </dgm:presLayoutVars>
      </dgm:prSet>
      <dgm:spPr/>
    </dgm:pt>
    <dgm:pt modelId="{38DC455E-9EF4-4F09-801D-8AF3DFE3BC1B}" type="pres">
      <dgm:prSet presAssocID="{4A6B8EE6-E100-47E3-8192-8068936FF864}" presName="childNode" presStyleLbl="revTx" presStyleIdx="0" presStyleCnt="0">
        <dgm:presLayoutVars>
          <dgm:bulletEnabled val="1"/>
        </dgm:presLayoutVars>
      </dgm:prSet>
      <dgm:spPr/>
    </dgm:pt>
    <dgm:pt modelId="{471F9182-6B65-4B0C-B95F-30887E4212F1}" type="pres">
      <dgm:prSet presAssocID="{17056D71-07DA-4F60-B5B6-B84C9C72B64A}" presName="Name25" presStyleLbl="parChTrans1D1" presStyleIdx="2" presStyleCnt="3"/>
      <dgm:spPr/>
    </dgm:pt>
    <dgm:pt modelId="{FAB59122-D5D2-46CC-8D8D-96A72C67D7F7}" type="pres">
      <dgm:prSet presAssocID="{F0C375C1-1AD7-4AA8-8811-9CCE406567B0}" presName="node" presStyleCnt="0"/>
      <dgm:spPr/>
    </dgm:pt>
    <dgm:pt modelId="{C96CA046-1953-4BEB-8624-422EEE3F5046}" type="pres">
      <dgm:prSet presAssocID="{F0C375C1-1AD7-4AA8-8811-9CCE406567B0}" presName="parentNode" presStyleLbl="node1" presStyleIdx="3" presStyleCnt="4" custScaleX="445586" custScaleY="113664" custLinFactX="100000" custLinFactNeighborX="167939" custLinFactNeighborY="-668">
        <dgm:presLayoutVars>
          <dgm:chMax val="1"/>
          <dgm:bulletEnabled val="1"/>
        </dgm:presLayoutVars>
      </dgm:prSet>
      <dgm:spPr/>
    </dgm:pt>
    <dgm:pt modelId="{F6A4D3E0-F1BA-47D5-9AF6-F2FCADBE1407}" type="pres">
      <dgm:prSet presAssocID="{F0C375C1-1AD7-4AA8-8811-9CCE406567B0}" presName="childNode" presStyleLbl="revTx" presStyleIdx="0" presStyleCnt="0">
        <dgm:presLayoutVars>
          <dgm:bulletEnabled val="1"/>
        </dgm:presLayoutVars>
      </dgm:prSet>
      <dgm:spPr/>
    </dgm:pt>
  </dgm:ptLst>
  <dgm:cxnLst>
    <dgm:cxn modelId="{0BA6FD6B-290A-41F2-9D2C-E8396FFA79FC}" type="presOf" srcId="{06753577-03DB-42B1-8588-72C1ECACC21F}" destId="{627894F0-4126-4951-8884-A75BD04E2DCF}" srcOrd="0" destOrd="0" presId="urn:microsoft.com/office/officeart/2005/8/layout/radial2"/>
    <dgm:cxn modelId="{FA341D64-79CE-4AA5-9A93-DE62DEA243A3}" type="presOf" srcId="{3E7E1804-8A8F-40B8-89E2-E42AFC5092F9}" destId="{3DD70B3C-9B4E-4557-A079-CA6441746C31}" srcOrd="0" destOrd="0" presId="urn:microsoft.com/office/officeart/2005/8/layout/radial2"/>
    <dgm:cxn modelId="{72F2C45D-C987-443C-BF0C-3AA83F2538EC}" type="presOf" srcId="{4A6B8EE6-E100-47E3-8192-8068936FF864}" destId="{49E6F6F1-DF9E-4E20-B6F3-21BF61F61D21}" srcOrd="0" destOrd="0" presId="urn:microsoft.com/office/officeart/2005/8/layout/radial2"/>
    <dgm:cxn modelId="{88972BF2-D996-409D-A4A5-A682C860152F}" srcId="{3E7E1804-8A8F-40B8-89E2-E42AFC5092F9}" destId="{06753577-03DB-42B1-8588-72C1ECACC21F}" srcOrd="0" destOrd="0" parTransId="{CB6D9037-08F4-4C7F-81D6-C97990419685}" sibTransId="{36BAEAF7-49C8-4BFB-ABFB-BC8EEAC7C73A}"/>
    <dgm:cxn modelId="{3C416968-19D8-4099-816C-ED808A7A2287}" srcId="{3E7E1804-8A8F-40B8-89E2-E42AFC5092F9}" destId="{F0C375C1-1AD7-4AA8-8811-9CCE406567B0}" srcOrd="2" destOrd="0" parTransId="{17056D71-07DA-4F60-B5B6-B84C9C72B64A}" sibTransId="{C81242F2-8776-4CF2-BB45-E284747DCDC8}"/>
    <dgm:cxn modelId="{B1A8A9F1-979A-417C-8CA4-4BC9AF334064}" type="presOf" srcId="{452021F8-9B08-4630-B42D-A0018FE11854}" destId="{5739F4C9-7145-4AA6-9C38-DEB14D8C0031}" srcOrd="0" destOrd="0" presId="urn:microsoft.com/office/officeart/2005/8/layout/radial2"/>
    <dgm:cxn modelId="{1B2CA7E7-557E-49D4-93DD-421E70F0C263}" srcId="{3E7E1804-8A8F-40B8-89E2-E42AFC5092F9}" destId="{4A6B8EE6-E100-47E3-8192-8068936FF864}" srcOrd="1" destOrd="0" parTransId="{452021F8-9B08-4630-B42D-A0018FE11854}" sibTransId="{CD0C81F3-67CF-4118-AF9F-6B67DD195AF9}"/>
    <dgm:cxn modelId="{9E12DF21-A1EA-4927-A0A3-944213296706}" type="presOf" srcId="{17056D71-07DA-4F60-B5B6-B84C9C72B64A}" destId="{471F9182-6B65-4B0C-B95F-30887E4212F1}" srcOrd="0" destOrd="0" presId="urn:microsoft.com/office/officeart/2005/8/layout/radial2"/>
    <dgm:cxn modelId="{B0A57112-E84E-47FD-910C-DB2A060AAFA7}" type="presOf" srcId="{CB6D9037-08F4-4C7F-81D6-C97990419685}" destId="{30E437B7-11BB-45B4-BF5D-21204DDC45BE}" srcOrd="0" destOrd="0" presId="urn:microsoft.com/office/officeart/2005/8/layout/radial2"/>
    <dgm:cxn modelId="{880C201C-7E8C-4899-B449-073B589AE812}" type="presOf" srcId="{F0C375C1-1AD7-4AA8-8811-9CCE406567B0}" destId="{C96CA046-1953-4BEB-8624-422EEE3F5046}" srcOrd="0" destOrd="0" presId="urn:microsoft.com/office/officeart/2005/8/layout/radial2"/>
    <dgm:cxn modelId="{85AAD096-58B2-417B-ACE9-2F570CE772FC}" type="presParOf" srcId="{3DD70B3C-9B4E-4557-A079-CA6441746C31}" destId="{C1EBD4D9-B1B7-4DBD-A713-FC23E5206507}" srcOrd="0" destOrd="0" presId="urn:microsoft.com/office/officeart/2005/8/layout/radial2"/>
    <dgm:cxn modelId="{B3AF458C-FC64-4721-93AA-341766337C6E}" type="presParOf" srcId="{C1EBD4D9-B1B7-4DBD-A713-FC23E5206507}" destId="{22224D70-EBDE-41C5-A39A-213116FA8B4C}" srcOrd="0" destOrd="0" presId="urn:microsoft.com/office/officeart/2005/8/layout/radial2"/>
    <dgm:cxn modelId="{423E7D32-3D9C-47C6-88C7-B34192BF9866}" type="presParOf" srcId="{22224D70-EBDE-41C5-A39A-213116FA8B4C}" destId="{A9A359FC-A2EA-4A32-9B63-41C96ECD32ED}" srcOrd="0" destOrd="0" presId="urn:microsoft.com/office/officeart/2005/8/layout/radial2"/>
    <dgm:cxn modelId="{9CB20935-64BF-4AC4-BD61-D410D71EB2DE}" type="presParOf" srcId="{22224D70-EBDE-41C5-A39A-213116FA8B4C}" destId="{E526102D-A3E4-47DF-AB4D-5664A4B946C0}" srcOrd="1" destOrd="0" presId="urn:microsoft.com/office/officeart/2005/8/layout/radial2"/>
    <dgm:cxn modelId="{09B67532-63EC-4C84-A050-0234E3D88175}" type="presParOf" srcId="{C1EBD4D9-B1B7-4DBD-A713-FC23E5206507}" destId="{30E437B7-11BB-45B4-BF5D-21204DDC45BE}" srcOrd="1" destOrd="0" presId="urn:microsoft.com/office/officeart/2005/8/layout/radial2"/>
    <dgm:cxn modelId="{8DD2EC39-4D68-4D84-A8C9-B2B620A1D47D}" type="presParOf" srcId="{C1EBD4D9-B1B7-4DBD-A713-FC23E5206507}" destId="{D5105369-F930-43DD-BE43-1A88BE292703}" srcOrd="2" destOrd="0" presId="urn:microsoft.com/office/officeart/2005/8/layout/radial2"/>
    <dgm:cxn modelId="{51E6F436-522F-4927-99C5-982F5978C7CE}" type="presParOf" srcId="{D5105369-F930-43DD-BE43-1A88BE292703}" destId="{627894F0-4126-4951-8884-A75BD04E2DCF}" srcOrd="0" destOrd="0" presId="urn:microsoft.com/office/officeart/2005/8/layout/radial2"/>
    <dgm:cxn modelId="{6C44EB76-B78B-4010-8009-3862A658C888}" type="presParOf" srcId="{D5105369-F930-43DD-BE43-1A88BE292703}" destId="{70BEF344-66FD-4E79-AAC9-9565A40236F0}" srcOrd="1" destOrd="0" presId="urn:microsoft.com/office/officeart/2005/8/layout/radial2"/>
    <dgm:cxn modelId="{34A9BEC5-8988-413C-9F91-0FCEE8B271A9}" type="presParOf" srcId="{C1EBD4D9-B1B7-4DBD-A713-FC23E5206507}" destId="{5739F4C9-7145-4AA6-9C38-DEB14D8C0031}" srcOrd="3" destOrd="0" presId="urn:microsoft.com/office/officeart/2005/8/layout/radial2"/>
    <dgm:cxn modelId="{A74D3218-92DA-4BCE-86FD-D5A8745DC483}" type="presParOf" srcId="{C1EBD4D9-B1B7-4DBD-A713-FC23E5206507}" destId="{386BE827-14E5-4EA7-BF7B-B77BDA25E5D2}" srcOrd="4" destOrd="0" presId="urn:microsoft.com/office/officeart/2005/8/layout/radial2"/>
    <dgm:cxn modelId="{90C36745-CE10-41DD-88D5-D08410661917}" type="presParOf" srcId="{386BE827-14E5-4EA7-BF7B-B77BDA25E5D2}" destId="{49E6F6F1-DF9E-4E20-B6F3-21BF61F61D21}" srcOrd="0" destOrd="0" presId="urn:microsoft.com/office/officeart/2005/8/layout/radial2"/>
    <dgm:cxn modelId="{CBBF86A5-9FAF-40E3-AA9B-B6AB09B52412}" type="presParOf" srcId="{386BE827-14E5-4EA7-BF7B-B77BDA25E5D2}" destId="{38DC455E-9EF4-4F09-801D-8AF3DFE3BC1B}" srcOrd="1" destOrd="0" presId="urn:microsoft.com/office/officeart/2005/8/layout/radial2"/>
    <dgm:cxn modelId="{FEF8BDAC-664A-4C11-B633-AE3E2D1B0932}" type="presParOf" srcId="{C1EBD4D9-B1B7-4DBD-A713-FC23E5206507}" destId="{471F9182-6B65-4B0C-B95F-30887E4212F1}" srcOrd="5" destOrd="0" presId="urn:microsoft.com/office/officeart/2005/8/layout/radial2"/>
    <dgm:cxn modelId="{FFF0D250-B572-4DBF-B06C-1104E3395695}" type="presParOf" srcId="{C1EBD4D9-B1B7-4DBD-A713-FC23E5206507}" destId="{FAB59122-D5D2-46CC-8D8D-96A72C67D7F7}" srcOrd="6" destOrd="0" presId="urn:microsoft.com/office/officeart/2005/8/layout/radial2"/>
    <dgm:cxn modelId="{3FBF1DA8-8381-40D5-AE56-15973DC6A5C9}" type="presParOf" srcId="{FAB59122-D5D2-46CC-8D8D-96A72C67D7F7}" destId="{C96CA046-1953-4BEB-8624-422EEE3F5046}" srcOrd="0" destOrd="0" presId="urn:microsoft.com/office/officeart/2005/8/layout/radial2"/>
    <dgm:cxn modelId="{962968BF-700B-47AF-BF7E-160DEE200FB3}" type="presParOf" srcId="{FAB59122-D5D2-46CC-8D8D-96A72C67D7F7}" destId="{F6A4D3E0-F1BA-47D5-9AF6-F2FCADBE140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D0D181-71CD-4963-8AAF-C48FB73AE1E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BCEE2E54-9715-4ECE-9669-01201DCDB22D}">
      <dgm:prSet phldrT="[Текст]"/>
      <dgm:spPr/>
      <dgm:t>
        <a:bodyPr/>
        <a:lstStyle/>
        <a:p>
          <a:r>
            <a:rPr lang="ru-RU" dirty="0">
              <a:latin typeface="Times New Roman" panose="02020603050405020304" pitchFamily="18" charset="0"/>
              <a:cs typeface="Times New Roman" panose="02020603050405020304" pitchFamily="18" charset="0"/>
            </a:rPr>
            <a:t>диапазон 0,5—0,6 мкм </a:t>
          </a:r>
        </a:p>
      </dgm:t>
    </dgm:pt>
    <dgm:pt modelId="{4DB6EA04-C393-4759-945E-7E9C6FFF64EA}" type="parTrans" cxnId="{7059167B-2CCA-49E9-8DCE-C2DC61F77A8B}">
      <dgm:prSet/>
      <dgm:spPr/>
      <dgm:t>
        <a:bodyPr/>
        <a:lstStyle/>
        <a:p>
          <a:endParaRPr lang="ru-RU">
            <a:latin typeface="Times New Roman" panose="02020603050405020304" pitchFamily="18" charset="0"/>
            <a:cs typeface="Times New Roman" panose="02020603050405020304" pitchFamily="18" charset="0"/>
          </a:endParaRPr>
        </a:p>
      </dgm:t>
    </dgm:pt>
    <dgm:pt modelId="{DDF6B2C7-519A-4D2C-A610-5D8E238E46C0}" type="sibTrans" cxnId="{7059167B-2CCA-49E9-8DCE-C2DC61F77A8B}">
      <dgm:prSet/>
      <dgm:spPr/>
      <dgm:t>
        <a:bodyPr/>
        <a:lstStyle/>
        <a:p>
          <a:endParaRPr lang="ru-RU">
            <a:latin typeface="Times New Roman" panose="02020603050405020304" pitchFamily="18" charset="0"/>
            <a:cs typeface="Times New Roman" panose="02020603050405020304" pitchFamily="18" charset="0"/>
          </a:endParaRPr>
        </a:p>
      </dgm:t>
    </dgm:pt>
    <dgm:pt modelId="{A2772999-3197-4989-91E3-851CC78BF99E}">
      <dgm:prSet phldrT="[Текст]"/>
      <dgm:spPr/>
      <dgm:t>
        <a:bodyPr/>
        <a:lstStyle/>
        <a:p>
          <a:r>
            <a:rPr lang="ru-RU" dirty="0">
              <a:latin typeface="Times New Roman" panose="02020603050405020304" pitchFamily="18" charset="0"/>
              <a:cs typeface="Times New Roman" panose="02020603050405020304" pitchFamily="18" charset="0"/>
            </a:rPr>
            <a:t>для определения состояния растительности</a:t>
          </a:r>
        </a:p>
      </dgm:t>
    </dgm:pt>
    <dgm:pt modelId="{B2FA9CDF-D1A5-4B40-9EA2-FD1DEB3A240E}" type="parTrans" cxnId="{372F655F-436E-4FFD-B351-DFD627E7C587}">
      <dgm:prSet/>
      <dgm:spPr/>
      <dgm:t>
        <a:bodyPr/>
        <a:lstStyle/>
        <a:p>
          <a:endParaRPr lang="ru-RU">
            <a:latin typeface="Times New Roman" panose="02020603050405020304" pitchFamily="18" charset="0"/>
            <a:cs typeface="Times New Roman" panose="02020603050405020304" pitchFamily="18" charset="0"/>
          </a:endParaRPr>
        </a:p>
      </dgm:t>
    </dgm:pt>
    <dgm:pt modelId="{7EC70EE9-7D4F-4613-895F-4884BAA1AC42}" type="sibTrans" cxnId="{372F655F-436E-4FFD-B351-DFD627E7C587}">
      <dgm:prSet/>
      <dgm:spPr/>
      <dgm:t>
        <a:bodyPr/>
        <a:lstStyle/>
        <a:p>
          <a:endParaRPr lang="ru-RU">
            <a:latin typeface="Times New Roman" panose="02020603050405020304" pitchFamily="18" charset="0"/>
            <a:cs typeface="Times New Roman" panose="02020603050405020304" pitchFamily="18" charset="0"/>
          </a:endParaRPr>
        </a:p>
      </dgm:t>
    </dgm:pt>
    <dgm:pt modelId="{2EE2A39C-4183-494B-8E44-4CC0379F36DC}">
      <dgm:prSet phldrT="[Текст]"/>
      <dgm:spPr/>
      <dgm:t>
        <a:bodyPr/>
        <a:lstStyle/>
        <a:p>
          <a:r>
            <a:rPr lang="ru-RU" dirty="0">
              <a:latin typeface="Times New Roman" panose="02020603050405020304" pitchFamily="18" charset="0"/>
              <a:cs typeface="Times New Roman" panose="02020603050405020304" pitchFamily="18" charset="0"/>
            </a:rPr>
            <a:t>диапазон 0,6 — 0,7 мкм </a:t>
          </a:r>
        </a:p>
      </dgm:t>
    </dgm:pt>
    <dgm:pt modelId="{88923171-5A7F-4F40-B0D5-5A8B7A9C1D69}" type="parTrans" cxnId="{5BE87977-0EA3-4DF2-8ECD-10B91EA51C51}">
      <dgm:prSet/>
      <dgm:spPr/>
      <dgm:t>
        <a:bodyPr/>
        <a:lstStyle/>
        <a:p>
          <a:endParaRPr lang="ru-RU">
            <a:latin typeface="Times New Roman" panose="02020603050405020304" pitchFamily="18" charset="0"/>
            <a:cs typeface="Times New Roman" panose="02020603050405020304" pitchFamily="18" charset="0"/>
          </a:endParaRPr>
        </a:p>
      </dgm:t>
    </dgm:pt>
    <dgm:pt modelId="{EB8B2A90-0AAC-4924-B5A5-2376748C9886}" type="sibTrans" cxnId="{5BE87977-0EA3-4DF2-8ECD-10B91EA51C51}">
      <dgm:prSet/>
      <dgm:spPr/>
      <dgm:t>
        <a:bodyPr/>
        <a:lstStyle/>
        <a:p>
          <a:endParaRPr lang="ru-RU">
            <a:latin typeface="Times New Roman" panose="02020603050405020304" pitchFamily="18" charset="0"/>
            <a:cs typeface="Times New Roman" panose="02020603050405020304" pitchFamily="18" charset="0"/>
          </a:endParaRPr>
        </a:p>
      </dgm:t>
    </dgm:pt>
    <dgm:pt modelId="{E5E6592C-7F15-41F7-946E-3F61FF3F982D}">
      <dgm:prSet phldrT="[Текст]"/>
      <dgm:spPr/>
      <dgm:t>
        <a:bodyPr/>
        <a:lstStyle/>
        <a:p>
          <a:r>
            <a:rPr lang="ru-RU" dirty="0">
              <a:latin typeface="Times New Roman" panose="02020603050405020304" pitchFamily="18" charset="0"/>
              <a:cs typeface="Times New Roman" panose="02020603050405020304" pitchFamily="18" charset="0"/>
            </a:rPr>
            <a:t>Для определения видового состава растений (по смещению полос поглощения света хлорофиллом); </a:t>
          </a:r>
        </a:p>
      </dgm:t>
    </dgm:pt>
    <dgm:pt modelId="{2C1D44C1-5D1C-4013-BB63-A5436843FE5B}" type="parTrans" cxnId="{ACE33E9D-47DB-46B1-BB5E-9752187208F9}">
      <dgm:prSet/>
      <dgm:spPr/>
      <dgm:t>
        <a:bodyPr/>
        <a:lstStyle/>
        <a:p>
          <a:endParaRPr lang="ru-RU">
            <a:latin typeface="Times New Roman" panose="02020603050405020304" pitchFamily="18" charset="0"/>
            <a:cs typeface="Times New Roman" panose="02020603050405020304" pitchFamily="18" charset="0"/>
          </a:endParaRPr>
        </a:p>
      </dgm:t>
    </dgm:pt>
    <dgm:pt modelId="{DE5070FC-94C4-4892-89F8-4725D4B25AE7}" type="sibTrans" cxnId="{ACE33E9D-47DB-46B1-BB5E-9752187208F9}">
      <dgm:prSet/>
      <dgm:spPr/>
      <dgm:t>
        <a:bodyPr/>
        <a:lstStyle/>
        <a:p>
          <a:endParaRPr lang="ru-RU">
            <a:latin typeface="Times New Roman" panose="02020603050405020304" pitchFamily="18" charset="0"/>
            <a:cs typeface="Times New Roman" panose="02020603050405020304" pitchFamily="18" charset="0"/>
          </a:endParaRPr>
        </a:p>
      </dgm:t>
    </dgm:pt>
    <dgm:pt modelId="{99B59F6B-4740-4662-899A-57881FD5C170}">
      <dgm:prSet phldrT="[Текст]"/>
      <dgm:spPr/>
      <dgm:t>
        <a:bodyPr/>
        <a:lstStyle/>
        <a:p>
          <a:r>
            <a:rPr lang="ru-RU" dirty="0">
              <a:latin typeface="Times New Roman" panose="02020603050405020304" pitchFamily="18" charset="0"/>
              <a:cs typeface="Times New Roman" panose="02020603050405020304" pitchFamily="18" charset="0"/>
            </a:rPr>
            <a:t>диапазон 0,7—0,8 мкм, 0.8—0.9 мкм </a:t>
          </a:r>
        </a:p>
      </dgm:t>
    </dgm:pt>
    <dgm:pt modelId="{EB5B2C52-4244-4D5A-AA06-FFFD10F0BFAE}" type="parTrans" cxnId="{DCF76B61-36BD-437F-8E75-1F1D3CA0AEC9}">
      <dgm:prSet/>
      <dgm:spPr/>
      <dgm:t>
        <a:bodyPr/>
        <a:lstStyle/>
        <a:p>
          <a:endParaRPr lang="ru-RU">
            <a:latin typeface="Times New Roman" panose="02020603050405020304" pitchFamily="18" charset="0"/>
            <a:cs typeface="Times New Roman" panose="02020603050405020304" pitchFamily="18" charset="0"/>
          </a:endParaRPr>
        </a:p>
      </dgm:t>
    </dgm:pt>
    <dgm:pt modelId="{2614D48F-A578-45B9-80D6-4B9E96589CD8}" type="sibTrans" cxnId="{DCF76B61-36BD-437F-8E75-1F1D3CA0AEC9}">
      <dgm:prSet/>
      <dgm:spPr/>
      <dgm:t>
        <a:bodyPr/>
        <a:lstStyle/>
        <a:p>
          <a:endParaRPr lang="ru-RU">
            <a:latin typeface="Times New Roman" panose="02020603050405020304" pitchFamily="18" charset="0"/>
            <a:cs typeface="Times New Roman" panose="02020603050405020304" pitchFamily="18" charset="0"/>
          </a:endParaRPr>
        </a:p>
      </dgm:t>
    </dgm:pt>
    <dgm:pt modelId="{4886525E-72F6-419D-A01A-29DDF2C56644}">
      <dgm:prSet phldrT="[Текст]"/>
      <dgm:spPr/>
      <dgm:t>
        <a:bodyPr/>
        <a:lstStyle/>
        <a:p>
          <a:r>
            <a:rPr lang="ru-RU" dirty="0">
              <a:latin typeface="Times New Roman" panose="02020603050405020304" pitchFamily="18" charset="0"/>
              <a:cs typeface="Times New Roman" panose="02020603050405020304" pitchFamily="18" charset="0"/>
            </a:rPr>
            <a:t>эффективен при определении состава биомассы в прибрежных водах и конфигурации береговых линий в водоемах</a:t>
          </a:r>
        </a:p>
      </dgm:t>
    </dgm:pt>
    <dgm:pt modelId="{08452C8F-1563-43D1-BC65-B18A2ABED3A9}" type="parTrans" cxnId="{130D04C2-AABB-4DAD-B028-5044789F9E7B}">
      <dgm:prSet/>
      <dgm:spPr/>
      <dgm:t>
        <a:bodyPr/>
        <a:lstStyle/>
        <a:p>
          <a:endParaRPr lang="ru-RU">
            <a:latin typeface="Times New Roman" panose="02020603050405020304" pitchFamily="18" charset="0"/>
            <a:cs typeface="Times New Roman" panose="02020603050405020304" pitchFamily="18" charset="0"/>
          </a:endParaRPr>
        </a:p>
      </dgm:t>
    </dgm:pt>
    <dgm:pt modelId="{512E61EF-2E4C-4F60-872D-0E6D9F617634}" type="sibTrans" cxnId="{130D04C2-AABB-4DAD-B028-5044789F9E7B}">
      <dgm:prSet/>
      <dgm:spPr/>
      <dgm:t>
        <a:bodyPr/>
        <a:lstStyle/>
        <a:p>
          <a:endParaRPr lang="ru-RU">
            <a:latin typeface="Times New Roman" panose="02020603050405020304" pitchFamily="18" charset="0"/>
            <a:cs typeface="Times New Roman" panose="02020603050405020304" pitchFamily="18" charset="0"/>
          </a:endParaRPr>
        </a:p>
      </dgm:t>
    </dgm:pt>
    <dgm:pt modelId="{262AFE5C-3BFB-4B3E-B052-8A6EF3D0519C}">
      <dgm:prSet/>
      <dgm:spPr/>
      <dgm:t>
        <a:bodyPr/>
        <a:lstStyle/>
        <a:p>
          <a:r>
            <a:rPr lang="ru-RU" dirty="0">
              <a:latin typeface="Times New Roman" panose="02020603050405020304" pitchFamily="18" charset="0"/>
              <a:cs typeface="Times New Roman" panose="02020603050405020304" pitchFamily="18" charset="0"/>
            </a:rPr>
            <a:t>тепловой ИК участок (10,4— 12,6 мкм), </a:t>
          </a:r>
        </a:p>
      </dgm:t>
    </dgm:pt>
    <dgm:pt modelId="{5A63C04B-729D-4265-85BC-E891F5B8111E}" type="parTrans" cxnId="{DD1814C8-26A6-4223-B762-1816D8D147CD}">
      <dgm:prSet/>
      <dgm:spPr/>
      <dgm:t>
        <a:bodyPr/>
        <a:lstStyle/>
        <a:p>
          <a:endParaRPr lang="ru-RU">
            <a:latin typeface="Times New Roman" panose="02020603050405020304" pitchFamily="18" charset="0"/>
            <a:cs typeface="Times New Roman" panose="02020603050405020304" pitchFamily="18" charset="0"/>
          </a:endParaRPr>
        </a:p>
      </dgm:t>
    </dgm:pt>
    <dgm:pt modelId="{065220AC-C012-49C0-9D9E-D22BA5C02D73}" type="sibTrans" cxnId="{DD1814C8-26A6-4223-B762-1816D8D147CD}">
      <dgm:prSet/>
      <dgm:spPr/>
      <dgm:t>
        <a:bodyPr/>
        <a:lstStyle/>
        <a:p>
          <a:endParaRPr lang="ru-RU">
            <a:latin typeface="Times New Roman" panose="02020603050405020304" pitchFamily="18" charset="0"/>
            <a:cs typeface="Times New Roman" panose="02020603050405020304" pitchFamily="18" charset="0"/>
          </a:endParaRPr>
        </a:p>
      </dgm:t>
    </dgm:pt>
    <dgm:pt modelId="{24B115E3-BE75-4AB9-B92F-0450F9A81F7A}">
      <dgm:prSet/>
      <dgm:spPr/>
      <dgm:t>
        <a:bodyPr/>
        <a:lstStyle/>
        <a:p>
          <a:r>
            <a:rPr lang="ru-RU" dirty="0">
              <a:latin typeface="Times New Roman" panose="02020603050405020304" pitchFamily="18" charset="0"/>
              <a:cs typeface="Times New Roman" panose="02020603050405020304" pitchFamily="18" charset="0"/>
            </a:rPr>
            <a:t>диапазон 0,8 — 1,1 мкм </a:t>
          </a:r>
        </a:p>
      </dgm:t>
    </dgm:pt>
    <dgm:pt modelId="{29C4850D-3A56-4977-8F6A-CB2DE6B735EE}" type="parTrans" cxnId="{C2480FA2-4C4D-450D-9EC4-8CD41308B492}">
      <dgm:prSet/>
      <dgm:spPr/>
      <dgm:t>
        <a:bodyPr/>
        <a:lstStyle/>
        <a:p>
          <a:endParaRPr lang="ru-RU">
            <a:latin typeface="Times New Roman" panose="02020603050405020304" pitchFamily="18" charset="0"/>
            <a:cs typeface="Times New Roman" panose="02020603050405020304" pitchFamily="18" charset="0"/>
          </a:endParaRPr>
        </a:p>
      </dgm:t>
    </dgm:pt>
    <dgm:pt modelId="{FAD15673-9EB4-48B2-BDCD-44A01807CE7E}" type="sibTrans" cxnId="{C2480FA2-4C4D-450D-9EC4-8CD41308B492}">
      <dgm:prSet/>
      <dgm:spPr/>
      <dgm:t>
        <a:bodyPr/>
        <a:lstStyle/>
        <a:p>
          <a:endParaRPr lang="ru-RU">
            <a:latin typeface="Times New Roman" panose="02020603050405020304" pitchFamily="18" charset="0"/>
            <a:cs typeface="Times New Roman" panose="02020603050405020304" pitchFamily="18" charset="0"/>
          </a:endParaRPr>
        </a:p>
      </dgm:t>
    </dgm:pt>
    <dgm:pt modelId="{02192A91-295D-4924-8F52-C0F5EA5A8AED}">
      <dgm:prSet/>
      <dgm:spPr/>
      <dgm:t>
        <a:bodyPr/>
        <a:lstStyle/>
        <a:p>
          <a:r>
            <a:rPr lang="ru-RU">
              <a:latin typeface="Times New Roman" panose="02020603050405020304" pitchFamily="18" charset="0"/>
              <a:cs typeface="Times New Roman" panose="02020603050405020304" pitchFamily="18" charset="0"/>
            </a:rPr>
            <a:t>хорошо проявляется рельеф местности</a:t>
          </a:r>
        </a:p>
      </dgm:t>
    </dgm:pt>
    <dgm:pt modelId="{C5EA7E9E-3B43-4350-AE90-AB0DF63C50ED}" type="parTrans" cxnId="{FE96133B-D826-45E1-B130-45A145435B1E}">
      <dgm:prSet/>
      <dgm:spPr/>
      <dgm:t>
        <a:bodyPr/>
        <a:lstStyle/>
        <a:p>
          <a:endParaRPr lang="ru-RU">
            <a:latin typeface="Times New Roman" panose="02020603050405020304" pitchFamily="18" charset="0"/>
            <a:cs typeface="Times New Roman" panose="02020603050405020304" pitchFamily="18" charset="0"/>
          </a:endParaRPr>
        </a:p>
      </dgm:t>
    </dgm:pt>
    <dgm:pt modelId="{7E848936-5F55-4596-AB72-9C097C0AA6A8}" type="sibTrans" cxnId="{FE96133B-D826-45E1-B130-45A145435B1E}">
      <dgm:prSet/>
      <dgm:spPr/>
      <dgm:t>
        <a:bodyPr/>
        <a:lstStyle/>
        <a:p>
          <a:endParaRPr lang="ru-RU">
            <a:latin typeface="Times New Roman" panose="02020603050405020304" pitchFamily="18" charset="0"/>
            <a:cs typeface="Times New Roman" panose="02020603050405020304" pitchFamily="18" charset="0"/>
          </a:endParaRPr>
        </a:p>
      </dgm:t>
    </dgm:pt>
    <dgm:pt modelId="{CF1917CD-8688-4F42-B8B6-A1117D720B38}">
      <dgm:prSet/>
      <dgm:spPr/>
      <dgm:t>
        <a:bodyPr/>
        <a:lstStyle/>
        <a:p>
          <a:r>
            <a:rPr lang="ru-RU" dirty="0">
              <a:latin typeface="Times New Roman" panose="02020603050405020304" pitchFamily="18" charset="0"/>
              <a:cs typeface="Times New Roman" panose="02020603050405020304" pitchFamily="18" charset="0"/>
            </a:rPr>
            <a:t>используется для определения температуры подстилающей поверхности</a:t>
          </a:r>
        </a:p>
      </dgm:t>
    </dgm:pt>
    <dgm:pt modelId="{6A1C9E4C-8CD4-4471-B372-E075579AC710}" type="parTrans" cxnId="{0C83D1D9-5D65-427D-AFF8-628554F8ED4C}">
      <dgm:prSet/>
      <dgm:spPr/>
      <dgm:t>
        <a:bodyPr/>
        <a:lstStyle/>
        <a:p>
          <a:endParaRPr lang="ru-RU">
            <a:latin typeface="Times New Roman" panose="02020603050405020304" pitchFamily="18" charset="0"/>
            <a:cs typeface="Times New Roman" panose="02020603050405020304" pitchFamily="18" charset="0"/>
          </a:endParaRPr>
        </a:p>
      </dgm:t>
    </dgm:pt>
    <dgm:pt modelId="{C2570AC6-A6FD-4B67-BF97-22283FDF514D}" type="sibTrans" cxnId="{0C83D1D9-5D65-427D-AFF8-628554F8ED4C}">
      <dgm:prSet/>
      <dgm:spPr/>
      <dgm:t>
        <a:bodyPr/>
        <a:lstStyle/>
        <a:p>
          <a:endParaRPr lang="ru-RU">
            <a:latin typeface="Times New Roman" panose="02020603050405020304" pitchFamily="18" charset="0"/>
            <a:cs typeface="Times New Roman" panose="02020603050405020304" pitchFamily="18" charset="0"/>
          </a:endParaRPr>
        </a:p>
      </dgm:t>
    </dgm:pt>
    <dgm:pt modelId="{F27D50E6-C29B-432A-BB11-5D9D6FF03EB1}" type="pres">
      <dgm:prSet presAssocID="{98D0D181-71CD-4963-8AAF-C48FB73AE1ED}" presName="Name0" presStyleCnt="0">
        <dgm:presLayoutVars>
          <dgm:chPref val="3"/>
          <dgm:dir/>
          <dgm:animLvl val="lvl"/>
          <dgm:resizeHandles/>
        </dgm:presLayoutVars>
      </dgm:prSet>
      <dgm:spPr/>
      <dgm:t>
        <a:bodyPr/>
        <a:lstStyle/>
        <a:p>
          <a:endParaRPr lang="ru-RU"/>
        </a:p>
      </dgm:t>
    </dgm:pt>
    <dgm:pt modelId="{837A2AA0-B4D2-4A06-BCC1-D7D7FA5F47FE}" type="pres">
      <dgm:prSet presAssocID="{BCEE2E54-9715-4ECE-9669-01201DCDB22D}" presName="horFlow" presStyleCnt="0"/>
      <dgm:spPr/>
    </dgm:pt>
    <dgm:pt modelId="{24C7595E-8974-41FF-B862-8143D3671A20}" type="pres">
      <dgm:prSet presAssocID="{BCEE2E54-9715-4ECE-9669-01201DCDB22D}" presName="bigChev" presStyleLbl="node1" presStyleIdx="0" presStyleCnt="5"/>
      <dgm:spPr/>
      <dgm:t>
        <a:bodyPr/>
        <a:lstStyle/>
        <a:p>
          <a:endParaRPr lang="ru-RU"/>
        </a:p>
      </dgm:t>
    </dgm:pt>
    <dgm:pt modelId="{FC87D68E-A5E2-4A10-B3F3-DB2E91778ECC}" type="pres">
      <dgm:prSet presAssocID="{B2FA9CDF-D1A5-4B40-9EA2-FD1DEB3A240E}" presName="parTrans" presStyleCnt="0"/>
      <dgm:spPr/>
    </dgm:pt>
    <dgm:pt modelId="{C95E0C01-5C86-4F86-8EA1-A5D6A981BEBB}" type="pres">
      <dgm:prSet presAssocID="{A2772999-3197-4989-91E3-851CC78BF99E}" presName="node" presStyleLbl="alignAccFollowNode1" presStyleIdx="0" presStyleCnt="5" custScaleX="155026">
        <dgm:presLayoutVars>
          <dgm:bulletEnabled val="1"/>
        </dgm:presLayoutVars>
      </dgm:prSet>
      <dgm:spPr/>
      <dgm:t>
        <a:bodyPr/>
        <a:lstStyle/>
        <a:p>
          <a:endParaRPr lang="ru-RU"/>
        </a:p>
      </dgm:t>
    </dgm:pt>
    <dgm:pt modelId="{9812414D-A8EC-471D-B6B8-8754043E880D}" type="pres">
      <dgm:prSet presAssocID="{BCEE2E54-9715-4ECE-9669-01201DCDB22D}" presName="vSp" presStyleCnt="0"/>
      <dgm:spPr/>
    </dgm:pt>
    <dgm:pt modelId="{BCE534D2-B5B4-410E-9FD4-13ACC9715150}" type="pres">
      <dgm:prSet presAssocID="{2EE2A39C-4183-494B-8E44-4CC0379F36DC}" presName="horFlow" presStyleCnt="0"/>
      <dgm:spPr/>
    </dgm:pt>
    <dgm:pt modelId="{E5D77244-BB48-46A1-B839-562DAEF92A9D}" type="pres">
      <dgm:prSet presAssocID="{2EE2A39C-4183-494B-8E44-4CC0379F36DC}" presName="bigChev" presStyleLbl="node1" presStyleIdx="1" presStyleCnt="5"/>
      <dgm:spPr/>
      <dgm:t>
        <a:bodyPr/>
        <a:lstStyle/>
        <a:p>
          <a:endParaRPr lang="ru-RU"/>
        </a:p>
      </dgm:t>
    </dgm:pt>
    <dgm:pt modelId="{5AA74A73-05C4-472F-9B80-F406A53A9CD7}" type="pres">
      <dgm:prSet presAssocID="{2C1D44C1-5D1C-4013-BB63-A5436843FE5B}" presName="parTrans" presStyleCnt="0"/>
      <dgm:spPr/>
    </dgm:pt>
    <dgm:pt modelId="{A2B53B78-86EC-4A53-B84B-CDB32DB85182}" type="pres">
      <dgm:prSet presAssocID="{E5E6592C-7F15-41F7-946E-3F61FF3F982D}" presName="node" presStyleLbl="alignAccFollowNode1" presStyleIdx="1" presStyleCnt="5" custScaleX="161030">
        <dgm:presLayoutVars>
          <dgm:bulletEnabled val="1"/>
        </dgm:presLayoutVars>
      </dgm:prSet>
      <dgm:spPr/>
      <dgm:t>
        <a:bodyPr/>
        <a:lstStyle/>
        <a:p>
          <a:endParaRPr lang="ru-RU"/>
        </a:p>
      </dgm:t>
    </dgm:pt>
    <dgm:pt modelId="{7BB5A9FA-217C-4479-8319-FC90CA5D56B2}" type="pres">
      <dgm:prSet presAssocID="{2EE2A39C-4183-494B-8E44-4CC0379F36DC}" presName="vSp" presStyleCnt="0"/>
      <dgm:spPr/>
    </dgm:pt>
    <dgm:pt modelId="{591C1EEE-8651-4D30-96CE-C99E81E68E26}" type="pres">
      <dgm:prSet presAssocID="{99B59F6B-4740-4662-899A-57881FD5C170}" presName="horFlow" presStyleCnt="0"/>
      <dgm:spPr/>
    </dgm:pt>
    <dgm:pt modelId="{01726515-FD7A-4DFC-947F-60B7598676B2}" type="pres">
      <dgm:prSet presAssocID="{99B59F6B-4740-4662-899A-57881FD5C170}" presName="bigChev" presStyleLbl="node1" presStyleIdx="2" presStyleCnt="5"/>
      <dgm:spPr/>
      <dgm:t>
        <a:bodyPr/>
        <a:lstStyle/>
        <a:p>
          <a:endParaRPr lang="ru-RU"/>
        </a:p>
      </dgm:t>
    </dgm:pt>
    <dgm:pt modelId="{2B0343D3-DFD3-4AB5-9A13-F785758A02CC}" type="pres">
      <dgm:prSet presAssocID="{08452C8F-1563-43D1-BC65-B18A2ABED3A9}" presName="parTrans" presStyleCnt="0"/>
      <dgm:spPr/>
    </dgm:pt>
    <dgm:pt modelId="{AE324613-2BCD-41B3-8D08-20CAAC485CCD}" type="pres">
      <dgm:prSet presAssocID="{4886525E-72F6-419D-A01A-29DDF2C56644}" presName="node" presStyleLbl="alignAccFollowNode1" presStyleIdx="2" presStyleCnt="5" custScaleX="162090">
        <dgm:presLayoutVars>
          <dgm:bulletEnabled val="1"/>
        </dgm:presLayoutVars>
      </dgm:prSet>
      <dgm:spPr/>
      <dgm:t>
        <a:bodyPr/>
        <a:lstStyle/>
        <a:p>
          <a:endParaRPr lang="ru-RU"/>
        </a:p>
      </dgm:t>
    </dgm:pt>
    <dgm:pt modelId="{3D21873E-9394-45DC-AA64-9036F6052525}" type="pres">
      <dgm:prSet presAssocID="{99B59F6B-4740-4662-899A-57881FD5C170}" presName="vSp" presStyleCnt="0"/>
      <dgm:spPr/>
    </dgm:pt>
    <dgm:pt modelId="{7C57A48E-1D17-4FD1-9CF9-7F68F1985969}" type="pres">
      <dgm:prSet presAssocID="{24B115E3-BE75-4AB9-B92F-0450F9A81F7A}" presName="horFlow" presStyleCnt="0"/>
      <dgm:spPr/>
    </dgm:pt>
    <dgm:pt modelId="{C50DFD0E-0C4E-47AD-BD8E-012EB88E6386}" type="pres">
      <dgm:prSet presAssocID="{24B115E3-BE75-4AB9-B92F-0450F9A81F7A}" presName="bigChev" presStyleLbl="node1" presStyleIdx="3" presStyleCnt="5"/>
      <dgm:spPr/>
      <dgm:t>
        <a:bodyPr/>
        <a:lstStyle/>
        <a:p>
          <a:endParaRPr lang="ru-RU"/>
        </a:p>
      </dgm:t>
    </dgm:pt>
    <dgm:pt modelId="{7700CFAA-BD11-4F7F-B155-8317CD2B3619}" type="pres">
      <dgm:prSet presAssocID="{C5EA7E9E-3B43-4350-AE90-AB0DF63C50ED}" presName="parTrans" presStyleCnt="0"/>
      <dgm:spPr/>
    </dgm:pt>
    <dgm:pt modelId="{5B9115C2-49FA-4315-B71D-430CF9AFFDE4}" type="pres">
      <dgm:prSet presAssocID="{02192A91-295D-4924-8F52-C0F5EA5A8AED}" presName="node" presStyleLbl="alignAccFollowNode1" presStyleIdx="3" presStyleCnt="5" custScaleX="165669">
        <dgm:presLayoutVars>
          <dgm:bulletEnabled val="1"/>
        </dgm:presLayoutVars>
      </dgm:prSet>
      <dgm:spPr/>
      <dgm:t>
        <a:bodyPr/>
        <a:lstStyle/>
        <a:p>
          <a:endParaRPr lang="ru-RU"/>
        </a:p>
      </dgm:t>
    </dgm:pt>
    <dgm:pt modelId="{EB4ADEB2-2A0B-492B-83E0-DF77FAB70C6B}" type="pres">
      <dgm:prSet presAssocID="{24B115E3-BE75-4AB9-B92F-0450F9A81F7A}" presName="vSp" presStyleCnt="0"/>
      <dgm:spPr/>
    </dgm:pt>
    <dgm:pt modelId="{6365A3C5-F3D0-4F7F-9015-B5577291C06A}" type="pres">
      <dgm:prSet presAssocID="{262AFE5C-3BFB-4B3E-B052-8A6EF3D0519C}" presName="horFlow" presStyleCnt="0"/>
      <dgm:spPr/>
    </dgm:pt>
    <dgm:pt modelId="{2D461594-34D3-4183-B796-F8D849EC280B}" type="pres">
      <dgm:prSet presAssocID="{262AFE5C-3BFB-4B3E-B052-8A6EF3D0519C}" presName="bigChev" presStyleLbl="node1" presStyleIdx="4" presStyleCnt="5"/>
      <dgm:spPr/>
      <dgm:t>
        <a:bodyPr/>
        <a:lstStyle/>
        <a:p>
          <a:endParaRPr lang="ru-RU"/>
        </a:p>
      </dgm:t>
    </dgm:pt>
    <dgm:pt modelId="{2EE22D5C-7726-4165-9A03-9DF0C6A371FA}" type="pres">
      <dgm:prSet presAssocID="{6A1C9E4C-8CD4-4471-B372-E075579AC710}" presName="parTrans" presStyleCnt="0"/>
      <dgm:spPr/>
    </dgm:pt>
    <dgm:pt modelId="{AFBF6BB0-D2E5-4DF1-89BF-587D137E11AB}" type="pres">
      <dgm:prSet presAssocID="{CF1917CD-8688-4F42-B8B6-A1117D720B38}" presName="node" presStyleLbl="alignAccFollowNode1" presStyleIdx="4" presStyleCnt="5" custScaleX="164136">
        <dgm:presLayoutVars>
          <dgm:bulletEnabled val="1"/>
        </dgm:presLayoutVars>
      </dgm:prSet>
      <dgm:spPr/>
      <dgm:t>
        <a:bodyPr/>
        <a:lstStyle/>
        <a:p>
          <a:endParaRPr lang="ru-RU"/>
        </a:p>
      </dgm:t>
    </dgm:pt>
  </dgm:ptLst>
  <dgm:cxnLst>
    <dgm:cxn modelId="{0F23EC4E-29B9-4992-8CB1-569BBC355C47}" type="presOf" srcId="{24B115E3-BE75-4AB9-B92F-0450F9A81F7A}" destId="{C50DFD0E-0C4E-47AD-BD8E-012EB88E6386}" srcOrd="0" destOrd="0" presId="urn:microsoft.com/office/officeart/2005/8/layout/lProcess3"/>
    <dgm:cxn modelId="{C2480FA2-4C4D-450D-9EC4-8CD41308B492}" srcId="{98D0D181-71CD-4963-8AAF-C48FB73AE1ED}" destId="{24B115E3-BE75-4AB9-B92F-0450F9A81F7A}" srcOrd="3" destOrd="0" parTransId="{29C4850D-3A56-4977-8F6A-CB2DE6B735EE}" sibTransId="{FAD15673-9EB4-48B2-BDCD-44A01807CE7E}"/>
    <dgm:cxn modelId="{DC65547A-544C-44CF-8185-A914412C349A}" type="presOf" srcId="{CF1917CD-8688-4F42-B8B6-A1117D720B38}" destId="{AFBF6BB0-D2E5-4DF1-89BF-587D137E11AB}" srcOrd="0" destOrd="0" presId="urn:microsoft.com/office/officeart/2005/8/layout/lProcess3"/>
    <dgm:cxn modelId="{CD9861DA-86FE-4369-83C7-43541A05792D}" type="presOf" srcId="{262AFE5C-3BFB-4B3E-B052-8A6EF3D0519C}" destId="{2D461594-34D3-4183-B796-F8D849EC280B}" srcOrd="0" destOrd="0" presId="urn:microsoft.com/office/officeart/2005/8/layout/lProcess3"/>
    <dgm:cxn modelId="{838A7685-F68F-454D-8DD2-0C8B41899E55}" type="presOf" srcId="{E5E6592C-7F15-41F7-946E-3F61FF3F982D}" destId="{A2B53B78-86EC-4A53-B84B-CDB32DB85182}" srcOrd="0" destOrd="0" presId="urn:microsoft.com/office/officeart/2005/8/layout/lProcess3"/>
    <dgm:cxn modelId="{130D04C2-AABB-4DAD-B028-5044789F9E7B}" srcId="{99B59F6B-4740-4662-899A-57881FD5C170}" destId="{4886525E-72F6-419D-A01A-29DDF2C56644}" srcOrd="0" destOrd="0" parTransId="{08452C8F-1563-43D1-BC65-B18A2ABED3A9}" sibTransId="{512E61EF-2E4C-4F60-872D-0E6D9F617634}"/>
    <dgm:cxn modelId="{4E526C7F-8D8E-4518-B5A7-A7821DE58E34}" type="presOf" srcId="{2EE2A39C-4183-494B-8E44-4CC0379F36DC}" destId="{E5D77244-BB48-46A1-B839-562DAEF92A9D}" srcOrd="0" destOrd="0" presId="urn:microsoft.com/office/officeart/2005/8/layout/lProcess3"/>
    <dgm:cxn modelId="{F180ACE5-4C45-4CE7-8ED3-43D9F3F9FC03}" type="presOf" srcId="{4886525E-72F6-419D-A01A-29DDF2C56644}" destId="{AE324613-2BCD-41B3-8D08-20CAAC485CCD}" srcOrd="0" destOrd="0" presId="urn:microsoft.com/office/officeart/2005/8/layout/lProcess3"/>
    <dgm:cxn modelId="{0C83D1D9-5D65-427D-AFF8-628554F8ED4C}" srcId="{262AFE5C-3BFB-4B3E-B052-8A6EF3D0519C}" destId="{CF1917CD-8688-4F42-B8B6-A1117D720B38}" srcOrd="0" destOrd="0" parTransId="{6A1C9E4C-8CD4-4471-B372-E075579AC710}" sibTransId="{C2570AC6-A6FD-4B67-BF97-22283FDF514D}"/>
    <dgm:cxn modelId="{372F655F-436E-4FFD-B351-DFD627E7C587}" srcId="{BCEE2E54-9715-4ECE-9669-01201DCDB22D}" destId="{A2772999-3197-4989-91E3-851CC78BF99E}" srcOrd="0" destOrd="0" parTransId="{B2FA9CDF-D1A5-4B40-9EA2-FD1DEB3A240E}" sibTransId="{7EC70EE9-7D4F-4613-895F-4884BAA1AC42}"/>
    <dgm:cxn modelId="{AC6FDA6D-630D-4009-B8DE-23E5B79F92A3}" type="presOf" srcId="{A2772999-3197-4989-91E3-851CC78BF99E}" destId="{C95E0C01-5C86-4F86-8EA1-A5D6A981BEBB}" srcOrd="0" destOrd="0" presId="urn:microsoft.com/office/officeart/2005/8/layout/lProcess3"/>
    <dgm:cxn modelId="{5BE87977-0EA3-4DF2-8ECD-10B91EA51C51}" srcId="{98D0D181-71CD-4963-8AAF-C48FB73AE1ED}" destId="{2EE2A39C-4183-494B-8E44-4CC0379F36DC}" srcOrd="1" destOrd="0" parTransId="{88923171-5A7F-4F40-B0D5-5A8B7A9C1D69}" sibTransId="{EB8B2A90-0AAC-4924-B5A5-2376748C9886}"/>
    <dgm:cxn modelId="{CB209179-91FE-41D5-BA32-2AE3C7D25BE8}" type="presOf" srcId="{98D0D181-71CD-4963-8AAF-C48FB73AE1ED}" destId="{F27D50E6-C29B-432A-BB11-5D9D6FF03EB1}" srcOrd="0" destOrd="0" presId="urn:microsoft.com/office/officeart/2005/8/layout/lProcess3"/>
    <dgm:cxn modelId="{DCF76B61-36BD-437F-8E75-1F1D3CA0AEC9}" srcId="{98D0D181-71CD-4963-8AAF-C48FB73AE1ED}" destId="{99B59F6B-4740-4662-899A-57881FD5C170}" srcOrd="2" destOrd="0" parTransId="{EB5B2C52-4244-4D5A-AA06-FFFD10F0BFAE}" sibTransId="{2614D48F-A578-45B9-80D6-4B9E96589CD8}"/>
    <dgm:cxn modelId="{7059167B-2CCA-49E9-8DCE-C2DC61F77A8B}" srcId="{98D0D181-71CD-4963-8AAF-C48FB73AE1ED}" destId="{BCEE2E54-9715-4ECE-9669-01201DCDB22D}" srcOrd="0" destOrd="0" parTransId="{4DB6EA04-C393-4759-945E-7E9C6FFF64EA}" sibTransId="{DDF6B2C7-519A-4D2C-A610-5D8E238E46C0}"/>
    <dgm:cxn modelId="{ACE33E9D-47DB-46B1-BB5E-9752187208F9}" srcId="{2EE2A39C-4183-494B-8E44-4CC0379F36DC}" destId="{E5E6592C-7F15-41F7-946E-3F61FF3F982D}" srcOrd="0" destOrd="0" parTransId="{2C1D44C1-5D1C-4013-BB63-A5436843FE5B}" sibTransId="{DE5070FC-94C4-4892-89F8-4725D4B25AE7}"/>
    <dgm:cxn modelId="{FE96133B-D826-45E1-B130-45A145435B1E}" srcId="{24B115E3-BE75-4AB9-B92F-0450F9A81F7A}" destId="{02192A91-295D-4924-8F52-C0F5EA5A8AED}" srcOrd="0" destOrd="0" parTransId="{C5EA7E9E-3B43-4350-AE90-AB0DF63C50ED}" sibTransId="{7E848936-5F55-4596-AB72-9C097C0AA6A8}"/>
    <dgm:cxn modelId="{46E07E16-154C-46DD-A495-DF48B62B865A}" type="presOf" srcId="{02192A91-295D-4924-8F52-C0F5EA5A8AED}" destId="{5B9115C2-49FA-4315-B71D-430CF9AFFDE4}" srcOrd="0" destOrd="0" presId="urn:microsoft.com/office/officeart/2005/8/layout/lProcess3"/>
    <dgm:cxn modelId="{DD1814C8-26A6-4223-B762-1816D8D147CD}" srcId="{98D0D181-71CD-4963-8AAF-C48FB73AE1ED}" destId="{262AFE5C-3BFB-4B3E-B052-8A6EF3D0519C}" srcOrd="4" destOrd="0" parTransId="{5A63C04B-729D-4265-85BC-E891F5B8111E}" sibTransId="{065220AC-C012-49C0-9D9E-D22BA5C02D73}"/>
    <dgm:cxn modelId="{F6FF2DBB-6890-4D21-91FB-81D62EB9FD25}" type="presOf" srcId="{99B59F6B-4740-4662-899A-57881FD5C170}" destId="{01726515-FD7A-4DFC-947F-60B7598676B2}" srcOrd="0" destOrd="0" presId="urn:microsoft.com/office/officeart/2005/8/layout/lProcess3"/>
    <dgm:cxn modelId="{EBD7F872-152B-421F-8C5E-E5503CB2672E}" type="presOf" srcId="{BCEE2E54-9715-4ECE-9669-01201DCDB22D}" destId="{24C7595E-8974-41FF-B862-8143D3671A20}" srcOrd="0" destOrd="0" presId="urn:microsoft.com/office/officeart/2005/8/layout/lProcess3"/>
    <dgm:cxn modelId="{CAC5A4FC-BDD2-4667-94F1-809288ED4DC3}" type="presParOf" srcId="{F27D50E6-C29B-432A-BB11-5D9D6FF03EB1}" destId="{837A2AA0-B4D2-4A06-BCC1-D7D7FA5F47FE}" srcOrd="0" destOrd="0" presId="urn:microsoft.com/office/officeart/2005/8/layout/lProcess3"/>
    <dgm:cxn modelId="{59262AAA-2404-4260-9916-60F1E0028FA1}" type="presParOf" srcId="{837A2AA0-B4D2-4A06-BCC1-D7D7FA5F47FE}" destId="{24C7595E-8974-41FF-B862-8143D3671A20}" srcOrd="0" destOrd="0" presId="urn:microsoft.com/office/officeart/2005/8/layout/lProcess3"/>
    <dgm:cxn modelId="{91E791A2-DBBE-40F4-B2C6-BD35C95F4A8E}" type="presParOf" srcId="{837A2AA0-B4D2-4A06-BCC1-D7D7FA5F47FE}" destId="{FC87D68E-A5E2-4A10-B3F3-DB2E91778ECC}" srcOrd="1" destOrd="0" presId="urn:microsoft.com/office/officeart/2005/8/layout/lProcess3"/>
    <dgm:cxn modelId="{B97EFA18-84EA-462B-AEE2-4421C2A79E97}" type="presParOf" srcId="{837A2AA0-B4D2-4A06-BCC1-D7D7FA5F47FE}" destId="{C95E0C01-5C86-4F86-8EA1-A5D6A981BEBB}" srcOrd="2" destOrd="0" presId="urn:microsoft.com/office/officeart/2005/8/layout/lProcess3"/>
    <dgm:cxn modelId="{6205F8CE-B738-4EB8-932D-7735439D81A0}" type="presParOf" srcId="{F27D50E6-C29B-432A-BB11-5D9D6FF03EB1}" destId="{9812414D-A8EC-471D-B6B8-8754043E880D}" srcOrd="1" destOrd="0" presId="urn:microsoft.com/office/officeart/2005/8/layout/lProcess3"/>
    <dgm:cxn modelId="{BB02BEF1-9164-4822-BCA2-2C36810A2DCA}" type="presParOf" srcId="{F27D50E6-C29B-432A-BB11-5D9D6FF03EB1}" destId="{BCE534D2-B5B4-410E-9FD4-13ACC9715150}" srcOrd="2" destOrd="0" presId="urn:microsoft.com/office/officeart/2005/8/layout/lProcess3"/>
    <dgm:cxn modelId="{C6990D2A-706F-4CDA-8626-41AD57144F66}" type="presParOf" srcId="{BCE534D2-B5B4-410E-9FD4-13ACC9715150}" destId="{E5D77244-BB48-46A1-B839-562DAEF92A9D}" srcOrd="0" destOrd="0" presId="urn:microsoft.com/office/officeart/2005/8/layout/lProcess3"/>
    <dgm:cxn modelId="{CBA6AE42-4B91-4026-B675-8BFEF713E283}" type="presParOf" srcId="{BCE534D2-B5B4-410E-9FD4-13ACC9715150}" destId="{5AA74A73-05C4-472F-9B80-F406A53A9CD7}" srcOrd="1" destOrd="0" presId="urn:microsoft.com/office/officeart/2005/8/layout/lProcess3"/>
    <dgm:cxn modelId="{1B82E097-899B-42FB-A775-289697917391}" type="presParOf" srcId="{BCE534D2-B5B4-410E-9FD4-13ACC9715150}" destId="{A2B53B78-86EC-4A53-B84B-CDB32DB85182}" srcOrd="2" destOrd="0" presId="urn:microsoft.com/office/officeart/2005/8/layout/lProcess3"/>
    <dgm:cxn modelId="{C158912E-BF31-46AD-8AB0-A7A9B3187BC5}" type="presParOf" srcId="{F27D50E6-C29B-432A-BB11-5D9D6FF03EB1}" destId="{7BB5A9FA-217C-4479-8319-FC90CA5D56B2}" srcOrd="3" destOrd="0" presId="urn:microsoft.com/office/officeart/2005/8/layout/lProcess3"/>
    <dgm:cxn modelId="{E80328F7-CAE4-455D-AF17-86C09499F399}" type="presParOf" srcId="{F27D50E6-C29B-432A-BB11-5D9D6FF03EB1}" destId="{591C1EEE-8651-4D30-96CE-C99E81E68E26}" srcOrd="4" destOrd="0" presId="urn:microsoft.com/office/officeart/2005/8/layout/lProcess3"/>
    <dgm:cxn modelId="{894D2488-9AA5-43A4-8C4E-598F5AA9E14C}" type="presParOf" srcId="{591C1EEE-8651-4D30-96CE-C99E81E68E26}" destId="{01726515-FD7A-4DFC-947F-60B7598676B2}" srcOrd="0" destOrd="0" presId="urn:microsoft.com/office/officeart/2005/8/layout/lProcess3"/>
    <dgm:cxn modelId="{E4039FC9-4184-4847-84EB-C205518ACEAE}" type="presParOf" srcId="{591C1EEE-8651-4D30-96CE-C99E81E68E26}" destId="{2B0343D3-DFD3-4AB5-9A13-F785758A02CC}" srcOrd="1" destOrd="0" presId="urn:microsoft.com/office/officeart/2005/8/layout/lProcess3"/>
    <dgm:cxn modelId="{12F3CD38-5ED5-4A5F-9B6B-9F47C9A5D894}" type="presParOf" srcId="{591C1EEE-8651-4D30-96CE-C99E81E68E26}" destId="{AE324613-2BCD-41B3-8D08-20CAAC485CCD}" srcOrd="2" destOrd="0" presId="urn:microsoft.com/office/officeart/2005/8/layout/lProcess3"/>
    <dgm:cxn modelId="{0704F9CE-33C0-4866-B83A-3525612EDE54}" type="presParOf" srcId="{F27D50E6-C29B-432A-BB11-5D9D6FF03EB1}" destId="{3D21873E-9394-45DC-AA64-9036F6052525}" srcOrd="5" destOrd="0" presId="urn:microsoft.com/office/officeart/2005/8/layout/lProcess3"/>
    <dgm:cxn modelId="{FED77AA1-2B92-4C54-980E-0D577C85ECE4}" type="presParOf" srcId="{F27D50E6-C29B-432A-BB11-5D9D6FF03EB1}" destId="{7C57A48E-1D17-4FD1-9CF9-7F68F1985969}" srcOrd="6" destOrd="0" presId="urn:microsoft.com/office/officeart/2005/8/layout/lProcess3"/>
    <dgm:cxn modelId="{BE24AC31-087F-493D-8B8E-335167AEBC79}" type="presParOf" srcId="{7C57A48E-1D17-4FD1-9CF9-7F68F1985969}" destId="{C50DFD0E-0C4E-47AD-BD8E-012EB88E6386}" srcOrd="0" destOrd="0" presId="urn:microsoft.com/office/officeart/2005/8/layout/lProcess3"/>
    <dgm:cxn modelId="{DE529DBB-2A21-4BDD-8283-FD39697AE13C}" type="presParOf" srcId="{7C57A48E-1D17-4FD1-9CF9-7F68F1985969}" destId="{7700CFAA-BD11-4F7F-B155-8317CD2B3619}" srcOrd="1" destOrd="0" presId="urn:microsoft.com/office/officeart/2005/8/layout/lProcess3"/>
    <dgm:cxn modelId="{53F415DE-7E7C-4198-A08E-0CF470150551}" type="presParOf" srcId="{7C57A48E-1D17-4FD1-9CF9-7F68F1985969}" destId="{5B9115C2-49FA-4315-B71D-430CF9AFFDE4}" srcOrd="2" destOrd="0" presId="urn:microsoft.com/office/officeart/2005/8/layout/lProcess3"/>
    <dgm:cxn modelId="{D9928274-9C99-4848-9FA8-D0B2AEB62ED9}" type="presParOf" srcId="{F27D50E6-C29B-432A-BB11-5D9D6FF03EB1}" destId="{EB4ADEB2-2A0B-492B-83E0-DF77FAB70C6B}" srcOrd="7" destOrd="0" presId="urn:microsoft.com/office/officeart/2005/8/layout/lProcess3"/>
    <dgm:cxn modelId="{CB7A4C5C-5913-41E8-B917-890632E82F83}" type="presParOf" srcId="{F27D50E6-C29B-432A-BB11-5D9D6FF03EB1}" destId="{6365A3C5-F3D0-4F7F-9015-B5577291C06A}" srcOrd="8" destOrd="0" presId="urn:microsoft.com/office/officeart/2005/8/layout/lProcess3"/>
    <dgm:cxn modelId="{4BFDD624-10DD-4EB1-85BF-B37605EACDE0}" type="presParOf" srcId="{6365A3C5-F3D0-4F7F-9015-B5577291C06A}" destId="{2D461594-34D3-4183-B796-F8D849EC280B}" srcOrd="0" destOrd="0" presId="urn:microsoft.com/office/officeart/2005/8/layout/lProcess3"/>
    <dgm:cxn modelId="{47DB802E-906B-442D-87D2-BEBD1B96E5BE}" type="presParOf" srcId="{6365A3C5-F3D0-4F7F-9015-B5577291C06A}" destId="{2EE22D5C-7726-4165-9A03-9DF0C6A371FA}" srcOrd="1" destOrd="0" presId="urn:microsoft.com/office/officeart/2005/8/layout/lProcess3"/>
    <dgm:cxn modelId="{89686B37-56A6-4A1A-9B66-E05768CCDAB4}" type="presParOf" srcId="{6365A3C5-F3D0-4F7F-9015-B5577291C06A}" destId="{AFBF6BB0-D2E5-4DF1-89BF-587D137E11AB}"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95249-EF36-4620-B7EE-1832F8826B9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ru-RU"/>
        </a:p>
      </dgm:t>
    </dgm:pt>
    <dgm:pt modelId="{2F4E1A18-C556-4932-8D8C-DB141ADDE990}">
      <dgm:prSet/>
      <dgm:spPr/>
      <dgm:t>
        <a:bodyPr/>
        <a:lstStyle/>
        <a:p>
          <a:pPr algn="just" rtl="0"/>
          <a:r>
            <a:rPr lang="ru-RU" smtClean="0">
              <a:latin typeface="Times New Roman" panose="02020603050405020304" pitchFamily="18" charset="0"/>
              <a:cs typeface="Times New Roman" panose="02020603050405020304" pitchFamily="18" charset="0"/>
            </a:rPr>
            <a:t>Данные, передаваемые со спутников «Ресурс— 01» позволяют осуществлятъ оперативный контроль за экологической ситуаций и используются для измерения концентрации газов и аэрозолей, изучения динамики облачного покрова, мониторинга наводнений, картирования и классификации снежного покрова, картографирования лесов, измерения биомассы и площадей, определения состава лесных массивов, инвентаризации сельскохозяйственных угодий и прогнозирования урожаев топографического картографирования, информационного обеспечения проведения земельной реформы, рационального землепользования и хозяйственной деятельности, наблюдения за ростом городов и др. </a:t>
          </a:r>
          <a:endParaRPr lang="ru-RU">
            <a:latin typeface="Times New Roman" panose="02020603050405020304" pitchFamily="18" charset="0"/>
            <a:cs typeface="Times New Roman" panose="02020603050405020304" pitchFamily="18" charset="0"/>
          </a:endParaRPr>
        </a:p>
      </dgm:t>
    </dgm:pt>
    <dgm:pt modelId="{A0E4F058-99E3-4EE1-88AA-B0C4493D22D0}" type="parTrans" cxnId="{03950D5C-AE62-4CE9-A4EF-C42F0C384A74}">
      <dgm:prSet/>
      <dgm:spPr/>
      <dgm:t>
        <a:bodyPr/>
        <a:lstStyle/>
        <a:p>
          <a:endParaRPr lang="ru-RU"/>
        </a:p>
      </dgm:t>
    </dgm:pt>
    <dgm:pt modelId="{AA73B956-CC15-4029-9C33-CCEF83BBA26E}" type="sibTrans" cxnId="{03950D5C-AE62-4CE9-A4EF-C42F0C384A74}">
      <dgm:prSet/>
      <dgm:spPr/>
      <dgm:t>
        <a:bodyPr/>
        <a:lstStyle/>
        <a:p>
          <a:endParaRPr lang="ru-RU"/>
        </a:p>
      </dgm:t>
    </dgm:pt>
    <dgm:pt modelId="{4EF4C521-9929-4092-B007-6EFE1D7683B9}" type="pres">
      <dgm:prSet presAssocID="{61395249-EF36-4620-B7EE-1832F8826B9C}" presName="Name0" presStyleCnt="0">
        <dgm:presLayoutVars>
          <dgm:dir/>
          <dgm:resizeHandles val="exact"/>
        </dgm:presLayoutVars>
      </dgm:prSet>
      <dgm:spPr/>
    </dgm:pt>
    <dgm:pt modelId="{029D880C-8DCA-4AFB-BF0B-B21F097D37EF}" type="pres">
      <dgm:prSet presAssocID="{61395249-EF36-4620-B7EE-1832F8826B9C}" presName="fgShape" presStyleLbl="fgShp" presStyleIdx="0" presStyleCnt="1"/>
      <dgm:spPr/>
    </dgm:pt>
    <dgm:pt modelId="{DF1536C6-17D7-4E39-9E2A-4A45C41870DF}" type="pres">
      <dgm:prSet presAssocID="{61395249-EF36-4620-B7EE-1832F8826B9C}" presName="linComp" presStyleCnt="0"/>
      <dgm:spPr/>
    </dgm:pt>
    <dgm:pt modelId="{E08437C8-5A6A-4CCF-A085-497A7D55C71F}" type="pres">
      <dgm:prSet presAssocID="{2F4E1A18-C556-4932-8D8C-DB141ADDE990}" presName="compNode" presStyleCnt="0"/>
      <dgm:spPr/>
    </dgm:pt>
    <dgm:pt modelId="{BEC7C39E-BA82-4CED-8E6B-BC9E45FA730E}" type="pres">
      <dgm:prSet presAssocID="{2F4E1A18-C556-4932-8D8C-DB141ADDE990}" presName="bkgdShape" presStyleLbl="node1" presStyleIdx="0" presStyleCnt="1"/>
      <dgm:spPr/>
    </dgm:pt>
    <dgm:pt modelId="{3B1A2DB4-EA4B-4E68-AD06-6F5DA71C5EB4}" type="pres">
      <dgm:prSet presAssocID="{2F4E1A18-C556-4932-8D8C-DB141ADDE990}" presName="nodeTx" presStyleLbl="node1" presStyleIdx="0" presStyleCnt="1">
        <dgm:presLayoutVars>
          <dgm:bulletEnabled val="1"/>
        </dgm:presLayoutVars>
      </dgm:prSet>
      <dgm:spPr/>
    </dgm:pt>
    <dgm:pt modelId="{7F4D38E5-29DB-4452-9150-F83CECADB5B8}" type="pres">
      <dgm:prSet presAssocID="{2F4E1A18-C556-4932-8D8C-DB141ADDE990}" presName="invisiNode" presStyleLbl="node1" presStyleIdx="0" presStyleCnt="1"/>
      <dgm:spPr/>
    </dgm:pt>
    <dgm:pt modelId="{FEFC6ADA-4EFF-4733-B284-31EF4A29260C}" type="pres">
      <dgm:prSet presAssocID="{2F4E1A18-C556-4932-8D8C-DB141ADDE990}" presName="imagNode" presStyleLbl="fgImgPlace1" presStyleIdx="0" presStyleCnt="1"/>
      <dgm:spPr>
        <a:blipFill rotWithShape="1">
          <a:blip xmlns:r="http://schemas.openxmlformats.org/officeDocument/2006/relationships" r:embed="rId1"/>
          <a:stretch>
            <a:fillRect/>
          </a:stretch>
        </a:blipFill>
      </dgm:spPr>
    </dgm:pt>
  </dgm:ptLst>
  <dgm:cxnLst>
    <dgm:cxn modelId="{534F6405-ECB7-48EB-AF87-A56D146085AE}" type="presOf" srcId="{2F4E1A18-C556-4932-8D8C-DB141ADDE990}" destId="{3B1A2DB4-EA4B-4E68-AD06-6F5DA71C5EB4}" srcOrd="1" destOrd="0" presId="urn:microsoft.com/office/officeart/2005/8/layout/hList7"/>
    <dgm:cxn modelId="{03950D5C-AE62-4CE9-A4EF-C42F0C384A74}" srcId="{61395249-EF36-4620-B7EE-1832F8826B9C}" destId="{2F4E1A18-C556-4932-8D8C-DB141ADDE990}" srcOrd="0" destOrd="0" parTransId="{A0E4F058-99E3-4EE1-88AA-B0C4493D22D0}" sibTransId="{AA73B956-CC15-4029-9C33-CCEF83BBA26E}"/>
    <dgm:cxn modelId="{1312F1D9-8CDE-4AC5-A8D5-D27596B73DA8}" type="presOf" srcId="{2F4E1A18-C556-4932-8D8C-DB141ADDE990}" destId="{BEC7C39E-BA82-4CED-8E6B-BC9E45FA730E}" srcOrd="0" destOrd="0" presId="urn:microsoft.com/office/officeart/2005/8/layout/hList7"/>
    <dgm:cxn modelId="{A32C7DB3-FC6B-4796-9F30-FB9418133044}" type="presOf" srcId="{61395249-EF36-4620-B7EE-1832F8826B9C}" destId="{4EF4C521-9929-4092-B007-6EFE1D7683B9}" srcOrd="0" destOrd="0" presId="urn:microsoft.com/office/officeart/2005/8/layout/hList7"/>
    <dgm:cxn modelId="{FD1F8A28-CA78-4C14-9F41-B1DF167FA2C2}" type="presParOf" srcId="{4EF4C521-9929-4092-B007-6EFE1D7683B9}" destId="{029D880C-8DCA-4AFB-BF0B-B21F097D37EF}" srcOrd="0" destOrd="0" presId="urn:microsoft.com/office/officeart/2005/8/layout/hList7"/>
    <dgm:cxn modelId="{D173D652-A296-4FB9-B687-017FE3D7ED14}" type="presParOf" srcId="{4EF4C521-9929-4092-B007-6EFE1D7683B9}" destId="{DF1536C6-17D7-4E39-9E2A-4A45C41870DF}" srcOrd="1" destOrd="0" presId="urn:microsoft.com/office/officeart/2005/8/layout/hList7"/>
    <dgm:cxn modelId="{A0C6CBF1-F449-449B-BDF8-E59703574059}" type="presParOf" srcId="{DF1536C6-17D7-4E39-9E2A-4A45C41870DF}" destId="{E08437C8-5A6A-4CCF-A085-497A7D55C71F}" srcOrd="0" destOrd="0" presId="urn:microsoft.com/office/officeart/2005/8/layout/hList7"/>
    <dgm:cxn modelId="{1FEACAB0-804D-4825-AE35-2660155DA1D1}" type="presParOf" srcId="{E08437C8-5A6A-4CCF-A085-497A7D55C71F}" destId="{BEC7C39E-BA82-4CED-8E6B-BC9E45FA730E}" srcOrd="0" destOrd="0" presId="urn:microsoft.com/office/officeart/2005/8/layout/hList7"/>
    <dgm:cxn modelId="{9CB2E9D5-207B-4C79-B561-22C3F9581699}" type="presParOf" srcId="{E08437C8-5A6A-4CCF-A085-497A7D55C71F}" destId="{3B1A2DB4-EA4B-4E68-AD06-6F5DA71C5EB4}" srcOrd="1" destOrd="0" presId="urn:microsoft.com/office/officeart/2005/8/layout/hList7"/>
    <dgm:cxn modelId="{FB047BE0-43CF-41AB-9A51-83CE2D91D84B}" type="presParOf" srcId="{E08437C8-5A6A-4CCF-A085-497A7D55C71F}" destId="{7F4D38E5-29DB-4452-9150-F83CECADB5B8}" srcOrd="2" destOrd="0" presId="urn:microsoft.com/office/officeart/2005/8/layout/hList7"/>
    <dgm:cxn modelId="{1F2DF520-7604-42C2-9903-85CB35D4C483}" type="presParOf" srcId="{E08437C8-5A6A-4CCF-A085-497A7D55C71F}" destId="{FEFC6ADA-4EFF-4733-B284-31EF4A29260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BCC846-3BF2-4034-8BBB-74DD0ECD054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EAEE23C-B56B-4C64-8CA4-102363A46435}">
      <dgm:prSet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bg1"/>
              </a:solidFill>
              <a:latin typeface="Times New Roman" panose="02020603050405020304" pitchFamily="18" charset="0"/>
              <a:cs typeface="Times New Roman" panose="02020603050405020304" pitchFamily="18" charset="0"/>
            </a:rPr>
            <a:t>Оптико-механический сканер MSS (</a:t>
          </a:r>
          <a:r>
            <a:rPr lang="ru-RU" sz="1400" dirty="0" err="1" smtClean="0">
              <a:solidFill>
                <a:schemeClr val="bg1"/>
              </a:solidFill>
              <a:latin typeface="Times New Roman" panose="02020603050405020304" pitchFamily="18" charset="0"/>
              <a:cs typeface="Times New Roman" panose="02020603050405020304" pitchFamily="18" charset="0"/>
            </a:rPr>
            <a:t>Multi</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err="1" smtClean="0">
              <a:solidFill>
                <a:schemeClr val="bg1"/>
              </a:solidFill>
              <a:latin typeface="Times New Roman" panose="02020603050405020304" pitchFamily="18" charset="0"/>
              <a:cs typeface="Times New Roman" panose="02020603050405020304" pitchFamily="18" charset="0"/>
            </a:rPr>
            <a:t>Spectral</a:t>
          </a:r>
          <a:r>
            <a:rPr lang="ru-RU" sz="1400" dirty="0" smtClean="0">
              <a:solidFill>
                <a:schemeClr val="bg1"/>
              </a:solidFill>
              <a:latin typeface="Times New Roman" panose="02020603050405020304" pitchFamily="18" charset="0"/>
              <a:cs typeface="Times New Roman" panose="02020603050405020304" pitchFamily="18" charset="0"/>
            </a:rPr>
            <a:t> </a:t>
          </a:r>
          <a:r>
            <a:rPr lang="ru-RU" sz="1400" dirty="0" err="1" smtClean="0">
              <a:solidFill>
                <a:schemeClr val="bg1"/>
              </a:solidFill>
              <a:latin typeface="Times New Roman" panose="02020603050405020304" pitchFamily="18" charset="0"/>
              <a:cs typeface="Times New Roman" panose="02020603050405020304" pitchFamily="18" charset="0"/>
            </a:rPr>
            <a:t>Scanner</a:t>
          </a:r>
          <a:r>
            <a:rPr lang="ru-RU" sz="1400" dirty="0" smtClean="0">
              <a:solidFill>
                <a:schemeClr val="bg1"/>
              </a:solidFill>
              <a:latin typeface="Times New Roman" panose="02020603050405020304" pitchFamily="18" charset="0"/>
              <a:cs typeface="Times New Roman" panose="02020603050405020304" pitchFamily="18" charset="0"/>
            </a:rPr>
            <a:t>) начал использоваться с первых полетов (1972) Он давал изображение в зеленом, красном и ближнем инфракрасном диапазонах спектра в интервалах. MSS на </a:t>
          </a:r>
          <a:r>
            <a:rPr lang="ru-RU" sz="1400" dirty="0" err="1" smtClean="0">
              <a:solidFill>
                <a:schemeClr val="bg1"/>
              </a:solidFill>
              <a:latin typeface="Times New Roman" panose="02020603050405020304" pitchFamily="18" charset="0"/>
              <a:cs typeface="Times New Roman" panose="02020603050405020304" pitchFamily="18" charset="0"/>
            </a:rPr>
            <a:t>третъем</a:t>
          </a:r>
          <a:r>
            <a:rPr lang="ru-RU" sz="1400" dirty="0" smtClean="0">
              <a:solidFill>
                <a:schemeClr val="bg1"/>
              </a:solidFill>
              <a:latin typeface="Times New Roman" panose="02020603050405020304" pitchFamily="18" charset="0"/>
              <a:cs typeface="Times New Roman" panose="02020603050405020304" pitchFamily="18" charset="0"/>
            </a:rPr>
            <a:t> спутнике была дополнена тепловым инфракрасным каналом. Разрешение на местности для MSS составляет 80 м для видимого и ближнего инфракрасного диапазонов и 240 м для теплового инфракрасного диапазона. Ширина захвата на местности 185 км. </a:t>
          </a: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Другой вид аппаратуры — </a:t>
          </a:r>
          <a:r>
            <a:rPr lang="ru-RU" sz="14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трехобъективная</a:t>
          </a: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телевизионная камера RVB, дающая кадровое изображение в трех каналах. Впоследствии (на третьем спутнике) она была заменена </a:t>
          </a:r>
          <a:r>
            <a:rPr lang="ru-RU" sz="14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монохромтической</a:t>
          </a: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камерой (работала в зоне 0,5 — 0,7 мкм), а на четвертом спутнике серии «</a:t>
          </a:r>
          <a:r>
            <a:rPr lang="ru-RU" sz="14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Ландсат</a:t>
          </a: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(запущен в 1982 г.) этот вид аппаратуры был снят. Вместо него была установлена сканирующая система второго поколения «Тематический картограф» (TM — </a:t>
          </a:r>
          <a:r>
            <a:rPr lang="ru-RU" sz="14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Thematic</a:t>
          </a: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Mapper</a:t>
          </a:r>
          <a:r>
            <a:rPr lang="ru-RU" sz="14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которая работала в семи спектральных диапазонах видимой, ближней инфракрасной, средней инфракрасной и тепловой инфракрасной частях спектра. Разрешение на местности составляет для видимой, ближней и средней инфракрасной областей 30 м, а в тепловой инфракрасной области 120 м. Ширина захвата на местности для обоих сканеров — 185 км.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lvl="0" defTabSz="666750" rtl="0">
            <a:spcBef>
              <a:spcPct val="0"/>
            </a:spcBef>
          </a:pPr>
          <a:endParaRPr lang="ru-RU" dirty="0"/>
        </a:p>
      </dgm:t>
    </dgm:pt>
    <dgm:pt modelId="{79A4B3EC-FCBA-4827-A66F-D8DDF43B8360}" type="parTrans" cxnId="{EAD816B9-813B-4055-911E-2A8C3696098F}">
      <dgm:prSet/>
      <dgm:spPr/>
      <dgm:t>
        <a:bodyPr/>
        <a:lstStyle/>
        <a:p>
          <a:endParaRPr lang="ru-RU"/>
        </a:p>
      </dgm:t>
    </dgm:pt>
    <dgm:pt modelId="{5422D2BB-F1E2-4A0F-B987-F30B6E19CA30}" type="sibTrans" cxnId="{EAD816B9-813B-4055-911E-2A8C3696098F}">
      <dgm:prSet/>
      <dgm:spPr/>
      <dgm:t>
        <a:bodyPr/>
        <a:lstStyle/>
        <a:p>
          <a:endParaRPr lang="ru-RU"/>
        </a:p>
      </dgm:t>
    </dgm:pt>
    <dgm:pt modelId="{CC462AE5-26E7-410E-9C1C-EE7852550389}" type="pres">
      <dgm:prSet presAssocID="{CDBCC846-3BF2-4034-8BBB-74DD0ECD0542}" presName="linearFlow" presStyleCnt="0">
        <dgm:presLayoutVars>
          <dgm:dir/>
          <dgm:resizeHandles val="exact"/>
        </dgm:presLayoutVars>
      </dgm:prSet>
      <dgm:spPr/>
    </dgm:pt>
    <dgm:pt modelId="{18DCECA7-1C2D-4859-A563-9509269696E5}" type="pres">
      <dgm:prSet presAssocID="{9EAEE23C-B56B-4C64-8CA4-102363A46435}" presName="composite" presStyleCnt="0"/>
      <dgm:spPr/>
    </dgm:pt>
    <dgm:pt modelId="{3367766F-A578-4FF0-BF1A-AD34CB060857}" type="pres">
      <dgm:prSet presAssocID="{9EAEE23C-B56B-4C64-8CA4-102363A46435}" presName="imgShp" presStyleLbl="fgImgPlace1" presStyleIdx="0" presStyleCnt="1"/>
      <dgm:spPr>
        <a:blipFill rotWithShape="1">
          <a:blip xmlns:r="http://schemas.openxmlformats.org/officeDocument/2006/relationships" r:embed="rId1"/>
          <a:stretch>
            <a:fillRect/>
          </a:stretch>
        </a:blipFill>
      </dgm:spPr>
    </dgm:pt>
    <dgm:pt modelId="{0F09AA6A-AC7D-4763-8194-2055A41F5EDF}" type="pres">
      <dgm:prSet presAssocID="{9EAEE23C-B56B-4C64-8CA4-102363A46435}" presName="txShp" presStyleLbl="node1" presStyleIdx="0" presStyleCnt="1" custScaleX="119830" custScaleY="128790" custLinFactNeighborX="1008" custLinFactNeighborY="2002">
        <dgm:presLayoutVars>
          <dgm:bulletEnabled val="1"/>
        </dgm:presLayoutVars>
      </dgm:prSet>
      <dgm:spPr/>
    </dgm:pt>
  </dgm:ptLst>
  <dgm:cxnLst>
    <dgm:cxn modelId="{3A35950A-30CA-4889-B780-6CC329DC9827}" type="presOf" srcId="{9EAEE23C-B56B-4C64-8CA4-102363A46435}" destId="{0F09AA6A-AC7D-4763-8194-2055A41F5EDF}" srcOrd="0" destOrd="0" presId="urn:microsoft.com/office/officeart/2005/8/layout/vList3"/>
    <dgm:cxn modelId="{EAD816B9-813B-4055-911E-2A8C3696098F}" srcId="{CDBCC846-3BF2-4034-8BBB-74DD0ECD0542}" destId="{9EAEE23C-B56B-4C64-8CA4-102363A46435}" srcOrd="0" destOrd="0" parTransId="{79A4B3EC-FCBA-4827-A66F-D8DDF43B8360}" sibTransId="{5422D2BB-F1E2-4A0F-B987-F30B6E19CA30}"/>
    <dgm:cxn modelId="{09B8E982-A091-4802-91A7-FF49DB3E81BE}" type="presOf" srcId="{CDBCC846-3BF2-4034-8BBB-74DD0ECD0542}" destId="{CC462AE5-26E7-410E-9C1C-EE7852550389}" srcOrd="0" destOrd="0" presId="urn:microsoft.com/office/officeart/2005/8/layout/vList3"/>
    <dgm:cxn modelId="{7F478893-C46F-4776-8F3D-75F29FC0CEDC}" type="presParOf" srcId="{CC462AE5-26E7-410E-9C1C-EE7852550389}" destId="{18DCECA7-1C2D-4859-A563-9509269696E5}" srcOrd="0" destOrd="0" presId="urn:microsoft.com/office/officeart/2005/8/layout/vList3"/>
    <dgm:cxn modelId="{9C57A09F-1FD0-48D8-BEDF-6AC91CF60765}" type="presParOf" srcId="{18DCECA7-1C2D-4859-A563-9509269696E5}" destId="{3367766F-A578-4FF0-BF1A-AD34CB060857}" srcOrd="0" destOrd="0" presId="urn:microsoft.com/office/officeart/2005/8/layout/vList3"/>
    <dgm:cxn modelId="{1E05DAE0-F458-437A-8C19-CE70E56430B7}" type="presParOf" srcId="{18DCECA7-1C2D-4859-A563-9509269696E5}" destId="{0F09AA6A-AC7D-4763-8194-2055A41F5E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F9182-6B65-4B0C-B95F-30887E4212F1}">
      <dsp:nvSpPr>
        <dsp:cNvPr id="0" name=""/>
        <dsp:cNvSpPr/>
      </dsp:nvSpPr>
      <dsp:spPr>
        <a:xfrm rot="1207754">
          <a:off x="2447646" y="3864710"/>
          <a:ext cx="3109903" cy="43330"/>
        </a:xfrm>
        <a:custGeom>
          <a:avLst/>
          <a:gdLst/>
          <a:ahLst/>
          <a:cxnLst/>
          <a:rect l="0" t="0" r="0" b="0"/>
          <a:pathLst>
            <a:path>
              <a:moveTo>
                <a:pt x="0" y="21665"/>
              </a:moveTo>
              <a:lnTo>
                <a:pt x="3109903" y="21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9F4C9-7145-4AA6-9C38-DEB14D8C0031}">
      <dsp:nvSpPr>
        <dsp:cNvPr id="0" name=""/>
        <dsp:cNvSpPr/>
      </dsp:nvSpPr>
      <dsp:spPr>
        <a:xfrm rot="96217">
          <a:off x="2542305" y="3037295"/>
          <a:ext cx="1632742" cy="43330"/>
        </a:xfrm>
        <a:custGeom>
          <a:avLst/>
          <a:gdLst/>
          <a:ahLst/>
          <a:cxnLst/>
          <a:rect l="0" t="0" r="0" b="0"/>
          <a:pathLst>
            <a:path>
              <a:moveTo>
                <a:pt x="0" y="21665"/>
              </a:moveTo>
              <a:lnTo>
                <a:pt x="1632742" y="21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E437B7-11BB-45B4-BF5D-21204DDC45BE}">
      <dsp:nvSpPr>
        <dsp:cNvPr id="0" name=""/>
        <dsp:cNvSpPr/>
      </dsp:nvSpPr>
      <dsp:spPr>
        <a:xfrm rot="20459962">
          <a:off x="2467586" y="2219437"/>
          <a:ext cx="2754486" cy="43330"/>
        </a:xfrm>
        <a:custGeom>
          <a:avLst/>
          <a:gdLst/>
          <a:ahLst/>
          <a:cxnLst/>
          <a:rect l="0" t="0" r="0" b="0"/>
          <a:pathLst>
            <a:path>
              <a:moveTo>
                <a:pt x="0" y="21665"/>
              </a:moveTo>
              <a:lnTo>
                <a:pt x="2754486" y="21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6102D-A3E4-47DF-AB4D-5664A4B946C0}">
      <dsp:nvSpPr>
        <dsp:cNvPr id="0" name=""/>
        <dsp:cNvSpPr/>
      </dsp:nvSpPr>
      <dsp:spPr>
        <a:xfrm>
          <a:off x="281842" y="1680180"/>
          <a:ext cx="2659744" cy="265974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894F0-4126-4951-8884-A75BD04E2DCF}">
      <dsp:nvSpPr>
        <dsp:cNvPr id="0" name=""/>
        <dsp:cNvSpPr/>
      </dsp:nvSpPr>
      <dsp:spPr>
        <a:xfrm>
          <a:off x="3850109" y="30693"/>
          <a:ext cx="7060504" cy="1985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rtl="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Съемочной аппаратурой этих спутников являются многозональные сканирующие устройства малого и среднего разрешения (МСУ-</a:t>
          </a:r>
          <a:r>
            <a:rPr lang="ru-RU" sz="1200" kern="1200" dirty="0" err="1" smtClean="0">
              <a:latin typeface="Times New Roman" panose="02020603050405020304" pitchFamily="18" charset="0"/>
              <a:cs typeface="Times New Roman" panose="02020603050405020304" pitchFamily="18" charset="0"/>
            </a:rPr>
            <a:t>Мu</a:t>
          </a:r>
          <a:r>
            <a:rPr lang="ru-RU" sz="1200" kern="1200" dirty="0" smtClean="0">
              <a:latin typeface="Times New Roman" panose="02020603050405020304" pitchFamily="18" charset="0"/>
              <a:cs typeface="Times New Roman" panose="02020603050405020304" pitchFamily="18" charset="0"/>
            </a:rPr>
            <a:t> МСУ—С). МСУ—М работает в четырех спектральных каналах (0,5 — 0,6%; 0,6 — 0,7; 0,7 — 0,8; B 0,8— 1,1 мкм), имеет размер элемента сканирования 1/1,7 км и полосу обзора около 2000 км. Аппаратура формирует изображение в среднем масштабе (1:12 000000). МСУ—С работает в двух спектральных каналах (0,58— 0,7; 0,7 — 1,1), элемент сканирования 280 м, изображение записывалось до 1984 г. в масштабе 1:2500 000, а позже — 1:5 000 000. Они охватывают полосу шириной 1400 км. </a:t>
          </a:r>
          <a:endParaRPr lang="ru-RU" sz="1200" kern="1200" dirty="0">
            <a:latin typeface="Times New Roman" panose="02020603050405020304" pitchFamily="18" charset="0"/>
            <a:cs typeface="Times New Roman" panose="02020603050405020304" pitchFamily="18" charset="0"/>
          </a:endParaRPr>
        </a:p>
      </dsp:txBody>
      <dsp:txXfrm>
        <a:off x="4884096" y="321531"/>
        <a:ext cx="4992530" cy="1404291"/>
      </dsp:txXfrm>
    </dsp:sp>
    <dsp:sp modelId="{49E6F6F1-DF9E-4E20-B6F3-21BF61F61D21}">
      <dsp:nvSpPr>
        <dsp:cNvPr id="0" name=""/>
        <dsp:cNvSpPr/>
      </dsp:nvSpPr>
      <dsp:spPr>
        <a:xfrm>
          <a:off x="4158950" y="2213286"/>
          <a:ext cx="6694912" cy="1923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rtl="0">
            <a:lnSpc>
              <a:spcPct val="90000"/>
            </a:lnSpc>
            <a:spcBef>
              <a:spcPct val="0"/>
            </a:spcBef>
            <a:spcAft>
              <a:spcPct val="35000"/>
            </a:spcAft>
          </a:pPr>
          <a:r>
            <a:rPr lang="ru-RU" sz="1200" kern="1200" smtClean="0">
              <a:latin typeface="Times New Roman" panose="02020603050405020304" pitchFamily="18" charset="0"/>
              <a:cs typeface="Times New Roman" panose="02020603050405020304" pitchFamily="18" charset="0"/>
            </a:rPr>
            <a:t>Сканеры малого и среднего разрешения дают соответственно 32 и 12 снимков в сутки, обеспечивая общий обзор территории страны за 4—5 суток. Станции приема имеет радиус действия около 2500 км. Они обеспечивают режим прямой передачи снимков на территорию России. Снимки остальных районов Земли можно получить при записи на бортовые запоминающие устройства. </a:t>
          </a:r>
          <a:endParaRPr lang="ru-RU" sz="1200" kern="1200">
            <a:latin typeface="Times New Roman" panose="02020603050405020304" pitchFamily="18" charset="0"/>
            <a:cs typeface="Times New Roman" panose="02020603050405020304" pitchFamily="18" charset="0"/>
          </a:endParaRPr>
        </a:p>
      </dsp:txBody>
      <dsp:txXfrm>
        <a:off x="5139397" y="2494989"/>
        <a:ext cx="4734018" cy="1360179"/>
      </dsp:txXfrm>
    </dsp:sp>
    <dsp:sp modelId="{C96CA046-1953-4BEB-8624-422EEE3F5046}">
      <dsp:nvSpPr>
        <dsp:cNvPr id="0" name=""/>
        <dsp:cNvSpPr/>
      </dsp:nvSpPr>
      <dsp:spPr>
        <a:xfrm>
          <a:off x="3938130" y="4258956"/>
          <a:ext cx="7110869" cy="18139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rtl="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Снимки с этих ИСЗ обеспечивают оперативность и быстрый охват съемкой любых районов нашей страны. Они используются в геологических, гидрологических, гляциологических, лесохозяйственных исследованиях. </a:t>
          </a:r>
          <a:endParaRPr lang="ru-RU" sz="1200" kern="1200" dirty="0">
            <a:latin typeface="Times New Roman" panose="02020603050405020304" pitchFamily="18" charset="0"/>
            <a:cs typeface="Times New Roman" panose="02020603050405020304" pitchFamily="18" charset="0"/>
          </a:endParaRPr>
        </a:p>
      </dsp:txBody>
      <dsp:txXfrm>
        <a:off x="4979493" y="4524596"/>
        <a:ext cx="5028143" cy="1282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7595E-8974-41FF-B862-8143D3671A20}">
      <dsp:nvSpPr>
        <dsp:cNvPr id="0" name=""/>
        <dsp:cNvSpPr/>
      </dsp:nvSpPr>
      <dsp:spPr>
        <a:xfrm>
          <a:off x="1728003" y="330"/>
          <a:ext cx="2436154" cy="9744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диапазон 0,5—0,6 мкм </a:t>
          </a:r>
        </a:p>
      </dsp:txBody>
      <dsp:txXfrm>
        <a:off x="2215234" y="330"/>
        <a:ext cx="1461693" cy="974461"/>
      </dsp:txXfrm>
    </dsp:sp>
    <dsp:sp modelId="{C95E0C01-5C86-4F86-8EA1-A5D6A981BEBB}">
      <dsp:nvSpPr>
        <dsp:cNvPr id="0" name=""/>
        <dsp:cNvSpPr/>
      </dsp:nvSpPr>
      <dsp:spPr>
        <a:xfrm>
          <a:off x="3847457" y="83159"/>
          <a:ext cx="3134638" cy="80880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kern="1200" dirty="0">
              <a:latin typeface="Times New Roman" panose="02020603050405020304" pitchFamily="18" charset="0"/>
              <a:cs typeface="Times New Roman" panose="02020603050405020304" pitchFamily="18" charset="0"/>
            </a:rPr>
            <a:t>для определения состояния растительности</a:t>
          </a:r>
        </a:p>
      </dsp:txBody>
      <dsp:txXfrm>
        <a:off x="4251859" y="83159"/>
        <a:ext cx="2325835" cy="808803"/>
      </dsp:txXfrm>
    </dsp:sp>
    <dsp:sp modelId="{E5D77244-BB48-46A1-B839-562DAEF92A9D}">
      <dsp:nvSpPr>
        <dsp:cNvPr id="0" name=""/>
        <dsp:cNvSpPr/>
      </dsp:nvSpPr>
      <dsp:spPr>
        <a:xfrm>
          <a:off x="1728003" y="1111216"/>
          <a:ext cx="2436154" cy="9744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диапазон 0,6 — 0,7 мкм </a:t>
          </a:r>
        </a:p>
      </dsp:txBody>
      <dsp:txXfrm>
        <a:off x="2215234" y="1111216"/>
        <a:ext cx="1461693" cy="974461"/>
      </dsp:txXfrm>
    </dsp:sp>
    <dsp:sp modelId="{A2B53B78-86EC-4A53-B84B-CDB32DB85182}">
      <dsp:nvSpPr>
        <dsp:cNvPr id="0" name=""/>
        <dsp:cNvSpPr/>
      </dsp:nvSpPr>
      <dsp:spPr>
        <a:xfrm>
          <a:off x="3847457" y="1194045"/>
          <a:ext cx="3256039" cy="80880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kern="1200" dirty="0">
              <a:latin typeface="Times New Roman" panose="02020603050405020304" pitchFamily="18" charset="0"/>
              <a:cs typeface="Times New Roman" panose="02020603050405020304" pitchFamily="18" charset="0"/>
            </a:rPr>
            <a:t>Для определения видового состава растений (по смещению полос поглощения света хлорофиллом); </a:t>
          </a:r>
        </a:p>
      </dsp:txBody>
      <dsp:txXfrm>
        <a:off x="4251859" y="1194045"/>
        <a:ext cx="2447236" cy="808803"/>
      </dsp:txXfrm>
    </dsp:sp>
    <dsp:sp modelId="{01726515-FD7A-4DFC-947F-60B7598676B2}">
      <dsp:nvSpPr>
        <dsp:cNvPr id="0" name=""/>
        <dsp:cNvSpPr/>
      </dsp:nvSpPr>
      <dsp:spPr>
        <a:xfrm>
          <a:off x="1728003" y="2222102"/>
          <a:ext cx="2436154" cy="9744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диапазон 0,7—0,8 мкм, 0.8—0.9 мкм </a:t>
          </a:r>
        </a:p>
      </dsp:txBody>
      <dsp:txXfrm>
        <a:off x="2215234" y="2222102"/>
        <a:ext cx="1461693" cy="974461"/>
      </dsp:txXfrm>
    </dsp:sp>
    <dsp:sp modelId="{AE324613-2BCD-41B3-8D08-20CAAC485CCD}">
      <dsp:nvSpPr>
        <dsp:cNvPr id="0" name=""/>
        <dsp:cNvSpPr/>
      </dsp:nvSpPr>
      <dsp:spPr>
        <a:xfrm>
          <a:off x="3847457" y="2304931"/>
          <a:ext cx="3277472" cy="80880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kern="1200" dirty="0">
              <a:latin typeface="Times New Roman" panose="02020603050405020304" pitchFamily="18" charset="0"/>
              <a:cs typeface="Times New Roman" panose="02020603050405020304" pitchFamily="18" charset="0"/>
            </a:rPr>
            <a:t>эффективен при определении состава биомассы в прибрежных водах и конфигурации береговых линий в водоемах</a:t>
          </a:r>
        </a:p>
      </dsp:txBody>
      <dsp:txXfrm>
        <a:off x="4251859" y="2304931"/>
        <a:ext cx="2468669" cy="808803"/>
      </dsp:txXfrm>
    </dsp:sp>
    <dsp:sp modelId="{C50DFD0E-0C4E-47AD-BD8E-012EB88E6386}">
      <dsp:nvSpPr>
        <dsp:cNvPr id="0" name=""/>
        <dsp:cNvSpPr/>
      </dsp:nvSpPr>
      <dsp:spPr>
        <a:xfrm>
          <a:off x="1728003" y="3332988"/>
          <a:ext cx="2436154" cy="9744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диапазон 0,8 — 1,1 мкм </a:t>
          </a:r>
        </a:p>
      </dsp:txBody>
      <dsp:txXfrm>
        <a:off x="2215234" y="3332988"/>
        <a:ext cx="1461693" cy="974461"/>
      </dsp:txXfrm>
    </dsp:sp>
    <dsp:sp modelId="{5B9115C2-49FA-4315-B71D-430CF9AFFDE4}">
      <dsp:nvSpPr>
        <dsp:cNvPr id="0" name=""/>
        <dsp:cNvSpPr/>
      </dsp:nvSpPr>
      <dsp:spPr>
        <a:xfrm>
          <a:off x="3847457" y="3415818"/>
          <a:ext cx="3349840" cy="80880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kern="1200">
              <a:latin typeface="Times New Roman" panose="02020603050405020304" pitchFamily="18" charset="0"/>
              <a:cs typeface="Times New Roman" panose="02020603050405020304" pitchFamily="18" charset="0"/>
            </a:rPr>
            <a:t>хорошо проявляется рельеф местности</a:t>
          </a:r>
        </a:p>
      </dsp:txBody>
      <dsp:txXfrm>
        <a:off x="4251859" y="3415818"/>
        <a:ext cx="2541037" cy="808803"/>
      </dsp:txXfrm>
    </dsp:sp>
    <dsp:sp modelId="{2D461594-34D3-4183-B796-F8D849EC280B}">
      <dsp:nvSpPr>
        <dsp:cNvPr id="0" name=""/>
        <dsp:cNvSpPr/>
      </dsp:nvSpPr>
      <dsp:spPr>
        <a:xfrm>
          <a:off x="1728003" y="4443875"/>
          <a:ext cx="2436154" cy="9744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ru-RU" sz="1800" kern="1200" dirty="0">
              <a:latin typeface="Times New Roman" panose="02020603050405020304" pitchFamily="18" charset="0"/>
              <a:cs typeface="Times New Roman" panose="02020603050405020304" pitchFamily="18" charset="0"/>
            </a:rPr>
            <a:t>тепловой ИК участок (10,4— 12,6 мкм), </a:t>
          </a:r>
        </a:p>
      </dsp:txBody>
      <dsp:txXfrm>
        <a:off x="2215234" y="4443875"/>
        <a:ext cx="1461693" cy="974461"/>
      </dsp:txXfrm>
    </dsp:sp>
    <dsp:sp modelId="{AFBF6BB0-D2E5-4DF1-89BF-587D137E11AB}">
      <dsp:nvSpPr>
        <dsp:cNvPr id="0" name=""/>
        <dsp:cNvSpPr/>
      </dsp:nvSpPr>
      <dsp:spPr>
        <a:xfrm>
          <a:off x="3847457" y="4526704"/>
          <a:ext cx="3318843" cy="80880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ru-RU" sz="1300" kern="1200" dirty="0">
              <a:latin typeface="Times New Roman" panose="02020603050405020304" pitchFamily="18" charset="0"/>
              <a:cs typeface="Times New Roman" panose="02020603050405020304" pitchFamily="18" charset="0"/>
            </a:rPr>
            <a:t>используется для определения температуры подстилающей поверхности</a:t>
          </a:r>
        </a:p>
      </dsp:txBody>
      <dsp:txXfrm>
        <a:off x="4251859" y="4526704"/>
        <a:ext cx="2510040" cy="808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7C39E-BA82-4CED-8E6B-BC9E45FA730E}">
      <dsp:nvSpPr>
        <dsp:cNvPr id="0" name=""/>
        <dsp:cNvSpPr/>
      </dsp:nvSpPr>
      <dsp:spPr>
        <a:xfrm>
          <a:off x="0" y="0"/>
          <a:ext cx="10151390" cy="49129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just" defTabSz="755650" rtl="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Данные, передаваемые со спутников «Ресурс— 01» позволяют осуществлятъ оперативный контроль за экологической ситуаций и используются для измерения концентрации газов и аэрозолей, изучения динамики облачного покрова, мониторинга наводнений, картирования и классификации снежного покрова, картографирования лесов, измерения биомассы и площадей, определения состава лесных массивов, инвентаризации сельскохозяйственных угодий и прогнозирования урожаев топографического картографирования, информационного обеспечения проведения земельной реформы, рационального землепользования и хозяйственной деятельности, наблюдения за ростом городов и др. </a:t>
          </a:r>
          <a:endParaRPr lang="ru-RU" sz="1700" kern="1200">
            <a:latin typeface="Times New Roman" panose="02020603050405020304" pitchFamily="18" charset="0"/>
            <a:cs typeface="Times New Roman" panose="02020603050405020304" pitchFamily="18" charset="0"/>
          </a:endParaRPr>
        </a:p>
      </dsp:txBody>
      <dsp:txXfrm>
        <a:off x="0" y="1965185"/>
        <a:ext cx="10151390" cy="1965185"/>
      </dsp:txXfrm>
    </dsp:sp>
    <dsp:sp modelId="{FEFC6ADA-4EFF-4733-B284-31EF4A29260C}">
      <dsp:nvSpPr>
        <dsp:cNvPr id="0" name=""/>
        <dsp:cNvSpPr/>
      </dsp:nvSpPr>
      <dsp:spPr>
        <a:xfrm>
          <a:off x="4257686" y="294777"/>
          <a:ext cx="1636016" cy="163601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9D880C-8DCA-4AFB-BF0B-B21F097D37EF}">
      <dsp:nvSpPr>
        <dsp:cNvPr id="0" name=""/>
        <dsp:cNvSpPr/>
      </dsp:nvSpPr>
      <dsp:spPr>
        <a:xfrm>
          <a:off x="406055" y="3930370"/>
          <a:ext cx="9339278" cy="73694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AA6A-AC7D-4763-8194-2055A41F5EDF}">
      <dsp:nvSpPr>
        <dsp:cNvPr id="0" name=""/>
        <dsp:cNvSpPr/>
      </dsp:nvSpPr>
      <dsp:spPr>
        <a:xfrm rot="10800000">
          <a:off x="1806547" y="769038"/>
          <a:ext cx="9055729" cy="48982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7135" tIns="53340" rIns="99568" bIns="5334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ru-RU" sz="1400" kern="1200" dirty="0" smtClean="0">
              <a:solidFill>
                <a:schemeClr val="bg1"/>
              </a:solidFill>
              <a:latin typeface="Times New Roman" panose="02020603050405020304" pitchFamily="18" charset="0"/>
              <a:cs typeface="Times New Roman" panose="02020603050405020304" pitchFamily="18" charset="0"/>
            </a:rPr>
            <a:t>Оптико-механический сканер MSS (</a:t>
          </a:r>
          <a:r>
            <a:rPr lang="ru-RU" sz="1400" kern="1200" dirty="0" err="1" smtClean="0">
              <a:solidFill>
                <a:schemeClr val="bg1"/>
              </a:solidFill>
              <a:latin typeface="Times New Roman" panose="02020603050405020304" pitchFamily="18" charset="0"/>
              <a:cs typeface="Times New Roman" panose="02020603050405020304" pitchFamily="18" charset="0"/>
            </a:rPr>
            <a:t>Multi</a:t>
          </a:r>
          <a:r>
            <a:rPr lang="ru-RU" sz="1400" kern="1200" dirty="0" smtClean="0">
              <a:solidFill>
                <a:schemeClr val="bg1"/>
              </a:solidFill>
              <a:latin typeface="Times New Roman" panose="02020603050405020304" pitchFamily="18" charset="0"/>
              <a:cs typeface="Times New Roman" panose="02020603050405020304" pitchFamily="18" charset="0"/>
            </a:rPr>
            <a:t> </a:t>
          </a:r>
          <a:r>
            <a:rPr lang="ru-RU" sz="1400" kern="1200" dirty="0" err="1" smtClean="0">
              <a:solidFill>
                <a:schemeClr val="bg1"/>
              </a:solidFill>
              <a:latin typeface="Times New Roman" panose="02020603050405020304" pitchFamily="18" charset="0"/>
              <a:cs typeface="Times New Roman" panose="02020603050405020304" pitchFamily="18" charset="0"/>
            </a:rPr>
            <a:t>Spectral</a:t>
          </a:r>
          <a:r>
            <a:rPr lang="ru-RU" sz="1400" kern="1200" dirty="0" smtClean="0">
              <a:solidFill>
                <a:schemeClr val="bg1"/>
              </a:solidFill>
              <a:latin typeface="Times New Roman" panose="02020603050405020304" pitchFamily="18" charset="0"/>
              <a:cs typeface="Times New Roman" panose="02020603050405020304" pitchFamily="18" charset="0"/>
            </a:rPr>
            <a:t> </a:t>
          </a:r>
          <a:r>
            <a:rPr lang="ru-RU" sz="1400" kern="1200" dirty="0" err="1" smtClean="0">
              <a:solidFill>
                <a:schemeClr val="bg1"/>
              </a:solidFill>
              <a:latin typeface="Times New Roman" panose="02020603050405020304" pitchFamily="18" charset="0"/>
              <a:cs typeface="Times New Roman" panose="02020603050405020304" pitchFamily="18" charset="0"/>
            </a:rPr>
            <a:t>Scanner</a:t>
          </a:r>
          <a:r>
            <a:rPr lang="ru-RU" sz="1400" kern="1200" dirty="0" smtClean="0">
              <a:solidFill>
                <a:schemeClr val="bg1"/>
              </a:solidFill>
              <a:latin typeface="Times New Roman" panose="02020603050405020304" pitchFamily="18" charset="0"/>
              <a:cs typeface="Times New Roman" panose="02020603050405020304" pitchFamily="18" charset="0"/>
            </a:rPr>
            <a:t>) начал использоваться с первых полетов (1972) Он давал изображение в зеленом, красном и ближнем инфракрасном диапазонах спектра в интервалах. MSS на </a:t>
          </a:r>
          <a:r>
            <a:rPr lang="ru-RU" sz="1400" kern="1200" dirty="0" err="1" smtClean="0">
              <a:solidFill>
                <a:schemeClr val="bg1"/>
              </a:solidFill>
              <a:latin typeface="Times New Roman" panose="02020603050405020304" pitchFamily="18" charset="0"/>
              <a:cs typeface="Times New Roman" panose="02020603050405020304" pitchFamily="18" charset="0"/>
            </a:rPr>
            <a:t>третъем</a:t>
          </a:r>
          <a:r>
            <a:rPr lang="ru-RU" sz="1400" kern="1200" dirty="0" smtClean="0">
              <a:solidFill>
                <a:schemeClr val="bg1"/>
              </a:solidFill>
              <a:latin typeface="Times New Roman" panose="02020603050405020304" pitchFamily="18" charset="0"/>
              <a:cs typeface="Times New Roman" panose="02020603050405020304" pitchFamily="18" charset="0"/>
            </a:rPr>
            <a:t> спутнике была дополнена тепловым инфракрасным каналом. Разрешение на местности для MSS составляет 80 м для видимого и ближнего инфракрасного диапазонов и 240 м для теплового инфракрасного диапазона. Ширина захвата на местности 185 км. </a:t>
          </a:r>
          <a:r>
            <a:rPr lang="ru-RU"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Другой вид аппаратуры — </a:t>
          </a:r>
          <a:r>
            <a:rPr lang="ru-RU" sz="1400" kern="12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трехобъективная</a:t>
          </a:r>
          <a:r>
            <a:rPr lang="ru-RU"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телевизионная камера RVB, дающая кадровое изображение в трех каналах. Впоследствии (на третьем спутнике) она была заменена </a:t>
          </a:r>
          <a:r>
            <a:rPr lang="ru-RU" sz="1400" kern="12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монохромтической</a:t>
          </a:r>
          <a:r>
            <a:rPr lang="ru-RU"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камерой (работала в зоне 0,5 — 0,7 мкм), а на четвертом спутнике серии «</a:t>
          </a:r>
          <a:r>
            <a:rPr lang="ru-RU" sz="1400" kern="12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Ландсат</a:t>
          </a:r>
          <a:r>
            <a:rPr lang="ru-RU"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(запущен в 1982 г.) этот вид аппаратуры был снят. Вместо него была установлена сканирующая система второго поколения «Тематический картограф» (TM — </a:t>
          </a:r>
          <a:r>
            <a:rPr lang="ru-RU" sz="1400" kern="12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Thematic</a:t>
          </a:r>
          <a:r>
            <a:rPr lang="ru-RU"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kern="1200" dirty="0" err="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Mapper</a:t>
          </a:r>
          <a:r>
            <a:rPr lang="ru-RU" sz="1400" kern="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которая работала в семи спектральных диапазонах видимой, ближней инфракрасной, средней инфракрасной и тепловой инфракрасной частях спектра. Разрешение на местности составляет для видимой, ближней и средней инфракрасной областей 30 м, а в тепловой инфракрасной области 120 м. Ширина захвата на местности для обоих сканеров — 185 км.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ru-RU" sz="14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lvl="0" defTabSz="666750" rtl="0">
            <a:spcBef>
              <a:spcPct val="0"/>
            </a:spcBef>
          </a:pPr>
          <a:endParaRPr lang="ru-RU" kern="1200" dirty="0"/>
        </a:p>
      </dsp:txBody>
      <dsp:txXfrm rot="10800000">
        <a:off x="3031103" y="769038"/>
        <a:ext cx="7831173" cy="4898226"/>
      </dsp:txXfrm>
    </dsp:sp>
    <dsp:sp modelId="{3367766F-A578-4FF0-BF1A-AD34CB060857}">
      <dsp:nvSpPr>
        <dsp:cNvPr id="0" name=""/>
        <dsp:cNvSpPr/>
      </dsp:nvSpPr>
      <dsp:spPr>
        <a:xfrm>
          <a:off x="578029" y="1240377"/>
          <a:ext cx="3803266" cy="380326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DC346-33DD-4A65-81C6-E9EE0A0EE06D}" type="datetimeFigureOut">
              <a:rPr lang="ru-RU" smtClean="0"/>
              <a:t>05.11.2023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1A523-08DA-4EF9-8B39-09BA3AF1CF22}" type="slidenum">
              <a:rPr lang="ru-RU" smtClean="0"/>
              <a:t>‹#›</a:t>
            </a:fld>
            <a:endParaRPr lang="ru-RU"/>
          </a:p>
        </p:txBody>
      </p:sp>
    </p:spTree>
    <p:extLst>
      <p:ext uri="{BB962C8B-B14F-4D97-AF65-F5344CB8AC3E}">
        <p14:creationId xmlns:p14="http://schemas.microsoft.com/office/powerpoint/2010/main" val="42015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05.11.2023</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05.11.2023</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Landsat_7"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hyperlink" Target="https://ru.wikipedia.org/wiki/%D0%9A%D0%B0%D0%BB%D1%8C%D0%BA%D1%83%D1%82%D1%82%D0%B0" TargetMode="Externa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ru.wikipedia.org/wiki/Landsat_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AD%D1%82%D0%BD%D0%B0"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61439" y="2564720"/>
            <a:ext cx="9123263"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a:solidFill>
                  <a:schemeClr val="bg1"/>
                </a:solidFill>
                <a:latin typeface="Times New Roman" panose="02020603050405020304" pitchFamily="18" charset="0"/>
                <a:cs typeface="Times New Roman" panose="02020603050405020304" pitchFamily="18" charset="0"/>
              </a:rPr>
              <a:t>Лекция 5</a:t>
            </a:r>
            <a:r>
              <a:rPr lang="ru-RU" sz="4800" dirty="0">
                <a:solidFill>
                  <a:schemeClr val="bg1"/>
                </a:solidFill>
                <a:latin typeface="Arial" panose="020B0604020202020204" pitchFamily="34" charset="0"/>
                <a:cs typeface="Arial" panose="020B0604020202020204" pitchFamily="34" charset="0"/>
              </a:rPr>
              <a:t/>
            </a:r>
            <a:br>
              <a:rPr lang="ru-RU" sz="4800" dirty="0">
                <a:solidFill>
                  <a:schemeClr val="bg1"/>
                </a:solidFill>
                <a:latin typeface="Arial" panose="020B0604020202020204" pitchFamily="34" charset="0"/>
                <a:cs typeface="Arial" panose="020B0604020202020204" pitchFamily="34" charset="0"/>
              </a:rPr>
            </a:br>
            <a:r>
              <a:rPr lang="ru-RU" sz="2800" dirty="0">
                <a:solidFill>
                  <a:schemeClr val="bg1"/>
                </a:solidFill>
                <a:latin typeface="Arial" panose="020B0604020202020204" pitchFamily="34" charset="0"/>
                <a:cs typeface="Arial" panose="020B0604020202020204" pitchFamily="34" charset="0"/>
              </a:rPr>
              <a:t/>
            </a:r>
            <a:br>
              <a:rPr lang="ru-RU" sz="2800" dirty="0">
                <a:solidFill>
                  <a:schemeClr val="bg1"/>
                </a:solidFill>
                <a:latin typeface="Arial" panose="020B0604020202020204" pitchFamily="34" charset="0"/>
                <a:cs typeface="Arial" panose="020B0604020202020204" pitchFamily="34" charset="0"/>
              </a:rPr>
            </a:br>
            <a:r>
              <a:rPr lang="ru-RU"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Тема: </a:t>
            </a:r>
          </a:p>
          <a:p>
            <a:r>
              <a:rPr lang="ru-RU" sz="4000" b="1" dirty="0">
                <a:solidFill>
                  <a:schemeClr val="bg1"/>
                </a:solidFill>
                <a:latin typeface="Times New Roman" panose="02020603050405020304" pitchFamily="18" charset="0"/>
                <a:cs typeface="Times New Roman" panose="02020603050405020304" pitchFamily="18" charset="0"/>
              </a:rPr>
              <a:t>СПУТНИКИ, ИСПОЛЬЗУЕМЫЕ ДЛЯ КОМПЛЕКСНОГО ИССЛЕДОВАНИЯ ПРИРОДНЫХ РЕСУРСОВ</a:t>
            </a:r>
            <a:endParaRPr lang="ru-RU"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360740" y="239990"/>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2000" b="1" dirty="0">
                <a:latin typeface="Times New Roman" panose="02020603050405020304" pitchFamily="18" charset="0"/>
                <a:cs typeface="Times New Roman" panose="02020603050405020304" pitchFamily="18" charset="0"/>
              </a:rPr>
              <a:t>Евразийский национальный университет имени Л.Н. Гумилева</a:t>
            </a:r>
            <a:r>
              <a:rPr lang="ru-RU" sz="1200" b="1" dirty="0">
                <a:latin typeface="Arial" panose="020B0604020202020204" pitchFamily="34" charset="0"/>
                <a:cs typeface="Arial" panose="020B0604020202020204" pitchFamily="34" charset="0"/>
              </a:rPr>
              <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5E6A5D7-E66E-E6F1-B7F6-D85D670637C5}"/>
              </a:ext>
            </a:extLst>
          </p:cNvPr>
          <p:cNvPicPr>
            <a:picLocks noChangeAspect="1"/>
          </p:cNvPicPr>
          <p:nvPr/>
        </p:nvPicPr>
        <p:blipFill>
          <a:blip r:embed="rId2"/>
          <a:stretch>
            <a:fillRect/>
          </a:stretch>
        </p:blipFill>
        <p:spPr>
          <a:xfrm>
            <a:off x="6096000" y="522515"/>
            <a:ext cx="5715000" cy="3810000"/>
          </a:xfrm>
          <a:prstGeom prst="rect">
            <a:avLst/>
          </a:prstGeom>
        </p:spPr>
      </p:pic>
      <p:sp>
        <p:nvSpPr>
          <p:cNvPr id="4" name="TextBox 3">
            <a:extLst>
              <a:ext uri="{FF2B5EF4-FFF2-40B4-BE49-F238E27FC236}">
                <a16:creationId xmlns:a16="http://schemas.microsoft.com/office/drawing/2014/main" id="{4E02AD86-8CD3-4ABD-F1C7-DE657B13ACB9}"/>
              </a:ext>
            </a:extLst>
          </p:cNvPr>
          <p:cNvSpPr txBox="1"/>
          <p:nvPr/>
        </p:nvSpPr>
        <p:spPr>
          <a:xfrm>
            <a:off x="7783285" y="4428083"/>
            <a:ext cx="2884715" cy="369332"/>
          </a:xfrm>
          <a:prstGeom prst="rect">
            <a:avLst/>
          </a:prstGeom>
          <a:noFill/>
        </p:spPr>
        <p:txBody>
          <a:bodyPr wrap="square">
            <a:spAutoFit/>
          </a:bodyPr>
          <a:lstStyle/>
          <a:p>
            <a:r>
              <a:rPr lang="ru-RU" b="0" i="0" dirty="0">
                <a:solidFill>
                  <a:srgbClr val="202122"/>
                </a:solidFill>
                <a:effectLst/>
                <a:latin typeface="Times New Roman" panose="02020603050405020304" pitchFamily="18" charset="0"/>
                <a:cs typeface="Times New Roman" panose="02020603050405020304" pitchFamily="18" charset="0"/>
              </a:rPr>
              <a:t>Ресурс-Ф1 в музее Самары</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4DEC9C-A6C5-0ABD-B53C-61A7C42141E3}"/>
              </a:ext>
            </a:extLst>
          </p:cNvPr>
          <p:cNvSpPr txBox="1"/>
          <p:nvPr/>
        </p:nvSpPr>
        <p:spPr>
          <a:xfrm>
            <a:off x="685800" y="399480"/>
            <a:ext cx="5018314" cy="42132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kk-K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путники серии «Ресурс-Ф» имеют целью исследование природных ресурсов Земли. На борту спутника «Ресурс-Ф1» с 1974 г. установлена трехканальная многозональная фотографическая камера КАТЭ-200 и две камеры сверхвысокого разрешения КФА - 1000, ведущие спектрозональную съемку с высоты 270 км. С 1978 г. ведется фотограмметрическая съемка одноканальной панхроматической камерой сверхвысокого разрешения КФА -3000 с борта ЙСЗ «Ресурс- ФЗ». С 1987 г. эксплуатируется спутник «Ресурс- Ф2» с многозональной фотокамерой мк-4.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30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E08C6-57B2-F4BD-B0E9-0CB53FEB770F}"/>
              </a:ext>
            </a:extLst>
          </p:cNvPr>
          <p:cNvSpPr txBox="1"/>
          <p:nvPr/>
        </p:nvSpPr>
        <p:spPr>
          <a:xfrm>
            <a:off x="478971" y="328320"/>
            <a:ext cx="6096000" cy="1346331"/>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середине 1980-х гг. началась эксплуатация ресурсных спутников «Ресурс — О» (индекс «О» означает, что информация передается в оперативном режиме). Первый спутник этой серии «Ресурс- 01 No 1» начал работу в 1985 г.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74B4AB48-F9B3-76A3-5CB9-8DBA0738E372}"/>
              </a:ext>
            </a:extLst>
          </p:cNvPr>
          <p:cNvPicPr>
            <a:picLocks noChangeAspect="1"/>
          </p:cNvPicPr>
          <p:nvPr/>
        </p:nvPicPr>
        <p:blipFill>
          <a:blip r:embed="rId2"/>
          <a:stretch>
            <a:fillRect/>
          </a:stretch>
        </p:blipFill>
        <p:spPr>
          <a:xfrm>
            <a:off x="7567612" y="421140"/>
            <a:ext cx="3914775" cy="5667375"/>
          </a:xfrm>
          <a:prstGeom prst="rect">
            <a:avLst/>
          </a:prstGeom>
        </p:spPr>
      </p:pic>
      <p:sp>
        <p:nvSpPr>
          <p:cNvPr id="6" name="TextBox 5">
            <a:extLst>
              <a:ext uri="{FF2B5EF4-FFF2-40B4-BE49-F238E27FC236}">
                <a16:creationId xmlns:a16="http://schemas.microsoft.com/office/drawing/2014/main" id="{22FB2815-4B00-2EE8-072E-035C85A932F6}"/>
              </a:ext>
            </a:extLst>
          </p:cNvPr>
          <p:cNvSpPr txBox="1"/>
          <p:nvPr/>
        </p:nvSpPr>
        <p:spPr>
          <a:xfrm>
            <a:off x="8763000" y="6088515"/>
            <a:ext cx="2111829" cy="380609"/>
          </a:xfrm>
          <a:prstGeom prst="rect">
            <a:avLst/>
          </a:prstGeom>
          <a:noFill/>
        </p:spPr>
        <p:txBody>
          <a:bodyPr wrap="square">
            <a:spAutoFit/>
          </a:bodyPr>
          <a:lstStyle/>
          <a:p>
            <a:r>
              <a:rPr lang="ru-RU" i="0" dirty="0">
                <a:solidFill>
                  <a:srgbClr val="202122"/>
                </a:solidFill>
                <a:effectLst/>
                <a:latin typeface="Times New Roman" panose="02020603050405020304" pitchFamily="18" charset="0"/>
                <a:cs typeface="Times New Roman" panose="02020603050405020304" pitchFamily="18" charset="0"/>
              </a:rPr>
              <a:t>Ресурс-О1 № 4</a:t>
            </a:r>
            <a:endParaRPr lang="ru-RU"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22EDAD-E919-9A03-3B6F-09A5A54208F6}"/>
              </a:ext>
            </a:extLst>
          </p:cNvPr>
          <p:cNvSpPr txBox="1"/>
          <p:nvPr/>
        </p:nvSpPr>
        <p:spPr>
          <a:xfrm>
            <a:off x="478971" y="2100978"/>
            <a:ext cx="6096000" cy="2939074"/>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Спутники данной серии оснащены пятиканальным коническим сканером (с добавлением теплового канала) среднего разрешения МСУ-СК и трехканальным оптико-электронным сканером МСУ-Э. Конический сканер обеспечивает получение снимков в полосе обзора 600 км. Снимки имеют переменное разрешение в зависимости от спектрального диапазона. Эти два типа снимков стали основой формирования фонда снимков с ресурсных спутников в России.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75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12DD3A24-47C7-7179-670B-AADF8326B2E4}"/>
              </a:ext>
            </a:extLst>
          </p:cNvPr>
          <p:cNvGraphicFramePr/>
          <p:nvPr>
            <p:extLst>
              <p:ext uri="{D42A27DB-BD31-4B8C-83A1-F6EECF244321}">
                <p14:modId xmlns:p14="http://schemas.microsoft.com/office/powerpoint/2010/main" val="177077879"/>
              </p:ext>
            </p:extLst>
          </p:nvPr>
        </p:nvGraphicFramePr>
        <p:xfrm>
          <a:off x="1633349" y="1249663"/>
          <a:ext cx="892530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57E4554-6328-52BC-4B5C-B5D6DEAD3341}"/>
              </a:ext>
            </a:extLst>
          </p:cNvPr>
          <p:cNvSpPr txBox="1"/>
          <p:nvPr/>
        </p:nvSpPr>
        <p:spPr>
          <a:xfrm>
            <a:off x="2032000" y="189670"/>
            <a:ext cx="8033657" cy="77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ctr">
              <a:lnSpc>
                <a:spcPct val="115000"/>
              </a:lnSpc>
              <a:spcAft>
                <a:spcPts val="10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Каждый спектральный диапазон датчиков спутников Ресурс-01, применяется для определенных целей: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48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538295745"/>
              </p:ext>
            </p:extLst>
          </p:nvPr>
        </p:nvGraphicFramePr>
        <p:xfrm>
          <a:off x="1286359" y="914400"/>
          <a:ext cx="10151390" cy="491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77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C9FF225-72D8-9690-9010-B0317DFE12EF}"/>
              </a:ext>
            </a:extLst>
          </p:cNvPr>
          <p:cNvPicPr>
            <a:picLocks noChangeAspect="1"/>
          </p:cNvPicPr>
          <p:nvPr/>
        </p:nvPicPr>
        <p:blipFill>
          <a:blip r:embed="rId2"/>
          <a:stretch>
            <a:fillRect/>
          </a:stretch>
        </p:blipFill>
        <p:spPr>
          <a:xfrm>
            <a:off x="386327" y="206725"/>
            <a:ext cx="4557632" cy="5703946"/>
          </a:xfrm>
          <a:prstGeom prst="rect">
            <a:avLst/>
          </a:prstGeom>
        </p:spPr>
      </p:pic>
      <p:sp>
        <p:nvSpPr>
          <p:cNvPr id="4" name="TextBox 3">
            <a:extLst>
              <a:ext uri="{FF2B5EF4-FFF2-40B4-BE49-F238E27FC236}">
                <a16:creationId xmlns:a16="http://schemas.microsoft.com/office/drawing/2014/main" id="{5C007834-E10F-3933-BB75-C445F75BC14D}"/>
              </a:ext>
            </a:extLst>
          </p:cNvPr>
          <p:cNvSpPr txBox="1"/>
          <p:nvPr/>
        </p:nvSpPr>
        <p:spPr>
          <a:xfrm>
            <a:off x="1050011" y="5910671"/>
            <a:ext cx="3490992" cy="369332"/>
          </a:xfrm>
          <a:prstGeom prst="rect">
            <a:avLst/>
          </a:prstGeom>
          <a:noFill/>
        </p:spPr>
        <p:txBody>
          <a:bodyPr wrap="square">
            <a:spAutoFit/>
          </a:bodyPr>
          <a:lstStyle/>
          <a:p>
            <a:r>
              <a:rPr lang="ru-RU" b="0" i="0" u="sng" dirty="0" err="1">
                <a:solidFill>
                  <a:srgbClr val="0645AD"/>
                </a:solidFill>
                <a:effectLst/>
                <a:latin typeface="Times New Roman" panose="02020603050405020304" pitchFamily="18" charset="0"/>
                <a:cs typeface="Times New Roman" panose="02020603050405020304" pitchFamily="18" charset="0"/>
                <a:hlinkClick r:id="rId3"/>
              </a:rPr>
              <a:t>Landsat</a:t>
            </a:r>
            <a:r>
              <a:rPr lang="ru-RU" b="0" i="0" u="sng" dirty="0">
                <a:solidFill>
                  <a:srgbClr val="0645AD"/>
                </a:solidFill>
                <a:effectLst/>
                <a:latin typeface="Times New Roman" panose="02020603050405020304" pitchFamily="18" charset="0"/>
                <a:cs typeface="Times New Roman" panose="02020603050405020304" pitchFamily="18" charset="0"/>
                <a:hlinkClick r:id="rId3"/>
              </a:rPr>
              <a:t> 7</a:t>
            </a:r>
            <a:r>
              <a:rPr lang="ru-RU" b="0" i="0" dirty="0">
                <a:solidFill>
                  <a:srgbClr val="202122"/>
                </a:solidFill>
                <a:effectLst/>
                <a:latin typeface="Times New Roman" panose="02020603050405020304" pitchFamily="18" charset="0"/>
                <a:cs typeface="Times New Roman" panose="02020603050405020304" pitchFamily="18" charset="0"/>
              </a:rPr>
              <a:t>, запущенный в 1999.</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7C8E847-9A24-B7D1-70C2-F85433135481}"/>
              </a:ext>
            </a:extLst>
          </p:cNvPr>
          <p:cNvSpPr txBox="1"/>
          <p:nvPr/>
        </p:nvSpPr>
        <p:spPr>
          <a:xfrm>
            <a:off x="5374037" y="424714"/>
            <a:ext cx="6098582" cy="3257623"/>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Американские спутники серии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Ландсат</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предназначены для исследования природных ресурсов Земли (первоначально назывались ERTS — Earth Resources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Technological</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Satellite).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Hа</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спутниках этой серии впервые была использована сканерная съемка для изучения поверхности Земли. Спутники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Ландсат</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работают на полярных, солнечно-синхронных орбитах, частота повторной съемки на экваторе — 16-18 дней, высота орбиты — 700 км. На спутниках данной серии находится несколько видов съемочной аппаратуры.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24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405012176"/>
              </p:ext>
            </p:extLst>
          </p:nvPr>
        </p:nvGraphicFramePr>
        <p:xfrm>
          <a:off x="383583" y="212028"/>
          <a:ext cx="11364131" cy="6284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06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E690D7B-CB3C-B19C-C9CE-4D6C372103DC}"/>
              </a:ext>
            </a:extLst>
          </p:cNvPr>
          <p:cNvPicPr>
            <a:picLocks noChangeAspect="1"/>
          </p:cNvPicPr>
          <p:nvPr/>
        </p:nvPicPr>
        <p:blipFill>
          <a:blip r:embed="rId2"/>
          <a:stretch>
            <a:fillRect/>
          </a:stretch>
        </p:blipFill>
        <p:spPr>
          <a:xfrm>
            <a:off x="7261921" y="460078"/>
            <a:ext cx="4485793" cy="4485793"/>
          </a:xfrm>
          <a:prstGeom prst="rect">
            <a:avLst/>
          </a:prstGeom>
        </p:spPr>
      </p:pic>
      <p:sp>
        <p:nvSpPr>
          <p:cNvPr id="3" name="TextBox 2">
            <a:extLst>
              <a:ext uri="{FF2B5EF4-FFF2-40B4-BE49-F238E27FC236}">
                <a16:creationId xmlns:a16="http://schemas.microsoft.com/office/drawing/2014/main" id="{9115B360-0AA8-9B40-5B19-F6C89452B0D4}"/>
              </a:ext>
            </a:extLst>
          </p:cNvPr>
          <p:cNvSpPr txBox="1"/>
          <p:nvPr/>
        </p:nvSpPr>
        <p:spPr>
          <a:xfrm>
            <a:off x="7261921" y="5189054"/>
            <a:ext cx="4265908" cy="923330"/>
          </a:xfrm>
          <a:prstGeom prst="rect">
            <a:avLst/>
          </a:prstGeom>
          <a:noFill/>
        </p:spPr>
        <p:txBody>
          <a:bodyPr wrap="square">
            <a:spAutoFit/>
          </a:bodyPr>
          <a:lstStyle/>
          <a:p>
            <a:r>
              <a:rPr lang="ru-RU" b="0" i="0" dirty="0">
                <a:solidFill>
                  <a:srgbClr val="202122"/>
                </a:solidFill>
                <a:effectLst/>
                <a:latin typeface="Times New Roman" panose="02020603050405020304" pitchFamily="18" charset="0"/>
                <a:cs typeface="Times New Roman" panose="02020603050405020304" pitchFamily="18" charset="0"/>
              </a:rPr>
              <a:t>Спутниковая фотография </a:t>
            </a:r>
            <a:r>
              <a:rPr lang="ru-RU" b="0" i="0" u="none" strike="noStrike" dirty="0">
                <a:solidFill>
                  <a:srgbClr val="0645AD"/>
                </a:solidFill>
                <a:effectLst/>
                <a:latin typeface="Times New Roman" panose="02020603050405020304" pitchFamily="18" charset="0"/>
                <a:cs typeface="Times New Roman" panose="02020603050405020304" pitchFamily="18" charset="0"/>
                <a:hlinkClick r:id="rId3" tooltip="Калькутта"/>
              </a:rPr>
              <a:t>Калькутты</a:t>
            </a:r>
            <a:r>
              <a:rPr lang="ru-RU" b="0" i="0" dirty="0">
                <a:solidFill>
                  <a:srgbClr val="202122"/>
                </a:solidFill>
                <a:effectLst/>
                <a:latin typeface="Times New Roman" panose="02020603050405020304" pitchFamily="18" charset="0"/>
                <a:cs typeface="Times New Roman" panose="02020603050405020304" pitchFamily="18" charset="0"/>
              </a:rPr>
              <a:t> в симулированных цветах (</a:t>
            </a:r>
            <a:r>
              <a:rPr lang="ru-RU" b="0" i="0" dirty="0" err="1">
                <a:solidFill>
                  <a:srgbClr val="202122"/>
                </a:solidFill>
                <a:effectLst/>
                <a:latin typeface="Times New Roman" panose="02020603050405020304" pitchFamily="18" charset="0"/>
                <a:cs typeface="Times New Roman" panose="02020603050405020304" pitchFamily="18" charset="0"/>
              </a:rPr>
              <a:t>simulated-color</a:t>
            </a:r>
            <a:r>
              <a:rPr lang="ru-RU" b="0" i="0" dirty="0">
                <a:solidFill>
                  <a:srgbClr val="202122"/>
                </a:solidFill>
                <a:effectLst/>
                <a:latin typeface="Times New Roman" panose="02020603050405020304" pitchFamily="18" charset="0"/>
                <a:cs typeface="Times New Roman" panose="02020603050405020304" pitchFamily="18" charset="0"/>
              </a:rPr>
              <a:t>). Снято спутником NASA </a:t>
            </a:r>
            <a:r>
              <a:rPr lang="ru-RU" b="0" i="0" u="none" strike="noStrike" dirty="0" err="1">
                <a:solidFill>
                  <a:srgbClr val="0645AD"/>
                </a:solidFill>
                <a:effectLst/>
                <a:latin typeface="Times New Roman" panose="02020603050405020304" pitchFamily="18" charset="0"/>
                <a:cs typeface="Times New Roman" panose="02020603050405020304" pitchFamily="18" charset="0"/>
                <a:hlinkClick r:id="rId4" tooltip="Landsat 7"/>
              </a:rPr>
              <a:t>LandSat</a:t>
            </a:r>
            <a:r>
              <a:rPr lang="ru-RU" b="0" i="0" u="none" strike="noStrike" dirty="0">
                <a:solidFill>
                  <a:srgbClr val="0645AD"/>
                </a:solidFill>
                <a:effectLst/>
                <a:latin typeface="Times New Roman" panose="02020603050405020304" pitchFamily="18" charset="0"/>
                <a:cs typeface="Times New Roman" panose="02020603050405020304" pitchFamily="18" charset="0"/>
                <a:hlinkClick r:id="rId4" tooltip="Landsat 7"/>
              </a:rPr>
              <a:t> 7</a:t>
            </a:r>
            <a:r>
              <a:rPr lang="ru-RU" b="0" i="0" dirty="0">
                <a:solidFill>
                  <a:srgbClr val="202122"/>
                </a:solidFill>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E5FB05-C0DC-5674-E1ED-12AF8DF25C5F}"/>
              </a:ext>
            </a:extLst>
          </p:cNvPr>
          <p:cNvSpPr txBox="1"/>
          <p:nvPr/>
        </p:nvSpPr>
        <p:spPr>
          <a:xfrm>
            <a:off x="585062" y="350870"/>
            <a:ext cx="6249692" cy="16648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1999 г. действует спутник «Ландсат-7». На его борту установлен сканер Enhanced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Thematic</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Mapрer</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(ЕTM+). У сканера ЕTМ+ добавился панхроматический канал с разрешением 15 м, а разрешение теплового канала улучшилось до 60 м.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A4C7E84E-9EF2-9D15-C968-1139D363E4E2}"/>
              </a:ext>
            </a:extLst>
          </p:cNvPr>
          <p:cNvPicPr>
            <a:picLocks noChangeAspect="1"/>
          </p:cNvPicPr>
          <p:nvPr/>
        </p:nvPicPr>
        <p:blipFill>
          <a:blip r:embed="rId5"/>
          <a:stretch>
            <a:fillRect/>
          </a:stretch>
        </p:blipFill>
        <p:spPr>
          <a:xfrm>
            <a:off x="2078306" y="2309489"/>
            <a:ext cx="3571875" cy="3571875"/>
          </a:xfrm>
          <a:prstGeom prst="rect">
            <a:avLst/>
          </a:prstGeom>
        </p:spPr>
      </p:pic>
      <p:sp>
        <p:nvSpPr>
          <p:cNvPr id="8" name="TextBox 7">
            <a:extLst>
              <a:ext uri="{FF2B5EF4-FFF2-40B4-BE49-F238E27FC236}">
                <a16:creationId xmlns:a16="http://schemas.microsoft.com/office/drawing/2014/main" id="{B6734574-B207-0149-7EF9-98E8FC45B840}"/>
              </a:ext>
            </a:extLst>
          </p:cNvPr>
          <p:cNvSpPr txBox="1"/>
          <p:nvPr/>
        </p:nvSpPr>
        <p:spPr>
          <a:xfrm>
            <a:off x="1657191" y="5881364"/>
            <a:ext cx="4884630" cy="923330"/>
          </a:xfrm>
          <a:prstGeom prst="rect">
            <a:avLst/>
          </a:prstGeom>
          <a:noFill/>
        </p:spPr>
        <p:txBody>
          <a:bodyPr wrap="square">
            <a:spAutoFit/>
          </a:bodyPr>
          <a:lstStyle/>
          <a:p>
            <a:r>
              <a:rPr lang="ru-RU" b="0" i="0" dirty="0">
                <a:solidFill>
                  <a:srgbClr val="202122"/>
                </a:solidFill>
                <a:effectLst/>
                <a:latin typeface="Times New Roman" panose="02020603050405020304" pitchFamily="18" charset="0"/>
                <a:cs typeface="Times New Roman" panose="02020603050405020304" pitchFamily="18" charset="0"/>
              </a:rPr>
              <a:t>Снимок в искусственных цветах острова Гавайи, получен из данных ETM+ (</a:t>
            </a:r>
            <a:r>
              <a:rPr lang="ru-RU" b="0" i="0" u="none" strike="noStrike" dirty="0" err="1">
                <a:solidFill>
                  <a:srgbClr val="0645AD"/>
                </a:solidFill>
                <a:effectLst/>
                <a:latin typeface="Times New Roman" panose="02020603050405020304" pitchFamily="18" charset="0"/>
                <a:cs typeface="Times New Roman" panose="02020603050405020304" pitchFamily="18" charset="0"/>
                <a:hlinkClick r:id="rId4" tooltip="Landsat 7"/>
              </a:rPr>
              <a:t>Landsat</a:t>
            </a:r>
            <a:r>
              <a:rPr lang="ru-RU" b="0" i="0" u="none" strike="noStrike" dirty="0">
                <a:solidFill>
                  <a:srgbClr val="0645AD"/>
                </a:solidFill>
                <a:effectLst/>
                <a:latin typeface="Times New Roman" panose="02020603050405020304" pitchFamily="18" charset="0"/>
                <a:cs typeface="Times New Roman" panose="02020603050405020304" pitchFamily="18" charset="0"/>
                <a:hlinkClick r:id="rId4" tooltip="Landsat 7"/>
              </a:rPr>
              <a:t> 7</a:t>
            </a:r>
            <a:r>
              <a:rPr lang="ru-RU" b="0" i="0" dirty="0">
                <a:solidFill>
                  <a:srgbClr val="202122"/>
                </a:solidFill>
                <a:effectLst/>
                <a:latin typeface="Times New Roman" panose="02020603050405020304" pitchFamily="18" charset="0"/>
                <a:cs typeface="Times New Roman" panose="02020603050405020304" pitchFamily="18" charset="0"/>
              </a:rPr>
              <a:t>) за период 1999—2001.</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16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DEBA8F3-36BB-E4C3-9F48-FFD603FAE352}"/>
              </a:ext>
            </a:extLst>
          </p:cNvPr>
          <p:cNvPicPr>
            <a:picLocks noChangeAspect="1"/>
          </p:cNvPicPr>
          <p:nvPr/>
        </p:nvPicPr>
        <p:blipFill>
          <a:blip r:embed="rId2"/>
          <a:stretch>
            <a:fillRect/>
          </a:stretch>
        </p:blipFill>
        <p:spPr>
          <a:xfrm>
            <a:off x="8353586" y="762208"/>
            <a:ext cx="3592378" cy="4059387"/>
          </a:xfrm>
          <a:prstGeom prst="rect">
            <a:avLst/>
          </a:prstGeom>
        </p:spPr>
      </p:pic>
      <p:sp>
        <p:nvSpPr>
          <p:cNvPr id="4" name="TextBox 3">
            <a:extLst>
              <a:ext uri="{FF2B5EF4-FFF2-40B4-BE49-F238E27FC236}">
                <a16:creationId xmlns:a16="http://schemas.microsoft.com/office/drawing/2014/main" id="{116A9434-A3EB-EDFB-02E6-85F10F28C27B}"/>
              </a:ext>
            </a:extLst>
          </p:cNvPr>
          <p:cNvSpPr txBox="1"/>
          <p:nvPr/>
        </p:nvSpPr>
        <p:spPr>
          <a:xfrm>
            <a:off x="385521" y="361685"/>
            <a:ext cx="7580608" cy="24302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kk-K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SPOT (System Probatoire D'Observation de la Terra) спутниковая система наблюдений за поверхностью </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Земли — была разработана Францией, совместно с Бельгией и Швецией и начала функционировать с момента запуска SPOT-1 в 1986 г.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Спутники находятся на субполярной, солнечно- синхронной орбите высотой 800 км. Над одной и той же точкой поверхности планеты они оказываются каждые 26 дней при одинаковой высоте солнца.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1DAA71-9871-51AD-2407-45FDA5661454}"/>
              </a:ext>
            </a:extLst>
          </p:cNvPr>
          <p:cNvSpPr txBox="1"/>
          <p:nvPr/>
        </p:nvSpPr>
        <p:spPr>
          <a:xfrm>
            <a:off x="385522" y="2991015"/>
            <a:ext cx="7580607" cy="3067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спутниках установлены оптико-электронные сканеры, устройства магнитной записи и аппаратура для передачи информации на Землю. Сканеры осуществляют многозональную съемку в трех спектральных диапазонах с разрешением 20 м или одном панхроматическом канале с разрешением 10 м.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Съемочный аппарат с помощью системы зеркал имеет возможность вести съемку с от</a:t>
            </a:r>
            <a:r>
              <a:rPr lang="kk-K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лонением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от вертикали до 27° в ту или иную сторону перпендикулярно траектории полета. Этот способ позволяет устранить длительные перерывы в съемке.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B7E81D-467C-0640-E036-80BBBDCDFBA5}"/>
              </a:ext>
            </a:extLst>
          </p:cNvPr>
          <p:cNvSpPr txBox="1"/>
          <p:nvPr/>
        </p:nvSpPr>
        <p:spPr>
          <a:xfrm>
            <a:off x="9084749" y="4879087"/>
            <a:ext cx="1851082" cy="369332"/>
          </a:xfrm>
          <a:prstGeom prst="rect">
            <a:avLst/>
          </a:prstGeom>
          <a:noFill/>
        </p:spPr>
        <p:txBody>
          <a:bodyPr wrap="square">
            <a:spAutoFit/>
          </a:bodyPr>
          <a:lstStyle/>
          <a:p>
            <a:r>
              <a:rPr lang="ru-RU" b="0" i="0" dirty="0">
                <a:solidFill>
                  <a:srgbClr val="202122"/>
                </a:solidFill>
                <a:effectLst/>
                <a:latin typeface="Times New Roman" panose="02020603050405020304" pitchFamily="18" charset="0"/>
                <a:cs typeface="Times New Roman" panose="02020603050405020304" pitchFamily="18" charset="0"/>
              </a:rPr>
              <a:t>Спутник </a:t>
            </a:r>
            <a:r>
              <a:rPr lang="en-US" b="0" i="0" dirty="0">
                <a:solidFill>
                  <a:srgbClr val="202122"/>
                </a:solidFill>
                <a:effectLst/>
                <a:latin typeface="Times New Roman" panose="02020603050405020304" pitchFamily="18" charset="0"/>
                <a:cs typeface="Times New Roman" panose="02020603050405020304" pitchFamily="18" charset="0"/>
              </a:rPr>
              <a:t>SPOT-5</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86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624FD-103C-149A-1E89-583F568A5452}"/>
              </a:ext>
            </a:extLst>
          </p:cNvPr>
          <p:cNvSpPr txBox="1"/>
          <p:nvPr/>
        </p:nvSpPr>
        <p:spPr>
          <a:xfrm>
            <a:off x="321590" y="171377"/>
            <a:ext cx="6098582" cy="3257623"/>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Отклонение полосы съемки от трассы при периоде повторения 26 суток дает возможность получать снимки через 1 — 4 дня (4 суток для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приэкваториальных</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территорий и 2-3 суток для территорий около широты 45°). Такие снимки относятся к периодически частично регулируемым. Съемка может осуществляться в полосе шириной до 475 км в обе стороны от траектории. Ширина захватываемой каждым из аппаратов полосы изменяется от 60 км в надире до 80 км при максимальном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утле</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отклонения.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3337CA77-FC0D-3E06-221D-F8D4C4DA1A39}"/>
              </a:ext>
            </a:extLst>
          </p:cNvPr>
          <p:cNvPicPr>
            <a:picLocks noChangeAspect="1"/>
          </p:cNvPicPr>
          <p:nvPr/>
        </p:nvPicPr>
        <p:blipFill>
          <a:blip r:embed="rId2"/>
          <a:stretch>
            <a:fillRect/>
          </a:stretch>
        </p:blipFill>
        <p:spPr>
          <a:xfrm>
            <a:off x="6869301" y="1035156"/>
            <a:ext cx="5001109" cy="3732171"/>
          </a:xfrm>
          <a:prstGeom prst="rect">
            <a:avLst/>
          </a:prstGeom>
        </p:spPr>
      </p:pic>
      <p:sp>
        <p:nvSpPr>
          <p:cNvPr id="7" name="TextBox 6">
            <a:extLst>
              <a:ext uri="{FF2B5EF4-FFF2-40B4-BE49-F238E27FC236}">
                <a16:creationId xmlns:a16="http://schemas.microsoft.com/office/drawing/2014/main" id="{F4B96B19-A8D4-33A4-0020-BD87780B65FC}"/>
              </a:ext>
            </a:extLst>
          </p:cNvPr>
          <p:cNvSpPr txBox="1"/>
          <p:nvPr/>
        </p:nvSpPr>
        <p:spPr>
          <a:xfrm>
            <a:off x="8697291" y="5057811"/>
            <a:ext cx="1851082" cy="369332"/>
          </a:xfrm>
          <a:prstGeom prst="rect">
            <a:avLst/>
          </a:prstGeom>
          <a:noFill/>
        </p:spPr>
        <p:txBody>
          <a:bodyPr wrap="square">
            <a:spAutoFit/>
          </a:bodyPr>
          <a:lstStyle/>
          <a:p>
            <a:r>
              <a:rPr lang="ru-RU" b="0" i="0" dirty="0">
                <a:solidFill>
                  <a:srgbClr val="202122"/>
                </a:solidFill>
                <a:effectLst/>
                <a:latin typeface="Times New Roman" panose="02020603050405020304" pitchFamily="18" charset="0"/>
                <a:cs typeface="Times New Roman" panose="02020603050405020304" pitchFamily="18" charset="0"/>
              </a:rPr>
              <a:t>Спутник </a:t>
            </a:r>
            <a:r>
              <a:rPr lang="en-US" b="0" i="0" dirty="0">
                <a:solidFill>
                  <a:srgbClr val="202122"/>
                </a:solidFill>
                <a:effectLst/>
                <a:latin typeface="Times New Roman" panose="02020603050405020304" pitchFamily="18" charset="0"/>
                <a:cs typeface="Times New Roman" panose="02020603050405020304" pitchFamily="18" charset="0"/>
              </a:rPr>
              <a:t>SPOT-5</a:t>
            </a:r>
            <a:endParaRPr lang="ru-RU"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3474CFB-5046-0C74-45D3-F9CA0C26B9C3}"/>
              </a:ext>
            </a:extLst>
          </p:cNvPr>
          <p:cNvSpPr txBox="1"/>
          <p:nvPr/>
        </p:nvSpPr>
        <p:spPr>
          <a:xfrm>
            <a:off x="321590" y="3429000"/>
            <a:ext cx="6098582" cy="3257623"/>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Новый спутник данной серии SPOT - 5 (запущен в 2002 г.) оснащен высокоточным стереоскопическим детектором, позволяющим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получатъ</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стереопары для топографических целей и построения моделей рельефа и двумя камерами высокого разрешения (High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Resolution</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Geometric</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imаgers</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позволяющими получать черно-белые изображения с разрешением 2,5 м и цветные с разрешением 10 м. Кроме того, на SPOT- 5 установлена камера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Vegetation</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позволяющая получать практически ежедневно снимки всей поверхности Земли с разрешением 1 км.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38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5B3FC7-1FCF-BA0C-56D4-D91939A86C52}"/>
              </a:ext>
            </a:extLst>
          </p:cNvPr>
          <p:cNvSpPr txBox="1"/>
          <p:nvPr/>
        </p:nvSpPr>
        <p:spPr>
          <a:xfrm>
            <a:off x="368085" y="244693"/>
            <a:ext cx="11472620" cy="10277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Основными приложениями дистанционных данных, полученных со спутника SPОТ -5, являются создание трехмерных карт поверхности Земли, исследование состояния растительности вблизи крупных городов и экологический мониторинг.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4F965288-8CA7-0083-A5DE-8FC79EA1E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745" y="1486520"/>
            <a:ext cx="3884960" cy="3884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4EC577-F1EF-AF35-AC2C-07DC64CA0925}"/>
              </a:ext>
            </a:extLst>
          </p:cNvPr>
          <p:cNvSpPr txBox="1"/>
          <p:nvPr/>
        </p:nvSpPr>
        <p:spPr>
          <a:xfrm>
            <a:off x="8047143" y="5585525"/>
            <a:ext cx="3793562" cy="646331"/>
          </a:xfrm>
          <a:prstGeom prst="rect">
            <a:avLst/>
          </a:prstGeom>
          <a:noFill/>
        </p:spPr>
        <p:txBody>
          <a:bodyPr wrap="square">
            <a:spAutoFit/>
          </a:bodyPr>
          <a:lstStyle/>
          <a:p>
            <a:pPr algn="ctr"/>
            <a:r>
              <a:rPr lang="ru-RU" b="0" i="0" dirty="0">
                <a:solidFill>
                  <a:srgbClr val="202122"/>
                </a:solidFill>
                <a:effectLst/>
                <a:latin typeface="Times New Roman" panose="02020603050405020304" pitchFamily="18" charset="0"/>
                <a:cs typeface="Times New Roman" panose="02020603050405020304" pitchFamily="18" charset="0"/>
              </a:rPr>
              <a:t>Афины, вид со спутника </a:t>
            </a:r>
            <a:r>
              <a:rPr lang="en-US" b="0" i="0" dirty="0">
                <a:solidFill>
                  <a:srgbClr val="202122"/>
                </a:solidFill>
                <a:effectLst/>
                <a:latin typeface="Times New Roman" panose="02020603050405020304" pitchFamily="18" charset="0"/>
                <a:cs typeface="Times New Roman" panose="02020603050405020304" pitchFamily="18" charset="0"/>
              </a:rPr>
              <a:t>SPOT-5</a:t>
            </a:r>
            <a:r>
              <a:rPr lang="ru-RU" b="0" i="0" dirty="0">
                <a:solidFill>
                  <a:srgbClr val="202122"/>
                </a:solidFill>
                <a:effectLst/>
                <a:latin typeface="Times New Roman" panose="02020603050405020304" pitchFamily="18" charset="0"/>
                <a:cs typeface="Times New Roman" panose="02020603050405020304" pitchFamily="18" charset="0"/>
              </a:rPr>
              <a:t>, 2002 г.</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11EACE0-F057-AF4E-75D5-0186FC3FF96C}"/>
              </a:ext>
            </a:extLst>
          </p:cNvPr>
          <p:cNvSpPr txBox="1"/>
          <p:nvPr/>
        </p:nvSpPr>
        <p:spPr>
          <a:xfrm>
            <a:off x="1095567" y="1615207"/>
            <a:ext cx="6098582" cy="3970318"/>
          </a:xfrm>
          <a:prstGeom prst="rect">
            <a:avLst/>
          </a:prstGeom>
          <a:noFill/>
        </p:spPr>
        <p:txBody>
          <a:bodyPr wrap="square">
            <a:spAutoFit/>
          </a:bodyPr>
          <a:lstStyle/>
          <a:p>
            <a:pPr algn="just"/>
            <a:r>
              <a:rPr lang="ru-RU" sz="1800" dirty="0">
                <a:solidFill>
                  <a:srgbClr val="000000"/>
                </a:solidFill>
                <a:effectLst/>
                <a:latin typeface="Times New Roman" panose="02020603050405020304" pitchFamily="18" charset="0"/>
                <a:ea typeface="Times New Roman" panose="02020603050405020304" pitchFamily="18" charset="0"/>
              </a:rPr>
              <a:t>Спутники второго поколения работают на высоте 900 км. На них используется сканирующая аппаратура с. полосой охвата около 2200 км. Сканерные снимки 13 записываются в масштабе 1:12 000 000, их разрешение по средней линии - 1-2 км. Спутник имеет устойчивую ориентацию на Землю, хорошо стабилизирован, поэтому с него получают практически плановые снимки. Срок работы каждого спутника — несколько месяцев; они регулярно заменяются записываются в масштабе 1:12 000 000, их разрешение по средней линии — 1-2 км. Спутник имеет устойчивую ориентацию на Землю, хорошо стабилизирован, поэтому с него получают практически плановые снимки. Срок работы каждого спутника — несколько месяцев; они регулярно заменяются Новыми. </a:t>
            </a:r>
            <a:endParaRPr lang="ru-RU" dirty="0"/>
          </a:p>
        </p:txBody>
      </p:sp>
    </p:spTree>
    <p:extLst>
      <p:ext uri="{BB962C8B-B14F-4D97-AF65-F5344CB8AC3E}">
        <p14:creationId xmlns:p14="http://schemas.microsoft.com/office/powerpoint/2010/main" val="351064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221862" y="1719618"/>
            <a:ext cx="5948831" cy="4334629"/>
          </a:xfrm>
        </p:spPr>
        <p:txBody>
          <a:bodyPr anchor="t">
            <a:normAutofit/>
          </a:bodyPr>
          <a:lstStyle/>
          <a:p>
            <a:pPr marL="0" indent="0">
              <a:buNone/>
            </a:pPr>
            <a:endParaRPr lang="ru-RU" sz="3200" dirty="0">
              <a:solidFill>
                <a:srgbClr val="FEFFFF"/>
              </a:solidFill>
              <a:latin typeface="Arial" panose="020B0604020202020204" pitchFamily="34" charset="0"/>
              <a:cs typeface="Arial" panose="020B0604020202020204" pitchFamily="34" charset="0"/>
            </a:endParaRPr>
          </a:p>
          <a:p>
            <a:pPr marL="514350" lvl="0" indent="-514350">
              <a:buAutoNum type="arabicPeriod"/>
            </a:pPr>
            <a:r>
              <a:rPr lang="ru-RU" sz="3200" b="1" dirty="0">
                <a:solidFill>
                  <a:schemeClr val="bg1"/>
                </a:solidFill>
                <a:latin typeface="Times New Roman" panose="02020603050405020304" pitchFamily="18" charset="0"/>
                <a:cs typeface="Times New Roman" panose="02020603050405020304" pitchFamily="18" charset="0"/>
              </a:rPr>
              <a:t>Геостационарные спутники</a:t>
            </a:r>
          </a:p>
          <a:p>
            <a:pPr marL="514350" lvl="0" indent="-514350">
              <a:buAutoNum type="arabicPeriod"/>
            </a:pPr>
            <a:r>
              <a:rPr lang="ru-RU" sz="3200" b="1" dirty="0">
                <a:solidFill>
                  <a:schemeClr val="bg1"/>
                </a:solidFill>
                <a:latin typeface="Times New Roman" panose="02020603050405020304" pitchFamily="18" charset="0"/>
                <a:cs typeface="Times New Roman" panose="02020603050405020304" pitchFamily="18" charset="0"/>
              </a:rPr>
              <a:t>Ресурсные спутники </a:t>
            </a:r>
            <a:endParaRPr lang="ru-RU" sz="3200"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847946" y="1798306"/>
            <a:ext cx="6097772" cy="707886"/>
          </a:xfrm>
          <a:prstGeom prst="rect">
            <a:avLst/>
          </a:prstGeom>
          <a:noFill/>
        </p:spPr>
        <p:txBody>
          <a:bodyPr wrap="square">
            <a:spAutoFit/>
          </a:bodyPr>
          <a:lstStyle/>
          <a:p>
            <a:pPr marL="0" indent="0">
              <a:buNone/>
            </a:pPr>
            <a:r>
              <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План лекции:</a:t>
            </a:r>
          </a:p>
        </p:txBody>
      </p:sp>
    </p:spTree>
    <p:extLst>
      <p:ext uri="{BB962C8B-B14F-4D97-AF65-F5344CB8AC3E}">
        <p14:creationId xmlns:p14="http://schemas.microsoft.com/office/powerpoint/2010/main" val="11865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2F10F5-06EB-2506-5073-9FBAE8E264E5}"/>
              </a:ext>
            </a:extLst>
          </p:cNvPr>
          <p:cNvSpPr txBox="1"/>
          <p:nvPr/>
        </p:nvSpPr>
        <p:spPr>
          <a:xfrm>
            <a:off x="476572" y="581267"/>
            <a:ext cx="6978112" cy="23019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США фонд снимков с метеоспутников формировался при работе нескольких серий спутников. Современные метеоспутники NOAA (работают с 1970 г.) соединяют высокую обзорность снимков с достаточно хорошим разрешением и дают с орбиты высотой 1400 км снимки охватом 2500 км с разрешением 1 км в средней части и 2— 5 км по краям в видимой и ближней инфракрасной части спектра.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C2F2E40-FDC2-4B17-B05C-9B92BD8C8613}"/>
              </a:ext>
            </a:extLst>
          </p:cNvPr>
          <p:cNvSpPr txBox="1"/>
          <p:nvPr/>
        </p:nvSpPr>
        <p:spPr>
          <a:xfrm>
            <a:off x="476572" y="3162310"/>
            <a:ext cx="6978111" cy="2301977"/>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Новое поколение этих спутников NOAA -6—12 (известных также как TIRCS-N) работающих с 1978 г. на солнечно-синхронной полярной орбите (высота 850 км) обеспечивает получение снимков с помощью радиометра AVHRR (Advanced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Very</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Resolution</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Radiometer</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шести зонах видимого, ближнего инфра- красного и теплового инфракрасного диапазона с разрешением 1 км при охвате 2700 км.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6583A0C6-7BFF-EB0A-7D81-E80669203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6508" y="409384"/>
            <a:ext cx="3688920" cy="55058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A0A8A0-B0E0-7E3E-E9D8-0F71D8B740AE}"/>
              </a:ext>
            </a:extLst>
          </p:cNvPr>
          <p:cNvSpPr txBox="1"/>
          <p:nvPr/>
        </p:nvSpPr>
        <p:spPr>
          <a:xfrm>
            <a:off x="8830160" y="5977148"/>
            <a:ext cx="2442274" cy="369332"/>
          </a:xfrm>
          <a:prstGeom prst="rect">
            <a:avLst/>
          </a:prstGeom>
          <a:noFill/>
        </p:spPr>
        <p:txBody>
          <a:bodyPr wrap="square">
            <a:spAutoFit/>
          </a:bodyPr>
          <a:lstStyle/>
          <a:p>
            <a:r>
              <a:rPr lang="ru-RU" i="0" dirty="0">
                <a:solidFill>
                  <a:srgbClr val="202122"/>
                </a:solidFill>
                <a:effectLst/>
                <a:latin typeface="Times New Roman" panose="02020603050405020304" pitchFamily="18" charset="0"/>
                <a:cs typeface="Times New Roman" panose="02020603050405020304" pitchFamily="18" charset="0"/>
              </a:rPr>
              <a:t>Спутник </a:t>
            </a:r>
            <a:r>
              <a:rPr lang="en-US" i="0" dirty="0">
                <a:solidFill>
                  <a:srgbClr val="202122"/>
                </a:solidFill>
                <a:effectLst/>
                <a:latin typeface="Times New Roman" panose="02020603050405020304" pitchFamily="18" charset="0"/>
                <a:cs typeface="Times New Roman" panose="02020603050405020304" pitchFamily="18" charset="0"/>
              </a:rPr>
              <a:t>NOAA-19</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19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6EFF99-BA37-0116-57C2-533872004A33}"/>
              </a:ext>
            </a:extLst>
          </p:cNvPr>
          <p:cNvSpPr txBox="1"/>
          <p:nvPr/>
        </p:nvSpPr>
        <p:spPr>
          <a:xfrm>
            <a:off x="647054" y="302599"/>
            <a:ext cx="6451169" cy="5934253"/>
          </a:xfrm>
          <a:prstGeom prst="rect">
            <a:avLst/>
          </a:prstGeom>
          <a:noFill/>
        </p:spPr>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Terra — новая американская программа, началась с запуска спутника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Теrra</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1999 г. Второй спутник данной серии,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Аqua</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приступил к работе в 2002 г. Спутники выведены на солнечно-синхронную, полярную орбиту, высотой 705 км, период обращения 98,8 минут.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 спутниках серии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Тerra</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установлен сканер МODIS, который имеет 36 спектральных каналов в видимом, ближнем, среднем и тепловом инфракрасном диапазонах и позволяет проводить регулярную, 2—3 раза в сутки (полоса обзора 2230 км), съемку одной территории с разрешением до 250 м. Это дает возможность для решения на основе полученных данных как задач, свойственных спутникам NOAА (анализ метеорологической ситуации, расчет температур, автоматическое детектирование очагов пожаров, расчет вегетационного индекса), так и задач, решаемых на основе данных среднего разрешения природно-ресурсных спутников (мониторинг паводковой ситуации, ледовой обстановки, экологической ситуации региона).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B16A006C-CABF-7436-2DE5-DEB886B665B6}"/>
              </a:ext>
            </a:extLst>
          </p:cNvPr>
          <p:cNvPicPr>
            <a:picLocks noChangeAspect="1"/>
          </p:cNvPicPr>
          <p:nvPr/>
        </p:nvPicPr>
        <p:blipFill>
          <a:blip r:embed="rId2"/>
          <a:stretch>
            <a:fillRect/>
          </a:stretch>
        </p:blipFill>
        <p:spPr>
          <a:xfrm>
            <a:off x="7467519" y="454214"/>
            <a:ext cx="4367455" cy="3559848"/>
          </a:xfrm>
          <a:prstGeom prst="rect">
            <a:avLst/>
          </a:prstGeom>
        </p:spPr>
      </p:pic>
      <p:sp>
        <p:nvSpPr>
          <p:cNvPr id="5" name="TextBox 4">
            <a:extLst>
              <a:ext uri="{FF2B5EF4-FFF2-40B4-BE49-F238E27FC236}">
                <a16:creationId xmlns:a16="http://schemas.microsoft.com/office/drawing/2014/main" id="{5BB39F25-7211-1422-A450-4647047436AB}"/>
              </a:ext>
            </a:extLst>
          </p:cNvPr>
          <p:cNvSpPr txBox="1"/>
          <p:nvPr/>
        </p:nvSpPr>
        <p:spPr>
          <a:xfrm>
            <a:off x="9102672" y="4132850"/>
            <a:ext cx="2442274" cy="369332"/>
          </a:xfrm>
          <a:prstGeom prst="rect">
            <a:avLst/>
          </a:prstGeom>
          <a:noFill/>
        </p:spPr>
        <p:txBody>
          <a:bodyPr wrap="square">
            <a:spAutoFit/>
          </a:bodyPr>
          <a:lstStyle/>
          <a:p>
            <a:r>
              <a:rPr lang="ru-RU" i="0" dirty="0">
                <a:solidFill>
                  <a:srgbClr val="202122"/>
                </a:solidFill>
                <a:effectLst/>
                <a:latin typeface="Times New Roman" panose="02020603050405020304" pitchFamily="18" charset="0"/>
                <a:cs typeface="Times New Roman" panose="02020603050405020304" pitchFamily="18" charset="0"/>
              </a:rPr>
              <a:t>Спутник </a:t>
            </a:r>
            <a:r>
              <a:rPr lang="en-US" i="0" dirty="0">
                <a:solidFill>
                  <a:srgbClr val="202122"/>
                </a:solidFill>
                <a:effectLst/>
                <a:latin typeface="Times New Roman" panose="02020603050405020304" pitchFamily="18" charset="0"/>
                <a:cs typeface="Times New Roman" panose="02020603050405020304" pitchFamily="18" charset="0"/>
              </a:rPr>
              <a:t>Terra</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24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DCFAF6-6DC9-FCC8-BE75-E0E01D482EEF}"/>
              </a:ext>
            </a:extLst>
          </p:cNvPr>
          <p:cNvSpPr txBox="1"/>
          <p:nvPr/>
        </p:nvSpPr>
        <p:spPr>
          <a:xfrm>
            <a:off x="571742" y="714975"/>
            <a:ext cx="5009827" cy="42132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ASTER — один из приборов, установленных на борту спутника Terra. </a:t>
            </a:r>
            <a:r>
              <a:rPr lang="ru-RU"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Aster</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является экспериментальным научным прибором и позволяет проводить съемку земной поверхности в 14 спектральных диапазонах от видимого до дальнего инфракрасного с пространственным разрешением от 15 до 90 м. Прибор обеспечивает также стереосъемку высокого разрешения в ближнем ИК-диапазоне, что дает возможность получать стерео- снимки высокого разрешения (15 м) и позволяет создавать детальные цифровые модели местности.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293FF11-1551-FE97-6184-3144ECB0EB2E}"/>
              </a:ext>
            </a:extLst>
          </p:cNvPr>
          <p:cNvPicPr>
            <a:picLocks noChangeAspect="1"/>
          </p:cNvPicPr>
          <p:nvPr/>
        </p:nvPicPr>
        <p:blipFill>
          <a:blip r:embed="rId2"/>
          <a:stretch>
            <a:fillRect/>
          </a:stretch>
        </p:blipFill>
        <p:spPr>
          <a:xfrm>
            <a:off x="5980517" y="680957"/>
            <a:ext cx="5639741" cy="4247504"/>
          </a:xfrm>
          <a:prstGeom prst="rect">
            <a:avLst/>
          </a:prstGeom>
        </p:spPr>
      </p:pic>
      <p:sp>
        <p:nvSpPr>
          <p:cNvPr id="6" name="TextBox 5">
            <a:extLst>
              <a:ext uri="{FF2B5EF4-FFF2-40B4-BE49-F238E27FC236}">
                <a16:creationId xmlns:a16="http://schemas.microsoft.com/office/drawing/2014/main" id="{64DC53E5-D0EF-F85A-19DD-5EC5287FB7E3}"/>
              </a:ext>
            </a:extLst>
          </p:cNvPr>
          <p:cNvSpPr txBox="1"/>
          <p:nvPr/>
        </p:nvSpPr>
        <p:spPr>
          <a:xfrm>
            <a:off x="5751096" y="5155485"/>
            <a:ext cx="6098582" cy="646331"/>
          </a:xfrm>
          <a:prstGeom prst="rect">
            <a:avLst/>
          </a:prstGeom>
          <a:noFill/>
        </p:spPr>
        <p:txBody>
          <a:bodyPr wrap="square">
            <a:spAutoFit/>
          </a:bodyPr>
          <a:lstStyle/>
          <a:p>
            <a:pPr algn="ctr"/>
            <a:r>
              <a:rPr lang="ru-RU" b="0" i="0" dirty="0">
                <a:solidFill>
                  <a:srgbClr val="202122"/>
                </a:solidFill>
                <a:effectLst/>
                <a:latin typeface="Times New Roman" panose="02020603050405020304" pitchFamily="18" charset="0"/>
                <a:cs typeface="Times New Roman" panose="02020603050405020304" pitchFamily="18" charset="0"/>
              </a:rPr>
              <a:t>Данные от прибора ASTER натянуты на трёхмерную модель </a:t>
            </a:r>
            <a:r>
              <a:rPr lang="ru-RU" b="0" i="0" u="none" strike="noStrike" dirty="0">
                <a:solidFill>
                  <a:srgbClr val="0645AD"/>
                </a:solidFill>
                <a:effectLst/>
                <a:latin typeface="Times New Roman" panose="02020603050405020304" pitchFamily="18" charset="0"/>
                <a:cs typeface="Times New Roman" panose="02020603050405020304" pitchFamily="18" charset="0"/>
                <a:hlinkClick r:id="rId3" tooltip="Этна"/>
              </a:rPr>
              <a:t>Этны</a:t>
            </a:r>
            <a:r>
              <a:rPr lang="ru-RU" b="0" i="0" dirty="0">
                <a:solidFill>
                  <a:srgbClr val="202122"/>
                </a:solidFill>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91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7">
            <a:extLst>
              <a:ext uri="{FF2B5EF4-FFF2-40B4-BE49-F238E27FC236}">
                <a16:creationId xmlns:a16="http://schemas.microsoft.com/office/drawing/2014/main" id="{7608836D-C7CD-485D-A3EE-F45976D923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5829972-04AB-4FA5-807B-D16B84C8FE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08825D8A-33EB-4232-B2F4-F9F0A23B8E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37ECC478-556B-4732-A558-70E89B6614E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 name="Rectangle 64">
              <a:extLst>
                <a:ext uri="{FF2B5EF4-FFF2-40B4-BE49-F238E27FC236}">
                  <a16:creationId xmlns:a16="http://schemas.microsoft.com/office/drawing/2014/main" id="{2569EEB1-2A6F-46C7-AAEA-CD1B676E487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6">
              <a:extLst>
                <a:ext uri="{FF2B5EF4-FFF2-40B4-BE49-F238E27FC236}">
                  <a16:creationId xmlns:a16="http://schemas.microsoft.com/office/drawing/2014/main" id="{3439FD61-F1F1-466A-9CE6-0607225490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4">
              <a:extLst>
                <a:ext uri="{FF2B5EF4-FFF2-40B4-BE49-F238E27FC236}">
                  <a16:creationId xmlns:a16="http://schemas.microsoft.com/office/drawing/2014/main" id="{BB5C3D91-969C-49DE-81A1-EED0E9FAD7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6">
              <a:extLst>
                <a:ext uri="{FF2B5EF4-FFF2-40B4-BE49-F238E27FC236}">
                  <a16:creationId xmlns:a16="http://schemas.microsoft.com/office/drawing/2014/main" id="{14FDF799-8DBD-465A-BFCD-B8D2F86443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4ED0DC5F-645A-4A94-A3C6-9ABA8BEA81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987528AE-1A5D-4EAD-9B8F-F27DC6D71B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3EC03E9D-7957-42F3-B30E-B17E1BD9C2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500EA75-AD80-4038-B7BA-18101069CA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A8518B9B-2CF4-499C-8869-53DAF713C7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A0105D1-8B0F-48FB-99CE-F317FC01C6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E0072A9-6AA2-4FFD-B286-2F7C4D0B86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1208B1A-BDF4-454C-8F35-5FCB2A8152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7">
            <a:extLst>
              <a:ext uri="{FF2B5EF4-FFF2-40B4-BE49-F238E27FC236}">
                <a16:creationId xmlns:a16="http://schemas.microsoft.com/office/drawing/2014/main" id="{DD732156-DC6C-48BB-B708-B6FF3392091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1" name="Rectangle 2">
              <a:extLst>
                <a:ext uri="{FF2B5EF4-FFF2-40B4-BE49-F238E27FC236}">
                  <a16:creationId xmlns:a16="http://schemas.microsoft.com/office/drawing/2014/main" id="{D12F30BB-247F-4C07-8FD1-B4A17BED78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D9B72407-7C8E-411C-A298-DAA3D3AEB3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2">
              <a:extLst>
                <a:ext uri="{FF2B5EF4-FFF2-40B4-BE49-F238E27FC236}">
                  <a16:creationId xmlns:a16="http://schemas.microsoft.com/office/drawing/2014/main" id="{A8908A40-3CE7-49FC-930D-8343D2C68B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163286E-D081-420D-9CFB-F64ABF859A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E8A6DD8-B1A0-4844-9E93-5B435CE9FB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7E544615-AC20-41F2-9486-24FFC303D9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E57712DD-706E-4BA7-996F-289DBF017D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21F827BF-3A54-4951-B69B-2B7644AECD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AA089BA-3050-459A-9FE4-6BAA2CBECF2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86178A2-1581-4172-819F-C39E773D6A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1487A9E8-2A20-4ED4-A785-7E71AE0B9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041FDCC3-881A-4FD0-8124-0B552A4CF9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2">
              <a:extLst>
                <a:ext uri="{FF2B5EF4-FFF2-40B4-BE49-F238E27FC236}">
                  <a16:creationId xmlns:a16="http://schemas.microsoft.com/office/drawing/2014/main" id="{0E834240-9B67-4663-9EBD-47272D03A9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F9458DA-D11F-4E18-9157-33692F3731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91081F6-440A-4AA3-9B72-3F5D9CC2B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9EBE463D-7A93-417C-9D3C-97B0A4623D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12DD3DC-0710-4F07-A622-FC8E0555A4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8784D3F6-706C-4925-A0C5-923284A912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4FDA8F6E-612C-41A5-98E3-7605FA7E74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3D541228-2F26-430A-8962-E1148FB4A3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6112C289-AABF-405B-8B79-BDE5E511D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D7447B8D-AE88-4614-93EA-CFF096AA3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B7F02231-97A6-46A8-B388-35730D70ECF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4F231344-6DAB-48BD-9121-995A1C79A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7FA72A2-3D92-4B88-A004-95272D49BB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Скругленный прямоугольник 4">
            <a:extLst>
              <a:ext uri="{FF2B5EF4-FFF2-40B4-BE49-F238E27FC236}">
                <a16:creationId xmlns:a16="http://schemas.microsoft.com/office/drawing/2014/main" id="{48BE2435-1AF6-498A-B630-39CE5DCECAFB}"/>
              </a:ext>
            </a:extLst>
          </p:cNvPr>
          <p:cNvSpPr/>
          <p:nvPr/>
        </p:nvSpPr>
        <p:spPr>
          <a:xfrm>
            <a:off x="2003488" y="3665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9" name="Рисунок 48">
            <a:extLst>
              <a:ext uri="{FF2B5EF4-FFF2-40B4-BE49-F238E27FC236}">
                <a16:creationId xmlns:a16="http://schemas.microsoft.com/office/drawing/2014/main" id="{FE353B45-DB49-4261-B4C6-7E974659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9736" y="1976610"/>
            <a:ext cx="3105150" cy="3881438"/>
          </a:xfrm>
          <a:prstGeom prst="rect">
            <a:avLst/>
          </a:prstGeom>
        </p:spPr>
      </p:pic>
      <p:sp>
        <p:nvSpPr>
          <p:cNvPr id="51" name="Заголовок 1">
            <a:extLst>
              <a:ext uri="{FF2B5EF4-FFF2-40B4-BE49-F238E27FC236}">
                <a16:creationId xmlns:a16="http://schemas.microsoft.com/office/drawing/2014/main" id="{26782FEF-BB68-46F0-BA44-140034972F53}"/>
              </a:ext>
            </a:extLst>
          </p:cNvPr>
          <p:cNvSpPr>
            <a:spLocks noGrp="1"/>
          </p:cNvSpPr>
          <p:nvPr>
            <p:ph type="title"/>
          </p:nvPr>
        </p:nvSpPr>
        <p:spPr>
          <a:xfrm>
            <a:off x="609600" y="513993"/>
            <a:ext cx="10972800" cy="348648"/>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Обзорные вопросы</a:t>
            </a:r>
          </a:p>
        </p:txBody>
      </p:sp>
      <p:sp>
        <p:nvSpPr>
          <p:cNvPr id="46" name="Прямоугольник 45">
            <a:extLst>
              <a:ext uri="{FF2B5EF4-FFF2-40B4-BE49-F238E27FC236}">
                <a16:creationId xmlns:a16="http://schemas.microsoft.com/office/drawing/2014/main" id="{771EF76B-1D00-459D-879C-636C3876B6CE}"/>
              </a:ext>
            </a:extLst>
          </p:cNvPr>
          <p:cNvSpPr/>
          <p:nvPr/>
        </p:nvSpPr>
        <p:spPr>
          <a:xfrm>
            <a:off x="908540" y="1287013"/>
            <a:ext cx="7395634" cy="3207032"/>
          </a:xfrm>
          <a:prstGeom prst="rect">
            <a:avLst/>
          </a:prstGeom>
        </p:spPr>
        <p:txBody>
          <a:bodyPr wrap="square">
            <a:spAutoFit/>
          </a:bodyPr>
          <a:lstStyle/>
          <a:p>
            <a:pPr marL="342900" indent="-342900" algn="just">
              <a:lnSpc>
                <a:spcPct val="115000"/>
              </a:lnSpc>
              <a:buFont typeface="+mj-lt"/>
              <a:buAutoNum type="arabicPeriod"/>
            </a:pPr>
            <a:r>
              <a:rPr lang="ru-RU" dirty="0">
                <a:latin typeface="Times New Roman" panose="02020603050405020304" pitchFamily="18" charset="0"/>
                <a:cs typeface="Times New Roman" panose="02020603050405020304" pitchFamily="18" charset="0"/>
              </a:rPr>
              <a:t>Назовите спутники, предназначенные для исследования природных ресурсов?</a:t>
            </a:r>
          </a:p>
          <a:p>
            <a:pPr marL="342900" indent="-342900" algn="just">
              <a:lnSpc>
                <a:spcPct val="115000"/>
              </a:lnSpc>
              <a:buFont typeface="+mj-lt"/>
              <a:buAutoNum type="arabicPeriod"/>
            </a:pPr>
            <a:r>
              <a:rPr lang="ru-RU" dirty="0">
                <a:latin typeface="Times New Roman" panose="02020603050405020304" pitchFamily="18" charset="0"/>
                <a:cs typeface="Times New Roman" panose="02020603050405020304" pitchFamily="18" charset="0"/>
              </a:rPr>
              <a:t>Какие спутники обслуживают </a:t>
            </a:r>
            <a:r>
              <a:rPr lang="ru-RU" dirty="0" err="1">
                <a:latin typeface="Times New Roman" panose="02020603050405020304" pitchFamily="18" charset="0"/>
                <a:cs typeface="Times New Roman" panose="02020603050405020304" pitchFamily="18" charset="0"/>
              </a:rPr>
              <a:t>гидрометеослужбу</a:t>
            </a:r>
            <a:r>
              <a:rPr lang="ru-RU" dirty="0">
                <a:latin typeface="Times New Roman" panose="02020603050405020304" pitchFamily="18" charset="0"/>
                <a:cs typeface="Times New Roman" panose="02020603050405020304" pitchFamily="18" charset="0"/>
              </a:rPr>
              <a:t> нашей страны?</a:t>
            </a:r>
          </a:p>
          <a:p>
            <a:pPr marL="342900" indent="-342900" algn="just">
              <a:lnSpc>
                <a:spcPct val="115000"/>
              </a:lnSpc>
              <a:buFont typeface="+mj-lt"/>
              <a:buAutoNum type="arabicPeriod"/>
            </a:pPr>
            <a:r>
              <a:rPr lang="ru-RU" dirty="0">
                <a:latin typeface="Times New Roman" panose="02020603050405020304" pitchFamily="18" charset="0"/>
                <a:cs typeface="Times New Roman" panose="02020603050405020304" pitchFamily="18" charset="0"/>
              </a:rPr>
              <a:t>Назовите главную особенность системы </a:t>
            </a:r>
            <a:r>
              <a:rPr lang="ru-RU" dirty="0" err="1">
                <a:latin typeface="Times New Roman" panose="02020603050405020304" pitchFamily="18" charset="0"/>
                <a:cs typeface="Times New Roman" panose="02020603050405020304" pitchFamily="18" charset="0"/>
              </a:rPr>
              <a:t>Ландсат</a:t>
            </a:r>
            <a:r>
              <a:rPr lang="ru-RU" dirty="0">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rabicPeriod"/>
            </a:pPr>
            <a:r>
              <a:rPr lang="ru-RU" dirty="0">
                <a:latin typeface="Times New Roman" panose="02020603050405020304" pitchFamily="18" charset="0"/>
                <a:cs typeface="Times New Roman" panose="02020603050405020304" pitchFamily="18" charset="0"/>
              </a:rPr>
              <a:t>Используя данные сети Интернет, проведите сравнительный анализ систем обработки космических снимков. </a:t>
            </a:r>
          </a:p>
          <a:p>
            <a:pPr marL="342900" indent="-342900" algn="just">
              <a:lnSpc>
                <a:spcPct val="115000"/>
              </a:lnSpc>
              <a:buFont typeface="+mj-lt"/>
              <a:buAutoNum type="arabicPeriod"/>
            </a:pPr>
            <a:r>
              <a:rPr lang="ru-RU" dirty="0">
                <a:latin typeface="Times New Roman" panose="02020603050405020304" pitchFamily="18" charset="0"/>
                <a:cs typeface="Times New Roman" panose="02020603050405020304" pitchFamily="18" charset="0"/>
              </a:rPr>
              <a:t>Назовите спутники РК, предназначенные для исследования природных объектов. </a:t>
            </a:r>
          </a:p>
          <a:p>
            <a:pPr marL="342900" lvl="0" indent="-342900" algn="just">
              <a:lnSpc>
                <a:spcPct val="115000"/>
              </a:lnSpc>
              <a:spcAft>
                <a:spcPts val="0"/>
              </a:spcAft>
              <a:buFont typeface="+mj-lt"/>
              <a:buAutoNum type="arabicPeriod"/>
            </a:pPr>
            <a:endParaRPr lang="ru-RU"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23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15091" y="1225845"/>
            <a:ext cx="10258425" cy="4351338"/>
          </a:xfrm>
        </p:spPr>
        <p:txBody>
          <a:bodyPr>
            <a:normAutofit fontScale="70000" lnSpcReduction="20000"/>
          </a:bodyPr>
          <a:lstStyle/>
          <a:p>
            <a:pPr marL="514350" lvl="0" indent="-514350" algn="just">
              <a:buFont typeface="+mj-lt"/>
              <a:buAutoNum type="arabicPeriod"/>
            </a:pPr>
            <a:r>
              <a:rPr lang="ru-RU" dirty="0">
                <a:latin typeface="Times New Roman" panose="02020603050405020304" pitchFamily="18" charset="0"/>
                <a:cs typeface="Times New Roman" panose="02020603050405020304" pitchFamily="18" charset="0"/>
              </a:rPr>
              <a:t>Трифонова Т. А., Мищенко Н. В., Краснощеков А. Н. Геоинформационные системы и дистанционное зондирование в экологических исследованиях. — Академический Проект, 2005. — 352 с.</a:t>
            </a:r>
          </a:p>
          <a:p>
            <a:pPr marL="514350" lvl="0" indent="-514350" algn="just">
              <a:buFont typeface="+mj-lt"/>
              <a:buAutoNum type="arabicPeriod"/>
            </a:pPr>
            <a:r>
              <a:rPr lang="ru-RU" dirty="0">
                <a:latin typeface="Times New Roman" panose="02020603050405020304" pitchFamily="18" charset="0"/>
                <a:cs typeface="Times New Roman" panose="02020603050405020304" pitchFamily="18" charset="0"/>
              </a:rPr>
              <a:t>Краснощёков А.Н., Трифонова Т.А., Мищенко Н.В. Геоинформационные системы в экологии: Учеб. пособие / </a:t>
            </a:r>
            <a:r>
              <a:rPr lang="ru-RU" dirty="0" err="1">
                <a:latin typeface="Times New Roman" panose="02020603050405020304" pitchFamily="18" charset="0"/>
                <a:cs typeface="Times New Roman" panose="02020603050405020304" pitchFamily="18" charset="0"/>
              </a:rPr>
              <a:t>Владим</a:t>
            </a:r>
            <a:r>
              <a:rPr lang="ru-RU" dirty="0">
                <a:latin typeface="Times New Roman" panose="02020603050405020304" pitchFamily="18" charset="0"/>
                <a:cs typeface="Times New Roman" panose="02020603050405020304" pitchFamily="18" charset="0"/>
              </a:rPr>
              <a:t>. гос. ун-т. Владимир, 2004. – 152с.</a:t>
            </a:r>
          </a:p>
          <a:p>
            <a:pPr marL="514350" lvl="0" indent="-514350" algn="just">
              <a:buFont typeface="+mj-lt"/>
              <a:buAutoNum type="arabicPeriod"/>
            </a:pPr>
            <a:r>
              <a:rPr lang="ru-RU" dirty="0">
                <a:latin typeface="Times New Roman" panose="02020603050405020304" pitchFamily="18" charset="0"/>
                <a:cs typeface="Times New Roman" panose="02020603050405020304" pitchFamily="18" charset="0"/>
              </a:rPr>
              <a:t>Токарева О.С. Обработка и интерпретация данных дистанционного зондирования Земли: учебное пособие / О.С. Токарева; Национальный исследовательский Томский политехнический университет. - Томск: Изд-во ТПУ, 2010. - 148 с.</a:t>
            </a:r>
          </a:p>
          <a:p>
            <a:pPr marL="514350" lvl="0" indent="-514350" algn="just">
              <a:buFont typeface="+mj-lt"/>
              <a:buAutoNum type="arabicPeriod"/>
            </a:pPr>
            <a:r>
              <a:rPr lang="ru-RU" dirty="0">
                <a:latin typeface="Times New Roman" panose="02020603050405020304" pitchFamily="18" charset="0"/>
                <a:cs typeface="Times New Roman" panose="02020603050405020304" pitchFamily="18" charset="0"/>
              </a:rPr>
              <a:t>А. Н. </a:t>
            </a:r>
            <a:r>
              <a:rPr lang="ru-RU" dirty="0" err="1">
                <a:latin typeface="Times New Roman" panose="02020603050405020304" pitchFamily="18" charset="0"/>
                <a:cs typeface="Times New Roman" panose="02020603050405020304" pitchFamily="18" charset="0"/>
              </a:rPr>
              <a:t>Шихов</a:t>
            </a:r>
            <a:r>
              <a:rPr lang="ru-RU" dirty="0">
                <a:latin typeface="Times New Roman" panose="02020603050405020304" pitchFamily="18" charset="0"/>
                <a:cs typeface="Times New Roman" panose="02020603050405020304" pitchFamily="18" charset="0"/>
              </a:rPr>
              <a:t>, А. П. Герасимов, А. И. </a:t>
            </a:r>
            <a:r>
              <a:rPr lang="ru-RU" dirty="0" err="1">
                <a:latin typeface="Times New Roman" panose="02020603050405020304" pitchFamily="18" charset="0"/>
                <a:cs typeface="Times New Roman" panose="02020603050405020304" pitchFamily="18" charset="0"/>
              </a:rPr>
              <a:t>Пономарчук</a:t>
            </a:r>
            <a:r>
              <a:rPr lang="ru-RU" dirty="0">
                <a:latin typeface="Times New Roman" panose="02020603050405020304" pitchFamily="18" charset="0"/>
                <a:cs typeface="Times New Roman" panose="02020603050405020304" pitchFamily="18" charset="0"/>
              </a:rPr>
              <a:t>, Е. С. Перминова Тематическое дешифрирование и интерпретация космических снимков среднего и высокого пространственного разрешения. Пермь, 2020. – 191 б. (http://www.psu.ru/files/docs/science/book s/</a:t>
            </a:r>
            <a:r>
              <a:rPr lang="ru-RU" dirty="0" err="1">
                <a:latin typeface="Times New Roman" panose="02020603050405020304" pitchFamily="18" charset="0"/>
                <a:cs typeface="Times New Roman" panose="02020603050405020304" pitchFamily="18" charset="0"/>
              </a:rPr>
              <a:t>uchebn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posobiya</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shik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hov-gerasimov-ponoma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rchukpe</a:t>
            </a:r>
            <a:r>
              <a:rPr lang="ru-RU" dirty="0">
                <a:latin typeface="Times New Roman" panose="02020603050405020304" pitchFamily="18" charset="0"/>
                <a:cs typeface="Times New Roman" panose="02020603050405020304" pitchFamily="18" charset="0"/>
              </a:rPr>
              <a:t> r m i </a:t>
            </a:r>
            <a:r>
              <a:rPr lang="ru-RU" dirty="0" err="1">
                <a:latin typeface="Times New Roman" panose="02020603050405020304" pitchFamily="18" charset="0"/>
                <a:cs typeface="Times New Roman" panose="02020603050405020304" pitchFamily="18" charset="0"/>
              </a:rPr>
              <a:t>nov</a:t>
            </a:r>
            <a:r>
              <a:rPr lang="ru-RU" dirty="0">
                <a:latin typeface="Times New Roman" panose="02020603050405020304" pitchFamily="18" charset="0"/>
                <a:cs typeface="Times New Roman" panose="02020603050405020304" pitchFamily="18" charset="0"/>
              </a:rPr>
              <a:t> a - </a:t>
            </a:r>
            <a:r>
              <a:rPr lang="ru-RU" dirty="0" err="1">
                <a:latin typeface="Times New Roman" panose="02020603050405020304" pitchFamily="18" charset="0"/>
                <a:cs typeface="Times New Roman" panose="02020603050405020304" pitchFamily="18" charset="0"/>
              </a:rPr>
              <a:t>temat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sko</a:t>
            </a:r>
            <a:r>
              <a:rPr lang="ru-RU" dirty="0">
                <a:latin typeface="Times New Roman" panose="02020603050405020304" pitchFamily="18" charset="0"/>
                <a:cs typeface="Times New Roman" panose="02020603050405020304" pitchFamily="18" charset="0"/>
              </a:rPr>
              <a:t> e - </a:t>
            </a:r>
            <a:r>
              <a:rPr lang="ru-RU" dirty="0" err="1">
                <a:latin typeface="Times New Roman" panose="02020603050405020304" pitchFamily="18" charset="0"/>
                <a:cs typeface="Times New Roman" panose="02020603050405020304" pitchFamily="18" charset="0"/>
              </a:rPr>
              <a:t>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sh</a:t>
            </a:r>
            <a:r>
              <a:rPr lang="ru-RU" dirty="0">
                <a:latin typeface="Times New Roman" panose="02020603050405020304" pitchFamily="18" charset="0"/>
                <a:cs typeface="Times New Roman" panose="02020603050405020304" pitchFamily="18" charset="0"/>
              </a:rPr>
              <a:t> i f r </a:t>
            </a:r>
            <a:r>
              <a:rPr lang="ru-RU" dirty="0" err="1">
                <a:latin typeface="Times New Roman" panose="02020603050405020304" pitchFamily="18" charset="0"/>
                <a:cs typeface="Times New Roman" panose="02020603050405020304" pitchFamily="18" charset="0"/>
              </a:rPr>
              <a:t>ov</a:t>
            </a:r>
            <a:r>
              <a:rPr lang="ru-RU" dirty="0">
                <a:latin typeface="Times New Roman" panose="02020603050405020304" pitchFamily="18" charset="0"/>
                <a:cs typeface="Times New Roman" panose="02020603050405020304" pitchFamily="18" charset="0"/>
              </a:rPr>
              <a:t> a n </a:t>
            </a:r>
            <a:r>
              <a:rPr lang="ru-RU" dirty="0" err="1">
                <a:latin typeface="Times New Roman" panose="02020603050405020304" pitchFamily="18" charset="0"/>
                <a:cs typeface="Times New Roman" panose="02020603050405020304" pitchFamily="18" charset="0"/>
              </a:rPr>
              <a:t>ie</a:t>
            </a:r>
            <a:r>
              <a:rPr lang="ru-RU" dirty="0">
                <a:latin typeface="Times New Roman" panose="02020603050405020304" pitchFamily="18" charset="0"/>
                <a:cs typeface="Times New Roman" panose="02020603050405020304" pitchFamily="18" charset="0"/>
              </a:rPr>
              <a:t> -i -i </a:t>
            </a:r>
            <a:r>
              <a:rPr lang="ru-RU" dirty="0" err="1">
                <a:latin typeface="Times New Roman" panose="02020603050405020304" pitchFamily="18" charset="0"/>
                <a:cs typeface="Times New Roman" panose="02020603050405020304" pitchFamily="18" charset="0"/>
              </a:rPr>
              <a:t>nte</a:t>
            </a:r>
            <a:r>
              <a:rPr lang="ru-RU" dirty="0">
                <a:latin typeface="Times New Roman" panose="02020603050405020304" pitchFamily="18" charset="0"/>
                <a:cs typeface="Times New Roman" panose="02020603050405020304" pitchFamily="18" charset="0"/>
              </a:rPr>
              <a:t> r </a:t>
            </a:r>
            <a:r>
              <a:rPr lang="ru-RU" dirty="0" err="1">
                <a:latin typeface="Times New Roman" panose="02020603050405020304" pitchFamily="18" charset="0"/>
                <a:cs typeface="Times New Roman" panose="02020603050405020304" pitchFamily="18" charset="0"/>
              </a:rPr>
              <a:t>pr</a:t>
            </a:r>
            <a:r>
              <a:rPr lang="ru-RU" dirty="0">
                <a:latin typeface="Times New Roman" panose="02020603050405020304" pitchFamily="18" charset="0"/>
                <a:cs typeface="Times New Roman" panose="02020603050405020304" pitchFamily="18" charset="0"/>
              </a:rPr>
              <a:t> e t </a:t>
            </a:r>
            <a:r>
              <a:rPr lang="ru-RU" dirty="0" err="1">
                <a:latin typeface="Times New Roman" panose="02020603050405020304" pitchFamily="18" charset="0"/>
                <a:cs typeface="Times New Roman" panose="02020603050405020304" pitchFamily="18" charset="0"/>
              </a:rPr>
              <a:t>ac</a:t>
            </a:r>
            <a:r>
              <a:rPr lang="ru-RU" dirty="0">
                <a:latin typeface="Times New Roman" panose="02020603050405020304" pitchFamily="18" charset="0"/>
                <a:cs typeface="Times New Roman" panose="02020603050405020304" pitchFamily="18" charset="0"/>
              </a:rPr>
              <a:t> i y a -kosmicheskih-snimkov.pdf.)</a:t>
            </a:r>
          </a:p>
          <a:p>
            <a:pPr marL="514350" lvl="0" indent="-514350" algn="just">
              <a:buFont typeface="+mj-lt"/>
              <a:buAutoNum type="arabicPeriod"/>
            </a:pPr>
            <a:r>
              <a:rPr lang="ru-RU" dirty="0">
                <a:latin typeface="Times New Roman" panose="02020603050405020304" pitchFamily="18" charset="0"/>
                <a:cs typeface="Times New Roman" panose="02020603050405020304" pitchFamily="18" charset="0"/>
              </a:rPr>
              <a:t>Савиных В.П., Малинников, В.А., Сладкопевцев С.А., Цыпина Э.М. География из космоса. – М.:, Изд-во </a:t>
            </a:r>
            <a:r>
              <a:rPr lang="ru-RU" dirty="0" err="1">
                <a:latin typeface="Times New Roman" panose="02020603050405020304" pitchFamily="18" charset="0"/>
                <a:cs typeface="Times New Roman" panose="02020603050405020304" pitchFamily="18" charset="0"/>
              </a:rPr>
              <a:t>Моск</a:t>
            </a:r>
            <a:r>
              <a:rPr lang="ru-RU" dirty="0">
                <a:latin typeface="Times New Roman" panose="02020603050405020304" pitchFamily="18" charset="0"/>
                <a:cs typeface="Times New Roman" panose="02020603050405020304" pitchFamily="18" charset="0"/>
              </a:rPr>
              <a:t>. гос. ун-та геодезии и картографии´, 2000. – 224 с.</a:t>
            </a: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Список использованных источников</a:t>
            </a:r>
          </a:p>
        </p:txBody>
      </p:sp>
    </p:spTree>
    <p:extLst>
      <p:ext uri="{BB962C8B-B14F-4D97-AF65-F5344CB8AC3E}">
        <p14:creationId xmlns:p14="http://schemas.microsoft.com/office/powerpoint/2010/main" val="82487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lstStyle/>
          <a:p>
            <a:pPr algn="ct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Благодарю за внимание!</a:t>
            </a:r>
          </a:p>
        </p:txBody>
      </p:sp>
    </p:spTree>
    <p:extLst>
      <p:ext uri="{BB962C8B-B14F-4D97-AF65-F5344CB8AC3E}">
        <p14:creationId xmlns:p14="http://schemas.microsoft.com/office/powerpoint/2010/main" val="221710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шеврон 3">
            <a:extLst>
              <a:ext uri="{FF2B5EF4-FFF2-40B4-BE49-F238E27FC236}">
                <a16:creationId xmlns:a16="http://schemas.microsoft.com/office/drawing/2014/main" id="{AF018E8D-3C31-F67B-6115-81C5CF799379}"/>
              </a:ext>
            </a:extLst>
          </p:cNvPr>
          <p:cNvSpPr/>
          <p:nvPr/>
        </p:nvSpPr>
        <p:spPr>
          <a:xfrm>
            <a:off x="402956" y="278969"/>
            <a:ext cx="976393" cy="85240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6" name="TextBox 5">
            <a:extLst>
              <a:ext uri="{FF2B5EF4-FFF2-40B4-BE49-F238E27FC236}">
                <a16:creationId xmlns:a16="http://schemas.microsoft.com/office/drawing/2014/main" id="{2481E87E-6866-0A88-905B-B35550445DD7}"/>
              </a:ext>
            </a:extLst>
          </p:cNvPr>
          <p:cNvSpPr txBox="1"/>
          <p:nvPr/>
        </p:nvSpPr>
        <p:spPr>
          <a:xfrm>
            <a:off x="1379349" y="359369"/>
            <a:ext cx="6098582" cy="6227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7620" algn="just">
              <a:lnSpc>
                <a:spcPct val="115000"/>
              </a:lnSpc>
              <a:spcAft>
                <a:spcPts val="1000"/>
              </a:spcAft>
            </a:pPr>
            <a:r>
              <a:rPr lang="ru-RU"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Геостационарные спутники</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E55142E-4ECC-8CD1-FDB4-C69EB0FC0514}"/>
              </a:ext>
            </a:extLst>
          </p:cNvPr>
          <p:cNvSpPr txBox="1"/>
          <p:nvPr/>
        </p:nvSpPr>
        <p:spPr>
          <a:xfrm>
            <a:off x="1379348" y="1375869"/>
            <a:ext cx="9562455"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dirty="0">
                <a:solidFill>
                  <a:srgbClr val="000000"/>
                </a:solidFill>
                <a:effectLst/>
                <a:latin typeface="Times New Roman" panose="02020603050405020304" pitchFamily="18" charset="0"/>
                <a:ea typeface="Times New Roman" panose="02020603050405020304" pitchFamily="18" charset="0"/>
              </a:rPr>
              <a:t> Глобальный обзор Земли в настоящее время обеспечивают несколько одновременно работающих геостационарных спутников на удаленных орбитах (высотой около 36 000 км). </a:t>
            </a:r>
            <a:endParaRPr lang="ru-RU" dirty="0"/>
          </a:p>
        </p:txBody>
      </p:sp>
      <p:sp>
        <p:nvSpPr>
          <p:cNvPr id="10" name="TextBox 9">
            <a:extLst>
              <a:ext uri="{FF2B5EF4-FFF2-40B4-BE49-F238E27FC236}">
                <a16:creationId xmlns:a16="http://schemas.microsoft.com/office/drawing/2014/main" id="{F95D5630-5FD6-109C-E349-1CFCF33A7B2F}"/>
              </a:ext>
            </a:extLst>
          </p:cNvPr>
          <p:cNvSpPr txBox="1"/>
          <p:nvPr/>
        </p:nvSpPr>
        <p:spPr>
          <a:xfrm>
            <a:off x="5389536" y="2415901"/>
            <a:ext cx="609858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800" dirty="0">
                <a:solidFill>
                  <a:srgbClr val="000000"/>
                </a:solidFill>
                <a:effectLst/>
                <a:latin typeface="Times New Roman" panose="02020603050405020304" pitchFamily="18" charset="0"/>
                <a:ea typeface="Times New Roman" panose="02020603050405020304" pitchFamily="18" charset="0"/>
              </a:rPr>
              <a:t>Они обеспечивают непрерывное наблюдение за поверхностью Земли; получаемые изображения обрабатываются в реальном времени и передаются на Землю в метеорологические и научно- исследовательские центры. Геостационарные спутники «видят» друг друга и могут обмениваться информацией. </a:t>
            </a:r>
            <a:endParaRPr lang="ru-RU" dirty="0"/>
          </a:p>
        </p:txBody>
      </p:sp>
      <p:pic>
        <p:nvPicPr>
          <p:cNvPr id="1026" name="Picture 2">
            <a:extLst>
              <a:ext uri="{FF2B5EF4-FFF2-40B4-BE49-F238E27FC236}">
                <a16:creationId xmlns:a16="http://schemas.microsoft.com/office/drawing/2014/main" id="{EA87E0BC-528D-EF9A-7F55-50D744866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992" y="4412706"/>
            <a:ext cx="2428905" cy="15787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C0213B1-E1BF-E37B-0638-3B833C2502D9}"/>
              </a:ext>
            </a:extLst>
          </p:cNvPr>
          <p:cNvSpPr txBox="1"/>
          <p:nvPr/>
        </p:nvSpPr>
        <p:spPr>
          <a:xfrm>
            <a:off x="6840422" y="6049307"/>
            <a:ext cx="1709548" cy="369332"/>
          </a:xfrm>
          <a:prstGeom prst="rect">
            <a:avLst/>
          </a:prstGeom>
          <a:noFill/>
        </p:spPr>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GOES (CША)</a:t>
            </a:r>
            <a:endParaRPr lang="ru-RU" dirty="0"/>
          </a:p>
        </p:txBody>
      </p:sp>
      <p:pic>
        <p:nvPicPr>
          <p:cNvPr id="13" name="Рисунок 12">
            <a:extLst>
              <a:ext uri="{FF2B5EF4-FFF2-40B4-BE49-F238E27FC236}">
                <a16:creationId xmlns:a16="http://schemas.microsoft.com/office/drawing/2014/main" id="{CC72B1B8-BB44-5F5E-F3F3-C129E2ACC4AA}"/>
              </a:ext>
            </a:extLst>
          </p:cNvPr>
          <p:cNvPicPr>
            <a:picLocks noChangeAspect="1"/>
          </p:cNvPicPr>
          <p:nvPr/>
        </p:nvPicPr>
        <p:blipFill>
          <a:blip r:embed="rId3"/>
          <a:stretch>
            <a:fillRect/>
          </a:stretch>
        </p:blipFill>
        <p:spPr>
          <a:xfrm>
            <a:off x="703881" y="2294661"/>
            <a:ext cx="1497604" cy="1996805"/>
          </a:xfrm>
          <a:prstGeom prst="rect">
            <a:avLst/>
          </a:prstGeom>
        </p:spPr>
      </p:pic>
      <p:sp>
        <p:nvSpPr>
          <p:cNvPr id="15" name="TextBox 14">
            <a:extLst>
              <a:ext uri="{FF2B5EF4-FFF2-40B4-BE49-F238E27FC236}">
                <a16:creationId xmlns:a16="http://schemas.microsoft.com/office/drawing/2014/main" id="{5672C8EF-09EE-16AF-3625-7EBCCB05876D}"/>
              </a:ext>
            </a:extLst>
          </p:cNvPr>
          <p:cNvSpPr txBox="1"/>
          <p:nvPr/>
        </p:nvSpPr>
        <p:spPr>
          <a:xfrm>
            <a:off x="590358" y="4291466"/>
            <a:ext cx="6098582" cy="369332"/>
          </a:xfrm>
          <a:prstGeom prst="rect">
            <a:avLst/>
          </a:prstGeom>
          <a:noFill/>
        </p:spPr>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GOMS (</a:t>
            </a:r>
            <a:r>
              <a:rPr lang="ru-RU" sz="1800" dirty="0" err="1">
                <a:solidFill>
                  <a:srgbClr val="000000"/>
                </a:solidFill>
                <a:effectLst/>
                <a:latin typeface="Times New Roman" panose="02020603050405020304" pitchFamily="18" charset="0"/>
                <a:ea typeface="Times New Roman" panose="02020603050405020304" pitchFamily="18" charset="0"/>
              </a:rPr>
              <a:t>Pоссия</a:t>
            </a:r>
            <a:r>
              <a:rPr lang="ru-RU" sz="1800" dirty="0">
                <a:solidFill>
                  <a:srgbClr val="000000"/>
                </a:solidFill>
                <a:effectLst/>
                <a:latin typeface="Times New Roman" panose="02020603050405020304" pitchFamily="18" charset="0"/>
                <a:ea typeface="Times New Roman" panose="02020603050405020304" pitchFamily="18" charset="0"/>
              </a:rPr>
              <a:t>), </a:t>
            </a:r>
            <a:endParaRPr lang="ru-RU" dirty="0"/>
          </a:p>
        </p:txBody>
      </p:sp>
      <p:pic>
        <p:nvPicPr>
          <p:cNvPr id="16" name="Рисунок 15">
            <a:extLst>
              <a:ext uri="{FF2B5EF4-FFF2-40B4-BE49-F238E27FC236}">
                <a16:creationId xmlns:a16="http://schemas.microsoft.com/office/drawing/2014/main" id="{0E785CC2-2C87-E25D-EF8C-78F897A49079}"/>
              </a:ext>
            </a:extLst>
          </p:cNvPr>
          <p:cNvPicPr>
            <a:picLocks noChangeAspect="1"/>
          </p:cNvPicPr>
          <p:nvPr/>
        </p:nvPicPr>
        <p:blipFill>
          <a:blip r:embed="rId4"/>
          <a:stretch>
            <a:fillRect/>
          </a:stretch>
        </p:blipFill>
        <p:spPr>
          <a:xfrm>
            <a:off x="9200190" y="4438043"/>
            <a:ext cx="2222110" cy="1553451"/>
          </a:xfrm>
          <a:prstGeom prst="rect">
            <a:avLst/>
          </a:prstGeom>
        </p:spPr>
      </p:pic>
      <p:sp>
        <p:nvSpPr>
          <p:cNvPr id="18" name="TextBox 17">
            <a:extLst>
              <a:ext uri="{FF2B5EF4-FFF2-40B4-BE49-F238E27FC236}">
                <a16:creationId xmlns:a16="http://schemas.microsoft.com/office/drawing/2014/main" id="{2A8F5721-991D-408D-B1AE-AE2653158B52}"/>
              </a:ext>
            </a:extLst>
          </p:cNvPr>
          <p:cNvSpPr txBox="1"/>
          <p:nvPr/>
        </p:nvSpPr>
        <p:spPr>
          <a:xfrm>
            <a:off x="9342019" y="6073137"/>
            <a:ext cx="1938452" cy="369332"/>
          </a:xfrm>
          <a:prstGeom prst="rect">
            <a:avLst/>
          </a:prstGeom>
          <a:noFill/>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G</a:t>
            </a:r>
            <a:r>
              <a:rPr lang="ru-RU" sz="1800" dirty="0">
                <a:solidFill>
                  <a:srgbClr val="000000"/>
                </a:solidFill>
                <a:effectLst/>
                <a:latin typeface="Times New Roman" panose="02020603050405020304" pitchFamily="18" charset="0"/>
                <a:ea typeface="Times New Roman" panose="02020603050405020304" pitchFamily="18" charset="0"/>
              </a:rPr>
              <a:t>SAT</a:t>
            </a:r>
            <a:r>
              <a:rPr lang="en-US" sz="1800" dirty="0">
                <a:solidFill>
                  <a:srgbClr val="000000"/>
                </a:solidFill>
                <a:effectLst/>
                <a:latin typeface="Times New Roman" panose="02020603050405020304" pitchFamily="18" charset="0"/>
                <a:ea typeface="Times New Roman" panose="02020603050405020304" pitchFamily="18" charset="0"/>
              </a:rPr>
              <a:t>-29</a:t>
            </a:r>
            <a:r>
              <a:rPr lang="ru-RU" sz="1800" dirty="0">
                <a:solidFill>
                  <a:srgbClr val="000000"/>
                </a:solidFill>
                <a:effectLst/>
                <a:latin typeface="Times New Roman" panose="02020603050405020304" pitchFamily="18" charset="0"/>
                <a:ea typeface="Times New Roman" panose="02020603050405020304" pitchFamily="18" charset="0"/>
              </a:rPr>
              <a:t> (Индия) </a:t>
            </a:r>
            <a:endParaRPr lang="ru-RU" dirty="0"/>
          </a:p>
        </p:txBody>
      </p:sp>
      <p:pic>
        <p:nvPicPr>
          <p:cNvPr id="19" name="Рисунок 18">
            <a:extLst>
              <a:ext uri="{FF2B5EF4-FFF2-40B4-BE49-F238E27FC236}">
                <a16:creationId xmlns:a16="http://schemas.microsoft.com/office/drawing/2014/main" id="{7914AA8C-26E1-C172-EE19-A4387D9BD71B}"/>
              </a:ext>
            </a:extLst>
          </p:cNvPr>
          <p:cNvPicPr>
            <a:picLocks noChangeAspect="1"/>
          </p:cNvPicPr>
          <p:nvPr/>
        </p:nvPicPr>
        <p:blipFill>
          <a:blip r:embed="rId5"/>
          <a:stretch>
            <a:fillRect/>
          </a:stretch>
        </p:blipFill>
        <p:spPr>
          <a:xfrm>
            <a:off x="2542563" y="2314757"/>
            <a:ext cx="2505895" cy="1510249"/>
          </a:xfrm>
          <a:prstGeom prst="rect">
            <a:avLst/>
          </a:prstGeom>
        </p:spPr>
      </p:pic>
      <p:sp>
        <p:nvSpPr>
          <p:cNvPr id="21" name="TextBox 20">
            <a:extLst>
              <a:ext uri="{FF2B5EF4-FFF2-40B4-BE49-F238E27FC236}">
                <a16:creationId xmlns:a16="http://schemas.microsoft.com/office/drawing/2014/main" id="{8C2E7C72-B81C-2F50-5A67-FC05D92FD482}"/>
              </a:ext>
            </a:extLst>
          </p:cNvPr>
          <p:cNvSpPr txBox="1"/>
          <p:nvPr/>
        </p:nvSpPr>
        <p:spPr>
          <a:xfrm>
            <a:off x="2785820" y="3870058"/>
            <a:ext cx="2871062" cy="369332"/>
          </a:xfrm>
          <a:prstGeom prst="rect">
            <a:avLst/>
          </a:prstGeom>
          <a:noFill/>
        </p:spPr>
        <p:txBody>
          <a:bodyPr wrap="square">
            <a:spAutoFit/>
          </a:bodyPr>
          <a:lstStyle/>
          <a:p>
            <a:pPr algn="l"/>
            <a:r>
              <a:rPr lang="en-US" i="0" dirty="0">
                <a:effectLst/>
                <a:latin typeface="Times New Roman" panose="02020603050405020304" pitchFamily="18" charset="0"/>
                <a:ea typeface="メイリオ" panose="020B0400000000000000" pitchFamily="34" charset="-128"/>
                <a:cs typeface="Times New Roman" panose="02020603050405020304" pitchFamily="18" charset="0"/>
              </a:rPr>
              <a:t>Himawari-7 (</a:t>
            </a:r>
            <a:r>
              <a:rPr lang="ru-RU" i="0" dirty="0">
                <a:effectLst/>
                <a:latin typeface="Times New Roman" panose="02020603050405020304" pitchFamily="18" charset="0"/>
                <a:ea typeface="メイリオ" panose="020B0400000000000000" pitchFamily="34" charset="-128"/>
                <a:cs typeface="Times New Roman" panose="02020603050405020304" pitchFamily="18" charset="0"/>
              </a:rPr>
              <a:t>Япония</a:t>
            </a:r>
            <a:r>
              <a:rPr lang="ru-RU" dirty="0">
                <a:latin typeface="Times New Roman" panose="02020603050405020304" pitchFamily="18" charset="0"/>
                <a:ea typeface="メイリオ" panose="020B0400000000000000" pitchFamily="34" charset="-128"/>
                <a:cs typeface="Times New Roman" panose="02020603050405020304" pitchFamily="18" charset="0"/>
              </a:rPr>
              <a:t>)</a:t>
            </a:r>
            <a:endParaRPr lang="en-US" i="0" dirty="0">
              <a:effectLst/>
              <a:latin typeface="Times New Roman" panose="02020603050405020304" pitchFamily="18" charset="0"/>
              <a:ea typeface="メイリオ" panose="020B0400000000000000" pitchFamily="34" charset="-128"/>
              <a:cs typeface="Times New Roman" panose="02020603050405020304" pitchFamily="18" charset="0"/>
            </a:endParaRPr>
          </a:p>
        </p:txBody>
      </p:sp>
      <p:pic>
        <p:nvPicPr>
          <p:cNvPr id="1028" name="Picture 4">
            <a:extLst>
              <a:ext uri="{FF2B5EF4-FFF2-40B4-BE49-F238E27FC236}">
                <a16:creationId xmlns:a16="http://schemas.microsoft.com/office/drawing/2014/main" id="{A3E9C5D8-4F19-4663-9267-5126F3D84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577" y="4412706"/>
            <a:ext cx="1185881" cy="17842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62EFE8-6A6A-3C94-624A-6144B151B700}"/>
              </a:ext>
            </a:extLst>
          </p:cNvPr>
          <p:cNvSpPr txBox="1"/>
          <p:nvPr/>
        </p:nvSpPr>
        <p:spPr>
          <a:xfrm>
            <a:off x="3764295" y="6233973"/>
            <a:ext cx="1587284" cy="369332"/>
          </a:xfrm>
          <a:prstGeom prst="rect">
            <a:avLst/>
          </a:prstGeom>
          <a:noFill/>
        </p:spPr>
        <p:txBody>
          <a:bodyPr wrap="square">
            <a:spAutoFit/>
          </a:bodyPr>
          <a:lstStyle/>
          <a:p>
            <a:r>
              <a:rPr lang="ru-RU" sz="1800" dirty="0">
                <a:solidFill>
                  <a:srgbClr val="000000"/>
                </a:solidFill>
                <a:effectLst/>
                <a:latin typeface="Times New Roman" panose="02020603050405020304" pitchFamily="18" charset="0"/>
                <a:ea typeface="Times New Roman" panose="02020603050405020304" pitchFamily="18" charset="0"/>
              </a:rPr>
              <a:t>FY-2 (</a:t>
            </a:r>
            <a:r>
              <a:rPr lang="ru-RU" sz="1800" dirty="0" err="1">
                <a:solidFill>
                  <a:srgbClr val="000000"/>
                </a:solidFill>
                <a:effectLst/>
                <a:latin typeface="Times New Roman" panose="02020603050405020304" pitchFamily="18" charset="0"/>
                <a:ea typeface="Times New Roman" panose="02020603050405020304" pitchFamily="18" charset="0"/>
              </a:rPr>
              <a:t>Китай</a:t>
            </a:r>
            <a:r>
              <a:rPr lang="ru-RU" sz="1800" dirty="0">
                <a:solidFill>
                  <a:srgbClr val="000000"/>
                </a:solidFill>
                <a:effectLst/>
                <a:latin typeface="Times New Roman" panose="02020603050405020304" pitchFamily="18" charset="0"/>
                <a:ea typeface="Times New Roman" panose="02020603050405020304" pitchFamily="18" charset="0"/>
              </a:rPr>
              <a:t>) </a:t>
            </a:r>
            <a:endParaRPr lang="ru-RU" dirty="0"/>
          </a:p>
        </p:txBody>
      </p:sp>
      <p:pic>
        <p:nvPicPr>
          <p:cNvPr id="24" name="Рисунок 23">
            <a:extLst>
              <a:ext uri="{FF2B5EF4-FFF2-40B4-BE49-F238E27FC236}">
                <a16:creationId xmlns:a16="http://schemas.microsoft.com/office/drawing/2014/main" id="{C9661636-1938-37AF-8575-BC0030ABA722}"/>
              </a:ext>
            </a:extLst>
          </p:cNvPr>
          <p:cNvPicPr>
            <a:picLocks noChangeAspect="1"/>
          </p:cNvPicPr>
          <p:nvPr/>
        </p:nvPicPr>
        <p:blipFill>
          <a:blip r:embed="rId7"/>
          <a:stretch>
            <a:fillRect/>
          </a:stretch>
        </p:blipFill>
        <p:spPr>
          <a:xfrm>
            <a:off x="703881" y="4719026"/>
            <a:ext cx="2439952" cy="1375246"/>
          </a:xfrm>
          <a:prstGeom prst="rect">
            <a:avLst/>
          </a:prstGeom>
        </p:spPr>
      </p:pic>
      <p:sp>
        <p:nvSpPr>
          <p:cNvPr id="26" name="TextBox 25">
            <a:extLst>
              <a:ext uri="{FF2B5EF4-FFF2-40B4-BE49-F238E27FC236}">
                <a16:creationId xmlns:a16="http://schemas.microsoft.com/office/drawing/2014/main" id="{03EB71DF-6257-7202-4333-E825D872E1E9}"/>
              </a:ext>
            </a:extLst>
          </p:cNvPr>
          <p:cNvSpPr txBox="1"/>
          <p:nvPr/>
        </p:nvSpPr>
        <p:spPr>
          <a:xfrm>
            <a:off x="544108" y="6137125"/>
            <a:ext cx="2867396" cy="646331"/>
          </a:xfrm>
          <a:prstGeom prst="rect">
            <a:avLst/>
          </a:prstGeom>
          <a:noFill/>
        </p:spPr>
        <p:txBody>
          <a:bodyPr wrap="square">
            <a:spAutoFit/>
          </a:bodyPr>
          <a:lstStyle/>
          <a:p>
            <a:r>
              <a:rPr lang="ru-RU" b="0" i="0" dirty="0">
                <a:solidFill>
                  <a:srgbClr val="222222"/>
                </a:solidFill>
                <a:effectLst/>
                <a:latin typeface="Times New Roman" panose="02020603050405020304" pitchFamily="18" charset="0"/>
                <a:cs typeface="Times New Roman" panose="02020603050405020304" pitchFamily="18" charset="0"/>
              </a:rPr>
              <a:t>Изображение </a:t>
            </a:r>
            <a:r>
              <a:rPr lang="ru-RU" sz="1800" dirty="0">
                <a:solidFill>
                  <a:srgbClr val="000000"/>
                </a:solidFill>
                <a:effectLst/>
                <a:latin typeface="Times New Roman" panose="02020603050405020304" pitchFamily="18" charset="0"/>
                <a:ea typeface="Times New Roman" panose="02020603050405020304" pitchFamily="18" charset="0"/>
              </a:rPr>
              <a:t>МЕТЕOSAT</a:t>
            </a:r>
            <a:r>
              <a:rPr lang="ru-RU" b="0" i="0" dirty="0">
                <a:solidFill>
                  <a:srgbClr val="222222"/>
                </a:solidFill>
                <a:effectLst/>
                <a:latin typeface="Times New Roman" panose="02020603050405020304" pitchFamily="18" charset="0"/>
                <a:cs typeface="Times New Roman" panose="02020603050405020304" pitchFamily="18" charset="0"/>
              </a:rPr>
              <a:t> третьего поколения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88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94B398-B520-758F-1BBF-BE39DCBB53E8}"/>
              </a:ext>
            </a:extLst>
          </p:cNvPr>
          <p:cNvSpPr txBox="1"/>
          <p:nvPr/>
        </p:nvSpPr>
        <p:spPr>
          <a:xfrm>
            <a:off x="337089" y="305018"/>
            <a:ext cx="11519114" cy="16648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Спутники серии GOES эксплуатируются с 1975 г. Постоянно функционирует обычно два спутника, а выходящие из строя заменяются новыми. Новое поколение спутников GOES имеет оборудование, которое позволяет измерять испущенное Землей и отраженное излучение, зная которое можно определить атмосферную температуру, скорость ветра, влажность и плотность облаков. Получаемые с GOES данные являются очень точными и позволяют осуществлять краткосрочное прогнозирование.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29085AF-6D19-E68C-2D9E-E478C86DF267}"/>
              </a:ext>
            </a:extLst>
          </p:cNvPr>
          <p:cNvPicPr>
            <a:picLocks noChangeAspect="1"/>
          </p:cNvPicPr>
          <p:nvPr/>
        </p:nvPicPr>
        <p:blipFill>
          <a:blip r:embed="rId2"/>
          <a:stretch>
            <a:fillRect/>
          </a:stretch>
        </p:blipFill>
        <p:spPr>
          <a:xfrm>
            <a:off x="2898183" y="2162913"/>
            <a:ext cx="7072151" cy="3433427"/>
          </a:xfrm>
          <a:prstGeom prst="rect">
            <a:avLst/>
          </a:prstGeom>
        </p:spPr>
      </p:pic>
      <p:sp>
        <p:nvSpPr>
          <p:cNvPr id="10" name="TextBox 9">
            <a:extLst>
              <a:ext uri="{FF2B5EF4-FFF2-40B4-BE49-F238E27FC236}">
                <a16:creationId xmlns:a16="http://schemas.microsoft.com/office/drawing/2014/main" id="{95936140-39B1-0544-DEB5-D862A0AB6450}"/>
              </a:ext>
            </a:extLst>
          </p:cNvPr>
          <p:cNvSpPr txBox="1"/>
          <p:nvPr/>
        </p:nvSpPr>
        <p:spPr>
          <a:xfrm>
            <a:off x="3976608" y="6368316"/>
            <a:ext cx="8484030" cy="369332"/>
          </a:xfrm>
          <a:prstGeom prst="rect">
            <a:avLst/>
          </a:prstGeom>
          <a:noFill/>
        </p:spPr>
        <p:txBody>
          <a:bodyPr wrap="square">
            <a:spAutoFit/>
          </a:bodyPr>
          <a:lstStyle/>
          <a:p>
            <a:r>
              <a:rPr lang="ru-RU" dirty="0"/>
              <a:t>Источник: https://blogs.nasa.gov/kennedy/2021/09/30/noaas-goes-t-launch-update/</a:t>
            </a:r>
          </a:p>
        </p:txBody>
      </p:sp>
      <p:sp>
        <p:nvSpPr>
          <p:cNvPr id="12" name="TextBox 11">
            <a:extLst>
              <a:ext uri="{FF2B5EF4-FFF2-40B4-BE49-F238E27FC236}">
                <a16:creationId xmlns:a16="http://schemas.microsoft.com/office/drawing/2014/main" id="{1F578EE0-BD68-D8D0-5376-D72DA1F53177}"/>
              </a:ext>
            </a:extLst>
          </p:cNvPr>
          <p:cNvSpPr txBox="1"/>
          <p:nvPr/>
        </p:nvSpPr>
        <p:spPr>
          <a:xfrm>
            <a:off x="3564609" y="5612996"/>
            <a:ext cx="6230318" cy="369332"/>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Изображение спутника GOES-R, выполненное художником</a:t>
            </a:r>
          </a:p>
        </p:txBody>
      </p:sp>
    </p:spTree>
    <p:extLst>
      <p:ext uri="{BB962C8B-B14F-4D97-AF65-F5344CB8AC3E}">
        <p14:creationId xmlns:p14="http://schemas.microsoft.com/office/powerpoint/2010/main" val="268194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шеврон 3">
            <a:extLst>
              <a:ext uri="{FF2B5EF4-FFF2-40B4-BE49-F238E27FC236}">
                <a16:creationId xmlns:a16="http://schemas.microsoft.com/office/drawing/2014/main" id="{AF018E8D-3C31-F67B-6115-81C5CF799379}"/>
              </a:ext>
            </a:extLst>
          </p:cNvPr>
          <p:cNvSpPr/>
          <p:nvPr/>
        </p:nvSpPr>
        <p:spPr>
          <a:xfrm>
            <a:off x="402956" y="278969"/>
            <a:ext cx="976393" cy="85240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6" name="TextBox 5">
            <a:extLst>
              <a:ext uri="{FF2B5EF4-FFF2-40B4-BE49-F238E27FC236}">
                <a16:creationId xmlns:a16="http://schemas.microsoft.com/office/drawing/2014/main" id="{2481E87E-6866-0A88-905B-B35550445DD7}"/>
              </a:ext>
            </a:extLst>
          </p:cNvPr>
          <p:cNvSpPr txBox="1"/>
          <p:nvPr/>
        </p:nvSpPr>
        <p:spPr>
          <a:xfrm>
            <a:off x="1379349" y="359369"/>
            <a:ext cx="4716651" cy="6227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49580" indent="7620" algn="just">
              <a:lnSpc>
                <a:spcPct val="115000"/>
              </a:lnSpc>
              <a:spcAft>
                <a:spcPts val="1000"/>
              </a:spcAft>
            </a:pPr>
            <a:r>
              <a:rPr lang="ru-RU"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Ресурстық</a:t>
            </a:r>
            <a:r>
              <a:rPr lang="ru-RU"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серіктер</a:t>
            </a:r>
            <a:endParaRPr lang="ru-RU"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5589D8E-AC1B-3A43-5D66-1438E84CCD4D}"/>
              </a:ext>
            </a:extLst>
          </p:cNvPr>
          <p:cNvSpPr txBox="1"/>
          <p:nvPr/>
        </p:nvSpPr>
        <p:spPr>
          <a:xfrm>
            <a:off x="402957" y="1520802"/>
            <a:ext cx="6617775" cy="431720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49580" algn="just">
              <a:lnSpc>
                <a:spcPct val="115000"/>
              </a:lnSpc>
              <a:spcAft>
                <a:spcPts val="1000"/>
              </a:spcAft>
            </a:pP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Табиғи</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ресурстарды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зерттеу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1974-1980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жылдары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«Метеор—Природа» («Мет</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 — 18», «Метеор- 25», «Метеор — 28», «Метеор- 29», «Метеор-30», «Космос-1680», «Космос-1939»)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бағдарламасы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жасайтын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эксперименттік</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аппаратурасы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бар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серіктер</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ұшырылды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Алғашқы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«Метеор»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серіктері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(18-ші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25-ші)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полярлық</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орбиталарда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шамамен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1000 км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биіктікте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жұмыс</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жасап</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күнді-синхронды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болмаған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Кейін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олар</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биіктігі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650 км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болатын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тәулігіне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айналым</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жылдамдығымен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күн-синхронды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орбиталарға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шығарыла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бастады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Трассаны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түзету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және</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оны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берілген</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ауданға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бағыттау</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мүмкіндігі</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пайда</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болды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6BFB16F-5656-7ACB-4E9A-73725DDFDC98}"/>
              </a:ext>
            </a:extLst>
          </p:cNvPr>
          <p:cNvPicPr>
            <a:picLocks noChangeAspect="1"/>
          </p:cNvPicPr>
          <p:nvPr/>
        </p:nvPicPr>
        <p:blipFill>
          <a:blip r:embed="rId2"/>
          <a:stretch>
            <a:fillRect/>
          </a:stretch>
        </p:blipFill>
        <p:spPr>
          <a:xfrm>
            <a:off x="7230640" y="708460"/>
            <a:ext cx="4716651" cy="5124697"/>
          </a:xfrm>
          <a:prstGeom prst="rect">
            <a:avLst/>
          </a:prstGeom>
        </p:spPr>
      </p:pic>
    </p:spTree>
    <p:extLst>
      <p:ext uri="{BB962C8B-B14F-4D97-AF65-F5344CB8AC3E}">
        <p14:creationId xmlns:p14="http://schemas.microsoft.com/office/powerpoint/2010/main" val="31413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1670113"/>
              </p:ext>
            </p:extLst>
          </p:nvPr>
        </p:nvGraphicFramePr>
        <p:xfrm>
          <a:off x="371475" y="695326"/>
          <a:ext cx="11049000" cy="59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81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AB178F-66D7-3946-4092-A9C996E309B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07486BF-86C1-708C-D43B-6983CBE5E2D3}"/>
              </a:ext>
            </a:extLst>
          </p:cNvPr>
          <p:cNvSpPr>
            <a:spLocks noGrp="1"/>
          </p:cNvSpPr>
          <p:nvPr>
            <p:ph idx="1"/>
          </p:nvPr>
        </p:nvSpPr>
        <p:spPr/>
        <p:txBody>
          <a:bodyPr/>
          <a:lstStyle/>
          <a:p>
            <a:endParaRPr lang="ru-RU"/>
          </a:p>
        </p:txBody>
      </p:sp>
      <p:pic>
        <p:nvPicPr>
          <p:cNvPr id="2050" name="Picture 2">
            <a:extLst>
              <a:ext uri="{FF2B5EF4-FFF2-40B4-BE49-F238E27FC236}">
                <a16:creationId xmlns:a16="http://schemas.microsoft.com/office/drawing/2014/main" id="{E2BE5CE4-0F9F-9FC2-7F4A-F4FCB85DB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871"/>
            <a:ext cx="10515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7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ыноска: стрелка вниз 5">
            <a:extLst>
              <a:ext uri="{FF2B5EF4-FFF2-40B4-BE49-F238E27FC236}">
                <a16:creationId xmlns:a16="http://schemas.microsoft.com/office/drawing/2014/main" id="{A1097897-BA02-54D3-C301-9532868277D1}"/>
              </a:ext>
            </a:extLst>
          </p:cNvPr>
          <p:cNvSpPr/>
          <p:nvPr/>
        </p:nvSpPr>
        <p:spPr>
          <a:xfrm>
            <a:off x="1034143" y="653144"/>
            <a:ext cx="10363200" cy="2623457"/>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indent="449580" algn="just">
              <a:lnSpc>
                <a:spcPct val="115000"/>
              </a:lnSpc>
              <a:spcAft>
                <a:spcPts val="10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оперативного наблюдения за развитием сельскохозяйственной деятельности была разработана сканирующая аппаратура высокого разрешения. Она была установлена на спутнике «Метеор — 30», а затем на спутниках «Космос- 1680» и «Космос— 1939». Например, многозональная сканирующая система «Фрагмент» функционировала на спутнике «Метеор — 30». С ее помощью получали многозональные снимки в интегральном (04 — 0,7 мкм) и четырех зональных (0,5 — 0,6; 0,6 —-0,7%; 0,7- 0,8; B 0,8- 1,1 мкм) диапазонах. Снимки имеют разрешение 85 м при ширине охвата 90 км.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28425C-6F0F-2EE0-C956-B66027F74957}"/>
              </a:ext>
            </a:extLst>
          </p:cNvPr>
          <p:cNvSpPr txBox="1"/>
          <p:nvPr/>
        </p:nvSpPr>
        <p:spPr>
          <a:xfrm>
            <a:off x="3167743" y="3429000"/>
            <a:ext cx="6096000" cy="19834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Снимки, полученные системой «Фрагмент» были использованы для тематического среднемасштабного картографирования и мониторинга природных и антропогенных объектов и процессов. С их помощью были выявлены линейные и кольцевые структуры, обнаружены глубинные нарушения земной коры.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08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4FAF2-76C6-48F2-A781-2597DE4CC20B}"/>
              </a:ext>
            </a:extLst>
          </p:cNvPr>
          <p:cNvSpPr txBox="1"/>
          <p:nvPr/>
        </p:nvSpPr>
        <p:spPr>
          <a:xfrm>
            <a:off x="859971" y="751183"/>
            <a:ext cx="6036130" cy="295927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Кроме аппаратуры «Фрагмент» на спутнике «Метеор — 30» были опробованы еще два экспериментальных сканера. Один из них - оптико-механический среднего разрешения с конической разверткой МСУ- СК с полосой обзора 600 км, разрешением 240 м, работающий в четырех спектральных каналах. В нем благодаря коническому сканированию обеспечивается постоянство геометрических и фотометрических условий наблюдения и постоянство разрешения по строке.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2224F32-3B45-554A-3800-58F5EFCCED0F}"/>
              </a:ext>
            </a:extLst>
          </p:cNvPr>
          <p:cNvSpPr txBox="1"/>
          <p:nvPr/>
        </p:nvSpPr>
        <p:spPr>
          <a:xfrm>
            <a:off x="859971" y="3908359"/>
            <a:ext cx="6036131" cy="26407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49580" algn="just">
              <a:lnSpc>
                <a:spcPct val="115000"/>
              </a:lnSpc>
              <a:spcAft>
                <a:spcPts val="100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Второй вид аппаратуры экспериментального комплекса — оптико-электронный сканер высокого разрешения с плоскостной разверткой МСУ-Э, работающий в трех спектральных диапазонах и обеспечивающий разрешение около 30 м. В нем использованы многоэлементные линейные приемники излучения на основе ПЗС, что позволило получить столь высокое разрешение.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127418" y="1206880"/>
            <a:ext cx="4711663" cy="3288919"/>
          </a:xfrm>
          <a:prstGeom prst="rect">
            <a:avLst/>
          </a:prstGeom>
        </p:spPr>
      </p:pic>
      <p:sp>
        <p:nvSpPr>
          <p:cNvPr id="4" name="Прямоугольник 3"/>
          <p:cNvSpPr/>
          <p:nvPr/>
        </p:nvSpPr>
        <p:spPr>
          <a:xfrm>
            <a:off x="8276356" y="4581524"/>
            <a:ext cx="2687787" cy="369332"/>
          </a:xfrm>
          <a:prstGeom prst="rect">
            <a:avLst/>
          </a:prstGeom>
        </p:spPr>
        <p:txBody>
          <a:bodyPr wrap="none">
            <a:spAutoFit/>
          </a:bodyPr>
          <a:lstStyle/>
          <a:p>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спутник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«Метеор — 30»</a:t>
            </a:r>
            <a:endParaRPr lang="ru-RU" dirty="0"/>
          </a:p>
        </p:txBody>
      </p:sp>
    </p:spTree>
    <p:extLst>
      <p:ext uri="{BB962C8B-B14F-4D97-AF65-F5344CB8AC3E}">
        <p14:creationId xmlns:p14="http://schemas.microsoft.com/office/powerpoint/2010/main" val="35096446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5154</TotalTime>
  <Words>2511</Words>
  <Application>Microsoft Office PowerPoint</Application>
  <PresentationFormat>Широкоэкранный</PresentationFormat>
  <Paragraphs>84</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メイリオ</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Обзорные вопросы</vt:lpstr>
      <vt:lpstr>Список использованных источников</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Anuar</cp:lastModifiedBy>
  <cp:revision>169</cp:revision>
  <dcterms:created xsi:type="dcterms:W3CDTF">2021-11-16T03:16:23Z</dcterms:created>
  <dcterms:modified xsi:type="dcterms:W3CDTF">2023-11-05T09:13:56Z</dcterms:modified>
</cp:coreProperties>
</file>