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2" r:id="rId3"/>
    <p:sldId id="263" r:id="rId4"/>
    <p:sldId id="267" r:id="rId5"/>
    <p:sldId id="268" r:id="rId6"/>
    <p:sldId id="269" r:id="rId7"/>
    <p:sldId id="270" r:id="rId8"/>
    <p:sldId id="271" r:id="rId9"/>
    <p:sldId id="265" r:id="rId10"/>
    <p:sldId id="266" r:id="rId11"/>
    <p:sldId id="272" r:id="rId12"/>
    <p:sldId id="275" r:id="rId13"/>
    <p:sldId id="280" r:id="rId14"/>
    <p:sldId id="276" r:id="rId15"/>
    <p:sldId id="278" r:id="rId16"/>
    <p:sldId id="259" r:id="rId17"/>
    <p:sldId id="281" r:id="rId18"/>
    <p:sldId id="258" r:id="rId19"/>
    <p:sldId id="282" r:id="rId20"/>
    <p:sldId id="283" r:id="rId21"/>
    <p:sldId id="284" r:id="rId22"/>
    <p:sldId id="285" r:id="rId23"/>
    <p:sldId id="286" r:id="rId24"/>
    <p:sldId id="264" r:id="rId25"/>
    <p:sldId id="287" r:id="rId26"/>
    <p:sldId id="288" r:id="rId27"/>
    <p:sldId id="289" r:id="rId2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14"/>
  </p:normalViewPr>
  <p:slideViewPr>
    <p:cSldViewPr snapToGrid="0" snapToObjects="1">
      <p:cViewPr varScale="1">
        <p:scale>
          <a:sx n="118" d="100"/>
          <a:sy n="118" d="100"/>
        </p:scale>
        <p:origin x="3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5FC043-97E0-0345-A9A4-BB029B01B0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08CB580-B261-6B4D-A3D3-EAB6DD7D5C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E4D294-0F25-7B48-BFF3-DD9C28F96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11FA-8A9D-BB4E-81BF-C2879C0D00D7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6EF347-A3AB-594F-9F53-1EC971B02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DE2451-7DDA-4444-A4F2-2FEBE4CDE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A759-E2D0-EE4F-BA4B-F04AE8BE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735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9D75A-2C1A-A248-9A85-D6865E5C4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81DFAAF-9007-CE44-8BAC-33BA9CD04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F9B6D0-2B43-AB4F-99B5-B630EF75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11FA-8A9D-BB4E-81BF-C2879C0D00D7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58D04D-418A-4B4F-91B0-63F1C4171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7FD9F4-C6C1-DA4F-9A05-D3C760452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A759-E2D0-EE4F-BA4B-F04AE8BE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57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201703B-88E5-C246-85B6-9F94464AD1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EBE050-6125-A042-BFB0-D0CD831846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E95013-086A-D64A-AD5F-2BBA01F41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11FA-8A9D-BB4E-81BF-C2879C0D00D7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2AC6D6-8941-9D4F-9231-79D25BEE0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2F2018-A2CA-D346-A5F4-426B92CE9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A759-E2D0-EE4F-BA4B-F04AE8BE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7388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8A1141-3BD7-0349-A0BD-899CE3320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787800-E5BE-A045-B84A-33D30FF2E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2D8CE-AAEC-CA48-ACEF-02A8119EF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11FA-8A9D-BB4E-81BF-C2879C0D00D7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BEF8E2-A4C1-4444-9715-30BE7CCC0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5DCEB3-1568-E84F-A462-799F28D8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A759-E2D0-EE4F-BA4B-F04AE8BE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385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5750F1-032F-884E-81C0-6374A052D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3C3FDA2-5B53-7840-828F-1F148522A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80F51D-46A2-5442-87A2-74EC236AA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11FA-8A9D-BB4E-81BF-C2879C0D00D7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C2118F-1C1D-434C-AC8B-2EDB79A1F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A42DAB-8870-4143-87C5-E63E52EFA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A759-E2D0-EE4F-BA4B-F04AE8BE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689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902CD8-C531-564D-BDC1-6968EF970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DDB72D-0218-B84C-9D28-05F798796F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B489CD1-08CD-AF42-80C0-1D2774DB52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01E2D44-AF82-2345-8C17-538B69DD3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11FA-8A9D-BB4E-81BF-C2879C0D00D7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444258-317C-A34E-B6F8-447DAB354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C4926CE-DC1A-2745-9CC0-0BC7FA107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A759-E2D0-EE4F-BA4B-F04AE8BE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285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44B538-88CC-9B48-BC1C-837378CB7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4C1B693-DC77-1446-B339-877FE1D02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8B9E98-3A29-0C4A-8F90-116540D9BC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108D5AB-8CA8-5D49-ADFA-C4476BE26E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5B3B0CB-88CF-564F-843A-9A239B5B3E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4F7FAE9-8CA8-F54C-A31F-470933520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11FA-8A9D-BB4E-81BF-C2879C0D00D7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83221C5-836F-F445-B72B-D04BAEDDD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B12682F-197C-CB49-A95F-27FC40525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A759-E2D0-EE4F-BA4B-F04AE8BE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245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218FF3-AD29-7F46-9D13-A286F2609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EF8DEAC-7790-B340-89BA-7EDABA52A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11FA-8A9D-BB4E-81BF-C2879C0D00D7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984441F-170B-AD45-84AB-FA05A2F84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208042-D470-1E42-B839-CA80D945B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A759-E2D0-EE4F-BA4B-F04AE8BE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332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A29F4AB-C570-A347-9384-CAA03DFCA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11FA-8A9D-BB4E-81BF-C2879C0D00D7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747F0F7-F1E4-F343-9E7C-D7E0BFB9B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5D35F08-87D6-5B40-BFDB-79A88B09B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A759-E2D0-EE4F-BA4B-F04AE8BE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F91A76-CAE9-634F-AA46-393AF8AA5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2C114A-2DE7-3C4F-AF09-4936DCC40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C87C221-C3AF-BC42-9876-4887A96477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46CAF1B-0189-5D41-AA43-9120A3DFD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11FA-8A9D-BB4E-81BF-C2879C0D00D7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8E245C2-CB29-0049-B239-F0AA6FC7A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02E5C47-F3C4-9744-8A7D-3F7E5C2F9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A759-E2D0-EE4F-BA4B-F04AE8BE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841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7D7790-512E-AA44-85A9-F2D5ED346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54A3E5C-1E83-344F-A436-46059EDBB5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170D956-49A6-474D-86FE-EAE0EC2F9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E6AF03E-4384-8242-9E68-8C49EE90D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811FA-8A9D-BB4E-81BF-C2879C0D00D7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9FD146-60AA-984F-BBFC-C5E6A1FAB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8113D99-1537-964D-9A3E-3A9159E4C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EA759-E2D0-EE4F-BA4B-F04AE8BE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67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8AE860-DFD4-D347-9DB7-C1B94058C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89D1CB6-6BB4-4941-8DCF-6C7C2A2CA0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A7A971-C8B0-6D45-8133-2C62276BA2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811FA-8A9D-BB4E-81BF-C2879C0D00D7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E15AEF9-7BC8-1F49-84FD-FE1181ABAC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2475CF3-2C40-6048-B06D-44F31830AF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EA759-E2D0-EE4F-BA4B-F04AE8BE2A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09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0%BE%D1%86%D0%B8%D0%BE%D0%BB%D0%BE%D0%B3%D0%B8%D1%8F" TargetMode="External"/><Relationship Id="rId2" Type="http://schemas.openxmlformats.org/officeDocument/2006/relationships/hyperlink" Target="https://ru.wikipedia.org/wiki/%D0%9A%D0%B0%D1%87%D0%B5%D1%81%D1%82%D0%B2%D0%B5%D0%BD%D0%BD%D1%8B%D0%B5_%D0%BC%D0%B5%D1%82%D0%BE%D0%B4%D1%8B_%D0%B8%D1%81%D1%81%D0%BB%D0%B5%D0%B4%D0%BE%D0%B2%D0%B0%D0%BD%D0%B8%D0%B9_%D0%B2_%D0%BE%D1%86%D0%B5%D0%BD%D0%B8%D0%B2%D0%B0%D0%BD%D0%B8%D0%B8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hyperlink" Target="https://ru.wikipedia.org/wiki/%D0%A1%D0%BE%D1%86%D0%B8%D0%B0%D0%BB%D1%8C%D0%BD%D1%8B%D0%B9_%D0%BA%D0%BE%D0%BD%D1%81%D1%82%D1%80%D1%83%D0%BA%D1%82%D0%B8%D0%B2%D0%B8%D0%B7%D0%BC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2%D0%BE%D0%BC%D0%B0%D1%81,_%D0%A3%D0%B8%D0%BB%D1%8C%D1%8F%D0%BC_%D0%90%D0%B9%D0%B7%D0%B5%D0%BA" TargetMode="External"/><Relationship Id="rId7" Type="http://schemas.openxmlformats.org/officeDocument/2006/relationships/image" Target="../media/image5.jpeg"/><Relationship Id="rId2" Type="http://schemas.openxmlformats.org/officeDocument/2006/relationships/hyperlink" Target="https://ru.wikipedia.org/wiki/%D0%A7%D0%B8%D0%BA%D0%B0%D0%B3%D1%81%D0%BA%D0%B0%D1%8F_%D1%88%D0%BA%D0%BE%D0%BB%D0%B0_%D1%81%D0%BE%D1%86%D0%B8%D0%BE%D0%BB%D0%BE%D0%B3%D0%B8%D0%B8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ru.wikipedia.org/wiki/%D0%A1%D1%83%D0%B1%D0%BA%D1%83%D0%BB%D1%8C%D1%82%D1%83%D1%80%D0%B0" TargetMode="External"/><Relationship Id="rId5" Type="http://schemas.openxmlformats.org/officeDocument/2006/relationships/hyperlink" Target="https://ru.wikipedia.org/wiki/%D0%A1%D0%BE%D1%86%D0%B8%D0%BE%D0%BB%D0%BE%D0%B3%D0%B8%D1%8F" TargetMode="External"/><Relationship Id="rId4" Type="http://schemas.openxmlformats.org/officeDocument/2006/relationships/hyperlink" Target="https://ru.wikipedia.org/wiki/%D0%97%D0%BD%D0%B0%D0%BD%D0%B5%D1%86%D0%BA%D0%B8%D0%B9,_%D0%A4%D0%BB%D0%BE%D1%80%D0%B8%D0%B0%D0%BD_%D0%92%D0%B8%D1%82%D0%BE%D0%BB%D1%8C%D0%B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2F2F5-CE14-4C42-9029-65794CF41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1" y="365125"/>
            <a:ext cx="11179629" cy="1325563"/>
          </a:xfrm>
        </p:spPr>
        <p:txBody>
          <a:bodyPr>
            <a:normAutofit/>
          </a:bodyPr>
          <a:lstStyle/>
          <a:p>
            <a:r>
              <a:rPr lang="ru-RU" sz="2800" dirty="0"/>
              <a:t>Лекция 13. Подготовка к проведению психологического исследования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308EA1-383F-CE4C-BF09-B04950E6D7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Пилотажные и подтверждающие исследования.</a:t>
            </a:r>
          </a:p>
          <a:p>
            <a:pPr marL="514350" indent="-514350">
              <a:buAutoNum type="arabicPeriod"/>
            </a:pPr>
            <a:r>
              <a:rPr lang="ru-RU" dirty="0"/>
              <a:t>Ретроспективные исследования.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1610734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8B292CFC-CE78-6D44-B11A-12C4DC9BD7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altLang="ru-RU">
                <a:solidFill>
                  <a:schemeClr val="tx1">
                    <a:lumMod val="85000"/>
                    <a:lumOff val="15000"/>
                  </a:schemeClr>
                </a:solidFill>
              </a:rPr>
              <a:t>Меры контроля влияния личности экспериментатора: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BED5CB1-A965-6841-B188-B8A9F82E4A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b="1">
                <a:solidFill>
                  <a:srgbClr val="333399"/>
                </a:solidFill>
              </a:rPr>
              <a:t>«Двойной слепой опыт»</a:t>
            </a:r>
            <a:r>
              <a:rPr lang="ru-RU" altLang="ru-RU"/>
              <a:t> - экспериментальные процедуры в идентичных экспериментальных и контрольных группах проводит ассистент, не знающий о гипотезе исследования и о разделении групп.</a:t>
            </a:r>
          </a:p>
          <a:p>
            <a:r>
              <a:rPr lang="ru-RU" altLang="ru-RU" b="1">
                <a:solidFill>
                  <a:srgbClr val="333399"/>
                </a:solidFill>
              </a:rPr>
              <a:t>«Метод обмана»</a:t>
            </a:r>
            <a:r>
              <a:rPr lang="ru-RU" altLang="ru-RU"/>
              <a:t> - испытуемым сообщаются ложные цели исследования.</a:t>
            </a:r>
          </a:p>
          <a:p>
            <a:r>
              <a:rPr lang="ru-RU" altLang="ru-RU" b="1">
                <a:solidFill>
                  <a:srgbClr val="333399"/>
                </a:solidFill>
              </a:rPr>
              <a:t>Метод «скрытого» эксперимента</a:t>
            </a:r>
            <a:r>
              <a:rPr lang="ru-RU" altLang="ru-RU"/>
              <a:t> – эксперимент включается в повседневную жизнь испытуемого.</a:t>
            </a:r>
          </a:p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17822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8E505F9-75B0-BB4D-90CE-ACDD987437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altLang="ru-RU">
                <a:solidFill>
                  <a:schemeClr val="tx1">
                    <a:lumMod val="85000"/>
                    <a:lumOff val="15000"/>
                  </a:schemeClr>
                </a:solidFill>
              </a:rPr>
              <a:t>3. Алгоритм экспериментального исследования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67070541-B42A-0E41-94DD-262BE65302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itchFamily="2" charset="2"/>
              <a:buAutoNum type="arabicPeriod"/>
            </a:pPr>
            <a:r>
              <a:rPr lang="ru-RU" altLang="ru-RU"/>
              <a:t>Выдвигается гипотеза о качественной причинной связи А и В.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ru-RU" altLang="ru-RU"/>
              <a:t>Проводится поисковый эксперимент.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ru-RU" altLang="ru-RU"/>
              <a:t>В случае неподтверждения гипотезы выдвигается другая качественная гипотеза и проводится новый поисковый эксперимент; если гипотеза подтверждается, то устанавливается корреляционная связь.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ru-RU" altLang="ru-RU"/>
              <a:t>Проводится подтверждающий эксперимент.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ru-RU" altLang="ru-RU"/>
              <a:t>Интерпретация и обобщение выводов исследования.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20363841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92029C67-E2F0-4A4D-9B37-7E9CFF73F0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4. Тестирование как метод исследования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9E3C36F-7E20-014A-942E-712D509A50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381000" indent="-381000" algn="ctr">
              <a:buNone/>
              <a:defRPr/>
            </a:pP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Стандартизированное измерение индивидуальных различий. Существуют три основные сферы тестирования: </a:t>
            </a:r>
          </a:p>
          <a:p>
            <a:pPr marL="381000" indent="-381000" algn="ctr">
              <a:buNone/>
              <a:defRPr/>
            </a:pP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а) образование </a:t>
            </a:r>
          </a:p>
          <a:p>
            <a:pPr marL="381000" indent="-381000" algn="ctr">
              <a:buNone/>
              <a:defRPr/>
            </a:pP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б) профессиональная подготовка и отбор </a:t>
            </a:r>
          </a:p>
          <a:p>
            <a:pPr marL="381000" indent="-381000" algn="ctr">
              <a:buNone/>
              <a:defRPr/>
            </a:pP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в) психологическое консультирование </a:t>
            </a:r>
          </a:p>
          <a:p>
            <a:pPr marL="381000" indent="-381000" algn="ctr">
              <a:buNone/>
              <a:defRPr/>
            </a:pPr>
            <a:endParaRPr lang="ru-RU" altLang="ru-RU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81000" indent="-381000" algn="ctr">
              <a:buNone/>
              <a:defRPr/>
            </a:pPr>
            <a:r>
              <a:rPr lang="ru-RU" altLang="ru-RU" b="1">
                <a:solidFill>
                  <a:schemeClr val="tx1">
                    <a:lumMod val="75000"/>
                    <a:lumOff val="25000"/>
                  </a:schemeClr>
                </a:solidFill>
              </a:rPr>
              <a:t>Этапы тестирования</a:t>
            </a:r>
          </a:p>
          <a:p>
            <a:pPr marL="381000" indent="-381000" algn="ctr">
              <a:buNone/>
              <a:defRPr/>
            </a:pP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1) выбор теста (определяется целью тестирования) </a:t>
            </a:r>
          </a:p>
          <a:p>
            <a:pPr marL="381000" indent="-381000" algn="ctr">
              <a:buNone/>
              <a:defRPr/>
            </a:pP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2) его проведение (определяется инструкцией к тесту)</a:t>
            </a:r>
          </a:p>
          <a:p>
            <a:pPr marL="381000" indent="-381000" algn="ctr">
              <a:buNone/>
              <a:defRPr/>
            </a:pP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3) интерпретация результатов</a:t>
            </a:r>
          </a:p>
        </p:txBody>
      </p:sp>
    </p:spTree>
    <p:extLst>
      <p:ext uri="{BB962C8B-B14F-4D97-AF65-F5344CB8AC3E}">
        <p14:creationId xmlns:p14="http://schemas.microsoft.com/office/powerpoint/2010/main" val="25314012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102D0B2B-300B-FB4B-B020-B34FF27658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Виды тестов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216F3DD-09A6-F54D-8C52-4EC3600F08A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marL="91440" indent="-91440">
              <a:buFont typeface="Wingdings 3" charset="2"/>
              <a:buChar char=""/>
              <a:defRPr/>
            </a:pPr>
            <a:r>
              <a:rPr lang="ru-RU" altLang="ru-RU" b="1">
                <a:solidFill>
                  <a:schemeClr val="tx1">
                    <a:lumMod val="75000"/>
                    <a:lumOff val="25000"/>
                  </a:schemeClr>
                </a:solidFill>
              </a:rPr>
              <a:t>Вербальные и невербальные</a:t>
            </a: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 (тест на словарный запас - вербальный, невербальный - тест, требующий определенных действий в качестве ответа).</a:t>
            </a:r>
            <a:endParaRPr lang="ru-RU" altLang="ru-RU" b="1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>
              <a:buFont typeface="Wingdings 3" charset="2"/>
              <a:buChar char=""/>
              <a:defRPr/>
            </a:pPr>
            <a:r>
              <a:rPr lang="ru-RU" altLang="ru-RU" b="1">
                <a:solidFill>
                  <a:schemeClr val="tx1">
                    <a:lumMod val="75000"/>
                    <a:lumOff val="25000"/>
                  </a:schemeClr>
                </a:solidFill>
              </a:rPr>
              <a:t>Индивидуальные и групповые тесты. </a:t>
            </a:r>
          </a:p>
          <a:p>
            <a:pPr marL="91440" indent="-91440">
              <a:buFont typeface="Wingdings 3" charset="2"/>
              <a:buChar char=""/>
              <a:defRPr/>
            </a:pPr>
            <a:r>
              <a:rPr lang="ru-RU" altLang="ru-RU" b="1">
                <a:solidFill>
                  <a:schemeClr val="tx1">
                    <a:lumMod val="75000"/>
                    <a:lumOff val="25000"/>
                  </a:schemeClr>
                </a:solidFill>
              </a:rPr>
              <a:t>Тесты достижений</a:t>
            </a: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 - это тесты успеваемости, тесты творческих возможностей, тесты интеллекта.</a:t>
            </a:r>
            <a:endParaRPr lang="ru-RU" altLang="ru-RU" b="1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>
              <a:buFont typeface="Wingdings 3" charset="2"/>
              <a:buChar char=""/>
              <a:defRPr/>
            </a:pPr>
            <a:r>
              <a:rPr lang="ru-RU" altLang="ru-RU" b="1">
                <a:solidFill>
                  <a:schemeClr val="tx1">
                    <a:lumMod val="75000"/>
                    <a:lumOff val="25000"/>
                  </a:schemeClr>
                </a:solidFill>
              </a:rPr>
              <a:t>Личностные тесты</a:t>
            </a: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 - это характерологические тесты, тесты на установление интересов, темперамента и др. </a:t>
            </a:r>
          </a:p>
          <a:p>
            <a:pPr marL="91440" indent="-91440">
              <a:buFont typeface="Wingdings 3" charset="2"/>
              <a:buChar char=""/>
              <a:defRPr/>
            </a:pPr>
            <a:r>
              <a:rPr lang="ru-RU" altLang="ru-RU" b="1">
                <a:solidFill>
                  <a:schemeClr val="tx1">
                    <a:lumMod val="75000"/>
                    <a:lumOff val="25000"/>
                  </a:schemeClr>
                </a:solidFill>
              </a:rPr>
              <a:t>Проективные тесты </a:t>
            </a: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в результате дают «свободный» ответ, который не может быть расценен как "правильный" или "не правильный.</a:t>
            </a:r>
          </a:p>
          <a:p>
            <a:pPr marL="91440" indent="-91440">
              <a:buFont typeface="Wingdings 3" charset="2"/>
              <a:buChar char=""/>
              <a:defRPr/>
            </a:pPr>
            <a:r>
              <a:rPr lang="ru-RU" altLang="ru-RU" b="1">
                <a:solidFill>
                  <a:schemeClr val="tx1">
                    <a:lumMod val="75000"/>
                    <a:lumOff val="25000"/>
                  </a:schemeClr>
                </a:solidFill>
              </a:rPr>
              <a:t>Простые и сложные тесты</a:t>
            </a: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 различаются тем, что последние состоят из нескольких самостоятельных подтестов. </a:t>
            </a:r>
          </a:p>
          <a:p>
            <a:pPr marL="91440" indent="-91440">
              <a:buFont typeface="Wingdings 3" charset="2"/>
              <a:buChar char=""/>
              <a:defRPr/>
            </a:pPr>
            <a:r>
              <a:rPr lang="ru-RU" altLang="ru-RU" b="1">
                <a:solidFill>
                  <a:schemeClr val="tx1">
                    <a:lumMod val="75000"/>
                    <a:lumOff val="25000"/>
                  </a:schemeClr>
                </a:solidFill>
              </a:rPr>
              <a:t>Критериально-ориентированные тесты </a:t>
            </a: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позволяют</a:t>
            </a:r>
            <a:r>
              <a:rPr lang="ru-RU" altLang="ru-RU" b="1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оценивать испытуемого по отношению к заранее заданной норме, не сравнивая со среднестатистическими данными.</a:t>
            </a:r>
          </a:p>
        </p:txBody>
      </p:sp>
    </p:spTree>
    <p:extLst>
      <p:ext uri="{BB962C8B-B14F-4D97-AF65-F5344CB8AC3E}">
        <p14:creationId xmlns:p14="http://schemas.microsoft.com/office/powerpoint/2010/main" val="2121905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49971CAE-2B71-144D-AC20-38E0A8DBDB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Способы построения тестовых заданий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4ABF03C-0723-4148-8C11-2EAE5FD095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52600" y="1676400"/>
            <a:ext cx="8686800" cy="4343400"/>
          </a:xfrm>
        </p:spPr>
        <p:txBody>
          <a:bodyPr/>
          <a:lstStyle/>
          <a:p>
            <a:pPr algn="ctr"/>
            <a:r>
              <a:rPr lang="ru-RU" altLang="ru-RU"/>
              <a:t>Открытые</a:t>
            </a:r>
          </a:p>
          <a:p>
            <a:pPr algn="ctr"/>
            <a:r>
              <a:rPr lang="ru-RU" altLang="ru-RU"/>
              <a:t>Закрытые</a:t>
            </a:r>
          </a:p>
          <a:p>
            <a:pPr algn="ctr"/>
            <a:r>
              <a:rPr lang="ru-RU" altLang="ru-RU"/>
              <a:t>На соотношение</a:t>
            </a:r>
          </a:p>
          <a:p>
            <a:pPr algn="ctr"/>
            <a:r>
              <a:rPr lang="ru-RU" altLang="ru-RU"/>
              <a:t>На упорядочение</a:t>
            </a:r>
          </a:p>
          <a:p>
            <a:pPr algn="ctr"/>
            <a:r>
              <a:rPr lang="ru-RU" altLang="ru-RU"/>
              <a:t>Таксономия Б. Блума </a:t>
            </a:r>
          </a:p>
          <a:p>
            <a:pPr algn="ctr">
              <a:buFont typeface="Wingdings" pitchFamily="2" charset="2"/>
              <a:buNone/>
            </a:pPr>
            <a:r>
              <a:rPr lang="ru-RU" altLang="ru-RU"/>
              <a:t>(познание, понимание, применение, анализ, синтез, оценка)</a:t>
            </a:r>
          </a:p>
        </p:txBody>
      </p:sp>
    </p:spTree>
    <p:extLst>
      <p:ext uri="{BB962C8B-B14F-4D97-AF65-F5344CB8AC3E}">
        <p14:creationId xmlns:p14="http://schemas.microsoft.com/office/powerpoint/2010/main" val="3850936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02DBCB59-3ED9-A648-99AC-0034580A70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Стимульный материал</a:t>
            </a:r>
          </a:p>
        </p:txBody>
      </p:sp>
      <p:graphicFrame>
        <p:nvGraphicFramePr>
          <p:cNvPr id="23555" name="Object 4">
            <a:extLst>
              <a:ext uri="{FF2B5EF4-FFF2-40B4-BE49-F238E27FC236}">
                <a16:creationId xmlns:a16="http://schemas.microsoft.com/office/drawing/2014/main" id="{DAE25257-7B53-F54C-96C7-2013495A2684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3074989" y="2182814"/>
          <a:ext cx="6086475" cy="334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Документ" r:id="rId3" imgW="6083300" imgH="3352800" progId="Word.Document.8">
                  <p:embed/>
                </p:oleObj>
              </mc:Choice>
              <mc:Fallback>
                <p:oleObj name="Документ" r:id="rId3" imgW="6083300" imgH="3352800" progId="Word.Document.8">
                  <p:embed/>
                  <p:pic>
                    <p:nvPicPr>
                      <p:cNvPr id="23555" name="Object 4">
                        <a:extLst>
                          <a:ext uri="{FF2B5EF4-FFF2-40B4-BE49-F238E27FC236}">
                            <a16:creationId xmlns:a16="http://schemas.microsoft.com/office/drawing/2014/main" id="{DAE25257-7B53-F54C-96C7-2013495A2684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4989" y="2182814"/>
                        <a:ext cx="6086475" cy="334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4270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BE31EF-6F7A-4947-B828-1900C901C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Ретроспективные исследования</a:t>
            </a:r>
          </a:p>
        </p:txBody>
      </p:sp>
    </p:spTree>
    <p:extLst>
      <p:ext uri="{BB962C8B-B14F-4D97-AF65-F5344CB8AC3E}">
        <p14:creationId xmlns:p14="http://schemas.microsoft.com/office/powerpoint/2010/main" val="3981199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/>
              <a:t>Биографический метод</a:t>
            </a:r>
            <a:r>
              <a:rPr lang="ru-RU" sz="2800" dirty="0"/>
              <a:t> в психологии и социологии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1981200" y="1600200"/>
            <a:ext cx="7848600" cy="19050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– один из методов </a:t>
            </a:r>
            <a:r>
              <a:rPr lang="ru-RU" dirty="0">
                <a:hlinkClick r:id="rId2" tooltip="Качественные методы исследований в оценивании"/>
              </a:rPr>
              <a:t>качественного исследования</a:t>
            </a:r>
            <a:r>
              <a:rPr lang="ru-RU" dirty="0"/>
              <a:t> в </a:t>
            </a:r>
            <a:r>
              <a:rPr lang="ru-RU" dirty="0">
                <a:hlinkClick r:id="rId3" tooltip="Социология"/>
              </a:rPr>
              <a:t>социологии</a:t>
            </a:r>
            <a:r>
              <a:rPr lang="ru-RU" dirty="0"/>
              <a:t>, основанный на парадигмах социологического номинализма и </a:t>
            </a:r>
            <a:r>
              <a:rPr lang="ru-RU" dirty="0">
                <a:hlinkClick r:id="rId4" tooltip="Социальный конструктивизм"/>
              </a:rPr>
              <a:t>социологического конструктивизма</a:t>
            </a:r>
            <a:r>
              <a:rPr lang="ru-RU" dirty="0"/>
              <a:t>. Представляет собой способы измерения и оценки истории жизни, рассказанных или сообщенных свидетельств о жизни с позиции тех, кто эту жизнь прожил.</a:t>
            </a:r>
          </a:p>
        </p:txBody>
      </p:sp>
      <p:pic>
        <p:nvPicPr>
          <p:cNvPr id="11" name="Рисунок 10" descr="ecrire-sur-un-carne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2800" y="3429001"/>
            <a:ext cx="5385288" cy="30274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996727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2286000"/>
            <a:ext cx="3886200" cy="388620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 Оно состоит из сбора информации, из писем, интервью, дневников, протоколов наблюдений и методов её анализа и основывается на том, что возможно восстанавливать и изучать социальную действительность, социальные факты через анализ биографических материалов и событий, сохранённых в них, через оценки, отзывы, мнения и установки. 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209800" y="533400"/>
            <a:ext cx="7242048" cy="106680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Сущность биографического метода заключается в ответе на вопрос, в результате каких механизмов и событий рождается какая-либо конкретная личность, и как в дальнейшем она формирует свою судьбу</a:t>
            </a:r>
          </a:p>
        </p:txBody>
      </p:sp>
      <p:pic>
        <p:nvPicPr>
          <p:cNvPr id="5" name="Рисунок 4" descr="139836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7900" y="2514600"/>
            <a:ext cx="3771900" cy="2514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908975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История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Метод биографического анализа впервые был применен представителями </a:t>
            </a:r>
            <a:r>
              <a:rPr lang="ru-RU" dirty="0">
                <a:hlinkClick r:id="rId2" tooltip="Чикагская школа социологии"/>
              </a:rPr>
              <a:t>Чикагской социологический школы</a:t>
            </a:r>
            <a:r>
              <a:rPr lang="ru-RU" dirty="0"/>
              <a:t> </a:t>
            </a:r>
            <a:r>
              <a:rPr lang="ru-RU" dirty="0">
                <a:hlinkClick r:id="rId3" tooltip="Томас, Уильям Айзек"/>
              </a:rPr>
              <a:t>У.  Томасом</a:t>
            </a:r>
            <a:r>
              <a:rPr lang="ru-RU" dirty="0"/>
              <a:t> и </a:t>
            </a:r>
            <a:r>
              <a:rPr lang="ru-RU" dirty="0">
                <a:hlinkClick r:id="rId4" tooltip="Знанецкий, Флориан Витольд"/>
              </a:rPr>
              <a:t>Ф.  </a:t>
            </a:r>
            <a:r>
              <a:rPr lang="ru-RU" dirty="0" err="1">
                <a:hlinkClick r:id="rId4" tooltip="Знанецкий, Флориан Витольд"/>
              </a:rPr>
              <a:t>Знанецким</a:t>
            </a:r>
            <a:r>
              <a:rPr lang="ru-RU" dirty="0"/>
              <a:t> в исследовании «Польский крестьянин в Европе и Америке» (</a:t>
            </a:r>
            <a:r>
              <a:rPr lang="ru-RU" dirty="0" err="1"/>
              <a:t>Thomas</a:t>
            </a:r>
            <a:r>
              <a:rPr lang="ru-RU" dirty="0"/>
              <a:t>, Znaniecki,1918–1920). Именно они впервые выступили с обоснованием данного метода в рамках теоретического подхода в </a:t>
            </a:r>
            <a:r>
              <a:rPr lang="ru-RU" dirty="0">
                <a:hlinkClick r:id="rId5" tooltip="Социология"/>
              </a:rPr>
              <a:t>социологии</a:t>
            </a:r>
            <a:r>
              <a:rPr lang="ru-RU" dirty="0"/>
              <a:t>, полагая, что социальные процессы нужно рассматривать как взаимодействие разума личности и окружающей его реальности. Социологи считали, что исследования, направленные на описание жизненной картины человека, позволят им впоследствии обобщить различные группы, а иногда и </a:t>
            </a:r>
            <a:r>
              <a:rPr lang="ru-RU" dirty="0">
                <a:hlinkClick r:id="rId6" tooltip="Субкультура"/>
              </a:rPr>
              <a:t>субкультуры</a:t>
            </a:r>
            <a:r>
              <a:rPr lang="ru-RU" dirty="0"/>
              <a:t>.</a:t>
            </a:r>
          </a:p>
        </p:txBody>
      </p:sp>
      <p:pic>
        <p:nvPicPr>
          <p:cNvPr id="5" name="Содержимое 4" descr="eae32f97531c30d0dac1c1bf03434e45--sociology-major-século-xx.jpg"/>
          <p:cNvPicPr>
            <a:picLocks noGrp="1" noChangeAspect="1"/>
          </p:cNvPicPr>
          <p:nvPr>
            <p:ph sz="quarter" idx="2"/>
          </p:nvPr>
        </p:nvPicPr>
        <p:blipFill>
          <a:blip r:embed="rId7"/>
          <a:stretch>
            <a:fillRect/>
          </a:stretch>
        </p:blipFill>
        <p:spPr>
          <a:xfrm>
            <a:off x="5943600" y="762000"/>
            <a:ext cx="3251200" cy="457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955162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4F91FCF5-2B81-DA4A-B765-51B59D1478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altLang="ru-RU" dirty="0">
                <a:solidFill>
                  <a:srgbClr val="333399"/>
                </a:solidFill>
              </a:rPr>
              <a:t>Психологический эксперимент</a:t>
            </a:r>
            <a:br>
              <a:rPr lang="ru-RU" altLang="ru-RU" dirty="0">
                <a:solidFill>
                  <a:srgbClr val="333399"/>
                </a:solidFill>
              </a:rPr>
            </a:br>
            <a:endParaRPr lang="ru-RU" alt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DFCB2502-35B7-1141-90D2-DDC65D1399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33600" y="1600200"/>
            <a:ext cx="7924800" cy="4419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altLang="ru-RU"/>
              <a:t>Это совместная деятельность испытуемого и экспериментатора, организуемая экспериментатором и направленная на исследование особенностей психики испытуемого.</a:t>
            </a:r>
          </a:p>
          <a:p>
            <a:pPr algn="ctr">
              <a:buFont typeface="Wingdings" pitchFamily="2" charset="2"/>
              <a:buNone/>
            </a:pPr>
            <a:endParaRPr lang="ru-RU" altLang="ru-RU"/>
          </a:p>
          <a:p>
            <a:pPr algn="ctr">
              <a:buFont typeface="Wingdings" pitchFamily="2" charset="2"/>
              <a:buNone/>
            </a:pPr>
            <a:r>
              <a:rPr lang="ru-RU" altLang="ru-RU"/>
              <a:t>Процессом, организующим и регулирующим совместную деятельность, является </a:t>
            </a:r>
            <a:r>
              <a:rPr lang="ru-RU" altLang="ru-RU" b="1">
                <a:solidFill>
                  <a:srgbClr val="333399"/>
                </a:solidFill>
              </a:rPr>
              <a:t>общение</a:t>
            </a:r>
            <a:r>
              <a:rPr lang="ru-RU" altLang="ru-RU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31044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2209800" y="228600"/>
            <a:ext cx="7467600" cy="304800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Самым сложным в биографическом анализе было и будет выделение различных социальных либо индивидуальных характеристик в конкретной истории. Очень редко исследователь, описывая картину жизни человека, использует полностью все известные о нем данные, с рождения до кончины. </a:t>
            </a:r>
          </a:p>
          <a:p>
            <a:r>
              <a:rPr lang="ru-RU" dirty="0"/>
              <a:t>Обычно он выбирает наиболее значимые временные периоды, продвижение по карьерной лестнице, важные события в семье, отношения с членами семьи и окружающими. Большинство известных социологов вместо термина биографический метод используют термин история конкретного случая, доказывая, что используемые данные были выборочными.</a:t>
            </a:r>
          </a:p>
        </p:txBody>
      </p:sp>
      <p:pic>
        <p:nvPicPr>
          <p:cNvPr id="7" name="Рисунок 6" descr="1koran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2781300"/>
            <a:ext cx="7239000" cy="3619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676249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Специфика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1600200"/>
            <a:ext cx="7467600" cy="1905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/>
              <a:t>Спецификой  биографического анализа  считают  его  </a:t>
            </a:r>
            <a:r>
              <a:rPr lang="ru-RU" dirty="0" err="1"/>
              <a:t>сфокусированность</a:t>
            </a:r>
            <a:r>
              <a:rPr lang="ru-RU" dirty="0"/>
              <a:t>  на субъективной  интерпретации  аспектов  жизни  личности,  группы  (например,  семьи),  организации.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09800" y="3810001"/>
            <a:ext cx="7315200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Если метод устной истории   -  это  воссоздание  определенных  исторических  событий  с         </a:t>
            </a:r>
            <a:r>
              <a:rPr lang="ru-RU" dirty="0" err="1"/>
              <a:t>фактологической</a:t>
            </a:r>
            <a:r>
              <a:rPr lang="ru-RU" dirty="0"/>
              <a:t>  точностью  со слов  их  участника,  то здесь в  центре  внимания   оказывается  устное  или  документальное  описание  событий  с точки  зрения  самого  рассказчика  в  той  форме,  в  которой        субъект  жизнеописания  переживает,  интерпретирует  и               определяет  эти  события. </a:t>
            </a:r>
          </a:p>
        </p:txBody>
      </p:sp>
    </p:spTree>
    <p:extLst>
      <p:ext uri="{BB962C8B-B14F-4D97-AF65-F5344CB8AC3E}">
        <p14:creationId xmlns:p14="http://schemas.microsoft.com/office/powerpoint/2010/main" val="9366027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2800" y="4648200"/>
            <a:ext cx="1905000" cy="17145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057400" y="457200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В  истории  жизни  присутствуют  три  типа  конкретизации субъекта  (по  М.  Бургосу):  </a:t>
            </a:r>
          </a:p>
          <a:p>
            <a:r>
              <a:rPr lang="ru-RU" dirty="0"/>
              <a:t>субъект  в  качестве  интервьюируемого; </a:t>
            </a:r>
          </a:p>
          <a:p>
            <a:r>
              <a:rPr lang="ru-RU" dirty="0"/>
              <a:t> субъект  как  предмет,  герой  рассказа; </a:t>
            </a:r>
          </a:p>
          <a:p>
            <a:r>
              <a:rPr lang="ru-RU" dirty="0"/>
              <a:t> и субъект  - рассказчик  истории. </a:t>
            </a:r>
          </a:p>
          <a:p>
            <a:pPr>
              <a:buNone/>
            </a:pPr>
            <a:r>
              <a:rPr lang="ru-RU" dirty="0"/>
              <a:t> Каждый  из  этих  типов  занимает  самостоятельное  положение  в  структуре повествования,  потому  может  быть                   проанализирован  отдельно.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66320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xOUL_SFRtl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2800" y="3733800"/>
            <a:ext cx="2540000" cy="27051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Источники метода биографического анализа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/>
              <a:t>    Биографический метод подразумевает собой использование любых биографических материалов для исследовательских и практических целей.</a:t>
            </a:r>
          </a:p>
          <a:p>
            <a:r>
              <a:rPr lang="ru-RU" dirty="0"/>
              <a:t>Человек</a:t>
            </a:r>
          </a:p>
          <a:p>
            <a:r>
              <a:rPr lang="ru-RU" dirty="0"/>
              <a:t>Знающие его люди</a:t>
            </a:r>
          </a:p>
          <a:p>
            <a:r>
              <a:rPr lang="ru-RU" dirty="0"/>
              <a:t>Биографические и литературные источники о нем</a:t>
            </a:r>
          </a:p>
          <a:p>
            <a:r>
              <a:rPr lang="ru-RU" dirty="0"/>
              <a:t>Адресные данные и данные о профессиональной деятельности</a:t>
            </a:r>
          </a:p>
          <a:p>
            <a:r>
              <a:rPr lang="ru-RU" dirty="0"/>
              <a:t>Его жилая обстановка</a:t>
            </a:r>
          </a:p>
          <a:p>
            <a:r>
              <a:rPr lang="ru-RU" dirty="0"/>
              <a:t>Личные вещи</a:t>
            </a:r>
          </a:p>
          <a:p>
            <a:r>
              <a:rPr lang="ru-RU" dirty="0"/>
              <a:t>Официальные документы</a:t>
            </a:r>
          </a:p>
          <a:p>
            <a:r>
              <a:rPr lang="ru-RU" dirty="0"/>
              <a:t>Практические результаты деятельности</a:t>
            </a:r>
          </a:p>
          <a:p>
            <a:r>
              <a:rPr lang="ru-RU" dirty="0"/>
              <a:t>Автобиография</a:t>
            </a:r>
          </a:p>
        </p:txBody>
      </p:sp>
    </p:spTree>
    <p:extLst>
      <p:ext uri="{BB962C8B-B14F-4D97-AF65-F5344CB8AC3E}">
        <p14:creationId xmlns:p14="http://schemas.microsoft.com/office/powerpoint/2010/main" val="3950692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hutterstock_123142174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14601" y="2590800"/>
            <a:ext cx="4061747" cy="366369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Сфера применения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410200" y="1600200"/>
            <a:ext cx="4038600" cy="36576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изучении социально-исторической ситуации</a:t>
            </a:r>
          </a:p>
          <a:p>
            <a:r>
              <a:rPr lang="ru-RU" dirty="0" err="1"/>
              <a:t>гендерных</a:t>
            </a:r>
            <a:r>
              <a:rPr lang="ru-RU" dirty="0"/>
              <a:t> исследованиях</a:t>
            </a:r>
          </a:p>
          <a:p>
            <a:r>
              <a:rPr lang="ru-RU" dirty="0"/>
              <a:t>описании социальных проблем</a:t>
            </a:r>
          </a:p>
          <a:p>
            <a:r>
              <a:rPr lang="ru-RU" dirty="0"/>
              <a:t>изучении внутреннего мира субъекта</a:t>
            </a:r>
          </a:p>
          <a:p>
            <a:r>
              <a:rPr lang="ru-RU" dirty="0"/>
              <a:t>изучении психологии преступника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61872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Методы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1600200"/>
            <a:ext cx="7848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err="1"/>
              <a:t>Психобиография</a:t>
            </a:r>
            <a:r>
              <a:rPr lang="ru-RU" dirty="0"/>
              <a:t> (основывается на биографической информации).</a:t>
            </a:r>
          </a:p>
          <a:p>
            <a:endParaRPr lang="ru-RU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905000" y="3048000"/>
            <a:ext cx="6400800" cy="2438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>
            <a:normAutofit fontScale="92500" lnSpcReduction="20000"/>
          </a:bodyPr>
          <a:lstStyle/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ru-RU" sz="2400" b="1">
                <a:solidFill>
                  <a:schemeClr val="tx1"/>
                </a:solidFill>
              </a:rPr>
              <a:t>Каузометрия</a:t>
            </a:r>
            <a:r>
              <a:rPr lang="ru-RU" sz="2400">
                <a:solidFill>
                  <a:schemeClr val="tx1"/>
                </a:solidFill>
              </a:rPr>
              <a:t> – предназначена для исследования картины жизненного пути человека и его психологического времени. Проводится как интервью, при этом с её помощью можно описать не только прошедшие события, но и будущие, то есть те, которые могут возникнуть или возникнут, путем причинно-следственных связей. </a:t>
            </a:r>
          </a:p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7092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286000" y="381000"/>
            <a:ext cx="7467600" cy="48737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/>
              <a:t>Биографическая анкета</a:t>
            </a:r>
            <a:r>
              <a:rPr lang="ru-RU" dirty="0"/>
              <a:t> конкретизирует методы группы биографических </a:t>
            </a:r>
            <a:r>
              <a:rPr lang="ru-RU" dirty="0" err="1"/>
              <a:t>опросников</a:t>
            </a:r>
            <a:r>
              <a:rPr lang="ru-RU" dirty="0"/>
              <a:t>, в которых находят свое отражение показатели жизненного пути человека, и состоит из следующих пунктов: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Жизненный путь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Ступени социализации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Среда развития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Интересы</a:t>
            </a:r>
          </a:p>
          <a:p>
            <a:pPr>
              <a:buFont typeface="Wingdings" pitchFamily="2" charset="2"/>
              <a:buChar char="q"/>
            </a:pPr>
            <a:r>
              <a:rPr lang="ru-RU" dirty="0"/>
              <a:t>Состояние здоровья</a:t>
            </a:r>
          </a:p>
          <a:p>
            <a:endParaRPr lang="ru-RU" dirty="0"/>
          </a:p>
        </p:txBody>
      </p:sp>
      <p:pic>
        <p:nvPicPr>
          <p:cNvPr id="4" name="Рисунок 3" descr="painel-2x1-minions-festa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43401" y="2362201"/>
            <a:ext cx="7606453" cy="401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5060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Проблемы и критика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981200" y="1600200"/>
            <a:ext cx="7086600" cy="335280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Биографический метод, который так часто используется в социологии, так же часто подвержен критике, так как он подвержен постоянному смещению описываемых событий.</a:t>
            </a:r>
          </a:p>
          <a:p>
            <a:r>
              <a:rPr lang="ru-RU" dirty="0"/>
              <a:t> Поскольку метод биографического анализа направлен  на  исследование  и  представление  субъективного  опыта  информанта,  то возникает  проблема  субъективности  данных,  которые  могут   быть  окрашены  ложью,  желанием  произвести впечатление,  и  вследствие  этих  особенностей  не         могут   считаться  надежными.  </a:t>
            </a:r>
          </a:p>
          <a:p>
            <a:r>
              <a:rPr lang="ru-RU" dirty="0"/>
              <a:t>Установление  критериев объективности  исследования  различается  в  рамках                  реалистического  и  конструктивистского  подходов.</a:t>
            </a:r>
          </a:p>
        </p:txBody>
      </p:sp>
      <p:pic>
        <p:nvPicPr>
          <p:cNvPr id="4" name="Рисунок 3" descr="проблема-человека-3d-некоторые-21814939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4F4F4"/>
              </a:clrFrom>
              <a:clrTo>
                <a:srgbClr val="F4F4F4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62800" y="3537204"/>
            <a:ext cx="3048000" cy="2887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588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F46E9B4-538C-C54E-8964-02A2A45807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altLang="ru-RU" sz="2400">
                <a:solidFill>
                  <a:srgbClr val="333399"/>
                </a:solidFill>
              </a:rPr>
              <a:t>Характеристики эксперимента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4653C5E-6AFD-6947-9E29-E0D2A3F155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57400" y="1676400"/>
            <a:ext cx="8229600" cy="43434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ru-RU" altLang="ru-RU"/>
              <a:t>Эксперимент отличается от наблюдения активным вмешательством в ситуацию со стороны исследователя, осуществляющего планомерное </a:t>
            </a:r>
            <a:r>
              <a:rPr lang="ru-RU" altLang="ru-RU" b="1">
                <a:solidFill>
                  <a:srgbClr val="333399"/>
                </a:solidFill>
              </a:rPr>
              <a:t>манипулирование</a:t>
            </a:r>
            <a:r>
              <a:rPr lang="ru-RU" altLang="ru-RU"/>
              <a:t> одной или несколькими переменными (факторами) и </a:t>
            </a:r>
            <a:r>
              <a:rPr lang="ru-RU" altLang="ru-RU" b="1">
                <a:solidFill>
                  <a:srgbClr val="333399"/>
                </a:solidFill>
              </a:rPr>
              <a:t>регистрацию</a:t>
            </a:r>
            <a:r>
              <a:rPr lang="ru-RU" altLang="ru-RU"/>
              <a:t> сопутствующих изменений в поведении изучаемого объекта.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ru-RU" altLang="ru-RU"/>
          </a:p>
          <a:p>
            <a:pPr>
              <a:lnSpc>
                <a:spcPct val="80000"/>
              </a:lnSpc>
            </a:pPr>
            <a:r>
              <a:rPr lang="ru-RU" altLang="ru-RU"/>
              <a:t>Позволяет проверять гипотезы о причинно-следственных отношениях, не ограничиваясь констатацией связи (корреляции) между переменными. </a:t>
            </a:r>
          </a:p>
        </p:txBody>
      </p:sp>
    </p:spTree>
    <p:extLst>
      <p:ext uri="{BB962C8B-B14F-4D97-AF65-F5344CB8AC3E}">
        <p14:creationId xmlns:p14="http://schemas.microsoft.com/office/powerpoint/2010/main" val="1749828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295413F-1F0B-4544-A2B5-EA6A7D72B2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Выбор метода исследования</a:t>
            </a:r>
          </a:p>
        </p:txBody>
      </p:sp>
      <p:graphicFrame>
        <p:nvGraphicFramePr>
          <p:cNvPr id="12291" name="Object 37">
            <a:extLst>
              <a:ext uri="{FF2B5EF4-FFF2-40B4-BE49-F238E27FC236}">
                <a16:creationId xmlns:a16="http://schemas.microsoft.com/office/drawing/2014/main" id="{99FE4BD8-FCB5-A442-A506-8AAF34DD5F2A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3117850" y="3059114"/>
          <a:ext cx="6000750" cy="159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Документ" r:id="rId3" imgW="6007100" imgH="1600200" progId="Word.Document.8">
                  <p:embed/>
                </p:oleObj>
              </mc:Choice>
              <mc:Fallback>
                <p:oleObj name="Документ" r:id="rId3" imgW="6007100" imgH="1600200" progId="Word.Document.8">
                  <p:embed/>
                  <p:pic>
                    <p:nvPicPr>
                      <p:cNvPr id="12291" name="Object 37">
                        <a:extLst>
                          <a:ext uri="{FF2B5EF4-FFF2-40B4-BE49-F238E27FC236}">
                            <a16:creationId xmlns:a16="http://schemas.microsoft.com/office/drawing/2014/main" id="{99FE4BD8-FCB5-A442-A506-8AAF34DD5F2A}"/>
                          </a:ext>
                        </a:extLst>
                      </p:cNvPr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3059114"/>
                        <a:ext cx="6000750" cy="159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3227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E73F778D-4002-844F-8269-63C52DC54D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altLang="ru-RU">
                <a:solidFill>
                  <a:schemeClr val="tx1">
                    <a:lumMod val="75000"/>
                    <a:lumOff val="25000"/>
                  </a:schemeClr>
                </a:solidFill>
              </a:rPr>
              <a:t>Виды (планы) эксперимента 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5BC4D734-3E10-A44F-AEDB-7A0F33DD1C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b="1">
                <a:solidFill>
                  <a:srgbClr val="333399"/>
                </a:solidFill>
              </a:rPr>
              <a:t>Традиционные</a:t>
            </a:r>
            <a:r>
              <a:rPr lang="ru-RU" altLang="ru-RU"/>
              <a:t> и </a:t>
            </a:r>
            <a:r>
              <a:rPr lang="ru-RU" altLang="ru-RU" b="1">
                <a:solidFill>
                  <a:srgbClr val="333399"/>
                </a:solidFill>
              </a:rPr>
              <a:t>факторные</a:t>
            </a:r>
            <a:r>
              <a:rPr lang="ru-RU" altLang="ru-RU"/>
              <a:t> планы проведения эксперимента. </a:t>
            </a:r>
          </a:p>
          <a:p>
            <a:pPr>
              <a:lnSpc>
                <a:spcPct val="80000"/>
              </a:lnSpc>
            </a:pPr>
            <a:r>
              <a:rPr lang="ru-RU" altLang="ru-RU"/>
              <a:t>При традиционном планировании меняется лишь одна независимая переменная, при факторном — несколько. </a:t>
            </a:r>
          </a:p>
          <a:p>
            <a:pPr>
              <a:lnSpc>
                <a:spcPct val="80000"/>
              </a:lnSpc>
            </a:pPr>
            <a:r>
              <a:rPr lang="ru-RU" altLang="ru-RU"/>
              <a:t>Если изучаемая область относительно неизвестна и система гипотез отсутствует, то проводят </a:t>
            </a:r>
            <a:r>
              <a:rPr lang="ru-RU" altLang="ru-RU" b="1">
                <a:solidFill>
                  <a:srgbClr val="333399"/>
                </a:solidFill>
                <a:hlinkClick r:id="rId2" action="ppaction://hlinksldjump"/>
              </a:rPr>
              <a:t>пилотажный </a:t>
            </a:r>
            <a:r>
              <a:rPr lang="ru-RU" altLang="ru-RU" b="1">
                <a:solidFill>
                  <a:srgbClr val="333399"/>
                </a:solidFill>
              </a:rPr>
              <a:t>эксперимент </a:t>
            </a:r>
            <a:r>
              <a:rPr lang="ru-RU" altLang="ru-RU"/>
              <a:t>, результаты которого могут помочь уточнить направление дальнейшего анализа. </a:t>
            </a:r>
          </a:p>
          <a:p>
            <a:pPr>
              <a:lnSpc>
                <a:spcPct val="80000"/>
              </a:lnSpc>
            </a:pPr>
            <a:r>
              <a:rPr lang="ru-RU" altLang="ru-RU"/>
              <a:t>Когда имеются две конкурирующие между собой гипотезы и эксперимент позволяет выбрать одну из них, проводят </a:t>
            </a:r>
            <a:r>
              <a:rPr lang="ru-RU" altLang="ru-RU" b="1">
                <a:solidFill>
                  <a:srgbClr val="333399"/>
                </a:solidFill>
              </a:rPr>
              <a:t>решающий</a:t>
            </a:r>
            <a:r>
              <a:rPr lang="ru-RU" altLang="ru-RU"/>
              <a:t> эксперимент.</a:t>
            </a:r>
          </a:p>
        </p:txBody>
      </p:sp>
    </p:spTree>
    <p:extLst>
      <p:ext uri="{BB962C8B-B14F-4D97-AF65-F5344CB8AC3E}">
        <p14:creationId xmlns:p14="http://schemas.microsoft.com/office/powerpoint/2010/main" val="3271358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3C8B1510-2222-D645-811A-D4FB79D6B5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95600" y="304800"/>
            <a:ext cx="7162800" cy="5715000"/>
          </a:xfrm>
        </p:spPr>
        <p:txBody>
          <a:bodyPr/>
          <a:lstStyle/>
          <a:p>
            <a:r>
              <a:rPr lang="ru-RU" altLang="ru-RU" b="1">
                <a:solidFill>
                  <a:srgbClr val="333399"/>
                </a:solidFill>
              </a:rPr>
              <a:t>Контрольный</a:t>
            </a:r>
            <a:r>
              <a:rPr lang="ru-RU" altLang="ru-RU"/>
              <a:t> эксперимент  - осуществляется с целью проверки каких-либо зависимостей. </a:t>
            </a:r>
          </a:p>
          <a:p>
            <a:r>
              <a:rPr lang="ru-RU" altLang="ru-RU" b="1">
                <a:solidFill>
                  <a:srgbClr val="333399"/>
                </a:solidFill>
              </a:rPr>
              <a:t>Формирующие</a:t>
            </a:r>
            <a:r>
              <a:rPr lang="ru-RU" altLang="ru-RU"/>
              <a:t>, или обучающие, эксперименты -  позволяют направленно формировать особенности психических процессов.  </a:t>
            </a:r>
          </a:p>
          <a:p>
            <a:r>
              <a:rPr lang="ru-RU" altLang="ru-RU"/>
              <a:t>Исследовательский (поисковый) эксперимент – </a:t>
            </a:r>
            <a:r>
              <a:rPr lang="ru-RU" altLang="ru-RU" b="1">
                <a:solidFill>
                  <a:srgbClr val="333399"/>
                </a:solidFill>
              </a:rPr>
              <a:t>эксплораторный</a:t>
            </a:r>
            <a:r>
              <a:rPr lang="ru-RU" altLang="ru-RU"/>
              <a:t>.</a:t>
            </a:r>
          </a:p>
          <a:p>
            <a:r>
              <a:rPr lang="ru-RU" altLang="ru-RU"/>
              <a:t>Подтверждающий эксперимент – </a:t>
            </a:r>
            <a:r>
              <a:rPr lang="ru-RU" altLang="ru-RU" b="1">
                <a:solidFill>
                  <a:srgbClr val="333399"/>
                </a:solidFill>
              </a:rPr>
              <a:t>конфирматорный</a:t>
            </a:r>
            <a:r>
              <a:rPr lang="ru-RU" altLang="ru-RU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4769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95A3A59-2C5F-7249-A42E-C406EB3AFA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altLang="ru-RU">
                <a:solidFill>
                  <a:schemeClr val="tx1">
                    <a:lumMod val="85000"/>
                    <a:lumOff val="15000"/>
                  </a:schemeClr>
                </a:solidFill>
              </a:rPr>
              <a:t>Пилотажный эксперимент («поисковый эксперимент»)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19A659B-DD8A-2742-B574-DD40A31B87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28800" y="1676400"/>
            <a:ext cx="8229600" cy="4343400"/>
          </a:xfrm>
        </p:spPr>
        <p:txBody>
          <a:bodyPr/>
          <a:lstStyle/>
          <a:p>
            <a:pPr algn="ctr">
              <a:spcAft>
                <a:spcPct val="0"/>
              </a:spcAft>
              <a:buFont typeface="Wingdings" pitchFamily="2" charset="2"/>
              <a:buNone/>
            </a:pPr>
            <a:r>
              <a:rPr lang="ru-RU" altLang="ru-RU" sz="2200"/>
              <a:t>Это пробно-поисковый тип исследования, проводимого до основного и являющегося его упрощенной формой:</a:t>
            </a:r>
          </a:p>
          <a:p>
            <a:pPr algn="ctr">
              <a:spcAft>
                <a:spcPct val="0"/>
              </a:spcAft>
              <a:buFontTx/>
              <a:buChar char="-"/>
            </a:pPr>
            <a:r>
              <a:rPr lang="ru-RU" altLang="ru-RU" sz="2200"/>
              <a:t>обеспечивает определение главного направления, принципов организации и методов основного исследования, </a:t>
            </a:r>
          </a:p>
          <a:p>
            <a:pPr algn="ctr">
              <a:spcAft>
                <a:spcPct val="0"/>
              </a:spcAft>
              <a:buFontTx/>
              <a:buChar char="-"/>
            </a:pPr>
            <a:r>
              <a:rPr lang="ru-RU" altLang="ru-RU" sz="2200"/>
              <a:t>уточняет наиболее важные гипотезы. </a:t>
            </a:r>
          </a:p>
          <a:p>
            <a:pPr algn="ctr">
              <a:spcAft>
                <a:spcPct val="0"/>
              </a:spcAft>
              <a:buFont typeface="Wingdings" pitchFamily="2" charset="2"/>
              <a:buNone/>
            </a:pPr>
            <a:r>
              <a:rPr lang="ru-RU" altLang="ru-RU" sz="2200"/>
              <a:t>Пилотажное исследование («</a:t>
            </a:r>
            <a:r>
              <a:rPr lang="ru-RU" altLang="ru-RU" sz="2200" b="1">
                <a:solidFill>
                  <a:srgbClr val="333399"/>
                </a:solidFill>
              </a:rPr>
              <a:t>зондаж</a:t>
            </a:r>
            <a:r>
              <a:rPr lang="ru-RU" altLang="ru-RU" sz="2200"/>
              <a:t>») применяется для установления объема выборки, уточнения содержания и числа вопросов анкеты, времени опроса и др.</a:t>
            </a:r>
          </a:p>
          <a:p>
            <a:pPr algn="ctr">
              <a:spcAft>
                <a:spcPct val="0"/>
              </a:spcAft>
              <a:buFont typeface="Wingdings" pitchFamily="2" charset="2"/>
              <a:buNone/>
            </a:pPr>
            <a:r>
              <a:rPr lang="ru-RU" altLang="ru-RU" sz="2200"/>
              <a:t>В тестологии пилотажное исследование («</a:t>
            </a:r>
            <a:r>
              <a:rPr lang="ru-RU" altLang="ru-RU" sz="2200" b="1">
                <a:solidFill>
                  <a:srgbClr val="333399"/>
                </a:solidFill>
              </a:rPr>
              <a:t>претест</a:t>
            </a:r>
            <a:r>
              <a:rPr lang="ru-RU" altLang="ru-RU" sz="2200"/>
              <a:t>») - средство выявления стандартов основного теста. </a:t>
            </a:r>
          </a:p>
        </p:txBody>
      </p:sp>
    </p:spTree>
    <p:extLst>
      <p:ext uri="{BB962C8B-B14F-4D97-AF65-F5344CB8AC3E}">
        <p14:creationId xmlns:p14="http://schemas.microsoft.com/office/powerpoint/2010/main" val="164944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38CEAED-BB2E-1248-AF29-CBD73896D2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altLang="ru-RU" sz="2400">
                <a:solidFill>
                  <a:schemeClr val="tx1">
                    <a:lumMod val="85000"/>
                    <a:lumOff val="15000"/>
                  </a:schemeClr>
                </a:solidFill>
              </a:rPr>
              <a:t>2. Розенцвейг С. – </a:t>
            </a:r>
            <a:br>
              <a:rPr lang="ru-RU" altLang="ru-RU" sz="24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altLang="ru-RU" sz="2400">
                <a:solidFill>
                  <a:schemeClr val="tx1">
                    <a:lumMod val="85000"/>
                    <a:lumOff val="15000"/>
                  </a:schemeClr>
                </a:solidFill>
              </a:rPr>
              <a:t>основоположник изучения социально-психологических аспектов эксперимента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A739752-3E2A-F942-8AC9-8F4E4BEEC9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57400" y="1676400"/>
            <a:ext cx="8305800" cy="4343400"/>
          </a:xfrm>
        </p:spPr>
        <p:txBody>
          <a:bodyPr/>
          <a:lstStyle/>
          <a:p>
            <a:r>
              <a:rPr lang="ru-RU" altLang="ru-RU" sz="2300"/>
              <a:t>Одна из трудностей применения эксперимента: исследователь оказывается включенным в ситуацию общения с испытуемым и может невольно повлиять на его поведение. </a:t>
            </a:r>
          </a:p>
          <a:p>
            <a:r>
              <a:rPr lang="ru-RU" altLang="ru-RU" sz="2300" b="1">
                <a:solidFill>
                  <a:srgbClr val="333399"/>
                </a:solidFill>
              </a:rPr>
              <a:t>«Ошибки отношения к наблюдаемому»</a:t>
            </a:r>
            <a:r>
              <a:rPr lang="ru-RU" altLang="ru-RU" sz="2300"/>
              <a:t> - связаны с пониманием испытуемым критерия принятия решения при выборе реакции.</a:t>
            </a:r>
          </a:p>
          <a:p>
            <a:r>
              <a:rPr lang="ru-RU" altLang="ru-RU" sz="2300" b="1">
                <a:solidFill>
                  <a:srgbClr val="333399"/>
                </a:solidFill>
              </a:rPr>
              <a:t>«Ошибки, связанные с мотивацией испытуемого»</a:t>
            </a:r>
            <a:r>
              <a:rPr lang="ru-RU" altLang="ru-RU" sz="2300"/>
              <a:t> (мотивация тщеславия, любопытства…).</a:t>
            </a:r>
          </a:p>
          <a:p>
            <a:r>
              <a:rPr lang="ru-RU" altLang="ru-RU" sz="2300" b="1">
                <a:solidFill>
                  <a:srgbClr val="333399"/>
                </a:solidFill>
              </a:rPr>
              <a:t>«Ошибки личностного влияния экспериментатора».</a:t>
            </a:r>
          </a:p>
        </p:txBody>
      </p:sp>
    </p:spTree>
    <p:extLst>
      <p:ext uri="{BB962C8B-B14F-4D97-AF65-F5344CB8AC3E}">
        <p14:creationId xmlns:p14="http://schemas.microsoft.com/office/powerpoint/2010/main" val="2920648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812C5BEB-2A00-4049-B5CC-B9726CCC86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895600" y="304800"/>
            <a:ext cx="7162800" cy="5715000"/>
          </a:xfrm>
        </p:spPr>
        <p:txBody>
          <a:bodyPr/>
          <a:lstStyle/>
          <a:p>
            <a:pPr algn="ctr">
              <a:spcAft>
                <a:spcPct val="0"/>
              </a:spcAft>
              <a:buFont typeface="Wingdings 3" pitchFamily="2" charset="2"/>
              <a:buChar char=""/>
            </a:pPr>
            <a:r>
              <a:rPr lang="ru-RU" altLang="ru-RU" sz="2200" b="1">
                <a:solidFill>
                  <a:srgbClr val="333399"/>
                </a:solidFill>
              </a:rPr>
              <a:t>Эффект плацебо</a:t>
            </a:r>
            <a:r>
              <a:rPr lang="ru-RU" altLang="ru-RU" sz="2200"/>
              <a:t> </a:t>
            </a:r>
            <a:r>
              <a:rPr lang="ru-RU" altLang="ru-RU" sz="2200" b="1">
                <a:solidFill>
                  <a:srgbClr val="333399"/>
                </a:solidFill>
              </a:rPr>
              <a:t>(эффект Пигмалиона)</a:t>
            </a:r>
            <a:r>
              <a:rPr lang="ru-RU" altLang="ru-RU" sz="2200"/>
              <a:t> </a:t>
            </a:r>
          </a:p>
          <a:p>
            <a:pPr algn="ctr">
              <a:spcAft>
                <a:spcPct val="0"/>
              </a:spcAft>
              <a:buFont typeface="Wingdings" pitchFamily="2" charset="2"/>
              <a:buNone/>
            </a:pPr>
            <a:r>
              <a:rPr lang="ru-RU" altLang="ru-RU" sz="2200"/>
              <a:t>(от лат. placebo - поправляюсь) - </a:t>
            </a:r>
          </a:p>
          <a:p>
            <a:pPr algn="ctr">
              <a:spcAft>
                <a:spcPct val="0"/>
              </a:spcAft>
              <a:buFont typeface="Wingdings" pitchFamily="2" charset="2"/>
              <a:buNone/>
            </a:pPr>
            <a:r>
              <a:rPr lang="ru-RU" altLang="ru-RU" sz="2200"/>
              <a:t>основан на механизмах внушения и самовнушения. Если испытуемые считают, что препарат или действия способствуют их выздоровлению, то их самочувствие улучшается.</a:t>
            </a:r>
          </a:p>
          <a:p>
            <a:pPr algn="ctr">
              <a:spcAft>
                <a:spcPct val="0"/>
              </a:spcAft>
              <a:buFont typeface="Wingdings 3" pitchFamily="2" charset="2"/>
              <a:buChar char=""/>
            </a:pPr>
            <a:r>
              <a:rPr lang="ru-RU" altLang="ru-RU" sz="2200" b="1">
                <a:solidFill>
                  <a:srgbClr val="333399"/>
                </a:solidFill>
              </a:rPr>
              <a:t>Эффект Хотторна</a:t>
            </a:r>
            <a:r>
              <a:rPr lang="ru-RU" altLang="ru-RU" sz="2200"/>
              <a:t> – привлечение к Э. воспринимается как внимание лично к испытуемому (ожидаемое поведение).</a:t>
            </a:r>
          </a:p>
          <a:p>
            <a:pPr algn="ctr">
              <a:spcAft>
                <a:spcPct val="0"/>
              </a:spcAft>
              <a:buFont typeface="Wingdings 3" pitchFamily="2" charset="2"/>
              <a:buChar char=""/>
            </a:pPr>
            <a:r>
              <a:rPr lang="ru-RU" altLang="ru-RU" sz="2200"/>
              <a:t>Эффект </a:t>
            </a:r>
            <a:r>
              <a:rPr lang="ru-RU" altLang="ru-RU" sz="2200" b="1">
                <a:solidFill>
                  <a:srgbClr val="333399"/>
                </a:solidFill>
              </a:rPr>
              <a:t>социальной фасилитации</a:t>
            </a:r>
            <a:r>
              <a:rPr lang="ru-RU" altLang="ru-RU" sz="2200"/>
              <a:t> (усиления), или эффект аудитории:</a:t>
            </a:r>
          </a:p>
          <a:p>
            <a:pPr algn="ctr">
              <a:spcAft>
                <a:spcPct val="0"/>
              </a:spcAft>
              <a:buFontTx/>
              <a:buChar char="-"/>
            </a:pPr>
            <a:r>
              <a:rPr lang="ru-RU" altLang="ru-RU" sz="2200"/>
              <a:t>Присутствие внешнего наблюдателя изменяет поведение испытуемого.</a:t>
            </a:r>
          </a:p>
          <a:p>
            <a:pPr algn="ctr">
              <a:spcAft>
                <a:spcPct val="0"/>
              </a:spcAft>
              <a:buFontTx/>
              <a:buChar char="-"/>
            </a:pPr>
            <a:r>
              <a:rPr lang="ru-RU" altLang="ru-RU" sz="2200"/>
              <a:t>Эффект усиливается: если наблюдатель значим; при решении трудных задач (новые задачи – снижение продуктивности; простые навыки - повышение).</a:t>
            </a:r>
          </a:p>
        </p:txBody>
      </p:sp>
    </p:spTree>
    <p:extLst>
      <p:ext uri="{BB962C8B-B14F-4D97-AF65-F5344CB8AC3E}">
        <p14:creationId xmlns:p14="http://schemas.microsoft.com/office/powerpoint/2010/main" val="37853886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1430</Words>
  <Application>Microsoft Macintosh PowerPoint</Application>
  <PresentationFormat>Широкоэкранный</PresentationFormat>
  <Paragraphs>123</Paragraphs>
  <Slides>27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4" baseType="lpstr">
      <vt:lpstr>Arial</vt:lpstr>
      <vt:lpstr>Calibri</vt:lpstr>
      <vt:lpstr>Calibri Light</vt:lpstr>
      <vt:lpstr>Wingdings</vt:lpstr>
      <vt:lpstr>Wingdings 3</vt:lpstr>
      <vt:lpstr>Тема Office</vt:lpstr>
      <vt:lpstr>Документ</vt:lpstr>
      <vt:lpstr>Лекция 13. Подготовка к проведению психологического исследования</vt:lpstr>
      <vt:lpstr>Психологический эксперимент </vt:lpstr>
      <vt:lpstr>Характеристики эксперимента</vt:lpstr>
      <vt:lpstr>Выбор метода исследования</vt:lpstr>
      <vt:lpstr>Виды (планы) эксперимента </vt:lpstr>
      <vt:lpstr>Презентация PowerPoint</vt:lpstr>
      <vt:lpstr>Пилотажный эксперимент («поисковый эксперимент»)</vt:lpstr>
      <vt:lpstr>2. Розенцвейг С. –  основоположник изучения социально-психологических аспектов эксперимента</vt:lpstr>
      <vt:lpstr>Презентация PowerPoint</vt:lpstr>
      <vt:lpstr>Меры контроля влияния личности экспериментатора:</vt:lpstr>
      <vt:lpstr>3. Алгоритм экспериментального исследования</vt:lpstr>
      <vt:lpstr>4. Тестирование как метод исследования</vt:lpstr>
      <vt:lpstr>Виды тестов</vt:lpstr>
      <vt:lpstr>Способы построения тестовых заданий</vt:lpstr>
      <vt:lpstr>Стимульный материал</vt:lpstr>
      <vt:lpstr>Ретроспективные исследования</vt:lpstr>
      <vt:lpstr>Биографический метод в психологии и социологии</vt:lpstr>
      <vt:lpstr>Презентация PowerPoint</vt:lpstr>
      <vt:lpstr>История </vt:lpstr>
      <vt:lpstr>Презентация PowerPoint</vt:lpstr>
      <vt:lpstr>Специфика </vt:lpstr>
      <vt:lpstr>Презентация PowerPoint</vt:lpstr>
      <vt:lpstr>Источники метода биографического анализа </vt:lpstr>
      <vt:lpstr>Сфера применения </vt:lpstr>
      <vt:lpstr>Методы </vt:lpstr>
      <vt:lpstr>Презентация PowerPoint</vt:lpstr>
      <vt:lpstr>Проблемы и критика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4</cp:revision>
  <dcterms:created xsi:type="dcterms:W3CDTF">2023-11-01T17:57:10Z</dcterms:created>
  <dcterms:modified xsi:type="dcterms:W3CDTF">2023-11-05T06:14:50Z</dcterms:modified>
</cp:coreProperties>
</file>