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6A9A408A-B26B-48B9-AD4E-C72D4F1EFB7F}" type="datetimeFigureOut">
              <a:rPr lang="ru-RU" smtClean="0"/>
              <a:t>28.02.2019</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8A110D6-4723-4E93-9DE0-704D44A3B46E}"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A9A408A-B26B-48B9-AD4E-C72D4F1EFB7F}" type="datetimeFigureOut">
              <a:rPr lang="ru-RU" smtClean="0"/>
              <a:t>28.02.2019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A110D6-4723-4E93-9DE0-704D44A3B46E}"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A9A408A-B26B-48B9-AD4E-C72D4F1EFB7F}" type="datetimeFigureOut">
              <a:rPr lang="ru-RU" smtClean="0"/>
              <a:t>28.02.2019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A110D6-4723-4E93-9DE0-704D44A3B46E}"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6A9A408A-B26B-48B9-AD4E-C72D4F1EFB7F}" type="datetimeFigureOut">
              <a:rPr lang="ru-RU" smtClean="0"/>
              <a:t>28.02.2019</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8A110D6-4723-4E93-9DE0-704D44A3B46E}"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6A9A408A-B26B-48B9-AD4E-C72D4F1EFB7F}" type="datetimeFigureOut">
              <a:rPr lang="ru-RU" smtClean="0"/>
              <a:t>28.02.2019</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8A110D6-4723-4E93-9DE0-704D44A3B46E}"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6A9A408A-B26B-48B9-AD4E-C72D4F1EFB7F}" type="datetimeFigureOut">
              <a:rPr lang="ru-RU" smtClean="0"/>
              <a:t>28.02.2019</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8A110D6-4723-4E93-9DE0-704D44A3B46E}"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6A9A408A-B26B-48B9-AD4E-C72D4F1EFB7F}" type="datetimeFigureOut">
              <a:rPr lang="ru-RU" smtClean="0"/>
              <a:t>28.02.2019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8A110D6-4723-4E93-9DE0-704D44A3B46E}"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6A9A408A-B26B-48B9-AD4E-C72D4F1EFB7F}" type="datetimeFigureOut">
              <a:rPr lang="ru-RU" smtClean="0"/>
              <a:t>28.02.2019</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A110D6-4723-4E93-9DE0-704D44A3B46E}"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6A9A408A-B26B-48B9-AD4E-C72D4F1EFB7F}" type="datetimeFigureOut">
              <a:rPr lang="ru-RU" smtClean="0"/>
              <a:t>28.02.2019</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A110D6-4723-4E93-9DE0-704D44A3B46E}"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6A9A408A-B26B-48B9-AD4E-C72D4F1EFB7F}" type="datetimeFigureOut">
              <a:rPr lang="ru-RU" smtClean="0"/>
              <a:t>28.02.2019</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A110D6-4723-4E93-9DE0-704D44A3B46E}"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6A9A408A-B26B-48B9-AD4E-C72D4F1EFB7F}" type="datetimeFigureOut">
              <a:rPr lang="ru-RU" smtClean="0"/>
              <a:t>28.02.2019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8A110D6-4723-4E93-9DE0-704D44A3B46E}"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6A9A408A-B26B-48B9-AD4E-C72D4F1EFB7F}" type="datetimeFigureOut">
              <a:rPr lang="ru-RU" smtClean="0"/>
              <a:t>28.02.2019</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8A110D6-4723-4E93-9DE0-704D44A3B46E}"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2780928"/>
            <a:ext cx="9144000" cy="648072"/>
          </a:xfrm>
        </p:spPr>
        <p:txBody>
          <a:bodyPr>
            <a:noAutofit/>
          </a:bodyPr>
          <a:lstStyle/>
          <a:p>
            <a:pPr algn="ctr">
              <a:spcBef>
                <a:spcPts val="0"/>
              </a:spcBef>
            </a:pPr>
            <a:r>
              <a:rPr lang="kk-KZ" sz="3200" b="1" dirty="0" smtClean="0">
                <a:solidFill>
                  <a:srgbClr val="002060"/>
                </a:solidFill>
                <a:latin typeface="Times New Roman" pitchFamily="18" charset="0"/>
                <a:cs typeface="Times New Roman" pitchFamily="18" charset="0"/>
              </a:rPr>
              <a:t>Дәріс 8. </a:t>
            </a:r>
          </a:p>
          <a:p>
            <a:pPr algn="ctr"/>
            <a:r>
              <a:rPr lang="en-US" sz="3200" b="1" dirty="0" err="1" smtClean="0">
                <a:solidFill>
                  <a:srgbClr val="002060"/>
                </a:solidFill>
                <a:latin typeface="Times New Roman" pitchFamily="18" charset="0"/>
                <a:cs typeface="Times New Roman" pitchFamily="18" charset="0"/>
              </a:rPr>
              <a:t>OwnCloud</a:t>
            </a:r>
            <a:r>
              <a:rPr lang="en-US" sz="3200" b="1" dirty="0" smtClean="0">
                <a:solidFill>
                  <a:srgbClr val="002060"/>
                </a:solidFill>
                <a:latin typeface="Times New Roman" pitchFamily="18" charset="0"/>
                <a:cs typeface="Times New Roman" pitchFamily="18" charset="0"/>
              </a:rPr>
              <a:t> 7 </a:t>
            </a:r>
            <a:r>
              <a:rPr lang="kk-KZ" sz="3200" b="1" dirty="0" smtClean="0">
                <a:solidFill>
                  <a:srgbClr val="002060"/>
                </a:solidFill>
                <a:latin typeface="Times New Roman" pitchFamily="18" charset="0"/>
                <a:cs typeface="Times New Roman" pitchFamily="18" charset="0"/>
              </a:rPr>
              <a:t>версиясын қолдану ерекшеліктері</a:t>
            </a:r>
          </a:p>
        </p:txBody>
      </p:sp>
      <p:sp>
        <p:nvSpPr>
          <p:cNvPr id="5" name="TextBox 4"/>
          <p:cNvSpPr txBox="1"/>
          <p:nvPr/>
        </p:nvSpPr>
        <p:spPr>
          <a:xfrm>
            <a:off x="0" y="1412776"/>
            <a:ext cx="9144000" cy="432048"/>
          </a:xfrm>
          <a:prstGeom prst="rect">
            <a:avLst/>
          </a:prstGeom>
          <a:noFill/>
        </p:spPr>
        <p:txBody>
          <a:bodyPr wrap="square" rtlCol="0">
            <a:spAutoFit/>
          </a:bodyPr>
          <a:lstStyle/>
          <a:p>
            <a:pPr algn="ctr"/>
            <a:r>
              <a:rPr lang="kk-KZ" sz="2200" dirty="0" smtClean="0">
                <a:latin typeface="Times New Roman" pitchFamily="18" charset="0"/>
                <a:cs typeface="Times New Roman" pitchFamily="18" charset="0"/>
              </a:rPr>
              <a:t>Виртуалдау технологиялары және бұлтты есептеулер</a:t>
            </a:r>
            <a:endParaRPr lang="ru-RU" sz="22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57200"/>
            <a:ext cx="8380040" cy="838200"/>
          </a:xfrm>
        </p:spPr>
        <p:txBody>
          <a:bodyPr>
            <a:normAutofit/>
          </a:bodyPr>
          <a:lstStyle/>
          <a:p>
            <a:r>
              <a:rPr lang="kk-KZ" sz="3200" dirty="0" smtClean="0">
                <a:latin typeface="Times New Roman" pitchFamily="18" charset="0"/>
                <a:cs typeface="Times New Roman" pitchFamily="18" charset="0"/>
              </a:rPr>
              <a:t>Бетбелгілер</a:t>
            </a:r>
            <a:endParaRPr lang="ru-RU" sz="3200" dirty="0"/>
          </a:p>
        </p:txBody>
      </p:sp>
      <p:sp>
        <p:nvSpPr>
          <p:cNvPr id="3" name="Содержимое 2"/>
          <p:cNvSpPr>
            <a:spLocks noGrp="1"/>
          </p:cNvSpPr>
          <p:nvPr>
            <p:ph idx="1"/>
          </p:nvPr>
        </p:nvSpPr>
        <p:spPr/>
        <p:txBody>
          <a:bodyPr>
            <a:normAutofit fontScale="77500" lnSpcReduction="20000"/>
          </a:bodyPr>
          <a:lstStyle/>
          <a:p>
            <a:pPr>
              <a:buFont typeface="Wingdings" pitchFamily="2" charset="2"/>
              <a:buChar char="q"/>
            </a:pPr>
            <a:r>
              <a:rPr lang="kk-KZ" dirty="0" smtClean="0">
                <a:latin typeface="Times New Roman" pitchFamily="18" charset="0"/>
                <a:cs typeface="Times New Roman" pitchFamily="18" charset="0"/>
              </a:rPr>
              <a:t>Ал мұнда барлығы өте қарапайым: атаулар, мекен-жайы, сипаттау және тегтерге арналған жолақтар. </a:t>
            </a:r>
          </a:p>
          <a:p>
            <a:pPr>
              <a:buFont typeface="Wingdings" pitchFamily="2" charset="2"/>
              <a:buChar char="q"/>
            </a:pPr>
            <a:r>
              <a:rPr lang="kk-KZ" dirty="0" smtClean="0">
                <a:latin typeface="Times New Roman" pitchFamily="18" charset="0"/>
                <a:cs typeface="Times New Roman" pitchFamily="18" charset="0"/>
              </a:rPr>
              <a:t>Браузердің бетбелгілер тақтасына, 1 басумен ағымдағы парақшаға бетбелгілер қосу интерфейсін ашуға мүмкіндік беретін, веб-шолғыш түймешігін сүйреп апару мүмкіндігі бар. </a:t>
            </a:r>
          </a:p>
          <a:p>
            <a:pPr>
              <a:buFont typeface="Wingdings" pitchFamily="2" charset="2"/>
              <a:buChar char="q"/>
            </a:pPr>
            <a:r>
              <a:rPr lang="kk-KZ" dirty="0" smtClean="0">
                <a:latin typeface="Times New Roman" pitchFamily="18" charset="0"/>
                <a:cs typeface="Times New Roman" pitchFamily="18" charset="0"/>
              </a:rPr>
              <a:t>Түймешікті ownCloud WEB GUI қосымшасының бастапқы бетінен алуға (және бетбелгілер тақтасына сүйреп апару) болады. Сондай-ақ, бетбелгілердің импорт/экспорты қарастырылған, ешқандай сыртқы құрал көмегінсіз бетбелгілерді Chromium-нан ownCloud-ға HTML-файл құралымен экспорттау мүмкін болды. </a:t>
            </a:r>
            <a:endParaRPr lang="ru-RU" dirty="0" smtClean="0">
              <a:latin typeface="Times New Roman" pitchFamily="18" charset="0"/>
              <a:cs typeface="Times New Roman" pitchFamily="18" charset="0"/>
            </a:endParaRPr>
          </a:p>
          <a:p>
            <a:pPr>
              <a:buFont typeface="Wingdings" pitchFamily="2" charset="2"/>
              <a:buChar char="q"/>
            </a:pPr>
            <a:endParaRPr lang="ru-RU"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457200"/>
            <a:ext cx="8236024" cy="838200"/>
          </a:xfrm>
        </p:spPr>
        <p:txBody>
          <a:bodyPr>
            <a:normAutofit/>
          </a:bodyPr>
          <a:lstStyle/>
          <a:p>
            <a:r>
              <a:rPr lang="kk-KZ" sz="3200" dirty="0" smtClean="0">
                <a:latin typeface="Times New Roman" pitchFamily="18" charset="0"/>
                <a:cs typeface="Times New Roman" pitchFamily="18" charset="0"/>
              </a:rPr>
              <a:t>Жазбалар</a:t>
            </a:r>
            <a:endParaRPr lang="ru-RU" sz="3200" dirty="0"/>
          </a:p>
        </p:txBody>
      </p:sp>
      <p:sp>
        <p:nvSpPr>
          <p:cNvPr id="3" name="Содержимое 2"/>
          <p:cNvSpPr>
            <a:spLocks noGrp="1"/>
          </p:cNvSpPr>
          <p:nvPr>
            <p:ph idx="1"/>
          </p:nvPr>
        </p:nvSpPr>
        <p:spPr>
          <a:xfrm>
            <a:off x="304800" y="1196752"/>
            <a:ext cx="8686800" cy="4883373"/>
          </a:xfrm>
        </p:spPr>
        <p:txBody>
          <a:bodyPr>
            <a:normAutofit fontScale="55000" lnSpcReduction="20000"/>
          </a:bodyPr>
          <a:lstStyle/>
          <a:p>
            <a:pPr>
              <a:buFont typeface="Wingdings" pitchFamily="2" charset="2"/>
              <a:buChar char="q"/>
            </a:pPr>
            <a:r>
              <a:rPr lang="kk-KZ" dirty="0" smtClean="0">
                <a:latin typeface="Times New Roman" pitchFamily="18" charset="0"/>
                <a:cs typeface="Times New Roman" pitchFamily="18" charset="0"/>
              </a:rPr>
              <a:t>Notes — бұл нақты /Notes/*.txt-ға қарағандағы WEB-беті. Бетбелгі атауы мәтіндік файл атауы мен мазмұнның бірінші жолына, жазбалар мазмұны – мәтіндік файл мазмұнына сәйкес келеді. Минималдылықтың мерейі үстем боп тұр, тіпті жазбаның атауы жазылатын да жолақ жоқ.</a:t>
            </a:r>
          </a:p>
          <a:p>
            <a:pPr>
              <a:buFont typeface="Wingdings" pitchFamily="2" charset="2"/>
              <a:buChar char="q"/>
            </a:pPr>
            <a:r>
              <a:rPr lang="kk-KZ" dirty="0" smtClean="0">
                <a:latin typeface="Times New Roman" pitchFamily="18" charset="0"/>
                <a:cs typeface="Times New Roman" pitchFamily="18" charset="0"/>
              </a:rPr>
              <a:t>Android үшін жазбаларды қосу/өзгерту/жоюға мүмкіндік беретін My Own Notes (F-Droid, Google Play) бар.</a:t>
            </a:r>
          </a:p>
          <a:p>
            <a:pPr>
              <a:buFont typeface="Wingdings" pitchFamily="2" charset="2"/>
              <a:buChar char="q"/>
            </a:pPr>
            <a:r>
              <a:rPr lang="kk-KZ" dirty="0" smtClean="0">
                <a:latin typeface="Times New Roman" pitchFamily="18" charset="0"/>
                <a:cs typeface="Times New Roman" pitchFamily="18" charset="0"/>
              </a:rPr>
              <a:t> Сондай-ақ, ownCloud-ға жазбаларда атауы бар, ownCloud ішінде көрсетілген жазбаларды зерделей алатын, мәтін қалыптастыруда қарапайым элементтерден тұратын және деректерді қолданушы дерекқорында емес, деректер қоймасында сақтайтын ATNotes қосымшасын орналастыруға болады. Алайда, ATNotes синхрондала алмайды. 	</a:t>
            </a:r>
          </a:p>
          <a:p>
            <a:pPr>
              <a:buNone/>
            </a:pPr>
            <a:endParaRPr lang="kk-KZ" dirty="0" smtClean="0">
              <a:latin typeface="Times New Roman" pitchFamily="18" charset="0"/>
              <a:cs typeface="Times New Roman" pitchFamily="18" charset="0"/>
            </a:endParaRPr>
          </a:p>
          <a:p>
            <a:pPr>
              <a:buNone/>
            </a:pPr>
            <a:r>
              <a:rPr lang="kk-KZ" i="1" dirty="0" smtClean="0">
                <a:latin typeface="Times New Roman" pitchFamily="18" charset="0"/>
                <a:cs typeface="Times New Roman" pitchFamily="18" charset="0"/>
              </a:rPr>
              <a:t>	</a:t>
            </a:r>
            <a:r>
              <a:rPr lang="kk-KZ" sz="5800" dirty="0" smtClean="0">
                <a:latin typeface="Times New Roman" pitchFamily="18" charset="0"/>
                <a:cs typeface="Times New Roman" pitchFamily="18" charset="0"/>
              </a:rPr>
              <a:t>Кескіндер</a:t>
            </a:r>
          </a:p>
          <a:p>
            <a:pPr>
              <a:buFont typeface="Wingdings" pitchFamily="2" charset="2"/>
              <a:buChar char="q"/>
            </a:pPr>
            <a:r>
              <a:rPr lang="kk-KZ" dirty="0" smtClean="0">
                <a:latin typeface="Times New Roman" pitchFamily="18" charset="0"/>
                <a:cs typeface="Times New Roman" pitchFamily="18" charset="0"/>
              </a:rPr>
              <a:t>Кескіндерді толық экранға дерлік жайып салуға болады, слайдшоу қолдану мүмкіндігі бар — кескіндердің автоматты түрде ауысуы әрбір ~4.5 секунд сайын.</a:t>
            </a:r>
            <a:r>
              <a:rPr lang="kk-KZ" i="1" dirty="0" smtClean="0">
                <a:latin typeface="Times New Roman" pitchFamily="18" charset="0"/>
                <a:cs typeface="Times New Roman" pitchFamily="18" charset="0"/>
              </a:rPr>
              <a:t> </a:t>
            </a:r>
          </a:p>
          <a:p>
            <a:pPr>
              <a:buFont typeface="Wingdings" pitchFamily="2" charset="2"/>
              <a:buChar char="q"/>
            </a:pPr>
            <a:r>
              <a:rPr lang="kk-KZ" dirty="0" smtClean="0">
                <a:latin typeface="Times New Roman" pitchFamily="18" charset="0"/>
                <a:cs typeface="Times New Roman" pitchFamily="18" charset="0"/>
              </a:rPr>
              <a:t>Android үшін ownCloud Gallery (Google Play, free) қосымшасы бар, багтар экраннан қолданушыға қарай секіреді, алайда, қосымша секірулерді жүгендей алса да, түпнұсқаны толық экранға ашуға қауқарсыз. </a:t>
            </a:r>
            <a:endParaRPr lang="ru-RU" dirty="0" smtClean="0">
              <a:latin typeface="Times New Roman" pitchFamily="18" charset="0"/>
              <a:cs typeface="Times New Roman" pitchFamily="18" charset="0"/>
            </a:endParaRPr>
          </a:p>
          <a:p>
            <a:pPr>
              <a:buFont typeface="Wingdings" pitchFamily="2" charset="2"/>
              <a:buChar char="q"/>
            </a:pPr>
            <a:endParaRPr lang="ru-RU"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57200"/>
            <a:ext cx="8380040" cy="838200"/>
          </a:xfrm>
        </p:spPr>
        <p:txBody>
          <a:bodyPr>
            <a:normAutofit/>
          </a:bodyPr>
          <a:lstStyle/>
          <a:p>
            <a:r>
              <a:rPr lang="kk-KZ" sz="3200" dirty="0" smtClean="0">
                <a:latin typeface="Times New Roman" pitchFamily="18" charset="0"/>
                <a:cs typeface="Times New Roman" pitchFamily="18" charset="0"/>
              </a:rPr>
              <a:t>Jabber тұтынушысы</a:t>
            </a:r>
            <a:endParaRPr lang="ru-RU" sz="3200" dirty="0"/>
          </a:p>
        </p:txBody>
      </p:sp>
      <p:sp>
        <p:nvSpPr>
          <p:cNvPr id="3" name="Содержимое 2"/>
          <p:cNvSpPr>
            <a:spLocks noGrp="1"/>
          </p:cNvSpPr>
          <p:nvPr>
            <p:ph idx="1"/>
          </p:nvPr>
        </p:nvSpPr>
        <p:spPr>
          <a:xfrm>
            <a:off x="179512" y="1268760"/>
            <a:ext cx="8686800" cy="5115198"/>
          </a:xfrm>
        </p:spPr>
        <p:txBody>
          <a:bodyPr>
            <a:noAutofit/>
          </a:bodyPr>
          <a:lstStyle/>
          <a:p>
            <a:pPr>
              <a:buFont typeface="Wingdings" pitchFamily="2" charset="2"/>
              <a:buChar char="q"/>
            </a:pPr>
            <a:r>
              <a:rPr lang="kk-KZ" sz="2250" dirty="0" smtClean="0">
                <a:latin typeface="Times New Roman" pitchFamily="18" charset="0"/>
                <a:cs typeface="Times New Roman" pitchFamily="18" charset="0"/>
              </a:rPr>
              <a:t>JavaScript XMPP Chat — ownCloud үшін Jabber кішігірім тұтынушы болып табылады, standalone-тұтынушысы рөлінде бола алмайды, сондықтан XMPP-серверінен HTTP Binding (XEP-0124) талап етеді.</a:t>
            </a:r>
          </a:p>
          <a:p>
            <a:pPr>
              <a:buFont typeface="Wingdings" pitchFamily="2" charset="2"/>
              <a:buChar char="q"/>
            </a:pPr>
            <a:r>
              <a:rPr lang="kk-KZ" sz="2250" dirty="0" smtClean="0">
                <a:latin typeface="Times New Roman" pitchFamily="18" charset="0"/>
                <a:cs typeface="Times New Roman" pitchFamily="18" charset="0"/>
              </a:rPr>
              <a:t> Стандартты хабарламалардан басқа, OTR және бейне жазба (WebRTC) қолдауы мәлімделген, бірақ олар тестілеуден өтпеген.</a:t>
            </a:r>
          </a:p>
          <a:p>
            <a:pPr>
              <a:buFont typeface="Wingdings" pitchFamily="2" charset="2"/>
              <a:buChar char="q"/>
            </a:pPr>
            <a:r>
              <a:rPr lang="kk-KZ" sz="2250" dirty="0" smtClean="0">
                <a:latin typeface="Times New Roman" pitchFamily="18" charset="0"/>
                <a:cs typeface="Times New Roman" pitchFamily="18" charset="0"/>
              </a:rPr>
              <a:t>Жұмыс үстелінде хабарлаулар қолдауы бар, барлығы қарапайым жұмыс жасайды. OwnCloud сәйкестендіру парақшасында енді қосымша "Log in without chat" батырмасы  пайда болды, енді "Кіру" негізгі түймешігі ownCloud өзінен басқа Jabber-тұтынушысын да сәйкестендіреді. </a:t>
            </a:r>
          </a:p>
          <a:p>
            <a:pPr>
              <a:buFont typeface="Wingdings" pitchFamily="2" charset="2"/>
              <a:buChar char="q"/>
            </a:pPr>
            <a:r>
              <a:rPr lang="kk-KZ" sz="2250" dirty="0" smtClean="0">
                <a:latin typeface="Times New Roman" pitchFamily="18" charset="0"/>
                <a:cs typeface="Times New Roman" pitchFamily="18" charset="0"/>
              </a:rPr>
              <a:t>Кемшіліктердің бірі ретінде автоматты сәйкестендіру мәселесін, және жұмыстың тұрақсыздығын, сонымен қатар, OJSXC орау жолағының беттерді жылжыту жолағын жауып қалатынын айта кету керек.</a:t>
            </a:r>
            <a:endParaRPr lang="ru-RU" sz="2250" dirty="0" smtClean="0">
              <a:latin typeface="Times New Roman" pitchFamily="18" charset="0"/>
              <a:cs typeface="Times New Roman" pitchFamily="18" charset="0"/>
            </a:endParaRPr>
          </a:p>
          <a:p>
            <a:pPr>
              <a:buNone/>
            </a:pPr>
            <a:endParaRPr lang="ru-RU" sz="225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57200"/>
            <a:ext cx="8308032" cy="838200"/>
          </a:xfrm>
        </p:spPr>
        <p:txBody>
          <a:bodyPr>
            <a:normAutofit/>
          </a:bodyPr>
          <a:lstStyle/>
          <a:p>
            <a:r>
              <a:rPr lang="kk-KZ" sz="3200" b="1" dirty="0" smtClean="0">
                <a:latin typeface="Times New Roman" pitchFamily="18" charset="0"/>
                <a:cs typeface="Times New Roman" pitchFamily="18" charset="0"/>
              </a:rPr>
              <a:t>Пошта</a:t>
            </a:r>
            <a:endParaRPr lang="ru-RU" sz="3200" b="1" dirty="0"/>
          </a:p>
        </p:txBody>
      </p:sp>
      <p:sp>
        <p:nvSpPr>
          <p:cNvPr id="3" name="Содержимое 2"/>
          <p:cNvSpPr>
            <a:spLocks noGrp="1"/>
          </p:cNvSpPr>
          <p:nvPr>
            <p:ph idx="1"/>
          </p:nvPr>
        </p:nvSpPr>
        <p:spPr>
          <a:xfrm>
            <a:off x="304800" y="1268761"/>
            <a:ext cx="8686800" cy="1800200"/>
          </a:xfrm>
        </p:spPr>
        <p:txBody>
          <a:bodyPr>
            <a:normAutofit fontScale="62500" lnSpcReduction="20000"/>
          </a:bodyPr>
          <a:lstStyle/>
          <a:p>
            <a:pPr>
              <a:buFont typeface="Wingdings" pitchFamily="2" charset="2"/>
              <a:buChar char="q"/>
            </a:pPr>
            <a:r>
              <a:rPr lang="kk-KZ" dirty="0" smtClean="0">
                <a:latin typeface="Times New Roman" pitchFamily="18" charset="0"/>
                <a:cs typeface="Times New Roman" pitchFamily="18" charset="0"/>
              </a:rPr>
              <a:t>Пошталық тұтынушылар үш түрлі қосымшалармен көрсетілген: Roundcube, RainLoop Webmail және Mail. Алғашқы 2-қосымшаны ownCloud интерфейсі терезесіне бірге орналастырады, Roundcube жұмыс орны – автологин, Rainloopда – жоқ. Roundcube-де операцияны қайта қайтаратын – терезені ownCloud-дан Roundcube-ға көшіруге мүмкіндік беретін плагин бар, бірақ бұл маған қызық емес болып көрінді (4-сурет). </a:t>
            </a:r>
            <a:endParaRPr lang="ru-RU" dirty="0" smtClean="0">
              <a:latin typeface="Times New Roman" pitchFamily="18" charset="0"/>
              <a:cs typeface="Times New Roman" pitchFamily="18" charset="0"/>
            </a:endParaRPr>
          </a:p>
          <a:p>
            <a:pPr>
              <a:buFont typeface="Wingdings" pitchFamily="2" charset="2"/>
              <a:buChar char="q"/>
            </a:pPr>
            <a:endParaRPr lang="ru-RU" dirty="0">
              <a:latin typeface="Times New Roman" pitchFamily="18" charset="0"/>
              <a:cs typeface="Times New Roman" pitchFamily="18" charset="0"/>
            </a:endParaRPr>
          </a:p>
        </p:txBody>
      </p:sp>
      <p:sp>
        <p:nvSpPr>
          <p:cNvPr id="20482"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20481" name="Рисунок 16" descr="Mail"/>
          <p:cNvPicPr>
            <a:picLocks noChangeAspect="1" noChangeArrowheads="1"/>
          </p:cNvPicPr>
          <p:nvPr/>
        </p:nvPicPr>
        <p:blipFill>
          <a:blip r:embed="rId2" cstate="print"/>
          <a:srcRect/>
          <a:stretch>
            <a:fillRect/>
          </a:stretch>
        </p:blipFill>
        <p:spPr bwMode="auto">
          <a:xfrm>
            <a:off x="1979712" y="2924944"/>
            <a:ext cx="4896544" cy="3277064"/>
          </a:xfrm>
          <a:prstGeom prst="rect">
            <a:avLst/>
          </a:prstGeom>
          <a:noFill/>
        </p:spPr>
      </p:pic>
      <p:sp>
        <p:nvSpPr>
          <p:cNvPr id="20483" name="Rectangle 3"/>
          <p:cNvSpPr>
            <a:spLocks noChangeArrowheads="1"/>
          </p:cNvSpPr>
          <p:nvPr/>
        </p:nvSpPr>
        <p:spPr bwMode="auto">
          <a:xfrm>
            <a:off x="0" y="6237312"/>
            <a:ext cx="91440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4- сурет.</a:t>
            </a:r>
            <a:r>
              <a:rPr kumimoji="0" lang="kk-KZ"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Пошта</a:t>
            </a:r>
            <a:endParaRPr kumimoji="0" lang="kk-KZ"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57200"/>
            <a:ext cx="8380040" cy="838200"/>
          </a:xfrm>
        </p:spPr>
        <p:txBody>
          <a:bodyPr>
            <a:normAutofit/>
          </a:bodyPr>
          <a:lstStyle/>
          <a:p>
            <a:r>
              <a:rPr lang="kk-KZ" sz="3000" dirty="0" smtClean="0">
                <a:latin typeface="Times New Roman" pitchFamily="18" charset="0"/>
                <a:cs typeface="Times New Roman" pitchFamily="18" charset="0"/>
              </a:rPr>
              <a:t>Өзге де қосымшалар</a:t>
            </a:r>
            <a:endParaRPr lang="ru-RU" sz="3000" dirty="0">
              <a:latin typeface="Times New Roman" pitchFamily="18" charset="0"/>
              <a:cs typeface="Times New Roman" pitchFamily="18" charset="0"/>
            </a:endParaRPr>
          </a:p>
        </p:txBody>
      </p:sp>
      <p:sp>
        <p:nvSpPr>
          <p:cNvPr id="3" name="Содержимое 2"/>
          <p:cNvSpPr>
            <a:spLocks noGrp="1"/>
          </p:cNvSpPr>
          <p:nvPr>
            <p:ph idx="1"/>
          </p:nvPr>
        </p:nvSpPr>
        <p:spPr>
          <a:xfrm>
            <a:off x="304800" y="1340768"/>
            <a:ext cx="8839200" cy="5115198"/>
          </a:xfrm>
        </p:spPr>
        <p:txBody>
          <a:bodyPr>
            <a:normAutofit fontScale="62500" lnSpcReduction="20000"/>
          </a:bodyPr>
          <a:lstStyle/>
          <a:p>
            <a:pPr>
              <a:buFont typeface="Wingdings" pitchFamily="2" charset="2"/>
              <a:buChar char="q"/>
            </a:pPr>
            <a:r>
              <a:rPr lang="kk-KZ" dirty="0" smtClean="0">
                <a:latin typeface="Times New Roman" pitchFamily="18" charset="0"/>
                <a:cs typeface="Times New Roman" pitchFamily="18" charset="0"/>
              </a:rPr>
              <a:t>Documents — құжаттармен бірлескен жұмыс. Күрделі, кестелер және формулалардан тұратын құжаттармен жұмыс жасау мүмкін болмайтын шығар, бірақ қарапайым құжаттарға ұжымдық түзетулер енгізуге өте ыңғайлы.</a:t>
            </a:r>
            <a:endParaRPr lang="ru-RU" dirty="0" smtClean="0">
              <a:latin typeface="Times New Roman" pitchFamily="18" charset="0"/>
              <a:cs typeface="Times New Roman" pitchFamily="18" charset="0"/>
            </a:endParaRPr>
          </a:p>
          <a:p>
            <a:pPr>
              <a:buFont typeface="Wingdings" pitchFamily="2" charset="2"/>
              <a:buChar char="q"/>
            </a:pPr>
            <a:r>
              <a:rPr lang="kk-KZ" dirty="0" smtClean="0">
                <a:latin typeface="Times New Roman" pitchFamily="18" charset="0"/>
                <a:cs typeface="Times New Roman" pitchFamily="18" charset="0"/>
              </a:rPr>
              <a:t>Maps – карталар көзі ретінде openlayers-мен (OpenStreetMap) қолданылатын карталар, жақын орындарды іздеуге қабілетті.</a:t>
            </a:r>
            <a:endParaRPr lang="ru-RU" dirty="0" smtClean="0">
              <a:latin typeface="Times New Roman" pitchFamily="18" charset="0"/>
              <a:cs typeface="Times New Roman" pitchFamily="18" charset="0"/>
            </a:endParaRPr>
          </a:p>
          <a:p>
            <a:pPr>
              <a:buFont typeface="Wingdings" pitchFamily="2" charset="2"/>
              <a:buChar char="q"/>
            </a:pPr>
            <a:r>
              <a:rPr lang="en-US" dirty="0" err="1" smtClean="0">
                <a:latin typeface="Times New Roman" pitchFamily="18" charset="0"/>
                <a:cs typeface="Times New Roman" pitchFamily="18" charset="0"/>
              </a:rPr>
              <a:t>Grauphel</a:t>
            </a:r>
            <a:r>
              <a:rPr lang="en-US" dirty="0" smtClean="0">
                <a:latin typeface="Times New Roman" pitchFamily="18" charset="0"/>
                <a:cs typeface="Times New Roman" pitchFamily="18" charset="0"/>
              </a:rPr>
              <a:t> — Tomboy sync server — tomboy REST server, </a:t>
            </a:r>
            <a:r>
              <a:rPr lang="en-US" dirty="0" err="1" smtClean="0">
                <a:latin typeface="Times New Roman" pitchFamily="18" charset="0"/>
                <a:cs typeface="Times New Roman" pitchFamily="18" charset="0"/>
              </a:rPr>
              <a:t>ештеңе</a:t>
            </a:r>
            <a:r>
              <a:rPr lang="en-US"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айту қажет емес</a:t>
            </a:r>
            <a:r>
              <a:rPr lang="en-US"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buFont typeface="Wingdings" pitchFamily="2" charset="2"/>
              <a:buChar char="q"/>
            </a:pPr>
            <a:r>
              <a:rPr lang="en-US" dirty="0" err="1" smtClean="0">
                <a:latin typeface="Times New Roman" pitchFamily="18" charset="0"/>
                <a:cs typeface="Times New Roman" pitchFamily="18" charset="0"/>
              </a:rPr>
              <a:t>OcDashboard</a:t>
            </a:r>
            <a:r>
              <a:rPr lang="en-US" dirty="0" smtClean="0">
                <a:latin typeface="Times New Roman" pitchFamily="18" charset="0"/>
                <a:cs typeface="Times New Roman" pitchFamily="18" charset="0"/>
              </a:rPr>
              <a:t> — </a:t>
            </a:r>
            <a:r>
              <a:rPr lang="kk-KZ" dirty="0" smtClean="0">
                <a:latin typeface="Times New Roman" pitchFamily="18" charset="0"/>
                <a:cs typeface="Times New Roman" pitchFamily="18" charset="0"/>
              </a:rPr>
              <a:t>ақпаратқа тез қол жеткізу үшін пайдаланылатын виджетті парақша. </a:t>
            </a:r>
            <a:endParaRPr lang="ru-RU" dirty="0" smtClean="0">
              <a:latin typeface="Times New Roman" pitchFamily="18" charset="0"/>
              <a:cs typeface="Times New Roman" pitchFamily="18" charset="0"/>
            </a:endParaRPr>
          </a:p>
          <a:p>
            <a:pPr>
              <a:buFont typeface="Wingdings" pitchFamily="2" charset="2"/>
              <a:buChar char="q"/>
            </a:pPr>
            <a:r>
              <a:rPr lang="en-US" dirty="0" smtClean="0">
                <a:latin typeface="Times New Roman" pitchFamily="18" charset="0"/>
                <a:cs typeface="Times New Roman" pitchFamily="18" charset="0"/>
              </a:rPr>
              <a:t>Embedded </a:t>
            </a:r>
            <a:r>
              <a:rPr lang="en-US" dirty="0" err="1" smtClean="0">
                <a:latin typeface="Times New Roman" pitchFamily="18" charset="0"/>
                <a:cs typeface="Times New Roman" pitchFamily="18" charset="0"/>
              </a:rPr>
              <a:t>Videostream</a:t>
            </a:r>
            <a:r>
              <a:rPr lang="en-US" dirty="0" smtClean="0">
                <a:latin typeface="Times New Roman" pitchFamily="18" charset="0"/>
                <a:cs typeface="Times New Roman" pitchFamily="18" charset="0"/>
              </a:rPr>
              <a:t> — </a:t>
            </a:r>
            <a:r>
              <a:rPr lang="kk-KZ" dirty="0" smtClean="0">
                <a:latin typeface="Times New Roman" pitchFamily="18" charset="0"/>
                <a:cs typeface="Times New Roman" pitchFamily="18" charset="0"/>
              </a:rPr>
              <a:t>тікелей браузерде мульти</a:t>
            </a:r>
            <a:r>
              <a:rPr lang="en-US" dirty="0" err="1" smtClean="0">
                <a:latin typeface="Times New Roman" pitchFamily="18" charset="0"/>
                <a:cs typeface="Times New Roman" pitchFamily="18" charset="0"/>
              </a:rPr>
              <a:t>медиа</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файлдар</a:t>
            </a:r>
            <a:r>
              <a:rPr lang="kk-KZ" dirty="0" smtClean="0">
                <a:latin typeface="Times New Roman" pitchFamily="18" charset="0"/>
                <a:cs typeface="Times New Roman" pitchFamily="18" charset="0"/>
              </a:rPr>
              <a:t>ын ойнатуға арналған </a:t>
            </a:r>
            <a:r>
              <a:rPr lang="en-US" dirty="0" err="1" smtClean="0">
                <a:latin typeface="Times New Roman" pitchFamily="18" charset="0"/>
                <a:cs typeface="Times New Roman" pitchFamily="18" charset="0"/>
              </a:rPr>
              <a:t>қосымша</a:t>
            </a:r>
            <a:r>
              <a:rPr lang="en-US"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buFont typeface="Wingdings" pitchFamily="2" charset="2"/>
              <a:buChar char="q"/>
            </a:pPr>
            <a:r>
              <a:rPr lang="en-US" dirty="0" smtClean="0">
                <a:latin typeface="Times New Roman" pitchFamily="18" charset="0"/>
                <a:cs typeface="Times New Roman" pitchFamily="18" charset="0"/>
              </a:rPr>
              <a:t>Old menu — </a:t>
            </a:r>
            <a:r>
              <a:rPr lang="en-US" dirty="0" err="1" smtClean="0">
                <a:latin typeface="Times New Roman" pitchFamily="18" charset="0"/>
                <a:cs typeface="Times New Roman" pitchFamily="18" charset="0"/>
              </a:rPr>
              <a:t>кімде-кімге</a:t>
            </a:r>
            <a:r>
              <a:rPr lang="kk-KZ" dirty="0" smtClean="0">
                <a:latin typeface="Times New Roman" pitchFamily="18" charset="0"/>
                <a:cs typeface="Times New Roman" pitchFamily="18" charset="0"/>
              </a:rPr>
              <a:t> жаңа құлау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мәзірі</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ұнам</a:t>
            </a:r>
            <a:r>
              <a:rPr lang="kk-KZ" dirty="0" smtClean="0">
                <a:latin typeface="Times New Roman" pitchFamily="18" charset="0"/>
                <a:cs typeface="Times New Roman" pitchFamily="18" charset="0"/>
              </a:rPr>
              <a:t>айтын болса, және ол сол жақтағы ескіні қайтарғысы келсе қолданылатын қосымша. </a:t>
            </a:r>
            <a:endParaRPr lang="ru-RU" dirty="0" smtClean="0">
              <a:latin typeface="Times New Roman" pitchFamily="18" charset="0"/>
              <a:cs typeface="Times New Roman" pitchFamily="18" charset="0"/>
            </a:endParaRPr>
          </a:p>
          <a:p>
            <a:pPr>
              <a:buFont typeface="Wingdings" pitchFamily="2" charset="2"/>
              <a:buChar char="q"/>
            </a:pPr>
            <a:r>
              <a:rPr lang="en-US" dirty="0" smtClean="0">
                <a:latin typeface="Times New Roman" pitchFamily="18" charset="0"/>
                <a:cs typeface="Times New Roman" pitchFamily="18" charset="0"/>
              </a:rPr>
              <a:t>Files move — </a:t>
            </a:r>
            <a:r>
              <a:rPr lang="kk-KZ" dirty="0" smtClean="0">
                <a:latin typeface="Times New Roman" pitchFamily="18" charset="0"/>
                <a:cs typeface="Times New Roman" pitchFamily="18" charset="0"/>
              </a:rPr>
              <a:t>файлдарды бумалар бойынша </a:t>
            </a:r>
            <a:r>
              <a:rPr lang="en-US" dirty="0" err="1" smtClean="0">
                <a:latin typeface="Times New Roman" pitchFamily="18" charset="0"/>
                <a:cs typeface="Times New Roman" pitchFamily="18" charset="0"/>
              </a:rPr>
              <a:t>тікелей</a:t>
            </a:r>
            <a:r>
              <a:rPr lang="en-US" dirty="0" smtClean="0">
                <a:latin typeface="Times New Roman" pitchFamily="18" charset="0"/>
                <a:cs typeface="Times New Roman" pitchFamily="18" charset="0"/>
              </a:rPr>
              <a:t> WEB GUI </a:t>
            </a:r>
            <a:r>
              <a:rPr lang="en-US" dirty="0" err="1" smtClean="0">
                <a:latin typeface="Times New Roman" pitchFamily="18" charset="0"/>
                <a:cs typeface="Times New Roman" pitchFamily="18" charset="0"/>
              </a:rPr>
              <a:t>ownCloud</a:t>
            </a:r>
            <a:r>
              <a:rPr lang="kk-KZ" dirty="0" smtClean="0">
                <a:latin typeface="Times New Roman" pitchFamily="18" charset="0"/>
                <a:cs typeface="Times New Roman" pitchFamily="18" charset="0"/>
              </a:rPr>
              <a:t>-ға көшіруге рұқсат ететін </a:t>
            </a:r>
            <a:r>
              <a:rPr lang="en-US" dirty="0" err="1" smtClean="0">
                <a:latin typeface="Times New Roman" pitchFamily="18" charset="0"/>
                <a:cs typeface="Times New Roman" pitchFamily="18" charset="0"/>
              </a:rPr>
              <a:t>қосымша</a:t>
            </a:r>
            <a:r>
              <a:rPr lang="en-US"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buFont typeface="Wingdings" pitchFamily="2" charset="2"/>
              <a:buChar char="q"/>
            </a:pPr>
            <a:r>
              <a:rPr lang="en-US" dirty="0" err="1" smtClean="0">
                <a:latin typeface="Times New Roman" pitchFamily="18" charset="0"/>
                <a:cs typeface="Times New Roman" pitchFamily="18" charset="0"/>
              </a:rPr>
              <a:t>Mozilla_sync</a:t>
            </a:r>
            <a:r>
              <a:rPr lang="en-US" dirty="0" smtClean="0">
                <a:latin typeface="Times New Roman" pitchFamily="18" charset="0"/>
                <a:cs typeface="Times New Roman" pitchFamily="18" charset="0"/>
              </a:rPr>
              <a:t> — Firefox </a:t>
            </a:r>
            <a:r>
              <a:rPr lang="en-US" dirty="0" err="1" smtClean="0">
                <a:latin typeface="Times New Roman" pitchFamily="18" charset="0"/>
                <a:cs typeface="Times New Roman" pitchFamily="18" charset="0"/>
              </a:rPr>
              <a:t>үшін</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өз</a:t>
            </a:r>
            <a:r>
              <a:rPr lang="kk-KZ" dirty="0" smtClean="0">
                <a:latin typeface="Times New Roman" pitchFamily="18" charset="0"/>
                <a:cs typeface="Times New Roman" pitchFamily="18" charset="0"/>
              </a:rPr>
              <a:t>індік</a:t>
            </a:r>
            <a:r>
              <a:rPr lang="en-US" dirty="0" smtClean="0">
                <a:latin typeface="Times New Roman" pitchFamily="18" charset="0"/>
                <a:cs typeface="Times New Roman" pitchFamily="18" charset="0"/>
              </a:rPr>
              <a:t> sync-server. Б</a:t>
            </a:r>
            <a:r>
              <a:rPr lang="kk-KZ" dirty="0" smtClean="0">
                <a:latin typeface="Times New Roman" pitchFamily="18" charset="0"/>
                <a:cs typeface="Times New Roman" pitchFamily="18" charset="0"/>
              </a:rPr>
              <a:t>ұл</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браузермен</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мен</a:t>
            </a:r>
            <a:r>
              <a:rPr lang="en-US"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қолданбаймын, сондықтан жұмысқа икемділігін тексеріп көрген жоқпын.</a:t>
            </a:r>
            <a:endParaRPr lang="ru-RU" dirty="0" smtClean="0">
              <a:latin typeface="Times New Roman" pitchFamily="18" charset="0"/>
              <a:cs typeface="Times New Roman" pitchFamily="18" charset="0"/>
            </a:endParaRPr>
          </a:p>
          <a:p>
            <a:pPr>
              <a:buFont typeface="Wingdings" pitchFamily="2" charset="2"/>
              <a:buChar char="q"/>
            </a:pPr>
            <a:endParaRPr lang="ru-RU" dirty="0" smtClean="0">
              <a:latin typeface="Times New Roman" pitchFamily="18" charset="0"/>
              <a:cs typeface="Times New Roman" pitchFamily="18" charset="0"/>
            </a:endParaRPr>
          </a:p>
          <a:p>
            <a:pPr>
              <a:buFont typeface="Wingdings" pitchFamily="2" charset="2"/>
              <a:buChar char="q"/>
            </a:pPr>
            <a:endParaRPr lang="ru-RU"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57200"/>
            <a:ext cx="8452048" cy="838200"/>
          </a:xfrm>
        </p:spPr>
        <p:txBody>
          <a:bodyPr>
            <a:normAutofit/>
          </a:bodyPr>
          <a:lstStyle/>
          <a:p>
            <a:r>
              <a:rPr lang="kk-KZ" sz="3200" dirty="0" smtClean="0">
                <a:latin typeface="Times New Roman" pitchFamily="18" charset="0"/>
                <a:cs typeface="Times New Roman" pitchFamily="18" charset="0"/>
              </a:rPr>
              <a:t>Бақылау сұрақтары</a:t>
            </a:r>
            <a:endParaRPr lang="ru-RU" sz="3200" dirty="0"/>
          </a:p>
        </p:txBody>
      </p:sp>
      <p:sp>
        <p:nvSpPr>
          <p:cNvPr id="3" name="Содержимое 2"/>
          <p:cNvSpPr>
            <a:spLocks noGrp="1"/>
          </p:cNvSpPr>
          <p:nvPr>
            <p:ph idx="1"/>
          </p:nvPr>
        </p:nvSpPr>
        <p:spPr/>
        <p:txBody>
          <a:bodyPr/>
          <a:lstStyle/>
          <a:p>
            <a:pPr lvl="0">
              <a:buFont typeface="Wingdings" pitchFamily="2" charset="2"/>
              <a:buChar char="q"/>
            </a:pPr>
            <a:r>
              <a:rPr lang="kk-KZ" dirty="0" smtClean="0">
                <a:latin typeface="Times New Roman" pitchFamily="18" charset="0"/>
                <a:cs typeface="Times New Roman" pitchFamily="18" charset="0"/>
              </a:rPr>
              <a:t>OwnCloud бұлтты сервисінің қызметі.</a:t>
            </a:r>
            <a:endParaRPr lang="ru-RU" dirty="0" smtClean="0">
              <a:latin typeface="Times New Roman" pitchFamily="18" charset="0"/>
              <a:cs typeface="Times New Roman" pitchFamily="18" charset="0"/>
            </a:endParaRPr>
          </a:p>
          <a:p>
            <a:pPr lvl="0">
              <a:buFont typeface="Wingdings" pitchFamily="2" charset="2"/>
              <a:buChar char="q"/>
            </a:pPr>
            <a:r>
              <a:rPr lang="kk-KZ" dirty="0" smtClean="0">
                <a:latin typeface="Times New Roman" pitchFamily="18" charset="0"/>
                <a:cs typeface="Times New Roman" pitchFamily="18" charset="0"/>
              </a:rPr>
              <a:t>OwnCloud бұлтты қоймасының негізгі элементтері.</a:t>
            </a:r>
          </a:p>
          <a:p>
            <a:pPr>
              <a:buFont typeface="Wingdings" pitchFamily="2" charset="2"/>
              <a:buChar char="q"/>
            </a:pPr>
            <a:r>
              <a:rPr lang="kk-KZ" dirty="0" smtClean="0">
                <a:latin typeface="Times New Roman" pitchFamily="18" charset="0"/>
                <a:cs typeface="Times New Roman" pitchFamily="18" charset="0"/>
              </a:rPr>
              <a:t>OwnCloud бұлтты қоймасының қосымша элементтері.</a:t>
            </a:r>
          </a:p>
          <a:p>
            <a:pPr lvl="0">
              <a:buFont typeface="Wingdings" pitchFamily="2" charset="2"/>
              <a:buChar char="q"/>
            </a:pPr>
            <a:endParaRPr lang="kk-KZ" dirty="0" smtClean="0">
              <a:latin typeface="Times New Roman" pitchFamily="18" charset="0"/>
              <a:cs typeface="Times New Roman" pitchFamily="18" charset="0"/>
            </a:endParaRPr>
          </a:p>
          <a:p>
            <a:pPr lvl="0">
              <a:buFont typeface="Wingdings" pitchFamily="2" charset="2"/>
              <a:buChar char="q"/>
            </a:pPr>
            <a:endParaRPr lang="kk-KZ" dirty="0" smtClean="0">
              <a:latin typeface="Times New Roman" pitchFamily="18" charset="0"/>
              <a:cs typeface="Times New Roman" pitchFamily="18" charset="0"/>
            </a:endParaRPr>
          </a:p>
          <a:p>
            <a:pPr lvl="0">
              <a:buFont typeface="Wingdings" pitchFamily="2" charset="2"/>
              <a:buChar char="q"/>
            </a:pPr>
            <a:endParaRPr lang="kk-KZ" dirty="0" smtClean="0">
              <a:latin typeface="Times New Roman" pitchFamily="18" charset="0"/>
              <a:cs typeface="Times New Roman" pitchFamily="18" charset="0"/>
            </a:endParaRPr>
          </a:p>
          <a:p>
            <a:pPr lvl="0">
              <a:buFont typeface="Wingdings" pitchFamily="2" charset="2"/>
              <a:buChar char="q"/>
            </a:pPr>
            <a:endParaRPr lang="ru-RU" dirty="0" smtClean="0">
              <a:latin typeface="Times New Roman" pitchFamily="18" charset="0"/>
              <a:cs typeface="Times New Roman" pitchFamily="18" charset="0"/>
            </a:endParaRPr>
          </a:p>
          <a:p>
            <a:pPr>
              <a:buFont typeface="Wingdings" pitchFamily="2" charset="2"/>
              <a:buChar char="q"/>
            </a:pPr>
            <a:endParaRPr lang="ru-RU"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476672"/>
            <a:ext cx="9144000" cy="936104"/>
          </a:xfrm>
        </p:spPr>
        <p:txBody>
          <a:bodyPr>
            <a:normAutofit fontScale="90000"/>
          </a:bodyPr>
          <a:lstStyle/>
          <a:p>
            <a:pPr algn="ctr"/>
            <a:r>
              <a:rPr lang="kk-KZ" b="1" dirty="0" smtClean="0">
                <a:latin typeface="Times New Roman" pitchFamily="18" charset="0"/>
                <a:cs typeface="Times New Roman" pitchFamily="18" charset="0"/>
              </a:rPr>
              <a:t>Жоспар:</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95536" y="1340768"/>
            <a:ext cx="8748464" cy="4082752"/>
          </a:xfrm>
        </p:spPr>
        <p:txBody>
          <a:bodyPr>
            <a:noAutofit/>
          </a:bodyPr>
          <a:lstStyle/>
          <a:p>
            <a:r>
              <a:rPr lang="kk-KZ" sz="2800" dirty="0" smtClean="0">
                <a:latin typeface="Times New Roman" pitchFamily="18" charset="0"/>
                <a:cs typeface="Times New Roman" pitchFamily="18" charset="0"/>
              </a:rPr>
              <a:t>1.OwnCloud сервисінің негізгі мүмкіндіктері</a:t>
            </a:r>
            <a:endParaRPr lang="ru-RU" sz="2800" dirty="0" smtClean="0">
              <a:latin typeface="Times New Roman" pitchFamily="18" charset="0"/>
              <a:cs typeface="Times New Roman" pitchFamily="18" charset="0"/>
            </a:endParaRPr>
          </a:p>
          <a:p>
            <a:r>
              <a:rPr lang="kk-KZ" sz="2800" dirty="0" smtClean="0">
                <a:latin typeface="Times New Roman" pitchFamily="18" charset="0"/>
                <a:cs typeface="Times New Roman" pitchFamily="18" charset="0"/>
              </a:rPr>
              <a:t>2. Бұлттық қойма әзірлеу кезеңдері</a:t>
            </a:r>
            <a:endParaRPr lang="ru-RU" sz="2800" dirty="0" smtClean="0">
              <a:latin typeface="Times New Roman" pitchFamily="18" charset="0"/>
              <a:cs typeface="Times New Roman" pitchFamily="18" charset="0"/>
            </a:endParaRPr>
          </a:p>
          <a:p>
            <a:r>
              <a:rPr lang="kk-KZ" sz="2800" dirty="0" smtClean="0">
                <a:latin typeface="Times New Roman" pitchFamily="18" charset="0"/>
                <a:cs typeface="Times New Roman" pitchFamily="18" charset="0"/>
              </a:rPr>
              <a:t>Оқытудың әдістемесі мен формасы: Баяндау, дәріс</a:t>
            </a:r>
            <a:endParaRPr lang="ru-RU" sz="2800" dirty="0" smtClean="0">
              <a:latin typeface="Times New Roman" pitchFamily="18" charset="0"/>
              <a:cs typeface="Times New Roman" pitchFamily="18" charset="0"/>
            </a:endParaRPr>
          </a:p>
          <a:p>
            <a:r>
              <a:rPr lang="kk-KZ" sz="2800" b="1" dirty="0" smtClean="0">
                <a:latin typeface="Times New Roman" pitchFamily="18" charset="0"/>
                <a:cs typeface="Times New Roman" pitchFamily="18" charset="0"/>
              </a:rPr>
              <a:t>Сабақ мақсаты: </a:t>
            </a:r>
            <a:r>
              <a:rPr lang="kk-KZ" sz="2800" dirty="0" smtClean="0">
                <a:latin typeface="Times New Roman" pitchFamily="18" charset="0"/>
                <a:cs typeface="Times New Roman" pitchFamily="18" charset="0"/>
              </a:rPr>
              <a:t>OwnCloud бұлтты қойма жасау сервисін қолдануға үйрету</a:t>
            </a:r>
            <a:endParaRPr lang="ru-RU" sz="2800" dirty="0" smtClean="0">
              <a:latin typeface="Times New Roman" pitchFamily="18" charset="0"/>
              <a:cs typeface="Times New Roman" pitchFamily="18" charset="0"/>
            </a:endParaRPr>
          </a:p>
          <a:p>
            <a:r>
              <a:rPr lang="kk-KZ" sz="2800" b="1" dirty="0" smtClean="0">
                <a:latin typeface="Times New Roman" pitchFamily="18" charset="0"/>
                <a:cs typeface="Times New Roman" pitchFamily="18" charset="0"/>
              </a:rPr>
              <a:t>Негізгі түсініктер:</a:t>
            </a:r>
            <a:r>
              <a:rPr lang="kk-KZ" sz="2800" dirty="0" smtClean="0">
                <a:latin typeface="Times New Roman" pitchFamily="18" charset="0"/>
                <a:cs typeface="Times New Roman" pitchFamily="18" charset="0"/>
              </a:rPr>
              <a:t> RSS-агрегаторы, OwnCloud бұлтты  сервисі, </a:t>
            </a:r>
            <a:r>
              <a:rPr lang="kk-KZ" sz="2800" i="1" dirty="0" smtClean="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endParaRPr lang="ru-RU"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3000" dirty="0" smtClean="0">
                <a:latin typeface="Times New Roman" pitchFamily="18" charset="0"/>
                <a:cs typeface="Times New Roman" pitchFamily="18" charset="0"/>
              </a:rPr>
              <a:t>Қосымшалар тізімі</a:t>
            </a:r>
            <a:endParaRPr lang="ru-RU" sz="3000" dirty="0"/>
          </a:p>
        </p:txBody>
      </p:sp>
      <p:sp>
        <p:nvSpPr>
          <p:cNvPr id="3" name="Содержимое 2"/>
          <p:cNvSpPr>
            <a:spLocks noGrp="1"/>
          </p:cNvSpPr>
          <p:nvPr>
            <p:ph idx="1"/>
          </p:nvPr>
        </p:nvSpPr>
        <p:spPr/>
        <p:txBody>
          <a:bodyPr>
            <a:normAutofit fontScale="92500" lnSpcReduction="20000"/>
          </a:bodyPr>
          <a:lstStyle/>
          <a:p>
            <a:pPr algn="just">
              <a:buFont typeface="Wingdings" pitchFamily="2" charset="2"/>
              <a:buChar char="q"/>
            </a:pPr>
            <a:r>
              <a:rPr lang="kk-KZ" dirty="0" smtClean="0">
                <a:latin typeface="Times New Roman" pitchFamily="18" charset="0"/>
                <a:cs typeface="Times New Roman" pitchFamily="18" charset="0"/>
              </a:rPr>
              <a:t>Қосымшалардың кейбір бөлігі бумаға алдын-ала енгізілген, қалғандары бөлек жүктеліп, орнатылған болатын. </a:t>
            </a:r>
          </a:p>
          <a:p>
            <a:pPr algn="just">
              <a:buFont typeface="Wingdings" pitchFamily="2" charset="2"/>
              <a:buChar char="q"/>
            </a:pPr>
            <a:r>
              <a:rPr lang="kk-KZ" dirty="0" smtClean="0">
                <a:latin typeface="Times New Roman" pitchFamily="18" charset="0"/>
                <a:cs typeface="Times New Roman" pitchFamily="18" charset="0"/>
              </a:rPr>
              <a:t>Қосымшалар тізімі: Activity, Calendar, Contacts, Deleted files, Encryption, Full Search Text, PDF Viewer (pdfjs-based), Pictures, Share Files, Text Editor, Video Viewer (MediaElement.js), Files move, JavaScript XMPP Chat, Mail, Maps, News, Notes Music, RainLoopWebmail, Passman, Roundcube, Grauphel, Tasks Enhanced, ocDashboard, Embedded Videostream, OldMenu, ATNotes.</a:t>
            </a:r>
            <a:r>
              <a:rPr lang="kk-KZ" i="1"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algn="just">
              <a:buFont typeface="Wingdings" pitchFamily="2" charset="2"/>
              <a:buChar char="q"/>
            </a:pPr>
            <a:endParaRPr lang="ru-RU"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692696"/>
            <a:ext cx="8460432" cy="838200"/>
          </a:xfrm>
        </p:spPr>
        <p:txBody>
          <a:bodyPr>
            <a:noAutofit/>
          </a:bodyPr>
          <a:lstStyle/>
          <a:p>
            <a:r>
              <a:rPr lang="kk-KZ" sz="2600" cap="none" dirty="0" smtClean="0">
                <a:latin typeface="Times New Roman" pitchFamily="18" charset="0"/>
                <a:cs typeface="Times New Roman" pitchFamily="18" charset="0"/>
              </a:rPr>
              <a:t>Ал енді кейбір құраушылар, пайдаланулар және синхрондаулар жайында толығырақ тоқталып кетсек </a:t>
            </a:r>
            <a:br>
              <a:rPr lang="kk-KZ" sz="2600" cap="none" dirty="0" smtClean="0">
                <a:latin typeface="Times New Roman" pitchFamily="18" charset="0"/>
                <a:cs typeface="Times New Roman" pitchFamily="18" charset="0"/>
              </a:rPr>
            </a:br>
            <a:r>
              <a:rPr lang="kk-KZ" sz="2600" cap="none" dirty="0" smtClean="0">
                <a:latin typeface="Times New Roman" pitchFamily="18" charset="0"/>
                <a:cs typeface="Times New Roman" pitchFamily="18" charset="0"/>
              </a:rPr>
              <a:t>(1-сурет).</a:t>
            </a:r>
            <a:r>
              <a:rPr lang="ru-RU" sz="2600" cap="none" dirty="0" smtClean="0">
                <a:latin typeface="Times New Roman" pitchFamily="18" charset="0"/>
                <a:cs typeface="Times New Roman" pitchFamily="18" charset="0"/>
              </a:rPr>
              <a:t/>
            </a:r>
            <a:br>
              <a:rPr lang="ru-RU" sz="2600" cap="none" dirty="0" smtClean="0">
                <a:latin typeface="Times New Roman" pitchFamily="18" charset="0"/>
                <a:cs typeface="Times New Roman" pitchFamily="18" charset="0"/>
              </a:rPr>
            </a:br>
            <a:endParaRPr lang="ru-RU" sz="2600" cap="none" dirty="0">
              <a:latin typeface="Times New Roman" pitchFamily="18" charset="0"/>
              <a:cs typeface="Times New Roman" pitchFamily="18" charset="0"/>
            </a:endParaRPr>
          </a:p>
        </p:txBody>
      </p:sp>
      <p:pic>
        <p:nvPicPr>
          <p:cNvPr id="1026" name="Рисунок 1" descr="image"/>
          <p:cNvPicPr>
            <a:picLocks noChangeAspect="1" noChangeArrowheads="1"/>
          </p:cNvPicPr>
          <p:nvPr/>
        </p:nvPicPr>
        <p:blipFill>
          <a:blip r:embed="rId2" cstate="print"/>
          <a:srcRect/>
          <a:stretch>
            <a:fillRect/>
          </a:stretch>
        </p:blipFill>
        <p:spPr bwMode="auto">
          <a:xfrm>
            <a:off x="827584" y="1772816"/>
            <a:ext cx="7397064" cy="3888432"/>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57200"/>
            <a:ext cx="8308032" cy="838200"/>
          </a:xfrm>
        </p:spPr>
        <p:txBody>
          <a:bodyPr>
            <a:normAutofit/>
          </a:bodyPr>
          <a:lstStyle/>
          <a:p>
            <a:r>
              <a:rPr lang="kk-KZ" sz="3200" dirty="0" smtClean="0">
                <a:latin typeface="Times New Roman" pitchFamily="18" charset="0"/>
                <a:cs typeface="Times New Roman" pitchFamily="18" charset="0"/>
              </a:rPr>
              <a:t>OwnCloud Desktop</a:t>
            </a: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70000" lnSpcReduction="20000"/>
          </a:bodyPr>
          <a:lstStyle/>
          <a:p>
            <a:pPr algn="just">
              <a:buFont typeface="Wingdings" pitchFamily="2" charset="2"/>
              <a:buChar char="q"/>
            </a:pPr>
            <a:r>
              <a:rPr lang="kk-KZ" dirty="0" smtClean="0">
                <a:latin typeface="Times New Roman" pitchFamily="18" charset="0"/>
                <a:cs typeface="Times New Roman" pitchFamily="18" charset="0"/>
              </a:rPr>
              <a:t>OwnCloud Desktop Client Linux, Windows және Mac үшін қол жетімді. Жекелеген бумалардың синхрондалуы, файлдарды және шаблон бойынша бумаларды елемеу, синхрондауды уақытша тоқтату, жұмыс үстеліне хабарлама жіберу, іс-әрекеттерді логтау (ағымдағы сессия), HTTP-SOCKS прокси арқылы жұмыс, жүктеу/қайтарым жылдамдықтарының шектеулілігі қолдау табуда.</a:t>
            </a:r>
            <a:endParaRPr lang="en-US" dirty="0" smtClean="0">
              <a:latin typeface="Times New Roman" pitchFamily="18" charset="0"/>
              <a:cs typeface="Times New Roman" pitchFamily="18" charset="0"/>
            </a:endParaRPr>
          </a:p>
          <a:p>
            <a:pPr algn="just">
              <a:buFont typeface="Wingdings" pitchFamily="2" charset="2"/>
              <a:buChar char="q"/>
            </a:pPr>
            <a:r>
              <a:rPr lang="kk-KZ" dirty="0" smtClean="0">
                <a:latin typeface="Times New Roman" pitchFamily="18" charset="0"/>
                <a:cs typeface="Times New Roman" pitchFamily="18" charset="0"/>
              </a:rPr>
              <a:t> Тұтынушы бір ғана аккаунтқа ие және жеке бумалар синхрондалуының қосу интерфейсі жағдайсыз, күнделікті есептерге функционалдығы жетіп артылады. </a:t>
            </a:r>
            <a:endParaRPr lang="en-US" dirty="0" smtClean="0">
              <a:latin typeface="Times New Roman" pitchFamily="18" charset="0"/>
              <a:cs typeface="Times New Roman" pitchFamily="18" charset="0"/>
            </a:endParaRPr>
          </a:p>
          <a:p>
            <a:pPr algn="just">
              <a:buFont typeface="Wingdings" pitchFamily="2" charset="2"/>
              <a:buChar char="q"/>
            </a:pPr>
            <a:r>
              <a:rPr lang="kk-KZ" dirty="0" smtClean="0">
                <a:latin typeface="Times New Roman" pitchFamily="18" charset="0"/>
                <a:cs typeface="Times New Roman" pitchFamily="18" charset="0"/>
              </a:rPr>
              <a:t>Айта кету керек, бұл нақты файлдар синхронизаторы, оларға қашықтан қатынасу емес. Файлдарға әдеттегі қашықтан қол жеткізу үшін WebDAV-пен (KDE-де Dolphin, Windows-та өткізгіш) жұмыс жасайтын кез-келген бағдарламаны пайдалануға болады.</a:t>
            </a:r>
            <a:endParaRPr lang="ru-RU" dirty="0" smtClean="0">
              <a:latin typeface="Times New Roman" pitchFamily="18" charset="0"/>
              <a:cs typeface="Times New Roman" pitchFamily="18" charset="0"/>
            </a:endParaRPr>
          </a:p>
          <a:p>
            <a:pPr algn="just">
              <a:buFont typeface="Wingdings" pitchFamily="2" charset="2"/>
              <a:buChar char="q"/>
            </a:pPr>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57200"/>
            <a:ext cx="9144000" cy="838200"/>
          </a:xfrm>
        </p:spPr>
        <p:txBody>
          <a:bodyPr>
            <a:normAutofit/>
          </a:bodyPr>
          <a:lstStyle/>
          <a:p>
            <a:r>
              <a:rPr lang="en-US" sz="3200" dirty="0" smtClean="0">
                <a:latin typeface="Times New Roman" pitchFamily="18" charset="0"/>
                <a:cs typeface="Times New Roman" pitchFamily="18" charset="0"/>
              </a:rPr>
              <a:t>	</a:t>
            </a:r>
            <a:r>
              <a:rPr lang="kk-KZ" sz="3200" dirty="0" smtClean="0">
                <a:latin typeface="Times New Roman" pitchFamily="18" charset="0"/>
                <a:cs typeface="Times New Roman" pitchFamily="18" charset="0"/>
              </a:rPr>
              <a:t>Күнтізбе</a:t>
            </a:r>
            <a:endParaRPr lang="ru-RU" sz="3200" dirty="0">
              <a:latin typeface="Times New Roman" pitchFamily="18" charset="0"/>
              <a:cs typeface="Times New Roman" pitchFamily="18" charset="0"/>
            </a:endParaRPr>
          </a:p>
        </p:txBody>
      </p:sp>
      <p:sp>
        <p:nvSpPr>
          <p:cNvPr id="3" name="Содержимое 2"/>
          <p:cNvSpPr>
            <a:spLocks noGrp="1"/>
          </p:cNvSpPr>
          <p:nvPr>
            <p:ph idx="1"/>
          </p:nvPr>
        </p:nvSpPr>
        <p:spPr>
          <a:xfrm>
            <a:off x="467544" y="1196752"/>
            <a:ext cx="8227640" cy="1298773"/>
          </a:xfrm>
        </p:spPr>
        <p:txBody>
          <a:bodyPr>
            <a:noAutofit/>
          </a:bodyPr>
          <a:lstStyle/>
          <a:p>
            <a:pPr marL="0" indent="0" algn="just">
              <a:spcBef>
                <a:spcPts val="0"/>
              </a:spcBef>
              <a:buFont typeface="Wingdings" pitchFamily="2" charset="2"/>
              <a:buChar char="q"/>
            </a:pPr>
            <a:r>
              <a:rPr lang="en-US" sz="1800" dirty="0" smtClean="0">
                <a:latin typeface="Times New Roman" pitchFamily="18" charset="0"/>
                <a:cs typeface="Times New Roman" pitchFamily="18" charset="0"/>
              </a:rPr>
              <a:t> </a:t>
            </a:r>
            <a:r>
              <a:rPr lang="kk-KZ" sz="1800" dirty="0" smtClean="0">
                <a:latin typeface="Times New Roman" pitchFamily="18" charset="0"/>
                <a:cs typeface="Times New Roman" pitchFamily="18" charset="0"/>
              </a:rPr>
              <a:t>Қосымша бірнеше күнтізбелер жұмыс істей алады, көрсетілгендерді жасыру/көрсету, ownCloud пайдаланушылары арасындағы күнтізбелерді зерделеу, оқиға қайталануының икемді жүйесін қолдайды. </a:t>
            </a:r>
            <a:endParaRPr lang="en-US" sz="1800" dirty="0" smtClean="0">
              <a:latin typeface="Times New Roman" pitchFamily="18" charset="0"/>
              <a:cs typeface="Times New Roman" pitchFamily="18" charset="0"/>
            </a:endParaRPr>
          </a:p>
          <a:p>
            <a:pPr marL="0" indent="0" algn="just">
              <a:spcBef>
                <a:spcPts val="0"/>
              </a:spcBef>
              <a:buFont typeface="Wingdings" pitchFamily="2" charset="2"/>
              <a:buChar char="q"/>
            </a:pPr>
            <a:r>
              <a:rPr lang="en-US" sz="1800" dirty="0" smtClean="0">
                <a:latin typeface="Times New Roman" pitchFamily="18" charset="0"/>
                <a:cs typeface="Times New Roman" pitchFamily="18" charset="0"/>
              </a:rPr>
              <a:t> </a:t>
            </a:r>
            <a:r>
              <a:rPr lang="kk-KZ" sz="1800" dirty="0" smtClean="0">
                <a:latin typeface="Times New Roman" pitchFamily="18" charset="0"/>
                <a:cs typeface="Times New Roman" pitchFamily="18" charset="0"/>
              </a:rPr>
              <a:t>Сыртқы әлемге күнтізбенің ыңғайлы шаринг мүмкіндігін көру ықтималдылығы, алайда  ownCloud табысты basic-сәйкестендіруден кейін тек *.ics v2.0 файлдарынан листниг бере алады (2-сурет).</a:t>
            </a:r>
            <a:endParaRPr lang="ru-RU" sz="1800" dirty="0" smtClean="0">
              <a:latin typeface="Times New Roman" pitchFamily="18" charset="0"/>
              <a:cs typeface="Times New Roman" pitchFamily="18" charset="0"/>
            </a:endParaRPr>
          </a:p>
          <a:p>
            <a:pPr marL="0" indent="0" algn="just">
              <a:spcBef>
                <a:spcPts val="0"/>
              </a:spcBef>
              <a:buFont typeface="Wingdings" pitchFamily="2" charset="2"/>
              <a:buChar char="q"/>
            </a:pPr>
            <a:endParaRPr lang="ru-RU" sz="1800" dirty="0">
              <a:latin typeface="Times New Roman" pitchFamily="18" charset="0"/>
              <a:cs typeface="Times New Roman" pitchFamily="18" charset="0"/>
            </a:endParaRPr>
          </a:p>
        </p:txBody>
      </p:sp>
      <p:sp>
        <p:nvSpPr>
          <p:cNvPr id="20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pic>
        <p:nvPicPr>
          <p:cNvPr id="2049" name="Рисунок 2" descr="calendar"/>
          <p:cNvPicPr>
            <a:picLocks noChangeAspect="1" noChangeArrowheads="1"/>
          </p:cNvPicPr>
          <p:nvPr/>
        </p:nvPicPr>
        <p:blipFill>
          <a:blip r:embed="rId2" cstate="print"/>
          <a:srcRect/>
          <a:stretch>
            <a:fillRect/>
          </a:stretch>
        </p:blipFill>
        <p:spPr bwMode="auto">
          <a:xfrm>
            <a:off x="1691680" y="2924944"/>
            <a:ext cx="5688632" cy="3320930"/>
          </a:xfrm>
          <a:prstGeom prst="rect">
            <a:avLst/>
          </a:prstGeom>
          <a:noFill/>
        </p:spPr>
      </p:pic>
      <p:sp>
        <p:nvSpPr>
          <p:cNvPr id="2051" name="Rectangle 3"/>
          <p:cNvSpPr>
            <a:spLocks noChangeArrowheads="1"/>
          </p:cNvSpPr>
          <p:nvPr/>
        </p:nvSpPr>
        <p:spPr bwMode="auto">
          <a:xfrm>
            <a:off x="0" y="6237312"/>
            <a:ext cx="9144000"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2 - сурет.</a:t>
            </a:r>
            <a:r>
              <a:rPr kumimoji="0" lang="kk-KZ"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Ресми desktop-тұтынушы</a:t>
            </a:r>
            <a:endParaRPr kumimoji="0" lang="kk-KZ"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dirty="0" smtClean="0">
                <a:latin typeface="Times New Roman" pitchFamily="18" charset="0"/>
                <a:cs typeface="Times New Roman" pitchFamily="18" charset="0"/>
              </a:rPr>
              <a:t>	</a:t>
            </a:r>
            <a:r>
              <a:rPr lang="kk-KZ" sz="3200" dirty="0" smtClean="0">
                <a:latin typeface="Times New Roman" pitchFamily="18" charset="0"/>
                <a:cs typeface="Times New Roman" pitchFamily="18" charset="0"/>
              </a:rPr>
              <a:t>Тапсырмалар</a:t>
            </a:r>
            <a:endParaRPr lang="ru-RU" sz="3200" dirty="0"/>
          </a:p>
        </p:txBody>
      </p:sp>
      <p:sp>
        <p:nvSpPr>
          <p:cNvPr id="3" name="Содержимое 2"/>
          <p:cNvSpPr>
            <a:spLocks noGrp="1"/>
          </p:cNvSpPr>
          <p:nvPr>
            <p:ph idx="1"/>
          </p:nvPr>
        </p:nvSpPr>
        <p:spPr>
          <a:xfrm>
            <a:off x="0" y="1196752"/>
            <a:ext cx="9144000" cy="1512168"/>
          </a:xfrm>
        </p:spPr>
        <p:txBody>
          <a:bodyPr>
            <a:normAutofit/>
          </a:bodyPr>
          <a:lstStyle/>
          <a:p>
            <a:pPr algn="just">
              <a:buFont typeface="Wingdings" pitchFamily="2" charset="2"/>
              <a:buChar char="q"/>
            </a:pPr>
            <a:r>
              <a:rPr lang="kk-KZ" sz="1800" dirty="0" smtClean="0">
                <a:latin typeface="Times New Roman" pitchFamily="18" charset="0"/>
                <a:cs typeface="Times New Roman" pitchFamily="18" charset="0"/>
              </a:rPr>
              <a:t>Tasks Enhanced – күнтізбеге қарағанда бірнеше өзге функционалды есептер құрастыруға интерфейс ұсынады: міндеттерді орындау прогресі, ownCloud пайдаланушыларының пікірлері, оқиғаларды маңыздылығы/уақыты/статусы бойынша топтастыру, оқиға туралы нақты уақытта еске салу (3-сурет). </a:t>
            </a:r>
            <a:endParaRPr lang="ru-RU" sz="1800" dirty="0" smtClean="0">
              <a:latin typeface="Times New Roman" pitchFamily="18" charset="0"/>
              <a:cs typeface="Times New Roman" pitchFamily="18" charset="0"/>
            </a:endParaRPr>
          </a:p>
          <a:p>
            <a:pPr algn="just">
              <a:buFont typeface="Wingdings" pitchFamily="2" charset="2"/>
              <a:buChar char="q"/>
            </a:pPr>
            <a:endParaRPr lang="ru-RU" sz="1800" dirty="0">
              <a:latin typeface="Times New Roman" pitchFamily="18" charset="0"/>
              <a:cs typeface="Times New Roman" pitchFamily="18" charset="0"/>
            </a:endParaRPr>
          </a:p>
        </p:txBody>
      </p:sp>
      <p:pic>
        <p:nvPicPr>
          <p:cNvPr id="19458" name="Рисунок 4" descr="tasks"/>
          <p:cNvPicPr>
            <a:picLocks noChangeAspect="1" noChangeArrowheads="1"/>
          </p:cNvPicPr>
          <p:nvPr/>
        </p:nvPicPr>
        <p:blipFill>
          <a:blip r:embed="rId2" cstate="print"/>
          <a:srcRect/>
          <a:stretch>
            <a:fillRect/>
          </a:stretch>
        </p:blipFill>
        <p:spPr bwMode="auto">
          <a:xfrm>
            <a:off x="899592" y="2564904"/>
            <a:ext cx="4680520" cy="3531285"/>
          </a:xfrm>
          <a:prstGeom prst="rect">
            <a:avLst/>
          </a:prstGeom>
          <a:noFill/>
          <a:ln w="9525">
            <a:noFill/>
            <a:miter lim="800000"/>
            <a:headEnd/>
            <a:tailEnd/>
          </a:ln>
        </p:spPr>
      </p:pic>
      <p:pic>
        <p:nvPicPr>
          <p:cNvPr id="19459" name="Рисунок 12" descr="tasks"/>
          <p:cNvPicPr>
            <a:picLocks noChangeAspect="1" noChangeArrowheads="1"/>
          </p:cNvPicPr>
          <p:nvPr/>
        </p:nvPicPr>
        <p:blipFill>
          <a:blip r:embed="rId3" cstate="print"/>
          <a:srcRect/>
          <a:stretch>
            <a:fillRect/>
          </a:stretch>
        </p:blipFill>
        <p:spPr bwMode="auto">
          <a:xfrm>
            <a:off x="5940152" y="2636912"/>
            <a:ext cx="2257343" cy="3384376"/>
          </a:xfrm>
          <a:prstGeom prst="rect">
            <a:avLst/>
          </a:prstGeom>
          <a:noFill/>
          <a:ln w="9525">
            <a:noFill/>
            <a:miter lim="800000"/>
            <a:headEnd/>
            <a:tailEnd/>
          </a:ln>
        </p:spPr>
      </p:pic>
      <p:sp>
        <p:nvSpPr>
          <p:cNvPr id="19460" name="Rectangle 4"/>
          <p:cNvSpPr>
            <a:spLocks noChangeArrowheads="1"/>
          </p:cNvSpPr>
          <p:nvPr/>
        </p:nvSpPr>
        <p:spPr bwMode="auto">
          <a:xfrm>
            <a:off x="3445698" y="6224627"/>
            <a:ext cx="2252603" cy="3385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600" b="1"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3- сурет.</a:t>
            </a:r>
            <a:r>
              <a:rPr kumimoji="0" lang="kk-KZ" sz="16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Тапсырамалар</a:t>
            </a:r>
            <a:endParaRPr kumimoji="0" lang="kk-KZ" sz="16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457200"/>
            <a:ext cx="8236024" cy="838200"/>
          </a:xfrm>
        </p:spPr>
        <p:txBody>
          <a:bodyPr>
            <a:normAutofit/>
          </a:bodyPr>
          <a:lstStyle/>
          <a:p>
            <a:r>
              <a:rPr lang="kk-KZ" sz="2800" dirty="0" smtClean="0">
                <a:latin typeface="Times New Roman" pitchFamily="18" charset="0"/>
                <a:cs typeface="Times New Roman" pitchFamily="18" charset="0"/>
              </a:rPr>
              <a:t>Tasks Enhanced</a:t>
            </a:r>
            <a:endParaRPr lang="ru-RU" sz="2800" dirty="0">
              <a:latin typeface="Times New Roman" pitchFamily="18" charset="0"/>
              <a:cs typeface="Times New Roman" pitchFamily="18" charset="0"/>
            </a:endParaRPr>
          </a:p>
        </p:txBody>
      </p:sp>
      <p:sp>
        <p:nvSpPr>
          <p:cNvPr id="3" name="Содержимое 2"/>
          <p:cNvSpPr>
            <a:spLocks noGrp="1"/>
          </p:cNvSpPr>
          <p:nvPr>
            <p:ph idx="1"/>
          </p:nvPr>
        </p:nvSpPr>
        <p:spPr>
          <a:xfrm>
            <a:off x="304800" y="1554162"/>
            <a:ext cx="8686800" cy="5043190"/>
          </a:xfrm>
        </p:spPr>
        <p:txBody>
          <a:bodyPr>
            <a:normAutofit fontScale="70000" lnSpcReduction="20000"/>
          </a:bodyPr>
          <a:lstStyle/>
          <a:p>
            <a:pPr algn="just">
              <a:buFont typeface="Wingdings" pitchFamily="2" charset="2"/>
              <a:buChar char="q"/>
            </a:pPr>
            <a:r>
              <a:rPr lang="kk-KZ" dirty="0" smtClean="0">
                <a:latin typeface="Times New Roman" pitchFamily="18" charset="0"/>
                <a:cs typeface="Times New Roman" pitchFamily="18" charset="0"/>
              </a:rPr>
              <a:t>Деректерді сақтау үшін күнтізбеге ұқсас сақтау объектілерін  пайдаланады, сондықтан тізім/күнтізбені жоймас алдында абай болыңыз. </a:t>
            </a:r>
            <a:endParaRPr lang="en-US" dirty="0" smtClean="0">
              <a:latin typeface="Times New Roman" pitchFamily="18" charset="0"/>
              <a:cs typeface="Times New Roman" pitchFamily="18" charset="0"/>
            </a:endParaRPr>
          </a:p>
          <a:p>
            <a:pPr algn="just">
              <a:buFont typeface="Wingdings" pitchFamily="2" charset="2"/>
              <a:buChar char="q"/>
            </a:pPr>
            <a:r>
              <a:rPr lang="kk-KZ" dirty="0" smtClean="0">
                <a:latin typeface="Times New Roman" pitchFamily="18" charset="0"/>
                <a:cs typeface="Times New Roman" pitchFamily="18" charset="0"/>
              </a:rPr>
              <a:t>Сондай-ақ, егер күнтізбені жасырса, онда тапсырмалар тізімі да жасырылады, ал міндеттерді зерделеу үшін, толығымен күнтізбені ашу керек. </a:t>
            </a:r>
            <a:endParaRPr lang="en-US" dirty="0" smtClean="0">
              <a:latin typeface="Times New Roman" pitchFamily="18" charset="0"/>
              <a:cs typeface="Times New Roman" pitchFamily="18" charset="0"/>
            </a:endParaRPr>
          </a:p>
          <a:p>
            <a:pPr algn="just">
              <a:buFont typeface="Wingdings" pitchFamily="2" charset="2"/>
              <a:buChar char="q"/>
            </a:pPr>
            <a:r>
              <a:rPr lang="kk-KZ" dirty="0" smtClean="0">
                <a:latin typeface="Times New Roman" pitchFamily="18" charset="0"/>
                <a:cs typeface="Times New Roman" pitchFamily="18" charset="0"/>
              </a:rPr>
              <a:t>Tasks Enhanced күнтізбені толықтырады: егер күнтізбеде кестені, алыс және қайталанатын оқиғаларды, кездесулерді, еске салулар мен мерекелерді сақтау ыңғайлы болса, онда Tasks Enhanced-та жоба туралы ақпаратты оның мерзімдерімен, бірең-сараң оқиғаны оның қандай да бір ыңғайлы уақытта еске салынуын орналастыруға, немесе жай TODO-парақшасы ретінде пайдалануға болады. </a:t>
            </a:r>
            <a:endParaRPr lang="en-US" dirty="0" smtClean="0">
              <a:latin typeface="Times New Roman" pitchFamily="18" charset="0"/>
              <a:cs typeface="Times New Roman" pitchFamily="18" charset="0"/>
            </a:endParaRPr>
          </a:p>
          <a:p>
            <a:pPr algn="just">
              <a:buFont typeface="Wingdings" pitchFamily="2" charset="2"/>
              <a:buChar char="q"/>
            </a:pPr>
            <a:r>
              <a:rPr lang="kk-KZ" dirty="0" smtClean="0">
                <a:latin typeface="Times New Roman" pitchFamily="18" charset="0"/>
                <a:cs typeface="Times New Roman" pitchFamily="18" charset="0"/>
              </a:rPr>
              <a:t>Деректер базасындағы күнтізбе жазбалары мен міндеттер бір-бірінен аз ерекшеленіп, және бір кестеде орналасқандықтан, онда теориялық жағынан WEB GUI үшін жазбалардың орнын ауыстыру үшін шағын көшіру батырмасын жазуға болады. </a:t>
            </a:r>
            <a:endParaRPr lang="ru-RU" dirty="0" smtClean="0">
              <a:latin typeface="Times New Roman" pitchFamily="18" charset="0"/>
              <a:cs typeface="Times New Roman" pitchFamily="18" charset="0"/>
            </a:endParaRPr>
          </a:p>
          <a:p>
            <a:pPr algn="just">
              <a:buFont typeface="Wingdings" pitchFamily="2" charset="2"/>
              <a:buChar char="q"/>
            </a:pPr>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457200"/>
            <a:ext cx="8380040" cy="838200"/>
          </a:xfrm>
        </p:spPr>
        <p:txBody>
          <a:bodyPr>
            <a:normAutofit/>
          </a:bodyPr>
          <a:lstStyle/>
          <a:p>
            <a:r>
              <a:rPr lang="kk-KZ" sz="3200" dirty="0" smtClean="0">
                <a:latin typeface="Times New Roman" pitchFamily="18" charset="0"/>
                <a:cs typeface="Times New Roman" pitchFamily="18" charset="0"/>
              </a:rPr>
              <a:t>RSS-агрегаторы</a:t>
            </a:r>
            <a:endParaRPr lang="ru-RU" sz="3200" dirty="0"/>
          </a:p>
        </p:txBody>
      </p:sp>
      <p:sp>
        <p:nvSpPr>
          <p:cNvPr id="3" name="Содержимое 2"/>
          <p:cNvSpPr>
            <a:spLocks noGrp="1"/>
          </p:cNvSpPr>
          <p:nvPr>
            <p:ph idx="1"/>
          </p:nvPr>
        </p:nvSpPr>
        <p:spPr/>
        <p:txBody>
          <a:bodyPr>
            <a:normAutofit fontScale="62500" lnSpcReduction="20000"/>
          </a:bodyPr>
          <a:lstStyle/>
          <a:p>
            <a:pPr>
              <a:buFont typeface="Wingdings" pitchFamily="2" charset="2"/>
              <a:buChar char="q"/>
            </a:pPr>
            <a:r>
              <a:rPr lang="kk-KZ" dirty="0" smtClean="0">
                <a:latin typeface="Times New Roman" pitchFamily="18" charset="0"/>
                <a:cs typeface="Times New Roman" pitchFamily="18" charset="0"/>
              </a:rPr>
              <a:t>News — бұл бірнеше ғана функцияларды: бумаға қосу/атын өзгерту/лентаны жою, құру/атын өзгерту/буманы жою, фидтер Drag&amp;Drop көмегімен жылжиды, және фидтің қасында "Mark read" батырмасы, жазбаның қасында "Keep unread" шауқарғасы (галка) орналасқан, орындауға икемді қарапайым жаңалық жинаушысы.</a:t>
            </a:r>
          </a:p>
          <a:p>
            <a:pPr>
              <a:buFont typeface="Wingdings" pitchFamily="2" charset="2"/>
              <a:buChar char="q"/>
            </a:pPr>
            <a:r>
              <a:rPr lang="kk-KZ" dirty="0" smtClean="0">
                <a:latin typeface="Times New Roman" pitchFamily="18" charset="0"/>
                <a:cs typeface="Times New Roman" pitchFamily="18" charset="0"/>
              </a:rPr>
              <a:t> Android үшін агрегатормен жиналған деректерді оқуға рұқсат ететін ownCloud News Reader (F-Droid, Google Play) қосымшасы бар. Деректерді оқығаннан басқа, бағдарлама фидті қосуға және көрсетілген жазбаны оқылмаған ретінде белгілеуге рұқсат етеді. Осымен функционал аяқталды, бұл ретте фидті қосу және оны WEB GUI арқылы қалтаға орнын ауыстыру тұтынушының мүлде синхрондалмауына әкеліп соқтырды, сондықтан қайта орнатуға тура келді. Кейде, синхрондау кезінде баяулылық танылады.</a:t>
            </a:r>
          </a:p>
          <a:p>
            <a:pPr>
              <a:buFont typeface="Wingdings" pitchFamily="2" charset="2"/>
              <a:buChar char="q"/>
            </a:pPr>
            <a:r>
              <a:rPr lang="kk-KZ" dirty="0" smtClean="0">
                <a:latin typeface="Times New Roman" pitchFamily="18" charset="0"/>
                <a:cs typeface="Times New Roman" pitchFamily="18" charset="0"/>
              </a:rPr>
              <a:t> Қарапайым мүмкіндіктеріне қарамастан WEB және Android-қосымшаларын пайдалану ыңғайлы, қайтадан Tiny Tiny RSS-ға  кері ауысуға ойым жоқ. RSS агрегаторына балама Android-қолданушыларын мен таппадым.</a:t>
            </a:r>
            <a:endParaRPr lang="ru-RU" dirty="0" smtClean="0">
              <a:latin typeface="Times New Roman" pitchFamily="18" charset="0"/>
              <a:cs typeface="Times New Roman" pitchFamily="18" charset="0"/>
            </a:endParaRPr>
          </a:p>
          <a:p>
            <a:pPr>
              <a:buFont typeface="Wingdings" pitchFamily="2" charset="2"/>
              <a:buChar char="q"/>
            </a:pPr>
            <a:endParaRPr lang="ru-RU"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51</TotalTime>
  <Words>1138</Words>
  <Application>Microsoft Office PowerPoint</Application>
  <PresentationFormat>Экран (4:3)</PresentationFormat>
  <Paragraphs>69</Paragraphs>
  <Slides>15</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15</vt:i4>
      </vt:variant>
    </vt:vector>
  </HeadingPairs>
  <TitlesOfParts>
    <vt:vector size="22" baseType="lpstr">
      <vt:lpstr>Calibri</vt:lpstr>
      <vt:lpstr>Franklin Gothic Book</vt:lpstr>
      <vt:lpstr>Franklin Gothic Medium</vt:lpstr>
      <vt:lpstr>Times New Roman</vt:lpstr>
      <vt:lpstr>Wingdings</vt:lpstr>
      <vt:lpstr>Wingdings 2</vt:lpstr>
      <vt:lpstr>Трек</vt:lpstr>
      <vt:lpstr>Презентация PowerPoint</vt:lpstr>
      <vt:lpstr>Жоспар: </vt:lpstr>
      <vt:lpstr>Қосымшалар тізімі</vt:lpstr>
      <vt:lpstr>Ал енді кейбір құраушылар, пайдаланулар және синхрондаулар жайында толығырақ тоқталып кетсек  (1-сурет). </vt:lpstr>
      <vt:lpstr>OwnCloud Desktop</vt:lpstr>
      <vt:lpstr> Күнтізбе</vt:lpstr>
      <vt:lpstr> Тапсырмалар</vt:lpstr>
      <vt:lpstr>Tasks Enhanced</vt:lpstr>
      <vt:lpstr>RSS-агрегаторы</vt:lpstr>
      <vt:lpstr>Бетбелгілер</vt:lpstr>
      <vt:lpstr>Жазбалар</vt:lpstr>
      <vt:lpstr>Jabber тұтынушысы</vt:lpstr>
      <vt:lpstr>Пошта</vt:lpstr>
      <vt:lpstr>Өзге де қосымшалар</vt:lpstr>
      <vt:lpstr>Бақылау сұрақтары</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Мейрамгуль</dc:creator>
  <cp:lastModifiedBy>Aigul Sadvakassova</cp:lastModifiedBy>
  <cp:revision>24</cp:revision>
  <dcterms:created xsi:type="dcterms:W3CDTF">2018-04-09T04:50:14Z</dcterms:created>
  <dcterms:modified xsi:type="dcterms:W3CDTF">2019-02-28T08:16:19Z</dcterms:modified>
</cp:coreProperties>
</file>