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246" autoAdjust="0"/>
    <p:restoredTop sz="94660"/>
  </p:normalViewPr>
  <p:slideViewPr>
    <p:cSldViewPr snapToGrid="0">
      <p:cViewPr varScale="1">
        <p:scale>
          <a:sx n="78" d="100"/>
          <a:sy n="78" d="100"/>
        </p:scale>
        <p:origin x="269"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0374404-16D3-4E7F-B1A2-E9AC895BA351}"/>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2F513EF0-7D28-446E-8F80-14225A73DE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83684BC4-ECA5-4949-8970-A94732D60200}"/>
              </a:ext>
            </a:extLst>
          </p:cNvPr>
          <p:cNvSpPr>
            <a:spLocks noGrp="1"/>
          </p:cNvSpPr>
          <p:nvPr>
            <p:ph type="dt" sz="half" idx="10"/>
          </p:nvPr>
        </p:nvSpPr>
        <p:spPr/>
        <p:txBody>
          <a:bodyPr/>
          <a:lstStyle/>
          <a:p>
            <a:fld id="{0AC4E40F-6E32-4EC5-B1C3-2E5073C87870}" type="datetimeFigureOut">
              <a:rPr lang="ru-KZ" smtClean="0"/>
              <a:t>25.01.2022</a:t>
            </a:fld>
            <a:endParaRPr lang="ru-KZ"/>
          </a:p>
        </p:txBody>
      </p:sp>
      <p:sp>
        <p:nvSpPr>
          <p:cNvPr id="5" name="Нижний колонтитул 4">
            <a:extLst>
              <a:ext uri="{FF2B5EF4-FFF2-40B4-BE49-F238E27FC236}">
                <a16:creationId xmlns:a16="http://schemas.microsoft.com/office/drawing/2014/main" id="{BDAA0095-CA7E-47F2-B605-8C6CA6348467}"/>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AD4A00E6-4C2B-4954-8806-DE2EE1898280}"/>
              </a:ext>
            </a:extLst>
          </p:cNvPr>
          <p:cNvSpPr>
            <a:spLocks noGrp="1"/>
          </p:cNvSpPr>
          <p:nvPr>
            <p:ph type="sldNum" sz="quarter" idx="12"/>
          </p:nvPr>
        </p:nvSpPr>
        <p:spPr/>
        <p:txBody>
          <a:bodyPr/>
          <a:lstStyle/>
          <a:p>
            <a:fld id="{8C52C754-CACC-4B21-B04C-DACC4D9D53D9}" type="slidenum">
              <a:rPr lang="ru-KZ" smtClean="0"/>
              <a:t>‹#›</a:t>
            </a:fld>
            <a:endParaRPr lang="ru-KZ"/>
          </a:p>
        </p:txBody>
      </p:sp>
      <p:pic>
        <p:nvPicPr>
          <p:cNvPr id="8" name="Рисунок 7">
            <a:extLst>
              <a:ext uri="{FF2B5EF4-FFF2-40B4-BE49-F238E27FC236}">
                <a16:creationId xmlns:a16="http://schemas.microsoft.com/office/drawing/2014/main" id="{78693E7C-D715-45A7-A2E7-BE206D765F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3986569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2ABE84F-E743-4FD6-B650-0422D0900FB7}"/>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D60C55DD-345C-4B92-870E-E99A801B8F23}"/>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C17E110E-B1DA-4854-AC79-4B5856153A5B}"/>
              </a:ext>
            </a:extLst>
          </p:cNvPr>
          <p:cNvSpPr>
            <a:spLocks noGrp="1"/>
          </p:cNvSpPr>
          <p:nvPr>
            <p:ph type="dt" sz="half" idx="10"/>
          </p:nvPr>
        </p:nvSpPr>
        <p:spPr/>
        <p:txBody>
          <a:bodyPr/>
          <a:lstStyle/>
          <a:p>
            <a:fld id="{0C79A266-AB5B-4A85-98F3-558B8234BBF3}" type="datetimeFigureOut">
              <a:rPr lang="ru-RU" smtClean="0"/>
              <a:t>25.01.2022</a:t>
            </a:fld>
            <a:endParaRPr lang="ru-RU"/>
          </a:p>
        </p:txBody>
      </p:sp>
      <p:sp>
        <p:nvSpPr>
          <p:cNvPr id="5" name="Нижний колонтитул 4">
            <a:extLst>
              <a:ext uri="{FF2B5EF4-FFF2-40B4-BE49-F238E27FC236}">
                <a16:creationId xmlns:a16="http://schemas.microsoft.com/office/drawing/2014/main" id="{5FF5FEFC-6690-433D-A78B-CD2434E88F2B}"/>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594D3997-7C6C-4C48-930B-991B846933DC}"/>
              </a:ext>
            </a:extLst>
          </p:cNvPr>
          <p:cNvSpPr>
            <a:spLocks noGrp="1"/>
          </p:cNvSpPr>
          <p:nvPr>
            <p:ph type="sldNum" sz="quarter" idx="12"/>
          </p:nvPr>
        </p:nvSpPr>
        <p:spPr/>
        <p:txBody>
          <a:bodyPr/>
          <a:lstStyle/>
          <a:p>
            <a:fld id="{8C52C754-CACC-4B21-B04C-DACC4D9D53D9}" type="slidenum">
              <a:rPr lang="ru-KZ" smtClean="0"/>
              <a:t>‹#›</a:t>
            </a:fld>
            <a:endParaRPr lang="ru-KZ"/>
          </a:p>
        </p:txBody>
      </p:sp>
    </p:spTree>
    <p:extLst>
      <p:ext uri="{BB962C8B-B14F-4D97-AF65-F5344CB8AC3E}">
        <p14:creationId xmlns:p14="http://schemas.microsoft.com/office/powerpoint/2010/main" val="4091455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1899CAC4-80E9-452F-82A2-E4F5F3F58B57}"/>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9DE4D7C9-98A8-4B14-94BC-393181EF5AFE}"/>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4ED2F7E4-CF88-4016-B4B3-829DE0578293}"/>
              </a:ext>
            </a:extLst>
          </p:cNvPr>
          <p:cNvSpPr>
            <a:spLocks noGrp="1"/>
          </p:cNvSpPr>
          <p:nvPr>
            <p:ph type="dt" sz="half" idx="10"/>
          </p:nvPr>
        </p:nvSpPr>
        <p:spPr/>
        <p:txBody>
          <a:bodyPr/>
          <a:lstStyle/>
          <a:p>
            <a:fld id="{0C79A266-AB5B-4A85-98F3-558B8234BBF3}" type="datetimeFigureOut">
              <a:rPr lang="ru-RU" smtClean="0"/>
              <a:t>25.01.2022</a:t>
            </a:fld>
            <a:endParaRPr lang="ru-RU"/>
          </a:p>
        </p:txBody>
      </p:sp>
      <p:sp>
        <p:nvSpPr>
          <p:cNvPr id="5" name="Нижний колонтитул 4">
            <a:extLst>
              <a:ext uri="{FF2B5EF4-FFF2-40B4-BE49-F238E27FC236}">
                <a16:creationId xmlns:a16="http://schemas.microsoft.com/office/drawing/2014/main" id="{0577C98F-CA7E-4134-9701-F437F70952BA}"/>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7B9FA819-89E9-4A74-A1BC-17991E8F4A09}"/>
              </a:ext>
            </a:extLst>
          </p:cNvPr>
          <p:cNvSpPr>
            <a:spLocks noGrp="1"/>
          </p:cNvSpPr>
          <p:nvPr>
            <p:ph type="sldNum" sz="quarter" idx="12"/>
          </p:nvPr>
        </p:nvSpPr>
        <p:spPr/>
        <p:txBody>
          <a:bodyPr/>
          <a:lstStyle/>
          <a:p>
            <a:fld id="{8C52C754-CACC-4B21-B04C-DACC4D9D53D9}" type="slidenum">
              <a:rPr lang="ru-KZ" smtClean="0"/>
              <a:t>‹#›</a:t>
            </a:fld>
            <a:endParaRPr lang="ru-KZ"/>
          </a:p>
        </p:txBody>
      </p:sp>
    </p:spTree>
    <p:extLst>
      <p:ext uri="{BB962C8B-B14F-4D97-AF65-F5344CB8AC3E}">
        <p14:creationId xmlns:p14="http://schemas.microsoft.com/office/powerpoint/2010/main" val="2607563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C4BFFE1-E872-4391-BA84-714548758A15}"/>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814851B2-66E3-4786-9D5F-D855E97F6681}"/>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3BD770B9-3E0E-432E-A626-1A0E4F0C33A0}"/>
              </a:ext>
            </a:extLst>
          </p:cNvPr>
          <p:cNvSpPr>
            <a:spLocks noGrp="1"/>
          </p:cNvSpPr>
          <p:nvPr>
            <p:ph type="dt" sz="half" idx="10"/>
          </p:nvPr>
        </p:nvSpPr>
        <p:spPr/>
        <p:txBody>
          <a:bodyPr/>
          <a:lstStyle/>
          <a:p>
            <a:fld id="{0AC4E40F-6E32-4EC5-B1C3-2E5073C87870}" type="datetimeFigureOut">
              <a:rPr lang="ru-KZ" smtClean="0"/>
              <a:t>25.01.2022</a:t>
            </a:fld>
            <a:endParaRPr lang="ru-KZ"/>
          </a:p>
        </p:txBody>
      </p:sp>
      <p:sp>
        <p:nvSpPr>
          <p:cNvPr id="5" name="Нижний колонтитул 4">
            <a:extLst>
              <a:ext uri="{FF2B5EF4-FFF2-40B4-BE49-F238E27FC236}">
                <a16:creationId xmlns:a16="http://schemas.microsoft.com/office/drawing/2014/main" id="{72A2045F-614C-4C38-992A-FF50D5A958B3}"/>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1284E75F-621D-4D1C-9129-33C448DAFC02}"/>
              </a:ext>
            </a:extLst>
          </p:cNvPr>
          <p:cNvSpPr>
            <a:spLocks noGrp="1"/>
          </p:cNvSpPr>
          <p:nvPr>
            <p:ph type="sldNum" sz="quarter" idx="12"/>
          </p:nvPr>
        </p:nvSpPr>
        <p:spPr/>
        <p:txBody>
          <a:bodyPr/>
          <a:lstStyle/>
          <a:p>
            <a:fld id="{8C52C754-CACC-4B21-B04C-DACC4D9D53D9}" type="slidenum">
              <a:rPr lang="ru-KZ" smtClean="0"/>
              <a:t>‹#›</a:t>
            </a:fld>
            <a:endParaRPr lang="ru-KZ"/>
          </a:p>
        </p:txBody>
      </p:sp>
    </p:spTree>
    <p:extLst>
      <p:ext uri="{BB962C8B-B14F-4D97-AF65-F5344CB8AC3E}">
        <p14:creationId xmlns:p14="http://schemas.microsoft.com/office/powerpoint/2010/main" val="22024597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D82E07D-3611-4016-9CE1-3ED325A332DD}"/>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892ED7CC-16DB-45B2-9633-AAC49D58001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12A17418-DD4C-42EC-B0A8-5E1E58BB3764}"/>
              </a:ext>
            </a:extLst>
          </p:cNvPr>
          <p:cNvSpPr>
            <a:spLocks noGrp="1"/>
          </p:cNvSpPr>
          <p:nvPr>
            <p:ph type="dt" sz="half" idx="10"/>
          </p:nvPr>
        </p:nvSpPr>
        <p:spPr/>
        <p:txBody>
          <a:bodyPr/>
          <a:lstStyle/>
          <a:p>
            <a:fld id="{0C79A266-AB5B-4A85-98F3-558B8234BBF3}" type="datetimeFigureOut">
              <a:rPr lang="ru-RU" smtClean="0"/>
              <a:t>25.01.2022</a:t>
            </a:fld>
            <a:endParaRPr lang="ru-RU"/>
          </a:p>
        </p:txBody>
      </p:sp>
      <p:sp>
        <p:nvSpPr>
          <p:cNvPr id="5" name="Нижний колонтитул 4">
            <a:extLst>
              <a:ext uri="{FF2B5EF4-FFF2-40B4-BE49-F238E27FC236}">
                <a16:creationId xmlns:a16="http://schemas.microsoft.com/office/drawing/2014/main" id="{4D97622D-421B-4320-BADA-806D59673538}"/>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2BC0836E-C8E6-48B8-A994-55A911C7F4F4}"/>
              </a:ext>
            </a:extLst>
          </p:cNvPr>
          <p:cNvSpPr>
            <a:spLocks noGrp="1"/>
          </p:cNvSpPr>
          <p:nvPr>
            <p:ph type="sldNum" sz="quarter" idx="12"/>
          </p:nvPr>
        </p:nvSpPr>
        <p:spPr/>
        <p:txBody>
          <a:bodyPr/>
          <a:lstStyle/>
          <a:p>
            <a:fld id="{8C52C754-CACC-4B21-B04C-DACC4D9D53D9}" type="slidenum">
              <a:rPr lang="ru-KZ" smtClean="0"/>
              <a:t>‹#›</a:t>
            </a:fld>
            <a:endParaRPr lang="ru-KZ"/>
          </a:p>
        </p:txBody>
      </p:sp>
    </p:spTree>
    <p:extLst>
      <p:ext uri="{BB962C8B-B14F-4D97-AF65-F5344CB8AC3E}">
        <p14:creationId xmlns:p14="http://schemas.microsoft.com/office/powerpoint/2010/main" val="8457135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56271AE-B34D-4FF7-85BB-507B91D67904}"/>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147FBBD8-9515-491A-95DE-3B7996A06343}"/>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7CA221FB-98CE-473B-A94B-22F6B3EFEC5A}"/>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C5A42615-888D-4554-B482-3A9B72510FB4}"/>
              </a:ext>
            </a:extLst>
          </p:cNvPr>
          <p:cNvSpPr>
            <a:spLocks noGrp="1"/>
          </p:cNvSpPr>
          <p:nvPr>
            <p:ph type="dt" sz="half" idx="10"/>
          </p:nvPr>
        </p:nvSpPr>
        <p:spPr/>
        <p:txBody>
          <a:bodyPr/>
          <a:lstStyle/>
          <a:p>
            <a:fld id="{0C79A266-AB5B-4A85-98F3-558B8234BBF3}" type="datetimeFigureOut">
              <a:rPr lang="ru-RU" smtClean="0"/>
              <a:t>25.01.2022</a:t>
            </a:fld>
            <a:endParaRPr lang="ru-RU"/>
          </a:p>
        </p:txBody>
      </p:sp>
      <p:sp>
        <p:nvSpPr>
          <p:cNvPr id="6" name="Нижний колонтитул 5">
            <a:extLst>
              <a:ext uri="{FF2B5EF4-FFF2-40B4-BE49-F238E27FC236}">
                <a16:creationId xmlns:a16="http://schemas.microsoft.com/office/drawing/2014/main" id="{6793EE4A-3906-43F9-83F4-43982D5CDDE4}"/>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E161DAAC-E27D-45C5-8FAF-C217BE6F261C}"/>
              </a:ext>
            </a:extLst>
          </p:cNvPr>
          <p:cNvSpPr>
            <a:spLocks noGrp="1"/>
          </p:cNvSpPr>
          <p:nvPr>
            <p:ph type="sldNum" sz="quarter" idx="12"/>
          </p:nvPr>
        </p:nvSpPr>
        <p:spPr/>
        <p:txBody>
          <a:bodyPr/>
          <a:lstStyle/>
          <a:p>
            <a:fld id="{8C52C754-CACC-4B21-B04C-DACC4D9D53D9}" type="slidenum">
              <a:rPr lang="ru-KZ" smtClean="0"/>
              <a:t>‹#›</a:t>
            </a:fld>
            <a:endParaRPr lang="ru-KZ"/>
          </a:p>
        </p:txBody>
      </p:sp>
    </p:spTree>
    <p:extLst>
      <p:ext uri="{BB962C8B-B14F-4D97-AF65-F5344CB8AC3E}">
        <p14:creationId xmlns:p14="http://schemas.microsoft.com/office/powerpoint/2010/main" val="42160559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8F73746-D173-45BF-BA1E-160550D39D54}"/>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27DE0DF3-535F-4FBB-A93D-A2B4D579B68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B563EDC2-F822-4040-8017-A2A4B1DD676C}"/>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A00A758F-4568-4F91-840A-8B182D4ECB7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99B099A6-9C11-492F-9DDD-04805B3A472A}"/>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EA46A7DF-9805-4EAA-BB9B-1BDA586914A7}"/>
              </a:ext>
            </a:extLst>
          </p:cNvPr>
          <p:cNvSpPr>
            <a:spLocks noGrp="1"/>
          </p:cNvSpPr>
          <p:nvPr>
            <p:ph type="dt" sz="half" idx="10"/>
          </p:nvPr>
        </p:nvSpPr>
        <p:spPr/>
        <p:txBody>
          <a:bodyPr/>
          <a:lstStyle/>
          <a:p>
            <a:fld id="{0C79A266-AB5B-4A85-98F3-558B8234BBF3}" type="datetimeFigureOut">
              <a:rPr lang="ru-RU" smtClean="0"/>
              <a:t>25.01.2022</a:t>
            </a:fld>
            <a:endParaRPr lang="ru-RU"/>
          </a:p>
        </p:txBody>
      </p:sp>
      <p:sp>
        <p:nvSpPr>
          <p:cNvPr id="8" name="Нижний колонтитул 7">
            <a:extLst>
              <a:ext uri="{FF2B5EF4-FFF2-40B4-BE49-F238E27FC236}">
                <a16:creationId xmlns:a16="http://schemas.microsoft.com/office/drawing/2014/main" id="{977A09C0-9CEC-4EFF-AC84-BDF0C3C5F2EB}"/>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0ABC0298-0533-4295-AB91-DD99665B22AA}"/>
              </a:ext>
            </a:extLst>
          </p:cNvPr>
          <p:cNvSpPr>
            <a:spLocks noGrp="1"/>
          </p:cNvSpPr>
          <p:nvPr>
            <p:ph type="sldNum" sz="quarter" idx="12"/>
          </p:nvPr>
        </p:nvSpPr>
        <p:spPr/>
        <p:txBody>
          <a:bodyPr/>
          <a:lstStyle/>
          <a:p>
            <a:fld id="{8C52C754-CACC-4B21-B04C-DACC4D9D53D9}" type="slidenum">
              <a:rPr lang="ru-KZ" smtClean="0"/>
              <a:t>‹#›</a:t>
            </a:fld>
            <a:endParaRPr lang="ru-KZ"/>
          </a:p>
        </p:txBody>
      </p:sp>
    </p:spTree>
    <p:extLst>
      <p:ext uri="{BB962C8B-B14F-4D97-AF65-F5344CB8AC3E}">
        <p14:creationId xmlns:p14="http://schemas.microsoft.com/office/powerpoint/2010/main" val="39882395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D1BA869-80E9-4B74-9FE6-F4CE73483EDE}"/>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617DB19E-B167-4B4B-A2CE-304CCBF0B6E9}"/>
              </a:ext>
            </a:extLst>
          </p:cNvPr>
          <p:cNvSpPr>
            <a:spLocks noGrp="1"/>
          </p:cNvSpPr>
          <p:nvPr>
            <p:ph type="dt" sz="half" idx="10"/>
          </p:nvPr>
        </p:nvSpPr>
        <p:spPr/>
        <p:txBody>
          <a:bodyPr/>
          <a:lstStyle/>
          <a:p>
            <a:fld id="{0C79A266-AB5B-4A85-98F3-558B8234BBF3}" type="datetimeFigureOut">
              <a:rPr lang="ru-RU" smtClean="0"/>
              <a:t>25.01.2022</a:t>
            </a:fld>
            <a:endParaRPr lang="ru-RU"/>
          </a:p>
        </p:txBody>
      </p:sp>
      <p:sp>
        <p:nvSpPr>
          <p:cNvPr id="4" name="Нижний колонтитул 3">
            <a:extLst>
              <a:ext uri="{FF2B5EF4-FFF2-40B4-BE49-F238E27FC236}">
                <a16:creationId xmlns:a16="http://schemas.microsoft.com/office/drawing/2014/main" id="{ABBA854F-A74C-4421-99E2-771303CC404F}"/>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1CC776E5-5708-4EDF-AE35-4E5FA926EB17}"/>
              </a:ext>
            </a:extLst>
          </p:cNvPr>
          <p:cNvSpPr>
            <a:spLocks noGrp="1"/>
          </p:cNvSpPr>
          <p:nvPr>
            <p:ph type="sldNum" sz="quarter" idx="12"/>
          </p:nvPr>
        </p:nvSpPr>
        <p:spPr/>
        <p:txBody>
          <a:bodyPr/>
          <a:lstStyle/>
          <a:p>
            <a:fld id="{8C52C754-CACC-4B21-B04C-DACC4D9D53D9}" type="slidenum">
              <a:rPr lang="ru-KZ" smtClean="0"/>
              <a:t>‹#›</a:t>
            </a:fld>
            <a:endParaRPr lang="ru-KZ"/>
          </a:p>
        </p:txBody>
      </p:sp>
    </p:spTree>
    <p:extLst>
      <p:ext uri="{BB962C8B-B14F-4D97-AF65-F5344CB8AC3E}">
        <p14:creationId xmlns:p14="http://schemas.microsoft.com/office/powerpoint/2010/main" val="17487534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1F24BE30-676C-40E3-90A5-4BBB17062AE8}"/>
              </a:ext>
            </a:extLst>
          </p:cNvPr>
          <p:cNvSpPr>
            <a:spLocks noGrp="1"/>
          </p:cNvSpPr>
          <p:nvPr>
            <p:ph type="dt" sz="half" idx="10"/>
          </p:nvPr>
        </p:nvSpPr>
        <p:spPr/>
        <p:txBody>
          <a:bodyPr/>
          <a:lstStyle/>
          <a:p>
            <a:fld id="{0C79A266-AB5B-4A85-98F3-558B8234BBF3}" type="datetimeFigureOut">
              <a:rPr lang="ru-RU" smtClean="0"/>
              <a:t>25.01.2022</a:t>
            </a:fld>
            <a:endParaRPr lang="ru-RU"/>
          </a:p>
        </p:txBody>
      </p:sp>
      <p:sp>
        <p:nvSpPr>
          <p:cNvPr id="3" name="Нижний колонтитул 2">
            <a:extLst>
              <a:ext uri="{FF2B5EF4-FFF2-40B4-BE49-F238E27FC236}">
                <a16:creationId xmlns:a16="http://schemas.microsoft.com/office/drawing/2014/main" id="{7FE2C93B-EAE0-4C5E-9CD0-763930CFB6BE}"/>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CD247DBD-04F8-4D34-A883-E2DEA9317CD3}"/>
              </a:ext>
            </a:extLst>
          </p:cNvPr>
          <p:cNvSpPr>
            <a:spLocks noGrp="1"/>
          </p:cNvSpPr>
          <p:nvPr>
            <p:ph type="sldNum" sz="quarter" idx="12"/>
          </p:nvPr>
        </p:nvSpPr>
        <p:spPr/>
        <p:txBody>
          <a:bodyPr/>
          <a:lstStyle/>
          <a:p>
            <a:fld id="{8C52C754-CACC-4B21-B04C-DACC4D9D53D9}" type="slidenum">
              <a:rPr lang="ru-KZ" smtClean="0"/>
              <a:t>‹#›</a:t>
            </a:fld>
            <a:endParaRPr lang="ru-KZ"/>
          </a:p>
        </p:txBody>
      </p:sp>
    </p:spTree>
    <p:extLst>
      <p:ext uri="{BB962C8B-B14F-4D97-AF65-F5344CB8AC3E}">
        <p14:creationId xmlns:p14="http://schemas.microsoft.com/office/powerpoint/2010/main" val="6597800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CCFFF74-EA66-4FF6-A80D-689738C9C7FB}"/>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F5B5C80B-A14C-4C2D-B7EB-A01ECC7B865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C3E828F6-1FE0-4EDE-8EBC-295E53CC5B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53DF3F12-F980-4782-9120-2BA36A1B9069}"/>
              </a:ext>
            </a:extLst>
          </p:cNvPr>
          <p:cNvSpPr>
            <a:spLocks noGrp="1"/>
          </p:cNvSpPr>
          <p:nvPr>
            <p:ph type="dt" sz="half" idx="10"/>
          </p:nvPr>
        </p:nvSpPr>
        <p:spPr/>
        <p:txBody>
          <a:bodyPr/>
          <a:lstStyle/>
          <a:p>
            <a:fld id="{0C79A266-AB5B-4A85-98F3-558B8234BBF3}" type="datetimeFigureOut">
              <a:rPr lang="ru-RU" smtClean="0"/>
              <a:t>25.01.2022</a:t>
            </a:fld>
            <a:endParaRPr lang="ru-RU"/>
          </a:p>
        </p:txBody>
      </p:sp>
      <p:sp>
        <p:nvSpPr>
          <p:cNvPr id="6" name="Нижний колонтитул 5">
            <a:extLst>
              <a:ext uri="{FF2B5EF4-FFF2-40B4-BE49-F238E27FC236}">
                <a16:creationId xmlns:a16="http://schemas.microsoft.com/office/drawing/2014/main" id="{C2BBB72E-7C20-4337-974D-0A3FBD3A602C}"/>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2D89070F-FFAF-4874-A96A-F39423551939}"/>
              </a:ext>
            </a:extLst>
          </p:cNvPr>
          <p:cNvSpPr>
            <a:spLocks noGrp="1"/>
          </p:cNvSpPr>
          <p:nvPr>
            <p:ph type="sldNum" sz="quarter" idx="12"/>
          </p:nvPr>
        </p:nvSpPr>
        <p:spPr/>
        <p:txBody>
          <a:bodyPr/>
          <a:lstStyle/>
          <a:p>
            <a:fld id="{8C52C754-CACC-4B21-B04C-DACC4D9D53D9}" type="slidenum">
              <a:rPr lang="ru-KZ" smtClean="0"/>
              <a:t>‹#›</a:t>
            </a:fld>
            <a:endParaRPr lang="ru-KZ"/>
          </a:p>
        </p:txBody>
      </p:sp>
    </p:spTree>
    <p:extLst>
      <p:ext uri="{BB962C8B-B14F-4D97-AF65-F5344CB8AC3E}">
        <p14:creationId xmlns:p14="http://schemas.microsoft.com/office/powerpoint/2010/main" val="942423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188D322-E04C-4FD2-8452-AA1E3AFFBD6A}"/>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F2F8E757-C158-44EA-9909-88A3BD164AD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p>
        </p:txBody>
      </p:sp>
      <p:sp>
        <p:nvSpPr>
          <p:cNvPr id="4" name="Текст 3">
            <a:extLst>
              <a:ext uri="{FF2B5EF4-FFF2-40B4-BE49-F238E27FC236}">
                <a16:creationId xmlns:a16="http://schemas.microsoft.com/office/drawing/2014/main" id="{ED6C4BCB-3473-4FD3-96E1-E04F10BDB3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30E8A8A8-5B8B-43A4-979C-9630C02D8D8F}"/>
              </a:ext>
            </a:extLst>
          </p:cNvPr>
          <p:cNvSpPr>
            <a:spLocks noGrp="1"/>
          </p:cNvSpPr>
          <p:nvPr>
            <p:ph type="dt" sz="half" idx="10"/>
          </p:nvPr>
        </p:nvSpPr>
        <p:spPr/>
        <p:txBody>
          <a:bodyPr/>
          <a:lstStyle/>
          <a:p>
            <a:fld id="{0C79A266-AB5B-4A85-98F3-558B8234BBF3}" type="datetimeFigureOut">
              <a:rPr lang="ru-RU" smtClean="0"/>
              <a:t>25.01.2022</a:t>
            </a:fld>
            <a:endParaRPr lang="ru-RU"/>
          </a:p>
        </p:txBody>
      </p:sp>
      <p:sp>
        <p:nvSpPr>
          <p:cNvPr id="6" name="Нижний колонтитул 5">
            <a:extLst>
              <a:ext uri="{FF2B5EF4-FFF2-40B4-BE49-F238E27FC236}">
                <a16:creationId xmlns:a16="http://schemas.microsoft.com/office/drawing/2014/main" id="{3FB7A014-0ECA-43EF-BBCF-27FC913E2B71}"/>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272FF14C-9923-4799-9705-C3605C9A7F15}"/>
              </a:ext>
            </a:extLst>
          </p:cNvPr>
          <p:cNvSpPr>
            <a:spLocks noGrp="1"/>
          </p:cNvSpPr>
          <p:nvPr>
            <p:ph type="sldNum" sz="quarter" idx="12"/>
          </p:nvPr>
        </p:nvSpPr>
        <p:spPr/>
        <p:txBody>
          <a:bodyPr/>
          <a:lstStyle/>
          <a:p>
            <a:fld id="{8C52C754-CACC-4B21-B04C-DACC4D9D53D9}" type="slidenum">
              <a:rPr lang="ru-KZ" smtClean="0"/>
              <a:t>‹#›</a:t>
            </a:fld>
            <a:endParaRPr lang="ru-KZ"/>
          </a:p>
        </p:txBody>
      </p:sp>
    </p:spTree>
    <p:extLst>
      <p:ext uri="{BB962C8B-B14F-4D97-AF65-F5344CB8AC3E}">
        <p14:creationId xmlns:p14="http://schemas.microsoft.com/office/powerpoint/2010/main" val="151812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0D2BE3D-382C-4825-9ADC-7B886DC310B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C7F100A0-D59D-43D3-9D28-D5022555563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A36FDBEB-32D0-4F7F-AC34-7AAA77C525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79A266-AB5B-4A85-98F3-558B8234BBF3}" type="datetimeFigureOut">
              <a:rPr lang="ru-RU" smtClean="0"/>
              <a:t>25.01.2022</a:t>
            </a:fld>
            <a:endParaRPr lang="ru-RU"/>
          </a:p>
        </p:txBody>
      </p:sp>
      <p:sp>
        <p:nvSpPr>
          <p:cNvPr id="5" name="Нижний колонтитул 4">
            <a:extLst>
              <a:ext uri="{FF2B5EF4-FFF2-40B4-BE49-F238E27FC236}">
                <a16:creationId xmlns:a16="http://schemas.microsoft.com/office/drawing/2014/main" id="{A863CE89-B746-4B6A-9EB3-97981A5BAF0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C5870E53-1169-4CBE-B250-02992F0FA04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52C754-CACC-4B21-B04C-DACC4D9D53D9}" type="slidenum">
              <a:rPr lang="ru-KZ" smtClean="0"/>
              <a:t>‹#›</a:t>
            </a:fld>
            <a:endParaRPr lang="ru-KZ"/>
          </a:p>
        </p:txBody>
      </p:sp>
      <p:pic>
        <p:nvPicPr>
          <p:cNvPr id="8" name="Рисунок 7">
            <a:extLst>
              <a:ext uri="{FF2B5EF4-FFF2-40B4-BE49-F238E27FC236}">
                <a16:creationId xmlns:a16="http://schemas.microsoft.com/office/drawing/2014/main" id="{1C81A5D3-E49B-4354-9298-D9FD5888CD8B}"/>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473547011"/>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ransition>
    <p:fade thruBlk="1"/>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EDCF011-69FA-4647-8BE8-2C0048508DC1}"/>
              </a:ext>
            </a:extLst>
          </p:cNvPr>
          <p:cNvSpPr>
            <a:spLocks noGrp="1"/>
          </p:cNvSpPr>
          <p:nvPr>
            <p:ph type="ctrTitle"/>
          </p:nvPr>
        </p:nvSpPr>
        <p:spPr>
          <a:xfrm>
            <a:off x="1524000" y="2245809"/>
            <a:ext cx="9144000" cy="1564716"/>
          </a:xfrm>
        </p:spPr>
        <p:txBody>
          <a:bodyPr>
            <a:normAutofit/>
          </a:bodyPr>
          <a:lstStyle/>
          <a:p>
            <a:pPr algn="l"/>
            <a:r>
              <a:rPr lang="x-none" sz="4100" b="1">
                <a:effectLst/>
                <a:latin typeface="Times New Roman" panose="02020603050405020304" pitchFamily="18" charset="0"/>
                <a:ea typeface="Calibri" panose="020F0502020204030204" pitchFamily="34" charset="0"/>
                <a:cs typeface="Times New Roman" panose="02020603050405020304" pitchFamily="18" charset="0"/>
              </a:rPr>
              <a:t>Methodology of pedagogical research: essence, functions, principles</a:t>
            </a:r>
            <a:endParaRPr lang="ru-KZ" sz="4100"/>
          </a:p>
        </p:txBody>
      </p:sp>
      <p:sp>
        <p:nvSpPr>
          <p:cNvPr id="3" name="Подзаголовок 2">
            <a:extLst>
              <a:ext uri="{FF2B5EF4-FFF2-40B4-BE49-F238E27FC236}">
                <a16:creationId xmlns:a16="http://schemas.microsoft.com/office/drawing/2014/main" id="{83C6C5A3-0EFE-4C8E-B6F9-E5B76D7FCCF7}"/>
              </a:ext>
            </a:extLst>
          </p:cNvPr>
          <p:cNvSpPr>
            <a:spLocks noGrp="1"/>
          </p:cNvSpPr>
          <p:nvPr>
            <p:ph type="subTitle" idx="1"/>
          </p:nvPr>
        </p:nvSpPr>
        <p:spPr>
          <a:xfrm>
            <a:off x="1524000" y="3947050"/>
            <a:ext cx="9144000" cy="572583"/>
          </a:xfrm>
        </p:spPr>
        <p:txBody>
          <a:bodyPr>
            <a:normAutofit/>
          </a:bodyPr>
          <a:lstStyle/>
          <a:p>
            <a:pPr algn="l"/>
            <a:r>
              <a:rPr lang="en-US" sz="2000" b="1">
                <a:effectLst/>
                <a:latin typeface="Times New Roman" panose="02020603050405020304" pitchFamily="18" charset="0"/>
                <a:ea typeface="Times New Roman" panose="02020603050405020304" pitchFamily="18" charset="0"/>
                <a:cs typeface="Times New Roman" panose="02020603050405020304" pitchFamily="18" charset="0"/>
              </a:rPr>
              <a:t>Discipline: Methodological bases of pedagogical rеsеаrсh in the field of education </a:t>
            </a:r>
            <a:endParaRPr lang="ru-KZ" sz="2000">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ru-KZ" sz="2000"/>
          </a:p>
        </p:txBody>
      </p:sp>
      <p:sp>
        <p:nvSpPr>
          <p:cNvPr id="17" name="Freeform 14">
            <a:extLst>
              <a:ext uri="{FF2B5EF4-FFF2-40B4-BE49-F238E27FC236}">
                <a16:creationId xmlns:a16="http://schemas.microsoft.com/office/drawing/2014/main" id="{C66F2F30-5DC0-44A0-BFA6-E12F46ED16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5920619" cy="2130951"/>
          </a:xfrm>
          <a:custGeom>
            <a:avLst/>
            <a:gdLst>
              <a:gd name="connsiteX0" fmla="*/ 0 w 5920619"/>
              <a:gd name="connsiteY0" fmla="*/ 0 h 2130951"/>
              <a:gd name="connsiteX1" fmla="*/ 3191370 w 5920619"/>
              <a:gd name="connsiteY1" fmla="*/ 0 h 2130951"/>
              <a:gd name="connsiteX2" fmla="*/ 3346315 w 5920619"/>
              <a:gd name="connsiteY2" fmla="*/ 0 h 2130951"/>
              <a:gd name="connsiteX3" fmla="*/ 5920619 w 5920619"/>
              <a:gd name="connsiteY3" fmla="*/ 0 h 2130951"/>
              <a:gd name="connsiteX4" fmla="*/ 4936971 w 5920619"/>
              <a:gd name="connsiteY4" fmla="*/ 2130951 h 2130951"/>
              <a:gd name="connsiteX5" fmla="*/ 0 w 5920619"/>
              <a:gd name="connsiteY5" fmla="*/ 2130951 h 2130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920619" h="2130951">
                <a:moveTo>
                  <a:pt x="0" y="0"/>
                </a:moveTo>
                <a:lnTo>
                  <a:pt x="3191370" y="0"/>
                </a:lnTo>
                <a:lnTo>
                  <a:pt x="3346315" y="0"/>
                </a:lnTo>
                <a:lnTo>
                  <a:pt x="5920619" y="0"/>
                </a:lnTo>
                <a:lnTo>
                  <a:pt x="4936971" y="2130951"/>
                </a:lnTo>
                <a:lnTo>
                  <a:pt x="0" y="2130951"/>
                </a:lnTo>
                <a:close/>
              </a:path>
            </a:pathLst>
          </a:cu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21">
            <a:extLst>
              <a:ext uri="{FF2B5EF4-FFF2-40B4-BE49-F238E27FC236}">
                <a16:creationId xmlns:a16="http://schemas.microsoft.com/office/drawing/2014/main" id="{85872F57-7F42-4F97-8391-DDC8D0054C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97839" y="0"/>
            <a:ext cx="7094160" cy="2130952"/>
          </a:xfrm>
          <a:custGeom>
            <a:avLst/>
            <a:gdLst>
              <a:gd name="connsiteX0" fmla="*/ 4417853 w 7094160"/>
              <a:gd name="connsiteY0" fmla="*/ 0 h 2130952"/>
              <a:gd name="connsiteX1" fmla="*/ 7094160 w 7094160"/>
              <a:gd name="connsiteY1" fmla="*/ 0 h 2130952"/>
              <a:gd name="connsiteX2" fmla="*/ 7094160 w 7094160"/>
              <a:gd name="connsiteY2" fmla="*/ 2130552 h 2130952"/>
              <a:gd name="connsiteX3" fmla="*/ 5920619 w 7094160"/>
              <a:gd name="connsiteY3" fmla="*/ 2130552 h 2130952"/>
              <a:gd name="connsiteX4" fmla="*/ 5920619 w 7094160"/>
              <a:gd name="connsiteY4" fmla="*/ 2130952 h 2130952"/>
              <a:gd name="connsiteX5" fmla="*/ 2729249 w 7094160"/>
              <a:gd name="connsiteY5" fmla="*/ 2130952 h 2130952"/>
              <a:gd name="connsiteX6" fmla="*/ 2574304 w 7094160"/>
              <a:gd name="connsiteY6" fmla="*/ 2130952 h 2130952"/>
              <a:gd name="connsiteX7" fmla="*/ 0 w 7094160"/>
              <a:gd name="connsiteY7" fmla="*/ 2130952 h 2130952"/>
              <a:gd name="connsiteX8" fmla="*/ 983648 w 7094160"/>
              <a:gd name="connsiteY8" fmla="*/ 1 h 2130952"/>
              <a:gd name="connsiteX9" fmla="*/ 4417853 w 7094160"/>
              <a:gd name="connsiteY9" fmla="*/ 1 h 21309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094160" h="2130952">
                <a:moveTo>
                  <a:pt x="4417853" y="0"/>
                </a:moveTo>
                <a:lnTo>
                  <a:pt x="7094160" y="0"/>
                </a:lnTo>
                <a:lnTo>
                  <a:pt x="7094160" y="2130552"/>
                </a:lnTo>
                <a:lnTo>
                  <a:pt x="5920619" y="2130552"/>
                </a:lnTo>
                <a:lnTo>
                  <a:pt x="5920619" y="2130952"/>
                </a:lnTo>
                <a:lnTo>
                  <a:pt x="2729249" y="2130952"/>
                </a:lnTo>
                <a:lnTo>
                  <a:pt x="2574304" y="2130952"/>
                </a:lnTo>
                <a:lnTo>
                  <a:pt x="0" y="2130952"/>
                </a:lnTo>
                <a:lnTo>
                  <a:pt x="983648" y="1"/>
                </a:lnTo>
                <a:lnTo>
                  <a:pt x="4417853" y="1"/>
                </a:lnTo>
                <a:close/>
              </a:path>
            </a:pathLst>
          </a:custGeom>
          <a:solidFill>
            <a:srgbClr val="7F7F7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1" name="Freeform: Shape 20">
            <a:extLst>
              <a:ext uri="{FF2B5EF4-FFF2-40B4-BE49-F238E27FC236}">
                <a16:creationId xmlns:a16="http://schemas.microsoft.com/office/drawing/2014/main" id="{04DC2037-48A0-4F22-B9D4-8EAEBC780A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149721" y="4682920"/>
            <a:ext cx="4522796" cy="2175080"/>
          </a:xfrm>
          <a:custGeom>
            <a:avLst/>
            <a:gdLst>
              <a:gd name="connsiteX0" fmla="*/ 3515449 w 4522796"/>
              <a:gd name="connsiteY0" fmla="*/ 0 h 2175080"/>
              <a:gd name="connsiteX1" fmla="*/ 0 w 4522796"/>
              <a:gd name="connsiteY1" fmla="*/ 0 h 2175080"/>
              <a:gd name="connsiteX2" fmla="*/ 0 w 4522796"/>
              <a:gd name="connsiteY2" fmla="*/ 2175080 h 2175080"/>
              <a:gd name="connsiteX3" fmla="*/ 4522796 w 4522796"/>
              <a:gd name="connsiteY3" fmla="*/ 2175080 h 2175080"/>
            </a:gdLst>
            <a:ahLst/>
            <a:cxnLst>
              <a:cxn ang="0">
                <a:pos x="connsiteX0" y="connsiteY0"/>
              </a:cxn>
              <a:cxn ang="0">
                <a:pos x="connsiteX1" y="connsiteY1"/>
              </a:cxn>
              <a:cxn ang="0">
                <a:pos x="connsiteX2" y="connsiteY2"/>
              </a:cxn>
              <a:cxn ang="0">
                <a:pos x="connsiteX3" y="connsiteY3"/>
              </a:cxn>
            </a:cxnLst>
            <a:rect l="l" t="t" r="r" b="b"/>
            <a:pathLst>
              <a:path w="4522796" h="2175080">
                <a:moveTo>
                  <a:pt x="3515449" y="0"/>
                </a:moveTo>
                <a:lnTo>
                  <a:pt x="0" y="0"/>
                </a:lnTo>
                <a:lnTo>
                  <a:pt x="0" y="2175080"/>
                </a:lnTo>
                <a:lnTo>
                  <a:pt x="4522796" y="217508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b="1"/>
          </a:p>
        </p:txBody>
      </p:sp>
      <p:sp>
        <p:nvSpPr>
          <p:cNvPr id="23" name="Freeform 22">
            <a:extLst>
              <a:ext uri="{FF2B5EF4-FFF2-40B4-BE49-F238E27FC236}">
                <a16:creationId xmlns:a16="http://schemas.microsoft.com/office/drawing/2014/main" id="{0006CBFD-ADA0-43D1-9332-9C34CA1C76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66810" y="4682920"/>
            <a:ext cx="5925190" cy="2175080"/>
          </a:xfrm>
          <a:custGeom>
            <a:avLst/>
            <a:gdLst>
              <a:gd name="connsiteX0" fmla="*/ 1007347 w 5925190"/>
              <a:gd name="connsiteY0" fmla="*/ 0 h 2175080"/>
              <a:gd name="connsiteX1" fmla="*/ 5925190 w 5925190"/>
              <a:gd name="connsiteY1" fmla="*/ 0 h 2175080"/>
              <a:gd name="connsiteX2" fmla="*/ 5925190 w 5925190"/>
              <a:gd name="connsiteY2" fmla="*/ 2175080 h 2175080"/>
              <a:gd name="connsiteX3" fmla="*/ 0 w 5925190"/>
              <a:gd name="connsiteY3" fmla="*/ 2175080 h 2175080"/>
            </a:gdLst>
            <a:ahLst/>
            <a:cxnLst>
              <a:cxn ang="0">
                <a:pos x="connsiteX0" y="connsiteY0"/>
              </a:cxn>
              <a:cxn ang="0">
                <a:pos x="connsiteX1" y="connsiteY1"/>
              </a:cxn>
              <a:cxn ang="0">
                <a:pos x="connsiteX2" y="connsiteY2"/>
              </a:cxn>
              <a:cxn ang="0">
                <a:pos x="connsiteX3" y="connsiteY3"/>
              </a:cxn>
            </a:cxnLst>
            <a:rect l="l" t="t" r="r" b="b"/>
            <a:pathLst>
              <a:path w="5925190" h="2175080">
                <a:moveTo>
                  <a:pt x="1007347" y="0"/>
                </a:moveTo>
                <a:lnTo>
                  <a:pt x="5925190" y="0"/>
                </a:lnTo>
                <a:lnTo>
                  <a:pt x="5925190" y="2175080"/>
                </a:lnTo>
                <a:lnTo>
                  <a:pt x="0" y="2175080"/>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Freeform 25">
            <a:extLst>
              <a:ext uri="{FF2B5EF4-FFF2-40B4-BE49-F238E27FC236}">
                <a16:creationId xmlns:a16="http://schemas.microsoft.com/office/drawing/2014/main" id="{2B931666-F28F-45F3-A074-66D2272D58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682920"/>
            <a:ext cx="7114535" cy="2175080"/>
          </a:xfrm>
          <a:custGeom>
            <a:avLst/>
            <a:gdLst>
              <a:gd name="connsiteX0" fmla="*/ 0 w 7114535"/>
              <a:gd name="connsiteY0" fmla="*/ 0 h 2175080"/>
              <a:gd name="connsiteX1" fmla="*/ 1189345 w 7114535"/>
              <a:gd name="connsiteY1" fmla="*/ 0 h 2175080"/>
              <a:gd name="connsiteX2" fmla="*/ 7114535 w 7114535"/>
              <a:gd name="connsiteY2" fmla="*/ 0 h 2175080"/>
              <a:gd name="connsiteX3" fmla="*/ 6107188 w 7114535"/>
              <a:gd name="connsiteY3" fmla="*/ 2175080 h 2175080"/>
              <a:gd name="connsiteX4" fmla="*/ 1189345 w 7114535"/>
              <a:gd name="connsiteY4" fmla="*/ 2175080 h 2175080"/>
              <a:gd name="connsiteX5" fmla="*/ 0 w 7114535"/>
              <a:gd name="connsiteY5" fmla="*/ 2175080 h 2175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4535" h="2175080">
                <a:moveTo>
                  <a:pt x="0" y="0"/>
                </a:moveTo>
                <a:lnTo>
                  <a:pt x="1189345" y="0"/>
                </a:lnTo>
                <a:lnTo>
                  <a:pt x="7114535" y="0"/>
                </a:lnTo>
                <a:lnTo>
                  <a:pt x="6107188" y="2175080"/>
                </a:lnTo>
                <a:lnTo>
                  <a:pt x="1189345" y="2175080"/>
                </a:lnTo>
                <a:lnTo>
                  <a:pt x="0" y="2175080"/>
                </a:lnTo>
                <a:close/>
              </a:path>
            </a:pathLst>
          </a:custGeom>
          <a:solidFill>
            <a:srgbClr val="7F7F7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859735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FF3E81B-F3BD-4028-AAAD-B9714A84F6D1}"/>
              </a:ext>
            </a:extLst>
          </p:cNvPr>
          <p:cNvSpPr>
            <a:spLocks noGrp="1"/>
          </p:cNvSpPr>
          <p:nvPr>
            <p:ph idx="1"/>
          </p:nvPr>
        </p:nvSpPr>
        <p:spPr>
          <a:xfrm>
            <a:off x="838200" y="1335505"/>
            <a:ext cx="10515600" cy="3874168"/>
          </a:xfrm>
        </p:spPr>
        <p:txBody>
          <a:bodyPr>
            <a:normAutofit/>
          </a:bodyPr>
          <a:lstStyle/>
          <a:p>
            <a:pPr marL="0" indent="0">
              <a:buNone/>
            </a:pPr>
            <a:r>
              <a:rPr lang="en-US" sz="3200" dirty="0">
                <a:highlight>
                  <a:srgbClr val="FFFF00"/>
                </a:highlight>
                <a:latin typeface="Times New Roman" panose="02020603050405020304" pitchFamily="18" charset="0"/>
                <a:cs typeface="Times New Roman" panose="02020603050405020304" pitchFamily="18" charset="0"/>
              </a:rPr>
              <a:t>Skepticism </a:t>
            </a:r>
            <a:r>
              <a:rPr lang="en-US" sz="3200" dirty="0">
                <a:latin typeface="Times New Roman" panose="02020603050405020304" pitchFamily="18" charset="0"/>
                <a:cs typeface="Times New Roman" panose="02020603050405020304" pitchFamily="18" charset="0"/>
              </a:rPr>
              <a:t>is a recognition to some extent of the relativity of our knowledge, a doubt about the possibility of obtaining absolutely reliable knowledge.</a:t>
            </a:r>
          </a:p>
          <a:p>
            <a:pPr marL="0" indent="0">
              <a:buNone/>
            </a:pPr>
            <a:r>
              <a:rPr lang="en-US" sz="3200" dirty="0">
                <a:highlight>
                  <a:srgbClr val="FFFF00"/>
                </a:highlight>
                <a:latin typeface="Times New Roman" panose="02020603050405020304" pitchFamily="18" charset="0"/>
                <a:cs typeface="Times New Roman" panose="02020603050405020304" pitchFamily="18" charset="0"/>
              </a:rPr>
              <a:t>Agnosticism</a:t>
            </a:r>
            <a:r>
              <a:rPr lang="en-US" sz="3200" dirty="0">
                <a:latin typeface="Times New Roman" panose="02020603050405020304" pitchFamily="18" charset="0"/>
                <a:cs typeface="Times New Roman" panose="02020603050405020304" pitchFamily="18" charset="0"/>
              </a:rPr>
              <a:t> is a philosophical view that denies the </a:t>
            </a:r>
            <a:r>
              <a:rPr lang="en-US" sz="3200" dirty="0" err="1">
                <a:latin typeface="Times New Roman" panose="02020603050405020304" pitchFamily="18" charset="0"/>
                <a:cs typeface="Times New Roman" panose="02020603050405020304" pitchFamily="18" charset="0"/>
              </a:rPr>
              <a:t>cognizability</a:t>
            </a:r>
            <a:r>
              <a:rPr lang="en-US" sz="3200" dirty="0">
                <a:latin typeface="Times New Roman" panose="02020603050405020304" pitchFamily="18" charset="0"/>
                <a:cs typeface="Times New Roman" panose="02020603050405020304" pitchFamily="18" charset="0"/>
              </a:rPr>
              <a:t> of the world. This is the unbelief of a scientist, relying on experimental knowledge, in the existence of those "essences" that are not given to us in experience.</a:t>
            </a:r>
            <a:endParaRPr lang="ru-KZ"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147721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2C30BC8-0F0C-41E9-A176-49BB435909B9}"/>
              </a:ext>
            </a:extLst>
          </p:cNvPr>
          <p:cNvSpPr>
            <a:spLocks noGrp="1"/>
          </p:cNvSpPr>
          <p:nvPr>
            <p:ph idx="1"/>
          </p:nvPr>
        </p:nvSpPr>
        <p:spPr>
          <a:xfrm>
            <a:off x="838200" y="1058778"/>
            <a:ext cx="10515600" cy="4211053"/>
          </a:xfrm>
        </p:spPr>
        <p:txBody>
          <a:bodyPr>
            <a:normAutofit/>
          </a:bodyPr>
          <a:lstStyle/>
          <a:p>
            <a:pPr marL="0" indent="0">
              <a:buNone/>
            </a:pPr>
            <a:r>
              <a:rPr lang="en-US" sz="3200" dirty="0">
                <a:latin typeface="Times New Roman" panose="02020603050405020304" pitchFamily="18" charset="0"/>
                <a:cs typeface="Times New Roman" panose="02020603050405020304" pitchFamily="18" charset="0"/>
              </a:rPr>
              <a:t>Functions of scientific knowledge:</a:t>
            </a:r>
          </a:p>
          <a:p>
            <a:pPr marL="0" indent="0">
              <a:buNone/>
            </a:pPr>
            <a:r>
              <a:rPr lang="en-US" sz="3200" dirty="0">
                <a:latin typeface="Times New Roman" panose="02020603050405020304" pitchFamily="18" charset="0"/>
                <a:cs typeface="Times New Roman" panose="02020603050405020304" pitchFamily="18" charset="0"/>
              </a:rPr>
              <a:t>-description of facts, phenomena;</a:t>
            </a:r>
          </a:p>
          <a:p>
            <a:pPr marL="0" indent="0">
              <a:buNone/>
            </a:pPr>
            <a:r>
              <a:rPr lang="en-US" sz="3200" dirty="0">
                <a:latin typeface="Times New Roman" panose="02020603050405020304" pitchFamily="18" charset="0"/>
                <a:cs typeface="Times New Roman" panose="02020603050405020304" pitchFamily="18" charset="0"/>
              </a:rPr>
              <a:t>-explanation (i.e., identifying the essential characteristics of the subject, finding a general pattern);</a:t>
            </a:r>
          </a:p>
          <a:p>
            <a:pPr marL="0" indent="0">
              <a:buNone/>
            </a:pPr>
            <a:r>
              <a:rPr lang="en-US" sz="3200" dirty="0">
                <a:latin typeface="Times New Roman" panose="02020603050405020304" pitchFamily="18" charset="0"/>
                <a:cs typeface="Times New Roman" panose="02020603050405020304" pitchFamily="18" charset="0"/>
              </a:rPr>
              <a:t>-prediction of the existence of unknown objects, relationships between them, the results of processes;</a:t>
            </a:r>
          </a:p>
          <a:p>
            <a:pPr marL="0" indent="0">
              <a:buNone/>
            </a:pPr>
            <a:r>
              <a:rPr lang="en-US" sz="3200" dirty="0">
                <a:latin typeface="Times New Roman" panose="02020603050405020304" pitchFamily="18" charset="0"/>
                <a:cs typeface="Times New Roman" panose="02020603050405020304" pitchFamily="18" charset="0"/>
              </a:rPr>
              <a:t>-synthesizing function (combining knowledge into a system).</a:t>
            </a:r>
            <a:endParaRPr lang="ru-KZ"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71680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490BC5D-5EDA-42F4-800A-816DB46BE975}"/>
              </a:ext>
            </a:extLst>
          </p:cNvPr>
          <p:cNvSpPr>
            <a:spLocks noGrp="1"/>
          </p:cNvSpPr>
          <p:nvPr>
            <p:ph idx="1"/>
          </p:nvPr>
        </p:nvSpPr>
        <p:spPr>
          <a:xfrm>
            <a:off x="838200" y="1106905"/>
            <a:ext cx="10515600" cy="4211053"/>
          </a:xfrm>
        </p:spPr>
        <p:txBody>
          <a:bodyPr/>
          <a:lstStyle/>
          <a:p>
            <a:pPr marL="0" indent="0">
              <a:buNone/>
            </a:pPr>
            <a:r>
              <a:rPr lang="en-US" sz="3200" dirty="0">
                <a:latin typeface="Times New Roman" panose="02020603050405020304" pitchFamily="18" charset="0"/>
                <a:cs typeface="Times New Roman" panose="02020603050405020304" pitchFamily="18" charset="0"/>
              </a:rPr>
              <a:t>Forms of knowledge: </a:t>
            </a:r>
          </a:p>
          <a:p>
            <a:pPr marL="0" indent="0">
              <a:buNone/>
            </a:pPr>
            <a:r>
              <a:rPr lang="en-US" sz="3200" dirty="0">
                <a:latin typeface="Times New Roman" panose="02020603050405020304" pitchFamily="18" charset="0"/>
                <a:cs typeface="Times New Roman" panose="02020603050405020304" pitchFamily="18" charset="0"/>
              </a:rPr>
              <a:t>ordinary; </a:t>
            </a:r>
          </a:p>
          <a:p>
            <a:pPr marL="0" indent="0">
              <a:buNone/>
            </a:pPr>
            <a:r>
              <a:rPr lang="en-US" sz="3200" dirty="0">
                <a:latin typeface="Times New Roman" panose="02020603050405020304" pitchFamily="18" charset="0"/>
                <a:cs typeface="Times New Roman" panose="02020603050405020304" pitchFamily="18" charset="0"/>
              </a:rPr>
              <a:t>mythological; </a:t>
            </a:r>
          </a:p>
          <a:p>
            <a:pPr marL="0" indent="0">
              <a:buNone/>
            </a:pPr>
            <a:r>
              <a:rPr lang="en-US" sz="3200" dirty="0">
                <a:latin typeface="Times New Roman" panose="02020603050405020304" pitchFamily="18" charset="0"/>
                <a:cs typeface="Times New Roman" panose="02020603050405020304" pitchFamily="18" charset="0"/>
              </a:rPr>
              <a:t>religious; </a:t>
            </a:r>
          </a:p>
          <a:p>
            <a:pPr marL="0" indent="0">
              <a:buNone/>
            </a:pPr>
            <a:r>
              <a:rPr lang="en-US" sz="3200" dirty="0">
                <a:latin typeface="Times New Roman" panose="02020603050405020304" pitchFamily="18" charset="0"/>
                <a:cs typeface="Times New Roman" panose="02020603050405020304" pitchFamily="18" charset="0"/>
              </a:rPr>
              <a:t>artistic; </a:t>
            </a:r>
          </a:p>
          <a:p>
            <a:pPr marL="0" indent="0">
              <a:buNone/>
            </a:pPr>
            <a:r>
              <a:rPr lang="en-US" sz="3200" dirty="0">
                <a:latin typeface="Times New Roman" panose="02020603050405020304" pitchFamily="18" charset="0"/>
                <a:cs typeface="Times New Roman" panose="02020603050405020304" pitchFamily="18" charset="0"/>
              </a:rPr>
              <a:t>philosophical; </a:t>
            </a:r>
          </a:p>
          <a:p>
            <a:pPr marL="0" indent="0">
              <a:buNone/>
            </a:pPr>
            <a:r>
              <a:rPr lang="en-US" sz="3200" dirty="0">
                <a:latin typeface="Times New Roman" panose="02020603050405020304" pitchFamily="18" charset="0"/>
                <a:cs typeface="Times New Roman" panose="02020603050405020304" pitchFamily="18" charset="0"/>
              </a:rPr>
              <a:t>scientific.</a:t>
            </a:r>
            <a:endParaRPr lang="ru-K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525638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6DC1CEF-A857-4240-9EA5-9ADC9870B964}"/>
              </a:ext>
            </a:extLst>
          </p:cNvPr>
          <p:cNvSpPr>
            <a:spLocks noGrp="1"/>
          </p:cNvSpPr>
          <p:nvPr>
            <p:ph idx="1"/>
          </p:nvPr>
        </p:nvSpPr>
        <p:spPr>
          <a:xfrm>
            <a:off x="838200" y="661737"/>
            <a:ext cx="10515600" cy="5515226"/>
          </a:xfrm>
        </p:spPr>
        <p:txBody>
          <a:bodyPr>
            <a:normAutofit/>
          </a:bodyPr>
          <a:lstStyle/>
          <a:p>
            <a:pPr marL="0" indent="0">
              <a:buNone/>
            </a:pPr>
            <a:r>
              <a:rPr lang="en-US" dirty="0">
                <a:latin typeface="Times New Roman" panose="02020603050405020304" pitchFamily="18" charset="0"/>
                <a:cs typeface="Times New Roman" panose="02020603050405020304" pitchFamily="18" charset="0"/>
              </a:rPr>
              <a:t>General laws of the process of cognition:</a:t>
            </a:r>
          </a:p>
          <a:p>
            <a:pPr marL="0" indent="0">
              <a:buNone/>
            </a:pPr>
            <a:r>
              <a:rPr lang="en-US" dirty="0">
                <a:latin typeface="Times New Roman" panose="02020603050405020304" pitchFamily="18" charset="0"/>
                <a:cs typeface="Times New Roman" panose="02020603050405020304" pitchFamily="18" charset="0"/>
              </a:rPr>
              <a:t>1. The pattern that determines the stages, the sequence of the process of cognition: the movement from living contemplation to abstract thinking and from it to practice. “Living contemplation” is an active sensory reflection of reality. "Abstract thinking" processes the information received, transforms it into concepts, judgments and conclusions, thereby allowing one to penetrate into the essence of the object.</a:t>
            </a:r>
          </a:p>
          <a:p>
            <a:pPr marL="0" indent="0">
              <a:buNone/>
            </a:pPr>
            <a:r>
              <a:rPr lang="en-US" dirty="0">
                <a:latin typeface="Times New Roman" panose="02020603050405020304" pitchFamily="18" charset="0"/>
                <a:cs typeface="Times New Roman" panose="02020603050405020304" pitchFamily="18" charset="0"/>
              </a:rPr>
              <a:t>2. A regularity that reflects the dialectic of the process of cognition: movement from the external reflection of the phenomenon to the essence and vice versa. The process of cognition is endless: researchers constantly penetrate deep into the object, comprehending ever new properties and qualities, connections and relationships.</a:t>
            </a:r>
          </a:p>
        </p:txBody>
      </p:sp>
    </p:spTree>
    <p:extLst>
      <p:ext uri="{BB962C8B-B14F-4D97-AF65-F5344CB8AC3E}">
        <p14:creationId xmlns:p14="http://schemas.microsoft.com/office/powerpoint/2010/main" val="37521886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3B7B5E73-E8FE-467A-8E60-01A4CBC3F0F0}"/>
              </a:ext>
            </a:extLst>
          </p:cNvPr>
          <p:cNvSpPr>
            <a:spLocks noGrp="1"/>
          </p:cNvSpPr>
          <p:nvPr>
            <p:ph idx="1"/>
          </p:nvPr>
        </p:nvSpPr>
        <p:spPr>
          <a:xfrm>
            <a:off x="838200" y="1395663"/>
            <a:ext cx="10515600" cy="3019926"/>
          </a:xfrm>
        </p:spPr>
        <p:txBody>
          <a:bodyPr/>
          <a:lstStyle/>
          <a:p>
            <a:pPr marL="0" indent="0">
              <a:buNone/>
            </a:pPr>
            <a:r>
              <a:rPr lang="en-US" dirty="0">
                <a:latin typeface="Times New Roman" panose="02020603050405020304" pitchFamily="18" charset="0"/>
                <a:cs typeface="Times New Roman" panose="02020603050405020304" pitchFamily="18" charset="0"/>
              </a:rPr>
              <a:t>3. A pattern that reflects universal methods, methods of cognition: the movement from sensual direct contemplation to rational thinking, and from it to reason.</a:t>
            </a:r>
          </a:p>
          <a:p>
            <a:pPr marL="0" indent="0">
              <a:buNone/>
            </a:pPr>
            <a:r>
              <a:rPr lang="en-US" dirty="0">
                <a:latin typeface="Times New Roman" panose="02020603050405020304" pitchFamily="18" charset="0"/>
                <a:cs typeface="Times New Roman" panose="02020603050405020304" pitchFamily="18" charset="0"/>
              </a:rPr>
              <a:t>4. A pattern that reflects the complexity and activity of cognition: the unity and struggle of the two sides of cognition - reflection and understanding.</a:t>
            </a:r>
            <a:endParaRPr lang="ru-K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74222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53FC3C0-570B-4C64-AFE9-539825C37AC6}"/>
              </a:ext>
            </a:extLst>
          </p:cNvPr>
          <p:cNvSpPr>
            <a:spLocks noGrp="1"/>
          </p:cNvSpPr>
          <p:nvPr>
            <p:ph type="title"/>
          </p:nvPr>
        </p:nvSpPr>
        <p:spPr/>
        <p:txBody>
          <a:bodyPr>
            <a:normAutofit/>
          </a:bodyPr>
          <a:lstStyle/>
          <a:p>
            <a:r>
              <a:rPr lang="x-none" sz="3600" b="1" dirty="0">
                <a:effectLst/>
                <a:latin typeface="Times New Roman" panose="02020603050405020304" pitchFamily="18" charset="0"/>
                <a:ea typeface="Calibri" panose="020F0502020204030204" pitchFamily="34" charset="0"/>
                <a:cs typeface="Times New Roman" panose="02020603050405020304" pitchFamily="18" charset="0"/>
              </a:rPr>
              <a:t>Methodological problems of modern pedagogy</a:t>
            </a:r>
            <a:endParaRPr lang="ru-KZ" sz="3600" b="1" dirty="0"/>
          </a:p>
        </p:txBody>
      </p:sp>
      <p:sp>
        <p:nvSpPr>
          <p:cNvPr id="3" name="Объект 2">
            <a:extLst>
              <a:ext uri="{FF2B5EF4-FFF2-40B4-BE49-F238E27FC236}">
                <a16:creationId xmlns:a16="http://schemas.microsoft.com/office/drawing/2014/main" id="{F866D801-AA90-4A82-ADC9-2DA748EE3661}"/>
              </a:ext>
            </a:extLst>
          </p:cNvPr>
          <p:cNvSpPr>
            <a:spLocks noGrp="1"/>
          </p:cNvSpPr>
          <p:nvPr>
            <p:ph idx="1"/>
          </p:nvPr>
        </p:nvSpPr>
        <p:spPr>
          <a:xfrm>
            <a:off x="838200" y="1825626"/>
            <a:ext cx="10515600" cy="3239670"/>
          </a:xfrm>
        </p:spPr>
        <p:txBody>
          <a:bodyPr>
            <a:normAutofit fontScale="92500" lnSpcReduction="10000"/>
          </a:bodyPr>
          <a:lstStyle/>
          <a:p>
            <a:pPr marL="0" indent="0">
              <a:buNone/>
            </a:pPr>
            <a:r>
              <a:rPr lang="en-US" sz="3200" dirty="0">
                <a:latin typeface="Times New Roman" panose="02020603050405020304" pitchFamily="18" charset="0"/>
                <a:cs typeface="Times New Roman" panose="02020603050405020304" pitchFamily="18" charset="0"/>
              </a:rPr>
              <a:t>How to choose the right direction for development? </a:t>
            </a:r>
          </a:p>
          <a:p>
            <a:pPr marL="0" indent="0">
              <a:buNone/>
            </a:pPr>
            <a:r>
              <a:rPr lang="en-US" sz="3200" dirty="0">
                <a:latin typeface="Times New Roman" panose="02020603050405020304" pitchFamily="18" charset="0"/>
                <a:cs typeface="Times New Roman" panose="02020603050405020304" pitchFamily="18" charset="0"/>
              </a:rPr>
              <a:t>What areas should be given special attention and resources? How to stimulate innovative processes in pedagogy? </a:t>
            </a:r>
          </a:p>
          <a:p>
            <a:pPr marL="0" indent="0">
              <a:buNone/>
            </a:pPr>
            <a:r>
              <a:rPr lang="en-US" sz="3200" dirty="0">
                <a:latin typeface="Times New Roman" panose="02020603050405020304" pitchFamily="18" charset="0"/>
                <a:cs typeface="Times New Roman" panose="02020603050405020304" pitchFamily="18" charset="0"/>
              </a:rPr>
              <a:t>How do scientific results depend on the moral and ethical character of the teacher-researcher? </a:t>
            </a:r>
          </a:p>
          <a:p>
            <a:pPr marL="0" indent="0">
              <a:buNone/>
            </a:pPr>
            <a:r>
              <a:rPr lang="en-US" sz="3200" dirty="0">
                <a:latin typeface="Times New Roman" panose="02020603050405020304" pitchFamily="18" charset="0"/>
                <a:cs typeface="Times New Roman" panose="02020603050405020304" pitchFamily="18" charset="0"/>
              </a:rPr>
              <a:t>The methodology of modern pedagogy is called upon to find answers to these and many other questions.</a:t>
            </a:r>
            <a:endParaRPr lang="ru-KZ"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083339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0181E1C-2E72-40DE-BA3C-DC2B9D38408F}"/>
              </a:ext>
            </a:extLst>
          </p:cNvPr>
          <p:cNvSpPr>
            <a:spLocks noGrp="1"/>
          </p:cNvSpPr>
          <p:nvPr>
            <p:ph idx="1"/>
          </p:nvPr>
        </p:nvSpPr>
        <p:spPr>
          <a:xfrm>
            <a:off x="838200" y="1368424"/>
            <a:ext cx="10515600" cy="3793123"/>
          </a:xfrm>
        </p:spPr>
        <p:txBody>
          <a:bodyPr>
            <a:normAutofit/>
          </a:bodyPr>
          <a:lstStyle/>
          <a:p>
            <a:pPr marL="0" indent="0">
              <a:buNone/>
            </a:pPr>
            <a:r>
              <a:rPr lang="en-US" sz="3200" dirty="0">
                <a:latin typeface="Times New Roman" panose="02020603050405020304" pitchFamily="18" charset="0"/>
                <a:cs typeface="Times New Roman" panose="02020603050405020304" pitchFamily="18" charset="0"/>
              </a:rPr>
              <a:t>1. Modern pedagogy has significantly enriched its scientific baggage - enriched with new concepts, ideas, views, theories, technologies, research methods. All this requires the systematization of knowledge, its assessment, the development of new approaches to the logical structuring of knowledge, the connection of pedagogy with other sciences, and the determination of ways to use new knowledge in social practice.</a:t>
            </a:r>
            <a:endParaRPr lang="ru-KZ"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86192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2262F4AA-7072-4E84-8214-072C786465F0}"/>
              </a:ext>
            </a:extLst>
          </p:cNvPr>
          <p:cNvSpPr>
            <a:spLocks noGrp="1"/>
          </p:cNvSpPr>
          <p:nvPr>
            <p:ph idx="1"/>
          </p:nvPr>
        </p:nvSpPr>
        <p:spPr>
          <a:xfrm>
            <a:off x="838200" y="1253331"/>
            <a:ext cx="10603832" cy="4351338"/>
          </a:xfrm>
        </p:spPr>
        <p:txBody>
          <a:bodyPr>
            <a:normAutofit fontScale="92500" lnSpcReduction="10000"/>
          </a:bodyPr>
          <a:lstStyle/>
          <a:p>
            <a:pPr marL="0" indent="0">
              <a:buNone/>
            </a:pPr>
            <a:r>
              <a:rPr lang="en-US" sz="3200" dirty="0">
                <a:latin typeface="Times New Roman" panose="02020603050405020304" pitchFamily="18" charset="0"/>
                <a:cs typeface="Times New Roman" panose="02020603050405020304" pitchFamily="18" charset="0"/>
              </a:rPr>
              <a:t>2. New tasks for the methodology of pedagogy are set by the processes of modernization of education: the transition to multi-level education, the standardization of education, the introduction of a competency-based approach, and the actualization of innovative processes. Increasing the relevance of methodological problems is also facilitated by the development of a system of additional education, adult education, which required the search for new educational technologies, expanding the thesaurus of scientific concepts (informatization of education, the principle of lifelong education, multi-level education, distance education, knowledge transfer, educational cluster, cadet education and etc.).</a:t>
            </a:r>
            <a:endParaRPr lang="ru-KZ"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6810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EA7F6A87-1ED1-41AE-A75C-24B36539512D}"/>
              </a:ext>
            </a:extLst>
          </p:cNvPr>
          <p:cNvSpPr>
            <a:spLocks noGrp="1"/>
          </p:cNvSpPr>
          <p:nvPr>
            <p:ph idx="1"/>
          </p:nvPr>
        </p:nvSpPr>
        <p:spPr>
          <a:xfrm>
            <a:off x="838200" y="1079667"/>
            <a:ext cx="10515600" cy="4351338"/>
          </a:xfrm>
        </p:spPr>
        <p:txBody>
          <a:bodyPr>
            <a:normAutofit fontScale="92500"/>
          </a:bodyPr>
          <a:lstStyle/>
          <a:p>
            <a:pPr marL="0" indent="0">
              <a:buNone/>
            </a:pPr>
            <a:r>
              <a:rPr lang="en-US" sz="3200" dirty="0">
                <a:latin typeface="Times New Roman" panose="02020603050405020304" pitchFamily="18" charset="0"/>
                <a:cs typeface="Times New Roman" panose="02020603050405020304" pitchFamily="18" charset="0"/>
              </a:rPr>
              <a:t>3. The most important function of science is prognostic. Therefore, the need of society, the education system to predict further ways of developing education, pedagogical research, and to determine the most promising areas is increasing.</a:t>
            </a:r>
          </a:p>
          <a:p>
            <a:pPr marL="0" indent="0">
              <a:buNone/>
            </a:pPr>
            <a:r>
              <a:rPr lang="en-US" sz="3200" dirty="0">
                <a:latin typeface="Times New Roman" panose="02020603050405020304" pitchFamily="18" charset="0"/>
                <a:cs typeface="Times New Roman" panose="02020603050405020304" pitchFamily="18" charset="0"/>
              </a:rPr>
              <a:t>4. The base of scientific and pedagogical activity has significantly expanded (the number and variety of types of educational organizations have increased), the contingent of participants in the educational process has increased. All this required the search for ways to assess the quality of the educational process, the effectiveness of the work of teachers and government bodies.</a:t>
            </a:r>
            <a:endParaRPr lang="ru-KZ"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419577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072F3A3B-59A3-4B3F-8812-F6D0BFD913BE}"/>
              </a:ext>
            </a:extLst>
          </p:cNvPr>
          <p:cNvSpPr>
            <a:spLocks noGrp="1"/>
          </p:cNvSpPr>
          <p:nvPr>
            <p:ph idx="1"/>
          </p:nvPr>
        </p:nvSpPr>
        <p:spPr>
          <a:xfrm>
            <a:off x="838200" y="1452646"/>
            <a:ext cx="10515600" cy="2698248"/>
          </a:xfrm>
        </p:spPr>
        <p:txBody>
          <a:bodyPr>
            <a:normAutofit lnSpcReduction="10000"/>
          </a:bodyPr>
          <a:lstStyle/>
          <a:p>
            <a:pPr marL="0" indent="0">
              <a:buNone/>
            </a:pPr>
            <a:r>
              <a:rPr lang="en-US" sz="3200" dirty="0">
                <a:latin typeface="Times New Roman" panose="02020603050405020304" pitchFamily="18" charset="0"/>
                <a:cs typeface="Times New Roman" panose="02020603050405020304" pitchFamily="18" charset="0"/>
              </a:rPr>
              <a:t>5. The connections of domestic education with foreign educational organizations, research centers have increased many times, which required the search for new grounds for studying the processes of convergence and integration in the world education system, in particular, the development of a methodology for comparative pedagogy.</a:t>
            </a:r>
            <a:endParaRPr lang="ru-KZ"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855793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1BBA966-043F-49F5-9C87-07E8E7E3784F}"/>
              </a:ext>
            </a:extLst>
          </p:cNvPr>
          <p:cNvSpPr>
            <a:spLocks noGrp="1"/>
          </p:cNvSpPr>
          <p:nvPr>
            <p:ph type="title"/>
          </p:nvPr>
        </p:nvSpPr>
        <p:spPr/>
        <p:txBody>
          <a:bodyPr>
            <a:normAutofit/>
          </a:bodyPr>
          <a:lstStyle/>
          <a:p>
            <a:r>
              <a:rPr lang="x-none" sz="3600" b="1" dirty="0">
                <a:effectLst/>
                <a:latin typeface="Times New Roman" panose="02020603050405020304" pitchFamily="18" charset="0"/>
                <a:ea typeface="Calibri" panose="020F0502020204030204" pitchFamily="34" charset="0"/>
                <a:cs typeface="Times New Roman" panose="02020603050405020304" pitchFamily="18" charset="0"/>
              </a:rPr>
              <a:t>Issues for discussion</a:t>
            </a:r>
            <a:r>
              <a:rPr lang="ru-KZ" sz="3600" b="1" dirty="0">
                <a:effectLst/>
                <a:latin typeface="Times New Roman" panose="02020603050405020304" pitchFamily="18" charset="0"/>
                <a:ea typeface="Calibri" panose="020F0502020204030204" pitchFamily="34" charset="0"/>
                <a:cs typeface="Times New Roman" panose="02020603050405020304" pitchFamily="18" charset="0"/>
              </a:rPr>
              <a:t>:</a:t>
            </a:r>
            <a:endParaRPr lang="ru-KZ" sz="7200" b="1" dirty="0"/>
          </a:p>
        </p:txBody>
      </p:sp>
      <p:sp>
        <p:nvSpPr>
          <p:cNvPr id="3" name="Объект 2">
            <a:extLst>
              <a:ext uri="{FF2B5EF4-FFF2-40B4-BE49-F238E27FC236}">
                <a16:creationId xmlns:a16="http://schemas.microsoft.com/office/drawing/2014/main" id="{5C0D1CFC-2D96-43D8-BF27-524E1C042C0A}"/>
              </a:ext>
            </a:extLst>
          </p:cNvPr>
          <p:cNvSpPr>
            <a:spLocks noGrp="1"/>
          </p:cNvSpPr>
          <p:nvPr>
            <p:ph idx="1"/>
          </p:nvPr>
        </p:nvSpPr>
        <p:spPr>
          <a:xfrm>
            <a:off x="272715" y="1825626"/>
            <a:ext cx="10515600" cy="2842627"/>
          </a:xfrm>
        </p:spPr>
        <p:txBody>
          <a:bodyPr>
            <a:noAutofit/>
          </a:bodyPr>
          <a:lstStyle/>
          <a:p>
            <a:pPr marL="0" indent="0" algn="just">
              <a:lnSpc>
                <a:spcPct val="107000"/>
              </a:lnSpc>
              <a:spcAft>
                <a:spcPts val="800"/>
              </a:spcAft>
              <a:buNone/>
            </a:pPr>
            <a:r>
              <a:rPr lang="x-none" sz="3200" dirty="0">
                <a:effectLst/>
                <a:latin typeface="Times New Roman" panose="02020603050405020304" pitchFamily="18" charset="0"/>
                <a:ea typeface="Calibri" panose="020F0502020204030204" pitchFamily="34" charset="0"/>
                <a:cs typeface="Times New Roman" panose="02020603050405020304" pitchFamily="18" charset="0"/>
              </a:rPr>
              <a:t>1. The essence of the concept "methodology of pedagogical research"</a:t>
            </a:r>
            <a:endParaRPr lang="ru-KZ" sz="3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x-none" sz="3200" dirty="0">
                <a:effectLst/>
                <a:latin typeface="Times New Roman" panose="02020603050405020304" pitchFamily="18" charset="0"/>
                <a:ea typeface="Calibri" panose="020F0502020204030204" pitchFamily="34" charset="0"/>
                <a:cs typeface="Times New Roman" panose="02020603050405020304" pitchFamily="18" charset="0"/>
              </a:rPr>
              <a:t>2. Methodology - the science of cognition</a:t>
            </a:r>
            <a:endParaRPr lang="ru-KZ" sz="3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x-none" sz="3200" dirty="0">
                <a:effectLst/>
                <a:latin typeface="Times New Roman" panose="02020603050405020304" pitchFamily="18" charset="0"/>
                <a:ea typeface="Calibri" panose="020F0502020204030204" pitchFamily="34" charset="0"/>
                <a:cs typeface="Times New Roman" panose="02020603050405020304" pitchFamily="18" charset="0"/>
              </a:rPr>
              <a:t>3. Methodological problems of modern pedagogy</a:t>
            </a:r>
            <a:endParaRPr lang="ru-KZ"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780533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7D5BD07-2DFE-484C-92F1-1CBD4A1A988D}"/>
              </a:ext>
            </a:extLst>
          </p:cNvPr>
          <p:cNvSpPr>
            <a:spLocks noGrp="1"/>
          </p:cNvSpPr>
          <p:nvPr>
            <p:ph type="title"/>
          </p:nvPr>
        </p:nvSpPr>
        <p:spPr/>
        <p:txBody>
          <a:bodyPr>
            <a:normAutofit/>
          </a:bodyPr>
          <a:lstStyle/>
          <a:p>
            <a:r>
              <a:rPr lang="x-none" sz="3600" b="1" dirty="0">
                <a:effectLst/>
                <a:latin typeface="Times New Roman" panose="02020603050405020304" pitchFamily="18" charset="0"/>
                <a:ea typeface="Calibri" panose="020F0502020204030204" pitchFamily="34" charset="0"/>
                <a:cs typeface="Times New Roman" panose="02020603050405020304" pitchFamily="18" charset="0"/>
              </a:rPr>
              <a:t>The essence of the concept "methodology of pedagogical research"</a:t>
            </a:r>
            <a:endParaRPr lang="ru-KZ" sz="3600" b="1" dirty="0"/>
          </a:p>
        </p:txBody>
      </p:sp>
      <p:sp>
        <p:nvSpPr>
          <p:cNvPr id="3" name="Объект 2">
            <a:extLst>
              <a:ext uri="{FF2B5EF4-FFF2-40B4-BE49-F238E27FC236}">
                <a16:creationId xmlns:a16="http://schemas.microsoft.com/office/drawing/2014/main" id="{1D83C6A6-C5AB-4FBA-91D9-DE725433D141}"/>
              </a:ext>
            </a:extLst>
          </p:cNvPr>
          <p:cNvSpPr>
            <a:spLocks noGrp="1"/>
          </p:cNvSpPr>
          <p:nvPr>
            <p:ph idx="1"/>
          </p:nvPr>
        </p:nvSpPr>
        <p:spPr/>
        <p:txBody>
          <a:bodyPr/>
          <a:lstStyle/>
          <a:p>
            <a:pPr marL="0" indent="0">
              <a:buNone/>
            </a:pPr>
            <a:r>
              <a:rPr lang="en-US" dirty="0">
                <a:highlight>
                  <a:srgbClr val="FFFF00"/>
                </a:highlight>
                <a:latin typeface="Times New Roman" panose="02020603050405020304" pitchFamily="18" charset="0"/>
                <a:cs typeface="Times New Roman" panose="02020603050405020304" pitchFamily="18" charset="0"/>
              </a:rPr>
              <a:t>Science</a:t>
            </a:r>
            <a:r>
              <a:rPr lang="en-US" dirty="0">
                <a:latin typeface="Times New Roman" panose="02020603050405020304" pitchFamily="18" charset="0"/>
                <a:cs typeface="Times New Roman" panose="02020603050405020304" pitchFamily="18" charset="0"/>
              </a:rPr>
              <a:t> is built on theoretical and empirical knowledge</a:t>
            </a:r>
            <a:endParaRPr lang="ru-KZ" dirty="0">
              <a:latin typeface="Times New Roman" panose="02020603050405020304" pitchFamily="18" charset="0"/>
              <a:cs typeface="Times New Roman" panose="02020603050405020304" pitchFamily="18" charset="0"/>
            </a:endParaRPr>
          </a:p>
          <a:p>
            <a:pPr marL="0" indent="0">
              <a:buNone/>
            </a:pPr>
            <a:endParaRPr lang="ru-KZ"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In order for science to be enriched with new facts, effective ways of searching for them are needed, that is, scientifically based, practice-tested research methods are needed.</a:t>
            </a:r>
            <a:endParaRPr lang="ru-KZ" dirty="0">
              <a:latin typeface="Times New Roman" panose="02020603050405020304" pitchFamily="18" charset="0"/>
              <a:cs typeface="Times New Roman" panose="02020603050405020304" pitchFamily="18" charset="0"/>
            </a:endParaRPr>
          </a:p>
          <a:p>
            <a:pPr marL="0" indent="0">
              <a:buNone/>
            </a:pPr>
            <a:endParaRPr lang="ru-KZ"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Methodology is the science of the foundations of any science. Methodology is the doctrine of the methods of scientific knowledge and the transformation of the surrounding reality.</a:t>
            </a:r>
            <a:endParaRPr lang="ru-K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032054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78306DE1-98BD-4035-A224-380986C91688}"/>
              </a:ext>
            </a:extLst>
          </p:cNvPr>
          <p:cNvSpPr>
            <a:spLocks noGrp="1"/>
          </p:cNvSpPr>
          <p:nvPr>
            <p:ph idx="1"/>
          </p:nvPr>
        </p:nvSpPr>
        <p:spPr>
          <a:xfrm>
            <a:off x="838200" y="1179095"/>
            <a:ext cx="10515600" cy="3573379"/>
          </a:xfrm>
        </p:spPr>
        <p:txBody>
          <a:bodyPr>
            <a:normAutofit/>
          </a:bodyPr>
          <a:lstStyle/>
          <a:p>
            <a:pPr marL="0" indent="0">
              <a:buNone/>
            </a:pPr>
            <a:r>
              <a:rPr lang="en-US" sz="3200" dirty="0">
                <a:latin typeface="Times New Roman" panose="02020603050405020304" pitchFamily="18" charset="0"/>
                <a:cs typeface="Times New Roman" panose="02020603050405020304" pitchFamily="18" charset="0"/>
              </a:rPr>
              <a:t>The methodology performs three main functions: </a:t>
            </a:r>
            <a:endParaRPr lang="ru-KZ" sz="3200" dirty="0">
              <a:latin typeface="Times New Roman" panose="02020603050405020304" pitchFamily="18" charset="0"/>
              <a:cs typeface="Times New Roman" panose="02020603050405020304" pitchFamily="18" charset="0"/>
            </a:endParaRPr>
          </a:p>
          <a:p>
            <a:pPr>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descriptive (descriptive, characterizing the laws of cognition)</a:t>
            </a:r>
            <a:endParaRPr lang="ru-KZ" sz="3200" dirty="0">
              <a:latin typeface="Times New Roman" panose="02020603050405020304" pitchFamily="18" charset="0"/>
              <a:cs typeface="Times New Roman" panose="02020603050405020304" pitchFamily="18" charset="0"/>
            </a:endParaRPr>
          </a:p>
          <a:p>
            <a:pPr>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 prescriptive (normative, regulating scientific and cognitive activity)</a:t>
            </a:r>
            <a:endParaRPr lang="ru-KZ" sz="3200" dirty="0">
              <a:latin typeface="Times New Roman" panose="02020603050405020304" pitchFamily="18" charset="0"/>
              <a:cs typeface="Times New Roman" panose="02020603050405020304" pitchFamily="18" charset="0"/>
            </a:endParaRPr>
          </a:p>
          <a:p>
            <a:pPr>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retrospective (study of the history of science and practice, the process of development of the methodology itself)</a:t>
            </a:r>
            <a:endParaRPr lang="ru-KZ"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271688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DE15ACB4-A96F-42AE-9295-CCE8559DF1E1}"/>
              </a:ext>
            </a:extLst>
          </p:cNvPr>
          <p:cNvSpPr>
            <a:spLocks noGrp="1"/>
          </p:cNvSpPr>
          <p:nvPr>
            <p:ph idx="1"/>
          </p:nvPr>
        </p:nvSpPr>
        <p:spPr>
          <a:xfrm>
            <a:off x="838200" y="601579"/>
            <a:ext cx="10515600" cy="5575384"/>
          </a:xfrm>
        </p:spPr>
        <p:txBody>
          <a:bodyPr>
            <a:normAutofit/>
          </a:bodyPr>
          <a:lstStyle/>
          <a:p>
            <a:pPr marL="0" indent="0">
              <a:buNone/>
            </a:pPr>
            <a:r>
              <a:rPr lang="en-US" sz="3200" dirty="0">
                <a:latin typeface="Times New Roman" panose="02020603050405020304" pitchFamily="18" charset="0"/>
                <a:cs typeface="Times New Roman" panose="02020603050405020304" pitchFamily="18" charset="0"/>
              </a:rPr>
              <a:t>In a generalized form, methodological knowledge is expressed by the concepts of "methodological approach", "scientific approach". </a:t>
            </a:r>
            <a:endParaRPr lang="ru-KZ" sz="3200" dirty="0">
              <a:latin typeface="Times New Roman" panose="02020603050405020304" pitchFamily="18" charset="0"/>
              <a:cs typeface="Times New Roman" panose="02020603050405020304" pitchFamily="18" charset="0"/>
            </a:endParaRPr>
          </a:p>
          <a:p>
            <a:pPr marL="0" indent="0">
              <a:buNone/>
            </a:pPr>
            <a:r>
              <a:rPr lang="en-US" sz="3200" dirty="0">
                <a:highlight>
                  <a:srgbClr val="FFFF00"/>
                </a:highlight>
                <a:latin typeface="Times New Roman" panose="02020603050405020304" pitchFamily="18" charset="0"/>
                <a:cs typeface="Times New Roman" panose="02020603050405020304" pitchFamily="18" charset="0"/>
              </a:rPr>
              <a:t>The methodological approach </a:t>
            </a:r>
            <a:r>
              <a:rPr lang="en-US" sz="3200" dirty="0">
                <a:latin typeface="Times New Roman" panose="02020603050405020304" pitchFamily="18" charset="0"/>
                <a:cs typeface="Times New Roman" panose="02020603050405020304" pitchFamily="18" charset="0"/>
              </a:rPr>
              <a:t>is a worldview position, the basis that determines the point of view of the researcher. </a:t>
            </a:r>
            <a:endParaRPr lang="ru-KZ" sz="3200" dirty="0">
              <a:latin typeface="Times New Roman" panose="02020603050405020304" pitchFamily="18" charset="0"/>
              <a:cs typeface="Times New Roman" panose="02020603050405020304" pitchFamily="18" charset="0"/>
            </a:endParaRPr>
          </a:p>
          <a:p>
            <a:pPr marL="0" indent="0">
              <a:buNone/>
            </a:pPr>
            <a:r>
              <a:rPr lang="en-US" sz="3200" dirty="0">
                <a:highlight>
                  <a:srgbClr val="FFFF00"/>
                </a:highlight>
                <a:latin typeface="Times New Roman" panose="02020603050405020304" pitchFamily="18" charset="0"/>
                <a:cs typeface="Times New Roman" panose="02020603050405020304" pitchFamily="18" charset="0"/>
              </a:rPr>
              <a:t>The methodological basis (ground) </a:t>
            </a:r>
            <a:r>
              <a:rPr lang="en-US" sz="3200" dirty="0">
                <a:latin typeface="Times New Roman" panose="02020603050405020304" pitchFamily="18" charset="0"/>
                <a:cs typeface="Times New Roman" panose="02020603050405020304" pitchFamily="18" charset="0"/>
              </a:rPr>
              <a:t>is a proven position, a judgment that generates others as a consequence, which act as grounds for subsequent conclusions, judgments. </a:t>
            </a:r>
            <a:endParaRPr lang="ru-KZ" sz="3200" dirty="0">
              <a:latin typeface="Times New Roman" panose="02020603050405020304" pitchFamily="18" charset="0"/>
              <a:cs typeface="Times New Roman" panose="02020603050405020304" pitchFamily="18" charset="0"/>
            </a:endParaRPr>
          </a:p>
          <a:p>
            <a:pPr marL="0" indent="0">
              <a:buNone/>
            </a:pPr>
            <a:r>
              <a:rPr lang="en-US" sz="3200" dirty="0">
                <a:highlight>
                  <a:srgbClr val="FFFF00"/>
                </a:highlight>
                <a:latin typeface="Times New Roman" panose="02020603050405020304" pitchFamily="18" charset="0"/>
                <a:cs typeface="Times New Roman" panose="02020603050405020304" pitchFamily="18" charset="0"/>
              </a:rPr>
              <a:t>The scientific approach </a:t>
            </a:r>
            <a:r>
              <a:rPr lang="en-US" sz="3200" dirty="0">
                <a:latin typeface="Times New Roman" panose="02020603050405020304" pitchFamily="18" charset="0"/>
                <a:cs typeface="Times New Roman" panose="02020603050405020304" pitchFamily="18" charset="0"/>
              </a:rPr>
              <a:t>is a set of methodological and theoretical knowledge, methods for solving scientific problems.</a:t>
            </a:r>
            <a:endParaRPr lang="ru-KZ"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881264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8E8D7DC-9175-48AB-B536-126196820669}"/>
              </a:ext>
            </a:extLst>
          </p:cNvPr>
          <p:cNvSpPr>
            <a:spLocks noGrp="1"/>
          </p:cNvSpPr>
          <p:nvPr>
            <p:ph type="title"/>
          </p:nvPr>
        </p:nvSpPr>
        <p:spPr>
          <a:xfrm>
            <a:off x="838200" y="954671"/>
            <a:ext cx="10515600" cy="4832517"/>
          </a:xfrm>
        </p:spPr>
        <p:txBody>
          <a:bodyPr>
            <a:normAutofit/>
          </a:bodyPr>
          <a:lstStyle/>
          <a:p>
            <a:r>
              <a:rPr lang="en-US" sz="4000" dirty="0">
                <a:latin typeface="Times New Roman" panose="02020603050405020304" pitchFamily="18" charset="0"/>
                <a:cs typeface="Times New Roman" panose="02020603050405020304" pitchFamily="18" charset="0"/>
              </a:rPr>
              <a:t>Four levels of methodological knowledge are distinguished (according to the degree of generalization): </a:t>
            </a:r>
            <a:br>
              <a:rPr lang="ru-KZ" sz="4000" dirty="0">
                <a:latin typeface="Times New Roman" panose="02020603050405020304" pitchFamily="18" charset="0"/>
                <a:cs typeface="Times New Roman" panose="02020603050405020304" pitchFamily="18" charset="0"/>
              </a:rPr>
            </a:br>
            <a:r>
              <a:rPr lang="en-US" sz="4000" dirty="0">
                <a:latin typeface="Times New Roman" panose="02020603050405020304" pitchFamily="18" charset="0"/>
                <a:cs typeface="Times New Roman" panose="02020603050405020304" pitchFamily="18" charset="0"/>
              </a:rPr>
              <a:t> - philosophical </a:t>
            </a:r>
            <a:br>
              <a:rPr lang="ru-KZ" sz="4000" dirty="0">
                <a:latin typeface="Times New Roman" panose="02020603050405020304" pitchFamily="18" charset="0"/>
                <a:cs typeface="Times New Roman" panose="02020603050405020304" pitchFamily="18" charset="0"/>
              </a:rPr>
            </a:br>
            <a:r>
              <a:rPr lang="en-US" sz="4000" dirty="0">
                <a:latin typeface="Times New Roman" panose="02020603050405020304" pitchFamily="18" charset="0"/>
                <a:cs typeface="Times New Roman" panose="02020603050405020304" pitchFamily="18" charset="0"/>
              </a:rPr>
              <a:t> - general scientific</a:t>
            </a:r>
            <a:br>
              <a:rPr lang="ru-KZ" sz="4000" dirty="0">
                <a:latin typeface="Times New Roman" panose="02020603050405020304" pitchFamily="18" charset="0"/>
                <a:cs typeface="Times New Roman" panose="02020603050405020304" pitchFamily="18" charset="0"/>
              </a:rPr>
            </a:br>
            <a:r>
              <a:rPr lang="en-US" sz="4000" dirty="0">
                <a:latin typeface="Times New Roman" panose="02020603050405020304" pitchFamily="18" charset="0"/>
                <a:cs typeface="Times New Roman" panose="02020603050405020304" pitchFamily="18" charset="0"/>
              </a:rPr>
              <a:t> - concrete scientific</a:t>
            </a:r>
            <a:br>
              <a:rPr lang="ru-KZ" sz="4000" dirty="0">
                <a:latin typeface="Times New Roman" panose="02020603050405020304" pitchFamily="18" charset="0"/>
                <a:cs typeface="Times New Roman" panose="02020603050405020304" pitchFamily="18" charset="0"/>
              </a:rPr>
            </a:br>
            <a:r>
              <a:rPr lang="en-US" sz="4000" dirty="0">
                <a:latin typeface="Times New Roman" panose="02020603050405020304" pitchFamily="18" charset="0"/>
                <a:cs typeface="Times New Roman" panose="02020603050405020304" pitchFamily="18" charset="0"/>
              </a:rPr>
              <a:t> - technological</a:t>
            </a:r>
            <a:endParaRPr lang="ru-KZ"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1180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F6E7056F-819F-4FC6-86DA-7684D563959B}"/>
              </a:ext>
            </a:extLst>
          </p:cNvPr>
          <p:cNvSpPr>
            <a:spLocks noGrp="1"/>
          </p:cNvSpPr>
          <p:nvPr>
            <p:ph idx="1"/>
          </p:nvPr>
        </p:nvSpPr>
        <p:spPr>
          <a:xfrm>
            <a:off x="982579" y="1091699"/>
            <a:ext cx="10515600" cy="4351338"/>
          </a:xfrm>
        </p:spPr>
        <p:txBody>
          <a:bodyPr>
            <a:normAutofit/>
          </a:bodyPr>
          <a:lstStyle/>
          <a:p>
            <a:pPr marL="0" indent="0">
              <a:buNone/>
            </a:pPr>
            <a:r>
              <a:rPr lang="en-US" sz="3200" dirty="0">
                <a:latin typeface="Times New Roman" panose="02020603050405020304" pitchFamily="18" charset="0"/>
                <a:cs typeface="Times New Roman" panose="02020603050405020304" pitchFamily="18" charset="0"/>
              </a:rPr>
              <a:t>At the philosophical level - at the highest level of generalization - it is customary to formulate worldview approaches to scientific and cognitive activity, to consider the role of philosophical currents for the search and interpretation of scientific knowledge: for example, neo-Thomism, positivism, pragmatism, existentialism, dialectics. </a:t>
            </a:r>
          </a:p>
          <a:p>
            <a:pPr marL="0" indent="0">
              <a:buNone/>
            </a:pPr>
            <a:r>
              <a:rPr lang="en-US" sz="3200" dirty="0">
                <a:latin typeface="Times New Roman" panose="02020603050405020304" pitchFamily="18" charset="0"/>
                <a:cs typeface="Times New Roman" panose="02020603050405020304" pitchFamily="18" charset="0"/>
              </a:rPr>
              <a:t>How do the ideas of these currents matter for pedagogy? How are these ideas refracted into pedagogical ideals and principles?</a:t>
            </a:r>
            <a:endParaRPr lang="ru-KZ"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361145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477EE42-4431-4E42-8201-9C267FA81B0E}"/>
              </a:ext>
            </a:extLst>
          </p:cNvPr>
          <p:cNvSpPr>
            <a:spLocks noGrp="1"/>
          </p:cNvSpPr>
          <p:nvPr>
            <p:ph type="title"/>
          </p:nvPr>
        </p:nvSpPr>
        <p:spPr/>
        <p:txBody>
          <a:bodyPr>
            <a:normAutofit/>
          </a:bodyPr>
          <a:lstStyle/>
          <a:p>
            <a:r>
              <a:rPr lang="x-none" sz="3600" b="1" dirty="0">
                <a:effectLst/>
                <a:latin typeface="Times New Roman" panose="02020603050405020304" pitchFamily="18" charset="0"/>
                <a:ea typeface="Calibri" panose="020F0502020204030204" pitchFamily="34" charset="0"/>
                <a:cs typeface="Times New Roman" panose="02020603050405020304" pitchFamily="18" charset="0"/>
              </a:rPr>
              <a:t>Methodology - the science of cognition</a:t>
            </a:r>
            <a:endParaRPr lang="ru-KZ" sz="3600" b="1" dirty="0"/>
          </a:p>
        </p:txBody>
      </p:sp>
      <p:sp>
        <p:nvSpPr>
          <p:cNvPr id="3" name="Объект 2">
            <a:extLst>
              <a:ext uri="{FF2B5EF4-FFF2-40B4-BE49-F238E27FC236}">
                <a16:creationId xmlns:a16="http://schemas.microsoft.com/office/drawing/2014/main" id="{06F7B11A-3173-4AAA-AE6D-7C99A30DB210}"/>
              </a:ext>
            </a:extLst>
          </p:cNvPr>
          <p:cNvSpPr>
            <a:spLocks noGrp="1"/>
          </p:cNvSpPr>
          <p:nvPr>
            <p:ph idx="1"/>
          </p:nvPr>
        </p:nvSpPr>
        <p:spPr>
          <a:xfrm>
            <a:off x="838200" y="1825625"/>
            <a:ext cx="10515600" cy="3432175"/>
          </a:xfrm>
        </p:spPr>
        <p:txBody>
          <a:bodyPr>
            <a:normAutofit/>
          </a:bodyPr>
          <a:lstStyle/>
          <a:p>
            <a:pPr marL="0" indent="0">
              <a:buNone/>
            </a:pPr>
            <a:r>
              <a:rPr lang="en-US" sz="3200" dirty="0">
                <a:latin typeface="Times New Roman" panose="02020603050405020304" pitchFamily="18" charset="0"/>
                <a:cs typeface="Times New Roman" panose="02020603050405020304" pitchFamily="18" charset="0"/>
              </a:rPr>
              <a:t>Cognition is a creative activity of the subject, focused on obtaining reliable knowledge about the world.</a:t>
            </a:r>
          </a:p>
          <a:p>
            <a:pPr marL="0" indent="0">
              <a:buNone/>
            </a:pPr>
            <a:r>
              <a:rPr lang="en-US" sz="3200" dirty="0">
                <a:latin typeface="Times New Roman" panose="02020603050405020304" pitchFamily="18" charset="0"/>
                <a:cs typeface="Times New Roman" panose="02020603050405020304" pitchFamily="18" charset="0"/>
              </a:rPr>
              <a:t>Cognition is a form of anticipatory reflection of reality.</a:t>
            </a:r>
          </a:p>
          <a:p>
            <a:pPr marL="0" indent="0">
              <a:buNone/>
            </a:pPr>
            <a:r>
              <a:rPr lang="en-US" sz="3200" dirty="0">
                <a:latin typeface="Times New Roman" panose="02020603050405020304" pitchFamily="18" charset="0"/>
                <a:cs typeface="Times New Roman" panose="02020603050405020304" pitchFamily="18" charset="0"/>
              </a:rPr>
              <a:t>Scientific knowledge is conceptual, theoretical, formed in special research activities, associated with professionalization and specialization.</a:t>
            </a:r>
            <a:endParaRPr lang="ru-KZ"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048553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FD220BF7-A33F-49AF-AD93-F04FC0181CEC}"/>
              </a:ext>
            </a:extLst>
          </p:cNvPr>
          <p:cNvSpPr>
            <a:spLocks noGrp="1"/>
          </p:cNvSpPr>
          <p:nvPr>
            <p:ph idx="1"/>
          </p:nvPr>
        </p:nvSpPr>
        <p:spPr>
          <a:xfrm>
            <a:off x="838200" y="962527"/>
            <a:ext cx="10515600" cy="4981074"/>
          </a:xfrm>
        </p:spPr>
        <p:txBody>
          <a:bodyPr/>
          <a:lstStyle/>
          <a:p>
            <a:pPr marL="0" indent="0">
              <a:buNone/>
            </a:pPr>
            <a:r>
              <a:rPr lang="en-US" sz="3200" dirty="0">
                <a:latin typeface="Times New Roman" panose="02020603050405020304" pitchFamily="18" charset="0"/>
                <a:cs typeface="Times New Roman" panose="02020603050405020304" pitchFamily="18" charset="0"/>
              </a:rPr>
              <a:t>The specificity of scientific knowledge lies in the fact that in each of these types of knowledge, information is accumulated, new knowledge is achieved, including true knowledge.</a:t>
            </a:r>
          </a:p>
          <a:p>
            <a:pPr marL="0" indent="0">
              <a:buNone/>
            </a:pPr>
            <a:r>
              <a:rPr lang="en-US" sz="3200" dirty="0">
                <a:highlight>
                  <a:srgbClr val="FFFF00"/>
                </a:highlight>
                <a:latin typeface="Times New Roman" panose="02020603050405020304" pitchFamily="18" charset="0"/>
                <a:cs typeface="Times New Roman" panose="02020603050405020304" pitchFamily="18" charset="0"/>
              </a:rPr>
              <a:t>Gnoseology</a:t>
            </a:r>
            <a:r>
              <a:rPr lang="en-US" sz="3200" dirty="0">
                <a:latin typeface="Times New Roman" panose="02020603050405020304" pitchFamily="18" charset="0"/>
                <a:cs typeface="Times New Roman" panose="02020603050405020304" pitchFamily="18" charset="0"/>
              </a:rPr>
              <a:t> (epistemology) is a theory of knowledge.</a:t>
            </a:r>
          </a:p>
          <a:p>
            <a:pPr marL="0" indent="0">
              <a:buNone/>
            </a:pPr>
            <a:r>
              <a:rPr lang="en-US" sz="3200" dirty="0">
                <a:latin typeface="Times New Roman" panose="02020603050405020304" pitchFamily="18" charset="0"/>
                <a:cs typeface="Times New Roman" panose="02020603050405020304" pitchFamily="18" charset="0"/>
              </a:rPr>
              <a:t>Its main question is the problem of the possibility of adequate knowledge. Depending on the answer, a worldview position is formed: a) the position of cognitive optimism; </a:t>
            </a:r>
          </a:p>
          <a:p>
            <a:pPr marL="0" indent="0">
              <a:buNone/>
            </a:pPr>
            <a:r>
              <a:rPr lang="en-US" sz="3200" dirty="0">
                <a:latin typeface="Times New Roman" panose="02020603050405020304" pitchFamily="18" charset="0"/>
                <a:cs typeface="Times New Roman" panose="02020603050405020304" pitchFamily="18" charset="0"/>
              </a:rPr>
              <a:t>b) the position of skepticism; </a:t>
            </a:r>
          </a:p>
          <a:p>
            <a:pPr marL="0" indent="0">
              <a:buNone/>
            </a:pPr>
            <a:r>
              <a:rPr lang="en-US" sz="3200" dirty="0">
                <a:latin typeface="Times New Roman" panose="02020603050405020304" pitchFamily="18" charset="0"/>
                <a:cs typeface="Times New Roman" panose="02020603050405020304" pitchFamily="18" charset="0"/>
              </a:rPr>
              <a:t>c) the position of agnosticism.</a:t>
            </a:r>
            <a:endParaRPr lang="ru-K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16497315"/>
      </p:ext>
    </p:extLst>
  </p:cSld>
  <p:clrMapOvr>
    <a:masterClrMapping/>
  </p:clrMapOvr>
</p:sld>
</file>

<file path=ppt/theme/theme1.xml><?xml version="1.0" encoding="utf-8"?>
<a:theme xmlns:a="http://schemas.openxmlformats.org/drawingml/2006/main" name="powerpointbase.com-945">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196</TotalTime>
  <Words>1259</Words>
  <Application>Microsoft Office PowerPoint</Application>
  <PresentationFormat>Широкоэкранный</PresentationFormat>
  <Paragraphs>61</Paragraphs>
  <Slides>19</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19</vt:i4>
      </vt:variant>
    </vt:vector>
  </HeadingPairs>
  <TitlesOfParts>
    <vt:vector size="25" baseType="lpstr">
      <vt:lpstr>Arial</vt:lpstr>
      <vt:lpstr>Calibri</vt:lpstr>
      <vt:lpstr>Calibri Light</vt:lpstr>
      <vt:lpstr>Times New Roman</vt:lpstr>
      <vt:lpstr>Wingdings</vt:lpstr>
      <vt:lpstr>powerpointbase.com-945</vt:lpstr>
      <vt:lpstr>Methodology of pedagogical research: essence, functions, principles</vt:lpstr>
      <vt:lpstr>Issues for discussion:</vt:lpstr>
      <vt:lpstr>The essence of the concept "methodology of pedagogical research"</vt:lpstr>
      <vt:lpstr>Презентация PowerPoint</vt:lpstr>
      <vt:lpstr>Презентация PowerPoint</vt:lpstr>
      <vt:lpstr>Four levels of methodological knowledge are distinguished (according to the degree of generalization):   - philosophical   - general scientific  - concrete scientific  - technological</vt:lpstr>
      <vt:lpstr>Презентация PowerPoint</vt:lpstr>
      <vt:lpstr>Methodology - the science of cognition</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Methodological problems of modern pedagogy</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Methodology of pedagogical research: essence, functions, principles</dc:title>
  <dc:creator>Карымсакова Анара Ералкановна</dc:creator>
  <cp:lastModifiedBy>Карымсакова Анара Ералкановна</cp:lastModifiedBy>
  <cp:revision>4</cp:revision>
  <dcterms:created xsi:type="dcterms:W3CDTF">2022-01-25T08:17:46Z</dcterms:created>
  <dcterms:modified xsi:type="dcterms:W3CDTF">2022-01-25T11:34:20Z</dcterms:modified>
</cp:coreProperties>
</file>