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23" r:id="rId4"/>
    <p:sldId id="324" r:id="rId5"/>
    <p:sldId id="356" r:id="rId6"/>
    <p:sldId id="357" r:id="rId7"/>
    <p:sldId id="351" r:id="rId8"/>
    <p:sldId id="331" r:id="rId9"/>
    <p:sldId id="257" r:id="rId10"/>
    <p:sldId id="35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CC"/>
    <a:srgbClr val="0099FF"/>
    <a:srgbClr val="CC33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A2%D0%B5%D0%BE%D1%80%D0%B8%D1%8F" TargetMode="External"/><Relationship Id="rId2" Type="http://schemas.openxmlformats.org/officeDocument/2006/relationships/hyperlink" Target="https://kk.wikipedia.org/wiki/%D0%A4%D0%B8%D0%B7%D0%B8%D0%BA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s://kk.wikipedia.org/wiki/%D0%AD%D0%BA%D1%81%D0%BF%D0%B5%D1%80%D0%B8%D0%BC%D0%B5%D0%BD%D1%8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3F7F520D-813F-4AB8-A88C-70F2B34D5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675251FC-BDEA-4BBB-A75B-0696FB884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0"/>
            <a:ext cx="11166368" cy="6857998"/>
          </a:xfrm>
          <a:prstGeom prst="rect">
            <a:avLst/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5" name="Group 11">
            <a:extLst>
              <a:ext uri="{FF2B5EF4-FFF2-40B4-BE49-F238E27FC236}">
                <a16:creationId xmlns:a16="http://schemas.microsoft.com/office/drawing/2014/main" id="{352F6AC8-DE93-42EE-BBAE-B6324FFAC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69875" y="44817"/>
            <a:chExt cx="233303" cy="772404"/>
          </a:xfrm>
        </p:grpSpPr>
        <p:sp>
          <p:nvSpPr>
            <p:cNvPr id="13" name="Rectangle 64">
              <a:extLst>
                <a:ext uri="{FF2B5EF4-FFF2-40B4-BE49-F238E27FC236}">
                  <a16:creationId xmlns:a16="http://schemas.microsoft.com/office/drawing/2014/main" id="{6441AB31-5A6F-486C-8AE8-6E04398B3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0062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Rectangle 66">
              <a:extLst>
                <a:ext uri="{FF2B5EF4-FFF2-40B4-BE49-F238E27FC236}">
                  <a16:creationId xmlns:a16="http://schemas.microsoft.com/office/drawing/2014/main" id="{29669355-73FD-40E2-9E44-DC03FBA9C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572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9ECB0561-E50E-4875-8B82-4405160774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C32EDEC5-1B46-4575-8975-3286C4743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DFBD4DE-5B85-4C02-876E-4364399C8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964221E-D757-45C1-B24B-967DE6319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2854498-7E09-404F-8D8B-4022EB1C9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AD82220A-E645-4062-A26A-DF19F2E11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366B8029-4DAB-439E-B861-E11E5AA3A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869215D8-066B-481E-A2FB-9D6DB4EB6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7A2094-FE71-4F84-8589-31B213FEC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52C000FC-4146-4B1A-8CFF-26FFF1C7E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9096C9F-D4A4-4FDA-B7E7-8D8330194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3939" y="1294357"/>
            <a:ext cx="10011089" cy="42998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B1172D0-DAE3-4130-9009-0B02351A5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925" y="3505936"/>
            <a:ext cx="2177162" cy="2367104"/>
            <a:chOff x="687925" y="3505936"/>
            <a:chExt cx="2177162" cy="2367104"/>
          </a:xfrm>
        </p:grpSpPr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E6EE5CBA-2D94-4CCF-BE0B-DC97A6B49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35215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5347D002-C822-4662-BECD-704DDCA78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210041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2AFA2F2E-EFC8-4E70-87F4-4269B96E7B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06792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BBB7EABB-8135-4B8E-BF0C-A7C891E3A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9258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36B100CF-968D-4856-95C0-C72FD2DC5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77849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F75765D6-C293-4ACF-BD5E-BB66EF757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63638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CFF6D54-51B6-4120-A74E-41A729458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4942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62EE344F-8E78-473F-8CD3-E6D1B66AA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352154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72E173FC-1DF7-4951-906C-1390F27C2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21004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C709EA9D-08FD-4F76-A336-772250C78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06792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8C5FFEDC-1BC0-4CB0-9FD4-EDE7AF4C3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63638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D6A72BC6-FA35-4F45-A7BA-0BEB7B20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49426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919B69A1-EBB1-45F8-8791-016BCF7B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91809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0B530BD1-86A8-414D-A004-D9954B038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78369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59">
              <a:extLst>
                <a:ext uri="{FF2B5EF4-FFF2-40B4-BE49-F238E27FC236}">
                  <a16:creationId xmlns:a16="http://schemas.microsoft.com/office/drawing/2014/main" id="{FAE5BC0C-0D05-49E2-9DB9-54049A23E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62">
              <a:extLst>
                <a:ext uri="{FF2B5EF4-FFF2-40B4-BE49-F238E27FC236}">
                  <a16:creationId xmlns:a16="http://schemas.microsoft.com/office/drawing/2014/main" id="{5CE98A12-A684-4846-B6C3-F2A43AC2AD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28A5BB04-DD41-49FE-8387-318BCC75B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7753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3EE3B3CB-71BA-44FD-B0E4-D9A61B5738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B1C7399A-7B9C-42BB-A79E-51653F21C1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59">
              <a:extLst>
                <a:ext uri="{FF2B5EF4-FFF2-40B4-BE49-F238E27FC236}">
                  <a16:creationId xmlns:a16="http://schemas.microsoft.com/office/drawing/2014/main" id="{413FA7F4-41B4-4942-83F6-8B7A99306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62">
              <a:extLst>
                <a:ext uri="{FF2B5EF4-FFF2-40B4-BE49-F238E27FC236}">
                  <a16:creationId xmlns:a16="http://schemas.microsoft.com/office/drawing/2014/main" id="{A781A10B-D948-4231-B95B-3717ABD5D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ED823F90-3595-4102-9F05-3F640079C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79031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072EE8BA-C999-40B7-8E23-682F60AE2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62">
              <a:extLst>
                <a:ext uri="{FF2B5EF4-FFF2-40B4-BE49-F238E27FC236}">
                  <a16:creationId xmlns:a16="http://schemas.microsoft.com/office/drawing/2014/main" id="{09B345B3-4E84-41B3-B95F-6C9DA80847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8C487E2F-6F42-4A25-966B-9B02CF4C0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62">
              <a:extLst>
                <a:ext uri="{FF2B5EF4-FFF2-40B4-BE49-F238E27FC236}">
                  <a16:creationId xmlns:a16="http://schemas.microsoft.com/office/drawing/2014/main" id="{6D86BDF0-16A6-4CE2-98EB-8C2C5D382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27929C7D-FFA5-4CF1-BF99-B4694DFC04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368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59">
              <a:extLst>
                <a:ext uri="{FF2B5EF4-FFF2-40B4-BE49-F238E27FC236}">
                  <a16:creationId xmlns:a16="http://schemas.microsoft.com/office/drawing/2014/main" id="{2622FE45-29EC-40C6-8756-57127608B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62">
              <a:extLst>
                <a:ext uri="{FF2B5EF4-FFF2-40B4-BE49-F238E27FC236}">
                  <a16:creationId xmlns:a16="http://schemas.microsoft.com/office/drawing/2014/main" id="{3DBACFBF-2B6F-42DE-A4C1-24F9CB77B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Rectangle 59">
              <a:extLst>
                <a:ext uri="{FF2B5EF4-FFF2-40B4-BE49-F238E27FC236}">
                  <a16:creationId xmlns:a16="http://schemas.microsoft.com/office/drawing/2014/main" id="{7E00D7AA-B9A3-43BE-A9C7-2DEF2F8F89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3658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2">
              <a:extLst>
                <a:ext uri="{FF2B5EF4-FFF2-40B4-BE49-F238E27FC236}">
                  <a16:creationId xmlns:a16="http://schemas.microsoft.com/office/drawing/2014/main" id="{AD9C42ED-BB25-42B5-A22D-938ED1719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6051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56D4244-BB50-4726-8F99-AF9734E04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493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Rectangle 62">
              <a:extLst>
                <a:ext uri="{FF2B5EF4-FFF2-40B4-BE49-F238E27FC236}">
                  <a16:creationId xmlns:a16="http://schemas.microsoft.com/office/drawing/2014/main" id="{56A6F39E-0EBB-4392-90BB-2590C81F4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381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45B09FF7-8FBE-4F42-8275-8E56C32C2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22694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FC78768D-9FA0-45A3-9686-473894D876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41575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03C6263C-2F04-4160-BAB3-93F166039B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13298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7D54F6C2-0EC0-4D1C-A121-563C1B3ED7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32179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Rectangle 59">
              <a:extLst>
                <a:ext uri="{FF2B5EF4-FFF2-40B4-BE49-F238E27FC236}">
                  <a16:creationId xmlns:a16="http://schemas.microsoft.com/office/drawing/2014/main" id="{E35A171E-850C-4714-A0A4-6CD183059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id="{745EB765-69E1-4FB7-BEA0-AF2F04919B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2">
              <a:extLst>
                <a:ext uri="{FF2B5EF4-FFF2-40B4-BE49-F238E27FC236}">
                  <a16:creationId xmlns:a16="http://schemas.microsoft.com/office/drawing/2014/main" id="{83F43793-41FE-49A7-9F05-3D49899A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6536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Rectangle 59">
              <a:extLst>
                <a:ext uri="{FF2B5EF4-FFF2-40B4-BE49-F238E27FC236}">
                  <a16:creationId xmlns:a16="http://schemas.microsoft.com/office/drawing/2014/main" id="{B0A53DAF-BC4D-4849-800D-538D222074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5417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D1A1C417-39D0-4ED4-B74E-9F19F25DE3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378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8826C125-5D9A-4D06-A2C9-389A73700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66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Rectangle 2">
              <a:extLst>
                <a:ext uri="{FF2B5EF4-FFF2-40B4-BE49-F238E27FC236}">
                  <a16:creationId xmlns:a16="http://schemas.microsoft.com/office/drawing/2014/main" id="{F5596270-3998-4D23-86B6-85A6B62BF5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2372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59">
              <a:extLst>
                <a:ext uri="{FF2B5EF4-FFF2-40B4-BE49-F238E27FC236}">
                  <a16:creationId xmlns:a16="http://schemas.microsoft.com/office/drawing/2014/main" id="{021CC68A-939D-4235-B3EA-88498DC23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125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Rectangle 62">
              <a:extLst>
                <a:ext uri="{FF2B5EF4-FFF2-40B4-BE49-F238E27FC236}">
                  <a16:creationId xmlns:a16="http://schemas.microsoft.com/office/drawing/2014/main" id="{394C50BF-C63F-475F-9198-B637A832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013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Rectangle 64">
              <a:extLst>
                <a:ext uri="{FF2B5EF4-FFF2-40B4-BE49-F238E27FC236}">
                  <a16:creationId xmlns:a16="http://schemas.microsoft.com/office/drawing/2014/main" id="{F74B5CFE-DE1E-470F-82D6-6BCDE5C4D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1901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5DDA4EA2-B7AB-46E9-9246-FC23E722B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3789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Rectangle 64">
              <a:extLst>
                <a:ext uri="{FF2B5EF4-FFF2-40B4-BE49-F238E27FC236}">
                  <a16:creationId xmlns:a16="http://schemas.microsoft.com/office/drawing/2014/main" id="{A2DE2AF5-13E8-4174-9EC4-724DEB88D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0962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360555BC-5949-427F-B107-D944CA221B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2850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59">
              <a:extLst>
                <a:ext uri="{FF2B5EF4-FFF2-40B4-BE49-F238E27FC236}">
                  <a16:creationId xmlns:a16="http://schemas.microsoft.com/office/drawing/2014/main" id="{F6C67CEF-7906-4D52-B541-B06109BE8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Rectangle 62">
              <a:extLst>
                <a:ext uri="{FF2B5EF4-FFF2-40B4-BE49-F238E27FC236}">
                  <a16:creationId xmlns:a16="http://schemas.microsoft.com/office/drawing/2014/main" id="{13551754-DE8E-4F60-B17A-3592B8E79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Rectangle 2">
              <a:extLst>
                <a:ext uri="{FF2B5EF4-FFF2-40B4-BE49-F238E27FC236}">
                  <a16:creationId xmlns:a16="http://schemas.microsoft.com/office/drawing/2014/main" id="{D7B0D877-545F-4CA5-BB7B-A21E413CD5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2857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Rectangle 59">
              <a:extLst>
                <a:ext uri="{FF2B5EF4-FFF2-40B4-BE49-F238E27FC236}">
                  <a16:creationId xmlns:a16="http://schemas.microsoft.com/office/drawing/2014/main" id="{D25743C3-6C94-4F58-83A5-5F610DA5D3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1738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Rectangle 64">
              <a:extLst>
                <a:ext uri="{FF2B5EF4-FFF2-40B4-BE49-F238E27FC236}">
                  <a16:creationId xmlns:a16="http://schemas.microsoft.com/office/drawing/2014/main" id="{3CD412E9-0E9C-460C-9FC6-C765F5BCC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0104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Rectangle 66">
              <a:extLst>
                <a:ext uri="{FF2B5EF4-FFF2-40B4-BE49-F238E27FC236}">
                  <a16:creationId xmlns:a16="http://schemas.microsoft.com/office/drawing/2014/main" id="{B26AB043-5417-4498-90CE-3A7C36B09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18985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8" name="Title 1">
            <a:extLst>
              <a:ext uri="{FF2B5EF4-FFF2-40B4-BE49-F238E27FC236}">
                <a16:creationId xmlns:a16="http://schemas.microsoft.com/office/drawing/2014/main" id="{C50D168F-BA59-4A8F-A3F1-2AB5040FB3FE}"/>
              </a:ext>
            </a:extLst>
          </p:cNvPr>
          <p:cNvSpPr txBox="1">
            <a:spLocks/>
          </p:cNvSpPr>
          <p:nvPr/>
        </p:nvSpPr>
        <p:spPr>
          <a:xfrm>
            <a:off x="1477851" y="2192784"/>
            <a:ext cx="9123263" cy="32343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15-Д</a:t>
            </a:r>
            <a:r>
              <a:rPr lang="kk-K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ӘРІС</a:t>
            </a:r>
          </a:p>
          <a:p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Экспериментт</a:t>
            </a:r>
            <a:r>
              <a:rPr lang="kk-KZ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ік физиканың қазіргі жетістіктерінің мысалдары: лазерлер,голография,томография,</a:t>
            </a:r>
          </a:p>
          <a:p>
            <a:r>
              <a:rPr lang="kk-KZ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туннельдік микроскоп</a:t>
            </a:r>
            <a:br>
              <a:rPr lang="ru-RU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Заголовок 1">
            <a:extLst>
              <a:ext uri="{FF2B5EF4-FFF2-40B4-BE49-F238E27FC236}">
                <a16:creationId xmlns:a16="http://schemas.microsoft.com/office/drawing/2014/main" id="{D4FCA33A-9AB4-4BAA-800D-BE7BCBF45CA7}"/>
              </a:ext>
            </a:extLst>
          </p:cNvPr>
          <p:cNvSpPr txBox="1">
            <a:spLocks/>
          </p:cNvSpPr>
          <p:nvPr/>
        </p:nvSpPr>
        <p:spPr>
          <a:xfrm>
            <a:off x="1280321" y="13914"/>
            <a:ext cx="9719853" cy="588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t>Л.Н. ГУМИЛЕВ АТЫНДАҒЫ ЕУРАЗИЯ ҰЛТТЫҚ УНИВЕРСИТЕТІ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283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НАЗАРЛАРЫҢЫЗҒА РАҚМЕТ!</a:t>
            </a:r>
          </a:p>
        </p:txBody>
      </p:sp>
    </p:spTree>
    <p:extLst>
      <p:ext uri="{BB962C8B-B14F-4D97-AF65-F5344CB8AC3E}">
        <p14:creationId xmlns:p14="http://schemas.microsoft.com/office/powerpoint/2010/main" val="237662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76472" y="2665501"/>
            <a:ext cx="5947247" cy="2625247"/>
          </a:xfrm>
        </p:spPr>
        <p:txBody>
          <a:bodyPr anchor="ctr"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kk-KZ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Эксперименттік физиканың қазіргі деңгейі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kk-KZ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Эксперменттік физиканың қазіргі жетістіктері</a:t>
            </a:r>
            <a:endParaRPr lang="ru-RU" b="1" dirty="0">
              <a:solidFill>
                <a:srgbClr val="FE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7134B2-3F4C-4032-91C7-EE8B2626C099}"/>
              </a:ext>
            </a:extLst>
          </p:cNvPr>
          <p:cNvSpPr txBox="1"/>
          <p:nvPr/>
        </p:nvSpPr>
        <p:spPr>
          <a:xfrm>
            <a:off x="1045001" y="1866478"/>
            <a:ext cx="3696376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indent="0">
              <a:buNone/>
            </a:pPr>
            <a:r>
              <a:rPr lang="kk-KZ" sz="36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ДӘРІС ЖОСПАРЫ</a:t>
            </a:r>
            <a:r>
              <a:rPr lang="ru-RU" sz="36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8654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CFB95D-8C09-DE24-39F9-8657558EA2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9071C6-44FC-74E8-E08F-60D46180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26B29D-6A3B-5742-FCE4-7AEE447D8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02217F-A08A-BE07-2497-CE5F76501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45D36B2-44CA-041F-F0B7-C5DEAC6ED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45D4CF0-BCF8-A47F-DDCC-C63EE34C0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982BEE1-E9B0-8A08-425F-964F8571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DE3E8A1-1ADD-937A-90E7-C4C26FB49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45B81036-B91D-083D-0276-D8A425429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E8BD86CA-D182-AC56-6F84-D6B6CEA074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E22C35BE-04A1-13CA-F5D0-2D6247B59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99B2EA-6137-B3A4-DD9D-E422A6B86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4C02CFA4-7C0A-DB87-78C7-35A0DFE78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8FB3F99-77B5-DF80-1E91-6CAE50959E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2CE93A75-1D6A-5601-D3A6-F2657D015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9E7BD88-4B2B-72E0-60CF-ABE67C181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0A3BFE44-3B82-F790-14F7-1D4DAE534A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76A261E-A213-4BC0-0D07-C667094A4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5BE4CCB8-006F-5B6C-061B-E6FFB2DB8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23111588-E34A-82DE-3CED-B5CD4487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E6BE7E12-219C-E041-DA40-864A1F0D7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F8958868-3911-8400-BC06-9A038CEA4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22FFC618-A344-C1EF-D117-428E04EFC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008F59FA-7C34-1EC2-12C9-D08474ED83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1F831F62-6762-364C-3110-20B47A074C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9FC084F3-148A-F673-E836-813010269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19CB56FB-8650-1B24-1133-4A600A13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477A1773-04DD-8E92-8E40-22FD35B12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F9349DD5-75DD-45E2-2E4F-96BBA996D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DB05FF76-519C-1C6E-9F13-F5630F815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81788426-569C-C69A-8045-637A177F4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9D1F248E-979D-7E52-E32E-96633C819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45526868-FEB2-212F-FBD4-C102EF64D0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9F00597E-F590-D39B-3E05-B44566553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1C1F8419-7F1B-9D6B-9D7E-89EF5B49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FBDD76FF-706A-2663-41B9-F64913816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30875EC1-A0E5-3D82-2A0A-005D2BC71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EA76ACE7-1776-78EF-7DF5-C3E3F2998F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43350E49-1E78-DCB3-C395-50E9283E32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ABCB87F4-1A90-5318-B5DF-D330CB9ED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C9BF6676-2BD6-02B9-E03A-A53E6C334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96CB253-22AB-CA28-10AF-FD4AE60C8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637720D2-290D-3208-9BDF-D1DCF81AA9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0" name="Объект 2">
            <a:extLst>
              <a:ext uri="{FF2B5EF4-FFF2-40B4-BE49-F238E27FC236}">
                <a16:creationId xmlns:a16="http://schemas.microsoft.com/office/drawing/2014/main" id="{1B5023FE-7A31-8E59-5133-383421B7F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716" y="1248029"/>
            <a:ext cx="5500858" cy="5112567"/>
          </a:xfrm>
        </p:spPr>
        <p:txBody>
          <a:bodyPr anchor="ctr"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Эксперименттік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  <a:hlinkClick r:id="rId2" tooltip="Физика"/>
              </a:rPr>
              <a:t>физика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—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дайындалған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жағдайларда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табиғи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құбылыстарды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зерттеуден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тұратын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табиғатты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тану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тәсілі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Табиғаттың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математикалық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моделін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зерттейтін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теориялық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физикадан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айырмашылығы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эксперименталды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физика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табиғаттың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өзін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зерттеуге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Физикалық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  <a:hlinkClick r:id="rId3" tooltip="Теория"/>
              </a:rPr>
              <a:t>теорияның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жаңылысуы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дәлірек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айтқанда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теорияның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біздің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әлемге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қолданылмауы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критерийі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табылатын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эксперименттің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нәтижесімен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келіспеушілік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hlinkClick r:id="rId4" tooltip="Эксперимент"/>
              </a:rPr>
              <a:t>Эксперимент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келісімі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теорияның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дұрыстығын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қолданылуын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дәлелдей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алмайды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Яғни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физикалық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теорияның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өміршеңдігінің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өлшемі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эксперимент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4">
            <a:extLst>
              <a:ext uri="{FF2B5EF4-FFF2-40B4-BE49-F238E27FC236}">
                <a16:creationId xmlns:a16="http://schemas.microsoft.com/office/drawing/2014/main" id="{6EEDA70C-FC23-966F-0D9D-A86BA7BDAB11}"/>
              </a:ext>
            </a:extLst>
          </p:cNvPr>
          <p:cNvSpPr/>
          <p:nvPr/>
        </p:nvSpPr>
        <p:spPr>
          <a:xfrm>
            <a:off x="1328380" y="248765"/>
            <a:ext cx="9259635" cy="71002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E7F5239-7AA0-7A52-86A9-A2955A15D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508" y="289241"/>
            <a:ext cx="9975272" cy="6695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ВАКУУМДЫҚ ТЕХНИКАСЫНЫҢ ДАМУ ТАРИХЫ</a:t>
            </a:r>
          </a:p>
        </p:txBody>
      </p:sp>
      <p:sp>
        <p:nvSpPr>
          <p:cNvPr id="54" name="Скругленный прямоугольник 4">
            <a:extLst>
              <a:ext uri="{FF2B5EF4-FFF2-40B4-BE49-F238E27FC236}">
                <a16:creationId xmlns:a16="http://schemas.microsoft.com/office/drawing/2014/main" id="{63647FF7-A2BC-4E58-AF37-5B0FCF773F98}"/>
              </a:ext>
            </a:extLst>
          </p:cNvPr>
          <p:cNvSpPr/>
          <p:nvPr/>
        </p:nvSpPr>
        <p:spPr>
          <a:xfrm>
            <a:off x="1290220" y="248765"/>
            <a:ext cx="10133300" cy="71002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64FEFF4-B1D0-4A53-A124-477B24611299}"/>
              </a:ext>
            </a:extLst>
          </p:cNvPr>
          <p:cNvSpPr txBox="1"/>
          <p:nvPr/>
        </p:nvSpPr>
        <p:spPr>
          <a:xfrm>
            <a:off x="1328380" y="301609"/>
            <a:ext cx="103166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Эксперименттік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физиканың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қазіргі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деңгейі</a:t>
            </a:r>
            <a:endParaRPr lang="x-none" sz="3200" dirty="0"/>
          </a:p>
        </p:txBody>
      </p:sp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250" y="1627335"/>
            <a:ext cx="5012270" cy="394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11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DEE982-3382-59A5-A357-2614A5ED2C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DDE1F80-AE10-556F-5CFC-17F62DC318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6DA23E-57C0-D47D-EF4B-D52CF732C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616993-E332-B67F-53E5-7771FCB5F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435EA76-ADA1-38EA-D652-35655C71C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448B5C0B-6AA9-5999-387C-5AC431059E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D28C3D17-2066-E7A0-4ECA-D4686A44A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90A78E9-BCBF-682E-F7D2-EE5458E2B6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56EC09FC-C5FF-0AF0-EC00-18F09B0C90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A931593E-58B6-8198-BEE9-0D2C366A2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8E7E7E3C-A96F-820E-CF0C-4834C852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D40CA39-90A8-2320-711E-12557445D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4D87F98-EE39-2ADF-3760-BCD3451CC9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637CA04-24CF-3DE5-532B-84AF499C46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805012DB-B390-B83E-BA44-F58C33CEE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888721A5-C854-01AB-DD15-A549B45A8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14A24ABC-31EE-03E7-D67C-9266787CD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458E60C-2ADB-1802-43D6-D7581DF54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EE8307AD-9E0B-51D2-5B3D-AEC7DDF6A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331691D6-1E87-6019-FC0C-452962235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031CEFDC-7246-EC1E-32FF-56899770E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C0242310-E128-8C67-69E6-C3185D6ED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C36B3AE-A9D6-7BC5-DA39-32A80F479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1704CAA7-5D65-4E1B-046D-6CB2D74A5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5C124EF8-F76F-9AA8-5C1D-EAF512537C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48B0CF72-1712-435C-FC84-5887E6E50A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41C35B96-AE55-0391-AA88-E1C39D945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8BBAA14F-FB91-3F7B-9790-734BCC8EF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AA27F6B-EA2D-FE42-29B6-D300BB2218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A9D209C1-CBCF-DB3D-8F8C-FF69AAC8F7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5EA81274-1785-B065-AAF5-D037F8C2DA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0A100642-2839-E5EB-979F-C48BBEAE5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0E733866-B0B2-931B-81E4-068D6BBEE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C945BC79-03EA-0D48-422F-4D8FE483C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018EE990-77F2-59D2-0BB0-46CCCA528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FF12AA2-C2FB-DF09-C341-5617293020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1006E5A3-63EB-D292-DDFC-A7D65CC0AD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97DF500-5121-05F5-0E15-2C512327F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B8B621A7-CD11-C594-4048-55B1BAD07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628A4284-1C5C-CDF1-3880-455FAC98F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D972E26F-A3E3-61D7-D5A9-DDCAC242B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E9096613-CF33-5548-15C8-B102504F3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ADCB4352-0DEF-FAE7-E25C-77B4B48A77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Скругленный прямоугольник 4">
            <a:extLst>
              <a:ext uri="{FF2B5EF4-FFF2-40B4-BE49-F238E27FC236}">
                <a16:creationId xmlns:a16="http://schemas.microsoft.com/office/drawing/2014/main" id="{164966AF-096E-BD1A-C11F-BB75B68E6EFC}"/>
              </a:ext>
            </a:extLst>
          </p:cNvPr>
          <p:cNvSpPr/>
          <p:nvPr/>
        </p:nvSpPr>
        <p:spPr>
          <a:xfrm>
            <a:off x="1233996" y="248764"/>
            <a:ext cx="9438607" cy="71739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9DD7B57-C3BC-3A1E-CF70-FBA8F03D9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222" y="102548"/>
            <a:ext cx="9211909" cy="994123"/>
          </a:xfrm>
        </p:spPr>
        <p:txBody>
          <a:bodyPr>
            <a:normAutofit/>
          </a:bodyPr>
          <a:lstStyle/>
          <a:p>
            <a:pPr algn="ctr"/>
            <a:r>
              <a:rPr lang="kk-K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2.Эксперименттік физиканың қазіргі жетістіктері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66ABE4-6C50-52A6-C96B-4E37243CC5DB}"/>
              </a:ext>
            </a:extLst>
          </p:cNvPr>
          <p:cNvSpPr txBox="1"/>
          <p:nvPr/>
        </p:nvSpPr>
        <p:spPr>
          <a:xfrm>
            <a:off x="1039091" y="1242135"/>
            <a:ext cx="999595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Эксперименттік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физика –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ғылымның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дамуына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үлкен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үлес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қосқан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көптеген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жетістіктерге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толы.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Олардың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кейбірі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b="1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Кванттық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механика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Электрондардың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қосарланған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табиғатын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толқындық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бөлшектік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зерттеу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арқылы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Нильс Бор мен Вернер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Гейзенбергтің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жұмыстары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b="1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Радиацияның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ашылуы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Мария Кюри мен Пьер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Кюридің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радиоактивті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элементтерді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зерттеуі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бұл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ядролық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физика мен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медицинаның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дамуына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негіз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болды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b="1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Боз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-Эйнштейн конденсаты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1995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жылы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жасаған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тәжірибелер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нәтижесінде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Боз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-Эйнштейн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конденсатын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алу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кванттық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күйді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терең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түсінуге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мүмкіндік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берді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b="1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Гравитациялық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толқындар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ЛИГО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детекторының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2015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жылы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гравитациялық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толқындарды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ашуы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жалпы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салыстырмалылық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теориясының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жаңа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растауы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болды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b="1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Стандартты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модель: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Элементар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бөлшектердің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өзара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әрекеттесуін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түсіндіретін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теория,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Хиггс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бозонының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ашылуымен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толықтырылды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Космология: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Космологиялық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фондық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радиацияның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зерттелуі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ғаламның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құрылымы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мен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эволюциясын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түсінуге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мүмкіндік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берді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Бұл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жетістіктер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физиканың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көптеген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салаларында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жаңа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бағыттарды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аша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отырып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ғылымның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ілгерілеуіне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септігін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тигізді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763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DEE982-3382-59A5-A357-2614A5ED2C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DDE1F80-AE10-556F-5CFC-17F62DC318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6DA23E-57C0-D47D-EF4B-D52CF732C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616993-E332-B67F-53E5-7771FCB5F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435EA76-ADA1-38EA-D652-35655C71C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448B5C0B-6AA9-5999-387C-5AC431059E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D28C3D17-2066-E7A0-4ECA-D4686A44A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90A78E9-BCBF-682E-F7D2-EE5458E2B6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56EC09FC-C5FF-0AF0-EC00-18F09B0C90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A931593E-58B6-8198-BEE9-0D2C366A2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8E7E7E3C-A96F-820E-CF0C-4834C852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D40CA39-90A8-2320-711E-12557445D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4D87F98-EE39-2ADF-3760-BCD3451CC9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637CA04-24CF-3DE5-532B-84AF499C46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805012DB-B390-B83E-BA44-F58C33CEE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888721A5-C854-01AB-DD15-A549B45A8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14A24ABC-31EE-03E7-D67C-9266787CD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458E60C-2ADB-1802-43D6-D7581DF54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EE8307AD-9E0B-51D2-5B3D-AEC7DDF6A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331691D6-1E87-6019-FC0C-452962235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031CEFDC-7246-EC1E-32FF-56899770E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C0242310-E128-8C67-69E6-C3185D6ED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C36B3AE-A9D6-7BC5-DA39-32A80F479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1704CAA7-5D65-4E1B-046D-6CB2D74A5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5C124EF8-F76F-9AA8-5C1D-EAF512537C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48B0CF72-1712-435C-FC84-5887E6E50A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41C35B96-AE55-0391-AA88-E1C39D945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8BBAA14F-FB91-3F7B-9790-734BCC8EF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AA27F6B-EA2D-FE42-29B6-D300BB2218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A9D209C1-CBCF-DB3D-8F8C-FF69AAC8F7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5EA81274-1785-B065-AAF5-D037F8C2DA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0A100642-2839-E5EB-979F-C48BBEAE5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0E733866-B0B2-931B-81E4-068D6BBEE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C945BC79-03EA-0D48-422F-4D8FE483C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018EE990-77F2-59D2-0BB0-46CCCA528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FF12AA2-C2FB-DF09-C341-5617293020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1006E5A3-63EB-D292-DDFC-A7D65CC0AD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97DF500-5121-05F5-0E15-2C512327F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B8B621A7-CD11-C594-4048-55B1BAD07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628A4284-1C5C-CDF1-3880-455FAC98F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D972E26F-A3E3-61D7-D5A9-DDCAC242B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E9096613-CF33-5548-15C8-B102504F3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ADCB4352-0DEF-FAE7-E25C-77B4B48A77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Скругленный прямоугольник 4">
            <a:extLst>
              <a:ext uri="{FF2B5EF4-FFF2-40B4-BE49-F238E27FC236}">
                <a16:creationId xmlns:a16="http://schemas.microsoft.com/office/drawing/2014/main" id="{164966AF-096E-BD1A-C11F-BB75B68E6EFC}"/>
              </a:ext>
            </a:extLst>
          </p:cNvPr>
          <p:cNvSpPr/>
          <p:nvPr/>
        </p:nvSpPr>
        <p:spPr>
          <a:xfrm>
            <a:off x="1233996" y="248764"/>
            <a:ext cx="9438607" cy="71739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9DD7B57-C3BC-3A1E-CF70-FBA8F03D9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222" y="102548"/>
            <a:ext cx="9211909" cy="994123"/>
          </a:xfrm>
        </p:spPr>
        <p:txBody>
          <a:bodyPr>
            <a:normAutofit/>
          </a:bodyPr>
          <a:lstStyle/>
          <a:p>
            <a:pPr algn="ctr"/>
            <a:r>
              <a:rPr lang="kk-K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Лазерлер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9090" y="1482436"/>
            <a:ext cx="103493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Лазерлер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Light Amplification by Stimulated Emission of Radiation)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жарықты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күшейту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сәуле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шығаруға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негізделген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құрылғылар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толқын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ұзындығында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когерентті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біркелкі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монохроматты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түсті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жарық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шығарады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Лазерлер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медицинада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өнеркәсіпте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телекоммуникацияда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ғылымда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кеңінен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Мысалы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лазерлердің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көмегімен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хирургиялық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операциялар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материалдарды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кесу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т.б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асырылады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050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657" y="3598587"/>
            <a:ext cx="3023244" cy="202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icture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256" y="3578017"/>
            <a:ext cx="3111315" cy="208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Picture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8120926" y="3567400"/>
            <a:ext cx="3264648" cy="209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03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33ECE094-F468-9C0A-DD7A-E48C9DE06841}"/>
              </a:ext>
            </a:extLst>
          </p:cNvPr>
          <p:cNvSpPr/>
          <p:nvPr/>
        </p:nvSpPr>
        <p:spPr>
          <a:xfrm>
            <a:off x="1464816" y="248766"/>
            <a:ext cx="8980982" cy="67656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Голография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85C9D05-CB77-4C32-BB99-92FA786C74A9}"/>
              </a:ext>
            </a:extLst>
          </p:cNvPr>
          <p:cNvSpPr txBox="1"/>
          <p:nvPr/>
        </p:nvSpPr>
        <p:spPr>
          <a:xfrm>
            <a:off x="6873541" y="1345472"/>
            <a:ext cx="428227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Голография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жарық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интерференциясы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дифракциясы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принциптеріне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негізделген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үшөлшемді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бейнелерді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жасау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технологиясы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процесс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объектінің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жарық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сәулелері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фотосенситивті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түсіріліп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объектінің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көлемдік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бейнесі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сақталады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Голограммалар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көрерменнің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алдында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үшөлшемді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сурет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көрінеді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тіпті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оларды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түрлі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бұрыштан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қарағанда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көрінеді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Голография медицина,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өнер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ғылым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қауіпсіздік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салаларында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қолданылып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келеді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91" y="1174097"/>
            <a:ext cx="5385595" cy="246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icture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61" y="3706964"/>
            <a:ext cx="5386398" cy="239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638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C2B9E26C-AD3F-4B27-B9FD-890C45AA9267}"/>
              </a:ext>
            </a:extLst>
          </p:cNvPr>
          <p:cNvSpPr txBox="1"/>
          <p:nvPr/>
        </p:nvSpPr>
        <p:spPr>
          <a:xfrm>
            <a:off x="756279" y="1064058"/>
            <a:ext cx="464699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/>
            <a:r>
              <a:rPr lang="ru-RU" sz="16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Томография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дененің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ішкі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құрылымын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бейнелеу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қолданылатын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медициналық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бейнелеу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әдісі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Ол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арнайы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жабдық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арқылы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әртүрлі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кескіндер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суреттер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жасауға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мүмкіндік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береді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олардан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объектінің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көлденең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кескіндерін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алуға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болады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Ең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көп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таралған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түрлері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Компьютерлік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томография (КТ) – рентген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сәулелерін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пайдаланып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дененің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кескіндерін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компьютер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арқылы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өңдеу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.- 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Магниттік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резонанстық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томография (МРТ) –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магниттік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өріс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пен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радиожиілікті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пайдаланып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жұмсақ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тіндерді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бейнелеу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Ультрадыбыстық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томография (УДЗ) –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дыбыс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толқындарын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пайдаланып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ағзалардың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құрылымдарын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көруге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мүмкіндік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береді.Томография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түрлі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ауруларды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диагностикалауда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дененің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құрылымын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зерттеуде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маңызды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рөл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атқарады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x-none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33ECE094-F468-9C0A-DD7A-E48C9DE06841}"/>
              </a:ext>
            </a:extLst>
          </p:cNvPr>
          <p:cNvSpPr/>
          <p:nvPr/>
        </p:nvSpPr>
        <p:spPr>
          <a:xfrm>
            <a:off x="1260630" y="219319"/>
            <a:ext cx="9197114" cy="73947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74B140C-867F-C9AF-434A-3C98BC034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248" y="289242"/>
            <a:ext cx="9439878" cy="669547"/>
          </a:xfrm>
        </p:spPr>
        <p:txBody>
          <a:bodyPr>
            <a:normAutofit/>
          </a:bodyPr>
          <a:lstStyle/>
          <a:p>
            <a:pPr algn="ctr"/>
            <a:r>
              <a:rPr lang="kk-KZ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Томография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493" y="1507475"/>
            <a:ext cx="5132619" cy="384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71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9891A3-2852-CE29-B38C-21AE636E3E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3BED8F9-57B5-FA48-A236-C3AA7ECD8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77E214-5597-6003-7DA3-3649BFA24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23312A-FE63-7BE9-691B-E125851D3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8A348F0-5A79-E183-41A4-E7AC69263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5F7EBAF9-7B35-D67B-43AF-B07E55455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B7C34964-D2A0-DBAD-C374-895B81B1F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125C9488-D8FF-BB95-8409-15C668398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EEA30C1-4BC5-0F53-E08C-5D47729E4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9AA21E49-8AB0-1F7B-4D65-F3E1E0C188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8BD08630-1F70-9A77-B79F-639A684250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188609CB-6331-AC8C-B5CF-4A74F552C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016B1FF-0527-3E07-4ED8-0DDC22904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482C50E1-B386-701D-1B70-D382BD41A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C375F40F-6D4D-65F3-97FE-3A339C302F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12A04D39-BCDE-7E87-679B-502F0E7DF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FEE879ED-7FB7-EF7D-769D-706081C1D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36854C3-8901-3963-A822-75FC0BA40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98226546-662C-719F-EF9A-3B1BC5243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82E143EB-2DD5-D5EF-7BF6-F6DE7C42A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91D7735B-D72C-787F-967E-E676C15E39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940BF87E-6EDA-98B8-8645-65171F2D7C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639528E4-8618-EBAA-5F37-983F60F97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01A2AC50-8B45-50E4-DAB4-EDDB7ED51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7BA1E293-C5AA-B14D-B745-DFC98C4689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72942C25-97A6-3D33-3E1B-554A3DCB2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8AD05D8C-358C-83E1-B230-3E5E0CD0C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66A4B10E-84A7-0D48-5349-2FBA4D722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9D69FDF7-9063-2A81-C6CE-A37A51AB3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2154E6F1-1C4E-F113-7EB8-EFEF0314A6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8963C4AE-1F62-2816-F767-4225819C0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4D0E128D-1467-3A3C-9E5A-1EADB04B34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6E29D54A-9D46-8CB2-9479-02B9F117E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57C2E4A9-7FCC-3791-818E-F9EEE8969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C9235D22-CCE3-1206-27F5-ABE773563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20E694E0-4A96-8DF5-C4B2-843D0E41E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4F546AFE-8133-DF74-38AB-2718AF2A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A90B29E-48AF-E4E7-C557-0B030CFA42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9562625E-5A4B-538C-C254-342CA1776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2963EF59-0719-1F03-2B98-59413FE4E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7ABB1D4E-CC48-A0B4-E2D6-FECB437F53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8753C310-D0F1-55FA-0754-F53CC648D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70BF8450-8FA6-1080-DF8B-FDAA93379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Объект 2">
            <a:extLst>
              <a:ext uri="{FF2B5EF4-FFF2-40B4-BE49-F238E27FC236}">
                <a16:creationId xmlns:a16="http://schemas.microsoft.com/office/drawing/2014/main" id="{F5B964C7-A79E-1A59-24EB-8D7873F2F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4067" y="1145612"/>
            <a:ext cx="5541283" cy="4671428"/>
          </a:xfrm>
        </p:spPr>
        <p:txBody>
          <a:bodyPr anchor="ctr">
            <a:normAutofit fontScale="92500" lnSpcReduction="10000"/>
          </a:bodyPr>
          <a:lstStyle/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Туннельдік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микроскоп –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бұл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атомдық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деңгейдегі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беттердің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құрылымын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зерттеу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үшін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қолданылатын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өте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сезімтал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құрал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Ол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кванттық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туннелдеу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принципіне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негізделген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Микроскоптың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жұмыс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принципі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бетке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өте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жақын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орналасқан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зонд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арқылы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токтың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ағып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кетуін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өлшеу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Зонд пен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зерттелетін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беттің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арасындағы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қашықтық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өте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кішкентай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бұл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электрондардың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туннельдеу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арқылы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зондқа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ағып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кетуіне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мүмкіндік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береді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Нәтижесінде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микроскоп бет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құрылымының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өте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детальді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кескіндерін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алуға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мүмкіндік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береді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бұл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ғылым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мен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технологияда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әсіресе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материалтану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нанотехнология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биология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салаларында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кеңінен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қолданылады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0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4">
            <a:extLst>
              <a:ext uri="{FF2B5EF4-FFF2-40B4-BE49-F238E27FC236}">
                <a16:creationId xmlns:a16="http://schemas.microsoft.com/office/drawing/2014/main" id="{1CE00305-8192-54CE-9C6E-115CDD2E0BB6}"/>
              </a:ext>
            </a:extLst>
          </p:cNvPr>
          <p:cNvSpPr/>
          <p:nvPr/>
        </p:nvSpPr>
        <p:spPr>
          <a:xfrm>
            <a:off x="1507046" y="145366"/>
            <a:ext cx="9252690" cy="706336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EC62699C-EA82-E64E-CAC8-BAD81A63B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888" y="357556"/>
            <a:ext cx="9511176" cy="620872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Туннельдік микроскоп</a:t>
            </a:r>
            <a:br>
              <a:rPr lang="ru-RU" sz="40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329" y="1628292"/>
            <a:ext cx="4401062" cy="360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62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430" y="786303"/>
            <a:ext cx="9802091" cy="630611"/>
          </a:xfrm>
        </p:spPr>
        <p:txBody>
          <a:bodyPr>
            <a:normAutofit fontScale="90000"/>
          </a:bodyPr>
          <a:lstStyle/>
          <a:p>
            <a:pPr algn="ctr"/>
            <a:r>
              <a:rPr lang="kk-KZ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Бақылау сұрақтары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4934" y="2050473"/>
            <a:ext cx="10130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/>
              <a:t>1.Эксперименттік физика ұғымына анықтама беріңіз.</a:t>
            </a:r>
          </a:p>
          <a:p>
            <a:r>
              <a:rPr lang="kk-KZ" dirty="0"/>
              <a:t>2.Эксперименттік физиканың қазіргі жетістіктері туралы баяндаңыз.</a:t>
            </a:r>
          </a:p>
          <a:p>
            <a:r>
              <a:rPr lang="kk-KZ" dirty="0"/>
              <a:t>3.Қандай эксперименттік физика жетістіктерін озық деп санайсыз?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4432</TotalTime>
  <Words>611</Words>
  <Application>Microsoft Office PowerPoint</Application>
  <PresentationFormat>Широкоэкранный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1. ВАКУУМДЫҚ ТЕХНИКАСЫНЫҢ ДАМУ ТАРИХЫ</vt:lpstr>
      <vt:lpstr>2.Эксперименттік физиканың қазіргі жетістіктері</vt:lpstr>
      <vt:lpstr>Лазерлер</vt:lpstr>
      <vt:lpstr>Презентация PowerPoint</vt:lpstr>
      <vt:lpstr>Томография</vt:lpstr>
      <vt:lpstr>Туннельдік микроскоп </vt:lpstr>
      <vt:lpstr>Бақылау сұрақтары</vt:lpstr>
      <vt:lpstr>НАЗАРЛАРЫҢЫЗҒА РАҚМЕТ!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114</cp:revision>
  <dcterms:created xsi:type="dcterms:W3CDTF">2021-11-16T03:16:23Z</dcterms:created>
  <dcterms:modified xsi:type="dcterms:W3CDTF">2024-11-02T15:14:53Z</dcterms:modified>
</cp:coreProperties>
</file>