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6"/>
  </p:notes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59" r:id="rId20"/>
    <p:sldId id="260" r:id="rId21"/>
    <p:sldId id="261" r:id="rId22"/>
    <p:sldId id="262" r:id="rId23"/>
    <p:sldId id="263" r:id="rId24"/>
    <p:sldId id="26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B91"/>
    <a:srgbClr val="4DB5D7"/>
    <a:srgbClr val="64D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75" autoAdjust="0"/>
  </p:normalViewPr>
  <p:slideViewPr>
    <p:cSldViewPr snapToGrid="0">
      <p:cViewPr>
        <p:scale>
          <a:sx n="70" d="100"/>
          <a:sy n="70" d="100"/>
        </p:scale>
        <p:origin x="-446" y="-3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6EF6B-E4FC-4892-ADB5-BD83BD6FBE9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623FB50-49FF-4EEC-8BD6-62FE97E1568E}">
      <dgm:prSet phldrT="[Текст]" custT="1"/>
      <dgm:spPr/>
      <dgm:t>
        <a:bodyPr/>
        <a:lstStyle/>
        <a:p>
          <a:r>
            <a:rPr lang="ru-RU" sz="1800" b="1" i="1" u="sng" dirty="0" smtClean="0"/>
            <a:t>Системой</a:t>
          </a:r>
          <a:r>
            <a:rPr lang="ru-RU" sz="1800" dirty="0" smtClean="0"/>
            <a:t> (объектом) называется процесс или часть процесса, выбранная для анализа. </a:t>
          </a:r>
          <a:endParaRPr lang="ru-RU" sz="1800" dirty="0"/>
        </a:p>
      </dgm:t>
    </dgm:pt>
    <dgm:pt modelId="{BC79395B-7F7D-41AB-837B-649C6F92785B}" type="parTrans" cxnId="{EDEC3B4D-9B0F-432A-8486-14A25F438202}">
      <dgm:prSet/>
      <dgm:spPr/>
      <dgm:t>
        <a:bodyPr/>
        <a:lstStyle/>
        <a:p>
          <a:endParaRPr lang="ru-RU"/>
        </a:p>
      </dgm:t>
    </dgm:pt>
    <dgm:pt modelId="{CB76E169-62E1-46F7-9A18-432806DAB5D1}" type="sibTrans" cxnId="{EDEC3B4D-9B0F-432A-8486-14A25F438202}">
      <dgm:prSet/>
      <dgm:spPr/>
      <dgm:t>
        <a:bodyPr/>
        <a:lstStyle/>
        <a:p>
          <a:endParaRPr lang="ru-RU"/>
        </a:p>
      </dgm:t>
    </dgm:pt>
    <dgm:pt modelId="{DEF43E0A-7C5A-40F0-8642-1D4808686C24}">
      <dgm:prSet phldrT="[Текст]" custT="1"/>
      <dgm:spPr/>
      <dgm:t>
        <a:bodyPr/>
        <a:lstStyle/>
        <a:p>
          <a:r>
            <a:rPr lang="ru-RU" sz="1600" b="1" i="1" u="sng" dirty="0" smtClean="0"/>
            <a:t>Математической моделью </a:t>
          </a:r>
          <a:r>
            <a:rPr lang="ru-RU" sz="1600" dirty="0" smtClean="0"/>
            <a:t>называется приближенное описание реального процесса, выраженное с помощью математических соотношений. </a:t>
          </a:r>
          <a:endParaRPr lang="ru-RU" sz="1600" dirty="0"/>
        </a:p>
      </dgm:t>
    </dgm:pt>
    <dgm:pt modelId="{FA2A62EC-7CD0-40AC-AB56-54E3DE681AAF}" type="parTrans" cxnId="{8E6A5EEB-C031-45CE-93CD-0F591BCDC080}">
      <dgm:prSet/>
      <dgm:spPr/>
      <dgm:t>
        <a:bodyPr/>
        <a:lstStyle/>
        <a:p>
          <a:endParaRPr lang="ru-RU"/>
        </a:p>
      </dgm:t>
    </dgm:pt>
    <dgm:pt modelId="{BBCE40A9-F1FA-4FB8-B15F-4E5CF39CB9E7}" type="sibTrans" cxnId="{8E6A5EEB-C031-45CE-93CD-0F591BCDC080}">
      <dgm:prSet/>
      <dgm:spPr/>
      <dgm:t>
        <a:bodyPr/>
        <a:lstStyle/>
        <a:p>
          <a:endParaRPr lang="ru-RU"/>
        </a:p>
      </dgm:t>
    </dgm:pt>
    <dgm:pt modelId="{3A9047C5-9444-4520-A8AC-8AC0059E9465}">
      <dgm:prSet phldrT="[Текст]" custT="1"/>
      <dgm:spPr/>
      <dgm:t>
        <a:bodyPr/>
        <a:lstStyle/>
        <a:p>
          <a:r>
            <a:rPr lang="ru-RU" sz="1800" b="1" i="1" u="sng" dirty="0" smtClean="0"/>
            <a:t>Процессом </a:t>
          </a:r>
          <a:r>
            <a:rPr lang="ru-RU" sz="1800" dirty="0" smtClean="0"/>
            <a:t>называется серия реальных операций или обработок исходных материалов. </a:t>
          </a:r>
          <a:endParaRPr lang="ru-RU" sz="1800" dirty="0"/>
        </a:p>
      </dgm:t>
    </dgm:pt>
    <dgm:pt modelId="{DB4D5394-05C4-44E1-A67D-1DBDABAE8D3E}" type="parTrans" cxnId="{29BB198B-A786-47E7-8B49-879D5AD92D2D}">
      <dgm:prSet/>
      <dgm:spPr/>
      <dgm:t>
        <a:bodyPr/>
        <a:lstStyle/>
        <a:p>
          <a:endParaRPr lang="ru-RU"/>
        </a:p>
      </dgm:t>
    </dgm:pt>
    <dgm:pt modelId="{AB6E7F1F-5E3A-474C-BE28-A7FDD5611B46}" type="sibTrans" cxnId="{29BB198B-A786-47E7-8B49-879D5AD92D2D}">
      <dgm:prSet/>
      <dgm:spPr/>
      <dgm:t>
        <a:bodyPr/>
        <a:lstStyle/>
        <a:p>
          <a:endParaRPr lang="ru-RU"/>
        </a:p>
      </dgm:t>
    </dgm:pt>
    <dgm:pt modelId="{87C1E726-AE8F-4247-A4B8-08882286163D}" type="pres">
      <dgm:prSet presAssocID="{4716EF6B-E4FC-4892-ADB5-BD83BD6FBE92}" presName="compositeShape" presStyleCnt="0">
        <dgm:presLayoutVars>
          <dgm:chMax val="7"/>
          <dgm:dir/>
          <dgm:resizeHandles val="exact"/>
        </dgm:presLayoutVars>
      </dgm:prSet>
      <dgm:spPr/>
    </dgm:pt>
    <dgm:pt modelId="{B0D1D510-8179-46A8-ABD5-DBF3A8952A31}" type="pres">
      <dgm:prSet presAssocID="{4716EF6B-E4FC-4892-ADB5-BD83BD6FBE92}" presName="wedge1" presStyleLbl="node1" presStyleIdx="0" presStyleCnt="3"/>
      <dgm:spPr/>
      <dgm:t>
        <a:bodyPr/>
        <a:lstStyle/>
        <a:p>
          <a:endParaRPr lang="ru-RU"/>
        </a:p>
      </dgm:t>
    </dgm:pt>
    <dgm:pt modelId="{9A71B4D4-A262-4C0B-B0B3-2D5AB0EC7DD5}" type="pres">
      <dgm:prSet presAssocID="{4716EF6B-E4FC-4892-ADB5-BD83BD6FBE92}" presName="dummy1a" presStyleCnt="0"/>
      <dgm:spPr/>
    </dgm:pt>
    <dgm:pt modelId="{3570A2A5-AF58-4E74-ACA4-D52172F92058}" type="pres">
      <dgm:prSet presAssocID="{4716EF6B-E4FC-4892-ADB5-BD83BD6FBE92}" presName="dummy1b" presStyleCnt="0"/>
      <dgm:spPr/>
    </dgm:pt>
    <dgm:pt modelId="{14C4202E-3693-40AF-83C4-0AAEE433866D}" type="pres">
      <dgm:prSet presAssocID="{4716EF6B-E4FC-4892-ADB5-BD83BD6FBE9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70E72-63A0-4ADF-8585-619D0653287F}" type="pres">
      <dgm:prSet presAssocID="{4716EF6B-E4FC-4892-ADB5-BD83BD6FBE92}" presName="wedge2" presStyleLbl="node1" presStyleIdx="1" presStyleCnt="3"/>
      <dgm:spPr/>
      <dgm:t>
        <a:bodyPr/>
        <a:lstStyle/>
        <a:p>
          <a:endParaRPr lang="ru-RU"/>
        </a:p>
      </dgm:t>
    </dgm:pt>
    <dgm:pt modelId="{F60E3741-81B8-41D6-BDAD-79AA4B427E10}" type="pres">
      <dgm:prSet presAssocID="{4716EF6B-E4FC-4892-ADB5-BD83BD6FBE92}" presName="dummy2a" presStyleCnt="0"/>
      <dgm:spPr/>
    </dgm:pt>
    <dgm:pt modelId="{807FD394-EA75-44B7-83CB-BD35C9339B0B}" type="pres">
      <dgm:prSet presAssocID="{4716EF6B-E4FC-4892-ADB5-BD83BD6FBE92}" presName="dummy2b" presStyleCnt="0"/>
      <dgm:spPr/>
    </dgm:pt>
    <dgm:pt modelId="{9DA39C4A-76B9-45FE-92F8-1691D68E34B2}" type="pres">
      <dgm:prSet presAssocID="{4716EF6B-E4FC-4892-ADB5-BD83BD6FBE9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12C65-F3B9-4980-9B9D-FA1E2868889B}" type="pres">
      <dgm:prSet presAssocID="{4716EF6B-E4FC-4892-ADB5-BD83BD6FBE92}" presName="wedge3" presStyleLbl="node1" presStyleIdx="2" presStyleCnt="3"/>
      <dgm:spPr/>
      <dgm:t>
        <a:bodyPr/>
        <a:lstStyle/>
        <a:p>
          <a:endParaRPr lang="ru-RU"/>
        </a:p>
      </dgm:t>
    </dgm:pt>
    <dgm:pt modelId="{25B7380B-6F2E-4A48-B63D-B48C80EF6AA7}" type="pres">
      <dgm:prSet presAssocID="{4716EF6B-E4FC-4892-ADB5-BD83BD6FBE92}" presName="dummy3a" presStyleCnt="0"/>
      <dgm:spPr/>
    </dgm:pt>
    <dgm:pt modelId="{EBBA0FF2-C162-4A0F-BCEE-F48C62C6AB47}" type="pres">
      <dgm:prSet presAssocID="{4716EF6B-E4FC-4892-ADB5-BD83BD6FBE92}" presName="dummy3b" presStyleCnt="0"/>
      <dgm:spPr/>
    </dgm:pt>
    <dgm:pt modelId="{4AF4D2AE-CA26-4375-B9A8-2B6DA3786A5C}" type="pres">
      <dgm:prSet presAssocID="{4716EF6B-E4FC-4892-ADB5-BD83BD6FBE9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BB8E9-9CA2-4B6B-B7CC-45516D889671}" type="pres">
      <dgm:prSet presAssocID="{CB76E169-62E1-46F7-9A18-432806DAB5D1}" presName="arrowWedge1" presStyleLbl="fgSibTrans2D1" presStyleIdx="0" presStyleCnt="3"/>
      <dgm:spPr/>
    </dgm:pt>
    <dgm:pt modelId="{91BA17D5-4720-4A69-BDA3-5B5846EF714D}" type="pres">
      <dgm:prSet presAssocID="{BBCE40A9-F1FA-4FB8-B15F-4E5CF39CB9E7}" presName="arrowWedge2" presStyleLbl="fgSibTrans2D1" presStyleIdx="1" presStyleCnt="3"/>
      <dgm:spPr/>
    </dgm:pt>
    <dgm:pt modelId="{110B85B5-833B-48B9-9613-B6D3F7F07307}" type="pres">
      <dgm:prSet presAssocID="{AB6E7F1F-5E3A-474C-BE28-A7FDD5611B46}" presName="arrowWedge3" presStyleLbl="fgSibTrans2D1" presStyleIdx="2" presStyleCnt="3"/>
      <dgm:spPr/>
    </dgm:pt>
  </dgm:ptLst>
  <dgm:cxnLst>
    <dgm:cxn modelId="{DB7791A1-E197-4C10-9F29-CD4EEF13C264}" type="presOf" srcId="{DEF43E0A-7C5A-40F0-8642-1D4808686C24}" destId="{53470E72-63A0-4ADF-8585-619D0653287F}" srcOrd="0" destOrd="0" presId="urn:microsoft.com/office/officeart/2005/8/layout/cycle8"/>
    <dgm:cxn modelId="{8E6A5EEB-C031-45CE-93CD-0F591BCDC080}" srcId="{4716EF6B-E4FC-4892-ADB5-BD83BD6FBE92}" destId="{DEF43E0A-7C5A-40F0-8642-1D4808686C24}" srcOrd="1" destOrd="0" parTransId="{FA2A62EC-7CD0-40AC-AB56-54E3DE681AAF}" sibTransId="{BBCE40A9-F1FA-4FB8-B15F-4E5CF39CB9E7}"/>
    <dgm:cxn modelId="{E3DCAE94-9067-49D8-AFA4-B33D57D5DF21}" type="presOf" srcId="{DEF43E0A-7C5A-40F0-8642-1D4808686C24}" destId="{9DA39C4A-76B9-45FE-92F8-1691D68E34B2}" srcOrd="1" destOrd="0" presId="urn:microsoft.com/office/officeart/2005/8/layout/cycle8"/>
    <dgm:cxn modelId="{87AEF784-90B9-47EA-8CA6-5574476FFCA8}" type="presOf" srcId="{2623FB50-49FF-4EEC-8BD6-62FE97E1568E}" destId="{B0D1D510-8179-46A8-ABD5-DBF3A8952A31}" srcOrd="0" destOrd="0" presId="urn:microsoft.com/office/officeart/2005/8/layout/cycle8"/>
    <dgm:cxn modelId="{68BADED8-6910-40A4-A681-2E6C92432155}" type="presOf" srcId="{4716EF6B-E4FC-4892-ADB5-BD83BD6FBE92}" destId="{87C1E726-AE8F-4247-A4B8-08882286163D}" srcOrd="0" destOrd="0" presId="urn:microsoft.com/office/officeart/2005/8/layout/cycle8"/>
    <dgm:cxn modelId="{18A8B020-4202-4A02-A7B5-CB5C0E1FDD28}" type="presOf" srcId="{3A9047C5-9444-4520-A8AC-8AC0059E9465}" destId="{2FF12C65-F3B9-4980-9B9D-FA1E2868889B}" srcOrd="0" destOrd="0" presId="urn:microsoft.com/office/officeart/2005/8/layout/cycle8"/>
    <dgm:cxn modelId="{298428AB-9F53-43E7-B41A-E12976525D8E}" type="presOf" srcId="{3A9047C5-9444-4520-A8AC-8AC0059E9465}" destId="{4AF4D2AE-CA26-4375-B9A8-2B6DA3786A5C}" srcOrd="1" destOrd="0" presId="urn:microsoft.com/office/officeart/2005/8/layout/cycle8"/>
    <dgm:cxn modelId="{DC69D780-5DEE-4B37-AB49-0A974E81A598}" type="presOf" srcId="{2623FB50-49FF-4EEC-8BD6-62FE97E1568E}" destId="{14C4202E-3693-40AF-83C4-0AAEE433866D}" srcOrd="1" destOrd="0" presId="urn:microsoft.com/office/officeart/2005/8/layout/cycle8"/>
    <dgm:cxn modelId="{29BB198B-A786-47E7-8B49-879D5AD92D2D}" srcId="{4716EF6B-E4FC-4892-ADB5-BD83BD6FBE92}" destId="{3A9047C5-9444-4520-A8AC-8AC0059E9465}" srcOrd="2" destOrd="0" parTransId="{DB4D5394-05C4-44E1-A67D-1DBDABAE8D3E}" sibTransId="{AB6E7F1F-5E3A-474C-BE28-A7FDD5611B46}"/>
    <dgm:cxn modelId="{EDEC3B4D-9B0F-432A-8486-14A25F438202}" srcId="{4716EF6B-E4FC-4892-ADB5-BD83BD6FBE92}" destId="{2623FB50-49FF-4EEC-8BD6-62FE97E1568E}" srcOrd="0" destOrd="0" parTransId="{BC79395B-7F7D-41AB-837B-649C6F92785B}" sibTransId="{CB76E169-62E1-46F7-9A18-432806DAB5D1}"/>
    <dgm:cxn modelId="{5D679005-98B3-4F14-97BE-E433E128D539}" type="presParOf" srcId="{87C1E726-AE8F-4247-A4B8-08882286163D}" destId="{B0D1D510-8179-46A8-ABD5-DBF3A8952A31}" srcOrd="0" destOrd="0" presId="urn:microsoft.com/office/officeart/2005/8/layout/cycle8"/>
    <dgm:cxn modelId="{824BD87A-8F4D-41F4-813B-C98389D1F13D}" type="presParOf" srcId="{87C1E726-AE8F-4247-A4B8-08882286163D}" destId="{9A71B4D4-A262-4C0B-B0B3-2D5AB0EC7DD5}" srcOrd="1" destOrd="0" presId="urn:microsoft.com/office/officeart/2005/8/layout/cycle8"/>
    <dgm:cxn modelId="{085E369F-B283-4607-9027-867442111098}" type="presParOf" srcId="{87C1E726-AE8F-4247-A4B8-08882286163D}" destId="{3570A2A5-AF58-4E74-ACA4-D52172F92058}" srcOrd="2" destOrd="0" presId="urn:microsoft.com/office/officeart/2005/8/layout/cycle8"/>
    <dgm:cxn modelId="{37E5BB54-3782-4A20-89CE-E290D2A0B5EA}" type="presParOf" srcId="{87C1E726-AE8F-4247-A4B8-08882286163D}" destId="{14C4202E-3693-40AF-83C4-0AAEE433866D}" srcOrd="3" destOrd="0" presId="urn:microsoft.com/office/officeart/2005/8/layout/cycle8"/>
    <dgm:cxn modelId="{DE7AE8BA-CBC6-4669-AA79-80BC8EDDFA0F}" type="presParOf" srcId="{87C1E726-AE8F-4247-A4B8-08882286163D}" destId="{53470E72-63A0-4ADF-8585-619D0653287F}" srcOrd="4" destOrd="0" presId="urn:microsoft.com/office/officeart/2005/8/layout/cycle8"/>
    <dgm:cxn modelId="{3E974D9D-8193-44E9-8FDF-1766A65B487E}" type="presParOf" srcId="{87C1E726-AE8F-4247-A4B8-08882286163D}" destId="{F60E3741-81B8-41D6-BDAD-79AA4B427E10}" srcOrd="5" destOrd="0" presId="urn:microsoft.com/office/officeart/2005/8/layout/cycle8"/>
    <dgm:cxn modelId="{AAA7DE6F-018E-4950-84F5-CE3948FD48A1}" type="presParOf" srcId="{87C1E726-AE8F-4247-A4B8-08882286163D}" destId="{807FD394-EA75-44B7-83CB-BD35C9339B0B}" srcOrd="6" destOrd="0" presId="urn:microsoft.com/office/officeart/2005/8/layout/cycle8"/>
    <dgm:cxn modelId="{CB7BDC2F-86F4-476F-83B4-47CC94FD28B5}" type="presParOf" srcId="{87C1E726-AE8F-4247-A4B8-08882286163D}" destId="{9DA39C4A-76B9-45FE-92F8-1691D68E34B2}" srcOrd="7" destOrd="0" presId="urn:microsoft.com/office/officeart/2005/8/layout/cycle8"/>
    <dgm:cxn modelId="{D658BC96-98F0-4329-8FDE-6D4738C6B708}" type="presParOf" srcId="{87C1E726-AE8F-4247-A4B8-08882286163D}" destId="{2FF12C65-F3B9-4980-9B9D-FA1E2868889B}" srcOrd="8" destOrd="0" presId="urn:microsoft.com/office/officeart/2005/8/layout/cycle8"/>
    <dgm:cxn modelId="{30207D40-91BA-4032-A33D-B85C96DB0D3E}" type="presParOf" srcId="{87C1E726-AE8F-4247-A4B8-08882286163D}" destId="{25B7380B-6F2E-4A48-B63D-B48C80EF6AA7}" srcOrd="9" destOrd="0" presId="urn:microsoft.com/office/officeart/2005/8/layout/cycle8"/>
    <dgm:cxn modelId="{1806DAE2-E063-4AA8-A2C0-05F8B0A911BF}" type="presParOf" srcId="{87C1E726-AE8F-4247-A4B8-08882286163D}" destId="{EBBA0FF2-C162-4A0F-BCEE-F48C62C6AB47}" srcOrd="10" destOrd="0" presId="urn:microsoft.com/office/officeart/2005/8/layout/cycle8"/>
    <dgm:cxn modelId="{11F2681F-B3D9-4E92-8CA7-A7647A140473}" type="presParOf" srcId="{87C1E726-AE8F-4247-A4B8-08882286163D}" destId="{4AF4D2AE-CA26-4375-B9A8-2B6DA3786A5C}" srcOrd="11" destOrd="0" presId="urn:microsoft.com/office/officeart/2005/8/layout/cycle8"/>
    <dgm:cxn modelId="{7FFC3928-ACBF-4480-9632-28B302A27181}" type="presParOf" srcId="{87C1E726-AE8F-4247-A4B8-08882286163D}" destId="{CC4BB8E9-9CA2-4B6B-B7CC-45516D889671}" srcOrd="12" destOrd="0" presId="urn:microsoft.com/office/officeart/2005/8/layout/cycle8"/>
    <dgm:cxn modelId="{078BC688-B209-4DF1-8508-4E1865CD8C72}" type="presParOf" srcId="{87C1E726-AE8F-4247-A4B8-08882286163D}" destId="{91BA17D5-4720-4A69-BDA3-5B5846EF714D}" srcOrd="13" destOrd="0" presId="urn:microsoft.com/office/officeart/2005/8/layout/cycle8"/>
    <dgm:cxn modelId="{8C97B15B-0468-4EC6-86F7-BEC9CC2EC47D}" type="presParOf" srcId="{87C1E726-AE8F-4247-A4B8-08882286163D}" destId="{110B85B5-833B-48B9-9613-B6D3F7F0730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1D510-8179-46A8-ABD5-DBF3A8952A31}">
      <dsp:nvSpPr>
        <dsp:cNvPr id="0" name=""/>
        <dsp:cNvSpPr/>
      </dsp:nvSpPr>
      <dsp:spPr>
        <a:xfrm>
          <a:off x="1726306" y="451771"/>
          <a:ext cx="5838276" cy="583827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/>
            <a:t>Системой</a:t>
          </a:r>
          <a:r>
            <a:rPr lang="ru-RU" sz="1800" kern="1200" dirty="0" smtClean="0"/>
            <a:t> (объектом) называется процесс или часть процесса, выбранная для анализа. </a:t>
          </a:r>
          <a:endParaRPr lang="ru-RU" sz="1800" kern="1200" dirty="0"/>
        </a:p>
      </dsp:txBody>
      <dsp:txXfrm>
        <a:off x="4803216" y="1688929"/>
        <a:ext cx="2085098" cy="1737582"/>
      </dsp:txXfrm>
    </dsp:sp>
    <dsp:sp modelId="{53470E72-63A0-4ADF-8585-619D0653287F}">
      <dsp:nvSpPr>
        <dsp:cNvPr id="0" name=""/>
        <dsp:cNvSpPr/>
      </dsp:nvSpPr>
      <dsp:spPr>
        <a:xfrm>
          <a:off x="1606065" y="660281"/>
          <a:ext cx="5838276" cy="583827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/>
            <a:t>Математической моделью </a:t>
          </a:r>
          <a:r>
            <a:rPr lang="ru-RU" sz="1600" kern="1200" dirty="0" smtClean="0"/>
            <a:t>называется приближенное описание реального процесса, выраженное с помощью математических соотношений. </a:t>
          </a:r>
          <a:endParaRPr lang="ru-RU" sz="1600" kern="1200" dirty="0"/>
        </a:p>
      </dsp:txBody>
      <dsp:txXfrm>
        <a:off x="2996131" y="4448210"/>
        <a:ext cx="3127648" cy="1529072"/>
      </dsp:txXfrm>
    </dsp:sp>
    <dsp:sp modelId="{2FF12C65-F3B9-4980-9B9D-FA1E2868889B}">
      <dsp:nvSpPr>
        <dsp:cNvPr id="0" name=""/>
        <dsp:cNvSpPr/>
      </dsp:nvSpPr>
      <dsp:spPr>
        <a:xfrm>
          <a:off x="1485824" y="451771"/>
          <a:ext cx="5838276" cy="583827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/>
            <a:t>Процессом </a:t>
          </a:r>
          <a:r>
            <a:rPr lang="ru-RU" sz="1800" kern="1200" dirty="0" smtClean="0"/>
            <a:t>называется серия реальных операций или обработок исходных материалов. </a:t>
          </a:r>
          <a:endParaRPr lang="ru-RU" sz="1800" kern="1200" dirty="0"/>
        </a:p>
      </dsp:txBody>
      <dsp:txXfrm>
        <a:off x="2162091" y="1688929"/>
        <a:ext cx="2085098" cy="1737582"/>
      </dsp:txXfrm>
    </dsp:sp>
    <dsp:sp modelId="{CC4BB8E9-9CA2-4B6B-B7CC-45516D889671}">
      <dsp:nvSpPr>
        <dsp:cNvPr id="0" name=""/>
        <dsp:cNvSpPr/>
      </dsp:nvSpPr>
      <dsp:spPr>
        <a:xfrm>
          <a:off x="1365370" y="90354"/>
          <a:ext cx="6561110" cy="656111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A17D5-4720-4A69-BDA3-5B5846EF714D}">
      <dsp:nvSpPr>
        <dsp:cNvPr id="0" name=""/>
        <dsp:cNvSpPr/>
      </dsp:nvSpPr>
      <dsp:spPr>
        <a:xfrm>
          <a:off x="1244648" y="298494"/>
          <a:ext cx="6561110" cy="656111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B85B5-833B-48B9-9613-B6D3F7F07307}">
      <dsp:nvSpPr>
        <dsp:cNvPr id="0" name=""/>
        <dsp:cNvSpPr/>
      </dsp:nvSpPr>
      <dsp:spPr>
        <a:xfrm>
          <a:off x="1123925" y="90354"/>
          <a:ext cx="6561110" cy="656111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2B035-BD80-468B-89C8-8FFFB044F8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95901-FCC5-4A30-AF04-3C5DFD4EA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52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309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8724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2533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1641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47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789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79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3B7-FE1E-4915-BF72-25414BA063F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8413-B79E-47EA-ADFD-ECCC08E80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85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3B7-FE1E-4915-BF72-25414BA063F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8413-B79E-47EA-ADFD-ECCC08E80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0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3B7-FE1E-4915-BF72-25414BA063F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8413-B79E-47EA-ADFD-ECCC08E80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0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3B7-FE1E-4915-BF72-25414BA063F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8413-B79E-47EA-ADFD-ECCC08E80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09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3B7-FE1E-4915-BF72-25414BA063F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8413-B79E-47EA-ADFD-ECCC08E80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1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3B7-FE1E-4915-BF72-25414BA063F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8413-B79E-47EA-ADFD-ECCC08E80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5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3B7-FE1E-4915-BF72-25414BA063F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8413-B79E-47EA-ADFD-ECCC08E80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2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3B7-FE1E-4915-BF72-25414BA063F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8413-B79E-47EA-ADFD-ECCC08E80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3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3B7-FE1E-4915-BF72-25414BA063F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8413-B79E-47EA-ADFD-ECCC08E80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0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3B7-FE1E-4915-BF72-25414BA063F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8413-B79E-47EA-ADFD-ECCC08E80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5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3B7-FE1E-4915-BF72-25414BA063F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8413-B79E-47EA-ADFD-ECCC08E80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1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FC3B7-FE1E-4915-BF72-25414BA063F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A8413-B79E-47EA-ADFD-ECCC08E80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31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klona.ua/uslugi/reklamnaya-vizualizaciya-i-kollajirovani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8.jp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156" y="858982"/>
            <a:ext cx="9138661" cy="336665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лекция</a:t>
            </a:r>
            <a:b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4103" b="14103"/>
          <a:stretch/>
        </p:blipFill>
        <p:spPr>
          <a:xfrm>
            <a:off x="1522576" y="1052736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919536" y="116632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200"/>
            </a:pPr>
            <a:r>
              <a:rPr lang="ru-RU" sz="32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В МЕДИЦИНЕ</a:t>
            </a:r>
            <a:endParaRPr sz="3200" dirty="0">
              <a:solidFill>
                <a:schemeClr val="tx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075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3867" b="13866"/>
          <a:stretch/>
        </p:blipFill>
        <p:spPr>
          <a:xfrm>
            <a:off x="1524001" y="1052736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703512" y="260648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200"/>
            </a:pPr>
            <a:r>
              <a:rPr lang="ru-RU" sz="32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В ПРОМЫШЛЕННОСТИ</a:t>
            </a:r>
            <a:endParaRPr sz="3200" dirty="0">
              <a:solidFill>
                <a:schemeClr val="tx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756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418" b="1418"/>
          <a:stretch/>
        </p:blipFill>
        <p:spPr>
          <a:xfrm>
            <a:off x="1343595" y="105508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703512" y="5157192"/>
            <a:ext cx="8640960" cy="7269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Самое широкое применение — во многих современных компьютерных играх, а также как элемент кинематографа, телевидения, печатной продукции.</a:t>
            </a:r>
            <a:endParaRPr sz="20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99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5077" y="2628900"/>
            <a:ext cx="10203350" cy="2693605"/>
          </a:xfrm>
        </p:spPr>
        <p:txBody>
          <a:bodyPr>
            <a:normAutofit/>
          </a:bodyPr>
          <a:lstStyle/>
          <a:p>
            <a:r>
              <a:rPr lang="ru-RU" dirty="0" smtClean="0"/>
              <a:t>Обзор возможностей создания трехмерных моделей Разновидности редакторов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0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8496" y="2253803"/>
            <a:ext cx="8915400" cy="4327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sz="2800" dirty="0" smtClean="0">
                <a:solidFill>
                  <a:schemeClr val="tx1"/>
                </a:solidFill>
              </a:rPr>
              <a:t>Графические </a:t>
            </a:r>
            <a:r>
              <a:rPr lang="ru-RU" sz="2800" dirty="0">
                <a:solidFill>
                  <a:schemeClr val="tx1"/>
                </a:solidFill>
              </a:rPr>
              <a:t>редакторы </a:t>
            </a:r>
            <a:r>
              <a:rPr lang="ru-RU" sz="2800" b="1" dirty="0">
                <a:solidFill>
                  <a:schemeClr val="tx1"/>
                </a:solidFill>
              </a:rPr>
              <a:t>подразделяются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1. на растровые</a:t>
            </a:r>
            <a:r>
              <a:rPr lang="en-US" sz="2800" dirty="0" smtClean="0">
                <a:solidFill>
                  <a:schemeClr val="tx1"/>
                </a:solidFill>
              </a:rPr>
              <a:t>;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2. векторные</a:t>
            </a:r>
            <a:r>
              <a:rPr lang="en-US" sz="2800" dirty="0" smtClean="0">
                <a:solidFill>
                  <a:schemeClr val="tx1"/>
                </a:solidFill>
              </a:rPr>
              <a:t>;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3. ре­дакторы </a:t>
            </a:r>
            <a:r>
              <a:rPr lang="ru-RU" sz="2800" dirty="0">
                <a:solidFill>
                  <a:schemeClr val="tx1"/>
                </a:solidFill>
              </a:rPr>
              <a:t>трехмерной графики.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388" y="0"/>
            <a:ext cx="9672034" cy="18803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редакторы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обширный класс программ, предназна­ченных для создания и обработки графических изображений.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0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70468"/>
            <a:ext cx="8596668" cy="407089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Adobe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Photoshop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Adobe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Fireworks;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Corel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Photo-Paint;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Corel Paint Shop Pro;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Corel Painter;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GIMP ;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10109916" cy="15969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Растровые редакторы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предназначены для обработки изображений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468" y="1970468"/>
            <a:ext cx="5813067" cy="486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978" y="2094963"/>
            <a:ext cx="10303099" cy="449901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Corel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Adobe Illustrator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Xara Designer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Adobe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Fireworks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scape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Alchemy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" y="0"/>
            <a:ext cx="10303099" cy="16227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Векторные редакторы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используются для обработки готовых рисунков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702" y="2224019"/>
            <a:ext cx="6723376" cy="38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980" y="515155"/>
            <a:ext cx="9907632" cy="609170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512" y="1735427"/>
            <a:ext cx="6185559" cy="390229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0338" y="2021984"/>
            <a:ext cx="5931217" cy="48360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Autodesk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 технологию быстрого преобразования цифровых фотографий в фотореалистичные 3D-модели на основе облачных вычислений. Каждый, кто умеет пользоваться цифровым фотоаппаратом, может с помощью 123D Catch создавать впечатляющие объемные модели и использовать их для создания персональных 3D-аватаров или трехмерных фотографий с отдыха.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0"/>
            <a:ext cx="10212947" cy="15068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Редакторы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трехмерного моделирования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99127" y="321973"/>
            <a:ext cx="4816698" cy="63428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Inventor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популярная 2-х и 3-х мерная система автоматизированного проектирования и черчения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включает в себя полный набор средств, обеспечивающих комплексное трёхмерное моделирование, в том числе работу с произвольными формами, создание и редактирование 3D-моделей тел и поверхностей, улучшенную 3D-навигацию и эффективные средства выпуска рабочей документации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Возможность конвертирования файлов для дальнейшей печати на 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принтере.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566" y="138179"/>
            <a:ext cx="3876675" cy="3619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347" y="3292389"/>
            <a:ext cx="5456416" cy="33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654" y="187038"/>
            <a:ext cx="10584873" cy="3668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3</a:t>
            </a:r>
            <a:r>
              <a:rPr lang="en-US" dirty="0" smtClean="0"/>
              <a:t>d</a:t>
            </a:r>
            <a:r>
              <a:rPr lang="ru-RU" dirty="0" smtClean="0"/>
              <a:t>-моделирования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431" y="487128"/>
            <a:ext cx="8534400" cy="3615267"/>
          </a:xfrm>
        </p:spPr>
        <p:txBody>
          <a:bodyPr/>
          <a:lstStyle/>
          <a:p>
            <a:r>
              <a:rPr lang="ru-RU" dirty="0"/>
              <a:t>Твердотельное моделирование. Самый надежный вид создания моделей для 3D печати. Позволяет достоверно отобразить и передать требуемые параметры без искажений при переводе модели в управляющий код </a:t>
            </a:r>
            <a:r>
              <a:rPr lang="ru-RU" dirty="0" smtClean="0"/>
              <a:t>для 3</a:t>
            </a:r>
            <a:r>
              <a:rPr lang="en-US" dirty="0" smtClean="0"/>
              <a:t>D</a:t>
            </a:r>
            <a:r>
              <a:rPr lang="ru-RU" dirty="0" smtClean="0"/>
              <a:t>-принтера;</a:t>
            </a:r>
            <a:endParaRPr lang="ru-RU" dirty="0"/>
          </a:p>
        </p:txBody>
      </p:sp>
      <p:pic>
        <p:nvPicPr>
          <p:cNvPr id="3074" name="Picture 2" descr="https://3ddevice.com.ua/wp-content/uploads/2015/05/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9" y="1091432"/>
            <a:ext cx="2923309" cy="211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2619" y="3695021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Скульптинг. Этот вид 3Д моделирования больше подходит для </a:t>
            </a:r>
            <a:r>
              <a:rPr lang="ru-RU" dirty="0" smtClean="0"/>
              <a:t>создания </a:t>
            </a:r>
            <a:r>
              <a:rPr lang="ru-RU" dirty="0"/>
              <a:t>моделей людей, животных, всего органического в целом. Позволяет буквально «лепить» в цифровом масштабе, что очень порадует скульпторов и художников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Полигональное моделирование. Базовый вид 3D моделирования. На его основе строится множество подвидов. Позволяет проводить самые различные манипуляции с объектом, очень функционально;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019" y="3983184"/>
            <a:ext cx="2673926" cy="228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3490" y="110836"/>
            <a:ext cx="9753600" cy="4430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3</a:t>
            </a:r>
            <a:r>
              <a:rPr lang="en-US" dirty="0" smtClean="0"/>
              <a:t>d</a:t>
            </a:r>
            <a:r>
              <a:rPr lang="ru-RU" dirty="0" smtClean="0"/>
              <a:t>-моделирование?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44236"/>
            <a:ext cx="7190509" cy="656012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3D моделирование</a:t>
            </a:r>
            <a:r>
              <a:rPr lang="ru-RU" dirty="0"/>
              <a:t> – это процесс формирование виртуальных моделей, позволяющий с максимальной точностью продемонстрировать размер, форму, внешний вид объекта и другие его характеристики. По своей сути это создание трехмерных изображений и графики при помощи компьютерных программ. Современная компьютерная графика позволяет воплощать очень реалистичные модели, кроме того создание 3D-объектов занимает меньше времени, чем их реализация. 3D технологии позволяют представить модель со всех ракурсов и устранить недостатки выявленные в процессе её создания.</a:t>
            </a:r>
          </a:p>
        </p:txBody>
      </p:sp>
      <p:pic>
        <p:nvPicPr>
          <p:cNvPr id="1028" name="Picture 4" descr="https://i.pinimg.com/736x/d4/05/02/d405023f63dd86ed42f7f07fcd287752--eleph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37" y="1740669"/>
            <a:ext cx="4367261" cy="43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8618" y="178568"/>
            <a:ext cx="9393382" cy="1507067"/>
          </a:xfrm>
        </p:spPr>
        <p:txBody>
          <a:bodyPr/>
          <a:lstStyle/>
          <a:p>
            <a:r>
              <a:rPr lang="ru-RU" dirty="0" smtClean="0"/>
              <a:t>Сферы применения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9709" y="1477817"/>
            <a:ext cx="8124104" cy="51723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200" cap="all" dirty="0">
                <a:solidFill>
                  <a:schemeClr val="tx1"/>
                </a:solidFill>
              </a:rPr>
              <a:t>НАУКА И ТЕХНИКА</a:t>
            </a:r>
          </a:p>
          <a:p>
            <a:r>
              <a:rPr lang="ru-RU" dirty="0"/>
              <a:t>В данной сфере 3D-визуализация используется в основном </a:t>
            </a:r>
            <a:r>
              <a:rPr lang="ru-RU" b="1" dirty="0"/>
              <a:t>для проектирования технических изделий.</a:t>
            </a:r>
            <a:r>
              <a:rPr lang="ru-RU" dirty="0"/>
              <a:t> Современные технологии позволяют создать визуализацию проектируемого объекта, максимально приближенного к реальному устройству, оценить его наглядно. Трехмерная модель будущего механизма ускоряет и облегчает работу инженера-конструктора, избавляя его от процесса черчения.</a:t>
            </a:r>
          </a:p>
          <a:p>
            <a:r>
              <a:rPr lang="ru-RU" dirty="0"/>
              <a:t>Часто заказчики требуют продумать необычный дизайн бытовых предметов. В данном случае процесс визуализации помогает продемонстрировать дизайнерское решение.</a:t>
            </a:r>
          </a:p>
          <a:p>
            <a:endParaRPr lang="ru-RU" dirty="0"/>
          </a:p>
        </p:txBody>
      </p:sp>
      <p:pic>
        <p:nvPicPr>
          <p:cNvPr id="4098" name="Picture 2" descr="3d-визуализация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3" y="2230367"/>
            <a:ext cx="4404356" cy="321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4794" y="124691"/>
            <a:ext cx="8534400" cy="1507067"/>
          </a:xfrm>
        </p:spPr>
        <p:txBody>
          <a:bodyPr/>
          <a:lstStyle/>
          <a:p>
            <a:r>
              <a:rPr lang="ru-RU" dirty="0" smtClean="0"/>
              <a:t>Сферы применения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09" y="1392382"/>
            <a:ext cx="7897091" cy="54656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300" cap="all" dirty="0">
                <a:solidFill>
                  <a:schemeClr val="tx1"/>
                </a:solidFill>
              </a:rPr>
              <a:t>РЕКЛАМА И МАРКЕТИНГ</a:t>
            </a:r>
          </a:p>
          <a:p>
            <a:r>
              <a:rPr lang="ru-RU" dirty="0"/>
              <a:t>Любимые зверушки, говорящие продукты питания или узоры, в считанные мгновения появляющиеся на стенках рекламируемого гаджета – все это делается для привлечения внимания потребителей. Все чаще </a:t>
            </a:r>
            <a:r>
              <a:rPr lang="ru-RU" b="1" dirty="0"/>
              <a:t>маркетологи используют 3D-визуализацию объектов, создавая анимационные рекламные  ролики.</a:t>
            </a:r>
            <a:r>
              <a:rPr lang="ru-RU" dirty="0"/>
              <a:t> Съемки в реальных условиях не дают такой привлекательной картинки, как с применением анимации.</a:t>
            </a:r>
          </a:p>
          <a:p>
            <a:r>
              <a:rPr lang="ru-RU" dirty="0"/>
              <a:t>Преимущества использования </a:t>
            </a:r>
            <a:r>
              <a:rPr lang="ru-RU" dirty="0">
                <a:hlinkClick r:id="rId2" tooltip="Рекламная визуализация и колажирование — Услуга"/>
              </a:rPr>
              <a:t>трехмерной визуализации в рекламе:</a:t>
            </a:r>
            <a:endParaRPr lang="ru-RU" dirty="0"/>
          </a:p>
          <a:p>
            <a:r>
              <a:rPr lang="ru-RU" dirty="0"/>
              <a:t>позволяет создать вымышленных героев;</a:t>
            </a:r>
          </a:p>
          <a:p>
            <a:r>
              <a:rPr lang="ru-RU" dirty="0"/>
              <a:t>3D-объект выглядит более привлекательно, чем в реальной жизни, лучше передает необходимые качества предлагаемого продукта;</a:t>
            </a:r>
          </a:p>
          <a:p>
            <a:r>
              <a:rPr lang="ru-RU" dirty="0"/>
              <a:t>дает возможность создать готовый макет рекламного баннера  и посмотреть, как он будет выглядеть.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871" r="9355"/>
          <a:stretch/>
        </p:blipFill>
        <p:spPr>
          <a:xfrm>
            <a:off x="360219" y="1972972"/>
            <a:ext cx="3726872" cy="344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066" y="275551"/>
            <a:ext cx="8534400" cy="1507067"/>
          </a:xfrm>
        </p:spPr>
        <p:txBody>
          <a:bodyPr/>
          <a:lstStyle/>
          <a:p>
            <a:r>
              <a:rPr lang="ru-RU" dirty="0" smtClean="0"/>
              <a:t>Сферы применения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5048" y="1413163"/>
            <a:ext cx="7586952" cy="54448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cap="all" dirty="0">
                <a:solidFill>
                  <a:schemeClr val="tx1"/>
                </a:solidFill>
              </a:rPr>
              <a:t>ДИЗАЙН ИНТЕРЬЕРА, АРХИТЕКТУРА, </a:t>
            </a:r>
            <a:r>
              <a:rPr lang="ru-RU" cap="all" dirty="0" smtClean="0">
                <a:solidFill>
                  <a:schemeClr val="tx1"/>
                </a:solidFill>
              </a:rPr>
              <a:t>СТРОИТЕЛЬСТВО</a:t>
            </a:r>
          </a:p>
          <a:p>
            <a:r>
              <a:rPr lang="ru-RU" dirty="0"/>
              <a:t>Сегодня 3D-визуализация дома – важный этап перед началом строительных работ. Данная технология позволяет посмотреть на готовый объект и внести изменения при необходимости</a:t>
            </a:r>
            <a:r>
              <a:rPr lang="ru-RU" dirty="0" smtClean="0"/>
              <a:t>.</a:t>
            </a:r>
          </a:p>
          <a:p>
            <a:r>
              <a:rPr lang="ru-RU" b="1" dirty="0"/>
              <a:t>Трехмерная визуализация используется при создании рекламы интерьера или зданий с целью ознакомить потребителей с конкретным предложением.</a:t>
            </a:r>
            <a:r>
              <a:rPr lang="ru-RU" dirty="0"/>
              <a:t> Особенность рекламы  в сфере строительства и архитектуры заключается в том, что она предлагает то, чего пока не существует. Например, реклама жилого комплекса показывает результат – потребитель видит изображение готовых зданий, в то время как их возведение может только начинаться.</a:t>
            </a:r>
            <a:endParaRPr lang="ru-RU" cap="all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" y="2062259"/>
            <a:ext cx="4073238" cy="392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0939" y="275550"/>
            <a:ext cx="8534400" cy="1507067"/>
          </a:xfrm>
        </p:spPr>
        <p:txBody>
          <a:bodyPr/>
          <a:lstStyle/>
          <a:p>
            <a:r>
              <a:rPr lang="ru-RU" dirty="0" smtClean="0"/>
              <a:t>Сфера применения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2588" y="1662545"/>
            <a:ext cx="7999412" cy="505691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200" cap="all" dirty="0">
                <a:solidFill>
                  <a:schemeClr val="tx1"/>
                </a:solidFill>
              </a:rPr>
              <a:t>КИНЕМАТОГРАФ, КОМПЬЮТЕРНЫЕ ИГРЫ, АНИМАЦИЯ</a:t>
            </a:r>
          </a:p>
          <a:p>
            <a:r>
              <a:rPr lang="ru-RU" dirty="0"/>
              <a:t>В кинематографе и игровой индустрии </a:t>
            </a:r>
            <a:r>
              <a:rPr lang="ru-RU" dirty="0" smtClean="0"/>
              <a:t>3D-визуализация</a:t>
            </a:r>
            <a:r>
              <a:rPr lang="ru-RU" dirty="0"/>
              <a:t> прижилась и укоренилась, видимо, навсегда. Современному человеку трудно представить любимую игру без трехмерных персонажей, а очередной фильм – без 3D-графики</a:t>
            </a:r>
            <a:r>
              <a:rPr lang="ru-RU" dirty="0" smtClean="0"/>
              <a:t>.</a:t>
            </a:r>
          </a:p>
          <a:p>
            <a:r>
              <a:rPr lang="ru-RU" b="1" dirty="0"/>
              <a:t>Процесс создания визуальной модели объекта в данной сфере состоит из нескольких этапов</a:t>
            </a:r>
            <a:endParaRPr lang="ru-RU" dirty="0"/>
          </a:p>
          <a:p>
            <a:r>
              <a:rPr lang="ru-RU" dirty="0"/>
              <a:t>Моделирование – создание 3D-объектов.</a:t>
            </a:r>
          </a:p>
          <a:p>
            <a:r>
              <a:rPr lang="ru-RU" dirty="0" err="1"/>
              <a:t>Текстурирование</a:t>
            </a:r>
            <a:r>
              <a:rPr lang="ru-RU" dirty="0"/>
              <a:t> – нанесение текстур на трехмерную модель.</a:t>
            </a:r>
          </a:p>
          <a:p>
            <a:r>
              <a:rPr lang="ru-RU" dirty="0" err="1"/>
              <a:t>Риггинг</a:t>
            </a:r>
            <a:r>
              <a:rPr lang="ru-RU" dirty="0"/>
              <a:t> – создание «виртуальных» костей, скелета будущего персонажа.</a:t>
            </a:r>
          </a:p>
          <a:p>
            <a:r>
              <a:rPr lang="ru-RU" dirty="0"/>
              <a:t>Анимация – «оживление» трехмерной модели.</a:t>
            </a:r>
          </a:p>
          <a:p>
            <a:r>
              <a:rPr lang="ru-RU" dirty="0"/>
              <a:t>Рендеринг – переформатирование графической модели в запись.</a:t>
            </a:r>
          </a:p>
          <a:p>
            <a:r>
              <a:rPr lang="ru-RU" dirty="0" err="1"/>
              <a:t>Композитинг</a:t>
            </a:r>
            <a:r>
              <a:rPr lang="ru-RU" dirty="0"/>
              <a:t> – вставка персонажа в кадр или сцену, добавление спецэффектов, устранение дефектов и </a:t>
            </a:r>
            <a:r>
              <a:rPr lang="ru-RU" dirty="0" err="1"/>
              <a:t>т.д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37" y="2004290"/>
            <a:ext cx="3504651" cy="367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3375" y="-73122"/>
            <a:ext cx="2183679" cy="1507067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433945"/>
            <a:ext cx="11507788" cy="542405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3D-визуализация</a:t>
            </a:r>
            <a:r>
              <a:rPr lang="ru-RU" dirty="0"/>
              <a:t>   –  процесс создания объемного изображения, вымышленного или  максимально приближенного к реальности. Возможности данной технологии неограниченны – можно создавать объекты любых форм и размеров, экспериментировать с цветами, изменять и трансформировать. Однако главное преимущество трехмерной визуализации заключается в том, что она позволяет создать макеты впечатляющих образов, удивительных картин и замысловатых персонажей, которые рождаются в воображении человека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Современные технологии внесли кардинальные изменения практически во все области деятельности человека, позволяя существенно упростить и автоматизировать те или иные процессы, снизить затраты и повысить эффективность работы. Сегодня компьютерные технологии, такие как трехмерное моделирование, стали неотъемлемой частью нашей жизни. 3D модели можно встретить практически где угодно: на уличных плакатах, в магазинах, на упаковках товаров, в фильмах и мультфильмах. Популярность данной услуги неуклонно растет, поскольку качественно сделанная модель, презентация или целый видеоролик сделают </a:t>
            </a:r>
            <a:r>
              <a:rPr lang="ru-RU" dirty="0" smtClean="0"/>
              <a:t>каждую  </a:t>
            </a:r>
            <a:r>
              <a:rPr lang="ru-RU" dirty="0"/>
              <a:t>рекламу более привлекательной, помогут спроектировать внешний вид любого товара, создать качественный предварительный проект и представить его потенциальным клиентам или заказчикам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2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09" y="289404"/>
            <a:ext cx="11111346" cy="1507067"/>
          </a:xfrm>
        </p:spPr>
        <p:txBody>
          <a:bodyPr/>
          <a:lstStyle/>
          <a:p>
            <a:r>
              <a:rPr lang="ru-RU" dirty="0" smtClean="0"/>
              <a:t>История создания 3</a:t>
            </a:r>
            <a:r>
              <a:rPr lang="en-US" dirty="0" smtClean="0"/>
              <a:t>d</a:t>
            </a:r>
            <a:r>
              <a:rPr lang="ru-RU" dirty="0" smtClean="0"/>
              <a:t>- моделирования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473" y="1796471"/>
            <a:ext cx="6996545" cy="471747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Первые компьютерные программы, формирующие простые трехмерные модели на основе эскизов, были созданы в 1960-х годах в университете города Юты (США) Иваном Сазерлендом и Дэвидом Эвансом. Начиная с середины 1970-х годов их последователи Эд </a:t>
            </a:r>
            <a:r>
              <a:rPr lang="ru-RU" dirty="0" err="1">
                <a:solidFill>
                  <a:schemeClr val="tx1"/>
                </a:solidFill>
              </a:rPr>
              <a:t>Катмулл</a:t>
            </a:r>
            <a:r>
              <a:rPr lang="ru-RU" dirty="0">
                <a:solidFill>
                  <a:schemeClr val="tx1"/>
                </a:solidFill>
              </a:rPr>
              <a:t>, Джим </a:t>
            </a:r>
            <a:r>
              <a:rPr lang="ru-RU" dirty="0" err="1">
                <a:solidFill>
                  <a:schemeClr val="tx1"/>
                </a:solidFill>
              </a:rPr>
              <a:t>Блинн</a:t>
            </a:r>
            <a:r>
              <a:rPr lang="ru-RU" dirty="0">
                <a:solidFill>
                  <a:schemeClr val="tx1"/>
                </a:solidFill>
              </a:rPr>
              <a:t>, Би </a:t>
            </a:r>
            <a:r>
              <a:rPr lang="ru-RU" dirty="0" err="1">
                <a:solidFill>
                  <a:schemeClr val="tx1"/>
                </a:solidFill>
              </a:rPr>
              <a:t>Тюн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Фонг</a:t>
            </a:r>
            <a:r>
              <a:rPr lang="ru-RU" dirty="0">
                <a:solidFill>
                  <a:schemeClr val="tx1"/>
                </a:solidFill>
              </a:rPr>
              <a:t> (все трое были студентами все той же кафедры компьютерной графики в Юте) продолжили развивать технологии работы с 3D-графикой и анимацией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Началось все с проектов некоторых энтузиастов из области науки и применении компьютера при проектировании в целом для бизнеса, медицины, экологии, средств массовой информации, а закончилось проникновением во все сферы деятельности человека, даже в простую бытовую жизнь человека.</a:t>
            </a:r>
          </a:p>
        </p:txBody>
      </p:sp>
      <p:sp>
        <p:nvSpPr>
          <p:cNvPr id="5" name="AutoShape 2" descr="https://cdn.turkaramamotoru.com/tr/ivan-sutherland-422.jpg"/>
          <p:cNvSpPr>
            <a:spLocks noChangeAspect="1" noChangeArrowheads="1"/>
          </p:cNvSpPr>
          <p:nvPr/>
        </p:nvSpPr>
        <p:spPr bwMode="auto">
          <a:xfrm>
            <a:off x="5780520" y="241862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948" y="1796471"/>
            <a:ext cx="2880804" cy="4187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36182" y="5984440"/>
            <a:ext cx="306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 Сазерленд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5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9348" y="209654"/>
            <a:ext cx="8911687" cy="68953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Основные определения</a:t>
            </a:r>
            <a:r>
              <a:rPr lang="en-US" b="1" dirty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81070"/>
            <a:ext cx="8915400" cy="44301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8490" y="1844444"/>
            <a:ext cx="5393899" cy="47366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q"/>
            </a:pPr>
            <a:endParaRPr lang="ru-RU" b="1" i="1" u="sng" dirty="0" smtClean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ru-RU" b="1" i="1" u="sng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Моделирование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 - представляет собой процесс замещения объекта исследования некоторой его моделью и проведение исследований на модели с целью получения необходимой информации об объекте. </a:t>
            </a:r>
            <a:endParaRPr lang="ru-RU" sz="2400" b="1" i="1" u="sng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72851" y="1844444"/>
            <a:ext cx="5414349" cy="47366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buFont typeface="Wingdings" pitchFamily="2" charset="2"/>
              <a:buChar char="q"/>
            </a:pPr>
            <a:endParaRPr lang="ru-RU" b="1" i="1" u="sng" dirty="0" smtClean="0">
              <a:solidFill>
                <a:prstClr val="black"/>
              </a:solidFill>
              <a:latin typeface="+mj-lt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endParaRPr lang="ru-RU" b="1" i="1" u="sng" dirty="0">
              <a:solidFill>
                <a:prstClr val="black"/>
              </a:solidFill>
              <a:latin typeface="+mj-lt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endParaRPr lang="ru-RU" b="1" i="1" u="sng" dirty="0" smtClean="0">
              <a:solidFill>
                <a:prstClr val="black"/>
              </a:solidFill>
              <a:latin typeface="+mj-lt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endParaRPr lang="ru-RU" b="1" i="1" u="sng" dirty="0" smtClean="0">
              <a:solidFill>
                <a:prstClr val="black"/>
              </a:solidFill>
              <a:latin typeface="+mj-lt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2400" b="1" i="1" u="sng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Модель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– это физический или абстрактный образ моделируемого объекта, удобный для проведения исследований 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 позволяющий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адекватно отображать интересующие исследователя физические свойства и характеристики объекта.</a:t>
            </a:r>
            <a:r>
              <a:rPr lang="ru-RU" sz="2400" dirty="0">
                <a:solidFill>
                  <a:prstClr val="black"/>
                </a:solidFill>
                <a:latin typeface="+mj-lt"/>
              </a:rPr>
              <a:t> </a:t>
            </a: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41" y="1313645"/>
            <a:ext cx="2510088" cy="16382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945" y="1080876"/>
            <a:ext cx="1792660" cy="187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1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981200" y="1752601"/>
            <a:ext cx="7620000" cy="37865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940"/>
              </a:spcBef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ru-RU" sz="1700" b="1" dirty="0" err="1" smtClean="0">
                <a:ea typeface="Arial"/>
                <a:cs typeface="Arial"/>
                <a:sym typeface="Arial"/>
              </a:rPr>
              <a:t>текстурирование</a:t>
            </a:r>
            <a:r>
              <a:rPr lang="ru-RU" sz="1700" dirty="0">
                <a:ea typeface="Arial"/>
                <a:cs typeface="Arial"/>
                <a:sym typeface="Arial"/>
              </a:rPr>
              <a:t> — назначение поверхностям моделей растровых или процедурных текстур (подразумевает также настройку свойств материалов — прозрачность, отражения, шероховатость и пр.);</a:t>
            </a:r>
            <a:endParaRPr dirty="0"/>
          </a:p>
          <a:p>
            <a:pPr>
              <a:lnSpc>
                <a:spcPct val="90000"/>
              </a:lnSpc>
              <a:spcBef>
                <a:spcPts val="940"/>
              </a:spcBef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ru-RU" sz="1700" b="1" dirty="0">
                <a:ea typeface="Arial"/>
                <a:cs typeface="Arial"/>
                <a:sym typeface="Arial"/>
              </a:rPr>
              <a:t>освещение</a:t>
            </a:r>
            <a:r>
              <a:rPr lang="ru-RU" sz="1700" dirty="0">
                <a:ea typeface="Arial"/>
                <a:cs typeface="Arial"/>
                <a:sym typeface="Arial"/>
              </a:rPr>
              <a:t> — установка и настройка источников света;</a:t>
            </a:r>
            <a:endParaRPr dirty="0"/>
          </a:p>
          <a:p>
            <a:pPr>
              <a:lnSpc>
                <a:spcPct val="90000"/>
              </a:lnSpc>
              <a:spcBef>
                <a:spcPts val="940"/>
              </a:spcBef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ru-RU" sz="1700" b="1" dirty="0">
                <a:ea typeface="Arial"/>
                <a:cs typeface="Arial"/>
                <a:sym typeface="Arial"/>
              </a:rPr>
              <a:t>анимация</a:t>
            </a:r>
            <a:r>
              <a:rPr lang="ru-RU" sz="1700" dirty="0">
                <a:ea typeface="Arial"/>
                <a:cs typeface="Arial"/>
                <a:sym typeface="Arial"/>
              </a:rPr>
              <a:t> (в некоторых случаях) — придание движения объектам;</a:t>
            </a:r>
            <a:endParaRPr dirty="0"/>
          </a:p>
          <a:p>
            <a:pPr>
              <a:lnSpc>
                <a:spcPct val="90000"/>
              </a:lnSpc>
              <a:spcBef>
                <a:spcPts val="940"/>
              </a:spcBef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ru-RU" sz="1700" b="1" dirty="0">
                <a:ea typeface="Arial"/>
                <a:cs typeface="Arial"/>
                <a:sym typeface="Arial"/>
              </a:rPr>
              <a:t>динамическая симуляция</a:t>
            </a:r>
            <a:r>
              <a:rPr lang="ru-RU" sz="1700" dirty="0">
                <a:ea typeface="Arial"/>
                <a:cs typeface="Arial"/>
                <a:sym typeface="Arial"/>
              </a:rPr>
              <a:t> (в некоторых случаях) — автоматический расчёт взаимодействия частиц, твёрдых/мягких тел и пр. с моделируемыми силами гравитации, ветра, выталкивания и др., а также друг с другом;</a:t>
            </a:r>
            <a:endParaRPr dirty="0"/>
          </a:p>
          <a:p>
            <a:pPr>
              <a:lnSpc>
                <a:spcPct val="90000"/>
              </a:lnSpc>
              <a:spcBef>
                <a:spcPts val="940"/>
              </a:spcBef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ru-RU" sz="1700" b="1" dirty="0">
                <a:ea typeface="Arial"/>
                <a:cs typeface="Arial"/>
                <a:sym typeface="Arial"/>
              </a:rPr>
              <a:t>Рендеринг</a:t>
            </a:r>
            <a:r>
              <a:rPr lang="ru-RU" sz="1700" dirty="0">
                <a:ea typeface="Arial"/>
                <a:cs typeface="Arial"/>
                <a:sym typeface="Arial"/>
              </a:rPr>
              <a:t> (визуализация) — построение проекции в соответствии с выбранной физической моделью;</a:t>
            </a:r>
            <a:endParaRPr dirty="0"/>
          </a:p>
          <a:p>
            <a:pPr>
              <a:lnSpc>
                <a:spcPct val="90000"/>
              </a:lnSpc>
              <a:spcBef>
                <a:spcPts val="940"/>
              </a:spcBef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ru-RU" sz="1700" b="1" dirty="0" err="1">
                <a:ea typeface="Arial"/>
                <a:cs typeface="Arial"/>
                <a:sym typeface="Arial"/>
              </a:rPr>
              <a:t>композитинг</a:t>
            </a:r>
            <a:r>
              <a:rPr lang="ru-RU" sz="1700" dirty="0">
                <a:ea typeface="Arial"/>
                <a:cs typeface="Arial"/>
                <a:sym typeface="Arial"/>
              </a:rPr>
              <a:t> (компоновка) — доработка изображения;</a:t>
            </a:r>
            <a:endParaRPr dirty="0"/>
          </a:p>
          <a:p>
            <a:pPr marL="0" indent="0">
              <a:lnSpc>
                <a:spcPct val="90000"/>
              </a:lnSpc>
              <a:spcBef>
                <a:spcPts val="940"/>
              </a:spcBef>
              <a:buClr>
                <a:schemeClr val="dk1"/>
              </a:buClr>
              <a:buSzPts val="1700"/>
              <a:buNone/>
            </a:pPr>
            <a:endParaRPr sz="17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Основные определения</a:t>
            </a:r>
            <a:r>
              <a:rPr lang="en-US" b="1" dirty="0"/>
              <a:t>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454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236" y="0"/>
            <a:ext cx="3151148" cy="20915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6" y="-90152"/>
            <a:ext cx="4903408" cy="33613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618" y="3678095"/>
            <a:ext cx="4435766" cy="3179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" y="4108361"/>
            <a:ext cx="3423546" cy="2599755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46274568"/>
              </p:ext>
            </p:extLst>
          </p:nvPr>
        </p:nvGraphicFramePr>
        <p:xfrm>
          <a:off x="1532586" y="30020"/>
          <a:ext cx="9050407" cy="695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4794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919536" y="116632"/>
            <a:ext cx="5791200" cy="7560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ru-RU" sz="3600" b="1" dirty="0">
                <a:solidFill>
                  <a:schemeClr val="tx1"/>
                </a:solidFill>
                <a:ea typeface="Arial Black"/>
                <a:cs typeface="Arial Black"/>
                <a:sym typeface="Arial Black"/>
              </a:rPr>
              <a:t>ПРИМЕНЕНИЕ</a:t>
            </a:r>
            <a:r>
              <a:rPr lang="ru-RU" sz="3600" b="1" dirty="0">
                <a:solidFill>
                  <a:schemeClr val="dk2"/>
                </a:solidFill>
                <a:ea typeface="Arial Black"/>
                <a:cs typeface="Arial Black"/>
                <a:sym typeface="Arial Black"/>
              </a:rPr>
              <a:t> </a:t>
            </a:r>
            <a:endParaRPr sz="3600" b="1" dirty="0">
              <a:solidFill>
                <a:schemeClr val="dk2"/>
              </a:solidFill>
              <a:ea typeface="Arial Black"/>
              <a:cs typeface="Arial Black"/>
              <a:sym typeface="Arial Black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919536" y="1562691"/>
            <a:ext cx="7769587" cy="4776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590"/>
              <a:buNone/>
            </a:pPr>
            <a:r>
              <a:rPr lang="ru-RU" sz="259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Трёхмерная графика активно применяется для создания изображений на плоскости экрана или листа печатной продукции в науке и промышленности, например, в системах автоматизации проектных работ (САПР; для создания твердотельных элементов: зданий, деталей машин, механизмов), архитектурной визуализации (сюда относится и так называемая «виртуальная археология»), в современных системах медицинской визуализации.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970"/>
              </a:spcBef>
              <a:buClr>
                <a:schemeClr val="dk1"/>
              </a:buClr>
              <a:buSzPts val="1850"/>
              <a:buNone/>
            </a:pPr>
            <a:endParaRPr sz="18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58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524000" y="260648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200"/>
            </a:pPr>
            <a:r>
              <a:rPr lang="ru-RU" sz="32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САПР</a:t>
            </a:r>
            <a:endParaRPr sz="3200" dirty="0">
              <a:solidFill>
                <a:schemeClr val="tx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5" name="Shape 11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644" b="12644"/>
          <a:stretch/>
        </p:blipFill>
        <p:spPr>
          <a:xfrm>
            <a:off x="1524000" y="1052736"/>
            <a:ext cx="8964488" cy="504056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6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4103" b="14103"/>
          <a:stretch/>
        </p:blipFill>
        <p:spPr>
          <a:xfrm>
            <a:off x="1552663" y="1340768"/>
            <a:ext cx="9007833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631504" y="404664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200"/>
            </a:pPr>
            <a:r>
              <a:rPr lang="ru-RU" sz="32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АРХИТЕКТУРНАЯ ВИЗУАЛИЗАЦИЯ</a:t>
            </a:r>
            <a:endParaRPr sz="3200" dirty="0">
              <a:solidFill>
                <a:schemeClr val="tx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2270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620</Words>
  <Application>Microsoft Office PowerPoint</Application>
  <PresentationFormat>Произвольный</PresentationFormat>
  <Paragraphs>97</Paragraphs>
  <Slides>24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15 лекция 3D-МОДЕЛИРОВАНИЕ</vt:lpstr>
      <vt:lpstr>Что такое 3d-моделирование?</vt:lpstr>
      <vt:lpstr>История создания 3d- моделирования </vt:lpstr>
      <vt:lpstr>Основные определения:</vt:lpstr>
      <vt:lpstr>Основные определения:</vt:lpstr>
      <vt:lpstr>Презентация PowerPoint</vt:lpstr>
      <vt:lpstr>ПРИМЕНЕНИЕ </vt:lpstr>
      <vt:lpstr>САПР</vt:lpstr>
      <vt:lpstr>АРХИТЕКТУРНАЯ ВИЗУАЛИЗАЦИЯ</vt:lpstr>
      <vt:lpstr>В МЕДИЦИНЕ</vt:lpstr>
      <vt:lpstr>В ПРОМЫШЛЕННОСТИ</vt:lpstr>
      <vt:lpstr>Презентация PowerPoint</vt:lpstr>
      <vt:lpstr>Обзор возможностей создания трехмерных моделей Разновидности редакторов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3d-моделирования</vt:lpstr>
      <vt:lpstr>Сферы применения </vt:lpstr>
      <vt:lpstr>Сферы применения </vt:lpstr>
      <vt:lpstr>Сферы применения </vt:lpstr>
      <vt:lpstr>Сфера применения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3D-МОДЕЛИРОВАНИЕ И ЕГО ПРИМЕНЕНИЕ</dc:title>
  <dc:creator>xxx</dc:creator>
  <cp:lastModifiedBy>Windows User</cp:lastModifiedBy>
  <cp:revision>12</cp:revision>
  <dcterms:created xsi:type="dcterms:W3CDTF">2020-04-13T14:31:24Z</dcterms:created>
  <dcterms:modified xsi:type="dcterms:W3CDTF">2021-12-08T09:53:05Z</dcterms:modified>
</cp:coreProperties>
</file>