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0A81EC-4218-420C-AC92-28E7A69EAE9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77E0F84-9A4F-4E46-97EB-D47F2789D8DA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Форфейтинг – это кредитно-расчетная услуга, заключающаяся в том, что экспортер передает свое право требовать деньги от импортера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роли которого, как правило, выступает коммерческий банк. </a:t>
          </a:r>
        </a:p>
      </dgm:t>
    </dgm:pt>
    <dgm:pt modelId="{C4D6F39C-40D0-45D7-BFAF-C56F062205E0}" type="parTrans" cxnId="{AFCAFFC0-8F1E-4757-8790-7649A87FB00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E1A26-7268-407E-8B46-EB174CA8DFA2}" type="sibTrans" cxnId="{AFCAFFC0-8F1E-4757-8790-7649A87FB00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84F6FE-955E-408F-98AA-0180D8178487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ст. 30 Закона «О банках и банковской деятельности в РК» форфейтинговая операция (форфетирование) это оплата долгового обязательства покупателя товаров (работ, услуг) путем покупки векселя без оборота на продавца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FE05B8-AD89-4940-A4E6-E9B635278EAB}" type="parTrans" cxnId="{C7F72102-2660-4E21-A797-DB74B515895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CA65F1-DD74-43A5-B1AD-4052737E2631}" type="sibTrans" cxnId="{C7F72102-2660-4E21-A797-DB74B515895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2A6054-B9F0-4037-9385-4A69ABB0627B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Слово "a forfait" французского происхождения и выражает отказ от прав, что составляет самую суть операции по форфетованию.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67A113-FBF4-4E94-863C-D0A03F144F80}" type="parTrans" cxnId="{A54DF283-0453-4E33-B839-63565166F71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472F94-D2DF-415D-9C10-2E5CDB630569}" type="sibTrans" cxnId="{A54DF283-0453-4E33-B839-63565166F71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55A384-F48A-416F-AD0B-4C5270A1D535}">
      <dgm:prSet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современной практике коммерческий кредит в чистом виде практически не встречается, он входит в категорию косвенного банковского 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финансирования.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Самым 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распространенным методом рефинансирования коммерческого кредита является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форфетирование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07E328-AB31-472E-8BCC-D9CDE48B3511}" type="parTrans" cxnId="{36C29C3A-6DAD-4339-8137-122DD508E26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CB80C2-7E38-4CE4-BBE7-2D4BD012B7B2}" type="sibTrans" cxnId="{36C29C3A-6DAD-4339-8137-122DD508E26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9D2729-22C6-4F8E-BA15-2EF8FBEF849A}" type="pres">
      <dgm:prSet presAssocID="{C10A81EC-4218-420C-AC92-28E7A69EAE9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064A78-6ACB-41EC-BB30-2884AE330F6E}" type="pres">
      <dgm:prSet presAssocID="{677E0F84-9A4F-4E46-97EB-D47F2789D8D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4AC2C4-205E-4065-851A-D09096D67D00}" type="pres">
      <dgm:prSet presAssocID="{D7BE1A26-7268-407E-8B46-EB174CA8DFA2}" presName="sibTrans" presStyleCnt="0"/>
      <dgm:spPr/>
      <dgm:t>
        <a:bodyPr/>
        <a:lstStyle/>
        <a:p>
          <a:endParaRPr lang="ru-RU"/>
        </a:p>
      </dgm:t>
    </dgm:pt>
    <dgm:pt modelId="{B7C5E24B-89CC-4ED2-A392-0EDF1098D174}" type="pres">
      <dgm:prSet presAssocID="{BB84F6FE-955E-408F-98AA-0180D817848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383AE-C7DD-4C0D-AECC-293C09729536}" type="pres">
      <dgm:prSet presAssocID="{34CA65F1-DD74-43A5-B1AD-4052737E2631}" presName="sibTrans" presStyleCnt="0"/>
      <dgm:spPr/>
      <dgm:t>
        <a:bodyPr/>
        <a:lstStyle/>
        <a:p>
          <a:endParaRPr lang="ru-RU"/>
        </a:p>
      </dgm:t>
    </dgm:pt>
    <dgm:pt modelId="{F6F90811-D3F8-4451-9DEE-97508487BE4E}" type="pres">
      <dgm:prSet presAssocID="{E62A6054-B9F0-4037-9385-4A69ABB0627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D41B7-2079-48F5-A4FE-1036CABE7604}" type="pres">
      <dgm:prSet presAssocID="{B0472F94-D2DF-415D-9C10-2E5CDB630569}" presName="sibTrans" presStyleCnt="0"/>
      <dgm:spPr/>
      <dgm:t>
        <a:bodyPr/>
        <a:lstStyle/>
        <a:p>
          <a:endParaRPr lang="ru-RU"/>
        </a:p>
      </dgm:t>
    </dgm:pt>
    <dgm:pt modelId="{F6537DB1-5966-45E4-8AE7-88CF2C122296}" type="pres">
      <dgm:prSet presAssocID="{0B55A384-F48A-416F-AD0B-4C5270A1D535}" presName="node" presStyleLbl="node1" presStyleIdx="3" presStyleCnt="4" custScaleX="1081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A09826-11B1-46C0-B916-67629229D72B}" type="presOf" srcId="{C10A81EC-4218-420C-AC92-28E7A69EAE9C}" destId="{669D2729-22C6-4F8E-BA15-2EF8FBEF849A}" srcOrd="0" destOrd="0" presId="urn:microsoft.com/office/officeart/2005/8/layout/default"/>
    <dgm:cxn modelId="{36C29C3A-6DAD-4339-8137-122DD508E26C}" srcId="{C10A81EC-4218-420C-AC92-28E7A69EAE9C}" destId="{0B55A384-F48A-416F-AD0B-4C5270A1D535}" srcOrd="3" destOrd="0" parTransId="{7407E328-AB31-472E-8BCC-D9CDE48B3511}" sibTransId="{22CB80C2-7E38-4CE4-BBE7-2D4BD012B7B2}"/>
    <dgm:cxn modelId="{A54DF283-0453-4E33-B839-63565166F713}" srcId="{C10A81EC-4218-420C-AC92-28E7A69EAE9C}" destId="{E62A6054-B9F0-4037-9385-4A69ABB0627B}" srcOrd="2" destOrd="0" parTransId="{6367A113-FBF4-4E94-863C-D0A03F144F80}" sibTransId="{B0472F94-D2DF-415D-9C10-2E5CDB630569}"/>
    <dgm:cxn modelId="{C7F72102-2660-4E21-A797-DB74B515895F}" srcId="{C10A81EC-4218-420C-AC92-28E7A69EAE9C}" destId="{BB84F6FE-955E-408F-98AA-0180D8178487}" srcOrd="1" destOrd="0" parTransId="{3CFE05B8-AD89-4940-A4E6-E9B635278EAB}" sibTransId="{34CA65F1-DD74-43A5-B1AD-4052737E2631}"/>
    <dgm:cxn modelId="{48EDBD9C-C3FA-4536-981C-47CBE49C146C}" type="presOf" srcId="{677E0F84-9A4F-4E46-97EB-D47F2789D8DA}" destId="{CA064A78-6ACB-41EC-BB30-2884AE330F6E}" srcOrd="0" destOrd="0" presId="urn:microsoft.com/office/officeart/2005/8/layout/default"/>
    <dgm:cxn modelId="{84570490-8AA5-4FE4-8145-F6F3273D68AD}" type="presOf" srcId="{BB84F6FE-955E-408F-98AA-0180D8178487}" destId="{B7C5E24B-89CC-4ED2-A392-0EDF1098D174}" srcOrd="0" destOrd="0" presId="urn:microsoft.com/office/officeart/2005/8/layout/default"/>
    <dgm:cxn modelId="{AFCAFFC0-8F1E-4757-8790-7649A87FB00B}" srcId="{C10A81EC-4218-420C-AC92-28E7A69EAE9C}" destId="{677E0F84-9A4F-4E46-97EB-D47F2789D8DA}" srcOrd="0" destOrd="0" parTransId="{C4D6F39C-40D0-45D7-BFAF-C56F062205E0}" sibTransId="{D7BE1A26-7268-407E-8B46-EB174CA8DFA2}"/>
    <dgm:cxn modelId="{384C272D-9676-48C2-98E6-892EFBEAA173}" type="presOf" srcId="{E62A6054-B9F0-4037-9385-4A69ABB0627B}" destId="{F6F90811-D3F8-4451-9DEE-97508487BE4E}" srcOrd="0" destOrd="0" presId="urn:microsoft.com/office/officeart/2005/8/layout/default"/>
    <dgm:cxn modelId="{77CA6B0D-B4A2-4F7B-AA97-BA29603169B4}" type="presOf" srcId="{0B55A384-F48A-416F-AD0B-4C5270A1D535}" destId="{F6537DB1-5966-45E4-8AE7-88CF2C122296}" srcOrd="0" destOrd="0" presId="urn:microsoft.com/office/officeart/2005/8/layout/default"/>
    <dgm:cxn modelId="{9B91D044-EE63-4156-860E-04E48E066C56}" type="presParOf" srcId="{669D2729-22C6-4F8E-BA15-2EF8FBEF849A}" destId="{CA064A78-6ACB-41EC-BB30-2884AE330F6E}" srcOrd="0" destOrd="0" presId="urn:microsoft.com/office/officeart/2005/8/layout/default"/>
    <dgm:cxn modelId="{823F52EA-FD58-4CAB-B8BB-7983AEA8FA02}" type="presParOf" srcId="{669D2729-22C6-4F8E-BA15-2EF8FBEF849A}" destId="{6A4AC2C4-205E-4065-851A-D09096D67D00}" srcOrd="1" destOrd="0" presId="urn:microsoft.com/office/officeart/2005/8/layout/default"/>
    <dgm:cxn modelId="{CD60B8AF-44A4-4358-A9FB-51A2A464F243}" type="presParOf" srcId="{669D2729-22C6-4F8E-BA15-2EF8FBEF849A}" destId="{B7C5E24B-89CC-4ED2-A392-0EDF1098D174}" srcOrd="2" destOrd="0" presId="urn:microsoft.com/office/officeart/2005/8/layout/default"/>
    <dgm:cxn modelId="{1434D3E7-5A56-425D-B65A-5204129BE72C}" type="presParOf" srcId="{669D2729-22C6-4F8E-BA15-2EF8FBEF849A}" destId="{34C383AE-C7DD-4C0D-AECC-293C09729536}" srcOrd="3" destOrd="0" presId="urn:microsoft.com/office/officeart/2005/8/layout/default"/>
    <dgm:cxn modelId="{67376D3B-3181-4725-B18C-6671E13EB10A}" type="presParOf" srcId="{669D2729-22C6-4F8E-BA15-2EF8FBEF849A}" destId="{F6F90811-D3F8-4451-9DEE-97508487BE4E}" srcOrd="4" destOrd="0" presId="urn:microsoft.com/office/officeart/2005/8/layout/default"/>
    <dgm:cxn modelId="{63C92974-6835-42C4-AC1D-F278DBD3F07C}" type="presParOf" srcId="{669D2729-22C6-4F8E-BA15-2EF8FBEF849A}" destId="{4EDD41B7-2079-48F5-A4FE-1036CABE7604}" srcOrd="5" destOrd="0" presId="urn:microsoft.com/office/officeart/2005/8/layout/default"/>
    <dgm:cxn modelId="{C10EDA95-A9F8-4D16-BB08-8DBC95624D1A}" type="presParOf" srcId="{669D2729-22C6-4F8E-BA15-2EF8FBEF849A}" destId="{F6537DB1-5966-45E4-8AE7-88CF2C12229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55CB7CD-F472-43F9-9D0C-8798DD425C99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40B831-FB85-4BFF-B792-05BBB5959FDD}">
      <dgm:prSet phldrT="[Текст]" custT="1"/>
      <dgm:spPr/>
      <dgm:t>
        <a:bodyPr/>
        <a:lstStyle/>
        <a:p>
          <a:r>
            <a:rPr lang="ru-RU" sz="2800" smtClean="0">
              <a:latin typeface="Times New Roman" panose="02020603050405020304" pitchFamily="18" charset="0"/>
              <a:cs typeface="Times New Roman" panose="02020603050405020304" pitchFamily="18" charset="0"/>
            </a:rPr>
            <a:t>«Аккредитивы» означают любое соглашение, как бы оно не было названо или обозначено, в силу которого банк «Банк-эмитент», действуя по просьбе и в соответствии с инструкциями клиента «Приказодатель» или от своего имени: </a:t>
          </a:r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718F73-6186-4360-9FFD-A297DC29888A}" type="parTrans" cxnId="{6A792C84-CA4A-4899-B91D-67FFFFA06E9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5B2B57-753E-4827-B923-5916C4AFEBE5}" type="sibTrans" cxnId="{6A792C84-CA4A-4899-B91D-67FFFFA06E9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F5C74D-4559-4362-88C1-D31D8326D495}">
      <dgm:prSet phldrT="[Текст]" phldr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44F31B-9F8A-46AE-82DF-9092097A6811}" type="parTrans" cxnId="{7F9A6442-A6EB-4C22-8227-DBF1B6FE601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069637-93B6-4274-90E1-023826B3A213}" type="sibTrans" cxnId="{7F9A6442-A6EB-4C22-8227-DBF1B6FE601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4AE303-4457-498E-B158-F1DFEE9032DF}">
      <dgm:prSet phldrT="[Текст]" phldr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F5B865-2920-47D2-8E66-EFCB29E88FE6}" type="parTrans" cxnId="{25F17E68-7F72-44D4-A07B-D13FCC38FAA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19CEFA-FD38-41E5-8839-E7A1976B2DB9}" type="sibTrans" cxnId="{25F17E68-7F72-44D4-A07B-D13FCC38FAA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69D20A-C428-4722-BDB7-CAC5497CF5CC}">
      <dgm:prSet phldrT="[Текст]" phldr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7C7CA-1B20-4D93-A693-ECF84EE4A573}" type="parTrans" cxnId="{3B807B3E-A3EE-4107-A0A9-0306738C2EA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5974B7-E155-4D59-9042-133CE8DDEA75}" type="sibTrans" cxnId="{3B807B3E-A3EE-4107-A0A9-0306738C2EA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2FB705-D5FB-4ABB-A78C-FF48EE569796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должен произвести платеж третьему лицу или его приказу «Бенефициар», или должен акцептовать и оплатить переводные векселя (тратты), выставленные Бенефициарам, или 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6524D4-A117-4FC5-B14D-51D583BAB28B}" type="parTrans" cxnId="{816BAD09-A6FF-4F53-B1F5-50F4140DFAA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5AEE8D-1697-432C-B9C8-0F3A5675A860}" type="sibTrans" cxnId="{816BAD09-A6FF-4F53-B1F5-50F4140DFAA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40A2E-DA1F-44F0-BDF7-7F9BCBAA1F66}">
      <dgm:prSet custT="1"/>
      <dgm:spPr/>
      <dgm:t>
        <a:bodyPr/>
        <a:lstStyle/>
        <a:p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- дает полномочия другому банку произвести такой платеж, или акцептовать и оплатить такие переводные векселя (тратты), или </a:t>
          </a:r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469CBA-FD75-4E45-A954-7694BF2C480C}" type="parTrans" cxnId="{74F96805-64A4-4340-94D1-4212FABC14C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E9A72-6C40-4E53-887F-623EC46F63C6}" type="sibTrans" cxnId="{74F96805-64A4-4340-94D1-4212FABC14C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052460-0C7A-4166-8139-8A1440023117}">
      <dgm:prSet/>
      <dgm:spPr/>
    </dgm:pt>
    <dgm:pt modelId="{58E82AD7-69C5-442B-A8B4-E8FD1DB14520}" type="parTrans" cxnId="{447721E1-78E5-40AC-853C-E4B9F82D568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47843A-D3BB-49DC-80A2-3926DCD7F865}" type="sibTrans" cxnId="{447721E1-78E5-40AC-853C-E4B9F82D568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B4734-CC87-4CD3-9F72-E9F47FEADD5F}" type="pres">
      <dgm:prSet presAssocID="{155CB7CD-F472-43F9-9D0C-8798DD425C99}" presName="composite" presStyleCnt="0">
        <dgm:presLayoutVars>
          <dgm:chMax val="1"/>
          <dgm:dir/>
          <dgm:resizeHandles val="exact"/>
        </dgm:presLayoutVars>
      </dgm:prSet>
      <dgm:spPr/>
    </dgm:pt>
    <dgm:pt modelId="{E0826189-1B0E-4F61-9919-CE4589F4B8F7}" type="pres">
      <dgm:prSet presAssocID="{B840B831-FB85-4BFF-B792-05BBB5959FDD}" presName="roof" presStyleLbl="dkBgShp" presStyleIdx="0" presStyleCnt="2"/>
      <dgm:spPr/>
      <dgm:t>
        <a:bodyPr/>
        <a:lstStyle/>
        <a:p>
          <a:endParaRPr lang="ru-RU"/>
        </a:p>
      </dgm:t>
    </dgm:pt>
    <dgm:pt modelId="{88E2F0CC-0D9B-44F6-927C-0F8F6BBD4CE3}" type="pres">
      <dgm:prSet presAssocID="{B840B831-FB85-4BFF-B792-05BBB5959FDD}" presName="pillars" presStyleCnt="0"/>
      <dgm:spPr/>
    </dgm:pt>
    <dgm:pt modelId="{22C71A8C-3A46-463D-A16E-8EC4F05176D6}" type="pres">
      <dgm:prSet presAssocID="{B840B831-FB85-4BFF-B792-05BBB5959FDD}" presName="pillar1" presStyleLbl="node1" presStyleIdx="0" presStyleCnt="2">
        <dgm:presLayoutVars>
          <dgm:bulletEnabled val="1"/>
        </dgm:presLayoutVars>
      </dgm:prSet>
      <dgm:spPr/>
    </dgm:pt>
    <dgm:pt modelId="{6376B4B3-7752-4EA4-9809-81C4AE952697}" type="pres">
      <dgm:prSet presAssocID="{C7640A2E-DA1F-44F0-BDF7-7F9BCBAA1F66}" presName="pillarX" presStyleLbl="node1" presStyleIdx="1" presStyleCnt="2">
        <dgm:presLayoutVars>
          <dgm:bulletEnabled val="1"/>
        </dgm:presLayoutVars>
      </dgm:prSet>
      <dgm:spPr/>
    </dgm:pt>
    <dgm:pt modelId="{1855CB5C-C33D-494E-9399-43F7CA2AC12F}" type="pres">
      <dgm:prSet presAssocID="{B840B831-FB85-4BFF-B792-05BBB5959FDD}" presName="base" presStyleLbl="dkBgShp" presStyleIdx="1" presStyleCnt="2"/>
      <dgm:spPr/>
    </dgm:pt>
  </dgm:ptLst>
  <dgm:cxnLst>
    <dgm:cxn modelId="{CC42CD52-74DC-4561-B84E-C746A5CBD620}" type="presOf" srcId="{155CB7CD-F472-43F9-9D0C-8798DD425C99}" destId="{B89B4734-CC87-4CD3-9F72-E9F47FEADD5F}" srcOrd="0" destOrd="0" presId="urn:microsoft.com/office/officeart/2005/8/layout/hList3"/>
    <dgm:cxn modelId="{25F17E68-7F72-44D4-A07B-D13FCC38FAA8}" srcId="{49052460-0C7A-4166-8139-8A1440023117}" destId="{304AE303-4457-498E-B158-F1DFEE9032DF}" srcOrd="1" destOrd="0" parTransId="{D5F5B865-2920-47D2-8E66-EFCB29E88FE6}" sibTransId="{CB19CEFA-FD38-41E5-8839-E7A1976B2DB9}"/>
    <dgm:cxn modelId="{5E8811EB-A0CF-40B8-8330-FF9BABC627C5}" type="presOf" srcId="{C7640A2E-DA1F-44F0-BDF7-7F9BCBAA1F66}" destId="{6376B4B3-7752-4EA4-9809-81C4AE952697}" srcOrd="0" destOrd="0" presId="urn:microsoft.com/office/officeart/2005/8/layout/hList3"/>
    <dgm:cxn modelId="{BE9C7A37-46B9-403E-8F8B-4FD1E4BE83AA}" type="presOf" srcId="{B840B831-FB85-4BFF-B792-05BBB5959FDD}" destId="{E0826189-1B0E-4F61-9919-CE4589F4B8F7}" srcOrd="0" destOrd="0" presId="urn:microsoft.com/office/officeart/2005/8/layout/hList3"/>
    <dgm:cxn modelId="{7F9A6442-A6EB-4C22-8227-DBF1B6FE6014}" srcId="{49052460-0C7A-4166-8139-8A1440023117}" destId="{18F5C74D-4559-4362-88C1-D31D8326D495}" srcOrd="0" destOrd="0" parTransId="{0544F31B-9F8A-46AE-82DF-9092097A6811}" sibTransId="{83069637-93B6-4274-90E1-023826B3A213}"/>
    <dgm:cxn modelId="{6A792C84-CA4A-4899-B91D-67FFFFA06E98}" srcId="{155CB7CD-F472-43F9-9D0C-8798DD425C99}" destId="{B840B831-FB85-4BFF-B792-05BBB5959FDD}" srcOrd="0" destOrd="0" parTransId="{4F718F73-6186-4360-9FFD-A297DC29888A}" sibTransId="{1C5B2B57-753E-4827-B923-5916C4AFEBE5}"/>
    <dgm:cxn modelId="{447721E1-78E5-40AC-853C-E4B9F82D5689}" srcId="{155CB7CD-F472-43F9-9D0C-8798DD425C99}" destId="{49052460-0C7A-4166-8139-8A1440023117}" srcOrd="1" destOrd="0" parTransId="{58E82AD7-69C5-442B-A8B4-E8FD1DB14520}" sibTransId="{4447843A-D3BB-49DC-80A2-3926DCD7F865}"/>
    <dgm:cxn modelId="{906E5644-BDD2-41BD-8768-8E8D301509C6}" type="presOf" srcId="{9A2FB705-D5FB-4ABB-A78C-FF48EE569796}" destId="{22C71A8C-3A46-463D-A16E-8EC4F05176D6}" srcOrd="0" destOrd="0" presId="urn:microsoft.com/office/officeart/2005/8/layout/hList3"/>
    <dgm:cxn modelId="{816BAD09-A6FF-4F53-B1F5-50F4140DFAA3}" srcId="{B840B831-FB85-4BFF-B792-05BBB5959FDD}" destId="{9A2FB705-D5FB-4ABB-A78C-FF48EE569796}" srcOrd="0" destOrd="0" parTransId="{A86524D4-A117-4FC5-B14D-51D583BAB28B}" sibTransId="{045AEE8D-1697-432C-B9C8-0F3A5675A860}"/>
    <dgm:cxn modelId="{74F96805-64A4-4340-94D1-4212FABC14C8}" srcId="{B840B831-FB85-4BFF-B792-05BBB5959FDD}" destId="{C7640A2E-DA1F-44F0-BDF7-7F9BCBAA1F66}" srcOrd="1" destOrd="0" parTransId="{32469CBA-FD75-4E45-A954-7694BF2C480C}" sibTransId="{0BFE9A72-6C40-4E53-887F-623EC46F63C6}"/>
    <dgm:cxn modelId="{3B807B3E-A3EE-4107-A0A9-0306738C2EA9}" srcId="{49052460-0C7A-4166-8139-8A1440023117}" destId="{5269D20A-C428-4722-BDB7-CAC5497CF5CC}" srcOrd="2" destOrd="0" parTransId="{00A7C7CA-1B20-4D93-A693-ECF84EE4A573}" sibTransId="{4E5974B7-E155-4D59-9042-133CE8DDEA75}"/>
    <dgm:cxn modelId="{31C0463C-BC76-4D0A-AC6A-AC5A86F3ED73}" type="presParOf" srcId="{B89B4734-CC87-4CD3-9F72-E9F47FEADD5F}" destId="{E0826189-1B0E-4F61-9919-CE4589F4B8F7}" srcOrd="0" destOrd="0" presId="urn:microsoft.com/office/officeart/2005/8/layout/hList3"/>
    <dgm:cxn modelId="{EC39CF44-E782-48E8-9A69-27689BBA853D}" type="presParOf" srcId="{B89B4734-CC87-4CD3-9F72-E9F47FEADD5F}" destId="{88E2F0CC-0D9B-44F6-927C-0F8F6BBD4CE3}" srcOrd="1" destOrd="0" presId="urn:microsoft.com/office/officeart/2005/8/layout/hList3"/>
    <dgm:cxn modelId="{56848700-5FBF-4D98-9C59-536D159830FA}" type="presParOf" srcId="{88E2F0CC-0D9B-44F6-927C-0F8F6BBD4CE3}" destId="{22C71A8C-3A46-463D-A16E-8EC4F05176D6}" srcOrd="0" destOrd="0" presId="urn:microsoft.com/office/officeart/2005/8/layout/hList3"/>
    <dgm:cxn modelId="{8CB94F7B-EFA8-41AD-A688-F53B5A0A73F0}" type="presParOf" srcId="{88E2F0CC-0D9B-44F6-927C-0F8F6BBD4CE3}" destId="{6376B4B3-7752-4EA4-9809-81C4AE952697}" srcOrd="1" destOrd="0" presId="urn:microsoft.com/office/officeart/2005/8/layout/hList3"/>
    <dgm:cxn modelId="{9489231C-E68D-4328-9028-477DA08045D0}" type="presParOf" srcId="{B89B4734-CC87-4CD3-9F72-E9F47FEADD5F}" destId="{1855CB5C-C33D-494E-9399-43F7CA2AC12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4D00D04-FB70-4964-8579-76DC0C1F4F12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F169AE1-548C-45EB-A9F1-D234A1D88587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1 - Экспортер и Импортер договариваются об аккредитивной форме расчетов.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7B663-79B4-427B-B617-E4E1CF69F25E}" type="parTrans" cxnId="{A543CBFB-4BFD-4B37-899C-B01A602C778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250189-C242-47FD-9B1C-28A332ECACC2}" type="sibTrans" cxnId="{A543CBFB-4BFD-4B37-899C-B01A602C778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E6414-967B-40A1-AA86-09E4517B16C4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2- Импортер («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аппликант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») согласие экспортера («бенефициара») просит свой банк открыть аккредитив. Банк импортера («банк-эмитент») берет на себя обязательство оплатить экспортеру фиксированную сумму, при условии, что экспортер предоставит документы, соответствующие условиям аккредитива в течение установленного периода времени.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E128A8-CEE0-4CF7-B4AA-E4C18BD99A5E}" type="parTrans" cxnId="{A90464DD-2179-4D5B-B319-98A93B460C5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A913E-D56D-47F3-9FBA-49BBF9001791}" type="sibTrans" cxnId="{A90464DD-2179-4D5B-B319-98A93B460C5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E89356-60CE-4D34-9514-0B2A0EF5F815}">
      <dgm:prSet custT="1"/>
      <dgm:spPr/>
      <dgm:t>
        <a:bodyPr/>
        <a:lstStyle/>
        <a:p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3- Банк-эмитент информирует банк экспортера об открытии аккредитива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934B55-2B78-4E2A-8AC7-7CA903306676}" type="parTrans" cxnId="{25EB9CC6-784C-4550-A419-936B76B708C7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B9AF21-3BA7-4A89-A842-1814FC8D401A}" type="sibTrans" cxnId="{25EB9CC6-784C-4550-A419-936B76B708C7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077AB5-33E3-4AD9-844C-0BEEB02493A2}">
      <dgm:prSet custT="1"/>
      <dgm:spPr/>
      <dgm:t>
        <a:bodyPr/>
        <a:lstStyle/>
        <a:p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4- Банк экспортера («авизующий банк») информирует экспортер о том, что на его имя открыт аккредитив.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22464E-ADDB-40C4-80B1-59294D4BB178}" type="parTrans" cxnId="{4D801C3E-5E50-496E-B4AB-50BDE842F15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D543F4-5646-4F05-A3F6-96B79B7B6775}" type="sibTrans" cxnId="{4D801C3E-5E50-496E-B4AB-50BDE842F15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78FF34-F515-42BB-A995-F36B02456FCE}">
      <dgm:prSet custT="1"/>
      <dgm:spPr/>
      <dgm:t>
        <a:bodyPr/>
        <a:lstStyle/>
        <a:p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5- экспортер отгружает товар, готовит необходимые документы и направляет их в свой парк для предоставления в исполняющее банк.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B9F3E6-86C8-4F3B-90EB-5538DAD7698B}" type="parTrans" cxnId="{A2D7185B-6DAC-44AA-9CAE-1085E3C50023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705741-210D-4212-BF65-4DE6BBCA7C18}" type="sibTrans" cxnId="{A2D7185B-6DAC-44AA-9CAE-1085E3C50023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79BE65-47CC-47FA-B82A-7AF70846CA60}">
      <dgm:prSet custT="1"/>
      <dgm:spPr/>
      <dgm:t>
        <a:bodyPr/>
        <a:lstStyle/>
        <a:p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6- Исполняющий банк проверяет документы и в случае соответствия документов условиям и срокам аккредитива, выплачивает экспортеру указанную сумму предоставленных документов.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EB2AF3-58F7-4584-A060-A2164E6958D2}" type="parTrans" cxnId="{3106F937-827E-4D7D-AF23-2EC3D1BB0D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756D42-2ACA-4097-8FC2-89E4BFC537F8}" type="sibTrans" cxnId="{3106F937-827E-4D7D-AF23-2EC3D1BB0D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97D1A6-8814-463A-A85E-246CE5900E5D}">
      <dgm:prSet custT="1"/>
      <dgm:spPr/>
      <dgm:t>
        <a:bodyPr/>
        <a:lstStyle/>
        <a:p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7- Исполняющий банк направляет документы в банк импортера для дальнейшей передача импортеру, который может использовать их теперь для получения товаров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16BE1A-DB6B-45E8-8E2B-B98EBFD77537}" type="parTrans" cxnId="{F2398E70-D588-4ABC-90BE-B062CB5D208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BB4755-53CF-4C11-9321-2087946AB491}" type="sibTrans" cxnId="{F2398E70-D588-4ABC-90BE-B062CB5D208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7F3F26-4E06-451C-811A-88B4BAA2CB52}" type="pres">
      <dgm:prSet presAssocID="{F4D00D04-FB70-4964-8579-76DC0C1F4F12}" presName="linear" presStyleCnt="0">
        <dgm:presLayoutVars>
          <dgm:animLvl val="lvl"/>
          <dgm:resizeHandles val="exact"/>
        </dgm:presLayoutVars>
      </dgm:prSet>
      <dgm:spPr/>
    </dgm:pt>
    <dgm:pt modelId="{BBCB5524-17FA-4E1D-BD67-4A9C7F1E64BA}" type="pres">
      <dgm:prSet presAssocID="{0F169AE1-548C-45EB-A9F1-D234A1D88587}" presName="parentText" presStyleLbl="node1" presStyleIdx="0" presStyleCnt="7" custLinFactY="-14146" custLinFactNeighborX="-50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FB73B-BF7E-4E3A-98D4-E387F98CBAD9}" type="pres">
      <dgm:prSet presAssocID="{90250189-C242-47FD-9B1C-28A332ECACC2}" presName="spacer" presStyleCnt="0"/>
      <dgm:spPr/>
    </dgm:pt>
    <dgm:pt modelId="{BBE5BFFC-C284-441E-B0EE-542C246206BE}" type="pres">
      <dgm:prSet presAssocID="{D4BE6414-967B-40A1-AA86-09E4517B16C4}" presName="parentText" presStyleLbl="node1" presStyleIdx="1" presStyleCnt="7" custScaleY="128828">
        <dgm:presLayoutVars>
          <dgm:chMax val="0"/>
          <dgm:bulletEnabled val="1"/>
        </dgm:presLayoutVars>
      </dgm:prSet>
      <dgm:spPr/>
    </dgm:pt>
    <dgm:pt modelId="{F34AFC36-5641-4190-96D1-3055123EBEF8}" type="pres">
      <dgm:prSet presAssocID="{2D7A913E-D56D-47F3-9FBA-49BBF9001791}" presName="spacer" presStyleCnt="0"/>
      <dgm:spPr/>
    </dgm:pt>
    <dgm:pt modelId="{43898D66-70AC-49C9-9A36-79DE57E7BDD9}" type="pres">
      <dgm:prSet presAssocID="{9CE89356-60CE-4D34-9514-0B2A0EF5F815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817D885-6AF5-4D06-AAF9-9CA2722EFACD}" type="pres">
      <dgm:prSet presAssocID="{08B9AF21-3BA7-4A89-A842-1814FC8D401A}" presName="spacer" presStyleCnt="0"/>
      <dgm:spPr/>
    </dgm:pt>
    <dgm:pt modelId="{8F6267DC-4A89-46F5-9785-3D561E5A748E}" type="pres">
      <dgm:prSet presAssocID="{E2077AB5-33E3-4AD9-844C-0BEEB02493A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7F0C9BA-928A-4D71-A173-D02F7F9145BA}" type="pres">
      <dgm:prSet presAssocID="{2AD543F4-5646-4F05-A3F6-96B79B7B6775}" presName="spacer" presStyleCnt="0"/>
      <dgm:spPr/>
    </dgm:pt>
    <dgm:pt modelId="{7DD4AD98-CEC5-4CB7-B33C-32A9304E1051}" type="pres">
      <dgm:prSet presAssocID="{3678FF34-F515-42BB-A995-F36B02456FC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E7F6C97F-A98C-4AB5-8DC5-93AA4EBAA39D}" type="pres">
      <dgm:prSet presAssocID="{72705741-210D-4212-BF65-4DE6BBCA7C18}" presName="spacer" presStyleCnt="0"/>
      <dgm:spPr/>
    </dgm:pt>
    <dgm:pt modelId="{A2F4FB4B-13B4-4321-9F3B-04944626859B}" type="pres">
      <dgm:prSet presAssocID="{9E79BE65-47CC-47FA-B82A-7AF70846CA6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42B12AB-FD21-4A52-990D-17F106C628CE}" type="pres">
      <dgm:prSet presAssocID="{61756D42-2ACA-4097-8FC2-89E4BFC537F8}" presName="spacer" presStyleCnt="0"/>
      <dgm:spPr/>
    </dgm:pt>
    <dgm:pt modelId="{6DFE1B0E-919B-476C-91D8-8EB5181632E3}" type="pres">
      <dgm:prSet presAssocID="{8E97D1A6-8814-463A-A85E-246CE5900E5D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106F937-827E-4D7D-AF23-2EC3D1BB0D9D}" srcId="{F4D00D04-FB70-4964-8579-76DC0C1F4F12}" destId="{9E79BE65-47CC-47FA-B82A-7AF70846CA60}" srcOrd="5" destOrd="0" parTransId="{4DEB2AF3-58F7-4584-A060-A2164E6958D2}" sibTransId="{61756D42-2ACA-4097-8FC2-89E4BFC537F8}"/>
    <dgm:cxn modelId="{73BB0C35-03EF-4229-B3BA-B7919B5B4E6E}" type="presOf" srcId="{9E79BE65-47CC-47FA-B82A-7AF70846CA60}" destId="{A2F4FB4B-13B4-4321-9F3B-04944626859B}" srcOrd="0" destOrd="0" presId="urn:microsoft.com/office/officeart/2005/8/layout/vList2"/>
    <dgm:cxn modelId="{A543CBFB-4BFD-4B37-899C-B01A602C7782}" srcId="{F4D00D04-FB70-4964-8579-76DC0C1F4F12}" destId="{0F169AE1-548C-45EB-A9F1-D234A1D88587}" srcOrd="0" destOrd="0" parTransId="{9E57B663-79B4-427B-B617-E4E1CF69F25E}" sibTransId="{90250189-C242-47FD-9B1C-28A332ECACC2}"/>
    <dgm:cxn modelId="{274FA5B7-388B-4CB6-BC94-E2A3481ABDFE}" type="presOf" srcId="{9CE89356-60CE-4D34-9514-0B2A0EF5F815}" destId="{43898D66-70AC-49C9-9A36-79DE57E7BDD9}" srcOrd="0" destOrd="0" presId="urn:microsoft.com/office/officeart/2005/8/layout/vList2"/>
    <dgm:cxn modelId="{4D801C3E-5E50-496E-B4AB-50BDE842F152}" srcId="{F4D00D04-FB70-4964-8579-76DC0C1F4F12}" destId="{E2077AB5-33E3-4AD9-844C-0BEEB02493A2}" srcOrd="3" destOrd="0" parTransId="{2822464E-ADDB-40C4-80B1-59294D4BB178}" sibTransId="{2AD543F4-5646-4F05-A3F6-96B79B7B6775}"/>
    <dgm:cxn modelId="{49376412-0193-4913-8F45-DD6F78F0F28B}" type="presOf" srcId="{8E97D1A6-8814-463A-A85E-246CE5900E5D}" destId="{6DFE1B0E-919B-476C-91D8-8EB5181632E3}" srcOrd="0" destOrd="0" presId="urn:microsoft.com/office/officeart/2005/8/layout/vList2"/>
    <dgm:cxn modelId="{A90464DD-2179-4D5B-B319-98A93B460C5E}" srcId="{F4D00D04-FB70-4964-8579-76DC0C1F4F12}" destId="{D4BE6414-967B-40A1-AA86-09E4517B16C4}" srcOrd="1" destOrd="0" parTransId="{08E128A8-CEE0-4CF7-B4AA-E4C18BD99A5E}" sibTransId="{2D7A913E-D56D-47F3-9FBA-49BBF9001791}"/>
    <dgm:cxn modelId="{1054888E-89F9-4144-BBC1-D1DA6ECFB063}" type="presOf" srcId="{F4D00D04-FB70-4964-8579-76DC0C1F4F12}" destId="{6D7F3F26-4E06-451C-811A-88B4BAA2CB52}" srcOrd="0" destOrd="0" presId="urn:microsoft.com/office/officeart/2005/8/layout/vList2"/>
    <dgm:cxn modelId="{A2D7185B-6DAC-44AA-9CAE-1085E3C50023}" srcId="{F4D00D04-FB70-4964-8579-76DC0C1F4F12}" destId="{3678FF34-F515-42BB-A995-F36B02456FCE}" srcOrd="4" destOrd="0" parTransId="{03B9F3E6-86C8-4F3B-90EB-5538DAD7698B}" sibTransId="{72705741-210D-4212-BF65-4DE6BBCA7C18}"/>
    <dgm:cxn modelId="{724DA04B-4A49-4589-B9C0-A416D118905B}" type="presOf" srcId="{E2077AB5-33E3-4AD9-844C-0BEEB02493A2}" destId="{8F6267DC-4A89-46F5-9785-3D561E5A748E}" srcOrd="0" destOrd="0" presId="urn:microsoft.com/office/officeart/2005/8/layout/vList2"/>
    <dgm:cxn modelId="{F49B2016-539C-4317-B7F3-84175269827D}" type="presOf" srcId="{3678FF34-F515-42BB-A995-F36B02456FCE}" destId="{7DD4AD98-CEC5-4CB7-B33C-32A9304E1051}" srcOrd="0" destOrd="0" presId="urn:microsoft.com/office/officeart/2005/8/layout/vList2"/>
    <dgm:cxn modelId="{1B58A4E7-44BE-4557-A11C-F5792C569AB5}" type="presOf" srcId="{0F169AE1-548C-45EB-A9F1-D234A1D88587}" destId="{BBCB5524-17FA-4E1D-BD67-4A9C7F1E64BA}" srcOrd="0" destOrd="0" presId="urn:microsoft.com/office/officeart/2005/8/layout/vList2"/>
    <dgm:cxn modelId="{F2398E70-D588-4ABC-90BE-B062CB5D208D}" srcId="{F4D00D04-FB70-4964-8579-76DC0C1F4F12}" destId="{8E97D1A6-8814-463A-A85E-246CE5900E5D}" srcOrd="6" destOrd="0" parTransId="{4516BE1A-DB6B-45E8-8E2B-B98EBFD77537}" sibTransId="{2BBB4755-53CF-4C11-9321-2087946AB491}"/>
    <dgm:cxn modelId="{25EB9CC6-784C-4550-A419-936B76B708C7}" srcId="{F4D00D04-FB70-4964-8579-76DC0C1F4F12}" destId="{9CE89356-60CE-4D34-9514-0B2A0EF5F815}" srcOrd="2" destOrd="0" parTransId="{13934B55-2B78-4E2A-8AC7-7CA903306676}" sibTransId="{08B9AF21-3BA7-4A89-A842-1814FC8D401A}"/>
    <dgm:cxn modelId="{2809810F-F551-40BE-95BE-48A486161424}" type="presOf" srcId="{D4BE6414-967B-40A1-AA86-09E4517B16C4}" destId="{BBE5BFFC-C284-441E-B0EE-542C246206BE}" srcOrd="0" destOrd="0" presId="urn:microsoft.com/office/officeart/2005/8/layout/vList2"/>
    <dgm:cxn modelId="{1897C915-D8CB-48D6-A8AC-5A26B0CE6107}" type="presParOf" srcId="{6D7F3F26-4E06-451C-811A-88B4BAA2CB52}" destId="{BBCB5524-17FA-4E1D-BD67-4A9C7F1E64BA}" srcOrd="0" destOrd="0" presId="urn:microsoft.com/office/officeart/2005/8/layout/vList2"/>
    <dgm:cxn modelId="{0D8A94FF-4C0F-46E8-8ABC-EDD2E75AC8A3}" type="presParOf" srcId="{6D7F3F26-4E06-451C-811A-88B4BAA2CB52}" destId="{4B5FB73B-BF7E-4E3A-98D4-E387F98CBAD9}" srcOrd="1" destOrd="0" presId="urn:microsoft.com/office/officeart/2005/8/layout/vList2"/>
    <dgm:cxn modelId="{DFFE7B8C-5490-4579-8997-271BA4387C0A}" type="presParOf" srcId="{6D7F3F26-4E06-451C-811A-88B4BAA2CB52}" destId="{BBE5BFFC-C284-441E-B0EE-542C246206BE}" srcOrd="2" destOrd="0" presId="urn:microsoft.com/office/officeart/2005/8/layout/vList2"/>
    <dgm:cxn modelId="{84578320-4EE1-4878-84D8-14879B85F8FB}" type="presParOf" srcId="{6D7F3F26-4E06-451C-811A-88B4BAA2CB52}" destId="{F34AFC36-5641-4190-96D1-3055123EBEF8}" srcOrd="3" destOrd="0" presId="urn:microsoft.com/office/officeart/2005/8/layout/vList2"/>
    <dgm:cxn modelId="{0959E5BB-6FAD-46EC-9DC9-80E15750B3F2}" type="presParOf" srcId="{6D7F3F26-4E06-451C-811A-88B4BAA2CB52}" destId="{43898D66-70AC-49C9-9A36-79DE57E7BDD9}" srcOrd="4" destOrd="0" presId="urn:microsoft.com/office/officeart/2005/8/layout/vList2"/>
    <dgm:cxn modelId="{B4DEC481-C657-4983-B888-4A395D889E0A}" type="presParOf" srcId="{6D7F3F26-4E06-451C-811A-88B4BAA2CB52}" destId="{1817D885-6AF5-4D06-AAF9-9CA2722EFACD}" srcOrd="5" destOrd="0" presId="urn:microsoft.com/office/officeart/2005/8/layout/vList2"/>
    <dgm:cxn modelId="{3BCA69A9-1278-4C36-9BC4-459D71A9E547}" type="presParOf" srcId="{6D7F3F26-4E06-451C-811A-88B4BAA2CB52}" destId="{8F6267DC-4A89-46F5-9785-3D561E5A748E}" srcOrd="6" destOrd="0" presId="urn:microsoft.com/office/officeart/2005/8/layout/vList2"/>
    <dgm:cxn modelId="{A02E93A9-1130-46A5-8EDF-740AD90A3133}" type="presParOf" srcId="{6D7F3F26-4E06-451C-811A-88B4BAA2CB52}" destId="{B7F0C9BA-928A-4D71-A173-D02F7F9145BA}" srcOrd="7" destOrd="0" presId="urn:microsoft.com/office/officeart/2005/8/layout/vList2"/>
    <dgm:cxn modelId="{C9EEADA5-894E-441E-A098-A937FE91F6B0}" type="presParOf" srcId="{6D7F3F26-4E06-451C-811A-88B4BAA2CB52}" destId="{7DD4AD98-CEC5-4CB7-B33C-32A9304E1051}" srcOrd="8" destOrd="0" presId="urn:microsoft.com/office/officeart/2005/8/layout/vList2"/>
    <dgm:cxn modelId="{E341A90E-5219-4773-B04A-7F815BA156C5}" type="presParOf" srcId="{6D7F3F26-4E06-451C-811A-88B4BAA2CB52}" destId="{E7F6C97F-A98C-4AB5-8DC5-93AA4EBAA39D}" srcOrd="9" destOrd="0" presId="urn:microsoft.com/office/officeart/2005/8/layout/vList2"/>
    <dgm:cxn modelId="{D02A8C98-36EB-47CC-A39E-4A43C67FE928}" type="presParOf" srcId="{6D7F3F26-4E06-451C-811A-88B4BAA2CB52}" destId="{A2F4FB4B-13B4-4321-9F3B-04944626859B}" srcOrd="10" destOrd="0" presId="urn:microsoft.com/office/officeart/2005/8/layout/vList2"/>
    <dgm:cxn modelId="{BC470575-A200-4728-B923-52E333FCE62E}" type="presParOf" srcId="{6D7F3F26-4E06-451C-811A-88B4BAA2CB52}" destId="{C42B12AB-FD21-4A52-990D-17F106C628CE}" srcOrd="11" destOrd="0" presId="urn:microsoft.com/office/officeart/2005/8/layout/vList2"/>
    <dgm:cxn modelId="{4CC5E0C6-1BCB-4702-910C-6A7797DCE9E9}" type="presParOf" srcId="{6D7F3F26-4E06-451C-811A-88B4BAA2CB52}" destId="{6DFE1B0E-919B-476C-91D8-8EB5181632E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7D64415-5A87-42E9-95E4-7279F9A64565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5266DFE-24E3-4D5D-91D7-22CD6BEE5CAD}">
      <dgm:prSet phldrT="[Текст]" custT="1"/>
      <dgm:spPr/>
      <dgm:t>
        <a:bodyPr/>
        <a:lstStyle/>
        <a:p>
          <a:pPr algn="ctr"/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Отзывной Аккредитив может быть изменен или аннулирован Банком-эмитентом в любой момент и без предварительного уведомления Бенефициара. </a:t>
          </a:r>
          <a:endParaRPr lang="en-US" sz="2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Однако Банк-эмитент должен: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6885E6-C994-4BC1-A1F3-76DED4C7FAE9}" type="parTrans" cxnId="{DF391697-A509-4501-AC6F-04D96130FFD1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5F891A-87B3-482F-A062-78F062E6335F}" type="sibTrans" cxnId="{DF391697-A509-4501-AC6F-04D96130FFD1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88873F-9084-495F-A107-24AAABDE3904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Предоставить возмещение банку, в котором отзывной Аккредитив исполняется путем платежа по предъявлении, акцепта или негоциации, за любой платеж, акцепт и негоциацию, произведенную этим банком до получения им извещения об изменении или аннуляции, против документов, которые по внешним признакам соответствует условиям Аккредитива;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91452F-93D8-4FA2-AEF4-4F0DD57B7819}" type="parTrans" cxnId="{9F2B8F4A-676F-4E8C-9A3F-5F8D79D5220D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1D694-4704-42CA-92E3-6E397434BCF1}" type="sibTrans" cxnId="{9F2B8F4A-676F-4E8C-9A3F-5F8D79D5220D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EB9C2-2564-4492-A2A3-80A4DFA946BC}">
      <dgm:prSet phldrT="[Текст]"/>
      <dgm:spPr/>
      <dgm:t>
        <a:bodyPr/>
        <a:lstStyle/>
        <a:p>
          <a:pPr algn="just"/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D91267-8205-4553-8D12-E46224562FD0}" type="parTrans" cxnId="{C809137B-57A3-426E-8760-B1D34F6C686B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BBD4BB-681F-445A-A5E0-5A83CC3CCE0E}" type="sibTrans" cxnId="{C809137B-57A3-426E-8760-B1D34F6C686B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2C10DB-2C86-45F6-91A4-5D0A6A062C28}">
      <dgm:prSet/>
      <dgm:spPr/>
      <dgm:t>
        <a:bodyPr/>
        <a:lstStyle/>
        <a:p>
          <a:pPr algn="just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2. Предоставить возмещение банку, в котором отзывной Аккредитив исполняется путем платежа в рассрочку, если такой банк да получения им извещения об изменении или аннуляции принял документы, которые по внешним признака соответствует условиям Аккредитива. 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17CFED-4817-4EFA-822B-EEA858553581}" type="parTrans" cxnId="{2F29DF98-9070-4EF7-8E5D-496433FDD934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4119AB-E4C4-4CCF-ABE5-71FEFD049FA1}" type="sibTrans" cxnId="{2F29DF98-9070-4EF7-8E5D-496433FDD934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A6C0BF-34C8-418C-A475-8B6A4723EA20}" type="pres">
      <dgm:prSet presAssocID="{37D64415-5A87-42E9-95E4-7279F9A64565}" presName="composite" presStyleCnt="0">
        <dgm:presLayoutVars>
          <dgm:chMax val="1"/>
          <dgm:dir/>
          <dgm:resizeHandles val="exact"/>
        </dgm:presLayoutVars>
      </dgm:prSet>
      <dgm:spPr/>
    </dgm:pt>
    <dgm:pt modelId="{22E80C03-FEAC-4F3E-A8C7-76DF10755FB8}" type="pres">
      <dgm:prSet presAssocID="{35266DFE-24E3-4D5D-91D7-22CD6BEE5CAD}" presName="roof" presStyleLbl="dkBgShp" presStyleIdx="0" presStyleCnt="2" custLinFactNeighborY="-3878"/>
      <dgm:spPr/>
      <dgm:t>
        <a:bodyPr/>
        <a:lstStyle/>
        <a:p>
          <a:endParaRPr lang="ru-RU"/>
        </a:p>
      </dgm:t>
    </dgm:pt>
    <dgm:pt modelId="{9E42777C-3481-4540-8CCF-AA5A4D73A504}" type="pres">
      <dgm:prSet presAssocID="{35266DFE-24E3-4D5D-91D7-22CD6BEE5CAD}" presName="pillars" presStyleCnt="0"/>
      <dgm:spPr/>
    </dgm:pt>
    <dgm:pt modelId="{C86B2D4B-949B-406A-9F4E-B0C9AAADA49C}" type="pres">
      <dgm:prSet presAssocID="{35266DFE-24E3-4D5D-91D7-22CD6BEE5CAD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07DFB-217D-4B9B-920F-FFFCD640B317}" type="pres">
      <dgm:prSet presAssocID="{6B2C10DB-2C86-45F6-91A4-5D0A6A062C28}" presName="pillarX" presStyleLbl="node1" presStyleIdx="1" presStyleCnt="2">
        <dgm:presLayoutVars>
          <dgm:bulletEnabled val="1"/>
        </dgm:presLayoutVars>
      </dgm:prSet>
      <dgm:spPr/>
    </dgm:pt>
    <dgm:pt modelId="{D2CF2F9D-031B-4C88-9E5E-737A3AC797DA}" type="pres">
      <dgm:prSet presAssocID="{35266DFE-24E3-4D5D-91D7-22CD6BEE5CAD}" presName="base" presStyleLbl="dkBgShp" presStyleIdx="1" presStyleCnt="2"/>
      <dgm:spPr/>
    </dgm:pt>
  </dgm:ptLst>
  <dgm:cxnLst>
    <dgm:cxn modelId="{C809137B-57A3-426E-8760-B1D34F6C686B}" srcId="{37D64415-5A87-42E9-95E4-7279F9A64565}" destId="{D4BEB9C2-2564-4492-A2A3-80A4DFA946BC}" srcOrd="1" destOrd="0" parTransId="{8CD91267-8205-4553-8D12-E46224562FD0}" sibTransId="{4FBBD4BB-681F-445A-A5E0-5A83CC3CCE0E}"/>
    <dgm:cxn modelId="{A9DEA001-754E-4384-83D0-68AB544A400B}" type="presOf" srcId="{CC88873F-9084-495F-A107-24AAABDE3904}" destId="{C86B2D4B-949B-406A-9F4E-B0C9AAADA49C}" srcOrd="0" destOrd="0" presId="urn:microsoft.com/office/officeart/2005/8/layout/hList3"/>
    <dgm:cxn modelId="{45E9E5A5-B30D-4E62-BF66-7185CD599E75}" type="presOf" srcId="{6B2C10DB-2C86-45F6-91A4-5D0A6A062C28}" destId="{6B907DFB-217D-4B9B-920F-FFFCD640B317}" srcOrd="0" destOrd="0" presId="urn:microsoft.com/office/officeart/2005/8/layout/hList3"/>
    <dgm:cxn modelId="{9F2B8F4A-676F-4E8C-9A3F-5F8D79D5220D}" srcId="{35266DFE-24E3-4D5D-91D7-22CD6BEE5CAD}" destId="{CC88873F-9084-495F-A107-24AAABDE3904}" srcOrd="0" destOrd="0" parTransId="{C791452F-93D8-4FA2-AEF4-4F0DD57B7819}" sibTransId="{9FB1D694-4704-42CA-92E3-6E397434BCF1}"/>
    <dgm:cxn modelId="{DF391697-A509-4501-AC6F-04D96130FFD1}" srcId="{37D64415-5A87-42E9-95E4-7279F9A64565}" destId="{35266DFE-24E3-4D5D-91D7-22CD6BEE5CAD}" srcOrd="0" destOrd="0" parTransId="{A06885E6-C994-4BC1-A1F3-76DED4C7FAE9}" sibTransId="{9A5F891A-87B3-482F-A062-78F062E6335F}"/>
    <dgm:cxn modelId="{E8BF0993-3DEA-4A0A-8685-44F4131F1218}" type="presOf" srcId="{35266DFE-24E3-4D5D-91D7-22CD6BEE5CAD}" destId="{22E80C03-FEAC-4F3E-A8C7-76DF10755FB8}" srcOrd="0" destOrd="0" presId="urn:microsoft.com/office/officeart/2005/8/layout/hList3"/>
    <dgm:cxn modelId="{08DAC23E-7365-4BD8-A60E-1FCA8ECFE95C}" type="presOf" srcId="{37D64415-5A87-42E9-95E4-7279F9A64565}" destId="{29A6C0BF-34C8-418C-A475-8B6A4723EA20}" srcOrd="0" destOrd="0" presId="urn:microsoft.com/office/officeart/2005/8/layout/hList3"/>
    <dgm:cxn modelId="{2F29DF98-9070-4EF7-8E5D-496433FDD934}" srcId="{35266DFE-24E3-4D5D-91D7-22CD6BEE5CAD}" destId="{6B2C10DB-2C86-45F6-91A4-5D0A6A062C28}" srcOrd="1" destOrd="0" parTransId="{8E17CFED-4817-4EFA-822B-EEA858553581}" sibTransId="{964119AB-E4C4-4CCF-ABE5-71FEFD049FA1}"/>
    <dgm:cxn modelId="{8F3FBB3F-31A7-4955-8CF4-F58A9927AD7C}" type="presParOf" srcId="{29A6C0BF-34C8-418C-A475-8B6A4723EA20}" destId="{22E80C03-FEAC-4F3E-A8C7-76DF10755FB8}" srcOrd="0" destOrd="0" presId="urn:microsoft.com/office/officeart/2005/8/layout/hList3"/>
    <dgm:cxn modelId="{3A417B2F-C975-4E99-A7D9-2300B091F1E4}" type="presParOf" srcId="{29A6C0BF-34C8-418C-A475-8B6A4723EA20}" destId="{9E42777C-3481-4540-8CCF-AA5A4D73A504}" srcOrd="1" destOrd="0" presId="urn:microsoft.com/office/officeart/2005/8/layout/hList3"/>
    <dgm:cxn modelId="{CB75D54B-1C4E-4170-96FE-26967383613E}" type="presParOf" srcId="{9E42777C-3481-4540-8CCF-AA5A4D73A504}" destId="{C86B2D4B-949B-406A-9F4E-B0C9AAADA49C}" srcOrd="0" destOrd="0" presId="urn:microsoft.com/office/officeart/2005/8/layout/hList3"/>
    <dgm:cxn modelId="{4BF8A7F2-A3EA-40E3-94C2-474574ED8BAA}" type="presParOf" srcId="{9E42777C-3481-4540-8CCF-AA5A4D73A504}" destId="{6B907DFB-217D-4B9B-920F-FFFCD640B317}" srcOrd="1" destOrd="0" presId="urn:microsoft.com/office/officeart/2005/8/layout/hList3"/>
    <dgm:cxn modelId="{A20FBCE8-BD62-4160-939B-C685A88A790B}" type="presParOf" srcId="{29A6C0BF-34C8-418C-A475-8B6A4723EA20}" destId="{D2CF2F9D-031B-4C88-9E5E-737A3AC797D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0BF0688-BBEA-4521-8401-8EE21124D7A5}" type="doc">
      <dgm:prSet loTypeId="urn:microsoft.com/office/officeart/2005/8/layout/hList3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290BC77-693B-4A3D-8EF7-2539154D6817}">
      <dgm:prSet phldrT="[Текст]" custT="1"/>
      <dgm:spPr/>
      <dgm:t>
        <a:bodyPr/>
        <a:lstStyle/>
        <a:p>
          <a:r>
            <a: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открытия аккредитива необходимо представить следующие основные документы: 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8A981C-EF38-466F-9D0D-3CC17343BFAA}" type="parTrans" cxnId="{089F1FE3-35EA-4041-91EA-FC4A2F4D5EC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83C56D-27D5-40F8-8C78-E1B055278B52}" type="sibTrans" cxnId="{089F1FE3-35EA-4041-91EA-FC4A2F4D5EC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2608D5-4178-423C-9BEF-F7C481A60007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Коммерческая счет-фактура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3000E7-3EF5-40B9-81B8-CD0716D2B3AC}" type="parTrans" cxnId="{A84504DE-DDEF-4702-9B83-93187436B69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7A0160-AA3A-4799-B0B0-DA1072094374}" type="sibTrans" cxnId="{A84504DE-DDEF-4702-9B83-93187436B69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C3B44C-1672-4CC9-B335-73A817589879}">
      <dgm:prSet phldrT="[Текст]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5B86B9-7563-4A10-B0F7-B42B00DACFCF}" type="parTrans" cxnId="{C973AD17-CBB1-446E-9457-83AE67F69BF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223E24-2E62-4AC2-A797-3ADC7C09B46F}" type="sibTrans" cxnId="{C973AD17-CBB1-446E-9457-83AE67F69BF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31AFA1-649C-4374-9642-18CE999B1D63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вексель, при этом он должен быть выписан на лицо указанное в аккредитиве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50AD13-E0C9-475F-AF5B-1ECE88884E89}" type="parTrans" cxnId="{D0A781AC-FDC3-44B4-A5AE-F2F864C8A94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CD0D2-5C4A-494B-BE54-C820AA0F2151}" type="sibTrans" cxnId="{D0A781AC-FDC3-44B4-A5AE-F2F864C8A94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1052E7-E8E1-434A-B74A-D4D3869827A7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транспортная (морская) накладная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0489CB-1536-4E69-B99F-4D2E63BE18FF}" type="parTrans" cxnId="{8A98C840-388E-47C5-804E-9877B28EAA5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8702CC-3021-42A6-BF9A-ABC75B269B8E}" type="sibTrans" cxnId="{8A98C840-388E-47C5-804E-9877B28EAA5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AAC30C-FFDE-4433-AD9F-F9D0E4CC27D6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авианакладная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9832EE-4A9E-4034-B89E-A3E3D875FC21}" type="parTrans" cxnId="{8A844032-45D8-4D4B-A383-DF53F34132C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0B7BB4-AD01-440E-824F-9EFBEC79FC10}" type="sibTrans" cxnId="{8A844032-45D8-4D4B-A383-DF53F34132C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D4A03E-94A8-4F3D-9FBC-CDC7F7E98F85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страховой документ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AAD1D-EF32-4EC7-8743-9945E79B8E59}" type="parTrans" cxnId="{3C77D459-28BB-4FFA-95F4-13C32C637F6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3AD6A2-043D-466E-B1B1-AE239B8D32F1}" type="sibTrans" cxnId="{3C77D459-28BB-4FFA-95F4-13C32C637F6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C77F8-5E10-4F72-885A-2D4022169761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 сертификат происхождения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5E042A-3658-4364-BF09-73E276D8B6C7}" type="parTrans" cxnId="{EDB5C16F-AACE-441A-B156-1399E432098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74B013-B258-4A33-9EFC-0A48FDA491ED}" type="sibTrans" cxnId="{EDB5C16F-AACE-441A-B156-1399E432098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430813-CFFD-4EC4-82C7-9DE94992C9E5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7. сертификат качества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2F0A67-7A73-43D4-87F0-99DB694A41E7}" type="parTrans" cxnId="{4AE1652F-1688-4F8A-AAC5-2CE0FBF3AFD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A4254F-BB14-4889-9A02-A7E71D7D897D}" type="sibTrans" cxnId="{4AE1652F-1688-4F8A-AAC5-2CE0FBF3AFD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592917-7349-46A6-8C4E-70FA7163BB6E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 сертификат веса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FF8BD8-BBA6-408F-AE38-0DC1998F18E2}" type="parTrans" cxnId="{48E9A4C0-1F9A-4A9E-8709-BEA33F06F8E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EFC37A-F71A-452E-9D05-8AC9576EFCBA}" type="sibTrans" cxnId="{48E9A4C0-1F9A-4A9E-8709-BEA33F06F8E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4B93E2-9B93-4A28-BF87-32A0B6A9D569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9. упаковочный лист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944880-22F8-44D9-A225-4A1368332194}" type="parTrans" cxnId="{278C6C7D-345B-457F-A313-BA74228BC11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BCE35F-51B0-48A4-8783-881C07EDF6E6}" type="sibTrans" cxnId="{278C6C7D-345B-457F-A313-BA74228BC11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893F15-5B4A-4EE5-BAEF-A63C24093372}" type="pres">
      <dgm:prSet presAssocID="{50BF0688-BBEA-4521-8401-8EE21124D7A5}" presName="composite" presStyleCnt="0">
        <dgm:presLayoutVars>
          <dgm:chMax val="1"/>
          <dgm:dir/>
          <dgm:resizeHandles val="exact"/>
        </dgm:presLayoutVars>
      </dgm:prSet>
      <dgm:spPr/>
    </dgm:pt>
    <dgm:pt modelId="{69D7AA75-970C-4E84-A6D3-FE3B8CB353B0}" type="pres">
      <dgm:prSet presAssocID="{3290BC77-693B-4A3D-8EF7-2539154D6817}" presName="roof" presStyleLbl="dkBgShp" presStyleIdx="0" presStyleCnt="2"/>
      <dgm:spPr/>
      <dgm:t>
        <a:bodyPr/>
        <a:lstStyle/>
        <a:p>
          <a:endParaRPr lang="ru-RU"/>
        </a:p>
      </dgm:t>
    </dgm:pt>
    <dgm:pt modelId="{8DC5A2E8-A8D0-4B0C-8AD0-797CA83BFFF1}" type="pres">
      <dgm:prSet presAssocID="{3290BC77-693B-4A3D-8EF7-2539154D6817}" presName="pillars" presStyleCnt="0"/>
      <dgm:spPr/>
    </dgm:pt>
    <dgm:pt modelId="{DC5989FE-D98E-46FC-BB7A-F2255ADD4C91}" type="pres">
      <dgm:prSet presAssocID="{3290BC77-693B-4A3D-8EF7-2539154D6817}" presName="pillar1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1F28E8-E419-407B-B339-B6E6E6FDADEF}" type="pres">
      <dgm:prSet presAssocID="{EB31AFA1-649C-4374-9642-18CE999B1D63}" presName="pillarX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5FC12-ACC8-4A09-9C72-FEFC5785E3DB}" type="pres">
      <dgm:prSet presAssocID="{211052E7-E8E1-434A-B74A-D4D3869827A7}" presName="pillarX" presStyleLbl="node1" presStyleIdx="2" presStyleCnt="9" custScaleX="118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238FB-D432-4994-A4B7-D5B3DD880C6A}" type="pres">
      <dgm:prSet presAssocID="{D4AAC30C-FFDE-4433-AD9F-F9D0E4CC27D6}" presName="pillarX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76592-DD0D-4EF3-9C35-A1FD34B43C84}" type="pres">
      <dgm:prSet presAssocID="{D1D4A03E-94A8-4F3D-9FBC-CDC7F7E98F85}" presName="pillarX" presStyleLbl="node1" presStyleIdx="4" presStyleCnt="9" custScaleX="1237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11F54-20F6-4451-A5A3-C33B00040008}" type="pres">
      <dgm:prSet presAssocID="{2A8C77F8-5E10-4F72-885A-2D4022169761}" presName="pillarX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9057C-C94F-4960-A92B-3B4AE0979662}" type="pres">
      <dgm:prSet presAssocID="{99430813-CFFD-4EC4-82C7-9DE94992C9E5}" presName="pillarX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A76745-82C5-4F99-AC5E-3A289C11012D}" type="pres">
      <dgm:prSet presAssocID="{69592917-7349-46A6-8C4E-70FA7163BB6E}" presName="pillarX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22A82-AD74-4F80-B7F0-A4664A48D8D7}" type="pres">
      <dgm:prSet presAssocID="{E74B93E2-9B93-4A28-BF87-32A0B6A9D569}" presName="pillarX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05955-125B-43A9-A66A-0C264A6CE8EB}" type="pres">
      <dgm:prSet presAssocID="{3290BC77-693B-4A3D-8EF7-2539154D6817}" presName="base" presStyleLbl="dkBgShp" presStyleIdx="1" presStyleCnt="2"/>
      <dgm:spPr/>
    </dgm:pt>
  </dgm:ptLst>
  <dgm:cxnLst>
    <dgm:cxn modelId="{3C77D459-28BB-4FFA-95F4-13C32C637F6A}" srcId="{3290BC77-693B-4A3D-8EF7-2539154D6817}" destId="{D1D4A03E-94A8-4F3D-9FBC-CDC7F7E98F85}" srcOrd="4" destOrd="0" parTransId="{573AAD1D-EF32-4EC7-8743-9945E79B8E59}" sibTransId="{793AD6A2-043D-466E-B1B1-AE239B8D32F1}"/>
    <dgm:cxn modelId="{48E9A4C0-1F9A-4A9E-8709-BEA33F06F8EF}" srcId="{3290BC77-693B-4A3D-8EF7-2539154D6817}" destId="{69592917-7349-46A6-8C4E-70FA7163BB6E}" srcOrd="7" destOrd="0" parTransId="{5FFF8BD8-BBA6-408F-AE38-0DC1998F18E2}" sibTransId="{32EFC37A-F71A-452E-9D05-8AC9576EFCBA}"/>
    <dgm:cxn modelId="{089F1FE3-35EA-4041-91EA-FC4A2F4D5ECD}" srcId="{50BF0688-BBEA-4521-8401-8EE21124D7A5}" destId="{3290BC77-693B-4A3D-8EF7-2539154D6817}" srcOrd="0" destOrd="0" parTransId="{158A981C-EF38-466F-9D0D-3CC17343BFAA}" sibTransId="{8B83C56D-27D5-40F8-8C78-E1B055278B52}"/>
    <dgm:cxn modelId="{A84504DE-DDEF-4702-9B83-93187436B692}" srcId="{3290BC77-693B-4A3D-8EF7-2539154D6817}" destId="{E32608D5-4178-423C-9BEF-F7C481A60007}" srcOrd="0" destOrd="0" parTransId="{F33000E7-3EF5-40B9-81B8-CD0716D2B3AC}" sibTransId="{827A0160-AA3A-4799-B0B0-DA1072094374}"/>
    <dgm:cxn modelId="{EDB5C16F-AACE-441A-B156-1399E4320987}" srcId="{3290BC77-693B-4A3D-8EF7-2539154D6817}" destId="{2A8C77F8-5E10-4F72-885A-2D4022169761}" srcOrd="5" destOrd="0" parTransId="{425E042A-3658-4364-BF09-73E276D8B6C7}" sibTransId="{A474B013-B258-4A33-9EFC-0A48FDA491ED}"/>
    <dgm:cxn modelId="{2CC30AFF-CF17-4B7A-8A2E-CF6B02016CC3}" type="presOf" srcId="{EB31AFA1-649C-4374-9642-18CE999B1D63}" destId="{F81F28E8-E419-407B-B339-B6E6E6FDADEF}" srcOrd="0" destOrd="0" presId="urn:microsoft.com/office/officeart/2005/8/layout/hList3"/>
    <dgm:cxn modelId="{CF900B05-D9A7-4834-A316-8A5BE3FEB04B}" type="presOf" srcId="{99430813-CFFD-4EC4-82C7-9DE94992C9E5}" destId="{B189057C-C94F-4960-A92B-3B4AE0979662}" srcOrd="0" destOrd="0" presId="urn:microsoft.com/office/officeart/2005/8/layout/hList3"/>
    <dgm:cxn modelId="{BD413C12-FEF5-4F6F-A606-6831D7BC7B9A}" type="presOf" srcId="{69592917-7349-46A6-8C4E-70FA7163BB6E}" destId="{C5A76745-82C5-4F99-AC5E-3A289C11012D}" srcOrd="0" destOrd="0" presId="urn:microsoft.com/office/officeart/2005/8/layout/hList3"/>
    <dgm:cxn modelId="{4AE1652F-1688-4F8A-AAC5-2CE0FBF3AFD7}" srcId="{3290BC77-693B-4A3D-8EF7-2539154D6817}" destId="{99430813-CFFD-4EC4-82C7-9DE94992C9E5}" srcOrd="6" destOrd="0" parTransId="{6E2F0A67-7A73-43D4-87F0-99DB694A41E7}" sibTransId="{DDA4254F-BB14-4889-9A02-A7E71D7D897D}"/>
    <dgm:cxn modelId="{060F96E2-AACA-4BAA-B44B-8F78EF2B7C45}" type="presOf" srcId="{211052E7-E8E1-434A-B74A-D4D3869827A7}" destId="{A345FC12-ACC8-4A09-9C72-FEFC5785E3DB}" srcOrd="0" destOrd="0" presId="urn:microsoft.com/office/officeart/2005/8/layout/hList3"/>
    <dgm:cxn modelId="{8A98C840-388E-47C5-804E-9877B28EAA5B}" srcId="{3290BC77-693B-4A3D-8EF7-2539154D6817}" destId="{211052E7-E8E1-434A-B74A-D4D3869827A7}" srcOrd="2" destOrd="0" parTransId="{C70489CB-1536-4E69-B99F-4D2E63BE18FF}" sibTransId="{448702CC-3021-42A6-BF9A-ABC75B269B8E}"/>
    <dgm:cxn modelId="{278C6C7D-345B-457F-A313-BA74228BC112}" srcId="{3290BC77-693B-4A3D-8EF7-2539154D6817}" destId="{E74B93E2-9B93-4A28-BF87-32A0B6A9D569}" srcOrd="8" destOrd="0" parTransId="{25944880-22F8-44D9-A225-4A1368332194}" sibTransId="{6CBCE35F-51B0-48A4-8783-881C07EDF6E6}"/>
    <dgm:cxn modelId="{763EAE56-824D-42DD-8132-2AEFFC6A546A}" type="presOf" srcId="{D1D4A03E-94A8-4F3D-9FBC-CDC7F7E98F85}" destId="{90276592-DD0D-4EF3-9C35-A1FD34B43C84}" srcOrd="0" destOrd="0" presId="urn:microsoft.com/office/officeart/2005/8/layout/hList3"/>
    <dgm:cxn modelId="{CEFF5639-BBB1-4460-B0BD-CEBDCC8E6FCC}" type="presOf" srcId="{E74B93E2-9B93-4A28-BF87-32A0B6A9D569}" destId="{E6022A82-AD74-4F80-B7F0-A4664A48D8D7}" srcOrd="0" destOrd="0" presId="urn:microsoft.com/office/officeart/2005/8/layout/hList3"/>
    <dgm:cxn modelId="{B6E401EA-C0D2-48B5-AFB4-97E78D2C488F}" type="presOf" srcId="{3290BC77-693B-4A3D-8EF7-2539154D6817}" destId="{69D7AA75-970C-4E84-A6D3-FE3B8CB353B0}" srcOrd="0" destOrd="0" presId="urn:microsoft.com/office/officeart/2005/8/layout/hList3"/>
    <dgm:cxn modelId="{E54001C0-E43D-4F4B-B43A-51F492D6978C}" type="presOf" srcId="{2A8C77F8-5E10-4F72-885A-2D4022169761}" destId="{83311F54-20F6-4451-A5A3-C33B00040008}" srcOrd="0" destOrd="0" presId="urn:microsoft.com/office/officeart/2005/8/layout/hList3"/>
    <dgm:cxn modelId="{8A844032-45D8-4D4B-A383-DF53F34132CB}" srcId="{3290BC77-693B-4A3D-8EF7-2539154D6817}" destId="{D4AAC30C-FFDE-4433-AD9F-F9D0E4CC27D6}" srcOrd="3" destOrd="0" parTransId="{079832EE-4A9E-4034-B89E-A3E3D875FC21}" sibTransId="{7B0B7BB4-AD01-440E-824F-9EFBEC79FC10}"/>
    <dgm:cxn modelId="{C973AD17-CBB1-446E-9457-83AE67F69BF5}" srcId="{50BF0688-BBEA-4521-8401-8EE21124D7A5}" destId="{36C3B44C-1672-4CC9-B335-73A817589879}" srcOrd="1" destOrd="0" parTransId="{335B86B9-7563-4A10-B0F7-B42B00DACFCF}" sibTransId="{B4223E24-2E62-4AC2-A797-3ADC7C09B46F}"/>
    <dgm:cxn modelId="{1FF976FE-C9AC-47A6-8DA3-66C8F8DB8C6D}" type="presOf" srcId="{50BF0688-BBEA-4521-8401-8EE21124D7A5}" destId="{BB893F15-5B4A-4EE5-BAEF-A63C24093372}" srcOrd="0" destOrd="0" presId="urn:microsoft.com/office/officeart/2005/8/layout/hList3"/>
    <dgm:cxn modelId="{D0A781AC-FDC3-44B4-A5AE-F2F864C8A94E}" srcId="{3290BC77-693B-4A3D-8EF7-2539154D6817}" destId="{EB31AFA1-649C-4374-9642-18CE999B1D63}" srcOrd="1" destOrd="0" parTransId="{B950AD13-E0C9-475F-AF5B-1ECE88884E89}" sibTransId="{0FBCD0D2-5C4A-494B-BE54-C820AA0F2151}"/>
    <dgm:cxn modelId="{36F814A4-E4C3-4FE1-AE07-4210F4F8D05F}" type="presOf" srcId="{E32608D5-4178-423C-9BEF-F7C481A60007}" destId="{DC5989FE-D98E-46FC-BB7A-F2255ADD4C91}" srcOrd="0" destOrd="0" presId="urn:microsoft.com/office/officeart/2005/8/layout/hList3"/>
    <dgm:cxn modelId="{EDA4F634-6FFE-450C-B3F2-20A9715DB09B}" type="presOf" srcId="{D4AAC30C-FFDE-4433-AD9F-F9D0E4CC27D6}" destId="{8B4238FB-D432-4994-A4B7-D5B3DD880C6A}" srcOrd="0" destOrd="0" presId="urn:microsoft.com/office/officeart/2005/8/layout/hList3"/>
    <dgm:cxn modelId="{9FD4F09F-9657-4808-B1EB-D3EC03FBD1B6}" type="presParOf" srcId="{BB893F15-5B4A-4EE5-BAEF-A63C24093372}" destId="{69D7AA75-970C-4E84-A6D3-FE3B8CB353B0}" srcOrd="0" destOrd="0" presId="urn:microsoft.com/office/officeart/2005/8/layout/hList3"/>
    <dgm:cxn modelId="{7962A560-0136-4CD0-B6B2-BBF0B4206916}" type="presParOf" srcId="{BB893F15-5B4A-4EE5-BAEF-A63C24093372}" destId="{8DC5A2E8-A8D0-4B0C-8AD0-797CA83BFFF1}" srcOrd="1" destOrd="0" presId="urn:microsoft.com/office/officeart/2005/8/layout/hList3"/>
    <dgm:cxn modelId="{309B4417-CC3A-4839-B6EA-A9CCDDB184B8}" type="presParOf" srcId="{8DC5A2E8-A8D0-4B0C-8AD0-797CA83BFFF1}" destId="{DC5989FE-D98E-46FC-BB7A-F2255ADD4C91}" srcOrd="0" destOrd="0" presId="urn:microsoft.com/office/officeart/2005/8/layout/hList3"/>
    <dgm:cxn modelId="{DC00255B-9D75-4377-B6E5-E132728914F6}" type="presParOf" srcId="{8DC5A2E8-A8D0-4B0C-8AD0-797CA83BFFF1}" destId="{F81F28E8-E419-407B-B339-B6E6E6FDADEF}" srcOrd="1" destOrd="0" presId="urn:microsoft.com/office/officeart/2005/8/layout/hList3"/>
    <dgm:cxn modelId="{1050551E-ABE2-4819-AF37-D2EF8E1C2C6D}" type="presParOf" srcId="{8DC5A2E8-A8D0-4B0C-8AD0-797CA83BFFF1}" destId="{A345FC12-ACC8-4A09-9C72-FEFC5785E3DB}" srcOrd="2" destOrd="0" presId="urn:microsoft.com/office/officeart/2005/8/layout/hList3"/>
    <dgm:cxn modelId="{791CA7DA-B020-481E-A428-D58FC4AFF7B6}" type="presParOf" srcId="{8DC5A2E8-A8D0-4B0C-8AD0-797CA83BFFF1}" destId="{8B4238FB-D432-4994-A4B7-D5B3DD880C6A}" srcOrd="3" destOrd="0" presId="urn:microsoft.com/office/officeart/2005/8/layout/hList3"/>
    <dgm:cxn modelId="{3F86D0DF-8D33-4A62-AEAD-026B7551249D}" type="presParOf" srcId="{8DC5A2E8-A8D0-4B0C-8AD0-797CA83BFFF1}" destId="{90276592-DD0D-4EF3-9C35-A1FD34B43C84}" srcOrd="4" destOrd="0" presId="urn:microsoft.com/office/officeart/2005/8/layout/hList3"/>
    <dgm:cxn modelId="{141BB808-5BFF-4D56-9EB9-C39AE7C0E7E7}" type="presParOf" srcId="{8DC5A2E8-A8D0-4B0C-8AD0-797CA83BFFF1}" destId="{83311F54-20F6-4451-A5A3-C33B00040008}" srcOrd="5" destOrd="0" presId="urn:microsoft.com/office/officeart/2005/8/layout/hList3"/>
    <dgm:cxn modelId="{F7E704A9-FB34-4AC9-8DF7-BB92EA20080F}" type="presParOf" srcId="{8DC5A2E8-A8D0-4B0C-8AD0-797CA83BFFF1}" destId="{B189057C-C94F-4960-A92B-3B4AE0979662}" srcOrd="6" destOrd="0" presId="urn:microsoft.com/office/officeart/2005/8/layout/hList3"/>
    <dgm:cxn modelId="{11582D6C-6DB2-4942-8594-FE8D40CF9868}" type="presParOf" srcId="{8DC5A2E8-A8D0-4B0C-8AD0-797CA83BFFF1}" destId="{C5A76745-82C5-4F99-AC5E-3A289C11012D}" srcOrd="7" destOrd="0" presId="urn:microsoft.com/office/officeart/2005/8/layout/hList3"/>
    <dgm:cxn modelId="{9A98CDB5-2A4F-40B8-8105-A8982F594BA6}" type="presParOf" srcId="{8DC5A2E8-A8D0-4B0C-8AD0-797CA83BFFF1}" destId="{E6022A82-AD74-4F80-B7F0-A4664A48D8D7}" srcOrd="8" destOrd="0" presId="urn:microsoft.com/office/officeart/2005/8/layout/hList3"/>
    <dgm:cxn modelId="{873BFEC0-5493-4CE3-B558-C7BA280359DA}" type="presParOf" srcId="{BB893F15-5B4A-4EE5-BAEF-A63C24093372}" destId="{4C005955-125B-43A9-A66A-0C264A6CE8E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B514AA7-613A-47DE-8916-C4B4AA824851}" type="doc">
      <dgm:prSet loTypeId="urn:microsoft.com/office/officeart/2005/8/layout/h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8BE2D0A-A239-438F-9103-3FD7CC377297}">
      <dgm:prSet phldrT="[Текст]"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основном при проверке аккредитивных документов сверяет их: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EB87BC-D23B-4B4F-8EC1-EB78D8A0285A}" type="parTrans" cxnId="{054499CC-0CC1-4B84-BC1E-28221F5645C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0F1C17-7E34-494F-80F6-84BE1A8B91CF}" type="sibTrans" cxnId="{054499CC-0CC1-4B84-BC1E-28221F5645C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988370-0C13-4BC7-B4E8-C4BBA3C246C2}">
      <dgm:prSet phldrT="[Текст]" phldr="1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2B7B4D-1DE4-48F9-8BC8-46A53A48D66C}" type="parTrans" cxnId="{100E2B0E-E702-48E6-83E6-1A44A823A85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DC554A-0E29-4D88-A4BA-629D615CD2A3}" type="sibTrans" cxnId="{100E2B0E-E702-48E6-83E6-1A44A823A85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608B14-89B2-409A-8806-F7B320CBD28A}">
      <dgm:prSet phldrT="[Текст]" phldr="1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214CFF-1F2A-4ECA-B2A4-60B4D1F7C2A4}" type="parTrans" cxnId="{5DCC36F9-0B85-4E52-BA12-399E3039602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54C1C6-D327-4CEB-8819-49C2BDA57C03}" type="sibTrans" cxnId="{5DCC36F9-0B85-4E52-BA12-399E3039602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1F517F-F4CE-493B-9F27-237E201BB42D}">
      <dgm:prSet phldrT="[Текст]" phldr="1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9E137E-2916-4926-AF04-6FD82C1D69F9}" type="parTrans" cxnId="{F9432B8E-3507-448A-8A29-F461DC4BEAC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CEF181-CF74-4A75-9B65-4260C23C9FBD}" type="sibTrans" cxnId="{F9432B8E-3507-448A-8A29-F461DC4BEAC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D4C1FC-EBF7-4E04-86B9-6519BE9165B6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Полнота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4BED16-070E-4CAE-830E-E9F3A4353E98}" type="parTrans" cxnId="{133859D8-BCF8-48F4-8973-4103A90C00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7B1F94-215F-4C4F-BEC4-9C04B97807A6}" type="sibTrans" cxnId="{133859D8-BCF8-48F4-8973-4103A90C00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EAF49B-D67E-4EF5-A646-A2760F8297DE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условиям аккредитива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046901-1BDC-43FA-B324-FBB7489DBE44}" type="parTrans" cxnId="{10E3F6D0-7484-421A-8B0B-40480A36C1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C14173-5F37-4906-8395-E75CB86DFBAA}" type="sibTrans" cxnId="{10E3F6D0-7484-421A-8B0B-40480A36C1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A8D74F-67E9-4BB4-BA02-74B4FA75EB4E}">
      <dgm:prSet/>
      <dgm:spPr/>
    </dgm:pt>
    <dgm:pt modelId="{DB977711-45B0-458B-A36F-4C738EC60F48}" type="parTrans" cxnId="{7F8C4048-D5FE-4AE7-95CE-08C84BCEBB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450ED3-DA4B-45A4-BB0C-7B6F663C60F2}" type="sibTrans" cxnId="{7F8C4048-D5FE-4AE7-95CE-08C84BCEBB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A5BB87-1516-4A95-A3EB-26079200812F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 “Унифицированными правилами и обычаями для документарных аккредитивов“ (</a:t>
          </a:r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UCP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500) Международной Торговой Палаты в редакции</a:t>
          </a:r>
          <a:r>
            <a:rPr lang="kk-KZ" smtClean="0">
              <a:latin typeface="Times New Roman" panose="02020603050405020304" pitchFamily="18" charset="0"/>
              <a:cs typeface="Times New Roman" panose="02020603050405020304" pitchFamily="18" charset="0"/>
            </a:rPr>
            <a:t> 1993 г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. Париж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C2C75A-1988-4FFD-B198-E122553B889E}" type="parTrans" cxnId="{81E2EBB5-B7F9-4520-A8DC-F57816BBA97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B2941A-C073-43BF-81FE-47920C0B8CA4}" type="sibTrans" cxnId="{81E2EBB5-B7F9-4520-A8DC-F57816BBA97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317616-BA3B-4082-96BC-4BE525C00E66}" type="pres">
      <dgm:prSet presAssocID="{4B514AA7-613A-47DE-8916-C4B4AA824851}" presName="composite" presStyleCnt="0">
        <dgm:presLayoutVars>
          <dgm:chMax val="1"/>
          <dgm:dir/>
          <dgm:resizeHandles val="exact"/>
        </dgm:presLayoutVars>
      </dgm:prSet>
      <dgm:spPr/>
    </dgm:pt>
    <dgm:pt modelId="{60D42135-F30A-4C0F-912E-3CE03FD3527C}" type="pres">
      <dgm:prSet presAssocID="{18BE2D0A-A239-438F-9103-3FD7CC377297}" presName="roof" presStyleLbl="dkBgShp" presStyleIdx="0" presStyleCnt="2"/>
      <dgm:spPr/>
      <dgm:t>
        <a:bodyPr/>
        <a:lstStyle/>
        <a:p>
          <a:endParaRPr lang="ru-RU"/>
        </a:p>
      </dgm:t>
    </dgm:pt>
    <dgm:pt modelId="{18F252BF-60EB-4206-9E5D-882E0A4C8E93}" type="pres">
      <dgm:prSet presAssocID="{18BE2D0A-A239-438F-9103-3FD7CC377297}" presName="pillars" presStyleCnt="0"/>
      <dgm:spPr/>
    </dgm:pt>
    <dgm:pt modelId="{FD0EB3FC-4C50-4CA5-BD2F-7F506B56EDB3}" type="pres">
      <dgm:prSet presAssocID="{18BE2D0A-A239-438F-9103-3FD7CC377297}" presName="pillar1" presStyleLbl="node1" presStyleIdx="0" presStyleCnt="3">
        <dgm:presLayoutVars>
          <dgm:bulletEnabled val="1"/>
        </dgm:presLayoutVars>
      </dgm:prSet>
      <dgm:spPr/>
    </dgm:pt>
    <dgm:pt modelId="{D826592D-B448-49D2-A335-91A14BF81AD6}" type="pres">
      <dgm:prSet presAssocID="{31EAF49B-D67E-4EF5-A646-A2760F8297DE}" presName="pillarX" presStyleLbl="node1" presStyleIdx="1" presStyleCnt="3">
        <dgm:presLayoutVars>
          <dgm:bulletEnabled val="1"/>
        </dgm:presLayoutVars>
      </dgm:prSet>
      <dgm:spPr/>
    </dgm:pt>
    <dgm:pt modelId="{FB9CDF6A-559C-4D99-BD0D-AFEC94FC2C0C}" type="pres">
      <dgm:prSet presAssocID="{B0A5BB87-1516-4A95-A3EB-26079200812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D4F3BB-E76E-41C7-BF97-F73941F77316}" type="pres">
      <dgm:prSet presAssocID="{18BE2D0A-A239-438F-9103-3FD7CC377297}" presName="base" presStyleLbl="dkBgShp" presStyleIdx="1" presStyleCnt="2"/>
      <dgm:spPr/>
    </dgm:pt>
  </dgm:ptLst>
  <dgm:cxnLst>
    <dgm:cxn modelId="{2CE701B7-D768-4CF3-A7AD-B0E3147EB835}" type="presOf" srcId="{31EAF49B-D67E-4EF5-A646-A2760F8297DE}" destId="{D826592D-B448-49D2-A335-91A14BF81AD6}" srcOrd="0" destOrd="0" presId="urn:microsoft.com/office/officeart/2005/8/layout/hList3"/>
    <dgm:cxn modelId="{133859D8-BCF8-48F4-8973-4103A90C00BE}" srcId="{18BE2D0A-A239-438F-9103-3FD7CC377297}" destId="{BCD4C1FC-EBF7-4E04-86B9-6519BE9165B6}" srcOrd="0" destOrd="0" parTransId="{C34BED16-070E-4CAE-830E-E9F3A4353E98}" sibTransId="{007B1F94-215F-4C4F-BEC4-9C04B97807A6}"/>
    <dgm:cxn modelId="{054499CC-0CC1-4B84-BC1E-28221F5645CC}" srcId="{4B514AA7-613A-47DE-8916-C4B4AA824851}" destId="{18BE2D0A-A239-438F-9103-3FD7CC377297}" srcOrd="0" destOrd="0" parTransId="{1DEB87BC-D23B-4B4F-8EC1-EB78D8A0285A}" sibTransId="{6B0F1C17-7E34-494F-80F6-84BE1A8B91CF}"/>
    <dgm:cxn modelId="{F9432B8E-3507-448A-8A29-F461DC4BEAC6}" srcId="{F9A8D74F-67E9-4BB4-BA02-74B4FA75EB4E}" destId="{BC1F517F-F4CE-493B-9F27-237E201BB42D}" srcOrd="2" destOrd="0" parTransId="{DF9E137E-2916-4926-AF04-6FD82C1D69F9}" sibTransId="{E3CEF181-CF74-4A75-9B65-4260C23C9FBD}"/>
    <dgm:cxn modelId="{7F8C4048-D5FE-4AE7-95CE-08C84BCEBBF2}" srcId="{4B514AA7-613A-47DE-8916-C4B4AA824851}" destId="{F9A8D74F-67E9-4BB4-BA02-74B4FA75EB4E}" srcOrd="1" destOrd="0" parTransId="{DB977711-45B0-458B-A36F-4C738EC60F48}" sibTransId="{B6450ED3-DA4B-45A4-BB0C-7B6F663C60F2}"/>
    <dgm:cxn modelId="{81E2EBB5-B7F9-4520-A8DC-F57816BBA978}" srcId="{18BE2D0A-A239-438F-9103-3FD7CC377297}" destId="{B0A5BB87-1516-4A95-A3EB-26079200812F}" srcOrd="2" destOrd="0" parTransId="{82C2C75A-1988-4FFD-B198-E122553B889E}" sibTransId="{C4B2941A-C073-43BF-81FE-47920C0B8CA4}"/>
    <dgm:cxn modelId="{882A0092-B2B3-47A3-8AE6-3FA1B8006BA5}" type="presOf" srcId="{4B514AA7-613A-47DE-8916-C4B4AA824851}" destId="{0F317616-BA3B-4082-96BC-4BE525C00E66}" srcOrd="0" destOrd="0" presId="urn:microsoft.com/office/officeart/2005/8/layout/hList3"/>
    <dgm:cxn modelId="{100E2B0E-E702-48E6-83E6-1A44A823A854}" srcId="{F9A8D74F-67E9-4BB4-BA02-74B4FA75EB4E}" destId="{54988370-0C13-4BC7-B4E8-C4BBA3C246C2}" srcOrd="0" destOrd="0" parTransId="{182B7B4D-1DE4-48F9-8BC8-46A53A48D66C}" sibTransId="{29DC554A-0E29-4D88-A4BA-629D615CD2A3}"/>
    <dgm:cxn modelId="{860AC2FE-4DC1-4772-9E0E-5885F4CD9011}" type="presOf" srcId="{18BE2D0A-A239-438F-9103-3FD7CC377297}" destId="{60D42135-F30A-4C0F-912E-3CE03FD3527C}" srcOrd="0" destOrd="0" presId="urn:microsoft.com/office/officeart/2005/8/layout/hList3"/>
    <dgm:cxn modelId="{FAE7FC13-A128-4074-A0EF-48071D0B9FD5}" type="presOf" srcId="{B0A5BB87-1516-4A95-A3EB-26079200812F}" destId="{FB9CDF6A-559C-4D99-BD0D-AFEC94FC2C0C}" srcOrd="0" destOrd="0" presId="urn:microsoft.com/office/officeart/2005/8/layout/hList3"/>
    <dgm:cxn modelId="{10E3F6D0-7484-421A-8B0B-40480A36C1F0}" srcId="{18BE2D0A-A239-438F-9103-3FD7CC377297}" destId="{31EAF49B-D67E-4EF5-A646-A2760F8297DE}" srcOrd="1" destOrd="0" parTransId="{3B046901-1BDC-43FA-B324-FBB7489DBE44}" sibTransId="{15C14173-5F37-4906-8395-E75CB86DFBAA}"/>
    <dgm:cxn modelId="{5DCC36F9-0B85-4E52-BA12-399E30396023}" srcId="{F9A8D74F-67E9-4BB4-BA02-74B4FA75EB4E}" destId="{1A608B14-89B2-409A-8806-F7B320CBD28A}" srcOrd="1" destOrd="0" parTransId="{F1214CFF-1F2A-4ECA-B2A4-60B4D1F7C2A4}" sibTransId="{2A54C1C6-D327-4CEB-8819-49C2BDA57C03}"/>
    <dgm:cxn modelId="{C4154ACE-179A-4A31-A096-BFEF917DE262}" type="presOf" srcId="{BCD4C1FC-EBF7-4E04-86B9-6519BE9165B6}" destId="{FD0EB3FC-4C50-4CA5-BD2F-7F506B56EDB3}" srcOrd="0" destOrd="0" presId="urn:microsoft.com/office/officeart/2005/8/layout/hList3"/>
    <dgm:cxn modelId="{4359A2DF-5E1F-4A3C-9D01-A72736A28E67}" type="presParOf" srcId="{0F317616-BA3B-4082-96BC-4BE525C00E66}" destId="{60D42135-F30A-4C0F-912E-3CE03FD3527C}" srcOrd="0" destOrd="0" presId="urn:microsoft.com/office/officeart/2005/8/layout/hList3"/>
    <dgm:cxn modelId="{32796C64-6471-45C0-8FCA-D50194A715A3}" type="presParOf" srcId="{0F317616-BA3B-4082-96BC-4BE525C00E66}" destId="{18F252BF-60EB-4206-9E5D-882E0A4C8E93}" srcOrd="1" destOrd="0" presId="urn:microsoft.com/office/officeart/2005/8/layout/hList3"/>
    <dgm:cxn modelId="{2737197E-6408-486B-B804-177698BCE0B3}" type="presParOf" srcId="{18F252BF-60EB-4206-9E5D-882E0A4C8E93}" destId="{FD0EB3FC-4C50-4CA5-BD2F-7F506B56EDB3}" srcOrd="0" destOrd="0" presId="urn:microsoft.com/office/officeart/2005/8/layout/hList3"/>
    <dgm:cxn modelId="{A521B9A2-357E-4E78-8570-03BCFD2F41E6}" type="presParOf" srcId="{18F252BF-60EB-4206-9E5D-882E0A4C8E93}" destId="{D826592D-B448-49D2-A335-91A14BF81AD6}" srcOrd="1" destOrd="0" presId="urn:microsoft.com/office/officeart/2005/8/layout/hList3"/>
    <dgm:cxn modelId="{0D799E1F-0459-42CD-9C0E-2E18E6044D88}" type="presParOf" srcId="{18F252BF-60EB-4206-9E5D-882E0A4C8E93}" destId="{FB9CDF6A-559C-4D99-BD0D-AFEC94FC2C0C}" srcOrd="2" destOrd="0" presId="urn:microsoft.com/office/officeart/2005/8/layout/hList3"/>
    <dgm:cxn modelId="{5EF25450-C9A3-4F45-922C-1E34D59547BD}" type="presParOf" srcId="{0F317616-BA3B-4082-96BC-4BE525C00E66}" destId="{64D4F3BB-E76E-41C7-BF97-F73941F7731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888E32F-402F-4877-80F8-ABF0F263089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E29FC1-04BB-4299-A57F-B9AFFC83DE8F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Существуют следующие методы оплаты аккредитива: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54BCE2-6B9E-486D-BCF2-A3F9C4E9C371}" type="parTrans" cxnId="{3D52945D-B3A6-451F-9EBC-46F2B50FA00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12CCE6-E7C4-4B90-955C-645479339C0B}" type="sibTrans" cxnId="{3D52945D-B3A6-451F-9EBC-46F2B50FA002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A7F7F1-56D0-4D82-BA0B-A5D698474F04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Аккредитив с платежом по предъявлению. Бенефициар получает оплату по предъявлению и проверки документов, соответствующих всем условиям аккредитива. Банку-эмитенту, подтверждающему банку или уполномоченному банку предоставляется приемлемое время для проверки документов перед платежом или негоциацией.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A86CC6-BE04-4EDB-AE88-5BA2277FFBC3}" type="parTrans" cxnId="{77CC8390-4A9C-4FDF-A9CB-40042FCDD6E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6B56F4-A660-4B53-B6DD-48BE942A5AF2}" type="sibTrans" cxnId="{77CC8390-4A9C-4FDF-A9CB-40042FCDD6E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2512CA-C077-4CC5-A352-CC5E8654A2EF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Аккредитив с платежом путем акцепта. При аккредитиве с платежом путем акцепта экспортер выставляет срочную тратту банку-эмитенту, подтверждающему банку или уполномоченному банку в зависимости от условий аккредитива. При аккредитиве с платежом путем акцепта срок оплаты может быть, например, 90 дней после даты, обозначенной в счет-фактуре или в транспортной накладной. Вместо платежа, осуществляемого против соответствующего документов, будет акцептовано тратта, а возможно и дисконтирована.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B3E4F0-A933-4E80-A0A8-C31D621F1ACA}" type="parTrans" cxnId="{48CA86EC-81A2-49E9-A709-9CAE8EAA345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BE273-4535-4761-B450-0028B7BAFCDA}" type="sibTrans" cxnId="{48CA86EC-81A2-49E9-A709-9CAE8EAA345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233B4E-89FC-4E31-AAFD-815B00E7A30C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Аккредитив с отсрочкой платежа. Аккредитив с отсрочкой платежа основывается на безотзывном обязательстве банка-эмитента и/или подтверждающего банка произвести платеж против предоставления соответствующих документов не в момент предоставления документов, а в соответствующий срок платежа, определяемый условиями аккредитива. Аккредитивы (с отсрочкой платежа и платежом путем акцепта) могут являться более привлекательными финансовыми инструментами для покупателей. До наступления срока платежа покупатель может продать товары и произвести оплату по аккредитиву, получив доход.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30A4CC-3498-4AAE-9C35-31125094282F}" type="parTrans" cxnId="{746F707B-3960-4BB0-BEA7-58EF13569AE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A03E7-1C05-4369-BA72-75C6C20FF240}" type="sibTrans" cxnId="{746F707B-3960-4BB0-BEA7-58EF13569AE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3CBD9-AE24-440A-B609-2B9822DA1B61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Аккредитив с негоциации. По безотзывному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негоциируемому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документарному аккредитиву обязательства банка-эмитента распространяется на третьи стороны, которые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негоциируют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или приобретают трату/документы бенефициара, предоставленные им по документальному аккредитиву. Эти гарантирует любому, кто уполномочен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негоциировать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тратту/документы, что данные тратты/документы будут должным образом оплачены банком-эмитентом при условии соблюдения условий документарного аккредитива. Банк, который действительно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негоциирует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тратту/документы, т.е. покупает их у бенефициара, таким образом, становится их законным обладателем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C24FEB-C604-455A-BC13-9F2586D8E3A8}" type="parTrans" cxnId="{78674AEA-186E-46B6-A627-0BF268849CF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FC5375-06E1-4A4A-9E3F-DE629CEFEF6E}" type="sibTrans" cxnId="{78674AEA-186E-46B6-A627-0BF268849CF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401E4A-CAB6-4430-8E0A-50E8574CB539}" type="pres">
      <dgm:prSet presAssocID="{E888E32F-402F-4877-80F8-ABF0F2630896}" presName="linear" presStyleCnt="0">
        <dgm:presLayoutVars>
          <dgm:animLvl val="lvl"/>
          <dgm:resizeHandles val="exact"/>
        </dgm:presLayoutVars>
      </dgm:prSet>
      <dgm:spPr/>
    </dgm:pt>
    <dgm:pt modelId="{AC2D197A-8390-4677-B6B7-C89D920C1ED5}" type="pres">
      <dgm:prSet presAssocID="{28E29FC1-04BB-4299-A57F-B9AFFC83DE8F}" presName="parentText" presStyleLbl="node1" presStyleIdx="0" presStyleCnt="5" custScaleY="42260" custLinFactY="-47708" custLinFactNeighborX="-10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8649A3-4FA9-495A-884F-8AD8301C48EF}" type="pres">
      <dgm:prSet presAssocID="{3812CCE6-E7C4-4B90-955C-645479339C0B}" presName="spacer" presStyleCnt="0"/>
      <dgm:spPr/>
    </dgm:pt>
    <dgm:pt modelId="{29092C98-D7B9-434E-874F-F0189F6ABB30}" type="pres">
      <dgm:prSet presAssocID="{8BA7F7F1-56D0-4D82-BA0B-A5D698474F04}" presName="parentText" presStyleLbl="node1" presStyleIdx="1" presStyleCnt="5" custScaleY="56917" custLinFactY="-45590" custLinFactNeighborX="-591" custLinFactNeighborY="-100000">
        <dgm:presLayoutVars>
          <dgm:chMax val="0"/>
          <dgm:bulletEnabled val="1"/>
        </dgm:presLayoutVars>
      </dgm:prSet>
      <dgm:spPr/>
    </dgm:pt>
    <dgm:pt modelId="{7051CA04-693C-4B07-9BDD-6339099488A8}" type="pres">
      <dgm:prSet presAssocID="{E36B56F4-A660-4B53-B6DD-48BE942A5AF2}" presName="spacer" presStyleCnt="0"/>
      <dgm:spPr/>
    </dgm:pt>
    <dgm:pt modelId="{ED752152-B16C-4734-98C0-9A640F2DE00A}" type="pres">
      <dgm:prSet presAssocID="{752512CA-C077-4CC5-A352-CC5E8654A2EF}" presName="parentText" presStyleLbl="node1" presStyleIdx="2" presStyleCnt="5" custLinFactY="-43944" custLinFactNeighborX="-169" custLinFactNeighborY="-100000">
        <dgm:presLayoutVars>
          <dgm:chMax val="0"/>
          <dgm:bulletEnabled val="1"/>
        </dgm:presLayoutVars>
      </dgm:prSet>
      <dgm:spPr/>
    </dgm:pt>
    <dgm:pt modelId="{C859C635-ECE4-48E0-BE79-2130F9E57260}" type="pres">
      <dgm:prSet presAssocID="{D02BE273-4535-4761-B450-0028B7BAFCDA}" presName="spacer" presStyleCnt="0"/>
      <dgm:spPr/>
    </dgm:pt>
    <dgm:pt modelId="{9E014FC5-03EB-40E2-8ADF-C7A67AEBE0A8}" type="pres">
      <dgm:prSet presAssocID="{F6233B4E-89FC-4E31-AAFD-815B00E7A30C}" presName="parentText" presStyleLbl="node1" presStyleIdx="3" presStyleCnt="5" custScaleY="126418" custLinFactY="-44767" custLinFactNeighborX="-422" custLinFactNeighborY="-100000">
        <dgm:presLayoutVars>
          <dgm:chMax val="0"/>
          <dgm:bulletEnabled val="1"/>
        </dgm:presLayoutVars>
      </dgm:prSet>
      <dgm:spPr/>
    </dgm:pt>
    <dgm:pt modelId="{EEA32F74-07E5-4607-9963-21F5F8C73742}" type="pres">
      <dgm:prSet presAssocID="{E33A03E7-1C05-4369-BA72-75C6C20FF240}" presName="spacer" presStyleCnt="0"/>
      <dgm:spPr/>
    </dgm:pt>
    <dgm:pt modelId="{183160F8-BC86-4351-BEC1-AFC7D3343C26}" type="pres">
      <dgm:prSet presAssocID="{8CC3CBD9-AE24-440A-B609-2B9822DA1B61}" presName="parentText" presStyleLbl="node1" presStyleIdx="4" presStyleCnt="5" custScaleY="139815" custLinFactY="-41125" custLinFactNeighborX="-338" custLinFactNeighborY="-100000">
        <dgm:presLayoutVars>
          <dgm:chMax val="0"/>
          <dgm:bulletEnabled val="1"/>
        </dgm:presLayoutVars>
      </dgm:prSet>
      <dgm:spPr/>
    </dgm:pt>
  </dgm:ptLst>
  <dgm:cxnLst>
    <dgm:cxn modelId="{F91A7C75-6A64-4F9C-8DAA-57260FB4B66C}" type="presOf" srcId="{E888E32F-402F-4877-80F8-ABF0F2630896}" destId="{61401E4A-CAB6-4430-8E0A-50E8574CB539}" srcOrd="0" destOrd="0" presId="urn:microsoft.com/office/officeart/2005/8/layout/vList2"/>
    <dgm:cxn modelId="{77CC8390-4A9C-4FDF-A9CB-40042FCDD6EE}" srcId="{E888E32F-402F-4877-80F8-ABF0F2630896}" destId="{8BA7F7F1-56D0-4D82-BA0B-A5D698474F04}" srcOrd="1" destOrd="0" parTransId="{7FA86CC6-BE04-4EDB-AE88-5BA2277FFBC3}" sibTransId="{E36B56F4-A660-4B53-B6DD-48BE942A5AF2}"/>
    <dgm:cxn modelId="{78674AEA-186E-46B6-A627-0BF268849CF6}" srcId="{E888E32F-402F-4877-80F8-ABF0F2630896}" destId="{8CC3CBD9-AE24-440A-B609-2B9822DA1B61}" srcOrd="4" destOrd="0" parTransId="{AEC24FEB-C604-455A-BC13-9F2586D8E3A8}" sibTransId="{34FC5375-06E1-4A4A-9E3F-DE629CEFEF6E}"/>
    <dgm:cxn modelId="{CE3678B4-0235-4452-B02F-9D9E7BFF6483}" type="presOf" srcId="{752512CA-C077-4CC5-A352-CC5E8654A2EF}" destId="{ED752152-B16C-4734-98C0-9A640F2DE00A}" srcOrd="0" destOrd="0" presId="urn:microsoft.com/office/officeart/2005/8/layout/vList2"/>
    <dgm:cxn modelId="{746F707B-3960-4BB0-BEA7-58EF13569AE0}" srcId="{E888E32F-402F-4877-80F8-ABF0F2630896}" destId="{F6233B4E-89FC-4E31-AAFD-815B00E7A30C}" srcOrd="3" destOrd="0" parTransId="{CB30A4CC-3498-4AAE-9C35-31125094282F}" sibTransId="{E33A03E7-1C05-4369-BA72-75C6C20FF240}"/>
    <dgm:cxn modelId="{3D52945D-B3A6-451F-9EBC-46F2B50FA002}" srcId="{E888E32F-402F-4877-80F8-ABF0F2630896}" destId="{28E29FC1-04BB-4299-A57F-B9AFFC83DE8F}" srcOrd="0" destOrd="0" parTransId="{9554BCE2-6B9E-486D-BCF2-A3F9C4E9C371}" sibTransId="{3812CCE6-E7C4-4B90-955C-645479339C0B}"/>
    <dgm:cxn modelId="{7D491AB9-3B70-4558-8F8D-6E68F0D6467A}" type="presOf" srcId="{8CC3CBD9-AE24-440A-B609-2B9822DA1B61}" destId="{183160F8-BC86-4351-BEC1-AFC7D3343C26}" srcOrd="0" destOrd="0" presId="urn:microsoft.com/office/officeart/2005/8/layout/vList2"/>
    <dgm:cxn modelId="{48CA86EC-81A2-49E9-A709-9CAE8EAA3450}" srcId="{E888E32F-402F-4877-80F8-ABF0F2630896}" destId="{752512CA-C077-4CC5-A352-CC5E8654A2EF}" srcOrd="2" destOrd="0" parTransId="{9DB3E4F0-A933-4E80-A0A8-C31D621F1ACA}" sibTransId="{D02BE273-4535-4761-B450-0028B7BAFCDA}"/>
    <dgm:cxn modelId="{30CEF783-D89D-474E-807E-891A8BA82F45}" type="presOf" srcId="{F6233B4E-89FC-4E31-AAFD-815B00E7A30C}" destId="{9E014FC5-03EB-40E2-8ADF-C7A67AEBE0A8}" srcOrd="0" destOrd="0" presId="urn:microsoft.com/office/officeart/2005/8/layout/vList2"/>
    <dgm:cxn modelId="{0361E2A6-DD54-4648-B6F7-74901C4EB40C}" type="presOf" srcId="{28E29FC1-04BB-4299-A57F-B9AFFC83DE8F}" destId="{AC2D197A-8390-4677-B6B7-C89D920C1ED5}" srcOrd="0" destOrd="0" presId="urn:microsoft.com/office/officeart/2005/8/layout/vList2"/>
    <dgm:cxn modelId="{A76AEEB6-973A-4F7A-AA15-088B6E51D6FA}" type="presOf" srcId="{8BA7F7F1-56D0-4D82-BA0B-A5D698474F04}" destId="{29092C98-D7B9-434E-874F-F0189F6ABB30}" srcOrd="0" destOrd="0" presId="urn:microsoft.com/office/officeart/2005/8/layout/vList2"/>
    <dgm:cxn modelId="{40FF5A07-D52C-4C0D-A40F-97262E91D5CE}" type="presParOf" srcId="{61401E4A-CAB6-4430-8E0A-50E8574CB539}" destId="{AC2D197A-8390-4677-B6B7-C89D920C1ED5}" srcOrd="0" destOrd="0" presId="urn:microsoft.com/office/officeart/2005/8/layout/vList2"/>
    <dgm:cxn modelId="{A67D4C42-BA8D-412A-937A-13F0FF0D49A3}" type="presParOf" srcId="{61401E4A-CAB6-4430-8E0A-50E8574CB539}" destId="{4D8649A3-4FA9-495A-884F-8AD8301C48EF}" srcOrd="1" destOrd="0" presId="urn:microsoft.com/office/officeart/2005/8/layout/vList2"/>
    <dgm:cxn modelId="{C316E83F-1FBF-44CC-B5B5-96163D89EDCB}" type="presParOf" srcId="{61401E4A-CAB6-4430-8E0A-50E8574CB539}" destId="{29092C98-D7B9-434E-874F-F0189F6ABB30}" srcOrd="2" destOrd="0" presId="urn:microsoft.com/office/officeart/2005/8/layout/vList2"/>
    <dgm:cxn modelId="{A8E17B8A-460A-47ED-884E-F3D23A9E4E9D}" type="presParOf" srcId="{61401E4A-CAB6-4430-8E0A-50E8574CB539}" destId="{7051CA04-693C-4B07-9BDD-6339099488A8}" srcOrd="3" destOrd="0" presId="urn:microsoft.com/office/officeart/2005/8/layout/vList2"/>
    <dgm:cxn modelId="{32214569-6DFF-4ACA-925C-B3A6A5B85E94}" type="presParOf" srcId="{61401E4A-CAB6-4430-8E0A-50E8574CB539}" destId="{ED752152-B16C-4734-98C0-9A640F2DE00A}" srcOrd="4" destOrd="0" presId="urn:microsoft.com/office/officeart/2005/8/layout/vList2"/>
    <dgm:cxn modelId="{3F884C28-3497-4679-BCE6-DD2BCDBB49D4}" type="presParOf" srcId="{61401E4A-CAB6-4430-8E0A-50E8574CB539}" destId="{C859C635-ECE4-48E0-BE79-2130F9E57260}" srcOrd="5" destOrd="0" presId="urn:microsoft.com/office/officeart/2005/8/layout/vList2"/>
    <dgm:cxn modelId="{A0807D19-AE1E-418B-B845-2636F95F6988}" type="presParOf" srcId="{61401E4A-CAB6-4430-8E0A-50E8574CB539}" destId="{9E014FC5-03EB-40E2-8ADF-C7A67AEBE0A8}" srcOrd="6" destOrd="0" presId="urn:microsoft.com/office/officeart/2005/8/layout/vList2"/>
    <dgm:cxn modelId="{B83F2AF2-F84E-4770-B42C-37A4C566D5EF}" type="presParOf" srcId="{61401E4A-CAB6-4430-8E0A-50E8574CB539}" destId="{EEA32F74-07E5-4607-9963-21F5F8C73742}" srcOrd="7" destOrd="0" presId="urn:microsoft.com/office/officeart/2005/8/layout/vList2"/>
    <dgm:cxn modelId="{3C93E370-AB35-4EA8-8DEC-4189FD6C4CE9}" type="presParOf" srcId="{61401E4A-CAB6-4430-8E0A-50E8574CB539}" destId="{183160F8-BC86-4351-BEC1-AFC7D3343C2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94F7CF6-27B3-40D3-AF2E-7EB9BA6B30B1}" type="doc">
      <dgm:prSet loTypeId="urn:microsoft.com/office/officeart/2005/8/layout/vList2" loCatId="list" qsTypeId="urn:microsoft.com/office/officeart/2005/8/quickstyle/simple5" qsCatId="simple" csTypeId="urn:microsoft.com/office/officeart/2005/8/colors/accent4_3" csCatId="accent4" phldr="1"/>
      <dgm:spPr/>
      <dgm:t>
        <a:bodyPr/>
        <a:lstStyle/>
        <a:p>
          <a:endParaRPr lang="ru-RU"/>
        </a:p>
      </dgm:t>
    </dgm:pt>
    <dgm:pt modelId="{56437DD1-990C-4D21-96DC-C2FC0648C7BE}">
      <dgm:prSet phldrT="[Текст]" custT="1"/>
      <dgm:spPr/>
      <dgm:t>
        <a:bodyPr/>
        <a:lstStyle/>
        <a:p>
          <a:pPr algn="ctr"/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экспортно-импортных операциях применяется документарный </a:t>
          </a:r>
          <a:r>
            <a:rPr lang="ru-RU" sz="18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аккредетив</a:t>
          </a:r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имеющий следующие разновидности: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FFADB9-C68D-4F01-8947-9357F07CEC7C}" type="parTrans" cxnId="{B101EA52-4E62-460C-919A-EBBEDB9DD0B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12327-D007-49C7-A514-5CEC2C9AD333}" type="sibTrans" cxnId="{B101EA52-4E62-460C-919A-EBBEDB9DD0B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64BCBD-752F-45A4-B6B3-7C71B47DE8EB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Отзывной аккредитив. В случае отзывного аккредитива банк-эмитент вправе в любое время изменить или аннулировать аккредитив. Ели в аккредитиве не указано, что он является отзывным, то он будет считаться безотзывным.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DFF2A2-1E61-48DE-B6B1-0C7BBF2B22C6}" type="parTrans" cxnId="{5DE98AFC-A6AA-45FC-90F6-863B60765C75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C19AD9-F310-47FA-A19E-A978495029C3}" type="sibTrans" cxnId="{5DE98AFC-A6AA-45FC-90F6-863B60765C75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D51723-73B8-4407-998F-46C657E7407A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Безотзывной неподтвержденный аккредитив-наиболее часто используемая форма аккредитива, по которой банк эмитент обязуется произвести платеж или акцептовать тратты в соответствии с условиями аккредитива.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541699-64E7-4FAC-ACC9-A58005F2476B}" type="parTrans" cxnId="{BA88EDA0-2CD0-465F-B9BC-90D153CBC47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5B3076-BEB5-444B-A7DB-13F95E525336}" type="sibTrans" cxnId="{BA88EDA0-2CD0-465F-B9BC-90D153CBC47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FE0D28-0B04-4660-B63B-A640B39C4AF3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Безотзывной неподтвержденный аккредитив. При открытии безотзывного подтвержденного аккредитива бенефициару гарантируется платеж по кредиту от двух независимых источников: со стороны банка- эмитента и подтверждающего банка;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A514B4-C4E9-41B5-BA0C-D8B63F679D6D}" type="parTrans" cxnId="{53FA84B7-0AD3-43CF-B658-9E9D46D215C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A1B30B-29B0-437C-9D04-AFB762A61730}" type="sibTrans" cxnId="{53FA84B7-0AD3-43CF-B658-9E9D46D215C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D585EF-156D-4F33-B6F4-36ED6F219443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Возобновляемый (револьверный) аккредитив. По условиям возобновляемого аккредитива «возобновляемое предложение» может быть изменено по срокам и суммам. Даты отдельных поставок могут быть также фиксированы.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033997-9689-444B-84B9-003773935A99}" type="parTrans" cxnId="{76932CA0-EC54-4EC3-AFCF-92B94A55EA2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7F1791-B228-484A-B7CE-B35E46B1B3EF}" type="sibTrans" cxnId="{76932CA0-EC54-4EC3-AFCF-92B94A55EA2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257A3E-4CFB-49E4-AF90-31C053309F9C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Аккредитив с Красной оговоркой/Зелёный оговоркой. Аккредитив с «красной оговорка» обязует уполномоченный банк передать бенефициару оговоренную сумму денег перед предоставлением требуемых аккредитивом документов.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37558E-3B46-4533-9A9D-94D428BE2872}" type="parTrans" cxnId="{9E9A5EA0-68CD-463C-8993-0A86FD26D88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0113AC-C982-4DAC-8A4B-4B5755E29886}" type="sibTrans" cxnId="{9E9A5EA0-68CD-463C-8993-0A86FD26D88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AB0D8-5D18-453D-B9E1-56B6F29DB683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Аккредитив с «зеленой оговоркой» применяется, когда оплата авансом может быть соответственно обеспечена (по выбору уполномоченного банка) квитанцией временного товарного склада, которая будет обменена на документы аккредитива после того, как отгрузка будет осуществлена. 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DCFECC-B89A-4C6E-B3C8-E0745795229A}" type="parTrans" cxnId="{162EE904-9602-460F-B7F6-821140F8C12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078CB7-554C-4121-9561-50E4A13ECF8F}" type="sibTrans" cxnId="{162EE904-9602-460F-B7F6-821140F8C12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335534-B4A8-4BD5-BEC8-9DF049AACFF5}" type="pres">
      <dgm:prSet presAssocID="{794F7CF6-27B3-40D3-AF2E-7EB9BA6B30B1}" presName="linear" presStyleCnt="0">
        <dgm:presLayoutVars>
          <dgm:animLvl val="lvl"/>
          <dgm:resizeHandles val="exact"/>
        </dgm:presLayoutVars>
      </dgm:prSet>
      <dgm:spPr/>
    </dgm:pt>
    <dgm:pt modelId="{3BDF3BF0-E5C4-4EAD-9B85-827AC2A00174}" type="pres">
      <dgm:prSet presAssocID="{56437DD1-990C-4D21-96DC-C2FC0648C7BE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8CFEED38-A89D-4D22-A205-40BB519F0FA7}" type="pres">
      <dgm:prSet presAssocID="{2CF12327-D007-49C7-A514-5CEC2C9AD333}" presName="spacer" presStyleCnt="0"/>
      <dgm:spPr/>
    </dgm:pt>
    <dgm:pt modelId="{BE5A1574-4327-49AB-9530-748A47F72DE7}" type="pres">
      <dgm:prSet presAssocID="{3D64BCBD-752F-45A4-B6B3-7C71B47DE8E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4E917AB-0603-469D-BD9F-F7786C64F92D}" type="pres">
      <dgm:prSet presAssocID="{67C19AD9-F310-47FA-A19E-A978495029C3}" presName="spacer" presStyleCnt="0"/>
      <dgm:spPr/>
    </dgm:pt>
    <dgm:pt modelId="{91CD158D-4380-4FC2-ACAD-813410B231D0}" type="pres">
      <dgm:prSet presAssocID="{F8D51723-73B8-4407-998F-46C657E7407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40AE0DD-E1A9-4392-B063-8CE869AE6009}" type="pres">
      <dgm:prSet presAssocID="{565B3076-BEB5-444B-A7DB-13F95E525336}" presName="spacer" presStyleCnt="0"/>
      <dgm:spPr/>
    </dgm:pt>
    <dgm:pt modelId="{3F6A7DE0-79CB-4E4A-BF31-51441633079E}" type="pres">
      <dgm:prSet presAssocID="{B2FE0D28-0B04-4660-B63B-A640B39C4AF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ED33AE5-E5CD-4070-AAF4-55CD9F292266}" type="pres">
      <dgm:prSet presAssocID="{53A1B30B-29B0-437C-9D04-AFB762A61730}" presName="spacer" presStyleCnt="0"/>
      <dgm:spPr/>
    </dgm:pt>
    <dgm:pt modelId="{A25030B5-C855-403E-B80E-9560EBF07E39}" type="pres">
      <dgm:prSet presAssocID="{75D585EF-156D-4F33-B6F4-36ED6F21944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971947C-497D-4480-BC1E-32DC2B21A347}" type="pres">
      <dgm:prSet presAssocID="{207F1791-B228-484A-B7CE-B35E46B1B3EF}" presName="spacer" presStyleCnt="0"/>
      <dgm:spPr/>
    </dgm:pt>
    <dgm:pt modelId="{955F33E9-BB19-49EA-BBEC-22372B100739}" type="pres">
      <dgm:prSet presAssocID="{30257A3E-4CFB-49E4-AF90-31C053309F9C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BAE2FA5-1A29-4977-A921-D15EF084B9A5}" type="pres">
      <dgm:prSet presAssocID="{3B0113AC-C982-4DAC-8A4B-4B5755E29886}" presName="spacer" presStyleCnt="0"/>
      <dgm:spPr/>
    </dgm:pt>
    <dgm:pt modelId="{4D1BB3BA-F182-43B9-8C12-0E7DB165D43E}" type="pres">
      <dgm:prSet presAssocID="{A7DAB0D8-5D18-453D-B9E1-56B6F29DB68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101EA52-4E62-460C-919A-EBBEDB9DD0BF}" srcId="{794F7CF6-27B3-40D3-AF2E-7EB9BA6B30B1}" destId="{56437DD1-990C-4D21-96DC-C2FC0648C7BE}" srcOrd="0" destOrd="0" parTransId="{C9FFADB9-C68D-4F01-8947-9357F07CEC7C}" sibTransId="{2CF12327-D007-49C7-A514-5CEC2C9AD333}"/>
    <dgm:cxn modelId="{386FAE68-03DC-4131-B9C9-2EC11EC83B20}" type="presOf" srcId="{75D585EF-156D-4F33-B6F4-36ED6F219443}" destId="{A25030B5-C855-403E-B80E-9560EBF07E39}" srcOrd="0" destOrd="0" presId="urn:microsoft.com/office/officeart/2005/8/layout/vList2"/>
    <dgm:cxn modelId="{9E9A5EA0-68CD-463C-8993-0A86FD26D880}" srcId="{794F7CF6-27B3-40D3-AF2E-7EB9BA6B30B1}" destId="{30257A3E-4CFB-49E4-AF90-31C053309F9C}" srcOrd="5" destOrd="0" parTransId="{E537558E-3B46-4533-9A9D-94D428BE2872}" sibTransId="{3B0113AC-C982-4DAC-8A4B-4B5755E29886}"/>
    <dgm:cxn modelId="{4BCB53E4-5C0B-405D-A5E3-CE8A4103E94B}" type="presOf" srcId="{B2FE0D28-0B04-4660-B63B-A640B39C4AF3}" destId="{3F6A7DE0-79CB-4E4A-BF31-51441633079E}" srcOrd="0" destOrd="0" presId="urn:microsoft.com/office/officeart/2005/8/layout/vList2"/>
    <dgm:cxn modelId="{76932CA0-EC54-4EC3-AFCF-92B94A55EA2E}" srcId="{794F7CF6-27B3-40D3-AF2E-7EB9BA6B30B1}" destId="{75D585EF-156D-4F33-B6F4-36ED6F219443}" srcOrd="4" destOrd="0" parTransId="{3D033997-9689-444B-84B9-003773935A99}" sibTransId="{207F1791-B228-484A-B7CE-B35E46B1B3EF}"/>
    <dgm:cxn modelId="{71BB2FE0-633B-4FFC-83BE-986C430C6A48}" type="presOf" srcId="{F8D51723-73B8-4407-998F-46C657E7407A}" destId="{91CD158D-4380-4FC2-ACAD-813410B231D0}" srcOrd="0" destOrd="0" presId="urn:microsoft.com/office/officeart/2005/8/layout/vList2"/>
    <dgm:cxn modelId="{164CA17E-F106-43B6-BB82-B079CBB004D8}" type="presOf" srcId="{794F7CF6-27B3-40D3-AF2E-7EB9BA6B30B1}" destId="{56335534-B4A8-4BD5-BEC8-9DF049AACFF5}" srcOrd="0" destOrd="0" presId="urn:microsoft.com/office/officeart/2005/8/layout/vList2"/>
    <dgm:cxn modelId="{E801612B-E8CD-4DD0-A447-4DCF9477C816}" type="presOf" srcId="{3D64BCBD-752F-45A4-B6B3-7C71B47DE8EB}" destId="{BE5A1574-4327-49AB-9530-748A47F72DE7}" srcOrd="0" destOrd="0" presId="urn:microsoft.com/office/officeart/2005/8/layout/vList2"/>
    <dgm:cxn modelId="{162EE904-9602-460F-B7F6-821140F8C128}" srcId="{794F7CF6-27B3-40D3-AF2E-7EB9BA6B30B1}" destId="{A7DAB0D8-5D18-453D-B9E1-56B6F29DB683}" srcOrd="6" destOrd="0" parTransId="{45DCFECC-B89A-4C6E-B3C8-E0745795229A}" sibTransId="{2B078CB7-554C-4121-9561-50E4A13ECF8F}"/>
    <dgm:cxn modelId="{DB7A6BFA-5467-4FC0-A99C-4CA572975CA2}" type="presOf" srcId="{30257A3E-4CFB-49E4-AF90-31C053309F9C}" destId="{955F33E9-BB19-49EA-BBEC-22372B100739}" srcOrd="0" destOrd="0" presId="urn:microsoft.com/office/officeart/2005/8/layout/vList2"/>
    <dgm:cxn modelId="{BA88EDA0-2CD0-465F-B9BC-90D153CBC473}" srcId="{794F7CF6-27B3-40D3-AF2E-7EB9BA6B30B1}" destId="{F8D51723-73B8-4407-998F-46C657E7407A}" srcOrd="2" destOrd="0" parTransId="{2B541699-64E7-4FAC-ACC9-A58005F2476B}" sibTransId="{565B3076-BEB5-444B-A7DB-13F95E525336}"/>
    <dgm:cxn modelId="{58B6B3C5-A8F1-416F-86F9-1A2768A46A07}" type="presOf" srcId="{56437DD1-990C-4D21-96DC-C2FC0648C7BE}" destId="{3BDF3BF0-E5C4-4EAD-9B85-827AC2A00174}" srcOrd="0" destOrd="0" presId="urn:microsoft.com/office/officeart/2005/8/layout/vList2"/>
    <dgm:cxn modelId="{2D6B28DB-4B42-4104-A8C9-FA98F7DF21E4}" type="presOf" srcId="{A7DAB0D8-5D18-453D-B9E1-56B6F29DB683}" destId="{4D1BB3BA-F182-43B9-8C12-0E7DB165D43E}" srcOrd="0" destOrd="0" presId="urn:microsoft.com/office/officeart/2005/8/layout/vList2"/>
    <dgm:cxn modelId="{5DE98AFC-A6AA-45FC-90F6-863B60765C75}" srcId="{794F7CF6-27B3-40D3-AF2E-7EB9BA6B30B1}" destId="{3D64BCBD-752F-45A4-B6B3-7C71B47DE8EB}" srcOrd="1" destOrd="0" parTransId="{F8DFF2A2-1E61-48DE-B6B1-0C7BBF2B22C6}" sibTransId="{67C19AD9-F310-47FA-A19E-A978495029C3}"/>
    <dgm:cxn modelId="{53FA84B7-0AD3-43CF-B658-9E9D46D215C0}" srcId="{794F7CF6-27B3-40D3-AF2E-7EB9BA6B30B1}" destId="{B2FE0D28-0B04-4660-B63B-A640B39C4AF3}" srcOrd="3" destOrd="0" parTransId="{81A514B4-C4E9-41B5-BA0C-D8B63F679D6D}" sibTransId="{53A1B30B-29B0-437C-9D04-AFB762A61730}"/>
    <dgm:cxn modelId="{0AF9C3B0-2D09-4946-8201-7D236B686865}" type="presParOf" srcId="{56335534-B4A8-4BD5-BEC8-9DF049AACFF5}" destId="{3BDF3BF0-E5C4-4EAD-9B85-827AC2A00174}" srcOrd="0" destOrd="0" presId="urn:microsoft.com/office/officeart/2005/8/layout/vList2"/>
    <dgm:cxn modelId="{6BD01DF7-4B2A-4660-AB4D-9CF584C886DD}" type="presParOf" srcId="{56335534-B4A8-4BD5-BEC8-9DF049AACFF5}" destId="{8CFEED38-A89D-4D22-A205-40BB519F0FA7}" srcOrd="1" destOrd="0" presId="urn:microsoft.com/office/officeart/2005/8/layout/vList2"/>
    <dgm:cxn modelId="{22A3A82B-9330-4042-8DC0-8F3018338A10}" type="presParOf" srcId="{56335534-B4A8-4BD5-BEC8-9DF049AACFF5}" destId="{BE5A1574-4327-49AB-9530-748A47F72DE7}" srcOrd="2" destOrd="0" presId="urn:microsoft.com/office/officeart/2005/8/layout/vList2"/>
    <dgm:cxn modelId="{23F8C4D6-0395-473D-83B8-7B7FB0406424}" type="presParOf" srcId="{56335534-B4A8-4BD5-BEC8-9DF049AACFF5}" destId="{B4E917AB-0603-469D-BD9F-F7786C64F92D}" srcOrd="3" destOrd="0" presId="urn:microsoft.com/office/officeart/2005/8/layout/vList2"/>
    <dgm:cxn modelId="{2112461F-DC3A-4517-9880-3A78145334AE}" type="presParOf" srcId="{56335534-B4A8-4BD5-BEC8-9DF049AACFF5}" destId="{91CD158D-4380-4FC2-ACAD-813410B231D0}" srcOrd="4" destOrd="0" presId="urn:microsoft.com/office/officeart/2005/8/layout/vList2"/>
    <dgm:cxn modelId="{00B55405-FBA2-4300-88DA-179174653880}" type="presParOf" srcId="{56335534-B4A8-4BD5-BEC8-9DF049AACFF5}" destId="{540AE0DD-E1A9-4392-B063-8CE869AE6009}" srcOrd="5" destOrd="0" presId="urn:microsoft.com/office/officeart/2005/8/layout/vList2"/>
    <dgm:cxn modelId="{A6B4244D-2C54-4621-9E68-B47C7B2B4BB0}" type="presParOf" srcId="{56335534-B4A8-4BD5-BEC8-9DF049AACFF5}" destId="{3F6A7DE0-79CB-4E4A-BF31-51441633079E}" srcOrd="6" destOrd="0" presId="urn:microsoft.com/office/officeart/2005/8/layout/vList2"/>
    <dgm:cxn modelId="{547C7BC0-A143-41E9-9A10-EDDAFB300C17}" type="presParOf" srcId="{56335534-B4A8-4BD5-BEC8-9DF049AACFF5}" destId="{4ED33AE5-E5CD-4070-AAF4-55CD9F292266}" srcOrd="7" destOrd="0" presId="urn:microsoft.com/office/officeart/2005/8/layout/vList2"/>
    <dgm:cxn modelId="{03FCC7CB-6D82-4259-8D44-64BF57C5E74D}" type="presParOf" srcId="{56335534-B4A8-4BD5-BEC8-9DF049AACFF5}" destId="{A25030B5-C855-403E-B80E-9560EBF07E39}" srcOrd="8" destOrd="0" presId="urn:microsoft.com/office/officeart/2005/8/layout/vList2"/>
    <dgm:cxn modelId="{79296B43-8A45-40F6-9E48-2A57C4DA0342}" type="presParOf" srcId="{56335534-B4A8-4BD5-BEC8-9DF049AACFF5}" destId="{2971947C-497D-4480-BC1E-32DC2B21A347}" srcOrd="9" destOrd="0" presId="urn:microsoft.com/office/officeart/2005/8/layout/vList2"/>
    <dgm:cxn modelId="{1953C058-88B0-4B2B-BB0D-52F02A989409}" type="presParOf" srcId="{56335534-B4A8-4BD5-BEC8-9DF049AACFF5}" destId="{955F33E9-BB19-49EA-BBEC-22372B100739}" srcOrd="10" destOrd="0" presId="urn:microsoft.com/office/officeart/2005/8/layout/vList2"/>
    <dgm:cxn modelId="{15E0CB9F-832F-4332-934B-0E0E33C95FD9}" type="presParOf" srcId="{56335534-B4A8-4BD5-BEC8-9DF049AACFF5}" destId="{4BAE2FA5-1A29-4977-A921-D15EF084B9A5}" srcOrd="11" destOrd="0" presId="urn:microsoft.com/office/officeart/2005/8/layout/vList2"/>
    <dgm:cxn modelId="{27C9DBA8-7517-4872-AE88-B63B07C2050B}" type="presParOf" srcId="{56335534-B4A8-4BD5-BEC8-9DF049AACFF5}" destId="{4D1BB3BA-F182-43B9-8C12-0E7DB165D43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EB59D7-B33F-4B02-9824-4A670D409095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6EC5CB-00D6-40AD-AF24-3C6CC674DF11}">
      <dgm:prSet phldrT="[Текст]" custT="1"/>
      <dgm:spPr/>
      <dgm:t>
        <a:bodyPr/>
        <a:lstStyle/>
        <a:p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Покупатель заключает коммерческий контракт с продавцом, где в условиях оплаты оговаривается, что оплата будет произведена посредством векселей покупателя,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авалированных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банком</a:t>
          </a:r>
        </a:p>
      </dgm:t>
    </dgm:pt>
    <dgm:pt modelId="{E8A893F1-D6E9-4BBC-9211-74B13CBF9224}" type="parTrans" cxnId="{B7F60E9B-224C-4DA3-8121-88A0F04A85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46CFBC-497E-4B12-903A-C8EF21FCDB68}" type="sibTrans" cxnId="{B7F60E9B-224C-4DA3-8121-88A0F04A85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B3E821-DFFF-4EA3-90CA-4E131E81EBA3}">
      <dgm:prSet phldrT="[Текст]"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1. Для авалирование векселей в банке импортер оформляет залоговое обеспечение в виде лимита финансирования или иных договоров.</a:t>
          </a:r>
        </a:p>
      </dgm:t>
    </dgm:pt>
    <dgm:pt modelId="{D3961650-3E1A-4B2D-8A4F-536674862ED4}" type="parTrans" cxnId="{96F31D9C-50C5-4EE7-88A9-81C2EB9CE24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9EC73C-58E6-46FF-9844-9A950AC1466E}" type="sibTrans" cxnId="{96F31D9C-50C5-4EE7-88A9-81C2EB9CE24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DFF02-518E-43CC-971E-CBDE9F0BC682}">
      <dgm:prSet phldrT="[Текст]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DA1BBB-B9CA-489D-98E6-8307EE97D4AB}" type="parTrans" cxnId="{D242B41B-0A88-4BE9-87BD-1D0D6EB76F8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E6608B-7DF9-4DA2-A8F2-D85848DECB15}" type="sibTrans" cxnId="{D242B41B-0A88-4BE9-87BD-1D0D6EB76F8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C8F2C6-26F2-4284-9118-066856B112A3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2. Банк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авалирует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векселя покупателя в рамках предоставленного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обеспечения. Осуществляет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поиск банка-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(или договаривается с банком экспортера),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Банк-импортера отправляет оригиналы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авалированных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векселей банк-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934E43-A6AB-4BEA-834E-C2FE39964D19}" type="parTrans" cxnId="{007C6351-1F0D-41B6-94E6-E64DAF1192B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89E2D1-AE6D-4C2B-8BC2-E90CD61C4386}" type="sibTrans" cxnId="{007C6351-1F0D-41B6-94E6-E64DAF1192B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8FD606-8755-49A7-A818-9C3A457C558D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4. Банк-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перечисляет «живые деньги» на счет импортера и держит у себя оригиналы векселей до наступления срока платежа по ним.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D2A34-9D54-4841-8B66-975DB5498ED2}" type="parTrans" cxnId="{6321F0B7-E688-486C-8667-86A5EC51FDD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D402A3-0142-48BE-859D-787FB391B10D}" type="sibTrans" cxnId="{6321F0B7-E688-486C-8667-86A5EC51FDD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4D6BCB-D1C0-47F2-82A2-E4A317F51422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5. Импортер, получив средства финансирования, производит оплату по контракту в пользу бенефициара.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8AF684-745B-4667-A0EF-13840918EBF8}" type="parTrans" cxnId="{4E3F2F41-112E-4865-98E8-DAA5F00279E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93F763-CE2B-45CF-B99A-744462EFE2B6}" type="sibTrans" cxnId="{4E3F2F41-112E-4865-98E8-DAA5F00279E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351630-36FA-4A1E-ADC1-D23F319BE297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6. Экспортер, получив оплату по коммерческому контракту, осуществляет отгрузку продукции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B7C71F-C739-4F7E-AC35-662F85E9EB5D}" type="parTrans" cxnId="{104EB2FA-892F-4397-88DB-EE969A2645E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731A10-5A57-47A5-B348-4BB07A6BF1FA}" type="sibTrans" cxnId="{104EB2FA-892F-4397-88DB-EE969A2645E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4A5931-3450-4B12-9445-47A41B16E3D8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7. При наступлении срока платежа по векселям банк-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отправляет оригиналы векселей в банк-импортера для оплаты и последний осуществляет платежи через свои корреспондентские или иные счета.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0EA52E-2033-458A-B73E-1A22F812B034}" type="parTrans" cxnId="{ED0BCBE9-69DA-49AE-BAB5-F327653D2A7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E27BCE-3066-41BC-BCCC-69128AE50D83}" type="sibTrans" cxnId="{ED0BCBE9-69DA-49AE-BAB5-F327653D2A7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2E96E9-0FE5-4069-A43A-6E824BD34D92}" type="pres">
      <dgm:prSet presAssocID="{29EB59D7-B33F-4B02-9824-4A670D40909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7B441E-24A9-4DA8-AD25-18CCBE1F503F}" type="pres">
      <dgm:prSet presAssocID="{F36EC5CB-00D6-40AD-AF24-3C6CC674DF11}" presName="roof" presStyleLbl="dkBgShp" presStyleIdx="0" presStyleCnt="2"/>
      <dgm:spPr/>
      <dgm:t>
        <a:bodyPr/>
        <a:lstStyle/>
        <a:p>
          <a:endParaRPr lang="ru-RU"/>
        </a:p>
      </dgm:t>
    </dgm:pt>
    <dgm:pt modelId="{73248079-0800-459A-9956-BAF4E786B974}" type="pres">
      <dgm:prSet presAssocID="{F36EC5CB-00D6-40AD-AF24-3C6CC674DF11}" presName="pillars" presStyleCnt="0"/>
      <dgm:spPr/>
      <dgm:t>
        <a:bodyPr/>
        <a:lstStyle/>
        <a:p>
          <a:endParaRPr lang="ru-RU"/>
        </a:p>
      </dgm:t>
    </dgm:pt>
    <dgm:pt modelId="{C4B8872E-CCE3-4B69-A996-247713BCF374}" type="pres">
      <dgm:prSet presAssocID="{F36EC5CB-00D6-40AD-AF24-3C6CC674DF11}" presName="pillar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A5879A-F16F-4571-8474-C18415238E70}" type="pres">
      <dgm:prSet presAssocID="{42C8F2C6-26F2-4284-9118-066856B112A3}" presName="pillarX" presStyleLbl="node1" presStyleIdx="1" presStyleCnt="6" custScaleX="1705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C885D-B875-490B-8B35-4045B82FE3AE}" type="pres">
      <dgm:prSet presAssocID="{188FD606-8755-49A7-A818-9C3A457C558D}" presName="pillarX" presStyleLbl="node1" presStyleIdx="2" presStyleCnt="6" custScaleX="1177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DF1F2-692C-4E4D-9E11-0E352E06E448}" type="pres">
      <dgm:prSet presAssocID="{4F4D6BCB-D1C0-47F2-82A2-E4A317F51422}" presName="pillar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8CA01-C753-4A59-8530-D492578D496D}" type="pres">
      <dgm:prSet presAssocID="{5B351630-36FA-4A1E-ADC1-D23F319BE297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3F0A6-C82C-4A91-8F42-FEDB87D0B947}" type="pres">
      <dgm:prSet presAssocID="{4D4A5931-3450-4B12-9445-47A41B16E3D8}" presName="pillarX" presStyleLbl="node1" presStyleIdx="5" presStyleCnt="6" custScaleX="1622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115B1-A797-4A3E-B85B-5936A00FE29A}" type="pres">
      <dgm:prSet presAssocID="{F36EC5CB-00D6-40AD-AF24-3C6CC674DF11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BFB934D-C3F2-4A31-83DB-15A5A4B6D39B}" type="presOf" srcId="{4D4A5931-3450-4B12-9445-47A41B16E3D8}" destId="{9343F0A6-C82C-4A91-8F42-FEDB87D0B947}" srcOrd="0" destOrd="0" presId="urn:microsoft.com/office/officeart/2005/8/layout/hList3"/>
    <dgm:cxn modelId="{96F31D9C-50C5-4EE7-88A9-81C2EB9CE24D}" srcId="{F36EC5CB-00D6-40AD-AF24-3C6CC674DF11}" destId="{D3B3E821-DFFF-4EA3-90CA-4E131E81EBA3}" srcOrd="0" destOrd="0" parTransId="{D3961650-3E1A-4B2D-8A4F-536674862ED4}" sibTransId="{839EC73C-58E6-46FF-9844-9A950AC1466E}"/>
    <dgm:cxn modelId="{007C6351-1F0D-41B6-94E6-E64DAF1192BA}" srcId="{F36EC5CB-00D6-40AD-AF24-3C6CC674DF11}" destId="{42C8F2C6-26F2-4284-9118-066856B112A3}" srcOrd="1" destOrd="0" parTransId="{CB934E43-A6AB-4BEA-834E-C2FE39964D19}" sibTransId="{1B89E2D1-AE6D-4C2B-8BC2-E90CD61C4386}"/>
    <dgm:cxn modelId="{024846F3-94D0-49A0-80B4-683DED885E2A}" type="presOf" srcId="{5B351630-36FA-4A1E-ADC1-D23F319BE297}" destId="{8C98CA01-C753-4A59-8530-D492578D496D}" srcOrd="0" destOrd="0" presId="urn:microsoft.com/office/officeart/2005/8/layout/hList3"/>
    <dgm:cxn modelId="{D242B41B-0A88-4BE9-87BD-1D0D6EB76F81}" srcId="{29EB59D7-B33F-4B02-9824-4A670D409095}" destId="{374DFF02-518E-43CC-971E-CBDE9F0BC682}" srcOrd="1" destOrd="0" parTransId="{DBDA1BBB-B9CA-489D-98E6-8307EE97D4AB}" sibTransId="{58E6608B-7DF9-4DA2-A8F2-D85848DECB15}"/>
    <dgm:cxn modelId="{B7F60E9B-224C-4DA3-8121-88A0F04A85BD}" srcId="{29EB59D7-B33F-4B02-9824-4A670D409095}" destId="{F36EC5CB-00D6-40AD-AF24-3C6CC674DF11}" srcOrd="0" destOrd="0" parTransId="{E8A893F1-D6E9-4BBC-9211-74B13CBF9224}" sibTransId="{5E46CFBC-497E-4B12-903A-C8EF21FCDB68}"/>
    <dgm:cxn modelId="{6321F0B7-E688-486C-8667-86A5EC51FDD2}" srcId="{F36EC5CB-00D6-40AD-AF24-3C6CC674DF11}" destId="{188FD606-8755-49A7-A818-9C3A457C558D}" srcOrd="2" destOrd="0" parTransId="{0CDD2A34-9D54-4841-8B66-975DB5498ED2}" sibTransId="{66D402A3-0142-48BE-859D-787FB391B10D}"/>
    <dgm:cxn modelId="{34B65D49-80E8-4E41-8CF6-644F5C4D3E1E}" type="presOf" srcId="{188FD606-8755-49A7-A818-9C3A457C558D}" destId="{A3BC885D-B875-490B-8B35-4045B82FE3AE}" srcOrd="0" destOrd="0" presId="urn:microsoft.com/office/officeart/2005/8/layout/hList3"/>
    <dgm:cxn modelId="{F3E0D8E5-FC71-4EBB-8F23-B5E2DF62B0FF}" type="presOf" srcId="{4F4D6BCB-D1C0-47F2-82A2-E4A317F51422}" destId="{65ADF1F2-692C-4E4D-9E11-0E352E06E448}" srcOrd="0" destOrd="0" presId="urn:microsoft.com/office/officeart/2005/8/layout/hList3"/>
    <dgm:cxn modelId="{104EB2FA-892F-4397-88DB-EE969A2645E7}" srcId="{F36EC5CB-00D6-40AD-AF24-3C6CC674DF11}" destId="{5B351630-36FA-4A1E-ADC1-D23F319BE297}" srcOrd="4" destOrd="0" parTransId="{E5B7C71F-C739-4F7E-AC35-662F85E9EB5D}" sibTransId="{31731A10-5A57-47A5-B348-4BB07A6BF1FA}"/>
    <dgm:cxn modelId="{142A9F1D-F3F5-4EED-8ADA-199F2154F998}" type="presOf" srcId="{D3B3E821-DFFF-4EA3-90CA-4E131E81EBA3}" destId="{C4B8872E-CCE3-4B69-A996-247713BCF374}" srcOrd="0" destOrd="0" presId="urn:microsoft.com/office/officeart/2005/8/layout/hList3"/>
    <dgm:cxn modelId="{4E3F2F41-112E-4865-98E8-DAA5F00279E8}" srcId="{F36EC5CB-00D6-40AD-AF24-3C6CC674DF11}" destId="{4F4D6BCB-D1C0-47F2-82A2-E4A317F51422}" srcOrd="3" destOrd="0" parTransId="{A58AF684-745B-4667-A0EF-13840918EBF8}" sibTransId="{2A93F763-CE2B-45CF-B99A-744462EFE2B6}"/>
    <dgm:cxn modelId="{FDCF803A-EC1B-49F8-A162-367B68598689}" type="presOf" srcId="{42C8F2C6-26F2-4284-9118-066856B112A3}" destId="{47A5879A-F16F-4571-8474-C18415238E70}" srcOrd="0" destOrd="0" presId="urn:microsoft.com/office/officeart/2005/8/layout/hList3"/>
    <dgm:cxn modelId="{4542C7CB-CDE9-408A-82AD-01BB865E17BB}" type="presOf" srcId="{29EB59D7-B33F-4B02-9824-4A670D409095}" destId="{E22E96E9-0FE5-4069-A43A-6E824BD34D92}" srcOrd="0" destOrd="0" presId="urn:microsoft.com/office/officeart/2005/8/layout/hList3"/>
    <dgm:cxn modelId="{ED0BCBE9-69DA-49AE-BAB5-F327653D2A70}" srcId="{F36EC5CB-00D6-40AD-AF24-3C6CC674DF11}" destId="{4D4A5931-3450-4B12-9445-47A41B16E3D8}" srcOrd="5" destOrd="0" parTransId="{610EA52E-2033-458A-B73E-1A22F812B034}" sibTransId="{D5E27BCE-3066-41BC-BCCC-69128AE50D83}"/>
    <dgm:cxn modelId="{5120C19E-A9EE-4FAA-A2E6-10A896D26B6A}" type="presOf" srcId="{F36EC5CB-00D6-40AD-AF24-3C6CC674DF11}" destId="{7B7B441E-24A9-4DA8-AD25-18CCBE1F503F}" srcOrd="0" destOrd="0" presId="urn:microsoft.com/office/officeart/2005/8/layout/hList3"/>
    <dgm:cxn modelId="{09F68981-FB53-48A8-84D5-626BBDADEDFE}" type="presParOf" srcId="{E22E96E9-0FE5-4069-A43A-6E824BD34D92}" destId="{7B7B441E-24A9-4DA8-AD25-18CCBE1F503F}" srcOrd="0" destOrd="0" presId="urn:microsoft.com/office/officeart/2005/8/layout/hList3"/>
    <dgm:cxn modelId="{9FEA75D5-C558-469F-A47E-6D15FEB2265F}" type="presParOf" srcId="{E22E96E9-0FE5-4069-A43A-6E824BD34D92}" destId="{73248079-0800-459A-9956-BAF4E786B974}" srcOrd="1" destOrd="0" presId="urn:microsoft.com/office/officeart/2005/8/layout/hList3"/>
    <dgm:cxn modelId="{93FA2EE4-4F0D-4082-8E1F-455BEEFB76B0}" type="presParOf" srcId="{73248079-0800-459A-9956-BAF4E786B974}" destId="{C4B8872E-CCE3-4B69-A996-247713BCF374}" srcOrd="0" destOrd="0" presId="urn:microsoft.com/office/officeart/2005/8/layout/hList3"/>
    <dgm:cxn modelId="{BE7E1CE5-45D4-4464-AB20-2990F9832A7C}" type="presParOf" srcId="{73248079-0800-459A-9956-BAF4E786B974}" destId="{47A5879A-F16F-4571-8474-C18415238E70}" srcOrd="1" destOrd="0" presId="urn:microsoft.com/office/officeart/2005/8/layout/hList3"/>
    <dgm:cxn modelId="{D520FDA5-A8DF-4F81-8513-F9AE628400BE}" type="presParOf" srcId="{73248079-0800-459A-9956-BAF4E786B974}" destId="{A3BC885D-B875-490B-8B35-4045B82FE3AE}" srcOrd="2" destOrd="0" presId="urn:microsoft.com/office/officeart/2005/8/layout/hList3"/>
    <dgm:cxn modelId="{90DB7773-1AF1-4294-8D31-E230B4CBD80C}" type="presParOf" srcId="{73248079-0800-459A-9956-BAF4E786B974}" destId="{65ADF1F2-692C-4E4D-9E11-0E352E06E448}" srcOrd="3" destOrd="0" presId="urn:microsoft.com/office/officeart/2005/8/layout/hList3"/>
    <dgm:cxn modelId="{7F752F25-5A6B-4711-BA0D-3F0F90B301D8}" type="presParOf" srcId="{73248079-0800-459A-9956-BAF4E786B974}" destId="{8C98CA01-C753-4A59-8530-D492578D496D}" srcOrd="4" destOrd="0" presId="urn:microsoft.com/office/officeart/2005/8/layout/hList3"/>
    <dgm:cxn modelId="{6F29AACB-B3FF-4040-997D-A5FAA047965C}" type="presParOf" srcId="{73248079-0800-459A-9956-BAF4E786B974}" destId="{9343F0A6-C82C-4A91-8F42-FEDB87D0B947}" srcOrd="5" destOrd="0" presId="urn:microsoft.com/office/officeart/2005/8/layout/hList3"/>
    <dgm:cxn modelId="{65373375-E796-473B-A246-98DD0685AA7F}" type="presParOf" srcId="{E22E96E9-0FE5-4069-A43A-6E824BD34D92}" destId="{A40115B1-A797-4A3E-B85B-5936A00FE29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7A8775-79BE-4929-BF84-8753A0612D3D}" type="doc">
      <dgm:prSet loTypeId="urn:microsoft.com/office/officeart/2008/layout/VerticalCurvedLis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92E9A20-29CE-4B02-945C-5A18B59167BD}">
      <dgm:prSet phldrT="[Текст]" custT="1"/>
      <dgm:spPr/>
      <dgm:t>
        <a:bodyPr/>
        <a:lstStyle/>
        <a:p>
          <a:pPr algn="just"/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форфейтенге для продавца важна безрегрессность операции.</a:t>
          </a:r>
        </a:p>
      </dgm:t>
    </dgm:pt>
    <dgm:pt modelId="{3BB36133-DDB7-4DB8-9A65-E06A228B10D3}" type="parTrans" cxnId="{A13B5C11-436E-4D0A-8ECE-049D5EC1CE54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65F745-8106-45FB-ABFD-57E95D1F9EC8}" type="sibTrans" cxnId="{A13B5C11-436E-4D0A-8ECE-049D5EC1CE54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2A4202-EC4F-45A1-B40A-4F7A5307E095}">
      <dgm:prSet custT="1"/>
      <dgm:spPr/>
      <dgm:t>
        <a:bodyPr/>
        <a:lstStyle/>
        <a:p>
          <a:pPr algn="just"/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Особенность предлагаемого механизма заключается в использовании векселя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959000-125F-4362-9E69-A0E419B43AEF}" type="parTrans" cxnId="{5BC22849-BD4B-4FBB-88C5-73CA9467165A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EDA63B-3127-486A-9EA5-C675FBCF4175}" type="sibTrans" cxnId="{5BC22849-BD4B-4FBB-88C5-73CA9467165A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389A17-516A-4C5F-9F87-F993EAFFEEC3}">
      <dgm:prSet custT="1"/>
      <dgm:spPr/>
      <dgm:t>
        <a:bodyPr/>
        <a:lstStyle/>
        <a:p>
          <a:pPr algn="just"/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совершении сделки «а-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форфэ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лицо, приобретающие платежные обязательства (т.е. покупатель) безусловно, отказывается от своего законного права предъявлять обратные требования к любому из предшествующих владельцев сделки, что достигается включение в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индассо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оговорки типа «без оборота на меня», «без права обратного требования». 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298A90-697A-4987-BC38-FD356F4E518A}" type="parTrans" cxnId="{EB8696A3-C058-4B68-9389-0618C9265827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5ED952-A3A9-4E99-8D1C-F192841A059E}" type="sibTrans" cxnId="{EB8696A3-C058-4B68-9389-0618C9265827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E5010B-2DF3-4361-989F-5EDBE0964483}">
      <dgm:prSet custT="1"/>
      <dgm:spPr/>
      <dgm:t>
        <a:bodyPr/>
        <a:lstStyle/>
        <a:p>
          <a:pPr algn="just"/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Продавцом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форфетируемых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коммерческих переводных или простых векселей обычно выступает продавец, принявший указанные платежные обязательства в полную или частичную оплату стоимости поставляемых им товаров и стремящийся переуступить все риски и ответственность за инкассацию (оплату) имеющейся задолженности финансовому посреднику (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на условиях оплаты наличными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821462-D73D-484F-A8CE-AF1313901ACB}" type="parTrans" cxnId="{F96DC988-0B32-42BB-90F6-959C67D13BA0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75A8E2-77A2-49D7-ADC2-2C1D0BEDE0B1}" type="sibTrans" cxnId="{F96DC988-0B32-42BB-90F6-959C67D13BA0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8577E2-DB3A-44FA-9032-E0AA1A11D836}" type="pres">
      <dgm:prSet presAssocID="{8D7A8775-79BE-4929-BF84-8753A0612D3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15ED608-D230-46EB-AC6C-4504D61DFA55}" type="pres">
      <dgm:prSet presAssocID="{8D7A8775-79BE-4929-BF84-8753A0612D3D}" presName="Name1" presStyleCnt="0"/>
      <dgm:spPr/>
      <dgm:t>
        <a:bodyPr/>
        <a:lstStyle/>
        <a:p>
          <a:endParaRPr lang="ru-RU"/>
        </a:p>
      </dgm:t>
    </dgm:pt>
    <dgm:pt modelId="{5CDA56BE-D14A-48C8-AB4C-05941AD66B45}" type="pres">
      <dgm:prSet presAssocID="{8D7A8775-79BE-4929-BF84-8753A0612D3D}" presName="cycle" presStyleCnt="0"/>
      <dgm:spPr/>
      <dgm:t>
        <a:bodyPr/>
        <a:lstStyle/>
        <a:p>
          <a:endParaRPr lang="ru-RU"/>
        </a:p>
      </dgm:t>
    </dgm:pt>
    <dgm:pt modelId="{F4FDCB46-C90E-49EE-B595-ACA1AD2414EF}" type="pres">
      <dgm:prSet presAssocID="{8D7A8775-79BE-4929-BF84-8753A0612D3D}" presName="srcNode" presStyleLbl="node1" presStyleIdx="0" presStyleCnt="4"/>
      <dgm:spPr/>
      <dgm:t>
        <a:bodyPr/>
        <a:lstStyle/>
        <a:p>
          <a:endParaRPr lang="ru-RU"/>
        </a:p>
      </dgm:t>
    </dgm:pt>
    <dgm:pt modelId="{AB67FB85-A6E5-4223-854F-4B647D8C9ABA}" type="pres">
      <dgm:prSet presAssocID="{8D7A8775-79BE-4929-BF84-8753A0612D3D}" presName="conn" presStyleLbl="parChTrans1D2" presStyleIdx="0" presStyleCnt="1"/>
      <dgm:spPr/>
      <dgm:t>
        <a:bodyPr/>
        <a:lstStyle/>
        <a:p>
          <a:endParaRPr lang="ru-RU"/>
        </a:p>
      </dgm:t>
    </dgm:pt>
    <dgm:pt modelId="{3DE0E21B-5A47-4775-A5B8-49CB335BDD82}" type="pres">
      <dgm:prSet presAssocID="{8D7A8775-79BE-4929-BF84-8753A0612D3D}" presName="extraNode" presStyleLbl="node1" presStyleIdx="0" presStyleCnt="4"/>
      <dgm:spPr/>
      <dgm:t>
        <a:bodyPr/>
        <a:lstStyle/>
        <a:p>
          <a:endParaRPr lang="ru-RU"/>
        </a:p>
      </dgm:t>
    </dgm:pt>
    <dgm:pt modelId="{4F67487F-05AE-4CF2-A994-E900A4C6E2D3}" type="pres">
      <dgm:prSet presAssocID="{8D7A8775-79BE-4929-BF84-8753A0612D3D}" presName="dstNode" presStyleLbl="node1" presStyleIdx="0" presStyleCnt="4"/>
      <dgm:spPr/>
      <dgm:t>
        <a:bodyPr/>
        <a:lstStyle/>
        <a:p>
          <a:endParaRPr lang="ru-RU"/>
        </a:p>
      </dgm:t>
    </dgm:pt>
    <dgm:pt modelId="{21682CC9-ED32-4372-9237-1A6E0ABC1227}" type="pres">
      <dgm:prSet presAssocID="{792E9A20-29CE-4B02-945C-5A18B59167BD}" presName="text_1" presStyleLbl="node1" presStyleIdx="0" presStyleCnt="4" custLinFactNeighborY="-15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CF717-EDF4-4BAD-9F32-87916588B14B}" type="pres">
      <dgm:prSet presAssocID="{792E9A20-29CE-4B02-945C-5A18B59167BD}" presName="accent_1" presStyleCnt="0"/>
      <dgm:spPr/>
      <dgm:t>
        <a:bodyPr/>
        <a:lstStyle/>
        <a:p>
          <a:endParaRPr lang="ru-RU"/>
        </a:p>
      </dgm:t>
    </dgm:pt>
    <dgm:pt modelId="{E5208658-E0BB-4ECB-A575-D55A11B3D4BB}" type="pres">
      <dgm:prSet presAssocID="{792E9A20-29CE-4B02-945C-5A18B59167BD}" presName="accentRepeatNode" presStyleLbl="solidFgAcc1" presStyleIdx="0" presStyleCnt="4" custLinFactNeighborY="-10371"/>
      <dgm:spPr/>
      <dgm:t>
        <a:bodyPr/>
        <a:lstStyle/>
        <a:p>
          <a:endParaRPr lang="ru-RU"/>
        </a:p>
      </dgm:t>
    </dgm:pt>
    <dgm:pt modelId="{0A289328-DB00-4807-B315-5D11F9A455B7}" type="pres">
      <dgm:prSet presAssocID="{5C2A4202-EC4F-45A1-B40A-4F7A5307E095}" presName="text_2" presStyleLbl="node1" presStyleIdx="1" presStyleCnt="4" custLinFactNeighborX="-663" custLinFactNeighborY="-29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FDCAF8-E2D1-4E50-BD28-F2F3F745FB09}" type="pres">
      <dgm:prSet presAssocID="{5C2A4202-EC4F-45A1-B40A-4F7A5307E095}" presName="accent_2" presStyleCnt="0"/>
      <dgm:spPr/>
      <dgm:t>
        <a:bodyPr/>
        <a:lstStyle/>
        <a:p>
          <a:endParaRPr lang="ru-RU"/>
        </a:p>
      </dgm:t>
    </dgm:pt>
    <dgm:pt modelId="{4F9D444D-B5D0-453F-85E9-239FB99B2B41}" type="pres">
      <dgm:prSet presAssocID="{5C2A4202-EC4F-45A1-B40A-4F7A5307E095}" presName="accentRepeatNode" presStyleLbl="solidFgAcc1" presStyleIdx="1" presStyleCnt="4" custLinFactNeighborX="-6050" custLinFactNeighborY="-19877"/>
      <dgm:spPr/>
      <dgm:t>
        <a:bodyPr/>
        <a:lstStyle/>
        <a:p>
          <a:endParaRPr lang="ru-RU"/>
        </a:p>
      </dgm:t>
    </dgm:pt>
    <dgm:pt modelId="{EDD6AC5C-31F4-4ABA-BBB0-51B72AAB2BCF}" type="pres">
      <dgm:prSet presAssocID="{2F389A17-516A-4C5F-9F87-F993EAFFEEC3}" presName="text_3" presStyleLbl="node1" presStyleIdx="2" presStyleCnt="4" custScaleY="149859" custLinFactNeighborY="-29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5803F-C254-42C8-B820-96A6124504B1}" type="pres">
      <dgm:prSet presAssocID="{2F389A17-516A-4C5F-9F87-F993EAFFEEC3}" presName="accent_3" presStyleCnt="0"/>
      <dgm:spPr/>
      <dgm:t>
        <a:bodyPr/>
        <a:lstStyle/>
        <a:p>
          <a:endParaRPr lang="ru-RU"/>
        </a:p>
      </dgm:t>
    </dgm:pt>
    <dgm:pt modelId="{79D0A94A-28EA-450E-9C3D-9CAA2C64214B}" type="pres">
      <dgm:prSet presAssocID="{2F389A17-516A-4C5F-9F87-F993EAFFEEC3}" presName="accentRepeatNode" presStyleLbl="solidFgAcc1" presStyleIdx="2" presStyleCnt="4" custLinFactNeighborX="-2592" custLinFactNeighborY="-25927"/>
      <dgm:spPr/>
      <dgm:t>
        <a:bodyPr/>
        <a:lstStyle/>
        <a:p>
          <a:endParaRPr lang="ru-RU"/>
        </a:p>
      </dgm:t>
    </dgm:pt>
    <dgm:pt modelId="{6B26D3DF-6AEC-4325-B58C-A459D94D7F3D}" type="pres">
      <dgm:prSet presAssocID="{31E5010B-2DF3-4361-989F-5EDBE0964483}" presName="text_4" presStyleLbl="node1" presStyleIdx="3" presStyleCnt="4" custScaleY="166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E9607-1E80-4B5C-82CC-E3F3A7AD1328}" type="pres">
      <dgm:prSet presAssocID="{31E5010B-2DF3-4361-989F-5EDBE0964483}" presName="accent_4" presStyleCnt="0"/>
      <dgm:spPr/>
      <dgm:t>
        <a:bodyPr/>
        <a:lstStyle/>
        <a:p>
          <a:endParaRPr lang="ru-RU"/>
        </a:p>
      </dgm:t>
    </dgm:pt>
    <dgm:pt modelId="{027BCDF5-A8DD-4BA2-A8C7-7C445762E896}" type="pres">
      <dgm:prSet presAssocID="{31E5010B-2DF3-4361-989F-5EDBE0964483}" presName="accentRepeatNode" presStyleLbl="solidFgAcc1" presStyleIdx="3" presStyleCnt="4" custScaleX="111174" custScaleY="109307"/>
      <dgm:spPr/>
      <dgm:t>
        <a:bodyPr/>
        <a:lstStyle/>
        <a:p>
          <a:endParaRPr lang="ru-RU"/>
        </a:p>
      </dgm:t>
    </dgm:pt>
  </dgm:ptLst>
  <dgm:cxnLst>
    <dgm:cxn modelId="{2871626F-76F5-4499-8055-F3E9A714596B}" type="presOf" srcId="{5C2A4202-EC4F-45A1-B40A-4F7A5307E095}" destId="{0A289328-DB00-4807-B315-5D11F9A455B7}" srcOrd="0" destOrd="0" presId="urn:microsoft.com/office/officeart/2008/layout/VerticalCurvedList"/>
    <dgm:cxn modelId="{3EE177BB-BB88-4825-AE29-499CB339C98C}" type="presOf" srcId="{31E5010B-2DF3-4361-989F-5EDBE0964483}" destId="{6B26D3DF-6AEC-4325-B58C-A459D94D7F3D}" srcOrd="0" destOrd="0" presId="urn:microsoft.com/office/officeart/2008/layout/VerticalCurvedList"/>
    <dgm:cxn modelId="{ABE32825-BC9B-4E68-BCFD-2C39745647A2}" type="presOf" srcId="{2F389A17-516A-4C5F-9F87-F993EAFFEEC3}" destId="{EDD6AC5C-31F4-4ABA-BBB0-51B72AAB2BCF}" srcOrd="0" destOrd="0" presId="urn:microsoft.com/office/officeart/2008/layout/VerticalCurvedList"/>
    <dgm:cxn modelId="{EB8696A3-C058-4B68-9389-0618C9265827}" srcId="{8D7A8775-79BE-4929-BF84-8753A0612D3D}" destId="{2F389A17-516A-4C5F-9F87-F993EAFFEEC3}" srcOrd="2" destOrd="0" parTransId="{26298A90-697A-4987-BC38-FD356F4E518A}" sibTransId="{CE5ED952-A3A9-4E99-8D1C-F192841A059E}"/>
    <dgm:cxn modelId="{FF9F9F70-252F-4FFD-944D-887046837A0F}" type="presOf" srcId="{8D7A8775-79BE-4929-BF84-8753A0612D3D}" destId="{278577E2-DB3A-44FA-9032-E0AA1A11D836}" srcOrd="0" destOrd="0" presId="urn:microsoft.com/office/officeart/2008/layout/VerticalCurvedList"/>
    <dgm:cxn modelId="{A382A618-3CDD-46A5-915E-8586660E4EF2}" type="presOf" srcId="{F865F745-8106-45FB-ABFD-57E95D1F9EC8}" destId="{AB67FB85-A6E5-4223-854F-4B647D8C9ABA}" srcOrd="0" destOrd="0" presId="urn:microsoft.com/office/officeart/2008/layout/VerticalCurvedList"/>
    <dgm:cxn modelId="{B73B4A9C-DDF7-416A-9BFF-B2F29102AEDB}" type="presOf" srcId="{792E9A20-29CE-4B02-945C-5A18B59167BD}" destId="{21682CC9-ED32-4372-9237-1A6E0ABC1227}" srcOrd="0" destOrd="0" presId="urn:microsoft.com/office/officeart/2008/layout/VerticalCurvedList"/>
    <dgm:cxn modelId="{F96DC988-0B32-42BB-90F6-959C67D13BA0}" srcId="{8D7A8775-79BE-4929-BF84-8753A0612D3D}" destId="{31E5010B-2DF3-4361-989F-5EDBE0964483}" srcOrd="3" destOrd="0" parTransId="{A3821462-D73D-484F-A8CE-AF1313901ACB}" sibTransId="{EC75A8E2-77A2-49D7-ADC2-2C1D0BEDE0B1}"/>
    <dgm:cxn modelId="{A13B5C11-436E-4D0A-8ECE-049D5EC1CE54}" srcId="{8D7A8775-79BE-4929-BF84-8753A0612D3D}" destId="{792E9A20-29CE-4B02-945C-5A18B59167BD}" srcOrd="0" destOrd="0" parTransId="{3BB36133-DDB7-4DB8-9A65-E06A228B10D3}" sibTransId="{F865F745-8106-45FB-ABFD-57E95D1F9EC8}"/>
    <dgm:cxn modelId="{5BC22849-BD4B-4FBB-88C5-73CA9467165A}" srcId="{8D7A8775-79BE-4929-BF84-8753A0612D3D}" destId="{5C2A4202-EC4F-45A1-B40A-4F7A5307E095}" srcOrd="1" destOrd="0" parTransId="{17959000-125F-4362-9E69-A0E419B43AEF}" sibTransId="{15EDA63B-3127-486A-9EA5-C675FBCF4175}"/>
    <dgm:cxn modelId="{44959FCA-2C22-4DF9-9BD6-568EC5F6E825}" type="presParOf" srcId="{278577E2-DB3A-44FA-9032-E0AA1A11D836}" destId="{515ED608-D230-46EB-AC6C-4504D61DFA55}" srcOrd="0" destOrd="0" presId="urn:microsoft.com/office/officeart/2008/layout/VerticalCurvedList"/>
    <dgm:cxn modelId="{E5198B58-4F32-434E-8FE3-7605D2626CF3}" type="presParOf" srcId="{515ED608-D230-46EB-AC6C-4504D61DFA55}" destId="{5CDA56BE-D14A-48C8-AB4C-05941AD66B45}" srcOrd="0" destOrd="0" presId="urn:microsoft.com/office/officeart/2008/layout/VerticalCurvedList"/>
    <dgm:cxn modelId="{D4AA1E2E-C292-496A-A202-9D2180C2B4A7}" type="presParOf" srcId="{5CDA56BE-D14A-48C8-AB4C-05941AD66B45}" destId="{F4FDCB46-C90E-49EE-B595-ACA1AD2414EF}" srcOrd="0" destOrd="0" presId="urn:microsoft.com/office/officeart/2008/layout/VerticalCurvedList"/>
    <dgm:cxn modelId="{B8E26EBD-0FC6-40CC-903F-6E3F56912F74}" type="presParOf" srcId="{5CDA56BE-D14A-48C8-AB4C-05941AD66B45}" destId="{AB67FB85-A6E5-4223-854F-4B647D8C9ABA}" srcOrd="1" destOrd="0" presId="urn:microsoft.com/office/officeart/2008/layout/VerticalCurvedList"/>
    <dgm:cxn modelId="{B8429B37-AC38-4B73-9C36-DB46F388C023}" type="presParOf" srcId="{5CDA56BE-D14A-48C8-AB4C-05941AD66B45}" destId="{3DE0E21B-5A47-4775-A5B8-49CB335BDD82}" srcOrd="2" destOrd="0" presId="urn:microsoft.com/office/officeart/2008/layout/VerticalCurvedList"/>
    <dgm:cxn modelId="{1451ACEA-30E2-48E7-9B03-3607D040F780}" type="presParOf" srcId="{5CDA56BE-D14A-48C8-AB4C-05941AD66B45}" destId="{4F67487F-05AE-4CF2-A994-E900A4C6E2D3}" srcOrd="3" destOrd="0" presId="urn:microsoft.com/office/officeart/2008/layout/VerticalCurvedList"/>
    <dgm:cxn modelId="{BF913DA1-4BCA-40D5-A8E7-2073EE59ED9B}" type="presParOf" srcId="{515ED608-D230-46EB-AC6C-4504D61DFA55}" destId="{21682CC9-ED32-4372-9237-1A6E0ABC1227}" srcOrd="1" destOrd="0" presId="urn:microsoft.com/office/officeart/2008/layout/VerticalCurvedList"/>
    <dgm:cxn modelId="{ADE5A38A-8927-4227-B35C-197401526E42}" type="presParOf" srcId="{515ED608-D230-46EB-AC6C-4504D61DFA55}" destId="{6F1CF717-EDF4-4BAD-9F32-87916588B14B}" srcOrd="2" destOrd="0" presId="urn:microsoft.com/office/officeart/2008/layout/VerticalCurvedList"/>
    <dgm:cxn modelId="{83D97241-B06B-41BD-B970-D37CFF234596}" type="presParOf" srcId="{6F1CF717-EDF4-4BAD-9F32-87916588B14B}" destId="{E5208658-E0BB-4ECB-A575-D55A11B3D4BB}" srcOrd="0" destOrd="0" presId="urn:microsoft.com/office/officeart/2008/layout/VerticalCurvedList"/>
    <dgm:cxn modelId="{0DACC0AC-6840-41EE-919C-ED17D33DAE5A}" type="presParOf" srcId="{515ED608-D230-46EB-AC6C-4504D61DFA55}" destId="{0A289328-DB00-4807-B315-5D11F9A455B7}" srcOrd="3" destOrd="0" presId="urn:microsoft.com/office/officeart/2008/layout/VerticalCurvedList"/>
    <dgm:cxn modelId="{D3F856E2-507A-43C3-88FC-E9E46ECAD8FE}" type="presParOf" srcId="{515ED608-D230-46EB-AC6C-4504D61DFA55}" destId="{4FFDCAF8-E2D1-4E50-BD28-F2F3F745FB09}" srcOrd="4" destOrd="0" presId="urn:microsoft.com/office/officeart/2008/layout/VerticalCurvedList"/>
    <dgm:cxn modelId="{BB47A739-8118-450B-8518-4023E9827A43}" type="presParOf" srcId="{4FFDCAF8-E2D1-4E50-BD28-F2F3F745FB09}" destId="{4F9D444D-B5D0-453F-85E9-239FB99B2B41}" srcOrd="0" destOrd="0" presId="urn:microsoft.com/office/officeart/2008/layout/VerticalCurvedList"/>
    <dgm:cxn modelId="{901087C5-F88B-403C-AF99-65D333380E5A}" type="presParOf" srcId="{515ED608-D230-46EB-AC6C-4504D61DFA55}" destId="{EDD6AC5C-31F4-4ABA-BBB0-51B72AAB2BCF}" srcOrd="5" destOrd="0" presId="urn:microsoft.com/office/officeart/2008/layout/VerticalCurvedList"/>
    <dgm:cxn modelId="{1255AEF0-3E26-494B-B84B-DA33354E7CB9}" type="presParOf" srcId="{515ED608-D230-46EB-AC6C-4504D61DFA55}" destId="{3615803F-C254-42C8-B820-96A6124504B1}" srcOrd="6" destOrd="0" presId="urn:microsoft.com/office/officeart/2008/layout/VerticalCurvedList"/>
    <dgm:cxn modelId="{1C798A21-2CE4-4714-AF03-E9840BF1F0ED}" type="presParOf" srcId="{3615803F-C254-42C8-B820-96A6124504B1}" destId="{79D0A94A-28EA-450E-9C3D-9CAA2C64214B}" srcOrd="0" destOrd="0" presId="urn:microsoft.com/office/officeart/2008/layout/VerticalCurvedList"/>
    <dgm:cxn modelId="{919FAEE8-5B2D-4F36-A6FB-6AF198D81085}" type="presParOf" srcId="{515ED608-D230-46EB-AC6C-4504D61DFA55}" destId="{6B26D3DF-6AEC-4325-B58C-A459D94D7F3D}" srcOrd="7" destOrd="0" presId="urn:microsoft.com/office/officeart/2008/layout/VerticalCurvedList"/>
    <dgm:cxn modelId="{3BCECE30-ED9A-4F82-BD97-98BB27DA548C}" type="presParOf" srcId="{515ED608-D230-46EB-AC6C-4504D61DFA55}" destId="{0D2E9607-1E80-4B5C-82CC-E3F3A7AD1328}" srcOrd="8" destOrd="0" presId="urn:microsoft.com/office/officeart/2008/layout/VerticalCurvedList"/>
    <dgm:cxn modelId="{DCE83043-744E-4947-8FF0-E5A2C7B6F23D}" type="presParOf" srcId="{0D2E9607-1E80-4B5C-82CC-E3F3A7AD1328}" destId="{027BCDF5-A8DD-4BA2-A8C7-7C445762E8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9831C0-2C56-4173-A877-B4249876F66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7F7402-828C-471F-BC5A-D19483D89029}">
      <dgm:prSet phldrT="[Текст]" custT="1"/>
      <dgm:spPr/>
      <dgm:t>
        <a:bodyPr/>
        <a:lstStyle/>
        <a:p>
          <a:pPr algn="just"/>
          <a:r>
            <a: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Для экспортеров:</a:t>
          </a:r>
          <a:endParaRPr lang="en-US" sz="20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-быстрое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осуществления расчетов, целенаправленное управление;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безрегрессность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фиксированные процентные ставки;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увеличение объема продаж;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получение в качестве оплаты ликвидного финансового инструмента;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увеличение доходности вексельных операции за счет получения начисленных процентов за время владения векселем;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возможность рассчитываться векселями со своими контрагентами без отвлечения оборотных средств. </a:t>
          </a:r>
        </a:p>
      </dgm:t>
    </dgm:pt>
    <dgm:pt modelId="{80786D87-5736-48D8-AC0D-BC842DB1A647}" type="parTrans" cxnId="{C55957FB-BDCB-43C6-B4F3-3F34A9BF1B51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C04D41-6B8B-4D31-BD51-734BDEC151A2}" type="sibTrans" cxnId="{C55957FB-BDCB-43C6-B4F3-3F34A9BF1B51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D1B22C-F0F0-4DF4-AA18-6EC513FC9DEF}">
      <dgm:prSet phldrT="[Текст]" custT="1"/>
      <dgm:spPr/>
      <dgm:t>
        <a:bodyPr/>
        <a:lstStyle/>
        <a:p>
          <a:pPr algn="just"/>
          <a:r>
            <a:rPr lang="ru-RU" sz="2000" b="1" strike="sngStrike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импортера:</a:t>
          </a:r>
          <a:endParaRPr lang="en-US" sz="2000" b="1" strike="sngStrike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отсрочка платежа;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финансирование закупок без отвлечения оборотных средств;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использование надежного и удобного финансового инструмента;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высокая ликвидность векселей, так как есть обязательства банка-оператора;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отсутствие необходимости предоставления в банк подтверждающих отгрузочных документов</a:t>
          </a:r>
        </a:p>
      </dgm:t>
    </dgm:pt>
    <dgm:pt modelId="{6913C3E3-116F-4E92-ACE5-55F11A5515F2}" type="parTrans" cxnId="{EECA72B7-29CA-4E9F-AC8A-93F993C3AB46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2E80DF-3E56-4632-9BE4-AF193D0CAB02}" type="sibTrans" cxnId="{EECA72B7-29CA-4E9F-AC8A-93F993C3AB46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E77CED-B8CA-4BEA-AF0B-6C55D999BD0D}" type="pres">
      <dgm:prSet presAssocID="{2C9831C0-2C56-4173-A877-B4249876F66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942D55-28DB-4A2C-88E6-52B88ED6B6CD}" type="pres">
      <dgm:prSet presAssocID="{597F7402-828C-471F-BC5A-D19483D89029}" presName="node" presStyleLbl="node1" presStyleIdx="0" presStyleCnt="2" custAng="0" custScaleY="145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FBCA6-2611-4C39-B4AB-F12556F7D76E}" type="pres">
      <dgm:prSet presAssocID="{01C04D41-6B8B-4D31-BD51-734BDEC151A2}" presName="sibTrans" presStyleCnt="0"/>
      <dgm:spPr/>
      <dgm:t>
        <a:bodyPr/>
        <a:lstStyle/>
        <a:p>
          <a:endParaRPr lang="ru-RU"/>
        </a:p>
      </dgm:t>
    </dgm:pt>
    <dgm:pt modelId="{20090116-A521-40E7-B573-9E27BC7945D8}" type="pres">
      <dgm:prSet presAssocID="{BFD1B22C-F0F0-4DF4-AA18-6EC513FC9DEF}" presName="node" presStyleLbl="node1" presStyleIdx="1" presStyleCnt="2" custScaleY="145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50C422-8EF3-4F0B-9425-543A693D9602}" type="presOf" srcId="{597F7402-828C-471F-BC5A-D19483D89029}" destId="{C8942D55-28DB-4A2C-88E6-52B88ED6B6CD}" srcOrd="0" destOrd="0" presId="urn:microsoft.com/office/officeart/2005/8/layout/default"/>
    <dgm:cxn modelId="{EECA72B7-29CA-4E9F-AC8A-93F993C3AB46}" srcId="{2C9831C0-2C56-4173-A877-B4249876F667}" destId="{BFD1B22C-F0F0-4DF4-AA18-6EC513FC9DEF}" srcOrd="1" destOrd="0" parTransId="{6913C3E3-116F-4E92-ACE5-55F11A5515F2}" sibTransId="{932E80DF-3E56-4632-9BE4-AF193D0CAB02}"/>
    <dgm:cxn modelId="{C55957FB-BDCB-43C6-B4F3-3F34A9BF1B51}" srcId="{2C9831C0-2C56-4173-A877-B4249876F667}" destId="{597F7402-828C-471F-BC5A-D19483D89029}" srcOrd="0" destOrd="0" parTransId="{80786D87-5736-48D8-AC0D-BC842DB1A647}" sibTransId="{01C04D41-6B8B-4D31-BD51-734BDEC151A2}"/>
    <dgm:cxn modelId="{A7792CE8-0AD6-4CF6-AAD0-A8DC0E37EF5C}" type="presOf" srcId="{2C9831C0-2C56-4173-A877-B4249876F667}" destId="{A0E77CED-B8CA-4BEA-AF0B-6C55D999BD0D}" srcOrd="0" destOrd="0" presId="urn:microsoft.com/office/officeart/2005/8/layout/default"/>
    <dgm:cxn modelId="{E87CF421-AEC4-4193-A14A-E7750B5CBC36}" type="presOf" srcId="{BFD1B22C-F0F0-4DF4-AA18-6EC513FC9DEF}" destId="{20090116-A521-40E7-B573-9E27BC7945D8}" srcOrd="0" destOrd="0" presId="urn:microsoft.com/office/officeart/2005/8/layout/default"/>
    <dgm:cxn modelId="{554AFFE7-3652-4A7A-A710-8A77539C456B}" type="presParOf" srcId="{A0E77CED-B8CA-4BEA-AF0B-6C55D999BD0D}" destId="{C8942D55-28DB-4A2C-88E6-52B88ED6B6CD}" srcOrd="0" destOrd="0" presId="urn:microsoft.com/office/officeart/2005/8/layout/default"/>
    <dgm:cxn modelId="{CD70611B-474C-4E35-8237-13C08BF8AB01}" type="presParOf" srcId="{A0E77CED-B8CA-4BEA-AF0B-6C55D999BD0D}" destId="{E12FBCA6-2611-4C39-B4AB-F12556F7D76E}" srcOrd="1" destOrd="0" presId="urn:microsoft.com/office/officeart/2005/8/layout/default"/>
    <dgm:cxn modelId="{5BD32FFA-CB78-4E94-894F-86CB4A9CB3C4}" type="presParOf" srcId="{A0E77CED-B8CA-4BEA-AF0B-6C55D999BD0D}" destId="{20090116-A521-40E7-B573-9E27BC7945D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55E01C-7300-41B6-9C45-2F98BD70A11B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05ED6DB-ADA1-445D-9D69-9BABA671BC73}">
      <dgm:prSet phldrT="[Текст]"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Недостатки для экспортера сводятся к возможным относительно более высоким расходом по передаче рисков форфейтеру. Разумеется, прибегая к форфейтированию, фирма-экспортер исходит из стратегических соображений, а с этой точки зрения форфейтирование может оказаться ей очень выгодным. </a:t>
          </a:r>
        </a:p>
      </dgm:t>
    </dgm:pt>
    <dgm:pt modelId="{D3B9A3A5-2B4B-4BF8-A2E0-D2801990C75B}" type="parTrans" cxnId="{D1228E69-FEB2-4787-9418-58151D4E522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D542B5-3AA6-43EB-9388-01A5178D122C}" type="sibTrans" cxnId="{D1228E69-FEB2-4787-9418-58151D4E522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7FB3CD-72CA-4A48-A3D2-957A649E9E9E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Сделки по форфейтингу позволили значительно удлинить сроки кредитования экспортером покупателя на условиях вексельного кредита, доведя их до пяти, а иногда восьми и более лет, поскольку принятия на себя риска солидным банком-форфейтером повышает заинтересованность инвесторов в длительном помещении своих средств. 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A398DE-D927-47C7-8A64-133CF29BF15A}" type="parTrans" cxnId="{BBAE3AAE-678D-447B-AF5B-43F62667876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BAAA4D-318C-4B02-A787-1DF1F39DB246}" type="sibTrans" cxnId="{BBAE3AAE-678D-447B-AF5B-43F62667876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ABC2DB-82D7-47FB-86E2-A659083DAE88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Источником средств для банков, участвующих в форфейтинговых операциях, служит рынок евровалют. Поэтому учетная ставка по форфейтингу тесно связана с уровнем процента по среднесрочным кредитам на этом рынке. 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2C74AD-863E-4E00-AD08-35F0483F713D}" type="parTrans" cxnId="{2396D332-93ED-46A5-84F6-67A4E4FA86D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EA4D6B-0C43-4ED6-9DC6-B4514C414814}" type="sibTrans" cxnId="{2396D332-93ED-46A5-84F6-67A4E4FA86D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AE1B2C-0367-4EED-BB47-4C796515461C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При форфетировании покупка векселей осуществляется за вычетом (дисконтом) процентов авансом за весь срок кредита. Размер дисконта зависит от платежеспособности импортера, срока кредита, рыночных процентных ставок в данной валюте. 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C61656-8F5A-4584-B414-C5D92AB1E761}" type="parTrans" cxnId="{8A3D7384-A67B-4D24-9913-F2B4E37A9FB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011456-C0E1-4E79-BF07-B2CB80CE499D}" type="sibTrans" cxnId="{8A3D7384-A67B-4D24-9913-F2B4E37A9FB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A4EE94-DBAC-418F-A617-DC35A9502D98}">
      <dgm:prSet custT="1"/>
      <dgm:spPr/>
      <dgm:t>
        <a:bodyPr/>
        <a:lstStyle/>
        <a:p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Форфейтирование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дороже для экспортера, чем банковский кредит. 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Форфейтирование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это форма трансформации коммерческого векселя в банковский вексель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811ADA-8C57-41FF-BDFB-C385BB44E63A}" type="parTrans" cxnId="{F17F4309-1372-4201-9D7E-86D9D2381CE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635719-A16A-4E05-8FF5-F8FF83E0D440}" type="sibTrans" cxnId="{F17F4309-1372-4201-9D7E-86D9D2381CE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F5C027-39AE-48DE-A551-BA9BA6E8036A}" type="pres">
      <dgm:prSet presAssocID="{0955E01C-7300-41B6-9C45-2F98BD70A1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4D99E9-52D2-41E6-8C99-9494CB30C80E}" type="pres">
      <dgm:prSet presAssocID="{105ED6DB-ADA1-445D-9D69-9BABA671BC7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DBA7B-8EFC-4024-9C59-F0598CCF83CA}" type="pres">
      <dgm:prSet presAssocID="{74D542B5-3AA6-43EB-9388-01A5178D122C}" presName="spacer" presStyleCnt="0"/>
      <dgm:spPr/>
      <dgm:t>
        <a:bodyPr/>
        <a:lstStyle/>
        <a:p>
          <a:endParaRPr lang="ru-RU"/>
        </a:p>
      </dgm:t>
    </dgm:pt>
    <dgm:pt modelId="{1FD4C2C7-1DB0-4A5B-BBF3-8562AC11C3A8}" type="pres">
      <dgm:prSet presAssocID="{417FB3CD-72CA-4A48-A3D2-957A649E9E9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88853-FDCD-4CAB-902A-B59158C03CBB}" type="pres">
      <dgm:prSet presAssocID="{2ABAAA4D-318C-4B02-A787-1DF1F39DB246}" presName="spacer" presStyleCnt="0"/>
      <dgm:spPr/>
      <dgm:t>
        <a:bodyPr/>
        <a:lstStyle/>
        <a:p>
          <a:endParaRPr lang="ru-RU"/>
        </a:p>
      </dgm:t>
    </dgm:pt>
    <dgm:pt modelId="{64942836-5B7E-452E-BC19-E3B7A4858EAA}" type="pres">
      <dgm:prSet presAssocID="{27ABC2DB-82D7-47FB-86E2-A659083DAE88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5B5974-D639-45C6-BAE6-D5BD6503F10A}" type="pres">
      <dgm:prSet presAssocID="{56EA4D6B-0C43-4ED6-9DC6-B4514C414814}" presName="spacer" presStyleCnt="0"/>
      <dgm:spPr/>
      <dgm:t>
        <a:bodyPr/>
        <a:lstStyle/>
        <a:p>
          <a:endParaRPr lang="ru-RU"/>
        </a:p>
      </dgm:t>
    </dgm:pt>
    <dgm:pt modelId="{EBA32DE1-712A-4071-8BC8-9A4DAF160DEA}" type="pres">
      <dgm:prSet presAssocID="{1AAE1B2C-0367-4EED-BB47-4C796515461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5137B-48C1-49BF-B56B-749C4CA5B6E2}" type="pres">
      <dgm:prSet presAssocID="{90011456-C0E1-4E79-BF07-B2CB80CE499D}" presName="spacer" presStyleCnt="0"/>
      <dgm:spPr/>
      <dgm:t>
        <a:bodyPr/>
        <a:lstStyle/>
        <a:p>
          <a:endParaRPr lang="ru-RU"/>
        </a:p>
      </dgm:t>
    </dgm:pt>
    <dgm:pt modelId="{4E06CE72-03F8-444A-ABEF-47E563872672}" type="pres">
      <dgm:prSet presAssocID="{E6A4EE94-DBAC-418F-A617-DC35A9502D9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7F4309-1372-4201-9D7E-86D9D2381CE5}" srcId="{0955E01C-7300-41B6-9C45-2F98BD70A11B}" destId="{E6A4EE94-DBAC-418F-A617-DC35A9502D98}" srcOrd="4" destOrd="0" parTransId="{71811ADA-8C57-41FF-BDFB-C385BB44E63A}" sibTransId="{47635719-A16A-4E05-8FF5-F8FF83E0D440}"/>
    <dgm:cxn modelId="{D1228E69-FEB2-4787-9418-58151D4E5229}" srcId="{0955E01C-7300-41B6-9C45-2F98BD70A11B}" destId="{105ED6DB-ADA1-445D-9D69-9BABA671BC73}" srcOrd="0" destOrd="0" parTransId="{D3B9A3A5-2B4B-4BF8-A2E0-D2801990C75B}" sibTransId="{74D542B5-3AA6-43EB-9388-01A5178D122C}"/>
    <dgm:cxn modelId="{D082F513-E2A7-4F4D-841F-09E0D425A707}" type="presOf" srcId="{27ABC2DB-82D7-47FB-86E2-A659083DAE88}" destId="{64942836-5B7E-452E-BC19-E3B7A4858EAA}" srcOrd="0" destOrd="0" presId="urn:microsoft.com/office/officeart/2005/8/layout/vList2"/>
    <dgm:cxn modelId="{61C85906-D782-4878-93C6-530C71CDE1D8}" type="presOf" srcId="{0955E01C-7300-41B6-9C45-2F98BD70A11B}" destId="{51F5C027-39AE-48DE-A551-BA9BA6E8036A}" srcOrd="0" destOrd="0" presId="urn:microsoft.com/office/officeart/2005/8/layout/vList2"/>
    <dgm:cxn modelId="{5D877623-92A7-4819-B20E-B71EB15C47C5}" type="presOf" srcId="{E6A4EE94-DBAC-418F-A617-DC35A9502D98}" destId="{4E06CE72-03F8-444A-ABEF-47E563872672}" srcOrd="0" destOrd="0" presId="urn:microsoft.com/office/officeart/2005/8/layout/vList2"/>
    <dgm:cxn modelId="{8A3D7384-A67B-4D24-9913-F2B4E37A9FBB}" srcId="{0955E01C-7300-41B6-9C45-2F98BD70A11B}" destId="{1AAE1B2C-0367-4EED-BB47-4C796515461C}" srcOrd="3" destOrd="0" parTransId="{B9C61656-8F5A-4584-B414-C5D92AB1E761}" sibTransId="{90011456-C0E1-4E79-BF07-B2CB80CE499D}"/>
    <dgm:cxn modelId="{BBAE3AAE-678D-447B-AF5B-43F626678768}" srcId="{0955E01C-7300-41B6-9C45-2F98BD70A11B}" destId="{417FB3CD-72CA-4A48-A3D2-957A649E9E9E}" srcOrd="1" destOrd="0" parTransId="{78A398DE-D927-47C7-8A64-133CF29BF15A}" sibTransId="{2ABAAA4D-318C-4B02-A787-1DF1F39DB246}"/>
    <dgm:cxn modelId="{B4FB1A30-35AC-4F50-9DDA-134FE329C2F4}" type="presOf" srcId="{105ED6DB-ADA1-445D-9D69-9BABA671BC73}" destId="{8E4D99E9-52D2-41E6-8C99-9494CB30C80E}" srcOrd="0" destOrd="0" presId="urn:microsoft.com/office/officeart/2005/8/layout/vList2"/>
    <dgm:cxn modelId="{235F1A9D-D41D-4426-871F-A1E265FA7D94}" type="presOf" srcId="{417FB3CD-72CA-4A48-A3D2-957A649E9E9E}" destId="{1FD4C2C7-1DB0-4A5B-BBF3-8562AC11C3A8}" srcOrd="0" destOrd="0" presId="urn:microsoft.com/office/officeart/2005/8/layout/vList2"/>
    <dgm:cxn modelId="{2396D332-93ED-46A5-84F6-67A4E4FA86D6}" srcId="{0955E01C-7300-41B6-9C45-2F98BD70A11B}" destId="{27ABC2DB-82D7-47FB-86E2-A659083DAE88}" srcOrd="2" destOrd="0" parTransId="{922C74AD-863E-4E00-AD08-35F0483F713D}" sibTransId="{56EA4D6B-0C43-4ED6-9DC6-B4514C414814}"/>
    <dgm:cxn modelId="{3369981E-12B8-43DC-8D39-F684A4B42FA1}" type="presOf" srcId="{1AAE1B2C-0367-4EED-BB47-4C796515461C}" destId="{EBA32DE1-712A-4071-8BC8-9A4DAF160DEA}" srcOrd="0" destOrd="0" presId="urn:microsoft.com/office/officeart/2005/8/layout/vList2"/>
    <dgm:cxn modelId="{237A6020-E0C6-4A86-A5A5-0D772ACD4642}" type="presParOf" srcId="{51F5C027-39AE-48DE-A551-BA9BA6E8036A}" destId="{8E4D99E9-52D2-41E6-8C99-9494CB30C80E}" srcOrd="0" destOrd="0" presId="urn:microsoft.com/office/officeart/2005/8/layout/vList2"/>
    <dgm:cxn modelId="{2FC97CBE-56FD-48B3-891B-3832D3B4443E}" type="presParOf" srcId="{51F5C027-39AE-48DE-A551-BA9BA6E8036A}" destId="{6E7DBA7B-8EFC-4024-9C59-F0598CCF83CA}" srcOrd="1" destOrd="0" presId="urn:microsoft.com/office/officeart/2005/8/layout/vList2"/>
    <dgm:cxn modelId="{4AD2142F-5F87-42D8-9AFE-A7EF8C516BFB}" type="presParOf" srcId="{51F5C027-39AE-48DE-A551-BA9BA6E8036A}" destId="{1FD4C2C7-1DB0-4A5B-BBF3-8562AC11C3A8}" srcOrd="2" destOrd="0" presId="urn:microsoft.com/office/officeart/2005/8/layout/vList2"/>
    <dgm:cxn modelId="{8617C83C-D32E-4696-AEA7-185E4F5568A2}" type="presParOf" srcId="{51F5C027-39AE-48DE-A551-BA9BA6E8036A}" destId="{F4588853-FDCD-4CAB-902A-B59158C03CBB}" srcOrd="3" destOrd="0" presId="urn:microsoft.com/office/officeart/2005/8/layout/vList2"/>
    <dgm:cxn modelId="{DF2B7603-4E07-435E-ADE8-73F643000A26}" type="presParOf" srcId="{51F5C027-39AE-48DE-A551-BA9BA6E8036A}" destId="{64942836-5B7E-452E-BC19-E3B7A4858EAA}" srcOrd="4" destOrd="0" presId="urn:microsoft.com/office/officeart/2005/8/layout/vList2"/>
    <dgm:cxn modelId="{DC95651A-9840-4A6B-B516-0FA38CA69230}" type="presParOf" srcId="{51F5C027-39AE-48DE-A551-BA9BA6E8036A}" destId="{C95B5974-D639-45C6-BAE6-D5BD6503F10A}" srcOrd="5" destOrd="0" presId="urn:microsoft.com/office/officeart/2005/8/layout/vList2"/>
    <dgm:cxn modelId="{D019B053-661E-4EFA-9D3A-F3F2DC57B566}" type="presParOf" srcId="{51F5C027-39AE-48DE-A551-BA9BA6E8036A}" destId="{EBA32DE1-712A-4071-8BC8-9A4DAF160DEA}" srcOrd="6" destOrd="0" presId="urn:microsoft.com/office/officeart/2005/8/layout/vList2"/>
    <dgm:cxn modelId="{4B180205-74FA-46A3-81C7-A2FE216176C9}" type="presParOf" srcId="{51F5C027-39AE-48DE-A551-BA9BA6E8036A}" destId="{9215137B-48C1-49BF-B56B-749C4CA5B6E2}" srcOrd="7" destOrd="0" presId="urn:microsoft.com/office/officeart/2005/8/layout/vList2"/>
    <dgm:cxn modelId="{1CE0D780-EC0B-44F9-A348-A96C9E4111B5}" type="presParOf" srcId="{51F5C027-39AE-48DE-A551-BA9BA6E8036A}" destId="{4E06CE72-03F8-444A-ABEF-47E56387267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46190A-811F-43D8-A5F9-8E9F76851D22}" type="doc">
      <dgm:prSet loTypeId="urn:microsoft.com/office/officeart/2005/8/layout/hList3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2745233-A31D-4009-9BB5-D4BDE036EFD7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Две особенности определили преобладание этих форм долговых документов: </a:t>
          </a:r>
        </a:p>
      </dgm:t>
    </dgm:pt>
    <dgm:pt modelId="{980B29B8-4076-415C-B02E-C3A6C4DD00F7}" type="parTrans" cxnId="{FCFCC4A3-70DD-43E7-B288-DB52CE64224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50BD96-8D1C-4F33-B819-68D05103F97D}" type="sibTrans" cxnId="{FCFCC4A3-70DD-43E7-B288-DB52CE64224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AD4014-F360-4A3B-883A-48D21973CB7A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- известность, т.к. эти виды обязательств в ходу во всем мире со средних веков. Многолетний опыт в обращении с такого рода документами ведет к значительному облегчению общения участвующих сторон и, как правило, способствует быстрому и беспрепятственному осуществлению операций; </a:t>
          </a:r>
        </a:p>
      </dgm:t>
    </dgm:pt>
    <dgm:pt modelId="{C3BE461D-7035-4D5E-8819-4E7E7F138DEB}" type="parTrans" cxnId="{793CE4E5-82E1-40F7-9867-C205B58A257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A4866E-A464-4E36-A746-78924EDE86AB}" type="sibTrans" cxnId="{793CE4E5-82E1-40F7-9867-C205B58A257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24FC99-6005-4A58-B7B0-6EE9264091B0}">
      <dgm:prSet phldrT="[Текст]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9792DB-5B9D-4721-95C3-2A56615ACF92}" type="parTrans" cxnId="{39880127-2225-42D6-9B82-528AAECDEF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D91328-98FB-4111-94B6-C5F7DBDA8D64}" type="sibTrans" cxnId="{39880127-2225-42D6-9B82-528AAECDEF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9BE0FD-64C3-4D73-978B-43FBA8D6F9E9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- согласование на международном уровне правовая основа, заложенная Международной конвенцией о коммерческих векселях, принятой Женевской конференцией в 1930 г. Эта конвенция - четкий кодекс практических действий. Хотя конвенция подписана лишь представителями стран-участников, она разработала принципы, позднее воспринятые законодательством большинства торгующих государств. 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6EB6B5-8E89-4186-A8C1-F83BC3BD4541}" type="parTrans" cxnId="{8067208E-E6D1-4E9B-A37E-6BE611E233E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D66167-FE7E-4F61-8630-5785AF1EDB66}" type="sibTrans" cxnId="{8067208E-E6D1-4E9B-A37E-6BE611E233E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03F62F-CB12-43AD-9CA2-F3BAFB8BE486}" type="pres">
      <dgm:prSet presAssocID="{9A46190A-811F-43D8-A5F9-8E9F76851D2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734F41-E160-4104-8C27-203973C8B22D}" type="pres">
      <dgm:prSet presAssocID="{D2745233-A31D-4009-9BB5-D4BDE036EFD7}" presName="roof" presStyleLbl="dkBgShp" presStyleIdx="0" presStyleCnt="2"/>
      <dgm:spPr/>
      <dgm:t>
        <a:bodyPr/>
        <a:lstStyle/>
        <a:p>
          <a:endParaRPr lang="ru-RU"/>
        </a:p>
      </dgm:t>
    </dgm:pt>
    <dgm:pt modelId="{67799D2C-2B3F-4B84-94EE-3F78925FDA95}" type="pres">
      <dgm:prSet presAssocID="{D2745233-A31D-4009-9BB5-D4BDE036EFD7}" presName="pillars" presStyleCnt="0"/>
      <dgm:spPr/>
      <dgm:t>
        <a:bodyPr/>
        <a:lstStyle/>
        <a:p>
          <a:endParaRPr lang="ru-RU"/>
        </a:p>
      </dgm:t>
    </dgm:pt>
    <dgm:pt modelId="{7ADC4FF0-6372-40A2-BF26-13B52EACD7B8}" type="pres">
      <dgm:prSet presAssocID="{D2745233-A31D-4009-9BB5-D4BDE036EFD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91C3E-4780-46BE-A8C5-27913BE12311}" type="pres">
      <dgm:prSet presAssocID="{649BE0FD-64C3-4D73-978B-43FBA8D6F9E9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52669F-95AA-426E-9469-94F1B2CAE0C5}" type="pres">
      <dgm:prSet presAssocID="{D2745233-A31D-4009-9BB5-D4BDE036EFD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11C5B966-7C52-4D7A-AAB3-790A3A9D4A8C}" type="presOf" srcId="{649BE0FD-64C3-4D73-978B-43FBA8D6F9E9}" destId="{2C091C3E-4780-46BE-A8C5-27913BE12311}" srcOrd="0" destOrd="0" presId="urn:microsoft.com/office/officeart/2005/8/layout/hList3"/>
    <dgm:cxn modelId="{3B7D8740-C94C-470E-B101-F4F3BD9EBCBF}" type="presOf" srcId="{96AD4014-F360-4A3B-883A-48D21973CB7A}" destId="{7ADC4FF0-6372-40A2-BF26-13B52EACD7B8}" srcOrd="0" destOrd="0" presId="urn:microsoft.com/office/officeart/2005/8/layout/hList3"/>
    <dgm:cxn modelId="{8067208E-E6D1-4E9B-A37E-6BE611E233E6}" srcId="{D2745233-A31D-4009-9BB5-D4BDE036EFD7}" destId="{649BE0FD-64C3-4D73-978B-43FBA8D6F9E9}" srcOrd="1" destOrd="0" parTransId="{146EB6B5-8E89-4186-A8C1-F83BC3BD4541}" sibTransId="{CBD66167-FE7E-4F61-8630-5785AF1EDB66}"/>
    <dgm:cxn modelId="{39880127-2225-42D6-9B82-528AAECDEF63}" srcId="{9A46190A-811F-43D8-A5F9-8E9F76851D22}" destId="{AE24FC99-6005-4A58-B7B0-6EE9264091B0}" srcOrd="1" destOrd="0" parTransId="{F19792DB-5B9D-4721-95C3-2A56615ACF92}" sibTransId="{FAD91328-98FB-4111-94B6-C5F7DBDA8D64}"/>
    <dgm:cxn modelId="{793CE4E5-82E1-40F7-9867-C205B58A2576}" srcId="{D2745233-A31D-4009-9BB5-D4BDE036EFD7}" destId="{96AD4014-F360-4A3B-883A-48D21973CB7A}" srcOrd="0" destOrd="0" parTransId="{C3BE461D-7035-4D5E-8819-4E7E7F138DEB}" sibTransId="{6BA4866E-A464-4E36-A746-78924EDE86AB}"/>
    <dgm:cxn modelId="{CAF80E76-EC43-46ED-9D0C-EB4B474525E0}" type="presOf" srcId="{9A46190A-811F-43D8-A5F9-8E9F76851D22}" destId="{8E03F62F-CB12-43AD-9CA2-F3BAFB8BE486}" srcOrd="0" destOrd="0" presId="urn:microsoft.com/office/officeart/2005/8/layout/hList3"/>
    <dgm:cxn modelId="{FF2A3CB0-EDAE-4780-A6EC-CCDC649D2863}" type="presOf" srcId="{D2745233-A31D-4009-9BB5-D4BDE036EFD7}" destId="{19734F41-E160-4104-8C27-203973C8B22D}" srcOrd="0" destOrd="0" presId="urn:microsoft.com/office/officeart/2005/8/layout/hList3"/>
    <dgm:cxn modelId="{FCFCC4A3-70DD-43E7-B288-DB52CE64224E}" srcId="{9A46190A-811F-43D8-A5F9-8E9F76851D22}" destId="{D2745233-A31D-4009-9BB5-D4BDE036EFD7}" srcOrd="0" destOrd="0" parTransId="{980B29B8-4076-415C-B02E-C3A6C4DD00F7}" sibTransId="{0B50BD96-8D1C-4F33-B819-68D05103F97D}"/>
    <dgm:cxn modelId="{4B1A2D32-C3B8-462A-8FF9-C75528F1D52D}" type="presParOf" srcId="{8E03F62F-CB12-43AD-9CA2-F3BAFB8BE486}" destId="{19734F41-E160-4104-8C27-203973C8B22D}" srcOrd="0" destOrd="0" presId="urn:microsoft.com/office/officeart/2005/8/layout/hList3"/>
    <dgm:cxn modelId="{003AF139-FE8E-40D3-9F55-55555BE79310}" type="presParOf" srcId="{8E03F62F-CB12-43AD-9CA2-F3BAFB8BE486}" destId="{67799D2C-2B3F-4B84-94EE-3F78925FDA95}" srcOrd="1" destOrd="0" presId="urn:microsoft.com/office/officeart/2005/8/layout/hList3"/>
    <dgm:cxn modelId="{E43C1EAF-C0AF-4D9A-9509-D48172B927CF}" type="presParOf" srcId="{67799D2C-2B3F-4B84-94EE-3F78925FDA95}" destId="{7ADC4FF0-6372-40A2-BF26-13B52EACD7B8}" srcOrd="0" destOrd="0" presId="urn:microsoft.com/office/officeart/2005/8/layout/hList3"/>
    <dgm:cxn modelId="{8454D553-BDB5-49D7-A067-EFE54849A63C}" type="presParOf" srcId="{67799D2C-2B3F-4B84-94EE-3F78925FDA95}" destId="{2C091C3E-4780-46BE-A8C5-27913BE12311}" srcOrd="1" destOrd="0" presId="urn:microsoft.com/office/officeart/2005/8/layout/hList3"/>
    <dgm:cxn modelId="{8EA5017D-3C05-45BD-89B6-B8B2024F7147}" type="presParOf" srcId="{8E03F62F-CB12-43AD-9CA2-F3BAFB8BE486}" destId="{1B52669F-95AA-426E-9469-94F1B2CAE0C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B7C415-A271-40E0-92C3-FEF1D2917210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21B5323-3DF4-4CBC-8D08-DBD45E2F552D}">
      <dgm:prSet phldrT="[Текст]" custT="1"/>
      <dgm:spPr/>
      <dgm:t>
        <a:bodyPr/>
        <a:lstStyle/>
        <a:p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Коммерческие риски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связаны с неспособностью или нежеланием должника, или гаранта платить, что влечет за собой необходимость в каждом конкретном случае оценки кредитоспособности импортера или гарантирующего банка. </a:t>
          </a:r>
        </a:p>
      </dgm:t>
    </dgm:pt>
    <dgm:pt modelId="{54913168-CDF3-45F2-8180-338BCE9418F8}" type="parTrans" cxnId="{5B362BAD-77D7-4C3E-89DA-DDE2515552B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20CDAE-4539-4B71-AB4C-D91053741FE4}" type="sibTrans" cxnId="{5B362BAD-77D7-4C3E-89DA-DDE2515552B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6CEDE4-1BFC-4DED-8E8A-7477A97EDD74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Риск, связанный с невыполнением обязательства государственной организации, относятся к категории </a:t>
          </a:r>
          <a:r>
            <a: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политических рисков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Кроме них, к этой категории относятся другие чрезвычайные меры государства: политические конфликты (война, революция, интервенция или гражданские волнения), которые могут причинить экспортеру потери.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0573F0-43FC-4A17-B50C-DFD13F2B6ABA}" type="parTrans" cxnId="{1B343E2C-E5BD-4760-AC64-3A50578FE3E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6219AC-E0C0-4F3F-9264-3BB1B0F8AEC4}" type="sibTrans" cxnId="{1B343E2C-E5BD-4760-AC64-3A50578FE3E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BC5EBE-ED49-433C-A9E1-E2982E111183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К числу наиболее серьезных рисков относятся риски, связанные с осуществлением платежей 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иностранной валюте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При переводе валюты покупателя в валюту продавца плавающие курсы иностранных валют могут привести к значительному изменению стоимости приобретенных по контракту товаров, и к потерям для экспортера.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881FE2-5481-41C5-8399-4A171D9EA956}" type="parTrans" cxnId="{CD01C65F-267D-4567-8308-53039578B60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AEDEBA-C229-440B-8668-3548B3E5C96C}" type="sibTrans" cxnId="{CD01C65F-267D-4567-8308-53039578B60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017A5E-6B7F-4C4F-BAA6-D6DF9DAC801B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Риски </a:t>
          </a:r>
          <a:r>
            <a:rPr lang="ru-RU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перевода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вызваны обычно неспособностью или нежеланием государства, или другого специализированного органа осуществлять платежи в валюте контракта, а также с введением моратория на перевод платежей в валюте за границу.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A97D99-FEE6-4F43-8A99-F29581EB09C5}" type="parTrans" cxnId="{82CA7C77-FBBD-41C9-9DC6-F5B64591518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A6C0B-AF23-4C17-8D5F-CCE2FA5A78D5}" type="sibTrans" cxnId="{82CA7C77-FBBD-41C9-9DC6-F5B64591518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0B98C5-6FC4-42F8-9E91-F3C43F2E7DA3}" type="pres">
      <dgm:prSet presAssocID="{80B7C415-A271-40E0-92C3-FEF1D29172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31BB0A-BB87-44ED-BA1A-ABB624C5AFFC}" type="pres">
      <dgm:prSet presAssocID="{C21B5323-3DF4-4CBC-8D08-DBD45E2F552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9DA18-FD41-495F-AA41-E5A7B1C6C761}" type="pres">
      <dgm:prSet presAssocID="{7720CDAE-4539-4B71-AB4C-D91053741FE4}" presName="spacer" presStyleCnt="0"/>
      <dgm:spPr/>
      <dgm:t>
        <a:bodyPr/>
        <a:lstStyle/>
        <a:p>
          <a:endParaRPr lang="ru-RU"/>
        </a:p>
      </dgm:t>
    </dgm:pt>
    <dgm:pt modelId="{4EC95ED5-A75F-4524-A726-385CA5441799}" type="pres">
      <dgm:prSet presAssocID="{E16CEDE4-1BFC-4DED-8E8A-7477A97EDD7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B6356-6FC6-4F0B-91AF-3526BDDDD768}" type="pres">
      <dgm:prSet presAssocID="{F46219AC-E0C0-4F3F-9264-3BB1B0F8AEC4}" presName="spacer" presStyleCnt="0"/>
      <dgm:spPr/>
      <dgm:t>
        <a:bodyPr/>
        <a:lstStyle/>
        <a:p>
          <a:endParaRPr lang="ru-RU"/>
        </a:p>
      </dgm:t>
    </dgm:pt>
    <dgm:pt modelId="{58D87D2C-E60C-4B66-AF55-6B9A9204F3D9}" type="pres">
      <dgm:prSet presAssocID="{4EBC5EBE-ED49-433C-A9E1-E2982E11118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B60E9-8FA5-47B2-BD4C-3FD122872E49}" type="pres">
      <dgm:prSet presAssocID="{51AEDEBA-C229-440B-8668-3548B3E5C96C}" presName="spacer" presStyleCnt="0"/>
      <dgm:spPr/>
      <dgm:t>
        <a:bodyPr/>
        <a:lstStyle/>
        <a:p>
          <a:endParaRPr lang="ru-RU"/>
        </a:p>
      </dgm:t>
    </dgm:pt>
    <dgm:pt modelId="{0F4BAC9C-2F2D-4967-8323-F03A84664619}" type="pres">
      <dgm:prSet presAssocID="{99017A5E-6B7F-4C4F-BAA6-D6DF9DAC801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1131A0-91F6-4C27-8274-8CE174BC4725}" type="presOf" srcId="{4EBC5EBE-ED49-433C-A9E1-E2982E111183}" destId="{58D87D2C-E60C-4B66-AF55-6B9A9204F3D9}" srcOrd="0" destOrd="0" presId="urn:microsoft.com/office/officeart/2005/8/layout/vList2"/>
    <dgm:cxn modelId="{1B343E2C-E5BD-4760-AC64-3A50578FE3EB}" srcId="{80B7C415-A271-40E0-92C3-FEF1D2917210}" destId="{E16CEDE4-1BFC-4DED-8E8A-7477A97EDD74}" srcOrd="1" destOrd="0" parTransId="{960573F0-43FC-4A17-B50C-DFD13F2B6ABA}" sibTransId="{F46219AC-E0C0-4F3F-9264-3BB1B0F8AEC4}"/>
    <dgm:cxn modelId="{CD01C65F-267D-4567-8308-53039578B608}" srcId="{80B7C415-A271-40E0-92C3-FEF1D2917210}" destId="{4EBC5EBE-ED49-433C-A9E1-E2982E111183}" srcOrd="2" destOrd="0" parTransId="{25881FE2-5481-41C5-8399-4A171D9EA956}" sibTransId="{51AEDEBA-C229-440B-8668-3548B3E5C96C}"/>
    <dgm:cxn modelId="{F83BE9E0-A502-454D-A974-1F36AFDB36E1}" type="presOf" srcId="{E16CEDE4-1BFC-4DED-8E8A-7477A97EDD74}" destId="{4EC95ED5-A75F-4524-A726-385CA5441799}" srcOrd="0" destOrd="0" presId="urn:microsoft.com/office/officeart/2005/8/layout/vList2"/>
    <dgm:cxn modelId="{82CA7C77-FBBD-41C9-9DC6-F5B645915180}" srcId="{80B7C415-A271-40E0-92C3-FEF1D2917210}" destId="{99017A5E-6B7F-4C4F-BAA6-D6DF9DAC801B}" srcOrd="3" destOrd="0" parTransId="{0AA97D99-FEE6-4F43-8A99-F29581EB09C5}" sibTransId="{0CDA6C0B-AF23-4C17-8D5F-CCE2FA5A78D5}"/>
    <dgm:cxn modelId="{DDE49DDF-350F-4D0B-9E2D-3D4E5ED07684}" type="presOf" srcId="{80B7C415-A271-40E0-92C3-FEF1D2917210}" destId="{B90B98C5-6FC4-42F8-9E91-F3C43F2E7DA3}" srcOrd="0" destOrd="0" presId="urn:microsoft.com/office/officeart/2005/8/layout/vList2"/>
    <dgm:cxn modelId="{5F220FBA-E377-43FE-A513-EACED58D50AF}" type="presOf" srcId="{99017A5E-6B7F-4C4F-BAA6-D6DF9DAC801B}" destId="{0F4BAC9C-2F2D-4967-8323-F03A84664619}" srcOrd="0" destOrd="0" presId="urn:microsoft.com/office/officeart/2005/8/layout/vList2"/>
    <dgm:cxn modelId="{8C029B3D-86E7-409C-A23F-E3AB09946D20}" type="presOf" srcId="{C21B5323-3DF4-4CBC-8D08-DBD45E2F552D}" destId="{9F31BB0A-BB87-44ED-BA1A-ABB624C5AFFC}" srcOrd="0" destOrd="0" presId="urn:microsoft.com/office/officeart/2005/8/layout/vList2"/>
    <dgm:cxn modelId="{5B362BAD-77D7-4C3E-89DA-DDE2515552B3}" srcId="{80B7C415-A271-40E0-92C3-FEF1D2917210}" destId="{C21B5323-3DF4-4CBC-8D08-DBD45E2F552D}" srcOrd="0" destOrd="0" parTransId="{54913168-CDF3-45F2-8180-338BCE9418F8}" sibTransId="{7720CDAE-4539-4B71-AB4C-D91053741FE4}"/>
    <dgm:cxn modelId="{14C710CE-B585-44EF-9297-1AE2DC5A34DB}" type="presParOf" srcId="{B90B98C5-6FC4-42F8-9E91-F3C43F2E7DA3}" destId="{9F31BB0A-BB87-44ED-BA1A-ABB624C5AFFC}" srcOrd="0" destOrd="0" presId="urn:microsoft.com/office/officeart/2005/8/layout/vList2"/>
    <dgm:cxn modelId="{70FA2680-700E-4802-A73F-47A54FE2CE48}" type="presParOf" srcId="{B90B98C5-6FC4-42F8-9E91-F3C43F2E7DA3}" destId="{19E9DA18-FD41-495F-AA41-E5A7B1C6C761}" srcOrd="1" destOrd="0" presId="urn:microsoft.com/office/officeart/2005/8/layout/vList2"/>
    <dgm:cxn modelId="{55227E5D-366C-42E8-A586-7E98248D29FB}" type="presParOf" srcId="{B90B98C5-6FC4-42F8-9E91-F3C43F2E7DA3}" destId="{4EC95ED5-A75F-4524-A726-385CA5441799}" srcOrd="2" destOrd="0" presId="urn:microsoft.com/office/officeart/2005/8/layout/vList2"/>
    <dgm:cxn modelId="{D15F5761-6C86-4A2F-A2C7-9E39B15F0A49}" type="presParOf" srcId="{B90B98C5-6FC4-42F8-9E91-F3C43F2E7DA3}" destId="{488B6356-6FC6-4F0B-91AF-3526BDDDD768}" srcOrd="3" destOrd="0" presId="urn:microsoft.com/office/officeart/2005/8/layout/vList2"/>
    <dgm:cxn modelId="{2F6C55EE-98DF-465C-815F-11C6472A9F7B}" type="presParOf" srcId="{B90B98C5-6FC4-42F8-9E91-F3C43F2E7DA3}" destId="{58D87D2C-E60C-4B66-AF55-6B9A9204F3D9}" srcOrd="4" destOrd="0" presId="urn:microsoft.com/office/officeart/2005/8/layout/vList2"/>
    <dgm:cxn modelId="{15BE79B4-AAB0-4ED5-872F-97B5BAEB2330}" type="presParOf" srcId="{B90B98C5-6FC4-42F8-9E91-F3C43F2E7DA3}" destId="{2C9B60E9-8FA5-47B2-BD4C-3FD122872E49}" srcOrd="5" destOrd="0" presId="urn:microsoft.com/office/officeart/2005/8/layout/vList2"/>
    <dgm:cxn modelId="{380890AF-2C84-42AD-9694-CF477A81BC6B}" type="presParOf" srcId="{B90B98C5-6FC4-42F8-9E91-F3C43F2E7DA3}" destId="{0F4BAC9C-2F2D-4967-8323-F03A846646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E1BFD4-F49E-4E2A-9F4D-B90B82E50E66}" type="doc">
      <dgm:prSet loTypeId="urn:microsoft.com/office/officeart/2008/layout/VerticalAccent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8FC7147-4548-499A-AE94-73382007CE46}">
      <dgm:prSet phldrT="[Текст]" custT="1"/>
      <dgm:spPr/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страховании от коммерческих рисков, экспортер должен следить за тем, чтобы заемщик принадлежал к первоклассной компании, хотя в большинстве случаев требования экспортера покрываются авалем или гарантией банка страны должника. Большинство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форфейтирующих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компаний принимают на себя обязательства только в период возможного для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форфетера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возникновения рисков.</a:t>
          </a:r>
        </a:p>
      </dgm:t>
    </dgm:pt>
    <dgm:pt modelId="{97F7F8CA-DF8A-4DB0-804A-78E8ABB5F10F}" type="parTrans" cxnId="{CC9E98E9-721C-4186-8724-B4623B4CA8B8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1F4F7C-3451-4892-B025-12B24F551783}" type="sibTrans" cxnId="{CC9E98E9-721C-4186-8724-B4623B4CA8B8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DDD697-780A-4275-B048-5D5FBE2C1CC3}">
      <dgm:prSet custT="1"/>
      <dgm:spPr/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Покрытие риска перевода валют из страны в страну осуществляется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форфейтером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До заключения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форфетной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сделки именно он определяет способность страны импортера выполнять свои валютные обязательства. При покрытии валютных рисков большинство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форфейтирующих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компаний покупают только в определенных валютах, которые, исходя из спроса на эту валюту, можно беспрепятственно и быстро рефинансировать. К таким валютам прежде всего относятся доллары США, марки ФРГ и швейцарские франки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E9054B-D2E7-4FAD-87AB-66069C057836}" type="parTrans" cxnId="{25F7E308-0C2E-4557-8900-81544FBFCB9E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DBAA4F-FA14-4A76-884E-01B7EED9261A}" type="sibTrans" cxnId="{25F7E308-0C2E-4557-8900-81544FBFCB9E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194369-5BDB-4781-A8A3-1F4E8809B6FA}" type="pres">
      <dgm:prSet presAssocID="{17E1BFD4-F49E-4E2A-9F4D-B90B82E50E6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0A3524B-9B3F-48BA-83CF-68BCAC93B8CB}" type="pres">
      <dgm:prSet presAssocID="{88FC7147-4548-499A-AE94-73382007CE46}" presName="parenttextcomposite" presStyleCnt="0"/>
      <dgm:spPr/>
      <dgm:t>
        <a:bodyPr/>
        <a:lstStyle/>
        <a:p>
          <a:endParaRPr lang="ru-RU"/>
        </a:p>
      </dgm:t>
    </dgm:pt>
    <dgm:pt modelId="{680EBD1F-9C2A-4A14-99FE-C4FD93161E8A}" type="pres">
      <dgm:prSet presAssocID="{88FC7147-4548-499A-AE94-73382007CE46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2C323A-9C2F-485E-A950-3B14000652E8}" type="pres">
      <dgm:prSet presAssocID="{88FC7147-4548-499A-AE94-73382007CE46}" presName="parallelogramComposite" presStyleCnt="0"/>
      <dgm:spPr/>
      <dgm:t>
        <a:bodyPr/>
        <a:lstStyle/>
        <a:p>
          <a:endParaRPr lang="ru-RU"/>
        </a:p>
      </dgm:t>
    </dgm:pt>
    <dgm:pt modelId="{D368C238-B2E4-4704-9D56-3C923CC6D5B9}" type="pres">
      <dgm:prSet presAssocID="{88FC7147-4548-499A-AE94-73382007CE46}" presName="parallelogram1" presStyleLbl="alignNode1" presStyleIdx="0" presStyleCnt="14"/>
      <dgm:spPr/>
      <dgm:t>
        <a:bodyPr/>
        <a:lstStyle/>
        <a:p>
          <a:endParaRPr lang="ru-RU"/>
        </a:p>
      </dgm:t>
    </dgm:pt>
    <dgm:pt modelId="{979C5262-D01C-47C5-B641-F7E920390E84}" type="pres">
      <dgm:prSet presAssocID="{88FC7147-4548-499A-AE94-73382007CE46}" presName="parallelogram2" presStyleLbl="alignNode1" presStyleIdx="1" presStyleCnt="14"/>
      <dgm:spPr/>
      <dgm:t>
        <a:bodyPr/>
        <a:lstStyle/>
        <a:p>
          <a:endParaRPr lang="ru-RU"/>
        </a:p>
      </dgm:t>
    </dgm:pt>
    <dgm:pt modelId="{D2E35963-5518-4685-8C24-B18B5B17DC66}" type="pres">
      <dgm:prSet presAssocID="{88FC7147-4548-499A-AE94-73382007CE46}" presName="parallelogram3" presStyleLbl="alignNode1" presStyleIdx="2" presStyleCnt="14"/>
      <dgm:spPr/>
      <dgm:t>
        <a:bodyPr/>
        <a:lstStyle/>
        <a:p>
          <a:endParaRPr lang="ru-RU"/>
        </a:p>
      </dgm:t>
    </dgm:pt>
    <dgm:pt modelId="{76570A1C-94A9-418A-A1CD-BA4970A509A0}" type="pres">
      <dgm:prSet presAssocID="{88FC7147-4548-499A-AE94-73382007CE46}" presName="parallelogram4" presStyleLbl="alignNode1" presStyleIdx="3" presStyleCnt="14"/>
      <dgm:spPr/>
      <dgm:t>
        <a:bodyPr/>
        <a:lstStyle/>
        <a:p>
          <a:endParaRPr lang="ru-RU"/>
        </a:p>
      </dgm:t>
    </dgm:pt>
    <dgm:pt modelId="{820CADF3-C27B-41D7-9601-2614D20AC359}" type="pres">
      <dgm:prSet presAssocID="{88FC7147-4548-499A-AE94-73382007CE46}" presName="parallelogram5" presStyleLbl="alignNode1" presStyleIdx="4" presStyleCnt="14"/>
      <dgm:spPr/>
      <dgm:t>
        <a:bodyPr/>
        <a:lstStyle/>
        <a:p>
          <a:endParaRPr lang="ru-RU"/>
        </a:p>
      </dgm:t>
    </dgm:pt>
    <dgm:pt modelId="{792EDB19-A528-44BA-A83E-383371EAE042}" type="pres">
      <dgm:prSet presAssocID="{88FC7147-4548-499A-AE94-73382007CE46}" presName="parallelogram6" presStyleLbl="alignNode1" presStyleIdx="5" presStyleCnt="14"/>
      <dgm:spPr/>
      <dgm:t>
        <a:bodyPr/>
        <a:lstStyle/>
        <a:p>
          <a:endParaRPr lang="ru-RU"/>
        </a:p>
      </dgm:t>
    </dgm:pt>
    <dgm:pt modelId="{C2CD96C1-52FB-47A2-9926-57DD71E4F297}" type="pres">
      <dgm:prSet presAssocID="{88FC7147-4548-499A-AE94-73382007CE46}" presName="parallelogram7" presStyleLbl="alignNode1" presStyleIdx="6" presStyleCnt="14"/>
      <dgm:spPr/>
      <dgm:t>
        <a:bodyPr/>
        <a:lstStyle/>
        <a:p>
          <a:endParaRPr lang="ru-RU"/>
        </a:p>
      </dgm:t>
    </dgm:pt>
    <dgm:pt modelId="{D31EC7FF-5718-4027-963B-E7220AAEFF6D}" type="pres">
      <dgm:prSet presAssocID="{341F4F7C-3451-4892-B025-12B24F551783}" presName="sibTrans" presStyleCnt="0"/>
      <dgm:spPr/>
      <dgm:t>
        <a:bodyPr/>
        <a:lstStyle/>
        <a:p>
          <a:endParaRPr lang="ru-RU"/>
        </a:p>
      </dgm:t>
    </dgm:pt>
    <dgm:pt modelId="{377384E7-BE44-42C7-822F-C2C35804F10C}" type="pres">
      <dgm:prSet presAssocID="{52DDD697-780A-4275-B048-5D5FBE2C1CC3}" presName="parenttextcomposite" presStyleCnt="0"/>
      <dgm:spPr/>
      <dgm:t>
        <a:bodyPr/>
        <a:lstStyle/>
        <a:p>
          <a:endParaRPr lang="ru-RU"/>
        </a:p>
      </dgm:t>
    </dgm:pt>
    <dgm:pt modelId="{137478DF-E689-463B-B632-E7B5EAA13E1D}" type="pres">
      <dgm:prSet presAssocID="{52DDD697-780A-4275-B048-5D5FBE2C1CC3}" presName="parenttext" presStyleLbl="revTx" presStyleIdx="1" presStyleCnt="2" custScaleY="176941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A2EC3-78CC-4B89-B8E8-A4086710E514}" type="pres">
      <dgm:prSet presAssocID="{52DDD697-780A-4275-B048-5D5FBE2C1CC3}" presName="parallelogramComposite" presStyleCnt="0"/>
      <dgm:spPr/>
      <dgm:t>
        <a:bodyPr/>
        <a:lstStyle/>
        <a:p>
          <a:endParaRPr lang="ru-RU"/>
        </a:p>
      </dgm:t>
    </dgm:pt>
    <dgm:pt modelId="{9FD115E1-6A9E-4B2B-9CCF-E6E0C39A74CC}" type="pres">
      <dgm:prSet presAssocID="{52DDD697-780A-4275-B048-5D5FBE2C1CC3}" presName="parallelogram1" presStyleLbl="alignNode1" presStyleIdx="7" presStyleCnt="14"/>
      <dgm:spPr/>
      <dgm:t>
        <a:bodyPr/>
        <a:lstStyle/>
        <a:p>
          <a:endParaRPr lang="ru-RU"/>
        </a:p>
      </dgm:t>
    </dgm:pt>
    <dgm:pt modelId="{E5D6FDAE-A86A-4C7F-ADF7-DF3008BEC54D}" type="pres">
      <dgm:prSet presAssocID="{52DDD697-780A-4275-B048-5D5FBE2C1CC3}" presName="parallelogram2" presStyleLbl="alignNode1" presStyleIdx="8" presStyleCnt="14"/>
      <dgm:spPr/>
      <dgm:t>
        <a:bodyPr/>
        <a:lstStyle/>
        <a:p>
          <a:endParaRPr lang="ru-RU"/>
        </a:p>
      </dgm:t>
    </dgm:pt>
    <dgm:pt modelId="{CFE09219-B798-4600-B61B-CD135925F075}" type="pres">
      <dgm:prSet presAssocID="{52DDD697-780A-4275-B048-5D5FBE2C1CC3}" presName="parallelogram3" presStyleLbl="alignNode1" presStyleIdx="9" presStyleCnt="14"/>
      <dgm:spPr/>
      <dgm:t>
        <a:bodyPr/>
        <a:lstStyle/>
        <a:p>
          <a:endParaRPr lang="ru-RU"/>
        </a:p>
      </dgm:t>
    </dgm:pt>
    <dgm:pt modelId="{811DC0C1-C3FA-43DB-B565-AFEF2EBD70E9}" type="pres">
      <dgm:prSet presAssocID="{52DDD697-780A-4275-B048-5D5FBE2C1CC3}" presName="parallelogram4" presStyleLbl="alignNode1" presStyleIdx="10" presStyleCnt="14"/>
      <dgm:spPr/>
      <dgm:t>
        <a:bodyPr/>
        <a:lstStyle/>
        <a:p>
          <a:endParaRPr lang="ru-RU"/>
        </a:p>
      </dgm:t>
    </dgm:pt>
    <dgm:pt modelId="{AE52C109-1A78-44D3-9202-19E2B7FEB928}" type="pres">
      <dgm:prSet presAssocID="{52DDD697-780A-4275-B048-5D5FBE2C1CC3}" presName="parallelogram5" presStyleLbl="alignNode1" presStyleIdx="11" presStyleCnt="14"/>
      <dgm:spPr/>
      <dgm:t>
        <a:bodyPr/>
        <a:lstStyle/>
        <a:p>
          <a:endParaRPr lang="ru-RU"/>
        </a:p>
      </dgm:t>
    </dgm:pt>
    <dgm:pt modelId="{AF2E70DD-720C-4969-B3BB-893EFE8B5CB1}" type="pres">
      <dgm:prSet presAssocID="{52DDD697-780A-4275-B048-5D5FBE2C1CC3}" presName="parallelogram6" presStyleLbl="alignNode1" presStyleIdx="12" presStyleCnt="14"/>
      <dgm:spPr/>
      <dgm:t>
        <a:bodyPr/>
        <a:lstStyle/>
        <a:p>
          <a:endParaRPr lang="ru-RU"/>
        </a:p>
      </dgm:t>
    </dgm:pt>
    <dgm:pt modelId="{3945B9C3-FAF6-4211-95AD-EEEC75FD1179}" type="pres">
      <dgm:prSet presAssocID="{52DDD697-780A-4275-B048-5D5FBE2C1CC3}" presName="parallelogram7" presStyleLbl="alignNode1" presStyleIdx="13" presStyleCnt="14"/>
      <dgm:spPr/>
      <dgm:t>
        <a:bodyPr/>
        <a:lstStyle/>
        <a:p>
          <a:endParaRPr lang="ru-RU"/>
        </a:p>
      </dgm:t>
    </dgm:pt>
  </dgm:ptLst>
  <dgm:cxnLst>
    <dgm:cxn modelId="{D6850879-3F10-408B-98D5-E203E7DE8712}" type="presOf" srcId="{88FC7147-4548-499A-AE94-73382007CE46}" destId="{680EBD1F-9C2A-4A14-99FE-C4FD93161E8A}" srcOrd="0" destOrd="0" presId="urn:microsoft.com/office/officeart/2008/layout/VerticalAccentList"/>
    <dgm:cxn modelId="{CC9E98E9-721C-4186-8724-B4623B4CA8B8}" srcId="{17E1BFD4-F49E-4E2A-9F4D-B90B82E50E66}" destId="{88FC7147-4548-499A-AE94-73382007CE46}" srcOrd="0" destOrd="0" parTransId="{97F7F8CA-DF8A-4DB0-804A-78E8ABB5F10F}" sibTransId="{341F4F7C-3451-4892-B025-12B24F551783}"/>
    <dgm:cxn modelId="{D5D8ECD8-0990-4163-9EB6-8A6821B8B64F}" type="presOf" srcId="{52DDD697-780A-4275-B048-5D5FBE2C1CC3}" destId="{137478DF-E689-463B-B632-E7B5EAA13E1D}" srcOrd="0" destOrd="0" presId="urn:microsoft.com/office/officeart/2008/layout/VerticalAccentList"/>
    <dgm:cxn modelId="{25F7E308-0C2E-4557-8900-81544FBFCB9E}" srcId="{17E1BFD4-F49E-4E2A-9F4D-B90B82E50E66}" destId="{52DDD697-780A-4275-B048-5D5FBE2C1CC3}" srcOrd="1" destOrd="0" parTransId="{D3E9054B-D2E7-4FAD-87AB-66069C057836}" sibTransId="{B9DBAA4F-FA14-4A76-884E-01B7EED9261A}"/>
    <dgm:cxn modelId="{C74DC0EE-BEA6-41D3-9F2F-1A676A615858}" type="presOf" srcId="{17E1BFD4-F49E-4E2A-9F4D-B90B82E50E66}" destId="{32194369-5BDB-4781-A8A3-1F4E8809B6FA}" srcOrd="0" destOrd="0" presId="urn:microsoft.com/office/officeart/2008/layout/VerticalAccentList"/>
    <dgm:cxn modelId="{35021126-E34A-452F-AEA1-7D1D61BBD8C7}" type="presParOf" srcId="{32194369-5BDB-4781-A8A3-1F4E8809B6FA}" destId="{30A3524B-9B3F-48BA-83CF-68BCAC93B8CB}" srcOrd="0" destOrd="0" presId="urn:microsoft.com/office/officeart/2008/layout/VerticalAccentList"/>
    <dgm:cxn modelId="{B71E4EA5-ADA4-491D-9F8A-88CFEDCCB1D6}" type="presParOf" srcId="{30A3524B-9B3F-48BA-83CF-68BCAC93B8CB}" destId="{680EBD1F-9C2A-4A14-99FE-C4FD93161E8A}" srcOrd="0" destOrd="0" presId="urn:microsoft.com/office/officeart/2008/layout/VerticalAccentList"/>
    <dgm:cxn modelId="{D719EDB3-3735-4BFC-A0AF-D292B1B0A4EE}" type="presParOf" srcId="{32194369-5BDB-4781-A8A3-1F4E8809B6FA}" destId="{E22C323A-9C2F-485E-A950-3B14000652E8}" srcOrd="1" destOrd="0" presId="urn:microsoft.com/office/officeart/2008/layout/VerticalAccentList"/>
    <dgm:cxn modelId="{F9A4163D-C91D-483E-9B5A-012F569C03B7}" type="presParOf" srcId="{E22C323A-9C2F-485E-A950-3B14000652E8}" destId="{D368C238-B2E4-4704-9D56-3C923CC6D5B9}" srcOrd="0" destOrd="0" presId="urn:microsoft.com/office/officeart/2008/layout/VerticalAccentList"/>
    <dgm:cxn modelId="{06BCAE1D-D7AA-449C-B25B-2D1EC4FB6C1C}" type="presParOf" srcId="{E22C323A-9C2F-485E-A950-3B14000652E8}" destId="{979C5262-D01C-47C5-B641-F7E920390E84}" srcOrd="1" destOrd="0" presId="urn:microsoft.com/office/officeart/2008/layout/VerticalAccentList"/>
    <dgm:cxn modelId="{E10F7B78-3BE8-42B5-AF95-F91C9D7CBDE8}" type="presParOf" srcId="{E22C323A-9C2F-485E-A950-3B14000652E8}" destId="{D2E35963-5518-4685-8C24-B18B5B17DC66}" srcOrd="2" destOrd="0" presId="urn:microsoft.com/office/officeart/2008/layout/VerticalAccentList"/>
    <dgm:cxn modelId="{F7D6FA46-3E87-40C8-A3CD-5CA2B35B2C06}" type="presParOf" srcId="{E22C323A-9C2F-485E-A950-3B14000652E8}" destId="{76570A1C-94A9-418A-A1CD-BA4970A509A0}" srcOrd="3" destOrd="0" presId="urn:microsoft.com/office/officeart/2008/layout/VerticalAccentList"/>
    <dgm:cxn modelId="{3E2A9A24-D19E-4CFF-8DE2-27EFE6E65C60}" type="presParOf" srcId="{E22C323A-9C2F-485E-A950-3B14000652E8}" destId="{820CADF3-C27B-41D7-9601-2614D20AC359}" srcOrd="4" destOrd="0" presId="urn:microsoft.com/office/officeart/2008/layout/VerticalAccentList"/>
    <dgm:cxn modelId="{EF5A0B14-0105-4E08-8CBA-3D871324A058}" type="presParOf" srcId="{E22C323A-9C2F-485E-A950-3B14000652E8}" destId="{792EDB19-A528-44BA-A83E-383371EAE042}" srcOrd="5" destOrd="0" presId="urn:microsoft.com/office/officeart/2008/layout/VerticalAccentList"/>
    <dgm:cxn modelId="{0465D7D0-3955-4068-8E6D-E3722E926650}" type="presParOf" srcId="{E22C323A-9C2F-485E-A950-3B14000652E8}" destId="{C2CD96C1-52FB-47A2-9926-57DD71E4F297}" srcOrd="6" destOrd="0" presId="urn:microsoft.com/office/officeart/2008/layout/VerticalAccentList"/>
    <dgm:cxn modelId="{B2D26702-8599-4CEE-9682-433C136A0F33}" type="presParOf" srcId="{32194369-5BDB-4781-A8A3-1F4E8809B6FA}" destId="{D31EC7FF-5718-4027-963B-E7220AAEFF6D}" srcOrd="2" destOrd="0" presId="urn:microsoft.com/office/officeart/2008/layout/VerticalAccentList"/>
    <dgm:cxn modelId="{A38F2BBF-DC46-4A19-9C95-0A9935265B4A}" type="presParOf" srcId="{32194369-5BDB-4781-A8A3-1F4E8809B6FA}" destId="{377384E7-BE44-42C7-822F-C2C35804F10C}" srcOrd="3" destOrd="0" presId="urn:microsoft.com/office/officeart/2008/layout/VerticalAccentList"/>
    <dgm:cxn modelId="{719A9A47-D825-4AB4-8AF4-9684A7224102}" type="presParOf" srcId="{377384E7-BE44-42C7-822F-C2C35804F10C}" destId="{137478DF-E689-463B-B632-E7B5EAA13E1D}" srcOrd="0" destOrd="0" presId="urn:microsoft.com/office/officeart/2008/layout/VerticalAccentList"/>
    <dgm:cxn modelId="{2D81B667-10F5-47E7-BE11-5E30FE1E8993}" type="presParOf" srcId="{32194369-5BDB-4781-A8A3-1F4E8809B6FA}" destId="{50BA2EC3-78CC-4B89-B8E8-A4086710E514}" srcOrd="4" destOrd="0" presId="urn:microsoft.com/office/officeart/2008/layout/VerticalAccentList"/>
    <dgm:cxn modelId="{C234EC31-86F1-423F-A35F-A119704DDD1E}" type="presParOf" srcId="{50BA2EC3-78CC-4B89-B8E8-A4086710E514}" destId="{9FD115E1-6A9E-4B2B-9CCF-E6E0C39A74CC}" srcOrd="0" destOrd="0" presId="urn:microsoft.com/office/officeart/2008/layout/VerticalAccentList"/>
    <dgm:cxn modelId="{D93AD06B-745F-4781-8C11-733CC24F5B17}" type="presParOf" srcId="{50BA2EC3-78CC-4B89-B8E8-A4086710E514}" destId="{E5D6FDAE-A86A-4C7F-ADF7-DF3008BEC54D}" srcOrd="1" destOrd="0" presId="urn:microsoft.com/office/officeart/2008/layout/VerticalAccentList"/>
    <dgm:cxn modelId="{3F5EB31E-A9FF-490C-8D96-2F2110AAF829}" type="presParOf" srcId="{50BA2EC3-78CC-4B89-B8E8-A4086710E514}" destId="{CFE09219-B798-4600-B61B-CD135925F075}" srcOrd="2" destOrd="0" presId="urn:microsoft.com/office/officeart/2008/layout/VerticalAccentList"/>
    <dgm:cxn modelId="{3169C2FD-BD8F-4FD8-8957-9E2C6834A082}" type="presParOf" srcId="{50BA2EC3-78CC-4B89-B8E8-A4086710E514}" destId="{811DC0C1-C3FA-43DB-B565-AFEF2EBD70E9}" srcOrd="3" destOrd="0" presId="urn:microsoft.com/office/officeart/2008/layout/VerticalAccentList"/>
    <dgm:cxn modelId="{BF5750E5-47F5-46DF-BA5B-EE9E36A42965}" type="presParOf" srcId="{50BA2EC3-78CC-4B89-B8E8-A4086710E514}" destId="{AE52C109-1A78-44D3-9202-19E2B7FEB928}" srcOrd="4" destOrd="0" presId="urn:microsoft.com/office/officeart/2008/layout/VerticalAccentList"/>
    <dgm:cxn modelId="{FE399830-53DA-4560-99C2-ACFF250CEDC3}" type="presParOf" srcId="{50BA2EC3-78CC-4B89-B8E8-A4086710E514}" destId="{AF2E70DD-720C-4969-B3BB-893EFE8B5CB1}" srcOrd="5" destOrd="0" presId="urn:microsoft.com/office/officeart/2008/layout/VerticalAccentList"/>
    <dgm:cxn modelId="{2C708B05-5C9C-4824-BBF5-9EF238CEF35A}" type="presParOf" srcId="{50BA2EC3-78CC-4B89-B8E8-A4086710E514}" destId="{3945B9C3-FAF6-4211-95AD-EEEC75FD1179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7F66AE-03AC-4444-A92A-126AE6B6D6CB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D43FCDE-7B2E-4DD8-9504-F41C7FC61641}">
      <dgm:prSet phldrT="[Текст]" custT="1"/>
      <dgm:spPr/>
      <dgm:t>
        <a:bodyPr/>
        <a:lstStyle/>
        <a:p>
          <a:pPr algn="just"/>
          <a:r>
            <a:rPr lang="ru-RU" sz="1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Аккредитив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одностороннее условная денежная обязательства банка, которое выражается им по поручению клиента-приказодателя (импортера) в пользу его контрагента по контракту - бенефициара (экспортера). По этому обязательству банк, открывающий аккредитив (банк-эмитент), должен произвести бенефициару платеж представления им документов, предусмотренных в аккредитиве, и при выполнении других его условий. 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B57412-F8F5-40F2-81C0-206C431F66F1}" type="parTrans" cxnId="{0134A8C8-8525-4CA2-B476-F2FCB071DCA3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7BD2E6-5BD9-45DB-A4B3-846EF4D759F7}" type="sibTrans" cxnId="{0134A8C8-8525-4CA2-B476-F2FCB071DCA3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B508F3-5EF4-4737-99D9-CB8096E95BCB}">
      <dgm:prSet custT="1"/>
      <dgm:spPr/>
      <dgm:t>
        <a:bodyPr/>
        <a:lstStyle/>
        <a:p>
          <a:pPr algn="just"/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Унифицированным Правилами и Обычаями для документарных аккредитивов (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UCP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500, издание 1993 г.), опубликованные Международной Торговой Палатой в Париже,                             </a:t>
          </a:r>
          <a:r>
            <a:rPr lang="ru-RU" sz="1700" b="1" i="1" u="none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аккредитив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представляет собой обязательство банка выплатить продавцу товаров и услуг определенную сумму денег при своевременном предоставлении соответствующих документов, подтверждающих отправку товара или выполнение договорных услуг. 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5BDE1E-C6F4-4338-8F8C-D5B8735919F5}" type="parTrans" cxnId="{EFDE442C-522F-4EAC-91B3-716F3E9F5F96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7F257-C2E7-45CE-8E55-AB1D175F27C4}" type="sibTrans" cxnId="{EFDE442C-522F-4EAC-91B3-716F3E9F5F96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08B7B5-3EF7-4B99-9BBA-1B37857D576E}">
      <dgm:prSet custT="1"/>
      <dgm:spPr/>
      <dgm:t>
        <a:bodyPr/>
        <a:lstStyle/>
        <a:p>
          <a:pPr algn="just"/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Импортер имеет гарантию того, что банк не исполнит платеж за его счет до тех пор, пока не получит документы в соответствии с условиями аккредитива и не убедится, что полученные документы по внешним признакам удовлетворяют требования импортера. </a:t>
          </a:r>
        </a:p>
        <a:p>
          <a:pPr algn="just"/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Банки откажут в оплате документов за счет импортера, если документы по товару не будут соответствовать условиям аккредитива защищая тем самым интересы импортера. 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18CB30-7CC8-488E-A9AE-3E666392FD14}" type="parTrans" cxnId="{3F30E02C-D0E1-478D-884B-463529D5F0FB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A15471-3056-49CB-A337-DA0A1D1E21BA}" type="sibTrans" cxnId="{3F30E02C-D0E1-478D-884B-463529D5F0FB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67D8E0-E547-4406-93E6-EF1A22462012}">
      <dgm:prSet custT="1"/>
      <dgm:spPr/>
      <dgm:t>
        <a:bodyPr/>
        <a:lstStyle/>
        <a:p>
          <a:pPr algn="just"/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Экспортер может быть уверен в получении платежа, как только представит в банк документы, соответствующие условиям аккредитива.</a:t>
          </a:r>
          <a:endParaRPr lang="en-US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468965-9092-49D9-A7D5-AD9909CE7B19}" type="parTrans" cxnId="{EA538DB1-F562-4080-9AA7-2868C6939D2A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86AEEE-E291-46FC-93E3-1953909C4D91}" type="sibTrans" cxnId="{EA538DB1-F562-4080-9AA7-2868C6939D2A}">
      <dgm:prSet/>
      <dgm:spPr/>
      <dgm:t>
        <a:bodyPr/>
        <a:lstStyle/>
        <a:p>
          <a:pPr algn="just"/>
          <a:endParaRPr lang="ru-RU" sz="17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2722C9-A65C-412A-BD3C-7A2608FA9B0C}" type="pres">
      <dgm:prSet presAssocID="{AE7F66AE-03AC-4444-A92A-126AE6B6D6CB}" presName="linear" presStyleCnt="0">
        <dgm:presLayoutVars>
          <dgm:animLvl val="lvl"/>
          <dgm:resizeHandles val="exact"/>
        </dgm:presLayoutVars>
      </dgm:prSet>
      <dgm:spPr/>
    </dgm:pt>
    <dgm:pt modelId="{97F8E712-690E-4E35-8726-8E9CA3D49FD1}" type="pres">
      <dgm:prSet presAssocID="{4D43FCDE-7B2E-4DD8-9504-F41C7FC6164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3FB908-5BD8-4664-AEBD-B72A14720DEF}" type="pres">
      <dgm:prSet presAssocID="{747BD2E6-5BD9-45DB-A4B3-846EF4D759F7}" presName="spacer" presStyleCnt="0"/>
      <dgm:spPr/>
    </dgm:pt>
    <dgm:pt modelId="{3A552AA1-6050-442E-8CD6-F42535BB17C1}" type="pres">
      <dgm:prSet presAssocID="{99B508F3-5EF4-4737-99D9-CB8096E95BCB}" presName="parentText" presStyleLbl="node1" presStyleIdx="1" presStyleCnt="4" custScaleY="1105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C34E25-60E7-445C-BC7A-1A96BE01B2C7}" type="pres">
      <dgm:prSet presAssocID="{67D7F257-C2E7-45CE-8E55-AB1D175F27C4}" presName="spacer" presStyleCnt="0"/>
      <dgm:spPr/>
    </dgm:pt>
    <dgm:pt modelId="{E9E1F149-BB0A-4427-85C1-5259850F05A9}" type="pres">
      <dgm:prSet presAssocID="{2F08B7B5-3EF7-4B99-9BBA-1B37857D576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39792-753E-47F6-AE0F-EC5731125CA3}" type="pres">
      <dgm:prSet presAssocID="{14A15471-3056-49CB-A337-DA0A1D1E21BA}" presName="spacer" presStyleCnt="0"/>
      <dgm:spPr/>
    </dgm:pt>
    <dgm:pt modelId="{11952C1D-568F-4D9D-AF24-C6DCD53C1FD8}" type="pres">
      <dgm:prSet presAssocID="{9467D8E0-E547-4406-93E6-EF1A22462012}" presName="parentText" presStyleLbl="node1" presStyleIdx="3" presStyleCnt="4" custScaleY="472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34A8C8-8525-4CA2-B476-F2FCB071DCA3}" srcId="{AE7F66AE-03AC-4444-A92A-126AE6B6D6CB}" destId="{4D43FCDE-7B2E-4DD8-9504-F41C7FC61641}" srcOrd="0" destOrd="0" parTransId="{03B57412-F8F5-40F2-81C0-206C431F66F1}" sibTransId="{747BD2E6-5BD9-45DB-A4B3-846EF4D759F7}"/>
    <dgm:cxn modelId="{3D797966-54BB-4DCA-8E47-9A2986DFCBED}" type="presOf" srcId="{AE7F66AE-03AC-4444-A92A-126AE6B6D6CB}" destId="{612722C9-A65C-412A-BD3C-7A2608FA9B0C}" srcOrd="0" destOrd="0" presId="urn:microsoft.com/office/officeart/2005/8/layout/vList2"/>
    <dgm:cxn modelId="{EFDE442C-522F-4EAC-91B3-716F3E9F5F96}" srcId="{AE7F66AE-03AC-4444-A92A-126AE6B6D6CB}" destId="{99B508F3-5EF4-4737-99D9-CB8096E95BCB}" srcOrd="1" destOrd="0" parTransId="{BA5BDE1E-C6F4-4338-8F8C-D5B8735919F5}" sibTransId="{67D7F257-C2E7-45CE-8E55-AB1D175F27C4}"/>
    <dgm:cxn modelId="{EA538DB1-F562-4080-9AA7-2868C6939D2A}" srcId="{AE7F66AE-03AC-4444-A92A-126AE6B6D6CB}" destId="{9467D8E0-E547-4406-93E6-EF1A22462012}" srcOrd="3" destOrd="0" parTransId="{9E468965-9092-49D9-A7D5-AD9909CE7B19}" sibTransId="{5F86AEEE-E291-46FC-93E3-1953909C4D91}"/>
    <dgm:cxn modelId="{EEB62CBE-0923-440F-9D86-7D599E1A05ED}" type="presOf" srcId="{99B508F3-5EF4-4737-99D9-CB8096E95BCB}" destId="{3A552AA1-6050-442E-8CD6-F42535BB17C1}" srcOrd="0" destOrd="0" presId="urn:microsoft.com/office/officeart/2005/8/layout/vList2"/>
    <dgm:cxn modelId="{F2CA9F41-6A98-4187-8824-9164D501A0A1}" type="presOf" srcId="{4D43FCDE-7B2E-4DD8-9504-F41C7FC61641}" destId="{97F8E712-690E-4E35-8726-8E9CA3D49FD1}" srcOrd="0" destOrd="0" presId="urn:microsoft.com/office/officeart/2005/8/layout/vList2"/>
    <dgm:cxn modelId="{3F30E02C-D0E1-478D-884B-463529D5F0FB}" srcId="{AE7F66AE-03AC-4444-A92A-126AE6B6D6CB}" destId="{2F08B7B5-3EF7-4B99-9BBA-1B37857D576E}" srcOrd="2" destOrd="0" parTransId="{6D18CB30-7CC8-488E-A9AE-3E666392FD14}" sibTransId="{14A15471-3056-49CB-A337-DA0A1D1E21BA}"/>
    <dgm:cxn modelId="{C74F7827-0307-4C97-942F-FDC4C3E0081D}" type="presOf" srcId="{2F08B7B5-3EF7-4B99-9BBA-1B37857D576E}" destId="{E9E1F149-BB0A-4427-85C1-5259850F05A9}" srcOrd="0" destOrd="0" presId="urn:microsoft.com/office/officeart/2005/8/layout/vList2"/>
    <dgm:cxn modelId="{0B524304-D1DA-40BC-A637-EC56C153FE5C}" type="presOf" srcId="{9467D8E0-E547-4406-93E6-EF1A22462012}" destId="{11952C1D-568F-4D9D-AF24-C6DCD53C1FD8}" srcOrd="0" destOrd="0" presId="urn:microsoft.com/office/officeart/2005/8/layout/vList2"/>
    <dgm:cxn modelId="{36BE8644-43DA-4952-A449-656BDC93EE8F}" type="presParOf" srcId="{612722C9-A65C-412A-BD3C-7A2608FA9B0C}" destId="{97F8E712-690E-4E35-8726-8E9CA3D49FD1}" srcOrd="0" destOrd="0" presId="urn:microsoft.com/office/officeart/2005/8/layout/vList2"/>
    <dgm:cxn modelId="{8C6C1E66-2D2A-41CB-9DC4-F3889FD3CA91}" type="presParOf" srcId="{612722C9-A65C-412A-BD3C-7A2608FA9B0C}" destId="{B03FB908-5BD8-4664-AEBD-B72A14720DEF}" srcOrd="1" destOrd="0" presId="urn:microsoft.com/office/officeart/2005/8/layout/vList2"/>
    <dgm:cxn modelId="{F243B7EA-452E-422C-8B71-2C23A93FF7E2}" type="presParOf" srcId="{612722C9-A65C-412A-BD3C-7A2608FA9B0C}" destId="{3A552AA1-6050-442E-8CD6-F42535BB17C1}" srcOrd="2" destOrd="0" presId="urn:microsoft.com/office/officeart/2005/8/layout/vList2"/>
    <dgm:cxn modelId="{8F4CA6E5-A1BC-4648-8F49-516917D39316}" type="presParOf" srcId="{612722C9-A65C-412A-BD3C-7A2608FA9B0C}" destId="{65C34E25-60E7-445C-BC7A-1A96BE01B2C7}" srcOrd="3" destOrd="0" presId="urn:microsoft.com/office/officeart/2005/8/layout/vList2"/>
    <dgm:cxn modelId="{C8456266-B1DA-420F-95E0-5F00AAA6941D}" type="presParOf" srcId="{612722C9-A65C-412A-BD3C-7A2608FA9B0C}" destId="{E9E1F149-BB0A-4427-85C1-5259850F05A9}" srcOrd="4" destOrd="0" presId="urn:microsoft.com/office/officeart/2005/8/layout/vList2"/>
    <dgm:cxn modelId="{071BB2BA-77CD-4474-B27D-5C37E8E77E5D}" type="presParOf" srcId="{612722C9-A65C-412A-BD3C-7A2608FA9B0C}" destId="{10839792-753E-47F6-AE0F-EC5731125CA3}" srcOrd="5" destOrd="0" presId="urn:microsoft.com/office/officeart/2005/8/layout/vList2"/>
    <dgm:cxn modelId="{5F17C873-612F-4682-9AAE-D90EBF3CA88C}" type="presParOf" srcId="{612722C9-A65C-412A-BD3C-7A2608FA9B0C}" destId="{11952C1D-568F-4D9D-AF24-C6DCD53C1FD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64A78-6ACB-41EC-BB30-2884AE330F6E}">
      <dsp:nvSpPr>
        <dsp:cNvPr id="0" name=""/>
        <dsp:cNvSpPr/>
      </dsp:nvSpPr>
      <dsp:spPr>
        <a:xfrm>
          <a:off x="1464836" y="858"/>
          <a:ext cx="4130210" cy="24781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Форфейтинг – это кредитно-расчетная услуга, заключающаяся в том, что экспортер передает свое право требовать деньги от импортера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роли которого, как правило, выступает коммерческий банк. </a:t>
          </a:r>
        </a:p>
      </dsp:txBody>
      <dsp:txXfrm>
        <a:off x="1464836" y="858"/>
        <a:ext cx="4130210" cy="2478126"/>
      </dsp:txXfrm>
    </dsp:sp>
    <dsp:sp modelId="{B7C5E24B-89CC-4ED2-A392-0EDF1098D174}">
      <dsp:nvSpPr>
        <dsp:cNvPr id="0" name=""/>
        <dsp:cNvSpPr/>
      </dsp:nvSpPr>
      <dsp:spPr>
        <a:xfrm>
          <a:off x="6008068" y="858"/>
          <a:ext cx="4130210" cy="24781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ст. 30 Закона «О банках и банковской деятельности в РК» форфейтинговая операция (форфетирование) это оплата долгового обязательства покупателя товаров (работ, услуг) путем покупки векселя без оборота на продавца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08068" y="858"/>
        <a:ext cx="4130210" cy="2478126"/>
      </dsp:txXfrm>
    </dsp:sp>
    <dsp:sp modelId="{F6F90811-D3F8-4451-9DEE-97508487BE4E}">
      <dsp:nvSpPr>
        <dsp:cNvPr id="0" name=""/>
        <dsp:cNvSpPr/>
      </dsp:nvSpPr>
      <dsp:spPr>
        <a:xfrm>
          <a:off x="1296138" y="2892005"/>
          <a:ext cx="4130210" cy="247812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Слово "a forfait" французского происхождения и выражает отказ от прав, что составляет самую суть операции по форфетованию.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6138" y="2892005"/>
        <a:ext cx="4130210" cy="2478126"/>
      </dsp:txXfrm>
    </dsp:sp>
    <dsp:sp modelId="{F6537DB1-5966-45E4-8AE7-88CF2C122296}">
      <dsp:nvSpPr>
        <dsp:cNvPr id="0" name=""/>
        <dsp:cNvSpPr/>
      </dsp:nvSpPr>
      <dsp:spPr>
        <a:xfrm>
          <a:off x="5839369" y="2892005"/>
          <a:ext cx="4467607" cy="24781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современной практике коммерческий кредит в чистом виде практически не встречается, он входит в категорию косвенного банковского 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финансирования.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Самым 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распространенным методом рефинансирования коммерческого кредита является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форфетирование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39369" y="2892005"/>
        <a:ext cx="4467607" cy="247812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26189-1B0E-4F61-9919-CE4589F4B8F7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«Аккредитивы» означают любое соглашение, как бы оно не было названо или обозначено, в силу которого банк «Банк-эмитент», действуя по просьбе и в соответствии с инструкциями клиента «Приказодатель» или от своего имени: </a:t>
          </a:r>
          <a:endParaRPr lang="ru-RU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602581"/>
      </dsp:txXfrm>
    </dsp:sp>
    <dsp:sp modelId="{22C71A8C-3A46-463D-A16E-8EC4F05176D6}">
      <dsp:nvSpPr>
        <dsp:cNvPr id="0" name=""/>
        <dsp:cNvSpPr/>
      </dsp:nvSpPr>
      <dsp:spPr>
        <a:xfrm>
          <a:off x="0" y="1602581"/>
          <a:ext cx="5257799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должен произвести платеж третьему лицу или его приказу «Бенефициар», или должен акцептовать и оплатить переводные векселя (тратты), выставленные Бенефициарам, или 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02581"/>
        <a:ext cx="5257799" cy="3365420"/>
      </dsp:txXfrm>
    </dsp:sp>
    <dsp:sp modelId="{6376B4B3-7752-4EA4-9809-81C4AE952697}">
      <dsp:nvSpPr>
        <dsp:cNvPr id="0" name=""/>
        <dsp:cNvSpPr/>
      </dsp:nvSpPr>
      <dsp:spPr>
        <a:xfrm>
          <a:off x="5257800" y="1602581"/>
          <a:ext cx="5257799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- дает полномочия другому банку произвести такой платеж, или акцептовать и оплатить такие переводные векселя (тратты), или </a:t>
          </a: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602581"/>
        <a:ext cx="5257799" cy="3365420"/>
      </dsp:txXfrm>
    </dsp:sp>
    <dsp:sp modelId="{1855CB5C-C33D-494E-9399-43F7CA2AC12F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CB5524-17FA-4E1D-BD67-4A9C7F1E64BA}">
      <dsp:nvSpPr>
        <dsp:cNvPr id="0" name=""/>
        <dsp:cNvSpPr/>
      </dsp:nvSpPr>
      <dsp:spPr>
        <a:xfrm>
          <a:off x="0" y="0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1 - Экспортер и Импортер договариваются об аккредитивной форме расчетов.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34697"/>
        <a:ext cx="10446206" cy="641381"/>
      </dsp:txXfrm>
    </dsp:sp>
    <dsp:sp modelId="{BBE5BFFC-C284-441E-B0EE-542C246206BE}">
      <dsp:nvSpPr>
        <dsp:cNvPr id="0" name=""/>
        <dsp:cNvSpPr/>
      </dsp:nvSpPr>
      <dsp:spPr>
        <a:xfrm>
          <a:off x="0" y="762780"/>
          <a:ext cx="10515600" cy="915677"/>
        </a:xfrm>
        <a:prstGeom prst="round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2- Импортер («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аппликант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») согласие экспортера («бенефициара») просит свой банк открыть аккредитив. Банк импортера («банк-эмитент») берет на себя обязательство оплатить экспортеру фиксированную сумму, при условии, что экспортер предоставит документы, соответствующие условиям аккредитива в течение установленного периода времени.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00" y="807480"/>
        <a:ext cx="10426200" cy="826277"/>
      </dsp:txXfrm>
    </dsp:sp>
    <dsp:sp modelId="{43898D66-70AC-49C9-9A36-79DE57E7BDD9}">
      <dsp:nvSpPr>
        <dsp:cNvPr id="0" name=""/>
        <dsp:cNvSpPr/>
      </dsp:nvSpPr>
      <dsp:spPr>
        <a:xfrm>
          <a:off x="0" y="1692857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3- Банк-эмитент информирует банк экспортера об открытии аккредитива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1727554"/>
        <a:ext cx="10446206" cy="641381"/>
      </dsp:txXfrm>
    </dsp:sp>
    <dsp:sp modelId="{8F6267DC-4A89-46F5-9785-3D561E5A748E}">
      <dsp:nvSpPr>
        <dsp:cNvPr id="0" name=""/>
        <dsp:cNvSpPr/>
      </dsp:nvSpPr>
      <dsp:spPr>
        <a:xfrm>
          <a:off x="0" y="2418032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4- Банк экспортера («авизующий банк») информирует экспортер о том, что на его имя открыт аккредитив.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2452729"/>
        <a:ext cx="10446206" cy="641381"/>
      </dsp:txXfrm>
    </dsp:sp>
    <dsp:sp modelId="{7DD4AD98-CEC5-4CB7-B33C-32A9304E1051}">
      <dsp:nvSpPr>
        <dsp:cNvPr id="0" name=""/>
        <dsp:cNvSpPr/>
      </dsp:nvSpPr>
      <dsp:spPr>
        <a:xfrm>
          <a:off x="0" y="3143207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5- экспортер отгружает товар, готовит необходимые документы и направляет их в свой парк для предоставления в исполняющее банк.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3177904"/>
        <a:ext cx="10446206" cy="641381"/>
      </dsp:txXfrm>
    </dsp:sp>
    <dsp:sp modelId="{A2F4FB4B-13B4-4321-9F3B-04944626859B}">
      <dsp:nvSpPr>
        <dsp:cNvPr id="0" name=""/>
        <dsp:cNvSpPr/>
      </dsp:nvSpPr>
      <dsp:spPr>
        <a:xfrm>
          <a:off x="0" y="3868382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6- Исполняющий банк проверяет документы и в случае соответствия документов условиям и срокам аккредитива, выплачивает экспортеру указанную сумму предоставленных документов.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3903079"/>
        <a:ext cx="10446206" cy="641381"/>
      </dsp:txXfrm>
    </dsp:sp>
    <dsp:sp modelId="{6DFE1B0E-919B-476C-91D8-8EB5181632E3}">
      <dsp:nvSpPr>
        <dsp:cNvPr id="0" name=""/>
        <dsp:cNvSpPr/>
      </dsp:nvSpPr>
      <dsp:spPr>
        <a:xfrm>
          <a:off x="0" y="4593557"/>
          <a:ext cx="10515600" cy="71077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7- Исполняющий банк направляет документы в банк импортера для дальнейшей передача импортеру, который может использовать их теперь для получения товаров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97" y="4628254"/>
        <a:ext cx="10446206" cy="6413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80C03-FEAC-4F3E-A8C7-76DF10755FB8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Отзывной Аккредитив может быть изменен или аннулирован Банком-эмитентом в любой момент и без предварительного уведомления Бенефициара. </a:t>
          </a:r>
          <a:endParaRPr lang="en-US" sz="2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Однако Банк-эмитент должен: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602581"/>
      </dsp:txXfrm>
    </dsp:sp>
    <dsp:sp modelId="{C86B2D4B-949B-406A-9F4E-B0C9AAADA49C}">
      <dsp:nvSpPr>
        <dsp:cNvPr id="0" name=""/>
        <dsp:cNvSpPr/>
      </dsp:nvSpPr>
      <dsp:spPr>
        <a:xfrm>
          <a:off x="0" y="1602581"/>
          <a:ext cx="5257799" cy="33654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Предоставить возмещение банку, в котором отзывной Аккредитив исполняется путем платежа по предъявлении, акцепта или негоциации, за любой платеж, акцепт и негоциацию, произведенную этим банком до получения им извещения об изменении или аннуляции, против документов, которые по внешним признакам соответствует условиям Аккредитива; 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02581"/>
        <a:ext cx="5257799" cy="3365420"/>
      </dsp:txXfrm>
    </dsp:sp>
    <dsp:sp modelId="{6B907DFB-217D-4B9B-920F-FFFCD640B317}">
      <dsp:nvSpPr>
        <dsp:cNvPr id="0" name=""/>
        <dsp:cNvSpPr/>
      </dsp:nvSpPr>
      <dsp:spPr>
        <a:xfrm>
          <a:off x="5257800" y="1602581"/>
          <a:ext cx="5257799" cy="3365420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2. Предоставить возмещение банку, в котором отзывной Аккредитив исполняется путем платежа в рассрочку, если такой банк да получения им извещения об изменении или аннуляции принял документы, которые по внешним признака соответствует условиям Аккредитива. </a:t>
          </a:r>
          <a:endParaRPr lang="en-US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602581"/>
        <a:ext cx="5257799" cy="3365420"/>
      </dsp:txXfrm>
    </dsp:sp>
    <dsp:sp modelId="{D2CF2F9D-031B-4C88-9E5E-737A3AC797DA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7AA75-970C-4E84-A6D3-FE3B8CB353B0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открытия аккредитива необходимо представить следующие основные документы: 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602581"/>
      </dsp:txXfrm>
    </dsp:sp>
    <dsp:sp modelId="{DC5989FE-D98E-46FC-BB7A-F2255ADD4C91}">
      <dsp:nvSpPr>
        <dsp:cNvPr id="0" name=""/>
        <dsp:cNvSpPr/>
      </dsp:nvSpPr>
      <dsp:spPr>
        <a:xfrm>
          <a:off x="1136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Коммерческая счет-фактура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6" y="1602581"/>
        <a:ext cx="1115485" cy="3365420"/>
      </dsp:txXfrm>
    </dsp:sp>
    <dsp:sp modelId="{F81F28E8-E419-407B-B339-B6E6E6FDADEF}">
      <dsp:nvSpPr>
        <dsp:cNvPr id="0" name=""/>
        <dsp:cNvSpPr/>
      </dsp:nvSpPr>
      <dsp:spPr>
        <a:xfrm>
          <a:off x="1116621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919168"/>
                <a:satOff val="-1278"/>
                <a:lumOff val="-4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9168"/>
                <a:satOff val="-1278"/>
                <a:lumOff val="-4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9168"/>
                <a:satOff val="-1278"/>
                <a:lumOff val="-4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вексель, при этом он должен быть выписан на лицо указанное в аккредитиве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6621" y="1602581"/>
        <a:ext cx="1115485" cy="3365420"/>
      </dsp:txXfrm>
    </dsp:sp>
    <dsp:sp modelId="{A345FC12-ACC8-4A09-9C72-FEFC5785E3DB}">
      <dsp:nvSpPr>
        <dsp:cNvPr id="0" name=""/>
        <dsp:cNvSpPr/>
      </dsp:nvSpPr>
      <dsp:spPr>
        <a:xfrm>
          <a:off x="2232107" y="1602581"/>
          <a:ext cx="1324594" cy="3365420"/>
        </a:xfrm>
        <a:prstGeom prst="rect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транспортная (морская) накладная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32107" y="1602581"/>
        <a:ext cx="1324594" cy="3365420"/>
      </dsp:txXfrm>
    </dsp:sp>
    <dsp:sp modelId="{8B4238FB-D432-4994-A4B7-D5B3DD880C6A}">
      <dsp:nvSpPr>
        <dsp:cNvPr id="0" name=""/>
        <dsp:cNvSpPr/>
      </dsp:nvSpPr>
      <dsp:spPr>
        <a:xfrm>
          <a:off x="3556701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2757504"/>
                <a:satOff val="-3835"/>
                <a:lumOff val="-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57504"/>
                <a:satOff val="-3835"/>
                <a:lumOff val="-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57504"/>
                <a:satOff val="-3835"/>
                <a:lumOff val="-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авианакладная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56701" y="1602581"/>
        <a:ext cx="1115485" cy="3365420"/>
      </dsp:txXfrm>
    </dsp:sp>
    <dsp:sp modelId="{90276592-DD0D-4EF3-9C35-A1FD34B43C84}">
      <dsp:nvSpPr>
        <dsp:cNvPr id="0" name=""/>
        <dsp:cNvSpPr/>
      </dsp:nvSpPr>
      <dsp:spPr>
        <a:xfrm>
          <a:off x="4672186" y="1602581"/>
          <a:ext cx="1380335" cy="3365420"/>
        </a:xfrm>
        <a:prstGeom prst="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страховой документ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2186" y="1602581"/>
        <a:ext cx="1380335" cy="3365420"/>
      </dsp:txXfrm>
    </dsp:sp>
    <dsp:sp modelId="{83311F54-20F6-4451-A5A3-C33B00040008}">
      <dsp:nvSpPr>
        <dsp:cNvPr id="0" name=""/>
        <dsp:cNvSpPr/>
      </dsp:nvSpPr>
      <dsp:spPr>
        <a:xfrm>
          <a:off x="6052521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4595840"/>
                <a:satOff val="-6392"/>
                <a:lumOff val="-2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95840"/>
                <a:satOff val="-6392"/>
                <a:lumOff val="-2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95840"/>
                <a:satOff val="-6392"/>
                <a:lumOff val="-2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 сертификат происхождения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52521" y="1602581"/>
        <a:ext cx="1115485" cy="3365420"/>
      </dsp:txXfrm>
    </dsp:sp>
    <dsp:sp modelId="{B189057C-C94F-4960-A92B-3B4AE0979662}">
      <dsp:nvSpPr>
        <dsp:cNvPr id="0" name=""/>
        <dsp:cNvSpPr/>
      </dsp:nvSpPr>
      <dsp:spPr>
        <a:xfrm>
          <a:off x="7168007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7. сертификат качества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68007" y="1602581"/>
        <a:ext cx="1115485" cy="3365420"/>
      </dsp:txXfrm>
    </dsp:sp>
    <dsp:sp modelId="{C5A76745-82C5-4F99-AC5E-3A289C11012D}">
      <dsp:nvSpPr>
        <dsp:cNvPr id="0" name=""/>
        <dsp:cNvSpPr/>
      </dsp:nvSpPr>
      <dsp:spPr>
        <a:xfrm>
          <a:off x="8283492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6434176"/>
                <a:satOff val="-8949"/>
                <a:lumOff val="-343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434176"/>
                <a:satOff val="-8949"/>
                <a:lumOff val="-343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434176"/>
                <a:satOff val="-8949"/>
                <a:lumOff val="-343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 сертификат веса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83492" y="1602581"/>
        <a:ext cx="1115485" cy="3365420"/>
      </dsp:txXfrm>
    </dsp:sp>
    <dsp:sp modelId="{E6022A82-AD74-4F80-B7F0-A4664A48D8D7}">
      <dsp:nvSpPr>
        <dsp:cNvPr id="0" name=""/>
        <dsp:cNvSpPr/>
      </dsp:nvSpPr>
      <dsp:spPr>
        <a:xfrm>
          <a:off x="9398978" y="1602581"/>
          <a:ext cx="1115485" cy="3365420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9. упаковочный лист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98978" y="1602581"/>
        <a:ext cx="1115485" cy="3365420"/>
      </dsp:txXfrm>
    </dsp:sp>
    <dsp:sp modelId="{4C005955-125B-43A9-A66A-0C264A6CE8EB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42135-F30A-4C0F-912E-3CE03FD3527C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основном при проверке аккредитивных документов сверяет их:</a:t>
          </a:r>
          <a:endParaRPr lang="ru-RU" sz="4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602581"/>
      </dsp:txXfrm>
    </dsp:sp>
    <dsp:sp modelId="{FD0EB3FC-4C50-4CA5-BD2F-7F506B56EDB3}">
      <dsp:nvSpPr>
        <dsp:cNvPr id="0" name=""/>
        <dsp:cNvSpPr/>
      </dsp:nvSpPr>
      <dsp:spPr>
        <a:xfrm>
          <a:off x="5134" y="1602581"/>
          <a:ext cx="3501776" cy="33654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Полнота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4" y="1602581"/>
        <a:ext cx="3501776" cy="3365420"/>
      </dsp:txXfrm>
    </dsp:sp>
    <dsp:sp modelId="{D826592D-B448-49D2-A335-91A14BF81AD6}">
      <dsp:nvSpPr>
        <dsp:cNvPr id="0" name=""/>
        <dsp:cNvSpPr/>
      </dsp:nvSpPr>
      <dsp:spPr>
        <a:xfrm>
          <a:off x="3506911" y="1602581"/>
          <a:ext cx="3501776" cy="33654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условиям аккредитива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6911" y="1602581"/>
        <a:ext cx="3501776" cy="3365420"/>
      </dsp:txXfrm>
    </dsp:sp>
    <dsp:sp modelId="{FB9CDF6A-559C-4D99-BD0D-AFEC94FC2C0C}">
      <dsp:nvSpPr>
        <dsp:cNvPr id="0" name=""/>
        <dsp:cNvSpPr/>
      </dsp:nvSpPr>
      <dsp:spPr>
        <a:xfrm>
          <a:off x="7008688" y="1602581"/>
          <a:ext cx="3501776" cy="33654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 “Унифицированными правилами и обычаями для документарных аккредитивов“ (</a:t>
          </a:r>
          <a:r>
            <a:rPr lang="en-US" sz="2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UCP</a:t>
          </a:r>
          <a:r>
            <a:rPr lang="ru-RU" sz="2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500) Международной Торговой Палаты в редакции</a:t>
          </a:r>
          <a:r>
            <a:rPr lang="kk-KZ" sz="2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1993 г</a:t>
          </a:r>
          <a:r>
            <a:rPr lang="ru-RU" sz="2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 Париж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08688" y="1602581"/>
        <a:ext cx="3501776" cy="3365420"/>
      </dsp:txXfrm>
    </dsp:sp>
    <dsp:sp modelId="{64D4F3BB-E76E-41C7-BF97-F73941F77316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D197A-8390-4677-B6B7-C89D920C1ED5}">
      <dsp:nvSpPr>
        <dsp:cNvPr id="0" name=""/>
        <dsp:cNvSpPr/>
      </dsp:nvSpPr>
      <dsp:spPr>
        <a:xfrm>
          <a:off x="0" y="0"/>
          <a:ext cx="10515600" cy="4778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Существуют следующие методы оплаты аккредитива: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326" y="23326"/>
        <a:ext cx="10468948" cy="431175"/>
      </dsp:txXfrm>
    </dsp:sp>
    <dsp:sp modelId="{29092C98-D7B9-434E-874F-F0189F6ABB30}">
      <dsp:nvSpPr>
        <dsp:cNvPr id="0" name=""/>
        <dsp:cNvSpPr/>
      </dsp:nvSpPr>
      <dsp:spPr>
        <a:xfrm>
          <a:off x="0" y="0"/>
          <a:ext cx="10515600" cy="6435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Аккредитив с платежом по предъявлению. Бенефициар получает оплату по предъявлению и проверки документов, соответствующих всем условиям аккредитива. Банку-эмитенту, подтверждающему банку или уполномоченному банку предоставляется приемлемое время для проверки документов перед платежом или негоциацией.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16" y="31416"/>
        <a:ext cx="10452768" cy="580720"/>
      </dsp:txXfrm>
    </dsp:sp>
    <dsp:sp modelId="{ED752152-B16C-4734-98C0-9A640F2DE00A}">
      <dsp:nvSpPr>
        <dsp:cNvPr id="0" name=""/>
        <dsp:cNvSpPr/>
      </dsp:nvSpPr>
      <dsp:spPr>
        <a:xfrm>
          <a:off x="0" y="649919"/>
          <a:ext cx="10515600" cy="1130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Аккредитив с платежом путем акцепта. При аккредитиве с платежом путем акцепта экспортер выставляет срочную тратту банку-эмитенту, подтверждающему банку или уполномоченному банку в зависимости от условий аккредитива. При аккредитиве с платежом путем акцепта срок оплаты может быть, например, 90 дней после даты, обозначенной в счет-фактуре или в транспортной накладной. Вместо платежа, осуществляемого против соответствующего документов, будет акцептовано тратта, а возможно и дисконтирована.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195" y="705114"/>
        <a:ext cx="10405210" cy="1020295"/>
      </dsp:txXfrm>
    </dsp:sp>
    <dsp:sp modelId="{9E014FC5-03EB-40E2-8ADF-C7A67AEBE0A8}">
      <dsp:nvSpPr>
        <dsp:cNvPr id="0" name=""/>
        <dsp:cNvSpPr/>
      </dsp:nvSpPr>
      <dsp:spPr>
        <a:xfrm>
          <a:off x="0" y="1785698"/>
          <a:ext cx="10515600" cy="14293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Аккредитив с отсрочкой платежа. Аккредитив с отсрочкой платежа основывается на безотзывном обязательстве банка-эмитента и/или подтверждающего банка произвести платеж против предоставления соответствующих документов не в момент предоставления документов, а в соответствующий срок платежа, определяемый условиями аккредитива. Аккредитивы (с отсрочкой платежа и платежом путем акцепта) могут являться более привлекательными финансовыми инструментами для покупателей. До наступления срока платежа покупатель может продать товары и произвести оплату по аккредитиву, получив доход.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77" y="1855475"/>
        <a:ext cx="10376046" cy="1289835"/>
      </dsp:txXfrm>
    </dsp:sp>
    <dsp:sp modelId="{183160F8-BC86-4351-BEC1-AFC7D3343C26}">
      <dsp:nvSpPr>
        <dsp:cNvPr id="0" name=""/>
        <dsp:cNvSpPr/>
      </dsp:nvSpPr>
      <dsp:spPr>
        <a:xfrm>
          <a:off x="0" y="3270668"/>
          <a:ext cx="10515600" cy="15808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Аккредитив с негоциации. По безотзывному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негоциируемому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документарному аккредитиву обязательства банка-эмитента распространяется на третьи стороны, которые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негоциируют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или приобретают трату/документы бенефициара, предоставленные им по документальному аккредитиву. Эти гарантирует любому, кто уполномочен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негоциировать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тратту/документы, что данные тратты/документы будут должным образом оплачены банком-эмитентом при условии соблюдения условий документарного аккредитива. Банк, который действительно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негоциирует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тратту/документы, т.е. покупает их у бенефициара, таким образом, становится их законным обладателем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172" y="3347840"/>
        <a:ext cx="10361256" cy="142652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F3BF0-E5C4-4EAD-9B85-827AC2A00174}">
      <dsp:nvSpPr>
        <dsp:cNvPr id="0" name=""/>
        <dsp:cNvSpPr/>
      </dsp:nvSpPr>
      <dsp:spPr>
        <a:xfrm>
          <a:off x="0" y="1305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экспортно-импортных операциях применяется документарный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аккредетив</a:t>
          </a: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имеющий следующие разновидности: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39759"/>
        <a:ext cx="10362492" cy="710829"/>
      </dsp:txXfrm>
    </dsp:sp>
    <dsp:sp modelId="{BE5A1574-4327-49AB-9530-748A47F72DE7}">
      <dsp:nvSpPr>
        <dsp:cNvPr id="0" name=""/>
        <dsp:cNvSpPr/>
      </dsp:nvSpPr>
      <dsp:spPr>
        <a:xfrm>
          <a:off x="0" y="803119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85547"/>
                <a:satOff val="0"/>
                <a:lumOff val="56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85547"/>
                <a:satOff val="0"/>
                <a:lumOff val="56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85547"/>
                <a:satOff val="0"/>
                <a:lumOff val="56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Отзывной аккредитив. В случае отзывного аккредитива банк-эмитент вправе в любое время изменить или аннулировать аккредитив. Ели в аккредитиве не указано, что он является отзывным, то он будет считаться безотзывным.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841573"/>
        <a:ext cx="10362492" cy="710829"/>
      </dsp:txXfrm>
    </dsp:sp>
    <dsp:sp modelId="{91CD158D-4380-4FC2-ACAD-813410B231D0}">
      <dsp:nvSpPr>
        <dsp:cNvPr id="0" name=""/>
        <dsp:cNvSpPr/>
      </dsp:nvSpPr>
      <dsp:spPr>
        <a:xfrm>
          <a:off x="0" y="1604933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171094"/>
                <a:satOff val="0"/>
                <a:lumOff val="112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171094"/>
                <a:satOff val="0"/>
                <a:lumOff val="112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171094"/>
                <a:satOff val="0"/>
                <a:lumOff val="112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Безотзывной неподтвержденный аккредитив-наиболее часто используемая форма аккредитива, по которой банк эмитент обязуется произвести платеж или акцептовать тратты в соответствии с условиями аккредитива.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1643387"/>
        <a:ext cx="10362492" cy="710829"/>
      </dsp:txXfrm>
    </dsp:sp>
    <dsp:sp modelId="{3F6A7DE0-79CB-4E4A-BF31-51441633079E}">
      <dsp:nvSpPr>
        <dsp:cNvPr id="0" name=""/>
        <dsp:cNvSpPr/>
      </dsp:nvSpPr>
      <dsp:spPr>
        <a:xfrm>
          <a:off x="0" y="2406748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256642"/>
                <a:satOff val="0"/>
                <a:lumOff val="169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256642"/>
                <a:satOff val="0"/>
                <a:lumOff val="169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256642"/>
                <a:satOff val="0"/>
                <a:lumOff val="169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Безотзывной неподтвержденный аккредитив. При открытии безотзывного подтвержденного аккредитива бенефициару гарантируется платеж по кредиту от двух независимых источников: со стороны банка- эмитента и подтверждающего банка;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2445202"/>
        <a:ext cx="10362492" cy="710829"/>
      </dsp:txXfrm>
    </dsp:sp>
    <dsp:sp modelId="{A25030B5-C855-403E-B80E-9560EBF07E39}">
      <dsp:nvSpPr>
        <dsp:cNvPr id="0" name=""/>
        <dsp:cNvSpPr/>
      </dsp:nvSpPr>
      <dsp:spPr>
        <a:xfrm>
          <a:off x="0" y="3208562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342189"/>
                <a:satOff val="0"/>
                <a:lumOff val="225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342189"/>
                <a:satOff val="0"/>
                <a:lumOff val="225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342189"/>
                <a:satOff val="0"/>
                <a:lumOff val="225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Возобновляемый (револьверный) аккредитив. По условиям возобновляемого аккредитива «возобновляемое предложение» может быть изменено по срокам и суммам. Даты отдельных поставок могут быть также фиксированы.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3247016"/>
        <a:ext cx="10362492" cy="710829"/>
      </dsp:txXfrm>
    </dsp:sp>
    <dsp:sp modelId="{955F33E9-BB19-49EA-BBEC-22372B100739}">
      <dsp:nvSpPr>
        <dsp:cNvPr id="0" name=""/>
        <dsp:cNvSpPr/>
      </dsp:nvSpPr>
      <dsp:spPr>
        <a:xfrm>
          <a:off x="0" y="4010376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427736"/>
                <a:satOff val="0"/>
                <a:lumOff val="282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427736"/>
                <a:satOff val="0"/>
                <a:lumOff val="282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427736"/>
                <a:satOff val="0"/>
                <a:lumOff val="282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Аккредитив с Красной оговоркой/Зелёный оговоркой. Аккредитив с «красной оговорка» обязует уполномоченный банк передать бенефициару оговоренную сумму денег перед предоставлением требуемых аккредитивом документов.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4048830"/>
        <a:ext cx="10362492" cy="710829"/>
      </dsp:txXfrm>
    </dsp:sp>
    <dsp:sp modelId="{4D1BB3BA-F182-43B9-8C12-0E7DB165D43E}">
      <dsp:nvSpPr>
        <dsp:cNvPr id="0" name=""/>
        <dsp:cNvSpPr/>
      </dsp:nvSpPr>
      <dsp:spPr>
        <a:xfrm>
          <a:off x="0" y="4812190"/>
          <a:ext cx="10439400" cy="787737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513283"/>
                <a:satOff val="0"/>
                <a:lumOff val="3387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-513283"/>
                <a:satOff val="0"/>
                <a:lumOff val="3387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-513283"/>
                <a:satOff val="0"/>
                <a:lumOff val="3387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Аккредитив с «зеленой оговоркой» применяется, когда оплата авансом может быть соответственно обеспечена (по выбору уполномоченного банка) квитанцией временного товарного склада, которая будет обменена на документы аккредитива после того, как отгрузка будет осуществлена. 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54" y="4850644"/>
        <a:ext cx="10362492" cy="7108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B441E-24A9-4DA8-AD25-18CCBE1F503F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Покупатель заключает коммерческий контракт с продавцом, где в условиях оплаты оговаривается, что оплата будет произведена посредством векселей покупателя,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авалированных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банком</a:t>
          </a:r>
        </a:p>
      </dsp:txBody>
      <dsp:txXfrm>
        <a:off x="0" y="0"/>
        <a:ext cx="10515600" cy="1602581"/>
      </dsp:txXfrm>
    </dsp:sp>
    <dsp:sp modelId="{C4B8872E-CCE3-4B69-A996-247713BCF374}">
      <dsp:nvSpPr>
        <dsp:cNvPr id="0" name=""/>
        <dsp:cNvSpPr/>
      </dsp:nvSpPr>
      <dsp:spPr>
        <a:xfrm>
          <a:off x="6594" y="1602581"/>
          <a:ext cx="1399170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1. Для авалирование векселей в банке импортер оформляет залоговое обеспечение в виде лимита финансирования или иных договоров.</a:t>
          </a:r>
        </a:p>
      </dsp:txBody>
      <dsp:txXfrm>
        <a:off x="6594" y="1602581"/>
        <a:ext cx="1399170" cy="3365420"/>
      </dsp:txXfrm>
    </dsp:sp>
    <dsp:sp modelId="{47A5879A-F16F-4571-8474-C18415238E70}">
      <dsp:nvSpPr>
        <dsp:cNvPr id="0" name=""/>
        <dsp:cNvSpPr/>
      </dsp:nvSpPr>
      <dsp:spPr>
        <a:xfrm>
          <a:off x="1405764" y="1602581"/>
          <a:ext cx="2385949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Банк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авалирует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векселя покупателя в рамках предоставленного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обеспечения. Осуществляет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поиск банка-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(или договаривается с банком экспортера),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Банк-импортера отправляет оригиналы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авалированных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векселей банк-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5764" y="1602581"/>
        <a:ext cx="2385949" cy="3365420"/>
      </dsp:txXfrm>
    </dsp:sp>
    <dsp:sp modelId="{A3BC885D-B875-490B-8B35-4045B82FE3AE}">
      <dsp:nvSpPr>
        <dsp:cNvPr id="0" name=""/>
        <dsp:cNvSpPr/>
      </dsp:nvSpPr>
      <dsp:spPr>
        <a:xfrm>
          <a:off x="3791714" y="1602581"/>
          <a:ext cx="1648180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Банк-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перечисляет «живые деньги» на счет импортера и держит у себя оригиналы векселей до наступления срока платежа по ним.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91714" y="1602581"/>
        <a:ext cx="1648180" cy="3365420"/>
      </dsp:txXfrm>
    </dsp:sp>
    <dsp:sp modelId="{65ADF1F2-692C-4E4D-9E11-0E352E06E448}">
      <dsp:nvSpPr>
        <dsp:cNvPr id="0" name=""/>
        <dsp:cNvSpPr/>
      </dsp:nvSpPr>
      <dsp:spPr>
        <a:xfrm>
          <a:off x="5439895" y="1602581"/>
          <a:ext cx="1399170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5. Импортер, получив средства финансирования, производит оплату по контракту в пользу бенефициара.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9895" y="1602581"/>
        <a:ext cx="1399170" cy="3365420"/>
      </dsp:txXfrm>
    </dsp:sp>
    <dsp:sp modelId="{8C98CA01-C753-4A59-8530-D492578D496D}">
      <dsp:nvSpPr>
        <dsp:cNvPr id="0" name=""/>
        <dsp:cNvSpPr/>
      </dsp:nvSpPr>
      <dsp:spPr>
        <a:xfrm>
          <a:off x="6839065" y="1602581"/>
          <a:ext cx="1399170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6. Экспортер, получив оплату по коммерческому контракту, осуществляет отгрузку продукции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39065" y="1602581"/>
        <a:ext cx="1399170" cy="3365420"/>
      </dsp:txXfrm>
    </dsp:sp>
    <dsp:sp modelId="{9343F0A6-C82C-4A91-8F42-FEDB87D0B947}">
      <dsp:nvSpPr>
        <dsp:cNvPr id="0" name=""/>
        <dsp:cNvSpPr/>
      </dsp:nvSpPr>
      <dsp:spPr>
        <a:xfrm>
          <a:off x="8238235" y="1602581"/>
          <a:ext cx="2270769" cy="33654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7. При наступлении срока платежа по векселям банк-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форфейтор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отправляет оригиналы векселей в банк-импортера для оплаты и последний осуществляет платежи через свои корреспондентские или иные счета.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38235" y="1602581"/>
        <a:ext cx="2270769" cy="3365420"/>
      </dsp:txXfrm>
    </dsp:sp>
    <dsp:sp modelId="{A40115B1-A797-4A3E-B85B-5936A00FE29A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7FB85-A6E5-4223-854F-4B647D8C9ABA}">
      <dsp:nvSpPr>
        <dsp:cNvPr id="0" name=""/>
        <dsp:cNvSpPr/>
      </dsp:nvSpPr>
      <dsp:spPr>
        <a:xfrm>
          <a:off x="-6017970" y="-924213"/>
          <a:ext cx="7190364" cy="7190364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82CC9-ED32-4372-9237-1A6E0ABC1227}">
      <dsp:nvSpPr>
        <dsp:cNvPr id="0" name=""/>
        <dsp:cNvSpPr/>
      </dsp:nvSpPr>
      <dsp:spPr>
        <a:xfrm>
          <a:off x="624188" y="286398"/>
          <a:ext cx="9838242" cy="8218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5230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форфейтенге для продавца важна безрегрессность операции.</a:t>
          </a:r>
        </a:p>
      </dsp:txBody>
      <dsp:txXfrm>
        <a:off x="624188" y="286398"/>
        <a:ext cx="9838242" cy="821803"/>
      </dsp:txXfrm>
    </dsp:sp>
    <dsp:sp modelId="{E5208658-E0BB-4ECB-A575-D55A11B3D4BB}">
      <dsp:nvSpPr>
        <dsp:cNvPr id="0" name=""/>
        <dsp:cNvSpPr/>
      </dsp:nvSpPr>
      <dsp:spPr>
        <a:xfrm>
          <a:off x="110561" y="201426"/>
          <a:ext cx="1027254" cy="1027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289328-DB00-4807-B315-5D11F9A455B7}">
      <dsp:nvSpPr>
        <dsp:cNvPr id="0" name=""/>
        <dsp:cNvSpPr/>
      </dsp:nvSpPr>
      <dsp:spPr>
        <a:xfrm>
          <a:off x="1033244" y="1403911"/>
          <a:ext cx="9367083" cy="821803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5230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Особенность предлагаемого механизма заключается в использовании векселя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3244" y="1403911"/>
        <a:ext cx="9367083" cy="821803"/>
      </dsp:txXfrm>
    </dsp:sp>
    <dsp:sp modelId="{4F9D444D-B5D0-453F-85E9-239FB99B2B41}">
      <dsp:nvSpPr>
        <dsp:cNvPr id="0" name=""/>
        <dsp:cNvSpPr/>
      </dsp:nvSpPr>
      <dsp:spPr>
        <a:xfrm>
          <a:off x="519571" y="1336694"/>
          <a:ext cx="1027254" cy="1027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6AC5C-31F4-4ABA-BBB0-51B72AAB2BCF}">
      <dsp:nvSpPr>
        <dsp:cNvPr id="0" name=""/>
        <dsp:cNvSpPr/>
      </dsp:nvSpPr>
      <dsp:spPr>
        <a:xfrm>
          <a:off x="1095347" y="2431959"/>
          <a:ext cx="9367083" cy="1231546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5230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совершении сделки «а-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форфэ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лицо, приобретающие платежные обязательства (т.е. покупатель) безусловно, отказывается от своего законного права предъявлять обратные требования к любому из предшествующих владельцев сделки, что достигается включение в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индассо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оговорки типа «без оборота на меня», «без права обратного требования». 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95347" y="2431959"/>
        <a:ext cx="9367083" cy="1231546"/>
      </dsp:txXfrm>
    </dsp:sp>
    <dsp:sp modelId="{79D0A94A-28EA-450E-9C3D-9CAA2C64214B}">
      <dsp:nvSpPr>
        <dsp:cNvPr id="0" name=""/>
        <dsp:cNvSpPr/>
      </dsp:nvSpPr>
      <dsp:spPr>
        <a:xfrm>
          <a:off x="555094" y="2507464"/>
          <a:ext cx="1027254" cy="10272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26D3DF-6AEC-4325-B58C-A459D94D7F3D}">
      <dsp:nvSpPr>
        <dsp:cNvPr id="0" name=""/>
        <dsp:cNvSpPr/>
      </dsp:nvSpPr>
      <dsp:spPr>
        <a:xfrm>
          <a:off x="624188" y="3834630"/>
          <a:ext cx="9838242" cy="1371434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5230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Продавцом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форфетируемых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коммерческих переводных или простых векселей обычно выступает продавец, принявший указанные платежные обязательства в полную или частичную оплату стоимости поставляемых им товаров и стремящийся переуступить все риски и ответственность за инкассацию (оплату) имеющейся задолженности финансовому посреднику (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форфейтору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на условиях оплаты наличными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188" y="3834630"/>
        <a:ext cx="9838242" cy="1371434"/>
      </dsp:txXfrm>
    </dsp:sp>
    <dsp:sp modelId="{027BCDF5-A8DD-4BA2-A8C7-7C445762E896}">
      <dsp:nvSpPr>
        <dsp:cNvPr id="0" name=""/>
        <dsp:cNvSpPr/>
      </dsp:nvSpPr>
      <dsp:spPr>
        <a:xfrm>
          <a:off x="53168" y="3958917"/>
          <a:ext cx="1142040" cy="11228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42D55-28DB-4A2C-88E6-52B88ED6B6CD}">
      <dsp:nvSpPr>
        <dsp:cNvPr id="0" name=""/>
        <dsp:cNvSpPr/>
      </dsp:nvSpPr>
      <dsp:spPr>
        <a:xfrm>
          <a:off x="1183" y="559290"/>
          <a:ext cx="4615261" cy="402159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Для экспортеров:</a:t>
          </a:r>
          <a:endParaRPr lang="en-US" sz="20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-быстрое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осуществления расчетов, целенаправленное управление;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безрегрессность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фиксированные процентные ставки;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увеличение объема продаж;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получение в качестве оплаты ликвидного финансового инструмента;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увеличение доходности вексельных операции за счет получения начисленных процентов за время владения векселем;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возможность рассчитываться векселями со своими контрагентами без отвлечения оборотных средств. </a:t>
          </a:r>
        </a:p>
      </dsp:txBody>
      <dsp:txXfrm>
        <a:off x="1183" y="559290"/>
        <a:ext cx="4615261" cy="4021590"/>
      </dsp:txXfrm>
    </dsp:sp>
    <dsp:sp modelId="{20090116-A521-40E7-B573-9E27BC7945D8}">
      <dsp:nvSpPr>
        <dsp:cNvPr id="0" name=""/>
        <dsp:cNvSpPr/>
      </dsp:nvSpPr>
      <dsp:spPr>
        <a:xfrm>
          <a:off x="5077970" y="550414"/>
          <a:ext cx="4615261" cy="4039341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strike="sngStrike" kern="1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импортера:</a:t>
          </a:r>
          <a:endParaRPr lang="en-US" sz="2000" b="1" strike="sngStrike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отсрочка платежа;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финансирование закупок без отвлечения оборотных средств;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использование надежного и удобного финансового инструмента;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высокая ликвидность векселей, так как есть обязательства банка-оператора;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отсутствие необходимости предоставления в банк подтверждающих отгрузочных документов</a:t>
          </a:r>
        </a:p>
      </dsp:txBody>
      <dsp:txXfrm>
        <a:off x="5077970" y="550414"/>
        <a:ext cx="4615261" cy="40393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D99E9-52D2-41E6-8C99-9494CB30C80E}">
      <dsp:nvSpPr>
        <dsp:cNvPr id="0" name=""/>
        <dsp:cNvSpPr/>
      </dsp:nvSpPr>
      <dsp:spPr>
        <a:xfrm>
          <a:off x="0" y="1634"/>
          <a:ext cx="10515600" cy="105642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Недостатки для экспортера сводятся к возможным относительно более высоким расходом по передаче рисков форфейтеру. Разумеется, прибегая к форфейтированию, фирма-экспортер исходит из стратегических соображений, а с этой точки зрения форфейтирование может оказаться ей очень выгодным. </a:t>
          </a:r>
        </a:p>
      </dsp:txBody>
      <dsp:txXfrm>
        <a:off x="51571" y="53205"/>
        <a:ext cx="10412458" cy="953285"/>
      </dsp:txXfrm>
    </dsp:sp>
    <dsp:sp modelId="{1FD4C2C7-1DB0-4A5B-BBF3-8562AC11C3A8}">
      <dsp:nvSpPr>
        <dsp:cNvPr id="0" name=""/>
        <dsp:cNvSpPr/>
      </dsp:nvSpPr>
      <dsp:spPr>
        <a:xfrm>
          <a:off x="0" y="1072194"/>
          <a:ext cx="10515600" cy="1056427"/>
        </a:xfrm>
        <a:prstGeom prst="roundRect">
          <a:avLst/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Сделки по форфейтингу позволили значительно удлинить сроки кредитования экспортером покупателя на условиях вексельного кредита, доведя их до пяти, а иногда восьми и более лет, поскольку принятия на себя риска солидным банком-форфейтером повышает заинтересованность инвесторов в длительном помещении своих средств. 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71" y="1123765"/>
        <a:ext cx="10412458" cy="953285"/>
      </dsp:txXfrm>
    </dsp:sp>
    <dsp:sp modelId="{64942836-5B7E-452E-BC19-E3B7A4858EAA}">
      <dsp:nvSpPr>
        <dsp:cNvPr id="0" name=""/>
        <dsp:cNvSpPr/>
      </dsp:nvSpPr>
      <dsp:spPr>
        <a:xfrm>
          <a:off x="0" y="2142755"/>
          <a:ext cx="10515600" cy="1056427"/>
        </a:xfrm>
        <a:prstGeom prst="round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Источником средств для банков, участвующих в форфейтинговых операциях, служит рынок евровалют. Поэтому учетная ставка по форфейтингу тесно связана с уровнем процента по среднесрочным кредитам на этом рынке. 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71" y="2194326"/>
        <a:ext cx="10412458" cy="953285"/>
      </dsp:txXfrm>
    </dsp:sp>
    <dsp:sp modelId="{EBA32DE1-712A-4071-8BC8-9A4DAF160DEA}">
      <dsp:nvSpPr>
        <dsp:cNvPr id="0" name=""/>
        <dsp:cNvSpPr/>
      </dsp:nvSpPr>
      <dsp:spPr>
        <a:xfrm>
          <a:off x="0" y="3213315"/>
          <a:ext cx="10515600" cy="1056427"/>
        </a:xfrm>
        <a:prstGeom prst="roundRect">
          <a:avLst/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При форфетировании покупка векселей осуществляется за вычетом (дисконтом) процентов авансом за весь срок кредита. Размер дисконта зависит от платежеспособности импортера, срока кредита, рыночных процентных ставок в данной валюте. 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71" y="3264886"/>
        <a:ext cx="10412458" cy="953285"/>
      </dsp:txXfrm>
    </dsp:sp>
    <dsp:sp modelId="{4E06CE72-03F8-444A-ABEF-47E563872672}">
      <dsp:nvSpPr>
        <dsp:cNvPr id="0" name=""/>
        <dsp:cNvSpPr/>
      </dsp:nvSpPr>
      <dsp:spPr>
        <a:xfrm>
          <a:off x="0" y="4283876"/>
          <a:ext cx="10515600" cy="1056427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Форфейтирование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дороже для экспортера, чем банковский кредит. 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Форфейтирование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это форма трансформации коммерческого векселя в банковский вексель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71" y="4335447"/>
        <a:ext cx="10412458" cy="9532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34F41-E160-4104-8C27-203973C8B22D}">
      <dsp:nvSpPr>
        <dsp:cNvPr id="0" name=""/>
        <dsp:cNvSpPr/>
      </dsp:nvSpPr>
      <dsp:spPr>
        <a:xfrm>
          <a:off x="0" y="0"/>
          <a:ext cx="10515600" cy="1602581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>
              <a:latin typeface="Times New Roman" panose="02020603050405020304" pitchFamily="18" charset="0"/>
              <a:cs typeface="Times New Roman" panose="02020603050405020304" pitchFamily="18" charset="0"/>
            </a:rPr>
            <a:t>Две особенности определили преобладание этих форм долговых документов: </a:t>
          </a:r>
        </a:p>
      </dsp:txBody>
      <dsp:txXfrm>
        <a:off x="0" y="0"/>
        <a:ext cx="10515600" cy="1602581"/>
      </dsp:txXfrm>
    </dsp:sp>
    <dsp:sp modelId="{7ADC4FF0-6372-40A2-BF26-13B52EACD7B8}">
      <dsp:nvSpPr>
        <dsp:cNvPr id="0" name=""/>
        <dsp:cNvSpPr/>
      </dsp:nvSpPr>
      <dsp:spPr>
        <a:xfrm>
          <a:off x="0" y="1602581"/>
          <a:ext cx="5257799" cy="33654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>
              <a:latin typeface="Times New Roman" panose="02020603050405020304" pitchFamily="18" charset="0"/>
              <a:cs typeface="Times New Roman" panose="02020603050405020304" pitchFamily="18" charset="0"/>
            </a:rPr>
            <a:t>- известность, т.к. эти виды обязательств в ходу во всем мире со средних веков. Многолетний опыт в обращении с такого рода документами ведет к значительному облегчению общения участвующих сторон и, как правило, способствует быстрому и беспрепятственному осуществлению операций; </a:t>
          </a:r>
        </a:p>
      </dsp:txBody>
      <dsp:txXfrm>
        <a:off x="0" y="1602581"/>
        <a:ext cx="5257799" cy="3365420"/>
      </dsp:txXfrm>
    </dsp:sp>
    <dsp:sp modelId="{2C091C3E-4780-46BE-A8C5-27913BE12311}">
      <dsp:nvSpPr>
        <dsp:cNvPr id="0" name=""/>
        <dsp:cNvSpPr/>
      </dsp:nvSpPr>
      <dsp:spPr>
        <a:xfrm>
          <a:off x="5257800" y="1602581"/>
          <a:ext cx="5257799" cy="3365420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>
              <a:latin typeface="Times New Roman" panose="02020603050405020304" pitchFamily="18" charset="0"/>
              <a:cs typeface="Times New Roman" panose="02020603050405020304" pitchFamily="18" charset="0"/>
            </a:rPr>
            <a:t>- согласование на международном уровне правовая основа, заложенная Международной конвенцией о коммерческих векселях, принятой Женевской конференцией в 1930 г. Эта конвенция - четкий кодекс практических действий. Хотя конвенция подписана лишь представителями стран-участников, она разработала принципы, позднее воспринятые законодательством большинства торгующих государств. </a:t>
          </a:r>
          <a:endParaRPr lang="en-US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602581"/>
        <a:ext cx="5257799" cy="3365420"/>
      </dsp:txXfrm>
    </dsp:sp>
    <dsp:sp modelId="{1B52669F-95AA-426E-9469-94F1B2CAE0C5}">
      <dsp:nvSpPr>
        <dsp:cNvPr id="0" name=""/>
        <dsp:cNvSpPr/>
      </dsp:nvSpPr>
      <dsp:spPr>
        <a:xfrm>
          <a:off x="0" y="4968002"/>
          <a:ext cx="10515600" cy="373935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1BB0A-BB87-44ED-BA1A-ABB624C5AFFC}">
      <dsp:nvSpPr>
        <dsp:cNvPr id="0" name=""/>
        <dsp:cNvSpPr/>
      </dsp:nvSpPr>
      <dsp:spPr>
        <a:xfrm>
          <a:off x="0" y="2003"/>
          <a:ext cx="10347664" cy="11933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Коммерческие риски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связаны с неспособностью или нежеланием должника, или гаранта платить, что влечет за собой необходимость в каждом конкретном случае оценки кредитоспособности импортера или гарантирующего банка. </a:t>
          </a:r>
        </a:p>
      </dsp:txBody>
      <dsp:txXfrm>
        <a:off x="58257" y="60260"/>
        <a:ext cx="10231150" cy="1076880"/>
      </dsp:txXfrm>
    </dsp:sp>
    <dsp:sp modelId="{4EC95ED5-A75F-4524-A726-385CA5441799}">
      <dsp:nvSpPr>
        <dsp:cNvPr id="0" name=""/>
        <dsp:cNvSpPr/>
      </dsp:nvSpPr>
      <dsp:spPr>
        <a:xfrm>
          <a:off x="0" y="1209727"/>
          <a:ext cx="10347664" cy="1193394"/>
        </a:xfrm>
        <a:prstGeom prst="roundRect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Риск, связанный с невыполнением обязательства государственной организации, относятся к категории </a:t>
          </a:r>
          <a:r>
            <a:rPr lang="ru-RU" sz="18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политических рисков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Кроме них, к этой категории относятся другие чрезвычайные меры государства: политические конфликты (война, революция, интервенция или гражданские волнения), которые могут причинить экспортеру потери.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257" y="1267984"/>
        <a:ext cx="10231150" cy="1076880"/>
      </dsp:txXfrm>
    </dsp:sp>
    <dsp:sp modelId="{58D87D2C-E60C-4B66-AF55-6B9A9204F3D9}">
      <dsp:nvSpPr>
        <dsp:cNvPr id="0" name=""/>
        <dsp:cNvSpPr/>
      </dsp:nvSpPr>
      <dsp:spPr>
        <a:xfrm>
          <a:off x="0" y="2417451"/>
          <a:ext cx="10347664" cy="1193394"/>
        </a:xfrm>
        <a:prstGeom prst="roundRect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 числу наиболее серьезных рисков относятся риски, связанные с осуществлением платежей 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8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иностранной валюте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При переводе валюты покупателя в валюту продавца плавающие курсы иностранных валют могут привести к значительному изменению стоимости приобретенных по контракту товаров, и к потерям для экспортера.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257" y="2475708"/>
        <a:ext cx="10231150" cy="1076880"/>
      </dsp:txXfrm>
    </dsp:sp>
    <dsp:sp modelId="{0F4BAC9C-2F2D-4967-8323-F03A84664619}">
      <dsp:nvSpPr>
        <dsp:cNvPr id="0" name=""/>
        <dsp:cNvSpPr/>
      </dsp:nvSpPr>
      <dsp:spPr>
        <a:xfrm>
          <a:off x="0" y="3625175"/>
          <a:ext cx="10347664" cy="1193394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Риски </a:t>
          </a:r>
          <a:r>
            <a:rPr lang="ru-RU" sz="18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перевода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вызваны обычно неспособностью или нежеланием государства, или другого специализированного органа осуществлять платежи в валюте контракта, а также с введением моратория на перевод платежей в валюте за границу.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257" y="3683432"/>
        <a:ext cx="10231150" cy="10768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EBD1F-9C2A-4A14-99FE-C4FD93161E8A}">
      <dsp:nvSpPr>
        <dsp:cNvPr id="0" name=""/>
        <dsp:cNvSpPr/>
      </dsp:nvSpPr>
      <dsp:spPr>
        <a:xfrm>
          <a:off x="530401" y="1217303"/>
          <a:ext cx="9454797" cy="859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страховании от коммерческих рисков, экспортер должен следить за тем, чтобы заемщик принадлежал к первоклассной компании, хотя в большинстве случаев требования экспортера покрываются авалем или гарантией банка страны должника. Большинство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форфейтирующих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компаний принимают на себя обязательства только в период возможного для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форфетера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возникновения рисков.</a:t>
          </a:r>
        </a:p>
      </dsp:txBody>
      <dsp:txXfrm>
        <a:off x="530401" y="1217303"/>
        <a:ext cx="9454797" cy="859527"/>
      </dsp:txXfrm>
    </dsp:sp>
    <dsp:sp modelId="{D368C238-B2E4-4704-9D56-3C923CC6D5B9}">
      <dsp:nvSpPr>
        <dsp:cNvPr id="0" name=""/>
        <dsp:cNvSpPr/>
      </dsp:nvSpPr>
      <dsp:spPr>
        <a:xfrm>
          <a:off x="530401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9C5262-D01C-47C5-B641-F7E920390E84}">
      <dsp:nvSpPr>
        <dsp:cNvPr id="0" name=""/>
        <dsp:cNvSpPr/>
      </dsp:nvSpPr>
      <dsp:spPr>
        <a:xfrm>
          <a:off x="1864578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E35963-5518-4685-8C24-B18B5B17DC66}">
      <dsp:nvSpPr>
        <dsp:cNvPr id="0" name=""/>
        <dsp:cNvSpPr/>
      </dsp:nvSpPr>
      <dsp:spPr>
        <a:xfrm>
          <a:off x="3198755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570A1C-94A9-418A-A1CD-BA4970A509A0}">
      <dsp:nvSpPr>
        <dsp:cNvPr id="0" name=""/>
        <dsp:cNvSpPr/>
      </dsp:nvSpPr>
      <dsp:spPr>
        <a:xfrm>
          <a:off x="4532932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0CADF3-C27B-41D7-9601-2614D20AC359}">
      <dsp:nvSpPr>
        <dsp:cNvPr id="0" name=""/>
        <dsp:cNvSpPr/>
      </dsp:nvSpPr>
      <dsp:spPr>
        <a:xfrm>
          <a:off x="5867109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2EDB19-A528-44BA-A83E-383371EAE042}">
      <dsp:nvSpPr>
        <dsp:cNvPr id="0" name=""/>
        <dsp:cNvSpPr/>
      </dsp:nvSpPr>
      <dsp:spPr>
        <a:xfrm>
          <a:off x="7201286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CD96C1-52FB-47A2-9926-57DD71E4F297}">
      <dsp:nvSpPr>
        <dsp:cNvPr id="0" name=""/>
        <dsp:cNvSpPr/>
      </dsp:nvSpPr>
      <dsp:spPr>
        <a:xfrm>
          <a:off x="8535463" y="2076830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7478DF-E689-463B-B632-E7B5EAA13E1D}">
      <dsp:nvSpPr>
        <dsp:cNvPr id="0" name=""/>
        <dsp:cNvSpPr/>
      </dsp:nvSpPr>
      <dsp:spPr>
        <a:xfrm>
          <a:off x="530401" y="2393671"/>
          <a:ext cx="9454797" cy="1520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Покрытие риска перевода валют из страны в страну осуществляется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форфейтером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До заключения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форфетной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сделки именно он определяет способность страны импортера выполнять свои валютные обязательства. При покрытии валютных рисков большинство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форфейтирующих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компаний покупают только в определенных валютах, которые, исходя из спроса на эту валюту, можно беспрепятственно и быстро рефинансировать. К таким валютам прежде всего относятся доллары США, марки ФРГ и швейцарские франки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401" y="2393671"/>
        <a:ext cx="9454797" cy="1520855"/>
      </dsp:txXfrm>
    </dsp:sp>
    <dsp:sp modelId="{9FD115E1-6A9E-4B2B-9CCF-E6E0C39A74CC}">
      <dsp:nvSpPr>
        <dsp:cNvPr id="0" name=""/>
        <dsp:cNvSpPr/>
      </dsp:nvSpPr>
      <dsp:spPr>
        <a:xfrm>
          <a:off x="530401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D6FDAE-A86A-4C7F-ADF7-DF3008BEC54D}">
      <dsp:nvSpPr>
        <dsp:cNvPr id="0" name=""/>
        <dsp:cNvSpPr/>
      </dsp:nvSpPr>
      <dsp:spPr>
        <a:xfrm>
          <a:off x="1864578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E09219-B798-4600-B61B-CD135925F075}">
      <dsp:nvSpPr>
        <dsp:cNvPr id="0" name=""/>
        <dsp:cNvSpPr/>
      </dsp:nvSpPr>
      <dsp:spPr>
        <a:xfrm>
          <a:off x="3198755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1DC0C1-C3FA-43DB-B565-AFEF2EBD70E9}">
      <dsp:nvSpPr>
        <dsp:cNvPr id="0" name=""/>
        <dsp:cNvSpPr/>
      </dsp:nvSpPr>
      <dsp:spPr>
        <a:xfrm>
          <a:off x="4532932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52C109-1A78-44D3-9202-19E2B7FEB928}">
      <dsp:nvSpPr>
        <dsp:cNvPr id="0" name=""/>
        <dsp:cNvSpPr/>
      </dsp:nvSpPr>
      <dsp:spPr>
        <a:xfrm>
          <a:off x="5867109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2E70DD-720C-4969-B3BB-893EFE8B5CB1}">
      <dsp:nvSpPr>
        <dsp:cNvPr id="0" name=""/>
        <dsp:cNvSpPr/>
      </dsp:nvSpPr>
      <dsp:spPr>
        <a:xfrm>
          <a:off x="7201286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45B9C3-FAF6-4211-95AD-EEEC75FD1179}">
      <dsp:nvSpPr>
        <dsp:cNvPr id="0" name=""/>
        <dsp:cNvSpPr/>
      </dsp:nvSpPr>
      <dsp:spPr>
        <a:xfrm>
          <a:off x="8535463" y="391452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8E712-690E-4E35-8726-8E9CA3D49FD1}">
      <dsp:nvSpPr>
        <dsp:cNvPr id="0" name=""/>
        <dsp:cNvSpPr/>
      </dsp:nvSpPr>
      <dsp:spPr>
        <a:xfrm>
          <a:off x="0" y="2051"/>
          <a:ext cx="10173810" cy="13366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Аккредитив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одностороннее условная денежная обязательства банка, которое выражается им по поручению клиента-приказодателя (импортера) в пользу его контрагента по контракту - бенефициара (экспортера). По этому обязательству банк, открывающий аккредитив (банк-эмитент), должен произвести бенефициару платеж представления им документов, предусмотренных в аккредитиве, и при выполнении других его условий. 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249" y="67300"/>
        <a:ext cx="10043312" cy="1206143"/>
      </dsp:txXfrm>
    </dsp:sp>
    <dsp:sp modelId="{3A552AA1-6050-442E-8CD6-F42535BB17C1}">
      <dsp:nvSpPr>
        <dsp:cNvPr id="0" name=""/>
        <dsp:cNvSpPr/>
      </dsp:nvSpPr>
      <dsp:spPr>
        <a:xfrm>
          <a:off x="0" y="1345434"/>
          <a:ext cx="10173810" cy="1477296"/>
        </a:xfrm>
        <a:prstGeom prst="roundRect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Унифицированным Правилами и Обычаями для документарных аккредитивов (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UCP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500, издание 1993 г.), опубликованные Международной Торговой Палатой в Париже,                             </a:t>
          </a:r>
          <a:r>
            <a:rPr lang="ru-RU" sz="1700" b="1" i="1" u="none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аккредитив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представляет собой обязательство банка выплатить продавцу товаров и услуг определенную сумму денег при своевременном предоставлении соответствующих документов, подтверждающих отправку товара или выполнение договорных услуг. 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116" y="1417550"/>
        <a:ext cx="10029578" cy="1333064"/>
      </dsp:txXfrm>
    </dsp:sp>
    <dsp:sp modelId="{E9E1F149-BB0A-4427-85C1-5259850F05A9}">
      <dsp:nvSpPr>
        <dsp:cNvPr id="0" name=""/>
        <dsp:cNvSpPr/>
      </dsp:nvSpPr>
      <dsp:spPr>
        <a:xfrm>
          <a:off x="0" y="2829471"/>
          <a:ext cx="10173810" cy="1336641"/>
        </a:xfrm>
        <a:prstGeom prst="roundRect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Импортер имеет гарантию того, что банк не исполнит платеж за его счет до тех пор, пока не получит документы в соответствии с условиями аккредитива и не убедится, что полученные документы по внешним признакам удовлетворяют требования импортера. </a:t>
          </a: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Банки откажут в оплате документов за счет импортера, если документы по товару не будут соответствовать условиям аккредитива защищая тем самым интересы импортера. 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249" y="2894720"/>
        <a:ext cx="10043312" cy="1206143"/>
      </dsp:txXfrm>
    </dsp:sp>
    <dsp:sp modelId="{11952C1D-568F-4D9D-AF24-C6DCD53C1FD8}">
      <dsp:nvSpPr>
        <dsp:cNvPr id="0" name=""/>
        <dsp:cNvSpPr/>
      </dsp:nvSpPr>
      <dsp:spPr>
        <a:xfrm>
          <a:off x="0" y="4172853"/>
          <a:ext cx="10173810" cy="631777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Экспортер может быть уверен в получении платежа, как только представит в банк документы, соответствующие условиям аккредитива.</a:t>
          </a:r>
          <a:endParaRPr lang="en-US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41" y="4203694"/>
        <a:ext cx="10112128" cy="570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4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3DE6-06E5-4CEC-9C35-4759AAA08159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106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 и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аккредетив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1907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4501"/>
            <a:ext cx="10515600" cy="5342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Риски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форфейтинговых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64356143"/>
              </p:ext>
            </p:extLst>
          </p:nvPr>
        </p:nvGraphicFramePr>
        <p:xfrm>
          <a:off x="838200" y="1356389"/>
          <a:ext cx="10347664" cy="48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3820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349191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961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1437"/>
            <a:ext cx="10515600" cy="55555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Сравнительная характеристика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факторинговых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форфейтинговых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</a:t>
            </a:r>
          </a:p>
          <a:p>
            <a:pPr marL="0" indent="0"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930473"/>
              </p:ext>
            </p:extLst>
          </p:nvPr>
        </p:nvGraphicFramePr>
        <p:xfrm>
          <a:off x="1296140" y="1029811"/>
          <a:ext cx="9756558" cy="5653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2186">
                  <a:extLst>
                    <a:ext uri="{9D8B030D-6E8A-4147-A177-3AD203B41FA5}">
                      <a16:colId xmlns:a16="http://schemas.microsoft.com/office/drawing/2014/main" val="2983970793"/>
                    </a:ext>
                  </a:extLst>
                </a:gridCol>
                <a:gridCol w="3252186">
                  <a:extLst>
                    <a:ext uri="{9D8B030D-6E8A-4147-A177-3AD203B41FA5}">
                      <a16:colId xmlns:a16="http://schemas.microsoft.com/office/drawing/2014/main" val="101900867"/>
                    </a:ext>
                  </a:extLst>
                </a:gridCol>
                <a:gridCol w="3252186">
                  <a:extLst>
                    <a:ext uri="{9D8B030D-6E8A-4147-A177-3AD203B41FA5}">
                      <a16:colId xmlns:a16="http://schemas.microsoft.com/office/drawing/2014/main" val="2976453114"/>
                    </a:ext>
                  </a:extLst>
                </a:gridCol>
              </a:tblGrid>
              <a:tr h="228442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Параметры сравнения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Форфейтинг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1728379880"/>
                  </a:ext>
                </a:extLst>
              </a:tr>
              <a:tr h="690695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Объект сделки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Простые векселя, чаще др. долговые обязательства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Переводные реже простые векселя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1460740037"/>
                  </a:ext>
                </a:extLst>
              </a:tr>
              <a:tr h="924381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Заключения договора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бессрочный (последующие сделки осуществляются без заключения договора)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Однократный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1215439365"/>
                  </a:ext>
                </a:extLst>
              </a:tr>
              <a:tr h="690695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Срок сделки (длительность рассрочки платежа)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6 месяцев до 1 года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5-8 лет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994233402"/>
                  </a:ext>
                </a:extLst>
              </a:tr>
              <a:tr h="45701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Риски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Преимущественно с правом регресса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права регресса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2740410131"/>
                  </a:ext>
                </a:extLst>
              </a:tr>
              <a:tr h="1158066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Сфера использования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Мелкие и средние предприятия (мебельные, текстильные, швейные, обувные и т.д.)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Крупные предприятия (машиностроительные, судостроительные, оптовые фирмы и т.д.)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1481052496"/>
                  </a:ext>
                </a:extLst>
              </a:tr>
              <a:tr h="45701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Обеспечение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обеспечения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виде аваля, гарантии или бюргшафта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335341734"/>
                  </a:ext>
                </a:extLst>
              </a:tr>
              <a:tr h="457010"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Опыт использования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начала XX века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 средних веков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val="42105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370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4501"/>
            <a:ext cx="10515600" cy="5342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3.Сущность документарного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аккредитива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20320284"/>
              </p:ext>
            </p:extLst>
          </p:nvPr>
        </p:nvGraphicFramePr>
        <p:xfrm>
          <a:off x="967666" y="1331650"/>
          <a:ext cx="10173810" cy="4806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7007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161177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201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1466" y="745724"/>
            <a:ext cx="10515600" cy="5608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документарного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аккредитива</a:t>
            </a:r>
          </a:p>
          <a:p>
            <a:pPr marL="0" indent="0" algn="ctr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Рисунок 22"/>
          <p:cNvPicPr/>
          <p:nvPr/>
        </p:nvPicPr>
        <p:blipFill rotWithShape="1">
          <a:blip r:embed="rId2"/>
          <a:srcRect l="27495" t="42275" r="23212" b="17651"/>
          <a:stretch/>
        </p:blipFill>
        <p:spPr bwMode="auto">
          <a:xfrm>
            <a:off x="2254929" y="1601471"/>
            <a:ext cx="7359588" cy="38972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98942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560239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2148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997742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4463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992368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8729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186778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065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070"/>
            <a:ext cx="10515600" cy="5192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форфейтинга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форфейтинговых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операций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документарного аккредитива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аккредитивов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Сущность форфейтинга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5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171610"/>
              </p:ext>
            </p:extLst>
          </p:nvPr>
        </p:nvGraphicFramePr>
        <p:xfrm>
          <a:off x="802689" y="1119110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3877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2862"/>
            <a:ext cx="10515600" cy="58041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заявлении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выпуск аккредитива необходимо учитывать данные указанные в таблице: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824135"/>
              </p:ext>
            </p:extLst>
          </p:nvPr>
        </p:nvGraphicFramePr>
        <p:xfrm>
          <a:off x="967666" y="843382"/>
          <a:ext cx="10644326" cy="5478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1359">
                  <a:extLst>
                    <a:ext uri="{9D8B030D-6E8A-4147-A177-3AD203B41FA5}">
                      <a16:colId xmlns:a16="http://schemas.microsoft.com/office/drawing/2014/main" val="1988548587"/>
                    </a:ext>
                  </a:extLst>
                </a:gridCol>
                <a:gridCol w="8202967">
                  <a:extLst>
                    <a:ext uri="{9D8B030D-6E8A-4147-A177-3AD203B41FA5}">
                      <a16:colId xmlns:a16="http://schemas.microsoft.com/office/drawing/2014/main" val="216031961"/>
                    </a:ext>
                  </a:extLst>
                </a:gridCol>
              </a:tblGrid>
              <a:tr h="434129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данном поле необходимо указать полное наименование и полный юридический адрес компании.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Также вы можете указать дополнительное, но не обязательные данные, упрощающие идентификацию клиента, такие как: РНН, расчетный счет, сектор экономики и т.д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412884733"/>
                  </a:ext>
                </a:extLst>
              </a:tr>
              <a:tr h="434129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Бенефициар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данном поле необходимо указать полное наименование и полный юридический адрес Вашего партнера.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Также вы можете указать дополнительные, но не обязательные данные упрощающие идентификацию клиента, такие как: РНН, ИИН, расчетный счет, сектор экономики и т.д.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212380448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аккредитива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 поле необходимо пометить галочкой или крестиком вид открываемого Вами аккредитива.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1260911478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и место истечения срока действия аккредитива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необходимо указать конкретную дату, а не количество дней (период действия аккредитива). В контракте обычно указывается количество дней.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Местом истечения срока действия аккредитива является страна или город, в котором находится исполняющий банк.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2597328176"/>
                  </a:ext>
                </a:extLst>
              </a:tr>
              <a:tr h="310092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аккредитива (цифрами и подписью, код валюты)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сумма и валюта аккредитива, а также возможное процентное отклонение +/- Х% от суммы аккредитива.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502182006"/>
                  </a:ext>
                </a:extLst>
              </a:tr>
              <a:tr h="682202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Аккредитив исполняется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аккредитив исполняется в банке бенефициара, то следует иметь ввиду, что не все региональные филиалы в российских, казахстанских и др. банках имеют право на проверку документов, а следовательно на исполнение аккредитива. Поэтому исполняющим банком становиться головной банк. Также в этом поле необходимо пометить галочкой либо крестиком условие исполнения аккредитива: путем платежа, отсрочки платежа (с деталями), акцепта, негоциации (с деталями), а также с перечислением покрытия или без перечисления покрытия.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3624386173"/>
                  </a:ext>
                </a:extLst>
              </a:tr>
              <a:tr h="248074">
                <a:tc>
                  <a:txBody>
                    <a:bodyPr/>
                    <a:lstStyle/>
                    <a:p>
                      <a:pPr indent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Авизующий банк (банк бенефициар)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полное наименование банка бенефициара, город и страна в котором он находится.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Также для ускорения процесса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авизования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желательно указать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SWIFT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или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TELEX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банка бенефициара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00" marR="15200" marT="0" marB="0"/>
                </a:tc>
                <a:extLst>
                  <a:ext uri="{0D108BD9-81ED-4DB2-BD59-A6C34878D82A}">
                    <a16:rowId xmlns:a16="http://schemas.microsoft.com/office/drawing/2014/main" val="3604624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638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840227"/>
              </p:ext>
            </p:extLst>
          </p:nvPr>
        </p:nvGraphicFramePr>
        <p:xfrm>
          <a:off x="873711" y="778311"/>
          <a:ext cx="10515600" cy="5737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8984">
                  <a:extLst>
                    <a:ext uri="{9D8B030D-6E8A-4147-A177-3AD203B41FA5}">
                      <a16:colId xmlns:a16="http://schemas.microsoft.com/office/drawing/2014/main" val="577431006"/>
                    </a:ext>
                  </a:extLst>
                </a:gridCol>
                <a:gridCol w="8246616">
                  <a:extLst>
                    <a:ext uri="{9D8B030D-6E8A-4147-A177-3AD203B41FA5}">
                      <a16:colId xmlns:a16="http://schemas.microsoft.com/office/drawing/2014/main" val="976084554"/>
                    </a:ext>
                  </a:extLst>
                </a:gridCol>
              </a:tblGrid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банк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полное наименование подтверждающего банк, если он заранее известен. В большинстве случаев это поле остается незаполненным, т.к. клиент оставляет за банком право выбора подтверждающего банка.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1667977488"/>
                  </a:ext>
                </a:extLst>
              </a:tr>
              <a:tr h="1866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Частичные отгрузки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отметить галочкой либо крестиком: разрешены или не разрешены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1048539195"/>
                  </a:ext>
                </a:extLst>
              </a:tr>
              <a:tr h="4642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Перегрузка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отметить галочкой либо крестиком: разрешены или не разрешены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 ввиду перегрузка не в весе товара, а перегрузка с одного вида транспорта на другой.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2476717786"/>
                  </a:ext>
                </a:extLst>
              </a:tr>
              <a:tr h="1866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Отгрузка из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страна, город или станция отправления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674413046"/>
                  </a:ext>
                </a:extLst>
              </a:tr>
              <a:tr h="1866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транспортировки в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страна, город или станция назначения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869392334"/>
                  </a:ext>
                </a:extLst>
              </a:tr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Последняя дата отгрузки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данном поле указывается конкретная дата, а не количество дней (период отгрузки). В контракте обычно указывается количество дней.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3565080662"/>
                  </a:ext>
                </a:extLst>
              </a:tr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товара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Краткое описание товара, можно, но не обязательно, вес и, если имеются допустимые отклонения в весе товара в процентах. Также в данном поле обязательно делается ссылка на номер и дату контракта и спецификации, по которым идет поставка.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2857296453"/>
                  </a:ext>
                </a:extLst>
              </a:tr>
              <a:tr h="1866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поставки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CIP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FOB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другие условия согласно Инкотермс.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4200659104"/>
                  </a:ext>
                </a:extLst>
              </a:tr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требуемых документов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указать количество копий или оригиналов напротив каждого документа. В случае отсутствия в списке какого-либо документа просьба дописать полное наименование, а также количество копий и оригиналов.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1131543465"/>
                  </a:ext>
                </a:extLst>
              </a:tr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Банковские расходы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этом поле указывается распределение комиссий по данному аккредитиву (за чей счет комиссии банка-эмитента, за чей счет комиссии банка бенефициара и за чей счет комиссии подтверждающего банка, в случае, если аккредитив - подтвержденный)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3897997041"/>
                  </a:ext>
                </a:extLst>
              </a:tr>
              <a:tr h="5411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представления документа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данном поле указывается количество дней, в течение которого бенефициар должен успеть предоставить документы в исполняющий банк. Обычно это число является разницей дней между последней датой отгрузки товара и окончательным сроком действия аккредитива.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2107890907"/>
                  </a:ext>
                </a:extLst>
              </a:tr>
              <a:tr h="3639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расчетного счета заявителя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указать номер расчетного счета в выпускающем банке для списания банковских комиссии по данному аккредитиву.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58" marR="15058" marT="9411" marB="0"/>
                </a:tc>
                <a:extLst>
                  <a:ext uri="{0D108BD9-81ED-4DB2-BD59-A6C34878D82A}">
                    <a16:rowId xmlns:a16="http://schemas.microsoft.com/office/drawing/2014/main" val="1446087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915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Виды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аккредитивов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92609906"/>
              </p:ext>
            </p:extLst>
          </p:nvPr>
        </p:nvGraphicFramePr>
        <p:xfrm>
          <a:off x="914400" y="994875"/>
          <a:ext cx="10439400" cy="5601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4335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4501"/>
            <a:ext cx="10515600" cy="5342462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91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8308773"/>
              </p:ext>
            </p:extLst>
          </p:nvPr>
        </p:nvGraphicFramePr>
        <p:xfrm>
          <a:off x="310717" y="949911"/>
          <a:ext cx="11603115" cy="5370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186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0416"/>
            <a:ext cx="10515600" cy="5626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форфейтинговой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</a:t>
            </a:r>
          </a:p>
          <a:p>
            <a:pPr marL="0" indent="0" algn="ctr"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2317072" y="1156159"/>
            <a:ext cx="7244179" cy="4415059"/>
            <a:chOff x="2013" y="4032"/>
            <a:chExt cx="9363" cy="5904"/>
          </a:xfrm>
        </p:grpSpPr>
        <p:sp>
          <p:nvSpPr>
            <p:cNvPr id="6" name="Text Box 366"/>
            <p:cNvSpPr txBox="1">
              <a:spLocks noChangeArrowheads="1"/>
            </p:cNvSpPr>
            <p:nvPr/>
          </p:nvSpPr>
          <p:spPr bwMode="auto">
            <a:xfrm>
              <a:off x="5472" y="5184"/>
              <a:ext cx="2448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367"/>
            <p:cNvSpPr txBox="1">
              <a:spLocks noChangeArrowheads="1"/>
            </p:cNvSpPr>
            <p:nvPr/>
          </p:nvSpPr>
          <p:spPr bwMode="auto">
            <a:xfrm>
              <a:off x="2160" y="5218"/>
              <a:ext cx="302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Банк-импортера</a:t>
              </a:r>
              <a:endParaRPr lang="en-US" sz="1300" b="1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368"/>
            <p:cNvSpPr txBox="1">
              <a:spLocks noChangeArrowheads="1"/>
            </p:cNvSpPr>
            <p:nvPr/>
          </p:nvSpPr>
          <p:spPr bwMode="auto">
            <a:xfrm>
              <a:off x="8352" y="5219"/>
              <a:ext cx="302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Банк-форфейтор</a:t>
              </a:r>
              <a:endParaRPr lang="en-US" sz="1300" b="1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" name="Line 369"/>
            <p:cNvCxnSpPr/>
            <p:nvPr/>
          </p:nvCxnSpPr>
          <p:spPr bwMode="auto">
            <a:xfrm>
              <a:off x="5184" y="5650"/>
              <a:ext cx="31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370"/>
            <p:cNvSpPr txBox="1">
              <a:spLocks noChangeArrowheads="1"/>
            </p:cNvSpPr>
            <p:nvPr/>
          </p:nvSpPr>
          <p:spPr bwMode="auto">
            <a:xfrm>
              <a:off x="2304" y="8349"/>
              <a:ext cx="2736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импортер</a:t>
              </a:r>
              <a:endParaRPr lang="en-US" sz="1300" b="1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 Box 371"/>
            <p:cNvSpPr txBox="1">
              <a:spLocks noChangeArrowheads="1"/>
            </p:cNvSpPr>
            <p:nvPr/>
          </p:nvSpPr>
          <p:spPr bwMode="auto">
            <a:xfrm>
              <a:off x="8496" y="8349"/>
              <a:ext cx="2736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экспортер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372"/>
            <p:cNvSpPr txBox="1">
              <a:spLocks noChangeArrowheads="1"/>
            </p:cNvSpPr>
            <p:nvPr/>
          </p:nvSpPr>
          <p:spPr bwMode="auto">
            <a:xfrm>
              <a:off x="4032" y="6768"/>
              <a:ext cx="1296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Line 373"/>
            <p:cNvCxnSpPr/>
            <p:nvPr/>
          </p:nvCxnSpPr>
          <p:spPr bwMode="auto">
            <a:xfrm flipV="1">
              <a:off x="4032" y="6048"/>
              <a:ext cx="0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374"/>
            <p:cNvSpPr txBox="1">
              <a:spLocks noChangeArrowheads="1"/>
            </p:cNvSpPr>
            <p:nvPr/>
          </p:nvSpPr>
          <p:spPr bwMode="auto">
            <a:xfrm>
              <a:off x="8496" y="6768"/>
              <a:ext cx="1296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375"/>
            <p:cNvSpPr txBox="1">
              <a:spLocks noChangeArrowheads="1"/>
            </p:cNvSpPr>
            <p:nvPr/>
          </p:nvSpPr>
          <p:spPr bwMode="auto">
            <a:xfrm>
              <a:off x="6192" y="8064"/>
              <a:ext cx="1584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Line 376"/>
            <p:cNvCxnSpPr/>
            <p:nvPr/>
          </p:nvCxnSpPr>
          <p:spPr bwMode="auto">
            <a:xfrm flipH="1">
              <a:off x="5184" y="5472"/>
              <a:ext cx="31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377"/>
            <p:cNvSpPr txBox="1">
              <a:spLocks noChangeArrowheads="1"/>
            </p:cNvSpPr>
            <p:nvPr/>
          </p:nvSpPr>
          <p:spPr bwMode="auto">
            <a:xfrm>
              <a:off x="5760" y="5760"/>
              <a:ext cx="2448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9. Деньги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378"/>
            <p:cNvSpPr txBox="1">
              <a:spLocks noChangeArrowheads="1"/>
            </p:cNvSpPr>
            <p:nvPr/>
          </p:nvSpPr>
          <p:spPr bwMode="auto">
            <a:xfrm>
              <a:off x="4176" y="6480"/>
              <a:ext cx="1872" cy="8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 </a:t>
              </a:r>
              <a:r>
                <a:rPr lang="ru-RU" sz="12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Авалирование</a:t>
              </a:r>
              <a:r>
                <a:rPr lang="ru-RU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векселей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379"/>
            <p:cNvSpPr txBox="1">
              <a:spLocks noChangeArrowheads="1"/>
            </p:cNvSpPr>
            <p:nvPr/>
          </p:nvSpPr>
          <p:spPr bwMode="auto">
            <a:xfrm>
              <a:off x="5472" y="4896"/>
              <a:ext cx="2736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8. Векселя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380"/>
            <p:cNvSpPr txBox="1">
              <a:spLocks noChangeArrowheads="1"/>
            </p:cNvSpPr>
            <p:nvPr/>
          </p:nvSpPr>
          <p:spPr bwMode="auto">
            <a:xfrm>
              <a:off x="2013" y="6624"/>
              <a:ext cx="1440" cy="10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2. Договор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залога</a:t>
              </a:r>
              <a:endParaRPr lang="en-U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1" name="Line 381"/>
            <p:cNvCxnSpPr/>
            <p:nvPr/>
          </p:nvCxnSpPr>
          <p:spPr bwMode="auto">
            <a:xfrm>
              <a:off x="3312" y="6048"/>
              <a:ext cx="0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82"/>
            <p:cNvCxnSpPr/>
            <p:nvPr/>
          </p:nvCxnSpPr>
          <p:spPr bwMode="auto">
            <a:xfrm>
              <a:off x="3888" y="9360"/>
              <a:ext cx="54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383"/>
            <p:cNvCxnSpPr/>
            <p:nvPr/>
          </p:nvCxnSpPr>
          <p:spPr bwMode="auto">
            <a:xfrm flipV="1">
              <a:off x="3888" y="892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84"/>
            <p:cNvCxnSpPr/>
            <p:nvPr/>
          </p:nvCxnSpPr>
          <p:spPr bwMode="auto">
            <a:xfrm flipV="1">
              <a:off x="9360" y="892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 Box 385"/>
            <p:cNvSpPr txBox="1">
              <a:spLocks noChangeArrowheads="1"/>
            </p:cNvSpPr>
            <p:nvPr/>
          </p:nvSpPr>
          <p:spPr bwMode="auto">
            <a:xfrm>
              <a:off x="4752" y="9504"/>
              <a:ext cx="374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1. Контракт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6" name="Line 386"/>
            <p:cNvCxnSpPr/>
            <p:nvPr/>
          </p:nvCxnSpPr>
          <p:spPr bwMode="auto">
            <a:xfrm>
              <a:off x="5040" y="8928"/>
              <a:ext cx="3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 Box 387"/>
            <p:cNvSpPr txBox="1">
              <a:spLocks noChangeArrowheads="1"/>
            </p:cNvSpPr>
            <p:nvPr/>
          </p:nvSpPr>
          <p:spPr bwMode="auto">
            <a:xfrm>
              <a:off x="5184" y="8496"/>
              <a:ext cx="302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6. Оплата контракта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388"/>
            <p:cNvSpPr txBox="1">
              <a:spLocks noChangeArrowheads="1"/>
            </p:cNvSpPr>
            <p:nvPr/>
          </p:nvSpPr>
          <p:spPr bwMode="auto">
            <a:xfrm>
              <a:off x="5472" y="8064"/>
              <a:ext cx="2304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7. Поставка товара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Line 389"/>
            <p:cNvCxnSpPr/>
            <p:nvPr/>
          </p:nvCxnSpPr>
          <p:spPr bwMode="auto">
            <a:xfrm flipH="1">
              <a:off x="5040" y="8496"/>
              <a:ext cx="3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390"/>
            <p:cNvCxnSpPr/>
            <p:nvPr/>
          </p:nvCxnSpPr>
          <p:spPr bwMode="auto">
            <a:xfrm flipH="1">
              <a:off x="4896" y="6048"/>
              <a:ext cx="3456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391"/>
            <p:cNvSpPr txBox="1">
              <a:spLocks noChangeArrowheads="1"/>
            </p:cNvSpPr>
            <p:nvPr/>
          </p:nvSpPr>
          <p:spPr bwMode="auto">
            <a:xfrm>
              <a:off x="7491" y="6768"/>
              <a:ext cx="3105" cy="7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5.Перечисление денег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Line 392"/>
            <p:cNvCxnSpPr/>
            <p:nvPr/>
          </p:nvCxnSpPr>
          <p:spPr bwMode="auto">
            <a:xfrm>
              <a:off x="4032" y="4608"/>
              <a:ext cx="51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393"/>
            <p:cNvCxnSpPr/>
            <p:nvPr/>
          </p:nvCxnSpPr>
          <p:spPr bwMode="auto">
            <a:xfrm>
              <a:off x="9216" y="4608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394"/>
            <p:cNvCxnSpPr/>
            <p:nvPr/>
          </p:nvCxnSpPr>
          <p:spPr bwMode="auto">
            <a:xfrm>
              <a:off x="4032" y="4608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Text Box 395"/>
            <p:cNvSpPr txBox="1">
              <a:spLocks noChangeArrowheads="1"/>
            </p:cNvSpPr>
            <p:nvPr/>
          </p:nvSpPr>
          <p:spPr bwMode="auto">
            <a:xfrm>
              <a:off x="4752" y="4032"/>
              <a:ext cx="374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 Авалированные векселя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690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099064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163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336703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83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4501"/>
            <a:ext cx="10515600" cy="5342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форфейтенговых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операций очевидны.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84913079"/>
              </p:ext>
            </p:extLst>
          </p:nvPr>
        </p:nvGraphicFramePr>
        <p:xfrm>
          <a:off x="1438183" y="1251751"/>
          <a:ext cx="9694415" cy="5140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793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017535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773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441183"/>
              </p:ext>
            </p:extLst>
          </p:nvPr>
        </p:nvGraphicFramePr>
        <p:xfrm>
          <a:off x="838200" y="835025"/>
          <a:ext cx="10515600" cy="534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963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2968</Words>
  <Application>Microsoft Office PowerPoint</Application>
  <PresentationFormat>Широкоэкранный</PresentationFormat>
  <Paragraphs>240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22</cp:revision>
  <dcterms:created xsi:type="dcterms:W3CDTF">2024-07-24T07:39:07Z</dcterms:created>
  <dcterms:modified xsi:type="dcterms:W3CDTF">2024-07-31T15:56:47Z</dcterms:modified>
</cp:coreProperties>
</file>