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68" r:id="rId2"/>
    <p:sldId id="256" r:id="rId3"/>
    <p:sldId id="265" r:id="rId4"/>
    <p:sldId id="257" r:id="rId5"/>
    <p:sldId id="264" r:id="rId6"/>
    <p:sldId id="267" r:id="rId7"/>
    <p:sldId id="258" r:id="rId8"/>
    <p:sldId id="259" r:id="rId9"/>
    <p:sldId id="260" r:id="rId10"/>
    <p:sldId id="261" r:id="rId11"/>
    <p:sldId id="262" r:id="rId12"/>
    <p:sldId id="263" r:id="rId13"/>
    <p:sldId id="266" r:id="rId14"/>
  </p:sldIdLst>
  <p:sldSz cx="14630400" cy="8229600"/>
  <p:notesSz cx="8229600" cy="14630400"/>
  <p:embeddedFontLst>
    <p:embeddedFont>
      <p:font typeface="Calibri" panose="020F0502020204030204" pitchFamily="34" charset="0"/>
      <p:regular r:id="rId16"/>
      <p:bold r:id="rId17"/>
      <p:italic r:id="rId18"/>
      <p:boldItalic r:id="rId19"/>
    </p:embeddedFont>
    <p:embeddedFont>
      <p:font typeface="Open Sans" panose="020B0604020202020204" charset="0"/>
      <p:regular r:id="rId20"/>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728"/>
    <a:srgbClr val="FFFCFA"/>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3" d="100"/>
          <a:sy n="43" d="100"/>
        </p:scale>
        <p:origin x="9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30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241671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56093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1795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46886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229100" y="2250842"/>
            <a:ext cx="6172200" cy="771525"/>
          </a:xfrm>
          <a:prstGeom prst="rect">
            <a:avLst/>
          </a:prstGeom>
          <a:noFill/>
          <a:ln/>
        </p:spPr>
        <p:txBody>
          <a:bodyPr wrap="none" lIns="0" tIns="0" rIns="0" bIns="0" rtlCol="0" anchor="t"/>
          <a:lstStyle/>
          <a:p>
            <a:pPr marL="0" indent="0" algn="ctr">
              <a:lnSpc>
                <a:spcPts val="6050"/>
              </a:lnSpc>
              <a:buNone/>
            </a:pPr>
            <a:r>
              <a:rPr lang="en-US" sz="6000" b="1" dirty="0">
                <a:solidFill>
                  <a:srgbClr val="443728"/>
                </a:solidFill>
                <a:latin typeface="Crimson Pro Bold" pitchFamily="34" charset="0"/>
                <a:ea typeface="Crimson Pro Bold" pitchFamily="34" charset="-122"/>
                <a:cs typeface="Crimson Pro Bold" pitchFamily="34" charset="-120"/>
              </a:rPr>
              <a:t>6-</a:t>
            </a:r>
            <a:r>
              <a:rPr lang="kk-KZ" sz="6000" b="1" dirty="0">
                <a:solidFill>
                  <a:srgbClr val="443728"/>
                </a:solidFill>
                <a:latin typeface="Crimson Pro Bold" pitchFamily="34" charset="0"/>
                <a:ea typeface="Crimson Pro Bold" pitchFamily="34" charset="-122"/>
                <a:cs typeface="Crimson Pro Bold" pitchFamily="34" charset="-120"/>
              </a:rPr>
              <a:t>Дәріс</a:t>
            </a:r>
            <a:endParaRPr lang="en-US" sz="6000" dirty="0"/>
          </a:p>
        </p:txBody>
      </p:sp>
      <p:sp>
        <p:nvSpPr>
          <p:cNvPr id="3" name="Прямоугольник 2">
            <a:extLst>
              <a:ext uri="{FF2B5EF4-FFF2-40B4-BE49-F238E27FC236}">
                <a16:creationId xmlns:a16="http://schemas.microsoft.com/office/drawing/2014/main" id="{E056792D-5CFD-4DF3-B46B-4DFE1816314C}"/>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ext 0">
            <a:extLst>
              <a:ext uri="{FF2B5EF4-FFF2-40B4-BE49-F238E27FC236}">
                <a16:creationId xmlns:a16="http://schemas.microsoft.com/office/drawing/2014/main" id="{1BBA719E-DD86-4A3D-92B9-5EEEADB5730C}"/>
              </a:ext>
            </a:extLst>
          </p:cNvPr>
          <p:cNvSpPr/>
          <p:nvPr/>
        </p:nvSpPr>
        <p:spPr>
          <a:xfrm>
            <a:off x="1414326" y="3193202"/>
            <a:ext cx="11801748" cy="2185623"/>
          </a:xfrm>
          <a:prstGeom prst="rect">
            <a:avLst/>
          </a:prstGeom>
          <a:noFill/>
          <a:ln/>
        </p:spPr>
        <p:txBody>
          <a:bodyPr wrap="square" lIns="0" tIns="0" rIns="0" bIns="0" rtlCol="0" anchor="t"/>
          <a:lstStyle/>
          <a:p>
            <a:pPr marL="0" indent="0" algn="ctr">
              <a:lnSpc>
                <a:spcPts val="7700"/>
              </a:lnSpc>
              <a:buNone/>
            </a:pPr>
            <a:r>
              <a:rPr lang="en-US" sz="5400" b="1" dirty="0">
                <a:solidFill>
                  <a:srgbClr val="443728"/>
                </a:solidFill>
                <a:latin typeface="Crimson Pro Bold" pitchFamily="34" charset="0"/>
                <a:ea typeface="Crimson Pro Bold" pitchFamily="34" charset="-122"/>
                <a:cs typeface="Crimson Pro Bold" pitchFamily="34" charset="-120"/>
              </a:rPr>
              <a:t>Физикадан оқушылардың өз бетінше істелетін жұмыстары</a:t>
            </a:r>
            <a:endParaRPr lang="en-US" sz="5400" dirty="0"/>
          </a:p>
        </p:txBody>
      </p:sp>
    </p:spTree>
    <p:extLst>
      <p:ext uri="{BB962C8B-B14F-4D97-AF65-F5344CB8AC3E}">
        <p14:creationId xmlns:p14="http://schemas.microsoft.com/office/powerpoint/2010/main" val="331041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3032" y="1099185"/>
            <a:ext cx="7790736" cy="1208008"/>
          </a:xfrm>
          <a:prstGeom prst="rect">
            <a:avLst/>
          </a:prstGeom>
          <a:noFill/>
          <a:ln/>
        </p:spPr>
        <p:txBody>
          <a:bodyPr wrap="square" lIns="0" tIns="0" rIns="0" bIns="0" rtlCol="0" anchor="t"/>
          <a:lstStyle/>
          <a:p>
            <a:pPr marL="0" indent="0">
              <a:lnSpc>
                <a:spcPts val="4750"/>
              </a:lnSpc>
              <a:buNone/>
            </a:pPr>
            <a:r>
              <a:rPr lang="en-US" sz="3800" b="1" dirty="0">
                <a:solidFill>
                  <a:srgbClr val="443728"/>
                </a:solidFill>
                <a:latin typeface="Crimson Pro Bold" pitchFamily="34" charset="0"/>
                <a:ea typeface="Crimson Pro Bold" pitchFamily="34" charset="-122"/>
                <a:cs typeface="Crimson Pro Bold" pitchFamily="34" charset="-120"/>
              </a:rPr>
              <a:t>Өзіндік жұмыстарды ұйымдастыру ерекшеліктері</a:t>
            </a:r>
            <a:endParaRPr lang="en-US" sz="3800" dirty="0"/>
          </a:p>
        </p:txBody>
      </p:sp>
      <p:sp>
        <p:nvSpPr>
          <p:cNvPr id="4" name="Text 1"/>
          <p:cNvSpPr/>
          <p:nvPr/>
        </p:nvSpPr>
        <p:spPr>
          <a:xfrm>
            <a:off x="6163032" y="2597110"/>
            <a:ext cx="7790736" cy="927973"/>
          </a:xfrm>
          <a:prstGeom prst="rect">
            <a:avLst/>
          </a:prstGeom>
          <a:noFill/>
          <a:ln/>
        </p:spPr>
        <p:txBody>
          <a:bodyPr wrap="square" lIns="0" tIns="0" rIns="0" bIns="0" rtlCol="0" anchor="t"/>
          <a:lstStyle/>
          <a:p>
            <a:pPr marL="0" indent="0">
              <a:lnSpc>
                <a:spcPts val="2400"/>
              </a:lnSpc>
              <a:buNone/>
            </a:pPr>
            <a:r>
              <a:rPr lang="en-US" sz="1500" dirty="0">
                <a:solidFill>
                  <a:srgbClr val="443728"/>
                </a:solidFill>
                <a:latin typeface="Open Sans" pitchFamily="34" charset="0"/>
                <a:ea typeface="Open Sans" pitchFamily="34" charset="-122"/>
                <a:cs typeface="Open Sans" pitchFamily="34" charset="-120"/>
              </a:rPr>
              <a:t>Жоғарғы сынып оқушыларына әр пән бойынша берілетін өзіндік жұмыстардың өз ерекшеліктері бар. Оқушылар жұмысты ойдағыдай және нәтижелі орындауы үшін пән мұғалімдері өзіндік жұмысты ұйымдастырудың ерекшеліктерін білуі тиіс.</a:t>
            </a:r>
            <a:endParaRPr lang="en-US" sz="1500" dirty="0"/>
          </a:p>
        </p:txBody>
      </p:sp>
      <p:sp>
        <p:nvSpPr>
          <p:cNvPr id="5" name="Text 2"/>
          <p:cNvSpPr/>
          <p:nvPr/>
        </p:nvSpPr>
        <p:spPr>
          <a:xfrm>
            <a:off x="6163032" y="3742492"/>
            <a:ext cx="7790736" cy="1546622"/>
          </a:xfrm>
          <a:prstGeom prst="rect">
            <a:avLst/>
          </a:prstGeom>
          <a:noFill/>
          <a:ln/>
        </p:spPr>
        <p:txBody>
          <a:bodyPr wrap="square" lIns="0" tIns="0" rIns="0" bIns="0" rtlCol="0" anchor="t"/>
          <a:lstStyle/>
          <a:p>
            <a:pPr marL="0" indent="0">
              <a:lnSpc>
                <a:spcPts val="2400"/>
              </a:lnSpc>
              <a:buNone/>
            </a:pPr>
            <a:r>
              <a:rPr lang="en-US" sz="1500" dirty="0">
                <a:solidFill>
                  <a:srgbClr val="443728"/>
                </a:solidFill>
                <a:latin typeface="Open Sans" pitchFamily="34" charset="0"/>
                <a:ea typeface="Open Sans" pitchFamily="34" charset="-122"/>
                <a:cs typeface="Open Sans" pitchFamily="34" charset="-120"/>
              </a:rPr>
              <a:t>7-8 сынып оқушыларының практикалық және тану епдейліктері бұрынғымен салыстырғанда неғұрлым жоғары деңгейде құрылады. Бұл оқушыларға өз бетімен орындауға берілген тапсырмалардың күрделі болуын қажет етеді. Жоғарғы сыныптағы оқушылардың жас ерекшеліктеріне байланысты психикалық және ойлау қарекеттерінің ескерілуі керек.</a:t>
            </a:r>
            <a:endParaRPr lang="en-US" sz="1500" dirty="0"/>
          </a:p>
        </p:txBody>
      </p:sp>
      <p:sp>
        <p:nvSpPr>
          <p:cNvPr id="7" name="Text 3"/>
          <p:cNvSpPr/>
          <p:nvPr/>
        </p:nvSpPr>
        <p:spPr>
          <a:xfrm>
            <a:off x="6163033" y="5699760"/>
            <a:ext cx="7790736" cy="1237298"/>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Жоғары сынып оқушыларына арналған өзіндік жұмыстарды ұйымдастыру кезінде олардың жас ерекшеліктерін ескеру қажет, олардың білім деңгейі жоғары, бірақ олардың әлі де өзіндік ұйымдастыру дағдылары дамып келе жатқан кезеңде.</a:t>
            </a:r>
            <a:endParaRPr lang="en-US" sz="1500" dirty="0"/>
          </a:p>
        </p:txBody>
      </p:sp>
      <p:sp>
        <p:nvSpPr>
          <p:cNvPr id="8" name="Прямоугольник 7">
            <a:extLst>
              <a:ext uri="{FF2B5EF4-FFF2-40B4-BE49-F238E27FC236}">
                <a16:creationId xmlns:a16="http://schemas.microsoft.com/office/drawing/2014/main" id="{4273AE82-C166-4F70-9976-A3FE51E9FFEA}"/>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4037" y="1355765"/>
            <a:ext cx="12902327" cy="1543050"/>
          </a:xfrm>
          <a:prstGeom prst="rect">
            <a:avLst/>
          </a:prstGeom>
          <a:noFill/>
          <a:ln/>
        </p:spPr>
        <p:txBody>
          <a:bodyPr wrap="square" lIns="0" tIns="0" rIns="0" bIns="0" rtlCol="0" anchor="t"/>
          <a:lstStyle/>
          <a:p>
            <a:pPr marL="0" indent="0">
              <a:lnSpc>
                <a:spcPts val="6050"/>
              </a:lnSpc>
              <a:buNone/>
            </a:pPr>
            <a:r>
              <a:rPr lang="en-US" sz="4850" b="1" dirty="0">
                <a:solidFill>
                  <a:srgbClr val="443728"/>
                </a:solidFill>
                <a:latin typeface="Crimson Pro Bold" pitchFamily="34" charset="0"/>
                <a:ea typeface="Crimson Pro Bold" pitchFamily="34" charset="-122"/>
                <a:cs typeface="Crimson Pro Bold" pitchFamily="34" charset="-120"/>
              </a:rPr>
              <a:t>Жоғарғы сынып оқушыларына өзіндік жұмыстарды ұйымдастыру</a:t>
            </a:r>
            <a:endParaRPr lang="en-US" sz="4850" dirty="0"/>
          </a:p>
        </p:txBody>
      </p:sp>
      <p:sp>
        <p:nvSpPr>
          <p:cNvPr id="3" name="Text 1"/>
          <p:cNvSpPr/>
          <p:nvPr/>
        </p:nvSpPr>
        <p:spPr>
          <a:xfrm>
            <a:off x="864037" y="3491270"/>
            <a:ext cx="6150054" cy="2370296"/>
          </a:xfrm>
          <a:prstGeom prst="rect">
            <a:avLst/>
          </a:prstGeom>
          <a:noFill/>
          <a:ln/>
        </p:spPr>
        <p:txBody>
          <a:bodyPr wrap="square" lIns="0" tIns="0" rIns="0" bIns="0" rtlCol="0" anchor="t"/>
          <a:lstStyle/>
          <a:p>
            <a:pPr marL="0" indent="0">
              <a:lnSpc>
                <a:spcPts val="3100"/>
              </a:lnSpc>
              <a:buNone/>
            </a:pPr>
            <a:r>
              <a:rPr lang="en-US" sz="1900" dirty="0">
                <a:solidFill>
                  <a:srgbClr val="443728"/>
                </a:solidFill>
                <a:latin typeface="Open Sans" pitchFamily="34" charset="0"/>
                <a:ea typeface="Open Sans" pitchFamily="34" charset="-122"/>
                <a:cs typeface="Open Sans" pitchFamily="34" charset="-120"/>
              </a:rPr>
              <a:t>Жоғарғы сынып оқушыларының сын көзқарастары жақсы дамыған, сондықтан олар қарастырылған мәселелерді толық талдауға және туындаған күмәндарын тексеруге ұмтылады. Олар бұрынғы қалыптасқан білімдерімен үйлеспейтін түсініксіздікті қабылдамайды.</a:t>
            </a:r>
            <a:endParaRPr lang="en-US" sz="1900" dirty="0"/>
          </a:p>
        </p:txBody>
      </p:sp>
      <p:sp>
        <p:nvSpPr>
          <p:cNvPr id="4" name="Text 2"/>
          <p:cNvSpPr/>
          <p:nvPr/>
        </p:nvSpPr>
        <p:spPr>
          <a:xfrm>
            <a:off x="7623929" y="3491270"/>
            <a:ext cx="6150054" cy="3160395"/>
          </a:xfrm>
          <a:prstGeom prst="rect">
            <a:avLst/>
          </a:prstGeom>
          <a:noFill/>
          <a:ln/>
        </p:spPr>
        <p:txBody>
          <a:bodyPr wrap="square" lIns="0" tIns="0" rIns="0" bIns="0" rtlCol="0" anchor="t"/>
          <a:lstStyle/>
          <a:p>
            <a:pPr marL="0" indent="0">
              <a:lnSpc>
                <a:spcPts val="3100"/>
              </a:lnSpc>
              <a:buNone/>
            </a:pPr>
            <a:r>
              <a:rPr lang="en-US" sz="1900" dirty="0">
                <a:solidFill>
                  <a:srgbClr val="443728"/>
                </a:solidFill>
                <a:latin typeface="Open Sans" pitchFamily="34" charset="0"/>
                <a:ea typeface="Open Sans" pitchFamily="34" charset="-122"/>
                <a:cs typeface="Open Sans" pitchFamily="34" charset="-120"/>
              </a:rPr>
              <a:t>Физика пәні бойынша жоғарғы сыныптар үшін өзіндік жұмыстарды ұйымдастыру барысында физикадағы оқу материалының күрделілігінің кенеттен өсуін, физикалық теория мен математикалық амалдарды қолданудың артуын, əдіснамалық сипаттағы жалпылау мен қорытындылаудың маңызының артуын ескеру керек.</a:t>
            </a:r>
            <a:endParaRPr lang="en-US" sz="1900" dirty="0"/>
          </a:p>
        </p:txBody>
      </p:sp>
      <p:sp>
        <p:nvSpPr>
          <p:cNvPr id="5" name="Прямоугольник 4">
            <a:extLst>
              <a:ext uri="{FF2B5EF4-FFF2-40B4-BE49-F238E27FC236}">
                <a16:creationId xmlns:a16="http://schemas.microsoft.com/office/drawing/2014/main" id="{CC51C554-0C1F-4275-8D74-86A7E55A0820}"/>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431959" y="1076362"/>
            <a:ext cx="6913245" cy="385763"/>
          </a:xfrm>
          <a:prstGeom prst="rect">
            <a:avLst/>
          </a:prstGeom>
          <a:noFill/>
          <a:ln/>
        </p:spPr>
        <p:txBody>
          <a:bodyPr wrap="none" lIns="0" tIns="0" rIns="0" bIns="0" rtlCol="0" anchor="t"/>
          <a:lstStyle/>
          <a:p>
            <a:pPr marL="0" indent="0">
              <a:lnSpc>
                <a:spcPts val="3000"/>
              </a:lnSpc>
              <a:buNone/>
            </a:pPr>
            <a:r>
              <a:rPr lang="en-US" sz="2800" b="1" dirty="0">
                <a:solidFill>
                  <a:srgbClr val="443728"/>
                </a:solidFill>
                <a:latin typeface="Times New Roman" panose="02020603050405020304" pitchFamily="18" charset="0"/>
                <a:ea typeface="Crimson Pro Bold" pitchFamily="34" charset="-122"/>
                <a:cs typeface="Times New Roman" panose="02020603050405020304" pitchFamily="18" charset="0"/>
              </a:rPr>
              <a:t>Сабақты </a:t>
            </a:r>
            <a:r>
              <a:rPr lang="en-US" sz="2800" b="1" dirty="0" err="1">
                <a:solidFill>
                  <a:srgbClr val="443728"/>
                </a:solidFill>
                <a:latin typeface="Times New Roman" panose="02020603050405020304" pitchFamily="18" charset="0"/>
                <a:ea typeface="Crimson Pro Bold" pitchFamily="34" charset="-122"/>
                <a:cs typeface="Times New Roman" panose="02020603050405020304" pitchFamily="18" charset="0"/>
              </a:rPr>
              <a:t>бекіту</a:t>
            </a:r>
            <a:r>
              <a:rPr lang="en-US" sz="2800" b="1" dirty="0">
                <a:solidFill>
                  <a:srgbClr val="443728"/>
                </a:solidFill>
                <a:latin typeface="Times New Roman" panose="02020603050405020304" pitchFamily="18" charset="0"/>
                <a:ea typeface="Crimson Pro Bold" pitchFamily="34" charset="-122"/>
                <a:cs typeface="Times New Roman" panose="02020603050405020304" pitchFamily="18" charset="0"/>
              </a:rPr>
              <a:t> </a:t>
            </a:r>
            <a:r>
              <a:rPr lang="en-US" sz="2800" b="1" dirty="0" err="1">
                <a:solidFill>
                  <a:srgbClr val="443728"/>
                </a:solidFill>
                <a:latin typeface="Times New Roman" panose="02020603050405020304" pitchFamily="18" charset="0"/>
                <a:ea typeface="Crimson Pro Bold" pitchFamily="34" charset="-122"/>
                <a:cs typeface="Times New Roman" panose="02020603050405020304" pitchFamily="18" charset="0"/>
              </a:rPr>
              <a:t>сұрақтары</a:t>
            </a:r>
            <a:endParaRPr lang="en-US" sz="2800" dirty="0">
              <a:latin typeface="Times New Roman" panose="02020603050405020304" pitchFamily="18" charset="0"/>
              <a:cs typeface="Times New Roman" panose="02020603050405020304" pitchFamily="18" charset="0"/>
            </a:endParaRPr>
          </a:p>
        </p:txBody>
      </p:sp>
      <p:sp>
        <p:nvSpPr>
          <p:cNvPr id="4" name="Text 1"/>
          <p:cNvSpPr/>
          <p:nvPr/>
        </p:nvSpPr>
        <p:spPr>
          <a:xfrm>
            <a:off x="431959" y="1943376"/>
            <a:ext cx="8280083" cy="197525"/>
          </a:xfrm>
          <a:prstGeom prst="rect">
            <a:avLst/>
          </a:prstGeom>
          <a:noFill/>
          <a:ln/>
        </p:spPr>
        <p:txBody>
          <a:bodyPr wrap="none" lIns="0" tIns="0" rIns="0" bIns="0" rtlCol="0" anchor="t"/>
          <a:lstStyle/>
          <a:p>
            <a:pPr marL="0" indent="0">
              <a:lnSpc>
                <a:spcPts val="1550"/>
              </a:lnSpc>
              <a:buNone/>
            </a:pPr>
            <a:r>
              <a:rPr lang="en-US" sz="1600" i="1" dirty="0">
                <a:solidFill>
                  <a:srgbClr val="443728"/>
                </a:solidFill>
                <a:latin typeface="Open Sans" pitchFamily="34" charset="0"/>
                <a:ea typeface="Open Sans" pitchFamily="34" charset="-122"/>
                <a:cs typeface="Open Sans" pitchFamily="34" charset="-120"/>
              </a:rPr>
              <a:t>Дәрісті бекіту сұрақтары:</a:t>
            </a:r>
            <a:endParaRPr lang="en-US" sz="1600" i="1" dirty="0"/>
          </a:p>
        </p:txBody>
      </p:sp>
      <p:sp>
        <p:nvSpPr>
          <p:cNvPr id="5" name="Text 2"/>
          <p:cNvSpPr/>
          <p:nvPr/>
        </p:nvSpPr>
        <p:spPr>
          <a:xfrm>
            <a:off x="431959" y="2677056"/>
            <a:ext cx="8280083" cy="544459"/>
          </a:xfrm>
          <a:prstGeom prst="rect">
            <a:avLst/>
          </a:prstGeom>
          <a:noFill/>
          <a:ln/>
        </p:spPr>
        <p:txBody>
          <a:bodyPr wrap="none" lIns="0" tIns="0" rIns="0" bIns="0" rtlCol="0" anchor="t"/>
          <a:lstStyle/>
          <a:p>
            <a:pPr marL="342900" indent="-342900" algn="l">
              <a:lnSpc>
                <a:spcPts val="1550"/>
              </a:lnSpc>
              <a:buSzPct val="100000"/>
              <a:buFont typeface="+mj-lt"/>
              <a:buAutoNum type="arabicPeriod"/>
            </a:pPr>
            <a:r>
              <a:rPr lang="en-US" sz="1400" dirty="0">
                <a:solidFill>
                  <a:srgbClr val="443728"/>
                </a:solidFill>
                <a:latin typeface="Open Sans" pitchFamily="34" charset="0"/>
                <a:ea typeface="Open Sans" pitchFamily="34" charset="-122"/>
                <a:cs typeface="Open Sans" pitchFamily="34" charset="-120"/>
              </a:rPr>
              <a:t>Физиканы оқыту үрдісінде өзіндік жұмыстардың әр түрін қолдану арқылы </a:t>
            </a:r>
            <a:r>
              <a:rPr lang="en-US" sz="1400" dirty="0" err="1">
                <a:solidFill>
                  <a:srgbClr val="443728"/>
                </a:solidFill>
                <a:latin typeface="Open Sans" pitchFamily="34" charset="0"/>
                <a:ea typeface="Open Sans" pitchFamily="34" charset="-122"/>
                <a:cs typeface="Open Sans" pitchFamily="34" charset="-120"/>
              </a:rPr>
              <a:t>оқушылардың</a:t>
            </a:r>
            <a:r>
              <a:rPr lang="en-US" sz="1400" dirty="0">
                <a:solidFill>
                  <a:srgbClr val="443728"/>
                </a:solidFill>
                <a:latin typeface="Open Sans" pitchFamily="34" charset="0"/>
                <a:ea typeface="Open Sans" pitchFamily="34" charset="-122"/>
                <a:cs typeface="Open Sans" pitchFamily="34" charset="-120"/>
              </a:rPr>
              <a:t> </a:t>
            </a:r>
          </a:p>
          <a:p>
            <a:pPr algn="l">
              <a:lnSpc>
                <a:spcPts val="1550"/>
              </a:lnSpc>
              <a:buSzPct val="100000"/>
            </a:pPr>
            <a:r>
              <a:rPr lang="en-US" sz="1400" dirty="0" err="1">
                <a:solidFill>
                  <a:srgbClr val="443728"/>
                </a:solidFill>
                <a:latin typeface="Open Sans" pitchFamily="34" charset="0"/>
                <a:ea typeface="Open Sans" pitchFamily="34" charset="-122"/>
                <a:cs typeface="Open Sans" pitchFamily="34" charset="-120"/>
              </a:rPr>
              <a:t>қандай</a:t>
            </a:r>
            <a:r>
              <a:rPr lang="en-US" sz="1400" dirty="0">
                <a:solidFill>
                  <a:srgbClr val="443728"/>
                </a:solidFill>
                <a:latin typeface="Open Sans" pitchFamily="34" charset="0"/>
                <a:ea typeface="Open Sans" pitchFamily="34" charset="-122"/>
                <a:cs typeface="Open Sans" pitchFamily="34" charset="-120"/>
              </a:rPr>
              <a:t> дағдыны қалыптастырады?</a:t>
            </a:r>
            <a:endParaRPr lang="en-US" sz="1400" dirty="0"/>
          </a:p>
        </p:txBody>
      </p:sp>
      <p:sp>
        <p:nvSpPr>
          <p:cNvPr id="6" name="Text 3"/>
          <p:cNvSpPr/>
          <p:nvPr/>
        </p:nvSpPr>
        <p:spPr>
          <a:xfrm>
            <a:off x="431955" y="3516286"/>
            <a:ext cx="8280083"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2"/>
            </a:pPr>
            <a:r>
              <a:rPr lang="en-US" sz="1400" dirty="0">
                <a:solidFill>
                  <a:srgbClr val="443728"/>
                </a:solidFill>
                <a:latin typeface="Open Sans" pitchFamily="34" charset="0"/>
                <a:ea typeface="Open Sans" pitchFamily="34" charset="-122"/>
                <a:cs typeface="Open Sans" pitchFamily="34" charset="-120"/>
              </a:rPr>
              <a:t>Оқу барысында қолданылатын өзіндік жұмыстардың нысандарына байланысты қалай жіктеледі?</a:t>
            </a:r>
            <a:endParaRPr lang="en-US" sz="1400" dirty="0"/>
          </a:p>
        </p:txBody>
      </p:sp>
      <p:sp>
        <p:nvSpPr>
          <p:cNvPr id="7" name="Text 4"/>
          <p:cNvSpPr/>
          <p:nvPr/>
        </p:nvSpPr>
        <p:spPr>
          <a:xfrm>
            <a:off x="431956" y="4023493"/>
            <a:ext cx="8280083"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3"/>
            </a:pPr>
            <a:r>
              <a:rPr lang="en-US" sz="1400" dirty="0">
                <a:solidFill>
                  <a:srgbClr val="443728"/>
                </a:solidFill>
                <a:latin typeface="Open Sans" pitchFamily="34" charset="0"/>
                <a:ea typeface="Open Sans" pitchFamily="34" charset="-122"/>
                <a:cs typeface="Open Sans" pitchFamily="34" charset="-120"/>
              </a:rPr>
              <a:t>Өзіндік жұмыстардың барлық түрлерін дидактикалық мақсаты бойынша қанша топқа бөлеміз?</a:t>
            </a:r>
            <a:endParaRPr lang="en-US" sz="1400" dirty="0"/>
          </a:p>
        </p:txBody>
      </p:sp>
      <p:sp>
        <p:nvSpPr>
          <p:cNvPr id="8" name="Text 5"/>
          <p:cNvSpPr/>
          <p:nvPr/>
        </p:nvSpPr>
        <p:spPr>
          <a:xfrm>
            <a:off x="431959" y="4515789"/>
            <a:ext cx="8280083"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4"/>
            </a:pPr>
            <a:r>
              <a:rPr lang="en-US" sz="1400" dirty="0">
                <a:solidFill>
                  <a:srgbClr val="443728"/>
                </a:solidFill>
                <a:latin typeface="Open Sans" pitchFamily="34" charset="0"/>
                <a:ea typeface="Open Sans" pitchFamily="34" charset="-122"/>
                <a:cs typeface="Open Sans" pitchFamily="34" charset="-120"/>
              </a:rPr>
              <a:t>Өзіндік жұмысты негізгі дидактикалық мақсаты бойынша жіктеу кезіндегі мазмұны қандай?</a:t>
            </a:r>
            <a:endParaRPr lang="en-US" sz="1400" dirty="0"/>
          </a:p>
        </p:txBody>
      </p:sp>
      <p:sp>
        <p:nvSpPr>
          <p:cNvPr id="9" name="Text 6"/>
          <p:cNvSpPr/>
          <p:nvPr/>
        </p:nvSpPr>
        <p:spPr>
          <a:xfrm>
            <a:off x="431959" y="5002572"/>
            <a:ext cx="8280083"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5"/>
            </a:pPr>
            <a:r>
              <a:rPr lang="en-US" sz="1400" dirty="0">
                <a:solidFill>
                  <a:srgbClr val="443728"/>
                </a:solidFill>
                <a:latin typeface="Open Sans" pitchFamily="34" charset="0"/>
                <a:ea typeface="Open Sans" pitchFamily="34" charset="-122"/>
                <a:cs typeface="Open Sans" pitchFamily="34" charset="-120"/>
              </a:rPr>
              <a:t>Физика пәні бойынша өзіндік жұмыстардың түрлері мен топтары атаңыз.</a:t>
            </a:r>
            <a:endParaRPr lang="en-US" sz="1400" dirty="0"/>
          </a:p>
        </p:txBody>
      </p:sp>
      <p:sp>
        <p:nvSpPr>
          <p:cNvPr id="10" name="Text 7"/>
          <p:cNvSpPr/>
          <p:nvPr/>
        </p:nvSpPr>
        <p:spPr>
          <a:xfrm>
            <a:off x="431957" y="5478290"/>
            <a:ext cx="8280083"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6"/>
            </a:pPr>
            <a:r>
              <a:rPr lang="en-US" sz="1400" dirty="0">
                <a:solidFill>
                  <a:srgbClr val="443728"/>
                </a:solidFill>
                <a:latin typeface="Open Sans" pitchFamily="34" charset="0"/>
                <a:ea typeface="Open Sans" pitchFamily="34" charset="-122"/>
                <a:cs typeface="Open Sans" pitchFamily="34" charset="-120"/>
              </a:rPr>
              <a:t>Өзіндік жұмыстар жүйесін құру кезінде қойылатын негізгі дидактикалық талаптарды атаңыз.</a:t>
            </a:r>
            <a:endParaRPr lang="en-US" sz="1400" dirty="0"/>
          </a:p>
        </p:txBody>
      </p:sp>
      <p:sp>
        <p:nvSpPr>
          <p:cNvPr id="11" name="Text 8"/>
          <p:cNvSpPr/>
          <p:nvPr/>
        </p:nvSpPr>
        <p:spPr>
          <a:xfrm>
            <a:off x="431959" y="5939580"/>
            <a:ext cx="8280083"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7"/>
            </a:pPr>
            <a:r>
              <a:rPr lang="en-US" sz="1400" dirty="0">
                <a:solidFill>
                  <a:srgbClr val="443728"/>
                </a:solidFill>
                <a:latin typeface="Open Sans" pitchFamily="34" charset="0"/>
                <a:ea typeface="Open Sans" pitchFamily="34" charset="-122"/>
                <a:cs typeface="Open Sans" pitchFamily="34" charset="-120"/>
              </a:rPr>
              <a:t>Өзіндік жұмыстарда басшылыққа алудың қандай ерекшеліктері бар?</a:t>
            </a:r>
            <a:endParaRPr lang="en-US" sz="1400" dirty="0"/>
          </a:p>
        </p:txBody>
      </p:sp>
      <p:sp>
        <p:nvSpPr>
          <p:cNvPr id="12" name="Text 9"/>
          <p:cNvSpPr/>
          <p:nvPr/>
        </p:nvSpPr>
        <p:spPr>
          <a:xfrm>
            <a:off x="431958" y="6431876"/>
            <a:ext cx="8280083" cy="395049"/>
          </a:xfrm>
          <a:prstGeom prst="rect">
            <a:avLst/>
          </a:prstGeom>
          <a:noFill/>
          <a:ln/>
        </p:spPr>
        <p:txBody>
          <a:bodyPr wrap="square" lIns="0" tIns="0" rIns="0" bIns="0" rtlCol="0" anchor="t"/>
          <a:lstStyle/>
          <a:p>
            <a:pPr marL="342900" indent="-342900" algn="l">
              <a:lnSpc>
                <a:spcPts val="1550"/>
              </a:lnSpc>
              <a:buSzPct val="100000"/>
              <a:buFont typeface="+mj-lt"/>
              <a:buAutoNum type="arabicPeriod" startAt="8"/>
            </a:pPr>
            <a:r>
              <a:rPr lang="en-US" sz="1400" dirty="0">
                <a:solidFill>
                  <a:srgbClr val="443728"/>
                </a:solidFill>
                <a:latin typeface="Open Sans" pitchFamily="34" charset="0"/>
                <a:ea typeface="Open Sans" pitchFamily="34" charset="-122"/>
                <a:cs typeface="Open Sans" pitchFamily="34" charset="-120"/>
              </a:rPr>
              <a:t>Мектеп оқушыларын физикадан оқу әдебиеті және қосымша әдебиетпен өзіндік жұмыс жасауда қандай кезеңдерге бөліп қарастыруға болады?</a:t>
            </a:r>
            <a:endParaRPr lang="en-US" sz="1400" dirty="0"/>
          </a:p>
        </p:txBody>
      </p:sp>
      <p:sp>
        <p:nvSpPr>
          <p:cNvPr id="13" name="Text 10"/>
          <p:cNvSpPr/>
          <p:nvPr/>
        </p:nvSpPr>
        <p:spPr>
          <a:xfrm>
            <a:off x="431959" y="7099606"/>
            <a:ext cx="8280083" cy="197525"/>
          </a:xfrm>
          <a:prstGeom prst="rect">
            <a:avLst/>
          </a:prstGeom>
          <a:noFill/>
          <a:ln/>
        </p:spPr>
        <p:txBody>
          <a:bodyPr wrap="none" lIns="0" tIns="0" rIns="0" bIns="0" rtlCol="0" anchor="t"/>
          <a:lstStyle/>
          <a:p>
            <a:pPr marL="342900" indent="-342900" algn="l">
              <a:lnSpc>
                <a:spcPts val="1550"/>
              </a:lnSpc>
              <a:buSzPct val="100000"/>
              <a:buFont typeface="+mj-lt"/>
              <a:buAutoNum type="arabicPeriod" startAt="9"/>
            </a:pPr>
            <a:r>
              <a:rPr lang="en-US" sz="1400" dirty="0">
                <a:solidFill>
                  <a:srgbClr val="443728"/>
                </a:solidFill>
                <a:latin typeface="Open Sans" pitchFamily="34" charset="0"/>
                <a:ea typeface="Open Sans" pitchFamily="34" charset="-122"/>
                <a:cs typeface="Open Sans" pitchFamily="34" charset="-120"/>
              </a:rPr>
              <a:t>Пән бойынша жоғарғы сынып оқушыларына өзіндік жұмыстарды ұйымдастыруда қандай фактілер ескеру керек?</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64037" y="3343275"/>
            <a:ext cx="12902327" cy="1543050"/>
          </a:xfrm>
          <a:prstGeom prst="rect">
            <a:avLst/>
          </a:prstGeom>
          <a:noFill/>
          <a:ln/>
        </p:spPr>
        <p:txBody>
          <a:bodyPr wrap="square" lIns="0" tIns="0" rIns="0" bIns="0" rtlCol="0" anchor="ctr"/>
          <a:lstStyle/>
          <a:p>
            <a:pPr marL="0" indent="0" algn="ctr">
              <a:lnSpc>
                <a:spcPts val="6050"/>
              </a:lnSpc>
              <a:buNone/>
            </a:pPr>
            <a:r>
              <a:rPr lang="kk-KZ" sz="5400" b="1" dirty="0">
                <a:solidFill>
                  <a:srgbClr val="443728"/>
                </a:solidFill>
                <a:latin typeface="Crimson Pro Bold" pitchFamily="34" charset="0"/>
                <a:ea typeface="Crimson Pro Bold" pitchFamily="34" charset="-122"/>
                <a:cs typeface="Crimson Pro Bold" pitchFamily="34" charset="-120"/>
              </a:rPr>
              <a:t>Назарларыңызға рақмет!</a:t>
            </a:r>
            <a:endParaRPr lang="en-US" sz="5400" dirty="0"/>
          </a:p>
        </p:txBody>
      </p:sp>
      <p:sp>
        <p:nvSpPr>
          <p:cNvPr id="6" name="Прямоугольник 5">
            <a:extLst>
              <a:ext uri="{FF2B5EF4-FFF2-40B4-BE49-F238E27FC236}">
                <a16:creationId xmlns:a16="http://schemas.microsoft.com/office/drawing/2014/main" id="{AA1056FB-8069-4006-9896-9C64D2C5B66D}"/>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24554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5457" y="1112044"/>
            <a:ext cx="7553087" cy="3920490"/>
          </a:xfrm>
          <a:prstGeom prst="rect">
            <a:avLst/>
          </a:prstGeom>
          <a:noFill/>
          <a:ln/>
        </p:spPr>
        <p:txBody>
          <a:bodyPr wrap="square" lIns="0" tIns="0" rIns="0" bIns="0" rtlCol="0" anchor="t"/>
          <a:lstStyle/>
          <a:p>
            <a:pPr marL="0" indent="0">
              <a:lnSpc>
                <a:spcPts val="7700"/>
              </a:lnSpc>
              <a:buNone/>
            </a:pPr>
            <a:r>
              <a:rPr lang="en-US" sz="6150" b="1" dirty="0">
                <a:solidFill>
                  <a:srgbClr val="443728"/>
                </a:solidFill>
                <a:latin typeface="Times New Roman" panose="02020603050405020304" pitchFamily="18" charset="0"/>
                <a:ea typeface="Crimson Pro Bold" pitchFamily="34" charset="-122"/>
                <a:cs typeface="Times New Roman" panose="02020603050405020304" pitchFamily="18" charset="0"/>
              </a:rPr>
              <a:t>Физикадан оқушылардың өз бетінше істелетін жұмыстары</a:t>
            </a:r>
            <a:endParaRPr lang="en-US" sz="6150" dirty="0">
              <a:latin typeface="Times New Roman" panose="02020603050405020304" pitchFamily="18" charset="0"/>
              <a:cs typeface="Times New Roman" panose="02020603050405020304" pitchFamily="18" charset="0"/>
            </a:endParaRPr>
          </a:p>
        </p:txBody>
      </p:sp>
      <p:sp>
        <p:nvSpPr>
          <p:cNvPr id="4" name="Text 1"/>
          <p:cNvSpPr/>
          <p:nvPr/>
        </p:nvSpPr>
        <p:spPr>
          <a:xfrm>
            <a:off x="795457" y="5373410"/>
            <a:ext cx="7553087" cy="1090851"/>
          </a:xfrm>
          <a:prstGeom prst="rect">
            <a:avLst/>
          </a:prstGeom>
          <a:noFill/>
          <a:ln/>
        </p:spPr>
        <p:txBody>
          <a:bodyPr wrap="square" lIns="0" tIns="0" rIns="0" bIns="0" rtlCol="0" anchor="t"/>
          <a:lstStyle/>
          <a:p>
            <a:pPr marL="0" indent="0">
              <a:lnSpc>
                <a:spcPts val="2850"/>
              </a:lnSpc>
              <a:buNone/>
            </a:pPr>
            <a:r>
              <a:rPr lang="en-US" sz="1750" dirty="0">
                <a:solidFill>
                  <a:srgbClr val="443728"/>
                </a:solidFill>
                <a:latin typeface="Open Sans" pitchFamily="34" charset="0"/>
                <a:ea typeface="Open Sans" pitchFamily="34" charset="-122"/>
                <a:cs typeface="Open Sans" pitchFamily="34" charset="-120"/>
              </a:rPr>
              <a:t>Бұл презентацияда оқушылардың өзіндік жұмыстарының түрлері, оларды ұйымдастырудың дидактикалық принциптері және жоғары сынып оқушыларына арналған ерекшеліктер қарастырылады.</a:t>
            </a:r>
            <a:endParaRPr lang="en-US" sz="1750" dirty="0"/>
          </a:p>
        </p:txBody>
      </p:sp>
      <p:sp>
        <p:nvSpPr>
          <p:cNvPr id="5" name="Shape 2"/>
          <p:cNvSpPr/>
          <p:nvPr/>
        </p:nvSpPr>
        <p:spPr>
          <a:xfrm>
            <a:off x="795457" y="6736913"/>
            <a:ext cx="363617" cy="363617"/>
          </a:xfrm>
          <a:prstGeom prst="roundRect">
            <a:avLst>
              <a:gd name="adj" fmla="val 25144824"/>
            </a:avLst>
          </a:prstGeom>
          <a:noFill/>
          <a:ln w="7620">
            <a:solidFill>
              <a:srgbClr val="FFFFFF"/>
            </a:solidFill>
            <a:prstDash val="soli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64037" y="2231232"/>
            <a:ext cx="6172200" cy="771525"/>
          </a:xfrm>
          <a:prstGeom prst="rect">
            <a:avLst/>
          </a:prstGeom>
          <a:noFill/>
          <a:ln/>
        </p:spPr>
        <p:txBody>
          <a:bodyPr wrap="none" lIns="0" tIns="0" rIns="0" bIns="0" rtlCol="0" anchor="t"/>
          <a:lstStyle/>
          <a:p>
            <a:pPr marL="0" indent="0">
              <a:lnSpc>
                <a:spcPts val="6050"/>
              </a:lnSpc>
              <a:buNone/>
            </a:pPr>
            <a:r>
              <a:rPr lang="kk-KZ" sz="6000" b="1" dirty="0">
                <a:solidFill>
                  <a:srgbClr val="443728"/>
                </a:solidFill>
                <a:latin typeface="Crimson Pro Bold" pitchFamily="34" charset="0"/>
                <a:ea typeface="Crimson Pro Bold" pitchFamily="34" charset="-122"/>
                <a:cs typeface="Crimson Pro Bold" pitchFamily="34" charset="-120"/>
              </a:rPr>
              <a:t>Жоспар</a:t>
            </a:r>
            <a:endParaRPr lang="en-US" sz="6000" dirty="0"/>
          </a:p>
        </p:txBody>
      </p:sp>
      <p:sp>
        <p:nvSpPr>
          <p:cNvPr id="3" name="Прямоугольник 2">
            <a:extLst>
              <a:ext uri="{FF2B5EF4-FFF2-40B4-BE49-F238E27FC236}">
                <a16:creationId xmlns:a16="http://schemas.microsoft.com/office/drawing/2014/main" id="{E056792D-5CFD-4DF3-B46B-4DFE1816314C}"/>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ext 0">
            <a:extLst>
              <a:ext uri="{FF2B5EF4-FFF2-40B4-BE49-F238E27FC236}">
                <a16:creationId xmlns:a16="http://schemas.microsoft.com/office/drawing/2014/main" id="{FF8361B6-5A93-41FB-B8B6-DB8E431963CC}"/>
              </a:ext>
            </a:extLst>
          </p:cNvPr>
          <p:cNvSpPr/>
          <p:nvPr/>
        </p:nvSpPr>
        <p:spPr>
          <a:xfrm>
            <a:off x="864037" y="2832410"/>
            <a:ext cx="12483973" cy="3579541"/>
          </a:xfrm>
          <a:prstGeom prst="rect">
            <a:avLst/>
          </a:prstGeom>
          <a:noFill/>
          <a:ln/>
        </p:spPr>
        <p:txBody>
          <a:bodyPr wrap="none" lIns="0" tIns="0" rIns="0" bIns="0" rtlCol="0" anchor="ctr"/>
          <a:lstStyle/>
          <a:p>
            <a:pPr marL="342900" lvl="0" indent="-342900" algn="just">
              <a:buFont typeface="+mj-lt"/>
              <a:buAutoNum type="arabicPeriod"/>
            </a:pPr>
            <a:r>
              <a:rPr lang="kk-KZ" sz="2500" dirty="0">
                <a:solidFill>
                  <a:srgbClr val="443728"/>
                </a:solidFill>
                <a:latin typeface="Crimson"/>
                <a:ea typeface="Crimson Pro Bold"/>
              </a:rPr>
              <a:t>Оқушылардың өзіндік жұмыстарының түрі.</a:t>
            </a:r>
          </a:p>
          <a:p>
            <a:pPr marL="342900" lvl="0" indent="-342900">
              <a:buFont typeface="+mj-lt"/>
              <a:buAutoNum type="arabicPeriod"/>
            </a:pPr>
            <a:r>
              <a:rPr lang="kk-KZ" sz="2500" dirty="0">
                <a:solidFill>
                  <a:srgbClr val="443728"/>
                </a:solidFill>
                <a:latin typeface="Crimson"/>
                <a:ea typeface="Crimson Pro Bold"/>
              </a:rPr>
              <a:t>Физикадан оқушылардың өзіндік жұмыстарының жүйесін құрудың дидактикалық </a:t>
            </a:r>
          </a:p>
          <a:p>
            <a:pPr marL="342900" lvl="0" indent="-342900">
              <a:buFont typeface="+mj-lt"/>
              <a:buAutoNum type="arabicPeriod"/>
            </a:pPr>
            <a:r>
              <a:rPr lang="kk-KZ" sz="2500" dirty="0">
                <a:solidFill>
                  <a:srgbClr val="443728"/>
                </a:solidFill>
                <a:latin typeface="Crimson"/>
                <a:ea typeface="Crimson Pro Bold"/>
              </a:rPr>
              <a:t>принциптері ж</a:t>
            </a:r>
            <a:r>
              <a:rPr lang="en-GB" sz="2500" dirty="0">
                <a:solidFill>
                  <a:srgbClr val="443728"/>
                </a:solidFill>
                <a:latin typeface="Crimson"/>
                <a:ea typeface="Crimson Pro Bold"/>
              </a:rPr>
              <a:t>ə</a:t>
            </a:r>
            <a:r>
              <a:rPr lang="kk-KZ" sz="2500" dirty="0">
                <a:solidFill>
                  <a:srgbClr val="443728"/>
                </a:solidFill>
                <a:latin typeface="Crimson"/>
                <a:ea typeface="Crimson Pro Bold"/>
              </a:rPr>
              <a:t>не оған жетекшілік ету.</a:t>
            </a:r>
          </a:p>
          <a:p>
            <a:pPr marL="342900" lvl="0" indent="-342900" algn="just">
              <a:buFont typeface="+mj-lt"/>
              <a:buAutoNum type="arabicPeriod"/>
            </a:pPr>
            <a:r>
              <a:rPr lang="kk-KZ" sz="2500" dirty="0">
                <a:solidFill>
                  <a:srgbClr val="443728"/>
                </a:solidFill>
                <a:latin typeface="Crimson"/>
                <a:ea typeface="Crimson Pro Bold"/>
              </a:rPr>
              <a:t>Физикадан оқу </a:t>
            </a:r>
            <a:r>
              <a:rPr lang="en-GB" sz="2500" dirty="0">
                <a:solidFill>
                  <a:srgbClr val="443728"/>
                </a:solidFill>
                <a:latin typeface="Crimson"/>
                <a:ea typeface="Crimson Pro Bold"/>
              </a:rPr>
              <a:t>ə</a:t>
            </a:r>
            <a:r>
              <a:rPr lang="kk-KZ" sz="2500" dirty="0">
                <a:solidFill>
                  <a:srgbClr val="443728"/>
                </a:solidFill>
                <a:latin typeface="Crimson"/>
                <a:ea typeface="Crimson Pro Bold"/>
              </a:rPr>
              <a:t>дебиетімен өзіндік жұмыс жасау.</a:t>
            </a:r>
          </a:p>
          <a:p>
            <a:pPr marL="342900" lvl="0" indent="-342900" algn="just">
              <a:buFont typeface="+mj-lt"/>
              <a:buAutoNum type="arabicPeriod"/>
            </a:pPr>
            <a:r>
              <a:rPr lang="kk-KZ" sz="2500" dirty="0">
                <a:solidFill>
                  <a:srgbClr val="443728"/>
                </a:solidFill>
                <a:latin typeface="Crimson"/>
                <a:ea typeface="Crimson Pro Bold"/>
              </a:rPr>
              <a:t>Жоғары сынып оқушыларына өзіндік жұмыстарды ұйымдастырудың ерекшеліктері.</a:t>
            </a:r>
          </a:p>
        </p:txBody>
      </p:sp>
    </p:spTree>
    <p:extLst>
      <p:ext uri="{BB962C8B-B14F-4D97-AF65-F5344CB8AC3E}">
        <p14:creationId xmlns:p14="http://schemas.microsoft.com/office/powerpoint/2010/main" val="212878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05551"/>
          </a:xfrm>
          <a:prstGeom prst="rect">
            <a:avLst/>
          </a:prstGeom>
        </p:spPr>
      </p:pic>
      <p:sp>
        <p:nvSpPr>
          <p:cNvPr id="3" name="Text 0"/>
          <p:cNvSpPr/>
          <p:nvPr/>
        </p:nvSpPr>
        <p:spPr>
          <a:xfrm>
            <a:off x="701516" y="3528417"/>
            <a:ext cx="12415599" cy="626388"/>
          </a:xfrm>
          <a:prstGeom prst="rect">
            <a:avLst/>
          </a:prstGeom>
          <a:noFill/>
          <a:ln/>
        </p:spPr>
        <p:txBody>
          <a:bodyPr wrap="none" lIns="0" tIns="0" rIns="0" bIns="0" rtlCol="0" anchor="t"/>
          <a:lstStyle/>
          <a:p>
            <a:pPr marL="0" indent="0">
              <a:lnSpc>
                <a:spcPts val="4900"/>
              </a:lnSpc>
              <a:buNone/>
            </a:pPr>
            <a:r>
              <a:rPr lang="en-US" sz="3900" b="1" dirty="0">
                <a:solidFill>
                  <a:srgbClr val="443728"/>
                </a:solidFill>
                <a:latin typeface="Crimson Pro Bold" pitchFamily="34" charset="0"/>
                <a:ea typeface="Crimson Pro Bold" pitchFamily="34" charset="-122"/>
                <a:cs typeface="Crimson Pro Bold" pitchFamily="34" charset="-120"/>
              </a:rPr>
              <a:t>Оқушылардың өзіндік жұмыстарының түрлері</a:t>
            </a:r>
            <a:endParaRPr lang="en-US" sz="3900" dirty="0"/>
          </a:p>
        </p:txBody>
      </p:sp>
      <p:sp>
        <p:nvSpPr>
          <p:cNvPr id="4" name="Text 1"/>
          <p:cNvSpPr/>
          <p:nvPr/>
        </p:nvSpPr>
        <p:spPr>
          <a:xfrm>
            <a:off x="701516" y="4455438"/>
            <a:ext cx="13227368" cy="641509"/>
          </a:xfrm>
          <a:prstGeom prst="rect">
            <a:avLst/>
          </a:prstGeom>
          <a:noFill/>
          <a:ln/>
        </p:spPr>
        <p:txBody>
          <a:bodyPr wrap="square" lIns="0" tIns="0" rIns="0" bIns="0" rtlCol="0" anchor="t"/>
          <a:lstStyle/>
          <a:p>
            <a:pPr marL="0" indent="0">
              <a:lnSpc>
                <a:spcPts val="2500"/>
              </a:lnSpc>
              <a:buNone/>
            </a:pPr>
            <a:r>
              <a:rPr lang="en-US" sz="1550" dirty="0">
                <a:solidFill>
                  <a:srgbClr val="443728"/>
                </a:solidFill>
                <a:latin typeface="Open Sans" pitchFamily="34" charset="0"/>
                <a:ea typeface="Open Sans" pitchFamily="34" charset="-122"/>
                <a:cs typeface="Open Sans" pitchFamily="34" charset="-120"/>
              </a:rPr>
              <a:t>Оқушылардың өзіндік жұмысы деп мұғалімнің тікелей қатысуынсыз, бірақ оның тапсыруымен, бақылауымен және басшылығымен орындалатын жұмысты айтамыз. Өзіндік жұмыс оқушылардың белсенді ақыл ой әрекетін қамтамасыз етеді.</a:t>
            </a:r>
            <a:endParaRPr lang="en-US" sz="1550" dirty="0"/>
          </a:p>
        </p:txBody>
      </p:sp>
      <p:sp>
        <p:nvSpPr>
          <p:cNvPr id="5" name="Text 2"/>
          <p:cNvSpPr/>
          <p:nvPr/>
        </p:nvSpPr>
        <p:spPr>
          <a:xfrm>
            <a:off x="701516" y="5322332"/>
            <a:ext cx="13227368" cy="3207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Жаңа білімді меңгеру</a:t>
            </a:r>
            <a:endParaRPr lang="en-US" sz="1550" dirty="0"/>
          </a:p>
        </p:txBody>
      </p:sp>
      <p:sp>
        <p:nvSpPr>
          <p:cNvPr id="6" name="Text 3"/>
          <p:cNvSpPr/>
          <p:nvPr/>
        </p:nvSpPr>
        <p:spPr>
          <a:xfrm>
            <a:off x="701516" y="5713214"/>
            <a:ext cx="13227368" cy="3207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Алған білімдерін тереңдету</a:t>
            </a:r>
            <a:endParaRPr lang="en-US" sz="1550" dirty="0"/>
          </a:p>
        </p:txBody>
      </p:sp>
      <p:sp>
        <p:nvSpPr>
          <p:cNvPr id="7" name="Text 4"/>
          <p:cNvSpPr/>
          <p:nvPr/>
        </p:nvSpPr>
        <p:spPr>
          <a:xfrm>
            <a:off x="701516" y="6104096"/>
            <a:ext cx="13227368" cy="3207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Жаттығу және практикалық есептерді шығару</a:t>
            </a:r>
            <a:endParaRPr lang="en-US" sz="1550" dirty="0"/>
          </a:p>
        </p:txBody>
      </p:sp>
      <p:sp>
        <p:nvSpPr>
          <p:cNvPr id="8" name="Text 5"/>
          <p:cNvSpPr/>
          <p:nvPr/>
        </p:nvSpPr>
        <p:spPr>
          <a:xfrm>
            <a:off x="701516" y="6494978"/>
            <a:ext cx="13227368" cy="3207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Практикалық епдейлік пен дағдыны қалыптастыру</a:t>
            </a:r>
            <a:endParaRPr lang="en-US" sz="1550" dirty="0"/>
          </a:p>
        </p:txBody>
      </p:sp>
      <p:sp>
        <p:nvSpPr>
          <p:cNvPr id="9" name="Text 6"/>
          <p:cNvSpPr/>
          <p:nvPr/>
        </p:nvSpPr>
        <p:spPr>
          <a:xfrm>
            <a:off x="701516" y="6885861"/>
            <a:ext cx="13227368" cy="3207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Күрделенген жағдайларға білімді қолдану епдейлігін және шығармашылық қабілетін дамыту</a:t>
            </a:r>
            <a:endParaRPr lang="en-US" sz="1550" dirty="0"/>
          </a:p>
        </p:txBody>
      </p:sp>
      <p:sp>
        <p:nvSpPr>
          <p:cNvPr id="10" name="Прямоугольник 9">
            <a:extLst>
              <a:ext uri="{FF2B5EF4-FFF2-40B4-BE49-F238E27FC236}">
                <a16:creationId xmlns:a16="http://schemas.microsoft.com/office/drawing/2014/main" id="{8E622FFD-44FB-4E3E-A55F-B52F08AF0F0E}"/>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056792D-5CFD-4DF3-B46B-4DFE1816314C}"/>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aphicFrame>
        <p:nvGraphicFramePr>
          <p:cNvPr id="6" name="Таблица 5">
            <a:extLst>
              <a:ext uri="{FF2B5EF4-FFF2-40B4-BE49-F238E27FC236}">
                <a16:creationId xmlns:a16="http://schemas.microsoft.com/office/drawing/2014/main" id="{6F658824-6EFA-41BF-9C16-D49D3A45A61A}"/>
              </a:ext>
            </a:extLst>
          </p:cNvPr>
          <p:cNvGraphicFramePr>
            <a:graphicFrameLocks noGrp="1"/>
          </p:cNvGraphicFramePr>
          <p:nvPr>
            <p:extLst>
              <p:ext uri="{D42A27DB-BD31-4B8C-83A1-F6EECF244321}">
                <p14:modId xmlns:p14="http://schemas.microsoft.com/office/powerpoint/2010/main" val="3220053877"/>
              </p:ext>
            </p:extLst>
          </p:nvPr>
        </p:nvGraphicFramePr>
        <p:xfrm>
          <a:off x="0" y="0"/>
          <a:ext cx="14458276" cy="8187706"/>
        </p:xfrm>
        <a:graphic>
          <a:graphicData uri="http://schemas.openxmlformats.org/drawingml/2006/table">
            <a:tbl>
              <a:tblPr firstRow="1" bandRow="1">
                <a:tableStyleId>{0E3FDE45-AF77-4B5C-9715-49D594BDF05E}</a:tableStyleId>
              </a:tblPr>
              <a:tblGrid>
                <a:gridCol w="1378541">
                  <a:extLst>
                    <a:ext uri="{9D8B030D-6E8A-4147-A177-3AD203B41FA5}">
                      <a16:colId xmlns:a16="http://schemas.microsoft.com/office/drawing/2014/main" val="2616322863"/>
                    </a:ext>
                  </a:extLst>
                </a:gridCol>
                <a:gridCol w="6498840">
                  <a:extLst>
                    <a:ext uri="{9D8B030D-6E8A-4147-A177-3AD203B41FA5}">
                      <a16:colId xmlns:a16="http://schemas.microsoft.com/office/drawing/2014/main" val="3966234603"/>
                    </a:ext>
                  </a:extLst>
                </a:gridCol>
                <a:gridCol w="6580895">
                  <a:extLst>
                    <a:ext uri="{9D8B030D-6E8A-4147-A177-3AD203B41FA5}">
                      <a16:colId xmlns:a16="http://schemas.microsoft.com/office/drawing/2014/main" val="2648461317"/>
                    </a:ext>
                  </a:extLst>
                </a:gridCol>
              </a:tblGrid>
              <a:tr h="689626">
                <a:tc>
                  <a:txBody>
                    <a:bodyPr/>
                    <a:lstStyle/>
                    <a:p>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a:spcAft>
                          <a:spcPts val="0"/>
                        </a:spcAft>
                      </a:pPr>
                      <a:r>
                        <a:rPr lang="kk-KZ" sz="1600" dirty="0">
                          <a:effectLst/>
                        </a:rPr>
                        <a:t>Жұмыстар тобы</a:t>
                      </a:r>
                      <a:endParaRPr lang="kk-K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1600" kern="1200" dirty="0">
                          <a:effectLst/>
                        </a:rPr>
                        <a:t>Əрекет түрі</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805782"/>
                  </a:ext>
                </a:extLst>
              </a:tr>
              <a:tr h="487680">
                <a:tc>
                  <a:txBody>
                    <a:bodyPr/>
                    <a:lstStyle/>
                    <a:p>
                      <a:r>
                        <a:rPr lang="kk-KZ" sz="1600" kern="1200" dirty="0">
                          <a:effectLst/>
                        </a:rPr>
                        <a:t>Тобы</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1600" kern="1200" dirty="0">
                          <a:effectLst/>
                        </a:rPr>
                        <a:t>Аталуы</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8954903"/>
                  </a:ext>
                </a:extLst>
              </a:tr>
              <a:tr h="2870821">
                <a:tc>
                  <a:txBody>
                    <a:bodyPr/>
                    <a:lstStyle/>
                    <a:p>
                      <a:r>
                        <a:rPr lang="kk-KZ" sz="1600" dirty="0"/>
                        <a:t>А</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err="1"/>
                        <a:t>Жаңа</a:t>
                      </a:r>
                      <a:r>
                        <a:rPr lang="ru-RU" sz="1600" dirty="0"/>
                        <a:t> </a:t>
                      </a:r>
                      <a:r>
                        <a:rPr lang="ru-RU" sz="1600" dirty="0" err="1"/>
                        <a:t>білімді</a:t>
                      </a:r>
                      <a:r>
                        <a:rPr lang="ru-RU" sz="1600" dirty="0"/>
                        <a:t> </a:t>
                      </a:r>
                      <a:r>
                        <a:rPr lang="ru-RU" sz="1600" dirty="0" err="1"/>
                        <a:t>игеру</a:t>
                      </a:r>
                      <a:r>
                        <a:rPr lang="ru-RU" sz="1600" dirty="0"/>
                        <a:t> ж</a:t>
                      </a:r>
                      <a:r>
                        <a:rPr lang="en-GB" sz="1600" dirty="0"/>
                        <a:t>ə</a:t>
                      </a:r>
                      <a:r>
                        <a:rPr lang="ru-RU" sz="1600" dirty="0"/>
                        <a:t>не</a:t>
                      </a:r>
                      <a:r>
                        <a:rPr lang="en-GB" sz="1600" dirty="0"/>
                        <a:t>ə</a:t>
                      </a:r>
                      <a:r>
                        <a:rPr lang="ru-RU" sz="1600" dirty="0"/>
                        <a:t>р </a:t>
                      </a:r>
                      <a:r>
                        <a:rPr lang="ru-RU" sz="1600" dirty="0" err="1"/>
                        <a:t>түрлі</a:t>
                      </a:r>
                      <a:r>
                        <a:rPr lang="ru-RU" sz="1600" dirty="0"/>
                        <a:t> </a:t>
                      </a:r>
                      <a:r>
                        <a:rPr lang="en-GB" sz="1600" dirty="0"/>
                        <a:t>ə</a:t>
                      </a:r>
                      <a:r>
                        <a:rPr lang="ru-RU" sz="1600" dirty="0" err="1"/>
                        <a:t>дебиеттермендербес</a:t>
                      </a:r>
                      <a:r>
                        <a:rPr lang="ru-RU" sz="1600" dirty="0"/>
                        <a:t> </a:t>
                      </a:r>
                      <a:r>
                        <a:rPr lang="ru-RU" sz="1600" dirty="0" err="1"/>
                        <a:t>жұмыс</a:t>
                      </a:r>
                      <a:r>
                        <a:rPr lang="ru-RU" sz="1600" dirty="0"/>
                        <a:t> </a:t>
                      </a:r>
                      <a:r>
                        <a:rPr lang="ru-RU" sz="1600" dirty="0" err="1"/>
                        <a:t>істей</a:t>
                      </a:r>
                      <a:r>
                        <a:rPr lang="ru-RU" sz="1600" dirty="0"/>
                        <a:t> </a:t>
                      </a:r>
                      <a:r>
                        <a:rPr lang="ru-RU" sz="1600" dirty="0" err="1"/>
                        <a:t>алуебдейлігінқалыптастыруғамақсатталған</a:t>
                      </a:r>
                      <a:r>
                        <a:rPr lang="ru-RU" sz="1600" dirty="0"/>
                        <a:t> </a:t>
                      </a:r>
                      <a:r>
                        <a:rPr lang="ru-RU" sz="1600" dirty="0" err="1"/>
                        <a:t>жұмыстар</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ru-RU" sz="1600" dirty="0" err="1"/>
                        <a:t>Оқулықпен</a:t>
                      </a:r>
                      <a:r>
                        <a:rPr lang="ru-RU" sz="1600" dirty="0"/>
                        <a:t> </a:t>
                      </a:r>
                      <a:r>
                        <a:rPr lang="ru-RU" sz="1600" dirty="0" err="1"/>
                        <a:t>жұмыс</a:t>
                      </a:r>
                      <a:r>
                        <a:rPr lang="ru-RU" sz="1600" dirty="0"/>
                        <a:t>: </a:t>
                      </a:r>
                      <a:r>
                        <a:rPr lang="ru-RU" sz="1600" dirty="0" err="1"/>
                        <a:t>жаңаматериалды</a:t>
                      </a:r>
                      <a:r>
                        <a:rPr lang="ru-RU" sz="1600" dirty="0"/>
                        <a:t> оку, </a:t>
                      </a:r>
                      <a:r>
                        <a:rPr lang="ru-RU" sz="1600" dirty="0" err="1"/>
                        <a:t>суреттермен,кестелермен</a:t>
                      </a:r>
                      <a:r>
                        <a:rPr lang="ru-RU" sz="1600" dirty="0"/>
                        <a:t> </a:t>
                      </a:r>
                      <a:r>
                        <a:rPr lang="ru-RU" sz="1600" dirty="0" err="1"/>
                        <a:t>жұмыс</a:t>
                      </a:r>
                      <a:r>
                        <a:rPr lang="ru-RU" sz="1600" dirty="0"/>
                        <a:t>.</a:t>
                      </a:r>
                    </a:p>
                    <a:p>
                      <a:pPr marL="342900" indent="-342900">
                        <a:buFont typeface="+mj-lt"/>
                        <a:buAutoNum type="arabicPeriod"/>
                      </a:pPr>
                      <a:r>
                        <a:rPr lang="ru-RU" sz="1600" dirty="0" err="1"/>
                        <a:t>Бақылаулар</a:t>
                      </a:r>
                      <a:r>
                        <a:rPr lang="ru-RU" sz="1600" dirty="0"/>
                        <a:t>.</a:t>
                      </a:r>
                    </a:p>
                    <a:p>
                      <a:pPr marL="342900" indent="-342900">
                        <a:buFont typeface="+mj-lt"/>
                        <a:buAutoNum type="arabicPeriod"/>
                      </a:pPr>
                      <a:r>
                        <a:rPr lang="ru-RU" sz="1600" dirty="0"/>
                        <a:t>Т</a:t>
                      </a:r>
                      <a:r>
                        <a:rPr lang="en-GB" sz="1600" dirty="0"/>
                        <a:t>ə</a:t>
                      </a:r>
                      <a:r>
                        <a:rPr lang="ru-RU" sz="1600" dirty="0" err="1"/>
                        <a:t>жірибелер</a:t>
                      </a:r>
                      <a:r>
                        <a:rPr lang="ru-RU" sz="1600" dirty="0"/>
                        <a:t>.</a:t>
                      </a:r>
                    </a:p>
                    <a:p>
                      <a:pPr marL="342900" indent="-342900">
                        <a:buFont typeface="+mj-lt"/>
                        <a:buAutoNum type="arabicPeriod"/>
                      </a:pPr>
                      <a:r>
                        <a:rPr lang="ru-RU" sz="1600" dirty="0" err="1"/>
                        <a:t>Үлестірімділікматериалдармен</a:t>
                      </a:r>
                      <a:r>
                        <a:rPr lang="ru-RU" sz="1600" dirty="0"/>
                        <a:t> </a:t>
                      </a:r>
                      <a:r>
                        <a:rPr lang="ru-RU" sz="1600" dirty="0" err="1"/>
                        <a:t>жұмыс</a:t>
                      </a:r>
                      <a:r>
                        <a:rPr lang="ru-RU" sz="1600" dirty="0"/>
                        <a:t>.</a:t>
                      </a:r>
                    </a:p>
                    <a:p>
                      <a:pPr marL="342900" indent="-342900">
                        <a:buFont typeface="+mj-lt"/>
                        <a:buAutoNum type="arabicPeriod"/>
                      </a:pPr>
                      <a:r>
                        <a:rPr lang="ru-RU" sz="1600" dirty="0" err="1"/>
                        <a:t>Сызбалар</a:t>
                      </a:r>
                      <a:r>
                        <a:rPr lang="ru-RU" sz="1600" dirty="0"/>
                        <a:t> мен </a:t>
                      </a:r>
                      <a:r>
                        <a:rPr lang="ru-RU" sz="1600" dirty="0" err="1"/>
                        <a:t>үлгілерарқылы</a:t>
                      </a:r>
                      <a:r>
                        <a:rPr lang="ru-RU" sz="1600" dirty="0"/>
                        <a:t> </a:t>
                      </a:r>
                      <a:r>
                        <a:rPr lang="ru-RU" sz="1600" dirty="0" err="1"/>
                        <a:t>құралдардың</a:t>
                      </a:r>
                      <a:r>
                        <a:rPr lang="ru-RU" sz="1600" dirty="0"/>
                        <a:t> </a:t>
                      </a:r>
                      <a:r>
                        <a:rPr lang="ru-RU" sz="1600" dirty="0" err="1"/>
                        <a:t>жұмысістеу</a:t>
                      </a:r>
                      <a:r>
                        <a:rPr lang="ru-RU" sz="1600" dirty="0"/>
                        <a:t> </a:t>
                      </a:r>
                      <a:r>
                        <a:rPr lang="ru-RU" sz="1600" dirty="0" err="1"/>
                        <a:t>принципі</a:t>
                      </a:r>
                      <a:r>
                        <a:rPr lang="ru-RU" sz="1600" dirty="0"/>
                        <a:t> </a:t>
                      </a:r>
                      <a:r>
                        <a:rPr lang="ru-RU" sz="1600" dirty="0" err="1"/>
                        <a:t>менқұрылымын</a:t>
                      </a:r>
                      <a:r>
                        <a:rPr lang="ru-RU" sz="1600" dirty="0"/>
                        <a:t> </a:t>
                      </a:r>
                      <a:r>
                        <a:rPr lang="ru-RU" sz="1600" dirty="0" err="1"/>
                        <a:t>зерттеу</a:t>
                      </a:r>
                      <a:r>
                        <a:rPr lang="ru-RU" sz="1600" dirty="0"/>
                        <a:t>.</a:t>
                      </a:r>
                    </a:p>
                    <a:p>
                      <a:pPr marL="342900" indent="-342900">
                        <a:buFont typeface="+mj-lt"/>
                        <a:buAutoNum type="arabicPeriod"/>
                      </a:pPr>
                      <a:r>
                        <a:rPr lang="ru-RU" sz="1600" dirty="0" err="1"/>
                        <a:t>Физикалық</a:t>
                      </a:r>
                      <a:r>
                        <a:rPr lang="ru-RU" sz="1600" dirty="0"/>
                        <a:t> </a:t>
                      </a:r>
                      <a:r>
                        <a:rPr lang="ru-RU" sz="1600" dirty="0" err="1"/>
                        <a:t>шамалардыңфункционалдық</a:t>
                      </a:r>
                      <a:r>
                        <a:rPr lang="ru-RU" sz="1600" dirty="0"/>
                        <a:t> т</a:t>
                      </a:r>
                      <a:r>
                        <a:rPr lang="en-GB" sz="1600" dirty="0"/>
                        <a:t>ə</a:t>
                      </a:r>
                      <a:r>
                        <a:rPr lang="ru-RU" sz="1600" dirty="0" err="1"/>
                        <a:t>уелділігінкөрсететін</a:t>
                      </a:r>
                      <a:r>
                        <a:rPr lang="ru-RU" sz="1600" dirty="0"/>
                        <a:t> </a:t>
                      </a:r>
                      <a:r>
                        <a:rPr lang="ru-RU" sz="1600" dirty="0" err="1"/>
                        <a:t>формулалардықорыту</a:t>
                      </a:r>
                      <a:r>
                        <a:rPr lang="ru-RU" sz="1600" dirty="0"/>
                        <a:t>.</a:t>
                      </a:r>
                    </a:p>
                    <a:p>
                      <a:pPr marL="342900" indent="-342900">
                        <a:buFont typeface="+mj-lt"/>
                        <a:buAutoNum type="arabicPeriod"/>
                      </a:pPr>
                      <a:r>
                        <a:rPr lang="ru-RU" sz="1600" dirty="0" err="1"/>
                        <a:t>Формулаларды</a:t>
                      </a:r>
                      <a:r>
                        <a:rPr lang="ru-RU" sz="1600" dirty="0"/>
                        <a:t> </a:t>
                      </a:r>
                      <a:r>
                        <a:rPr lang="ru-RU" sz="1600" dirty="0" err="1"/>
                        <a:t>талдау</a:t>
                      </a:r>
                      <a:r>
                        <a:rPr lang="ru-RU" sz="1600" dirty="0"/>
                        <a:t> ж</a:t>
                      </a:r>
                      <a:r>
                        <a:rPr lang="en-GB" sz="1600" dirty="0"/>
                        <a:t>ə</a:t>
                      </a:r>
                      <a:r>
                        <a:rPr lang="ru-RU" sz="1600" dirty="0" err="1"/>
                        <a:t>неолардағы</a:t>
                      </a:r>
                      <a:r>
                        <a:rPr lang="ru-RU" sz="1600" dirty="0"/>
                        <a:t> </a:t>
                      </a:r>
                      <a:r>
                        <a:rPr lang="ru-RU" sz="1600" dirty="0" err="1"/>
                        <a:t>физикалықшамалардың</a:t>
                      </a:r>
                      <a:r>
                        <a:rPr lang="ru-RU" sz="1600" dirty="0"/>
                        <a:t> т</a:t>
                      </a:r>
                      <a:r>
                        <a:rPr lang="en-GB" sz="1600" dirty="0"/>
                        <a:t>ə</a:t>
                      </a:r>
                      <a:r>
                        <a:rPr lang="ru-RU" sz="1600" dirty="0" err="1"/>
                        <a:t>уелділіксипаты</a:t>
                      </a:r>
                      <a:r>
                        <a:rPr lang="ru-RU" sz="1600" dirty="0"/>
                        <a:t> </a:t>
                      </a:r>
                      <a:r>
                        <a:rPr lang="ru-RU" sz="1600" dirty="0" err="1"/>
                        <a:t>жөніндеқорытындылар</a:t>
                      </a:r>
                      <a:r>
                        <a:rPr lang="ru-RU" sz="1600" dirty="0"/>
                        <a:t> </a:t>
                      </a:r>
                      <a:r>
                        <a:rPr lang="ru-RU" sz="1600" dirty="0" err="1"/>
                        <a:t>жасау</a:t>
                      </a:r>
                      <a:r>
                        <a:rPr lang="ru-RU" sz="1600" dirty="0"/>
                        <a:t>.</a:t>
                      </a:r>
                    </a:p>
                    <a:p>
                      <a:pPr marL="342900" indent="-342900">
                        <a:buFont typeface="+mj-lt"/>
                        <a:buAutoNum type="arabicPeriod"/>
                      </a:pPr>
                      <a:r>
                        <a:rPr lang="ru-RU" sz="1600" dirty="0" err="1"/>
                        <a:t>Қосымша</a:t>
                      </a:r>
                      <a:r>
                        <a:rPr lang="ru-RU" sz="1600" dirty="0"/>
                        <a:t> </a:t>
                      </a:r>
                      <a:r>
                        <a:rPr lang="en-GB" sz="1600" dirty="0"/>
                        <a:t>ə</a:t>
                      </a:r>
                      <a:r>
                        <a:rPr lang="ru-RU" sz="1600" dirty="0" err="1"/>
                        <a:t>дебиеттерменжұмыс</a:t>
                      </a:r>
                      <a:r>
                        <a:rPr lang="ru-RU" sz="1600" dirty="0"/>
                        <a:t>.</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430113"/>
                  </a:ext>
                </a:extLst>
              </a:tr>
              <a:tr h="2322181">
                <a:tc>
                  <a:txBody>
                    <a:bodyPr/>
                    <a:lstStyle/>
                    <a:p>
                      <a:r>
                        <a:rPr lang="kk-KZ" sz="1600" dirty="0"/>
                        <a:t>Ә</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err="1"/>
                        <a:t>Білімді</a:t>
                      </a:r>
                      <a:r>
                        <a:rPr lang="ru-RU" sz="1600" dirty="0"/>
                        <a:t> </a:t>
                      </a:r>
                      <a:r>
                        <a:rPr lang="ru-RU" sz="1600" dirty="0" err="1"/>
                        <a:t>дамыту</a:t>
                      </a:r>
                      <a:r>
                        <a:rPr lang="ru-RU" sz="1600" dirty="0"/>
                        <a:t> (</a:t>
                      </a:r>
                      <a:r>
                        <a:rPr lang="ru-RU" sz="1600" dirty="0" err="1"/>
                        <a:t>нақтылауж</a:t>
                      </a:r>
                      <a:r>
                        <a:rPr lang="en-GB" sz="1600" dirty="0"/>
                        <a:t>ə</a:t>
                      </a:r>
                      <a:r>
                        <a:rPr lang="ru-RU" sz="1600" dirty="0"/>
                        <a:t>не </a:t>
                      </a:r>
                      <a:r>
                        <a:rPr lang="ru-RU" sz="1600" dirty="0" err="1"/>
                        <a:t>тереңдету</a:t>
                      </a:r>
                      <a:r>
                        <a:rPr lang="ru-RU" sz="1600" dirty="0"/>
                        <a:t>), </a:t>
                      </a:r>
                      <a:r>
                        <a:rPr lang="ru-RU" sz="1600" dirty="0" err="1"/>
                        <a:t>оныпрактикада</a:t>
                      </a:r>
                      <a:r>
                        <a:rPr lang="ru-RU" sz="1600" dirty="0"/>
                        <a:t> </a:t>
                      </a:r>
                      <a:r>
                        <a:rPr lang="ru-RU" sz="1600" dirty="0" err="1"/>
                        <a:t>қолдануебдейлігін</a:t>
                      </a:r>
                      <a:r>
                        <a:rPr lang="ru-RU" sz="1600" dirty="0"/>
                        <a:t> </a:t>
                      </a:r>
                      <a:r>
                        <a:rPr lang="ru-RU" sz="1600" dirty="0" err="1"/>
                        <a:t>қалыптастырунегізгі</a:t>
                      </a:r>
                      <a:r>
                        <a:rPr lang="ru-RU" sz="1600" dirty="0"/>
                        <a:t> </a:t>
                      </a:r>
                      <a:r>
                        <a:rPr lang="ru-RU" sz="1600" dirty="0" err="1"/>
                        <a:t>мақсаты</a:t>
                      </a:r>
                      <a:r>
                        <a:rPr lang="ru-RU" sz="1600" dirty="0"/>
                        <a:t> </a:t>
                      </a:r>
                      <a:r>
                        <a:rPr lang="ru-RU" sz="1600" dirty="0" err="1"/>
                        <a:t>болыптабылатын</a:t>
                      </a:r>
                      <a:r>
                        <a:rPr lang="ru-RU" sz="1600" dirty="0"/>
                        <a:t> </a:t>
                      </a:r>
                      <a:r>
                        <a:rPr lang="ru-RU" sz="1600" dirty="0" err="1"/>
                        <a:t>жұмыстар</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ru-RU" sz="1600" dirty="0" err="1"/>
                        <a:t>Есептер</a:t>
                      </a:r>
                      <a:r>
                        <a:rPr lang="ru-RU" sz="1600" dirty="0"/>
                        <a:t> </a:t>
                      </a:r>
                      <a:r>
                        <a:rPr lang="ru-RU" sz="1600" dirty="0" err="1"/>
                        <a:t>шығару:а</a:t>
                      </a:r>
                      <a:r>
                        <a:rPr lang="ru-RU" sz="1600" dirty="0"/>
                        <a:t>) "</a:t>
                      </a:r>
                      <a:r>
                        <a:rPr lang="ru-RU" sz="1600" dirty="0" err="1"/>
                        <a:t>абстрактілі</a:t>
                      </a:r>
                      <a:r>
                        <a:rPr lang="ru-RU" sz="1600" dirty="0"/>
                        <a:t>" </a:t>
                      </a:r>
                      <a:r>
                        <a:rPr lang="ru-RU" sz="1600" dirty="0" err="1"/>
                        <a:t>мазмұндыесепт</a:t>
                      </a:r>
                      <a:r>
                        <a:rPr lang="en-GB" sz="1600" dirty="0" err="1"/>
                        <a:t>ey</a:t>
                      </a:r>
                      <a:r>
                        <a:rPr lang="en-GB" sz="1600" dirty="0"/>
                        <a:t> </a:t>
                      </a:r>
                      <a:r>
                        <a:rPr lang="en-GB" sz="1600" dirty="0" err="1"/>
                        <a:t>ece</a:t>
                      </a:r>
                      <a:r>
                        <a:rPr lang="ru-RU" sz="1600" dirty="0" err="1"/>
                        <a:t>птері</a:t>
                      </a:r>
                      <a:r>
                        <a:rPr lang="ru-RU" sz="1600" dirty="0"/>
                        <a:t>;</a:t>
                      </a:r>
                      <a:r>
                        <a:rPr lang="en-GB" sz="1600" dirty="0"/>
                        <a:t>ə) </a:t>
                      </a:r>
                      <a:r>
                        <a:rPr lang="ru-RU" sz="1600" dirty="0" err="1"/>
                        <a:t>өндірістік-техникалықмазмұнды</a:t>
                      </a:r>
                      <a:r>
                        <a:rPr lang="ru-RU" sz="1600" dirty="0"/>
                        <a:t> </a:t>
                      </a:r>
                      <a:r>
                        <a:rPr lang="en-GB" sz="1600" dirty="0" err="1"/>
                        <a:t>ece</a:t>
                      </a:r>
                      <a:r>
                        <a:rPr lang="ru-RU" sz="1600" dirty="0" err="1"/>
                        <a:t>пт</a:t>
                      </a:r>
                      <a:r>
                        <a:rPr lang="en-GB" sz="1600" dirty="0" err="1"/>
                        <a:t>ey</a:t>
                      </a:r>
                      <a:r>
                        <a:rPr lang="en-GB" sz="1600" dirty="0"/>
                        <a:t> </a:t>
                      </a:r>
                      <a:r>
                        <a:rPr lang="ru-RU" sz="1600" dirty="0" err="1"/>
                        <a:t>есептері;б</a:t>
                      </a:r>
                      <a:r>
                        <a:rPr lang="ru-RU" sz="1600" dirty="0"/>
                        <a:t>) </a:t>
                      </a:r>
                      <a:r>
                        <a:rPr lang="ru-RU" sz="1600" dirty="0" err="1"/>
                        <a:t>салалық;в</a:t>
                      </a:r>
                      <a:r>
                        <a:rPr lang="ru-RU" sz="1600" dirty="0"/>
                        <a:t>) </a:t>
                      </a:r>
                      <a:r>
                        <a:rPr lang="ru-RU" sz="1600" dirty="0" err="1"/>
                        <a:t>графиктік;г</a:t>
                      </a:r>
                      <a:r>
                        <a:rPr lang="ru-RU" sz="1600" dirty="0"/>
                        <a:t>) </a:t>
                      </a:r>
                      <a:r>
                        <a:rPr lang="ru-RU" sz="1600" dirty="0" err="1"/>
                        <a:t>эксперименттік</a:t>
                      </a:r>
                      <a:r>
                        <a:rPr lang="ru-RU" sz="1600" dirty="0"/>
                        <a:t>.</a:t>
                      </a:r>
                    </a:p>
                    <a:p>
                      <a:pPr marL="0" indent="0">
                        <a:buFont typeface="+mj-lt"/>
                        <a:buNone/>
                      </a:pPr>
                      <a:r>
                        <a:rPr lang="ru-RU" sz="1600" dirty="0" err="1"/>
                        <a:t>Формулалардың</a:t>
                      </a:r>
                      <a:r>
                        <a:rPr lang="ru-RU" sz="1600" dirty="0"/>
                        <a:t> </a:t>
                      </a:r>
                      <a:r>
                        <a:rPr lang="ru-RU" sz="1600" dirty="0" err="1"/>
                        <a:t>дұрыстығынд</a:t>
                      </a:r>
                      <a:r>
                        <a:rPr lang="en-GB" sz="1600" dirty="0"/>
                        <a:t>ə</a:t>
                      </a:r>
                      <a:r>
                        <a:rPr lang="ru-RU" sz="1600" dirty="0" err="1"/>
                        <a:t>лелдеу</a:t>
                      </a:r>
                      <a:r>
                        <a:rPr lang="ru-RU" sz="1600" dirty="0"/>
                        <a:t>.</a:t>
                      </a:r>
                    </a:p>
                    <a:p>
                      <a:pPr marL="342900" indent="-342900">
                        <a:buFont typeface="+mj-lt"/>
                        <a:buAutoNum type="arabicPeriod" startAt="2"/>
                      </a:pPr>
                      <a:r>
                        <a:rPr lang="ru-RU" sz="1600" dirty="0" err="1"/>
                        <a:t>Эксперимент:а</a:t>
                      </a:r>
                      <a:r>
                        <a:rPr lang="ru-RU" sz="1600" dirty="0"/>
                        <a:t>) </a:t>
                      </a:r>
                      <a:r>
                        <a:rPr lang="ru-RU" sz="1600" dirty="0" err="1"/>
                        <a:t>зандардың</a:t>
                      </a:r>
                      <a:r>
                        <a:rPr lang="ru-RU" sz="1600" dirty="0"/>
                        <a:t> </a:t>
                      </a:r>
                      <a:r>
                        <a:rPr lang="ru-RU" sz="1600" dirty="0" err="1"/>
                        <a:t>дұрыстығынтексеру</a:t>
                      </a:r>
                      <a:r>
                        <a:rPr lang="ru-RU" sz="1600" dirty="0"/>
                        <a:t>;</a:t>
                      </a:r>
                      <a:r>
                        <a:rPr lang="en-GB" sz="1600" dirty="0"/>
                        <a:t>ə) </a:t>
                      </a:r>
                      <a:r>
                        <a:rPr lang="ru-RU" sz="1600" dirty="0" err="1"/>
                        <a:t>құбылыстар</a:t>
                      </a:r>
                      <a:r>
                        <a:rPr lang="ru-RU" sz="1600" dirty="0"/>
                        <a:t> </a:t>
                      </a:r>
                      <a:r>
                        <a:rPr lang="ru-RU" sz="1600" dirty="0" err="1"/>
                        <a:t>арасындағыбайланысты</a:t>
                      </a:r>
                      <a:r>
                        <a:rPr lang="ru-RU" sz="1600" dirty="0"/>
                        <a:t> </a:t>
                      </a:r>
                      <a:r>
                        <a:rPr lang="ru-RU" sz="1600" dirty="0" err="1"/>
                        <a:t>тағайындау;б</a:t>
                      </a:r>
                      <a:r>
                        <a:rPr lang="ru-RU" sz="1600" dirty="0"/>
                        <a:t>) </a:t>
                      </a:r>
                      <a:r>
                        <a:rPr lang="ru-RU" sz="1600" dirty="0" err="1"/>
                        <a:t>шамалар</a:t>
                      </a:r>
                      <a:r>
                        <a:rPr lang="ru-RU" sz="1600" dirty="0"/>
                        <a:t> </a:t>
                      </a:r>
                      <a:r>
                        <a:rPr lang="ru-RU" sz="1600" dirty="0" err="1"/>
                        <a:t>арасындагымөлшерлік</a:t>
                      </a:r>
                      <a:r>
                        <a:rPr lang="ru-RU" sz="1600" dirty="0"/>
                        <a:t> </a:t>
                      </a:r>
                      <a:r>
                        <a:rPr lang="ru-RU" sz="1600" dirty="0" err="1"/>
                        <a:t>байланыстытағайындау,в</a:t>
                      </a:r>
                      <a:r>
                        <a:rPr lang="ru-RU" sz="1600" dirty="0"/>
                        <a:t>) </a:t>
                      </a:r>
                      <a:r>
                        <a:rPr lang="ru-RU" sz="1600" dirty="0" err="1"/>
                        <a:t>заттардың</a:t>
                      </a:r>
                      <a:r>
                        <a:rPr lang="ru-RU" sz="1600" dirty="0"/>
                        <a:t> </a:t>
                      </a:r>
                      <a:r>
                        <a:rPr lang="ru-RU" sz="1600" dirty="0" err="1"/>
                        <a:t>физикалыққасиеттерін</a:t>
                      </a:r>
                      <a:r>
                        <a:rPr lang="ru-RU" sz="1600" dirty="0"/>
                        <a:t> </a:t>
                      </a:r>
                      <a:r>
                        <a:rPr lang="ru-RU" sz="1600" dirty="0" err="1"/>
                        <a:t>зерттеу;г</a:t>
                      </a:r>
                      <a:r>
                        <a:rPr lang="ru-RU" sz="1600" dirty="0"/>
                        <a:t>) </a:t>
                      </a:r>
                      <a:r>
                        <a:rPr lang="ru-RU" sz="1600" dirty="0" err="1"/>
                        <a:t>физикалық</a:t>
                      </a:r>
                      <a:r>
                        <a:rPr lang="ru-RU" sz="1600" dirty="0"/>
                        <a:t> </a:t>
                      </a:r>
                      <a:r>
                        <a:rPr lang="ru-RU" sz="1600" dirty="0" err="1"/>
                        <a:t>шамалардыанықтау</a:t>
                      </a:r>
                      <a:r>
                        <a:rPr lang="ru-RU" sz="1600" dirty="0"/>
                        <a:t>.</a:t>
                      </a:r>
                    </a:p>
                    <a:p>
                      <a:pPr marL="342900" indent="-342900">
                        <a:buFont typeface="+mj-lt"/>
                        <a:buAutoNum type="arabicPeriod" startAt="2"/>
                      </a:pPr>
                      <a:r>
                        <a:rPr lang="ru-RU" sz="1600" dirty="0" err="1"/>
                        <a:t>Құбылыс</a:t>
                      </a:r>
                      <a:r>
                        <a:rPr lang="ru-RU" sz="1600" dirty="0"/>
                        <a:t> </a:t>
                      </a:r>
                      <a:r>
                        <a:rPr lang="ru-RU" sz="1600" dirty="0" err="1"/>
                        <a:t>жүретін</a:t>
                      </a:r>
                      <a:r>
                        <a:rPr lang="ru-RU" sz="1600" dirty="0"/>
                        <a:t> </a:t>
                      </a:r>
                      <a:r>
                        <a:rPr lang="ru-RU" sz="1600" dirty="0" err="1"/>
                        <a:t>шарттардынақтылау</a:t>
                      </a:r>
                      <a:r>
                        <a:rPr lang="ru-RU" sz="1600" dirty="0"/>
                        <a:t> </a:t>
                      </a:r>
                      <a:r>
                        <a:rPr lang="ru-RU" sz="1600" dirty="0" err="1"/>
                        <a:t>максатындағыбақылау</a:t>
                      </a:r>
                      <a:r>
                        <a:rPr lang="ru-RU" sz="1600" dirty="0"/>
                        <a:t>. </a:t>
                      </a:r>
                    </a:p>
                    <a:p>
                      <a:pPr marL="342900" indent="-342900">
                        <a:buFont typeface="+mj-lt"/>
                        <a:buAutoNum type="arabicPeriod" startAt="2"/>
                      </a:pPr>
                      <a:r>
                        <a:rPr lang="ru-RU" sz="1600" dirty="0" err="1"/>
                        <a:t>Жаңа</a:t>
                      </a:r>
                      <a:r>
                        <a:rPr lang="ru-RU" sz="1600" dirty="0"/>
                        <a:t> </a:t>
                      </a:r>
                      <a:r>
                        <a:rPr lang="ru-RU" sz="1600" dirty="0" err="1"/>
                        <a:t>заңдарғамысалдар</a:t>
                      </a:r>
                      <a:r>
                        <a:rPr lang="ru-RU" sz="1600" dirty="0"/>
                        <a:t> </a:t>
                      </a:r>
                      <a:r>
                        <a:rPr lang="ru-RU" sz="1600" dirty="0" err="1"/>
                        <a:t>келтіру</a:t>
                      </a:r>
                      <a:r>
                        <a:rPr lang="ru-RU" sz="1600" dirty="0"/>
                        <a:t>. </a:t>
                      </a:r>
                    </a:p>
                    <a:p>
                      <a:pPr marL="342900" indent="-342900">
                        <a:buFont typeface="+mj-lt"/>
                        <a:buAutoNum type="arabicPeriod" startAt="2"/>
                      </a:pPr>
                      <a:r>
                        <a:rPr lang="ru-RU" sz="1600" dirty="0" err="1"/>
                        <a:t>Жанафизикалык</a:t>
                      </a:r>
                      <a:r>
                        <a:rPr lang="ru-RU" sz="1600" dirty="0"/>
                        <a:t> </a:t>
                      </a:r>
                      <a:r>
                        <a:rPr lang="ru-RU" sz="1600" dirty="0" err="1"/>
                        <a:t>заңдар</a:t>
                      </a:r>
                      <a:r>
                        <a:rPr lang="ru-RU" sz="1600" dirty="0"/>
                        <a:t> </a:t>
                      </a:r>
                      <a:r>
                        <a:rPr lang="ru-RU" sz="1600" dirty="0" err="1"/>
                        <a:t>менформулаларды</a:t>
                      </a:r>
                      <a:r>
                        <a:rPr lang="ru-RU" sz="1600" dirty="0"/>
                        <a:t> </a:t>
                      </a:r>
                      <a:r>
                        <a:rPr lang="ru-RU" sz="1600" dirty="0" err="1"/>
                        <a:t>қолдануғаесептер</a:t>
                      </a:r>
                      <a:r>
                        <a:rPr lang="ru-RU" sz="1600" dirty="0"/>
                        <a:t> </a:t>
                      </a:r>
                      <a:r>
                        <a:rPr lang="ru-RU" sz="1600" dirty="0" err="1"/>
                        <a:t>құрастыру</a:t>
                      </a:r>
                      <a:r>
                        <a:rPr lang="ru-RU" sz="1600" dirty="0"/>
                        <a:t>.</a:t>
                      </a:r>
                    </a:p>
                    <a:p>
                      <a:pPr marL="342900" indent="-342900">
                        <a:buFont typeface="+mj-lt"/>
                        <a:buAutoNum type="arabicPeriod" startAt="2"/>
                      </a:pPr>
                      <a:r>
                        <a:rPr lang="ru-RU" sz="1600" dirty="0" err="1"/>
                        <a:t>Мынандай</a:t>
                      </a:r>
                      <a:r>
                        <a:rPr lang="ru-RU" sz="1600" dirty="0"/>
                        <a:t> </a:t>
                      </a:r>
                      <a:r>
                        <a:rPr lang="ru-RU" sz="1600" dirty="0" err="1"/>
                        <a:t>жіктеулербойынша</a:t>
                      </a:r>
                      <a:r>
                        <a:rPr lang="ru-RU" sz="1600" dirty="0"/>
                        <a:t> </a:t>
                      </a:r>
                      <a:r>
                        <a:rPr lang="ru-RU" sz="1600" dirty="0" err="1"/>
                        <a:t>тапсырмалардыорындау:а</a:t>
                      </a:r>
                      <a:r>
                        <a:rPr lang="ru-RU" sz="1600" dirty="0"/>
                        <a:t>) </a:t>
                      </a:r>
                      <a:r>
                        <a:rPr lang="ru-RU" sz="1600" dirty="0" err="1"/>
                        <a:t>құралдар</a:t>
                      </a:r>
                      <a:r>
                        <a:rPr lang="ru-RU" sz="1600" dirty="0"/>
                        <a:t>, </a:t>
                      </a:r>
                      <a:r>
                        <a:rPr lang="ru-RU" sz="1600" dirty="0" err="1"/>
                        <a:t>машиналар,қондырғылар</a:t>
                      </a:r>
                      <a:r>
                        <a:rPr lang="ru-RU" sz="1600" dirty="0"/>
                        <a:t>. </a:t>
                      </a:r>
                      <a:r>
                        <a:rPr lang="ru-RU" sz="1600" dirty="0" err="1"/>
                        <a:t>электртізбегінің</a:t>
                      </a:r>
                      <a:r>
                        <a:rPr lang="ru-RU" sz="1600" dirty="0"/>
                        <a:t> </a:t>
                      </a:r>
                      <a:r>
                        <a:rPr lang="ru-RU" sz="1600" dirty="0" err="1"/>
                        <a:t>сызбалары</a:t>
                      </a:r>
                      <a:r>
                        <a:rPr lang="ru-RU" sz="1600" dirty="0"/>
                        <a:t>, </a:t>
                      </a:r>
                      <a:r>
                        <a:rPr lang="ru-RU" sz="1600" dirty="0" err="1"/>
                        <a:t>т.с.с</a:t>
                      </a:r>
                      <a:r>
                        <a:rPr lang="ru-RU" sz="1600" dirty="0"/>
                        <a:t>.;</a:t>
                      </a:r>
                      <a:r>
                        <a:rPr lang="en-GB" sz="1600" dirty="0"/>
                        <a:t>ə)</a:t>
                      </a:r>
                      <a:r>
                        <a:rPr lang="ru-RU" sz="1600" dirty="0" err="1"/>
                        <a:t>заттың</a:t>
                      </a:r>
                      <a:r>
                        <a:rPr lang="ru-RU" sz="1600" dirty="0"/>
                        <a:t> </a:t>
                      </a:r>
                      <a:r>
                        <a:rPr lang="ru-RU" sz="1600" dirty="0" err="1"/>
                        <a:t>күйіб</a:t>
                      </a:r>
                      <a:r>
                        <a:rPr lang="ru-RU" sz="1600" dirty="0"/>
                        <a:t>)</a:t>
                      </a:r>
                      <a:r>
                        <a:rPr lang="ru-RU" sz="1600" dirty="0" err="1"/>
                        <a:t>заттардың</a:t>
                      </a:r>
                      <a:r>
                        <a:rPr lang="ru-RU" sz="1600" dirty="0"/>
                        <a:t> ж</a:t>
                      </a:r>
                      <a:r>
                        <a:rPr lang="en-GB" sz="1600" dirty="0"/>
                        <a:t>ə</a:t>
                      </a:r>
                      <a:r>
                        <a:rPr lang="ru-RU" sz="1600" dirty="0"/>
                        <a:t>не </a:t>
                      </a:r>
                      <a:r>
                        <a:rPr lang="ru-RU" sz="1600" dirty="0" err="1"/>
                        <a:t>денелердіңқасиеттері</a:t>
                      </a:r>
                      <a:r>
                        <a:rPr lang="ru-RU" sz="1600" dirty="0"/>
                        <a:t> </a:t>
                      </a:r>
                    </a:p>
                    <a:p>
                      <a:pPr marL="342900" indent="-342900">
                        <a:buFont typeface="+mj-lt"/>
                        <a:buAutoNum type="arabicPeriod" startAt="2"/>
                      </a:pPr>
                      <a:r>
                        <a:rPr lang="ru-RU" sz="1600" dirty="0"/>
                        <a:t>Электр </a:t>
                      </a:r>
                      <a:r>
                        <a:rPr lang="ru-RU" sz="1600" dirty="0" err="1"/>
                        <a:t>тізбегінің</a:t>
                      </a:r>
                      <a:r>
                        <a:rPr lang="ru-RU" sz="1600" dirty="0"/>
                        <a:t> </a:t>
                      </a:r>
                      <a:r>
                        <a:rPr lang="ru-RU" sz="1600" dirty="0" err="1"/>
                        <a:t>сызбаларын</a:t>
                      </a:r>
                      <a:r>
                        <a:rPr lang="ru-RU" sz="1600" dirty="0"/>
                        <a:t> </a:t>
                      </a:r>
                      <a:r>
                        <a:rPr lang="ru-RU" sz="1600" dirty="0" err="1"/>
                        <a:t>сыз</a:t>
                      </a:r>
                      <a:endParaRPr lang="LID4096"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53357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056792D-5CFD-4DF3-B46B-4DFE1816314C}"/>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aphicFrame>
        <p:nvGraphicFramePr>
          <p:cNvPr id="6" name="Таблица 5">
            <a:extLst>
              <a:ext uri="{FF2B5EF4-FFF2-40B4-BE49-F238E27FC236}">
                <a16:creationId xmlns:a16="http://schemas.microsoft.com/office/drawing/2014/main" id="{6F658824-6EFA-41BF-9C16-D49D3A45A61A}"/>
              </a:ext>
            </a:extLst>
          </p:cNvPr>
          <p:cNvGraphicFramePr>
            <a:graphicFrameLocks noGrp="1"/>
          </p:cNvGraphicFramePr>
          <p:nvPr>
            <p:extLst>
              <p:ext uri="{D42A27DB-BD31-4B8C-83A1-F6EECF244321}">
                <p14:modId xmlns:p14="http://schemas.microsoft.com/office/powerpoint/2010/main" val="847123785"/>
              </p:ext>
            </p:extLst>
          </p:nvPr>
        </p:nvGraphicFramePr>
        <p:xfrm>
          <a:off x="86063" y="929646"/>
          <a:ext cx="14458276" cy="6370308"/>
        </p:xfrm>
        <a:graphic>
          <a:graphicData uri="http://schemas.openxmlformats.org/drawingml/2006/table">
            <a:tbl>
              <a:tblPr firstRow="1" bandRow="1">
                <a:tableStyleId>{0E3FDE45-AF77-4B5C-9715-49D594BDF05E}</a:tableStyleId>
              </a:tblPr>
              <a:tblGrid>
                <a:gridCol w="1378541">
                  <a:extLst>
                    <a:ext uri="{9D8B030D-6E8A-4147-A177-3AD203B41FA5}">
                      <a16:colId xmlns:a16="http://schemas.microsoft.com/office/drawing/2014/main" val="2616322863"/>
                    </a:ext>
                  </a:extLst>
                </a:gridCol>
                <a:gridCol w="6498840">
                  <a:extLst>
                    <a:ext uri="{9D8B030D-6E8A-4147-A177-3AD203B41FA5}">
                      <a16:colId xmlns:a16="http://schemas.microsoft.com/office/drawing/2014/main" val="3966234603"/>
                    </a:ext>
                  </a:extLst>
                </a:gridCol>
                <a:gridCol w="6580895">
                  <a:extLst>
                    <a:ext uri="{9D8B030D-6E8A-4147-A177-3AD203B41FA5}">
                      <a16:colId xmlns:a16="http://schemas.microsoft.com/office/drawing/2014/main" val="2648461317"/>
                    </a:ext>
                  </a:extLst>
                </a:gridCol>
              </a:tblGrid>
              <a:tr h="689626">
                <a:tc>
                  <a:txBody>
                    <a:bodyPr/>
                    <a:lstStyle/>
                    <a:p>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a:spcAft>
                          <a:spcPts val="0"/>
                        </a:spcAft>
                      </a:pPr>
                      <a:r>
                        <a:rPr lang="kk-KZ" sz="1600" dirty="0">
                          <a:effectLst/>
                        </a:rPr>
                        <a:t>Жұмыстар тобы</a:t>
                      </a:r>
                      <a:endParaRPr lang="kk-K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1600" kern="1200" dirty="0">
                          <a:effectLst/>
                        </a:rPr>
                        <a:t>Əрекет түрі</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805782"/>
                  </a:ext>
                </a:extLst>
              </a:tr>
              <a:tr h="487680">
                <a:tc>
                  <a:txBody>
                    <a:bodyPr/>
                    <a:lstStyle/>
                    <a:p>
                      <a:r>
                        <a:rPr lang="kk-KZ" sz="1600" kern="1200" dirty="0">
                          <a:effectLst/>
                        </a:rPr>
                        <a:t>Тобы</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1600" kern="1200" dirty="0">
                          <a:effectLst/>
                        </a:rPr>
                        <a:t>Аталуы</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8954903"/>
                  </a:ext>
                </a:extLst>
              </a:tr>
              <a:tr h="2870821">
                <a:tc>
                  <a:txBody>
                    <a:bodyPr/>
                    <a:lstStyle/>
                    <a:p>
                      <a:r>
                        <a:rPr lang="kk-KZ" sz="1600" dirty="0"/>
                        <a:t>Б</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err="1"/>
                        <a:t>Оқушыларда</a:t>
                      </a:r>
                      <a:r>
                        <a:rPr lang="ru-RU" sz="1600" dirty="0"/>
                        <a:t> </a:t>
                      </a:r>
                      <a:r>
                        <a:rPr lang="ru-RU" sz="1600" dirty="0" err="1"/>
                        <a:t>практикалықсипаттағы</a:t>
                      </a:r>
                      <a:r>
                        <a:rPr lang="ru-RU" sz="1600" dirty="0"/>
                        <a:t> </a:t>
                      </a:r>
                      <a:r>
                        <a:rPr lang="ru-RU" sz="1600" dirty="0" err="1"/>
                        <a:t>ебдейліктер</a:t>
                      </a:r>
                      <a:r>
                        <a:rPr lang="ru-RU" sz="1600" dirty="0"/>
                        <a:t> </a:t>
                      </a:r>
                      <a:r>
                        <a:rPr lang="ru-RU" sz="1600" dirty="0" err="1"/>
                        <a:t>мендағдыларды</a:t>
                      </a:r>
                      <a:r>
                        <a:rPr lang="ru-RU" sz="1600" dirty="0"/>
                        <a:t> </a:t>
                      </a:r>
                      <a:r>
                        <a:rPr lang="ru-RU" sz="1600" dirty="0" err="1"/>
                        <a:t>қалыптастырунегізгі</a:t>
                      </a:r>
                      <a:r>
                        <a:rPr lang="ru-RU" sz="1600" dirty="0"/>
                        <a:t> </a:t>
                      </a:r>
                      <a:r>
                        <a:rPr lang="ru-RU" sz="1600" dirty="0" err="1"/>
                        <a:t>мақсаты</a:t>
                      </a:r>
                      <a:r>
                        <a:rPr lang="ru-RU" sz="1600" dirty="0"/>
                        <a:t> </a:t>
                      </a:r>
                      <a:r>
                        <a:rPr lang="ru-RU" sz="1600" dirty="0" err="1"/>
                        <a:t>болыптабылатын</a:t>
                      </a:r>
                      <a:r>
                        <a:rPr lang="ru-RU" sz="1600" dirty="0"/>
                        <a:t> </a:t>
                      </a:r>
                      <a:r>
                        <a:rPr lang="ru-RU" sz="1600" dirty="0" err="1"/>
                        <a:t>жұмыстар</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ru-RU" sz="1600" dirty="0" err="1"/>
                        <a:t>Есептер</a:t>
                      </a:r>
                      <a:r>
                        <a:rPr lang="ru-RU" sz="1600" dirty="0"/>
                        <a:t> </a:t>
                      </a:r>
                      <a:r>
                        <a:rPr lang="ru-RU" sz="1600" dirty="0" err="1"/>
                        <a:t>шығару</a:t>
                      </a:r>
                      <a:r>
                        <a:rPr lang="ru-RU" sz="1600" dirty="0"/>
                        <a:t>.</a:t>
                      </a:r>
                    </a:p>
                    <a:p>
                      <a:pPr marL="342900" indent="-342900">
                        <a:buFont typeface="+mj-lt"/>
                        <a:buAutoNum type="arabicPeriod"/>
                      </a:pPr>
                      <a:r>
                        <a:rPr lang="ru-RU" sz="1600" dirty="0" err="1"/>
                        <a:t>Құралдар</a:t>
                      </a:r>
                      <a:r>
                        <a:rPr lang="ru-RU" sz="1600" dirty="0"/>
                        <a:t> мен </a:t>
                      </a:r>
                      <a:r>
                        <a:rPr lang="ru-RU" sz="1600" dirty="0" err="1"/>
                        <a:t>электртізбектерінің</a:t>
                      </a:r>
                      <a:r>
                        <a:rPr lang="ru-RU" sz="1600" dirty="0"/>
                        <a:t> </a:t>
                      </a:r>
                      <a:r>
                        <a:rPr lang="ru-RU" sz="1600" dirty="0" err="1"/>
                        <a:t>сызбаларын</a:t>
                      </a:r>
                      <a:r>
                        <a:rPr lang="ru-RU" sz="1600" dirty="0"/>
                        <a:t> </a:t>
                      </a:r>
                      <a:r>
                        <a:rPr lang="ru-RU" sz="1600" dirty="0" err="1"/>
                        <a:t>сызуж</a:t>
                      </a:r>
                      <a:r>
                        <a:rPr lang="en-GB" sz="1600" dirty="0"/>
                        <a:t>ə</a:t>
                      </a:r>
                      <a:r>
                        <a:rPr lang="ru-RU" sz="1600" dirty="0"/>
                        <a:t>не </a:t>
                      </a:r>
                      <a:r>
                        <a:rPr lang="ru-RU" sz="1600" dirty="0" err="1"/>
                        <a:t>оқу</a:t>
                      </a:r>
                      <a:r>
                        <a:rPr lang="ru-RU" sz="1600" dirty="0"/>
                        <a:t>.</a:t>
                      </a:r>
                    </a:p>
                    <a:p>
                      <a:pPr marL="342900" indent="-342900">
                        <a:buFont typeface="+mj-lt"/>
                        <a:buAutoNum type="arabicPeriod"/>
                      </a:pPr>
                      <a:r>
                        <a:rPr lang="ru-RU" sz="1600" dirty="0" err="1"/>
                        <a:t>Графиктерді</a:t>
                      </a:r>
                      <a:r>
                        <a:rPr lang="ru-RU" sz="1600" dirty="0"/>
                        <a:t> </a:t>
                      </a:r>
                      <a:r>
                        <a:rPr lang="ru-RU" sz="1600" dirty="0" err="1"/>
                        <a:t>тұрғызу</a:t>
                      </a:r>
                      <a:r>
                        <a:rPr lang="ru-RU" sz="1600" dirty="0"/>
                        <a:t> ж/е </a:t>
                      </a:r>
                      <a:r>
                        <a:rPr lang="ru-RU" sz="1600" dirty="0" err="1"/>
                        <a:t>талдау</a:t>
                      </a:r>
                      <a:endParaRPr lang="ru-RU" sz="1600" dirty="0"/>
                    </a:p>
                    <a:p>
                      <a:pPr marL="342900" indent="-342900">
                        <a:buFont typeface="+mj-lt"/>
                        <a:buAutoNum type="arabicPeriod"/>
                      </a:pPr>
                      <a:r>
                        <a:rPr lang="ru-RU" sz="1600" dirty="0" err="1"/>
                        <a:t>Дайын</a:t>
                      </a:r>
                      <a:r>
                        <a:rPr lang="ru-RU" sz="1600" dirty="0"/>
                        <a:t> </a:t>
                      </a:r>
                      <a:r>
                        <a:rPr lang="ru-RU" sz="1600" dirty="0" err="1"/>
                        <a:t>бөлшектерден</a:t>
                      </a:r>
                      <a:r>
                        <a:rPr lang="ru-RU" sz="1600" dirty="0"/>
                        <a:t> </a:t>
                      </a:r>
                      <a:r>
                        <a:rPr lang="ru-RU" sz="1600" dirty="0" err="1"/>
                        <a:t>құралдыжинастыру</a:t>
                      </a:r>
                      <a:r>
                        <a:rPr lang="ru-RU" sz="1600" dirty="0"/>
                        <a:t>.</a:t>
                      </a:r>
                    </a:p>
                    <a:p>
                      <a:pPr marL="342900" indent="-342900">
                        <a:buFont typeface="+mj-lt"/>
                        <a:buAutoNum type="arabicPeriod"/>
                      </a:pPr>
                      <a:r>
                        <a:rPr lang="ru-RU" sz="1600" dirty="0" err="1"/>
                        <a:t>Құралдардағы</a:t>
                      </a:r>
                      <a:r>
                        <a:rPr lang="ru-RU" sz="1600" dirty="0"/>
                        <a:t> </a:t>
                      </a:r>
                      <a:r>
                        <a:rPr lang="ru-RU" sz="1600" dirty="0" err="1"/>
                        <a:t>ақауларды</a:t>
                      </a:r>
                      <a:r>
                        <a:rPr lang="ru-RU" sz="1600" dirty="0"/>
                        <a:t> </a:t>
                      </a:r>
                      <a:r>
                        <a:rPr lang="ru-RU" sz="1600" dirty="0" err="1"/>
                        <a:t>табуж</a:t>
                      </a:r>
                      <a:r>
                        <a:rPr lang="en-GB" sz="1600" dirty="0"/>
                        <a:t>ə</a:t>
                      </a:r>
                      <a:r>
                        <a:rPr lang="ru-RU" sz="1600" dirty="0"/>
                        <a:t>не </a:t>
                      </a:r>
                      <a:r>
                        <a:rPr lang="ru-RU" sz="1600" dirty="0" err="1"/>
                        <a:t>оларды</a:t>
                      </a:r>
                      <a:r>
                        <a:rPr lang="ru-RU" sz="1600" dirty="0"/>
                        <a:t> </a:t>
                      </a:r>
                      <a:r>
                        <a:rPr lang="ru-RU" sz="1600" dirty="0" err="1"/>
                        <a:t>жөндеу</a:t>
                      </a:r>
                      <a:endParaRPr lang="ru-RU" sz="1600" dirty="0"/>
                    </a:p>
                    <a:p>
                      <a:pPr marL="342900" indent="-342900">
                        <a:buFont typeface="+mj-lt"/>
                        <a:buAutoNum type="arabicPeriod"/>
                      </a:pPr>
                      <a:r>
                        <a:rPr lang="ru-RU" sz="1600" dirty="0" err="1"/>
                        <a:t>Құралдарды</a:t>
                      </a:r>
                      <a:r>
                        <a:rPr lang="ru-RU" sz="1600" dirty="0"/>
                        <a:t> </a:t>
                      </a:r>
                      <a:r>
                        <a:rPr lang="ru-RU" sz="1600" dirty="0" err="1"/>
                        <a:t>дайынсызбалардың</a:t>
                      </a:r>
                      <a:r>
                        <a:rPr lang="ru-RU" sz="1600" dirty="0"/>
                        <a:t> </a:t>
                      </a:r>
                      <a:r>
                        <a:rPr lang="ru-RU" sz="1600" dirty="0" err="1"/>
                        <a:t>көмегімен</a:t>
                      </a:r>
                      <a:r>
                        <a:rPr lang="ru-RU" sz="1600" dirty="0"/>
                        <a:t> </a:t>
                      </a:r>
                      <a:r>
                        <a:rPr lang="ru-RU" sz="1600" dirty="0" err="1"/>
                        <a:t>даярлау</a:t>
                      </a:r>
                      <a:endParaRPr lang="ru-RU" sz="1600" dirty="0"/>
                    </a:p>
                    <a:p>
                      <a:pPr marL="342900" indent="-342900">
                        <a:buFont typeface="+mj-lt"/>
                        <a:buAutoNum type="arabicPeriod"/>
                      </a:pPr>
                      <a:r>
                        <a:rPr lang="ru-RU" sz="1600" dirty="0" err="1"/>
                        <a:t>Физикалық</a:t>
                      </a:r>
                      <a:r>
                        <a:rPr lang="ru-RU" sz="1600" dirty="0"/>
                        <a:t> </a:t>
                      </a:r>
                      <a:r>
                        <a:rPr lang="ru-RU" sz="1600" dirty="0" err="1"/>
                        <a:t>шамаларды</a:t>
                      </a:r>
                      <a:r>
                        <a:rPr lang="ru-RU" sz="1600" dirty="0"/>
                        <a:t> </a:t>
                      </a:r>
                      <a:r>
                        <a:rPr lang="ru-RU" sz="1600" dirty="0" err="1"/>
                        <a:t>өлшеу</a:t>
                      </a:r>
                      <a:endParaRPr lang="ru-RU" sz="1600" dirty="0"/>
                    </a:p>
                    <a:p>
                      <a:pPr marL="342900" indent="-342900">
                        <a:buFont typeface="+mj-lt"/>
                        <a:buAutoNum type="arabicPeriod"/>
                      </a:pPr>
                      <a:r>
                        <a:rPr lang="ru-RU" sz="1600" dirty="0"/>
                        <a:t>Электр </a:t>
                      </a:r>
                      <a:r>
                        <a:rPr lang="ru-RU" sz="1600" dirty="0" err="1"/>
                        <a:t>тізбектерін</a:t>
                      </a:r>
                      <a:r>
                        <a:rPr lang="ru-RU" sz="1600" dirty="0"/>
                        <a:t> </a:t>
                      </a:r>
                      <a:r>
                        <a:rPr lang="ru-RU" sz="1600" dirty="0" err="1"/>
                        <a:t>жинастыру</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430113"/>
                  </a:ext>
                </a:extLst>
              </a:tr>
              <a:tr h="2322181">
                <a:tc>
                  <a:txBody>
                    <a:bodyPr/>
                    <a:lstStyle/>
                    <a:p>
                      <a:r>
                        <a:rPr lang="kk-KZ" sz="1600" dirty="0"/>
                        <a:t>В</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err="1"/>
                        <a:t>Оқушылардыңшығармашылыққабілеттеріін</a:t>
                      </a:r>
                      <a:r>
                        <a:rPr lang="ru-RU" sz="1600" dirty="0"/>
                        <a:t> </a:t>
                      </a:r>
                      <a:r>
                        <a:rPr lang="ru-RU" sz="1600" dirty="0" err="1"/>
                        <a:t>дамытуғанегізделген</a:t>
                      </a:r>
                      <a:r>
                        <a:rPr lang="ru-RU" sz="1600" dirty="0"/>
                        <a:t> </a:t>
                      </a:r>
                      <a:r>
                        <a:rPr lang="ru-RU" sz="1600" dirty="0" err="1"/>
                        <a:t>жұмыстар</a:t>
                      </a:r>
                      <a:endParaRPr lang="LID4096"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ru-RU" sz="1600" b="0" dirty="0" err="1"/>
                        <a:t>Баяндамалар</a:t>
                      </a:r>
                      <a:r>
                        <a:rPr lang="ru-RU" sz="1600" b="0" dirty="0"/>
                        <a:t> мен </a:t>
                      </a:r>
                      <a:r>
                        <a:rPr lang="ru-RU" sz="1600" b="0" dirty="0" err="1"/>
                        <a:t>рефераттардыдайындау</a:t>
                      </a:r>
                      <a:endParaRPr lang="ru-RU" sz="1600" b="0" dirty="0"/>
                    </a:p>
                    <a:p>
                      <a:pPr marL="342900" indent="-342900">
                        <a:buFont typeface="+mj-lt"/>
                        <a:buAutoNum type="arabicPeriod"/>
                      </a:pPr>
                      <a:r>
                        <a:rPr lang="ru-RU" sz="1600" b="0" dirty="0"/>
                        <a:t>Т</a:t>
                      </a:r>
                      <a:r>
                        <a:rPr lang="en-GB" sz="1600" b="0" dirty="0"/>
                        <a:t>ə</a:t>
                      </a:r>
                      <a:r>
                        <a:rPr lang="ru-RU" sz="1600" b="0" dirty="0" err="1"/>
                        <a:t>жірибелердің</a:t>
                      </a:r>
                      <a:r>
                        <a:rPr lang="ru-RU" sz="1600" b="0" dirty="0"/>
                        <a:t> </a:t>
                      </a:r>
                      <a:r>
                        <a:rPr lang="ru-RU" sz="1600" b="0" dirty="0" err="1"/>
                        <a:t>жаңа</a:t>
                      </a:r>
                      <a:r>
                        <a:rPr lang="ru-RU" sz="1600" b="0" dirty="0"/>
                        <a:t> </a:t>
                      </a:r>
                      <a:r>
                        <a:rPr lang="ru-RU" sz="1600" b="0" dirty="0" err="1"/>
                        <a:t>нұсқасынжасау</a:t>
                      </a:r>
                      <a:endParaRPr lang="ru-RU" sz="1600" b="0" dirty="0"/>
                    </a:p>
                    <a:p>
                      <a:pPr marL="342900" indent="-342900">
                        <a:buFont typeface="+mj-lt"/>
                        <a:buAutoNum type="arabicPeriod"/>
                      </a:pPr>
                      <a:r>
                        <a:rPr lang="ru-RU" sz="1600" b="0" dirty="0"/>
                        <a:t>Т</a:t>
                      </a:r>
                      <a:r>
                        <a:rPr lang="en-GB" sz="1600" b="0" dirty="0"/>
                        <a:t>ə</a:t>
                      </a:r>
                      <a:r>
                        <a:rPr lang="ru-RU" sz="1600" b="0" dirty="0" err="1"/>
                        <a:t>жірибені</a:t>
                      </a:r>
                      <a:r>
                        <a:rPr lang="ru-RU" sz="1600" b="0" dirty="0"/>
                        <a:t> </a:t>
                      </a:r>
                      <a:r>
                        <a:rPr lang="ru-RU" sz="1600" b="0" dirty="0" err="1"/>
                        <a:t>қою</a:t>
                      </a:r>
                      <a:r>
                        <a:rPr lang="ru-RU" sz="1600" b="0" dirty="0"/>
                        <a:t> </a:t>
                      </a:r>
                      <a:r>
                        <a:rPr lang="en-GB" sz="1600" b="0" dirty="0"/>
                        <a:t>ə</a:t>
                      </a:r>
                      <a:r>
                        <a:rPr lang="ru-RU" sz="1600" b="0" dirty="0" err="1"/>
                        <a:t>дісін</a:t>
                      </a:r>
                      <a:r>
                        <a:rPr lang="ru-RU" sz="1600" b="0" dirty="0"/>
                        <a:t> табу</a:t>
                      </a:r>
                    </a:p>
                    <a:p>
                      <a:pPr marL="342900" indent="-342900">
                        <a:buFont typeface="+mj-lt"/>
                        <a:buAutoNum type="arabicPeriod"/>
                      </a:pPr>
                      <a:r>
                        <a:rPr lang="ru-RU" sz="1600" b="0" dirty="0" err="1"/>
                        <a:t>Құрал</a:t>
                      </a:r>
                      <a:r>
                        <a:rPr lang="ru-RU" sz="1600" b="0" dirty="0"/>
                        <a:t> </a:t>
                      </a:r>
                      <a:r>
                        <a:rPr lang="ru-RU" sz="1600" b="0" dirty="0" err="1"/>
                        <a:t>конструкциясынаөзгерістер</a:t>
                      </a:r>
                      <a:r>
                        <a:rPr lang="ru-RU" sz="1600" b="0" dirty="0"/>
                        <a:t> </a:t>
                      </a:r>
                      <a:r>
                        <a:rPr lang="ru-RU" sz="1600" b="0" dirty="0" err="1"/>
                        <a:t>енгізу</a:t>
                      </a:r>
                      <a:endParaRPr lang="ru-RU" sz="1600" b="0" dirty="0"/>
                    </a:p>
                    <a:p>
                      <a:pPr marL="342900" indent="-342900">
                        <a:buFont typeface="+mj-lt"/>
                        <a:buAutoNum type="arabicPeriod"/>
                      </a:pPr>
                      <a:r>
                        <a:rPr lang="ru-RU" sz="1600" b="0" dirty="0" err="1"/>
                        <a:t>Құралдардың</a:t>
                      </a:r>
                      <a:r>
                        <a:rPr lang="ru-RU" sz="1600" b="0" dirty="0"/>
                        <a:t> </a:t>
                      </a:r>
                      <a:r>
                        <a:rPr lang="ru-RU" sz="1600" b="0" dirty="0" err="1"/>
                        <a:t>жаңа</a:t>
                      </a:r>
                      <a:r>
                        <a:rPr lang="ru-RU" sz="1600" b="0" dirty="0"/>
                        <a:t> </a:t>
                      </a:r>
                      <a:r>
                        <a:rPr lang="ru-RU" sz="1600" b="0" dirty="0" err="1"/>
                        <a:t>жобаларынжасау</a:t>
                      </a:r>
                      <a:r>
                        <a:rPr lang="ru-RU" sz="1600" b="0" dirty="0"/>
                        <a:t>.</a:t>
                      </a:r>
                    </a:p>
                    <a:p>
                      <a:pPr marL="342900" indent="-342900">
                        <a:buFont typeface="+mj-lt"/>
                        <a:buAutoNum type="arabicPeriod"/>
                      </a:pPr>
                      <a:r>
                        <a:rPr lang="ru-RU" sz="1600" b="0" dirty="0" err="1"/>
                        <a:t>Жаңа</a:t>
                      </a:r>
                      <a:r>
                        <a:rPr lang="ru-RU" sz="1600" b="0" dirty="0"/>
                        <a:t> </a:t>
                      </a:r>
                      <a:r>
                        <a:rPr lang="ru-RU" sz="1600" b="0" dirty="0" err="1"/>
                        <a:t>физикалық</a:t>
                      </a:r>
                      <a:r>
                        <a:rPr lang="ru-RU" sz="1600" b="0" dirty="0"/>
                        <a:t> </a:t>
                      </a:r>
                      <a:r>
                        <a:rPr lang="ru-RU" sz="1600" b="0" dirty="0" err="1"/>
                        <a:t>шамалар</a:t>
                      </a:r>
                      <a:r>
                        <a:rPr lang="ru-RU" sz="1600" b="0" dirty="0"/>
                        <a:t> </a:t>
                      </a:r>
                      <a:r>
                        <a:rPr lang="ru-RU" sz="1600" b="0" dirty="0" err="1"/>
                        <a:t>менформулаларды</a:t>
                      </a:r>
                      <a:r>
                        <a:rPr lang="ru-RU" sz="1600" b="0" dirty="0"/>
                        <a:t> </a:t>
                      </a:r>
                      <a:r>
                        <a:rPr lang="ru-RU" sz="1600" b="0" dirty="0" err="1"/>
                        <a:t>қолдану</a:t>
                      </a:r>
                      <a:r>
                        <a:rPr lang="ru-RU" sz="1600" b="0" dirty="0"/>
                        <a:t> </a:t>
                      </a:r>
                      <a:r>
                        <a:rPr lang="ru-RU" sz="1600" b="0" dirty="0" err="1"/>
                        <a:t>үшінесептер</a:t>
                      </a:r>
                      <a:r>
                        <a:rPr lang="ru-RU" sz="1600" b="0" dirty="0"/>
                        <a:t> </a:t>
                      </a:r>
                      <a:r>
                        <a:rPr lang="ru-RU" sz="1600" b="0" dirty="0" err="1"/>
                        <a:t>құрастыру</a:t>
                      </a:r>
                      <a:endParaRPr lang="ru-RU" sz="1600" b="0" dirty="0"/>
                    </a:p>
                    <a:p>
                      <a:pPr marL="342900" indent="-342900">
                        <a:buFont typeface="+mj-lt"/>
                        <a:buAutoNum type="arabicPeriod"/>
                      </a:pPr>
                      <a:r>
                        <a:rPr lang="ru-RU" sz="1600" b="0" dirty="0" err="1"/>
                        <a:t>Болжам</a:t>
                      </a:r>
                      <a:r>
                        <a:rPr lang="ru-RU" sz="1600" b="0" dirty="0"/>
                        <a:t> </a:t>
                      </a:r>
                      <a:r>
                        <a:rPr lang="ru-RU" sz="1600" b="0" dirty="0" err="1"/>
                        <a:t>құру</a:t>
                      </a:r>
                      <a:endParaRPr lang="ru-RU" sz="1600" b="0" dirty="0"/>
                    </a:p>
                    <a:p>
                      <a:pPr marL="342900" indent="-342900">
                        <a:buFont typeface="+mj-lt"/>
                        <a:buAutoNum type="arabicPeriod"/>
                      </a:pPr>
                      <a:r>
                        <a:rPr lang="ru-RU" sz="1600" b="0" dirty="0" err="1"/>
                        <a:t>Зерттеу</a:t>
                      </a:r>
                      <a:r>
                        <a:rPr lang="ru-RU" sz="1600" b="0" dirty="0"/>
                        <a:t> </a:t>
                      </a:r>
                      <a:r>
                        <a:rPr lang="ru-RU" sz="1600" b="0" dirty="0" err="1"/>
                        <a:t>элементтерімен</a:t>
                      </a:r>
                      <a:r>
                        <a:rPr lang="ru-RU" sz="1600" b="0" dirty="0"/>
                        <a:t> т</a:t>
                      </a:r>
                      <a:r>
                        <a:rPr lang="en-GB" sz="1600" b="0" dirty="0"/>
                        <a:t>ə</a:t>
                      </a:r>
                      <a:r>
                        <a:rPr lang="ru-RU" sz="1600" b="0" dirty="0" err="1"/>
                        <a:t>жірибелер</a:t>
                      </a:r>
                      <a:r>
                        <a:rPr lang="ru-RU" sz="1600" b="0" dirty="0"/>
                        <a:t> </a:t>
                      </a:r>
                      <a:r>
                        <a:rPr lang="ru-RU" sz="1600" b="0" dirty="0" err="1"/>
                        <a:t>орындау</a:t>
                      </a:r>
                      <a:r>
                        <a:rPr lang="ru-RU" sz="1600" b="0" dirty="0"/>
                        <a:t>.</a:t>
                      </a:r>
                      <a:endParaRPr lang="LID4096"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533579"/>
                  </a:ext>
                </a:extLst>
              </a:tr>
            </a:tbl>
          </a:graphicData>
        </a:graphic>
      </p:graphicFrame>
    </p:spTree>
    <p:extLst>
      <p:ext uri="{BB962C8B-B14F-4D97-AF65-F5344CB8AC3E}">
        <p14:creationId xmlns:p14="http://schemas.microsoft.com/office/powerpoint/2010/main" val="188804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355765"/>
            <a:ext cx="12902327" cy="1543050"/>
          </a:xfrm>
          <a:prstGeom prst="rect">
            <a:avLst/>
          </a:prstGeom>
          <a:noFill/>
          <a:ln/>
        </p:spPr>
        <p:txBody>
          <a:bodyPr wrap="square" lIns="0" tIns="0" rIns="0" bIns="0" rtlCol="0" anchor="t"/>
          <a:lstStyle/>
          <a:p>
            <a:pPr marL="0" indent="0">
              <a:lnSpc>
                <a:spcPts val="6050"/>
              </a:lnSpc>
              <a:buNone/>
            </a:pPr>
            <a:r>
              <a:rPr lang="en-US" sz="4850" b="1" dirty="0">
                <a:solidFill>
                  <a:srgbClr val="443728"/>
                </a:solidFill>
                <a:latin typeface="Crimson Pro Bold" pitchFamily="34" charset="0"/>
                <a:ea typeface="Crimson Pro Bold" pitchFamily="34" charset="-122"/>
                <a:cs typeface="Crimson Pro Bold" pitchFamily="34" charset="-120"/>
              </a:rPr>
              <a:t>Өзіндік жұмыстардың мазмұны және маңызы</a:t>
            </a:r>
            <a:endParaRPr lang="en-US" sz="4850" dirty="0"/>
          </a:p>
        </p:txBody>
      </p:sp>
      <p:sp>
        <p:nvSpPr>
          <p:cNvPr id="3" name="Text 1"/>
          <p:cNvSpPr/>
          <p:nvPr/>
        </p:nvSpPr>
        <p:spPr>
          <a:xfrm>
            <a:off x="864037" y="3491270"/>
            <a:ext cx="6150054" cy="2765346"/>
          </a:xfrm>
          <a:prstGeom prst="rect">
            <a:avLst/>
          </a:prstGeom>
          <a:noFill/>
          <a:ln/>
        </p:spPr>
        <p:txBody>
          <a:bodyPr wrap="square" lIns="0" tIns="0" rIns="0" bIns="0" rtlCol="0" anchor="t"/>
          <a:lstStyle/>
          <a:p>
            <a:pPr marL="0" indent="0">
              <a:lnSpc>
                <a:spcPts val="3100"/>
              </a:lnSpc>
              <a:buNone/>
            </a:pPr>
            <a:r>
              <a:rPr lang="en-US" sz="1900" dirty="0">
                <a:solidFill>
                  <a:srgbClr val="443728"/>
                </a:solidFill>
                <a:latin typeface="Open Sans" pitchFamily="34" charset="0"/>
                <a:ea typeface="Open Sans" pitchFamily="34" charset="-122"/>
                <a:cs typeface="Open Sans" pitchFamily="34" charset="-120"/>
              </a:rPr>
              <a:t>Өзіндік жұмыстардың әр түрлі дидактикалық мақсаттары бар, олар бір-бірімен тығыз байланысты. Мысалы, эксперименттік және практикалық жұмыстар арқылы тек іскерлік пен дағды қалыптаспайды, сонымен қатар жаңа ұғымдар меңгеріледі және алған білімдерін қолдану епдейлігі қалыптасады.</a:t>
            </a:r>
            <a:endParaRPr lang="en-US" sz="1900" dirty="0"/>
          </a:p>
        </p:txBody>
      </p:sp>
      <p:sp>
        <p:nvSpPr>
          <p:cNvPr id="4" name="Text 2"/>
          <p:cNvSpPr/>
          <p:nvPr/>
        </p:nvSpPr>
        <p:spPr>
          <a:xfrm>
            <a:off x="7623929" y="3491270"/>
            <a:ext cx="6150054" cy="3160395"/>
          </a:xfrm>
          <a:prstGeom prst="rect">
            <a:avLst/>
          </a:prstGeom>
          <a:noFill/>
          <a:ln/>
        </p:spPr>
        <p:txBody>
          <a:bodyPr wrap="square" lIns="0" tIns="0" rIns="0" bIns="0" rtlCol="0" anchor="t"/>
          <a:lstStyle/>
          <a:p>
            <a:pPr marL="0" indent="0">
              <a:lnSpc>
                <a:spcPts val="3100"/>
              </a:lnSpc>
              <a:buNone/>
            </a:pPr>
            <a:r>
              <a:rPr lang="en-US" sz="1900" dirty="0">
                <a:solidFill>
                  <a:srgbClr val="443728"/>
                </a:solidFill>
                <a:latin typeface="Open Sans" pitchFamily="34" charset="0"/>
                <a:ea typeface="Open Sans" pitchFamily="34" charset="-122"/>
                <a:cs typeface="Open Sans" pitchFamily="34" charset="-120"/>
              </a:rPr>
              <a:t>Жұмысты негізгі дидактикалық мақсаты бойынша жіктеу кезінде оның мазмұнын қарастырайық: жаңа білімді меңгеру, алған білімдерін тереңдету, меңгерілген білімді практикада қолдану епдейлігін қалыптастыру, практикалық сипаттағы епдейлік пен дағдыны қалыптастыру, шығармашылық сипаттағы епдейлік пен дағдыны қалыптастыру.</a:t>
            </a:r>
            <a:endParaRPr lang="en-US" sz="1900" dirty="0"/>
          </a:p>
        </p:txBody>
      </p:sp>
      <p:sp>
        <p:nvSpPr>
          <p:cNvPr id="5" name="Прямоугольник 4">
            <a:extLst>
              <a:ext uri="{FF2B5EF4-FFF2-40B4-BE49-F238E27FC236}">
                <a16:creationId xmlns:a16="http://schemas.microsoft.com/office/drawing/2014/main" id="{9E097F75-80FF-43E1-85F4-5F7301F199D6}"/>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9240"/>
          </a:xfrm>
          <a:prstGeom prst="rect">
            <a:avLst/>
          </a:prstGeom>
        </p:spPr>
      </p:pic>
      <p:sp>
        <p:nvSpPr>
          <p:cNvPr id="3" name="Text 0"/>
          <p:cNvSpPr/>
          <p:nvPr/>
        </p:nvSpPr>
        <p:spPr>
          <a:xfrm>
            <a:off x="696992" y="3037165"/>
            <a:ext cx="13236416" cy="1244679"/>
          </a:xfrm>
          <a:prstGeom prst="rect">
            <a:avLst/>
          </a:prstGeom>
          <a:noFill/>
          <a:ln/>
        </p:spPr>
        <p:txBody>
          <a:bodyPr wrap="square" lIns="0" tIns="0" rIns="0" bIns="0" rtlCol="0" anchor="t"/>
          <a:lstStyle/>
          <a:p>
            <a:pPr marL="0" indent="0">
              <a:lnSpc>
                <a:spcPts val="4900"/>
              </a:lnSpc>
              <a:buNone/>
            </a:pPr>
            <a:r>
              <a:rPr lang="en-US" sz="3900" b="1" dirty="0">
                <a:solidFill>
                  <a:srgbClr val="443728"/>
                </a:solidFill>
                <a:latin typeface="Crimson Pro Bold" pitchFamily="34" charset="0"/>
                <a:ea typeface="Crimson Pro Bold" pitchFamily="34" charset="-122"/>
                <a:cs typeface="Crimson Pro Bold" pitchFamily="34" charset="-120"/>
              </a:rPr>
              <a:t>Өзіндік жұмыс жасаудың дидактикалық принциптері</a:t>
            </a:r>
            <a:endParaRPr lang="en-US" sz="3900" dirty="0"/>
          </a:p>
        </p:txBody>
      </p:sp>
      <p:sp>
        <p:nvSpPr>
          <p:cNvPr id="4" name="Shape 1"/>
          <p:cNvSpPr/>
          <p:nvPr/>
        </p:nvSpPr>
        <p:spPr>
          <a:xfrm>
            <a:off x="696992" y="4804410"/>
            <a:ext cx="448032" cy="448032"/>
          </a:xfrm>
          <a:prstGeom prst="roundRect">
            <a:avLst>
              <a:gd name="adj" fmla="val 18669"/>
            </a:avLst>
          </a:prstGeom>
          <a:solidFill>
            <a:srgbClr val="EBE2E0"/>
          </a:solidFill>
          <a:ln w="7620">
            <a:solidFill>
              <a:srgbClr val="D1C8C6"/>
            </a:solidFill>
            <a:prstDash val="solid"/>
          </a:ln>
        </p:spPr>
      </p:sp>
      <p:sp>
        <p:nvSpPr>
          <p:cNvPr id="5" name="Text 2"/>
          <p:cNvSpPr/>
          <p:nvPr/>
        </p:nvSpPr>
        <p:spPr>
          <a:xfrm>
            <a:off x="865108" y="4879062"/>
            <a:ext cx="111800" cy="298728"/>
          </a:xfrm>
          <a:prstGeom prst="rect">
            <a:avLst/>
          </a:prstGeom>
          <a:noFill/>
          <a:ln/>
        </p:spPr>
        <p:txBody>
          <a:bodyPr wrap="none" lIns="0" tIns="0" rIns="0" bIns="0" rtlCol="0" anchor="t"/>
          <a:lstStyle/>
          <a:p>
            <a:pPr marL="0" indent="0" algn="ctr">
              <a:lnSpc>
                <a:spcPts val="2350"/>
              </a:lnSpc>
              <a:buNone/>
            </a:pPr>
            <a:r>
              <a:rPr lang="en-US" sz="2350" b="1" dirty="0">
                <a:solidFill>
                  <a:srgbClr val="443728"/>
                </a:solidFill>
                <a:latin typeface="Crimson Pro Bold" pitchFamily="34" charset="0"/>
                <a:ea typeface="Crimson Pro Bold" pitchFamily="34" charset="-122"/>
                <a:cs typeface="Crimson Pro Bold" pitchFamily="34" charset="-120"/>
              </a:rPr>
              <a:t>1</a:t>
            </a:r>
            <a:endParaRPr lang="en-US" sz="2350" dirty="0"/>
          </a:p>
        </p:txBody>
      </p:sp>
      <p:sp>
        <p:nvSpPr>
          <p:cNvPr id="6" name="Text 3"/>
          <p:cNvSpPr/>
          <p:nvPr/>
        </p:nvSpPr>
        <p:spPr>
          <a:xfrm>
            <a:off x="1344097" y="4804410"/>
            <a:ext cx="2744629" cy="311110"/>
          </a:xfrm>
          <a:prstGeom prst="rect">
            <a:avLst/>
          </a:prstGeom>
          <a:noFill/>
          <a:ln/>
        </p:spPr>
        <p:txBody>
          <a:bodyPr wrap="none" lIns="0" tIns="0" rIns="0" bIns="0" rtlCol="0" anchor="t"/>
          <a:lstStyle/>
          <a:p>
            <a:pPr marL="0" indent="0">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Қажеттілік принципі</a:t>
            </a:r>
            <a:endParaRPr lang="en-US" sz="1950" dirty="0"/>
          </a:p>
        </p:txBody>
      </p:sp>
      <p:sp>
        <p:nvSpPr>
          <p:cNvPr id="7" name="Text 4"/>
          <p:cNvSpPr/>
          <p:nvPr/>
        </p:nvSpPr>
        <p:spPr>
          <a:xfrm>
            <a:off x="1344097" y="5234940"/>
            <a:ext cx="5871567" cy="637223"/>
          </a:xfrm>
          <a:prstGeom prst="rect">
            <a:avLst/>
          </a:prstGeom>
          <a:noFill/>
          <a:ln/>
        </p:spPr>
        <p:txBody>
          <a:bodyPr wrap="square" lIns="0" tIns="0" rIns="0" bIns="0" rtlCol="0" anchor="t"/>
          <a:lstStyle/>
          <a:p>
            <a:pPr marL="0" indent="0">
              <a:lnSpc>
                <a:spcPts val="2500"/>
              </a:lnSpc>
              <a:buNone/>
            </a:pPr>
            <a:r>
              <a:rPr lang="en-US" sz="1550" dirty="0">
                <a:solidFill>
                  <a:srgbClr val="443728"/>
                </a:solidFill>
                <a:latin typeface="Open Sans" pitchFamily="34" charset="0"/>
                <a:ea typeface="Open Sans" pitchFamily="34" charset="-122"/>
                <a:cs typeface="Open Sans" pitchFamily="34" charset="-120"/>
              </a:rPr>
              <a:t>Өзіндік жұмыстар жүйесі оқушылардың нақты қажеттіліктерін қанағаттандыруға бағытталуы керек.</a:t>
            </a:r>
            <a:endParaRPr lang="en-US" sz="1550" dirty="0"/>
          </a:p>
        </p:txBody>
      </p:sp>
      <p:sp>
        <p:nvSpPr>
          <p:cNvPr id="8" name="Shape 5"/>
          <p:cNvSpPr/>
          <p:nvPr/>
        </p:nvSpPr>
        <p:spPr>
          <a:xfrm>
            <a:off x="7414736" y="4804410"/>
            <a:ext cx="448032" cy="448032"/>
          </a:xfrm>
          <a:prstGeom prst="roundRect">
            <a:avLst>
              <a:gd name="adj" fmla="val 18669"/>
            </a:avLst>
          </a:prstGeom>
          <a:solidFill>
            <a:srgbClr val="EBE2E0"/>
          </a:solidFill>
          <a:ln w="7620">
            <a:solidFill>
              <a:srgbClr val="D1C8C6"/>
            </a:solidFill>
            <a:prstDash val="solid"/>
          </a:ln>
        </p:spPr>
      </p:sp>
      <p:sp>
        <p:nvSpPr>
          <p:cNvPr id="9" name="Text 6"/>
          <p:cNvSpPr/>
          <p:nvPr/>
        </p:nvSpPr>
        <p:spPr>
          <a:xfrm>
            <a:off x="7562612" y="4879062"/>
            <a:ext cx="152281" cy="298728"/>
          </a:xfrm>
          <a:prstGeom prst="rect">
            <a:avLst/>
          </a:prstGeom>
          <a:noFill/>
          <a:ln/>
        </p:spPr>
        <p:txBody>
          <a:bodyPr wrap="none" lIns="0" tIns="0" rIns="0" bIns="0" rtlCol="0" anchor="t"/>
          <a:lstStyle/>
          <a:p>
            <a:pPr marL="0" indent="0" algn="ctr">
              <a:lnSpc>
                <a:spcPts val="2350"/>
              </a:lnSpc>
              <a:buNone/>
            </a:pPr>
            <a:r>
              <a:rPr lang="en-US" sz="2350" b="1" dirty="0">
                <a:solidFill>
                  <a:srgbClr val="443728"/>
                </a:solidFill>
                <a:latin typeface="Crimson Pro Bold" pitchFamily="34" charset="0"/>
                <a:ea typeface="Crimson Pro Bold" pitchFamily="34" charset="-122"/>
                <a:cs typeface="Crimson Pro Bold" pitchFamily="34" charset="-120"/>
              </a:rPr>
              <a:t>2</a:t>
            </a:r>
            <a:endParaRPr lang="en-US" sz="2350" dirty="0"/>
          </a:p>
        </p:txBody>
      </p:sp>
      <p:sp>
        <p:nvSpPr>
          <p:cNvPr id="10" name="Text 7"/>
          <p:cNvSpPr/>
          <p:nvPr/>
        </p:nvSpPr>
        <p:spPr>
          <a:xfrm>
            <a:off x="8061841" y="4804410"/>
            <a:ext cx="2630924" cy="311110"/>
          </a:xfrm>
          <a:prstGeom prst="rect">
            <a:avLst/>
          </a:prstGeom>
          <a:noFill/>
          <a:ln/>
        </p:spPr>
        <p:txBody>
          <a:bodyPr wrap="none" lIns="0" tIns="0" rIns="0" bIns="0" rtlCol="0" anchor="t"/>
          <a:lstStyle/>
          <a:p>
            <a:pPr marL="0" indent="0">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Жүйелілік принципі</a:t>
            </a:r>
            <a:endParaRPr lang="en-US" sz="1950" dirty="0"/>
          </a:p>
        </p:txBody>
      </p:sp>
      <p:sp>
        <p:nvSpPr>
          <p:cNvPr id="11" name="Text 8"/>
          <p:cNvSpPr/>
          <p:nvPr/>
        </p:nvSpPr>
        <p:spPr>
          <a:xfrm>
            <a:off x="8061841" y="5234940"/>
            <a:ext cx="5871567" cy="955834"/>
          </a:xfrm>
          <a:prstGeom prst="rect">
            <a:avLst/>
          </a:prstGeom>
          <a:noFill/>
          <a:ln/>
        </p:spPr>
        <p:txBody>
          <a:bodyPr wrap="square" lIns="0" tIns="0" rIns="0" bIns="0" rtlCol="0" anchor="t"/>
          <a:lstStyle/>
          <a:p>
            <a:pPr marL="0" indent="0">
              <a:lnSpc>
                <a:spcPts val="2500"/>
              </a:lnSpc>
              <a:buNone/>
            </a:pPr>
            <a:r>
              <a:rPr lang="en-US" sz="1550" dirty="0">
                <a:solidFill>
                  <a:srgbClr val="443728"/>
                </a:solidFill>
                <a:latin typeface="Open Sans" pitchFamily="34" charset="0"/>
                <a:ea typeface="Open Sans" pitchFamily="34" charset="-122"/>
                <a:cs typeface="Open Sans" pitchFamily="34" charset="-120"/>
              </a:rPr>
              <a:t>Жүйелілік оқу материалын логикалық ретпен ұсынуды, білімді тереңдетуді және дағдыларды қалыптастыруды қамтамасыз етеді.</a:t>
            </a:r>
            <a:endParaRPr lang="en-US" sz="1550" dirty="0"/>
          </a:p>
        </p:txBody>
      </p:sp>
      <p:sp>
        <p:nvSpPr>
          <p:cNvPr id="12" name="Shape 9"/>
          <p:cNvSpPr/>
          <p:nvPr/>
        </p:nvSpPr>
        <p:spPr>
          <a:xfrm>
            <a:off x="696992" y="6613803"/>
            <a:ext cx="448032" cy="448032"/>
          </a:xfrm>
          <a:prstGeom prst="roundRect">
            <a:avLst>
              <a:gd name="adj" fmla="val 18669"/>
            </a:avLst>
          </a:prstGeom>
          <a:solidFill>
            <a:srgbClr val="EBE2E0"/>
          </a:solidFill>
          <a:ln w="7620">
            <a:solidFill>
              <a:srgbClr val="D1C8C6"/>
            </a:solidFill>
            <a:prstDash val="solid"/>
          </a:ln>
        </p:spPr>
      </p:sp>
      <p:sp>
        <p:nvSpPr>
          <p:cNvPr id="13" name="Text 10"/>
          <p:cNvSpPr/>
          <p:nvPr/>
        </p:nvSpPr>
        <p:spPr>
          <a:xfrm>
            <a:off x="848082" y="6688455"/>
            <a:ext cx="145852" cy="298728"/>
          </a:xfrm>
          <a:prstGeom prst="rect">
            <a:avLst/>
          </a:prstGeom>
          <a:noFill/>
          <a:ln/>
        </p:spPr>
        <p:txBody>
          <a:bodyPr wrap="none" lIns="0" tIns="0" rIns="0" bIns="0" rtlCol="0" anchor="t"/>
          <a:lstStyle/>
          <a:p>
            <a:pPr marL="0" indent="0" algn="ctr">
              <a:lnSpc>
                <a:spcPts val="2350"/>
              </a:lnSpc>
              <a:buNone/>
            </a:pPr>
            <a:r>
              <a:rPr lang="en-US" sz="2350" b="1" dirty="0">
                <a:solidFill>
                  <a:srgbClr val="443728"/>
                </a:solidFill>
                <a:latin typeface="Crimson Pro Bold" pitchFamily="34" charset="0"/>
                <a:ea typeface="Crimson Pro Bold" pitchFamily="34" charset="-122"/>
                <a:cs typeface="Crimson Pro Bold" pitchFamily="34" charset="-120"/>
              </a:rPr>
              <a:t>3</a:t>
            </a:r>
            <a:endParaRPr lang="en-US" sz="2350" dirty="0"/>
          </a:p>
        </p:txBody>
      </p:sp>
      <p:sp>
        <p:nvSpPr>
          <p:cNvPr id="14" name="Text 11"/>
          <p:cNvSpPr/>
          <p:nvPr/>
        </p:nvSpPr>
        <p:spPr>
          <a:xfrm>
            <a:off x="1344097" y="6613803"/>
            <a:ext cx="5707975" cy="311110"/>
          </a:xfrm>
          <a:prstGeom prst="rect">
            <a:avLst/>
          </a:prstGeom>
          <a:noFill/>
          <a:ln/>
        </p:spPr>
        <p:txBody>
          <a:bodyPr wrap="none" lIns="0" tIns="0" rIns="0" bIns="0" rtlCol="0" anchor="t"/>
          <a:lstStyle/>
          <a:p>
            <a:pPr marL="0" indent="0">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Теорияның практикамен байланыстылығы</a:t>
            </a:r>
            <a:endParaRPr lang="en-US" sz="1950" dirty="0"/>
          </a:p>
        </p:txBody>
      </p:sp>
      <p:sp>
        <p:nvSpPr>
          <p:cNvPr id="15" name="Text 12"/>
          <p:cNvSpPr/>
          <p:nvPr/>
        </p:nvSpPr>
        <p:spPr>
          <a:xfrm>
            <a:off x="1344097" y="7044333"/>
            <a:ext cx="5871567" cy="637223"/>
          </a:xfrm>
          <a:prstGeom prst="rect">
            <a:avLst/>
          </a:prstGeom>
          <a:noFill/>
          <a:ln/>
        </p:spPr>
        <p:txBody>
          <a:bodyPr wrap="square" lIns="0" tIns="0" rIns="0" bIns="0" rtlCol="0" anchor="t"/>
          <a:lstStyle/>
          <a:p>
            <a:pPr marL="0" indent="0">
              <a:lnSpc>
                <a:spcPts val="2500"/>
              </a:lnSpc>
              <a:buNone/>
            </a:pPr>
            <a:r>
              <a:rPr lang="en-US" sz="1550" dirty="0">
                <a:solidFill>
                  <a:srgbClr val="443728"/>
                </a:solidFill>
                <a:latin typeface="Open Sans" pitchFamily="34" charset="0"/>
                <a:ea typeface="Open Sans" pitchFamily="34" charset="-122"/>
                <a:cs typeface="Open Sans" pitchFamily="34" charset="-120"/>
              </a:rPr>
              <a:t>Оқушылар алған теориялық білімдерін практикада қолдану мүмкіндігіне ие болуы керек.</a:t>
            </a:r>
            <a:endParaRPr lang="en-US" sz="1550" dirty="0"/>
          </a:p>
        </p:txBody>
      </p:sp>
      <p:sp>
        <p:nvSpPr>
          <p:cNvPr id="16" name="Shape 13"/>
          <p:cNvSpPr/>
          <p:nvPr/>
        </p:nvSpPr>
        <p:spPr>
          <a:xfrm>
            <a:off x="7414736" y="6613803"/>
            <a:ext cx="448032" cy="448032"/>
          </a:xfrm>
          <a:prstGeom prst="roundRect">
            <a:avLst>
              <a:gd name="adj" fmla="val 18669"/>
            </a:avLst>
          </a:prstGeom>
          <a:solidFill>
            <a:srgbClr val="EBE2E0"/>
          </a:solidFill>
          <a:ln w="7620">
            <a:solidFill>
              <a:srgbClr val="D1C8C6"/>
            </a:solidFill>
            <a:prstDash val="solid"/>
          </a:ln>
        </p:spPr>
      </p:sp>
      <p:sp>
        <p:nvSpPr>
          <p:cNvPr id="17" name="Text 14"/>
          <p:cNvSpPr/>
          <p:nvPr/>
        </p:nvSpPr>
        <p:spPr>
          <a:xfrm>
            <a:off x="7558207" y="6688455"/>
            <a:ext cx="160973" cy="298728"/>
          </a:xfrm>
          <a:prstGeom prst="rect">
            <a:avLst/>
          </a:prstGeom>
          <a:noFill/>
          <a:ln/>
        </p:spPr>
        <p:txBody>
          <a:bodyPr wrap="none" lIns="0" tIns="0" rIns="0" bIns="0" rtlCol="0" anchor="t"/>
          <a:lstStyle/>
          <a:p>
            <a:pPr marL="0" indent="0" algn="ctr">
              <a:lnSpc>
                <a:spcPts val="2350"/>
              </a:lnSpc>
              <a:buNone/>
            </a:pPr>
            <a:r>
              <a:rPr lang="en-US" sz="2350" b="1" dirty="0">
                <a:solidFill>
                  <a:srgbClr val="443728"/>
                </a:solidFill>
                <a:latin typeface="Crimson Pro Bold" pitchFamily="34" charset="0"/>
                <a:ea typeface="Crimson Pro Bold" pitchFamily="34" charset="-122"/>
                <a:cs typeface="Crimson Pro Bold" pitchFamily="34" charset="-120"/>
              </a:rPr>
              <a:t>4</a:t>
            </a:r>
            <a:endParaRPr lang="en-US" sz="2350" dirty="0"/>
          </a:p>
        </p:txBody>
      </p:sp>
      <p:sp>
        <p:nvSpPr>
          <p:cNvPr id="18" name="Text 15"/>
          <p:cNvSpPr/>
          <p:nvPr/>
        </p:nvSpPr>
        <p:spPr>
          <a:xfrm>
            <a:off x="8061841" y="6613803"/>
            <a:ext cx="4967645" cy="311110"/>
          </a:xfrm>
          <a:prstGeom prst="rect">
            <a:avLst/>
          </a:prstGeom>
          <a:noFill/>
          <a:ln/>
        </p:spPr>
        <p:txBody>
          <a:bodyPr wrap="none" lIns="0" tIns="0" rIns="0" bIns="0" rtlCol="0" anchor="t"/>
          <a:lstStyle/>
          <a:p>
            <a:pPr marL="0" indent="0">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Әр түрлі епдейліктерді қалыптастыру</a:t>
            </a:r>
            <a:endParaRPr lang="en-US" sz="1950" dirty="0"/>
          </a:p>
        </p:txBody>
      </p:sp>
      <p:sp>
        <p:nvSpPr>
          <p:cNvPr id="19" name="Text 16"/>
          <p:cNvSpPr/>
          <p:nvPr/>
        </p:nvSpPr>
        <p:spPr>
          <a:xfrm>
            <a:off x="8061841" y="7044333"/>
            <a:ext cx="5871567" cy="637223"/>
          </a:xfrm>
          <a:prstGeom prst="rect">
            <a:avLst/>
          </a:prstGeom>
          <a:noFill/>
          <a:ln/>
        </p:spPr>
        <p:txBody>
          <a:bodyPr wrap="square" lIns="0" tIns="0" rIns="0" bIns="0" rtlCol="0" anchor="t"/>
          <a:lstStyle/>
          <a:p>
            <a:pPr marL="0" indent="0">
              <a:lnSpc>
                <a:spcPts val="2500"/>
              </a:lnSpc>
              <a:buNone/>
            </a:pPr>
            <a:r>
              <a:rPr lang="en-US" sz="1550" dirty="0">
                <a:solidFill>
                  <a:srgbClr val="443728"/>
                </a:solidFill>
                <a:latin typeface="Open Sans" pitchFamily="34" charset="0"/>
                <a:ea typeface="Open Sans" pitchFamily="34" charset="-122"/>
                <a:cs typeface="Open Sans" pitchFamily="34" charset="-120"/>
              </a:rPr>
              <a:t>Өзіндік жұмыстар оқушылардың әр түрлі епдейліктері мен дағдыларын қалыптастыруға бағытталуы керек.</a:t>
            </a:r>
            <a:endParaRPr lang="en-US" sz="1550" dirty="0"/>
          </a:p>
        </p:txBody>
      </p:sp>
      <p:sp>
        <p:nvSpPr>
          <p:cNvPr id="20" name="Прямоугольник 19">
            <a:extLst>
              <a:ext uri="{FF2B5EF4-FFF2-40B4-BE49-F238E27FC236}">
                <a16:creationId xmlns:a16="http://schemas.microsoft.com/office/drawing/2014/main" id="{4B0468A2-3380-4A77-89EC-A6C40D506D48}"/>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624" y="724257"/>
            <a:ext cx="7849553" cy="1155621"/>
          </a:xfrm>
          <a:prstGeom prst="rect">
            <a:avLst/>
          </a:prstGeom>
          <a:noFill/>
          <a:ln/>
        </p:spPr>
        <p:txBody>
          <a:bodyPr wrap="square" lIns="0" tIns="0" rIns="0" bIns="0" rtlCol="0" anchor="t"/>
          <a:lstStyle/>
          <a:p>
            <a:pPr marL="0" indent="0">
              <a:lnSpc>
                <a:spcPts val="4550"/>
              </a:lnSpc>
              <a:buNone/>
            </a:pPr>
            <a:r>
              <a:rPr lang="en-US" sz="3600" b="1" dirty="0">
                <a:solidFill>
                  <a:srgbClr val="443728"/>
                </a:solidFill>
                <a:latin typeface="Crimson Pro Bold" pitchFamily="34" charset="0"/>
                <a:ea typeface="Crimson Pro Bold" pitchFamily="34" charset="-122"/>
                <a:cs typeface="Crimson Pro Bold" pitchFamily="34" charset="-120"/>
              </a:rPr>
              <a:t>Физикадан оқу әдебиетімен өзіндік жұмыс жасау</a:t>
            </a:r>
            <a:endParaRPr lang="en-US" sz="3600" dirty="0"/>
          </a:p>
        </p:txBody>
      </p:sp>
      <p:sp>
        <p:nvSpPr>
          <p:cNvPr id="4" name="Shape 1"/>
          <p:cNvSpPr/>
          <p:nvPr/>
        </p:nvSpPr>
        <p:spPr>
          <a:xfrm>
            <a:off x="6133624" y="2157174"/>
            <a:ext cx="7849553" cy="1272302"/>
          </a:xfrm>
          <a:prstGeom prst="roundRect">
            <a:avLst>
              <a:gd name="adj" fmla="val 6105"/>
            </a:avLst>
          </a:prstGeom>
          <a:solidFill>
            <a:srgbClr val="EBE2E0"/>
          </a:solidFill>
          <a:ln w="7620">
            <a:solidFill>
              <a:srgbClr val="D1C8C6"/>
            </a:solidFill>
            <a:prstDash val="solid"/>
          </a:ln>
        </p:spPr>
      </p:sp>
      <p:sp>
        <p:nvSpPr>
          <p:cNvPr id="5" name="Text 2"/>
          <p:cNvSpPr/>
          <p:nvPr/>
        </p:nvSpPr>
        <p:spPr>
          <a:xfrm>
            <a:off x="6326148" y="2349698"/>
            <a:ext cx="7464504" cy="887254"/>
          </a:xfrm>
          <a:prstGeom prst="rect">
            <a:avLst/>
          </a:prstGeom>
          <a:noFill/>
          <a:ln/>
        </p:spPr>
        <p:txBody>
          <a:bodyPr wrap="square" lIns="0" tIns="0" rIns="0" bIns="0" rtlCol="0" anchor="t"/>
          <a:lstStyle/>
          <a:p>
            <a:pPr marL="0" indent="0">
              <a:lnSpc>
                <a:spcPts val="2300"/>
              </a:lnSpc>
              <a:buNone/>
            </a:pPr>
            <a:r>
              <a:rPr lang="en-US" sz="1450" dirty="0">
                <a:solidFill>
                  <a:srgbClr val="443728"/>
                </a:solidFill>
                <a:latin typeface="Open Sans" pitchFamily="34" charset="0"/>
                <a:ea typeface="Open Sans" pitchFamily="34" charset="-122"/>
                <a:cs typeface="Open Sans" pitchFamily="34" charset="-120"/>
              </a:rPr>
              <a:t>Оқушылардың алдында сұрақтарды, дәл мәселелерді қою оқулықпен жұмыс істеуге бағытталған сипат береді. Бұл олардың қойылған сұраққа жауап іздеуіне, оны табу үшін мәтінге терең үңілуіне итереді.</a:t>
            </a:r>
            <a:endParaRPr lang="en-US" sz="1450" dirty="0"/>
          </a:p>
        </p:txBody>
      </p:sp>
      <p:sp>
        <p:nvSpPr>
          <p:cNvPr id="6" name="Shape 3"/>
          <p:cNvSpPr/>
          <p:nvPr/>
        </p:nvSpPr>
        <p:spPr>
          <a:xfrm>
            <a:off x="6133624" y="3614380"/>
            <a:ext cx="7849553" cy="1272302"/>
          </a:xfrm>
          <a:prstGeom prst="roundRect">
            <a:avLst>
              <a:gd name="adj" fmla="val 6105"/>
            </a:avLst>
          </a:prstGeom>
          <a:solidFill>
            <a:srgbClr val="EBE2E0"/>
          </a:solidFill>
          <a:ln w="7620">
            <a:solidFill>
              <a:srgbClr val="D1C8C6"/>
            </a:solidFill>
            <a:prstDash val="solid"/>
          </a:ln>
        </p:spPr>
      </p:sp>
      <p:sp>
        <p:nvSpPr>
          <p:cNvPr id="7" name="Text 4"/>
          <p:cNvSpPr/>
          <p:nvPr/>
        </p:nvSpPr>
        <p:spPr>
          <a:xfrm>
            <a:off x="6326148" y="3806904"/>
            <a:ext cx="7464504" cy="887254"/>
          </a:xfrm>
          <a:prstGeom prst="rect">
            <a:avLst/>
          </a:prstGeom>
          <a:noFill/>
          <a:ln/>
        </p:spPr>
        <p:txBody>
          <a:bodyPr wrap="square" lIns="0" tIns="0" rIns="0" bIns="0" rtlCol="0" anchor="t"/>
          <a:lstStyle/>
          <a:p>
            <a:pPr marL="0" indent="0">
              <a:lnSpc>
                <a:spcPts val="2300"/>
              </a:lnSpc>
              <a:buNone/>
            </a:pPr>
            <a:r>
              <a:rPr lang="en-US" sz="1450" dirty="0">
                <a:solidFill>
                  <a:srgbClr val="443728"/>
                </a:solidFill>
                <a:latin typeface="Open Sans" pitchFamily="34" charset="0"/>
                <a:ea typeface="Open Sans" pitchFamily="34" charset="-122"/>
                <a:cs typeface="Open Sans" pitchFamily="34" charset="-120"/>
              </a:rPr>
              <a:t>Оқулықпен жұмыс істеу кезіндегі оқушыларға дұрыс ұйымдастырылып берілген сұрақтардың жүйесі, оларды талдау, іріктеу, салыстыру сияқты ойлау операцияларын қалыптастырады.</a:t>
            </a:r>
            <a:endParaRPr lang="en-US" sz="1450" dirty="0"/>
          </a:p>
        </p:txBody>
      </p:sp>
      <p:sp>
        <p:nvSpPr>
          <p:cNvPr id="8" name="Shape 5"/>
          <p:cNvSpPr/>
          <p:nvPr/>
        </p:nvSpPr>
        <p:spPr>
          <a:xfrm>
            <a:off x="6133624" y="5071586"/>
            <a:ext cx="7849553" cy="680799"/>
          </a:xfrm>
          <a:prstGeom prst="roundRect">
            <a:avLst>
              <a:gd name="adj" fmla="val 11409"/>
            </a:avLst>
          </a:prstGeom>
          <a:solidFill>
            <a:srgbClr val="EBE2E0"/>
          </a:solidFill>
          <a:ln w="7620">
            <a:solidFill>
              <a:srgbClr val="D1C8C6"/>
            </a:solidFill>
            <a:prstDash val="solid"/>
          </a:ln>
        </p:spPr>
      </p:sp>
      <p:sp>
        <p:nvSpPr>
          <p:cNvPr id="9" name="Text 6"/>
          <p:cNvSpPr/>
          <p:nvPr/>
        </p:nvSpPr>
        <p:spPr>
          <a:xfrm>
            <a:off x="6326148" y="5264110"/>
            <a:ext cx="7464504" cy="295751"/>
          </a:xfrm>
          <a:prstGeom prst="rect">
            <a:avLst/>
          </a:prstGeom>
          <a:noFill/>
          <a:ln/>
        </p:spPr>
        <p:txBody>
          <a:bodyPr wrap="none" lIns="0" tIns="0" rIns="0" bIns="0" rtlCol="0" anchor="t"/>
          <a:lstStyle/>
          <a:p>
            <a:pPr marL="0" indent="0">
              <a:lnSpc>
                <a:spcPts val="2300"/>
              </a:lnSpc>
              <a:buNone/>
            </a:pPr>
            <a:r>
              <a:rPr lang="en-US" sz="1450" dirty="0">
                <a:solidFill>
                  <a:srgbClr val="443728"/>
                </a:solidFill>
                <a:latin typeface="Open Sans" pitchFamily="34" charset="0"/>
                <a:ea typeface="Open Sans" pitchFamily="34" charset="-122"/>
                <a:cs typeface="Open Sans" pitchFamily="34" charset="-120"/>
              </a:rPr>
              <a:t>Олардың негізінде жалпы мен ерекшені ажыратуға үйретеді.</a:t>
            </a:r>
            <a:endParaRPr lang="en-US" sz="1450" dirty="0"/>
          </a:p>
        </p:txBody>
      </p:sp>
      <p:sp>
        <p:nvSpPr>
          <p:cNvPr id="10" name="Shape 7"/>
          <p:cNvSpPr/>
          <p:nvPr/>
        </p:nvSpPr>
        <p:spPr>
          <a:xfrm>
            <a:off x="6133624" y="5937290"/>
            <a:ext cx="7849553" cy="1568053"/>
          </a:xfrm>
          <a:prstGeom prst="roundRect">
            <a:avLst>
              <a:gd name="adj" fmla="val 4953"/>
            </a:avLst>
          </a:prstGeom>
          <a:solidFill>
            <a:srgbClr val="EBE2E0"/>
          </a:solidFill>
          <a:ln w="7620">
            <a:solidFill>
              <a:srgbClr val="D1C8C6"/>
            </a:solidFill>
            <a:prstDash val="solid"/>
          </a:ln>
        </p:spPr>
      </p:sp>
      <p:sp>
        <p:nvSpPr>
          <p:cNvPr id="11" name="Text 8"/>
          <p:cNvSpPr/>
          <p:nvPr/>
        </p:nvSpPr>
        <p:spPr>
          <a:xfrm>
            <a:off x="6326148" y="6129814"/>
            <a:ext cx="7464504" cy="1183005"/>
          </a:xfrm>
          <a:prstGeom prst="rect">
            <a:avLst/>
          </a:prstGeom>
          <a:noFill/>
          <a:ln/>
        </p:spPr>
        <p:txBody>
          <a:bodyPr wrap="square" lIns="0" tIns="0" rIns="0" bIns="0" rtlCol="0" anchor="t"/>
          <a:lstStyle/>
          <a:p>
            <a:pPr marL="0" indent="0">
              <a:lnSpc>
                <a:spcPts val="2300"/>
              </a:lnSpc>
              <a:buNone/>
            </a:pPr>
            <a:r>
              <a:rPr lang="en-US" sz="1450" dirty="0">
                <a:solidFill>
                  <a:srgbClr val="443728"/>
                </a:solidFill>
                <a:latin typeface="Open Sans" pitchFamily="34" charset="0"/>
                <a:ea typeface="Open Sans" pitchFamily="34" charset="-122"/>
                <a:cs typeface="Open Sans" pitchFamily="34" charset="-120"/>
              </a:rPr>
              <a:t>Жоғарғы сынып оқушыларының физика курсында құбылыстарды, заңдарды және теорияларды оқу кезіндегі жұмыс істеген жоспарлары жалпыланған сипаттағы жоспарлар деп аталады, себебі кез келген құбылыстарды, заңдарды және теорияларды оқуға жарамды.</a:t>
            </a:r>
            <a:endParaRPr lang="en-US" sz="1450" dirty="0"/>
          </a:p>
        </p:txBody>
      </p:sp>
      <p:sp>
        <p:nvSpPr>
          <p:cNvPr id="12" name="Прямоугольник 11">
            <a:extLst>
              <a:ext uri="{FF2B5EF4-FFF2-40B4-BE49-F238E27FC236}">
                <a16:creationId xmlns:a16="http://schemas.microsoft.com/office/drawing/2014/main" id="{84324F30-F778-40E8-AB51-D4C781246504}"/>
              </a:ext>
            </a:extLst>
          </p:cNvPr>
          <p:cNvSpPr/>
          <p:nvPr/>
        </p:nvSpPr>
        <p:spPr>
          <a:xfrm>
            <a:off x="12823115" y="7799294"/>
            <a:ext cx="1721224" cy="320754"/>
          </a:xfrm>
          <a:prstGeom prst="rect">
            <a:avLst/>
          </a:prstGeom>
          <a:solidFill>
            <a:srgbClr val="FFFCFA"/>
          </a:solidFill>
          <a:ln>
            <a:solidFill>
              <a:srgbClr val="FFF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979</Words>
  <Application>Microsoft Office PowerPoint</Application>
  <PresentationFormat>Произвольный</PresentationFormat>
  <Paragraphs>119</Paragraphs>
  <Slides>13</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Crimson</vt:lpstr>
      <vt:lpstr>Open Sans</vt:lpstr>
      <vt:lpstr>Times New Roman</vt:lpstr>
      <vt:lpstr>Arial</vt:lpstr>
      <vt:lpstr>Crimson Pro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7</cp:revision>
  <dcterms:created xsi:type="dcterms:W3CDTF">2024-10-31T14:07:32Z</dcterms:created>
  <dcterms:modified xsi:type="dcterms:W3CDTF">2024-10-31T17:40:10Z</dcterms:modified>
</cp:coreProperties>
</file>