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9358"/>
    <p:restoredTop sz="94675"/>
  </p:normalViewPr>
  <p:slideViewPr>
    <p:cSldViewPr snapToGrid="0" snapToObjects="1">
      <p:cViewPr varScale="1">
        <p:scale>
          <a:sx n="101" d="100"/>
          <a:sy n="101" d="100"/>
        </p:scale>
        <p:origin x="216" y="7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F5DE39E-7C0D-7048-B56F-1C66FAB510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884C0BB-702A-ED40-A474-98059BAECA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DE70048-9021-F24B-B1FE-F85C7B9436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77D59-6051-D346-8209-4387BD0D0A6D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1F306EA-05B0-D241-B4BD-23606F626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C1B63DB-F0DC-6844-9EF6-1B826F884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F8C4C-D514-664D-8800-1E50C8E1C3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602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F390AA-E809-0C49-9B1B-ADA87046A9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8ECFE21-C00C-A941-B41D-6D2EE3C82E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6E8277F-E718-E646-9B31-F6DC8415F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77D59-6051-D346-8209-4387BD0D0A6D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9104512-CFCB-7F4F-881A-12EEF77CE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94690AB-FE01-874B-8B01-890F5BB0D7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F8C4C-D514-664D-8800-1E50C8E1C3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7215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9F8458FA-6708-E045-996D-F69FD70164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D2C437A-51B2-784B-B3B1-AA35F0E5CF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729FB3D-C72F-DA42-BC8B-34C6214638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77D59-6051-D346-8209-4387BD0D0A6D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7265190-A15B-0E4D-A588-AF5D40405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6A9B0EF-F917-2B43-9DBB-FBE947D81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F8C4C-D514-664D-8800-1E50C8E1C3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69513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9D2048-1ACB-8C4F-B9A4-AE054C0058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A8D4E58-0D12-F14C-8FB0-C123CD0E17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0EB37F5-7F7B-6941-A924-ABDA2E5334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77D59-6051-D346-8209-4387BD0D0A6D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807F1E1-9F8F-D841-A266-81D5B10CAD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37692B7-1BA5-D94D-A126-0F2AC1E889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F8C4C-D514-664D-8800-1E50C8E1C3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2131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C5D7CD-8ABD-734B-A1EA-442B17C81D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068F39E-04A7-1544-A679-80E64A4F4A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78A93D6-2347-A742-8264-202F72BE4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77D59-6051-D346-8209-4387BD0D0A6D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0656364-32FC-D743-B5D9-0065524771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42DECBB-E379-CB47-BB83-51980AEDE1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F8C4C-D514-664D-8800-1E50C8E1C3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523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5321C8-C6D5-D048-AF08-311529A37B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B558E4F-0ECF-6248-813E-AB65ECE08A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7175BB2-2E79-1F44-83D2-611A9AB256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1B18B02-6773-A145-927E-EF305AE3E6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77D59-6051-D346-8209-4387BD0D0A6D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8AAEFE1-89C0-0242-B562-65CFD622F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CE59B9C-2151-E045-871A-80B2C48E5B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F8C4C-D514-664D-8800-1E50C8E1C3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7717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FE1ABA-2204-714B-A7BD-947E5EA6D2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EB13C6F-B830-2B44-95A1-9E2F4A5D9F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85B2E92-61CB-F94B-8F6A-957CA72F06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6A4A9861-CB8C-4F4E-90CF-C42D2F2312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332C6CB0-7E34-3147-8AAA-EA4C101261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B386ED3F-802B-DF4E-968B-1745FA52D5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77D59-6051-D346-8209-4387BD0D0A6D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419668D4-6B1D-464D-A4FA-29B95651A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E20570EE-02FB-584A-AE72-68FAE260C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F8C4C-D514-664D-8800-1E50C8E1C3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5805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F3C5E10-FE5D-A044-90CE-092D85DA42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334CC754-3130-3C42-8DE6-E32585D71B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77D59-6051-D346-8209-4387BD0D0A6D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8F7601A-F27C-A14F-9F8C-1A23800AE4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BBD9278D-A47F-8341-AD20-07D01F3A4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F8C4C-D514-664D-8800-1E50C8E1C3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6778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C95D55FE-E6D0-E246-97F2-FFA424302E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77D59-6051-D346-8209-4387BD0D0A6D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E2C231F0-BE3A-BB4E-9AE4-AE4533AC5F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213EF0E-5FDF-4441-A37B-A3E1C8DD0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F8C4C-D514-664D-8800-1E50C8E1C3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6329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84B0D22-9AA8-9642-AB5E-3708FC8FF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AC11643-F5BB-2B4E-A099-1EBCD729D9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63406F5-A284-E04C-96BD-06804CB410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DD67DA4-0759-0D42-BCC4-8D27BB018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77D59-6051-D346-8209-4387BD0D0A6D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FAD3C91-A99B-B847-AD86-789A65041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50445A4-23ED-EB47-A2EA-C0E491243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F8C4C-D514-664D-8800-1E50C8E1C3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5479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B5C69D-F45F-EE4A-9A48-060258DB9D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47A55D7C-6ECE-9649-A016-8445D02DBA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3ACA1DD-E371-C94F-80DC-33FC8F725E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3F8DCB2-BCD5-9745-B73D-0416CF652C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77D59-6051-D346-8209-4387BD0D0A6D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9F6818B-4535-184E-8CA4-26177C9390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5D92140-FF13-C941-A17A-7045FF8FC6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F8C4C-D514-664D-8800-1E50C8E1C3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0658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EFDD117-F13F-674D-8A89-8126958616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50DA423-7CF8-6246-A019-DA15B39BE8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1738E05-DAC2-B64E-A8FC-9D568C1CCB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777D59-6051-D346-8209-4387BD0D0A6D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5082CFD-7007-8242-88A2-060B2AD177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38062B7-202F-7F42-A7F8-1F2D7CDFC2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4F8C4C-D514-664D-8800-1E50C8E1C3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4181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C2CA8F7-F3BD-AF42-91E1-E6AD3F7504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0200" y="584200"/>
            <a:ext cx="11023600" cy="5592763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Лекция 12. </a:t>
            </a:r>
            <a:r>
              <a:rPr lang="uk-UA" dirty="0" err="1"/>
              <a:t>Рекомендации</a:t>
            </a:r>
            <a:r>
              <a:rPr lang="uk-UA" dirty="0"/>
              <a:t> по </a:t>
            </a:r>
            <a:r>
              <a:rPr lang="uk-UA" dirty="0" err="1"/>
              <a:t>оказанию</a:t>
            </a:r>
            <a:r>
              <a:rPr lang="uk-UA" dirty="0"/>
              <a:t> </a:t>
            </a:r>
            <a:r>
              <a:rPr lang="uk-UA" dirty="0" err="1"/>
              <a:t>психологической</a:t>
            </a:r>
            <a:r>
              <a:rPr lang="uk-UA" dirty="0"/>
              <a:t> </a:t>
            </a:r>
            <a:r>
              <a:rPr lang="uk-UA" dirty="0" err="1"/>
              <a:t>помощи</a:t>
            </a:r>
            <a:r>
              <a:rPr lang="uk-UA" dirty="0"/>
              <a:t> жертвам </a:t>
            </a:r>
            <a:r>
              <a:rPr lang="uk-UA" dirty="0" err="1"/>
              <a:t>терроризма</a:t>
            </a:r>
            <a:r>
              <a:rPr lang="ru-RU" dirty="0"/>
              <a:t> 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Вопросы:</a:t>
            </a:r>
          </a:p>
          <a:p>
            <a:pPr marL="514350" indent="-514350">
              <a:buAutoNum type="arabicPeriod"/>
            </a:pPr>
            <a:r>
              <a:rPr lang="ru-RU" dirty="0"/>
              <a:t>Организация оказания медико-психологической помощи.</a:t>
            </a:r>
          </a:p>
          <a:p>
            <a:pPr marL="514350" indent="-514350">
              <a:buAutoNum type="arabicPeriod"/>
            </a:pPr>
            <a:r>
              <a:rPr lang="ru-RU" dirty="0"/>
              <a:t>Оказание психологической помощи детям и подросткам.</a:t>
            </a:r>
          </a:p>
          <a:p>
            <a:pPr marL="514350" indent="-514350">
              <a:buAutoNum type="arabicPeriod"/>
            </a:pPr>
            <a:r>
              <a:rPr lang="ru-RU" dirty="0"/>
              <a:t>Экстренная психологическая помощь.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26170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8C02546-20A6-584B-A82D-107837F4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1405" y="1136822"/>
            <a:ext cx="10612395" cy="5040141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/>
              <a:t>5. Признаками апатия служат утрата интересов, безучастность к происходящему вокруг, вялость, медленная речь с длинными паузами. В этом случае психологу нужно:</a:t>
            </a:r>
          </a:p>
          <a:p>
            <a:pPr marL="0" indent="0">
              <a:buNone/>
            </a:pPr>
            <a:r>
              <a:rPr lang="ru-RU" dirty="0"/>
              <a:t>- говорить с пострадавшим, задавая простые вопросы, не требующие умственного напряжения; </a:t>
            </a:r>
          </a:p>
          <a:p>
            <a:pPr marL="0" indent="0">
              <a:buNone/>
            </a:pPr>
            <a:r>
              <a:rPr lang="ru-RU" dirty="0"/>
              <a:t>- проводить пострадавшего к месту отдыха, помочь удобно устроиться; </a:t>
            </a:r>
          </a:p>
          <a:p>
            <a:pPr marL="0" indent="0">
              <a:buNone/>
            </a:pPr>
            <a:r>
              <a:rPr lang="ru-RU" dirty="0"/>
              <a:t>- установит тактильный контакт: взять за руку или положить свою руку ему на лоб.</a:t>
            </a:r>
          </a:p>
          <a:p>
            <a:pPr marL="0" indent="0">
              <a:buNone/>
            </a:pPr>
            <a:r>
              <a:rPr lang="ru-RU" dirty="0"/>
              <a:t>- дать пострадавшему возможность поспать или просто полежать.</a:t>
            </a:r>
          </a:p>
          <a:p>
            <a:pPr marL="0" indent="0">
              <a:buNone/>
            </a:pPr>
            <a:r>
              <a:rPr lang="ru-RU" dirty="0"/>
              <a:t>- в отсутствии возможности отдохнуть - больше говорить с пострадавшим, вовлекать его в любую совместную не сложную деятельность.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99457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EF6A281-1635-3648-82EB-E0EA8C5E97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2995" y="370703"/>
            <a:ext cx="11180805" cy="580626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/>
              <a:t>6. если пострадавший находится в состоянии ступора, то психологу нужно: </a:t>
            </a:r>
          </a:p>
          <a:p>
            <a:pPr marL="0" indent="0">
              <a:buNone/>
            </a:pPr>
            <a:r>
              <a:rPr lang="ru-RU" dirty="0"/>
              <a:t>- свести к минимуму количество окружающих;</a:t>
            </a:r>
          </a:p>
          <a:p>
            <a:pPr marL="0" indent="0">
              <a:buNone/>
            </a:pPr>
            <a:r>
              <a:rPr lang="ru-RU" dirty="0"/>
              <a:t>- дать пострадавшему возможность выговориться; </a:t>
            </a:r>
          </a:p>
          <a:p>
            <a:pPr marL="0" indent="0">
              <a:buNone/>
            </a:pPr>
            <a:r>
              <a:rPr lang="ru-RU" dirty="0"/>
              <a:t>- поручить ему работу, связанную с высокой физической нагрузкой.</a:t>
            </a:r>
          </a:p>
          <a:p>
            <a:pPr marL="0" indent="0">
              <a:buNone/>
            </a:pPr>
            <a:r>
              <a:rPr lang="ru-RU" dirty="0"/>
              <a:t>7. если пострадавший обнаруживает признаки страха (напряжение мышц;   сильное сердцебиение; учащенное поверхностное дыхание; сниженный контроль над собственным поведением). То необходимо: </a:t>
            </a:r>
          </a:p>
          <a:p>
            <a:pPr marL="0" indent="0">
              <a:buNone/>
            </a:pPr>
            <a:r>
              <a:rPr lang="ru-RU" dirty="0"/>
              <a:t>- положите руку пострадавшего себе на запястье, чтобы он ощутил ваш спокойный пульс, которые сигнализирует: «Я сейчас рядом, ты не один!».</a:t>
            </a:r>
          </a:p>
          <a:p>
            <a:pPr marL="0" indent="0">
              <a:buNone/>
            </a:pPr>
            <a:r>
              <a:rPr lang="ru-RU" i="1" dirty="0"/>
              <a:t>- </a:t>
            </a:r>
            <a:r>
              <a:rPr lang="ru-RU" dirty="0"/>
              <a:t>дышать глубоко и ровно, побуждая пострадавшего дышать в одном с вами ритме.</a:t>
            </a:r>
          </a:p>
          <a:p>
            <a:pPr marL="0" indent="0">
              <a:buNone/>
            </a:pPr>
            <a:r>
              <a:rPr lang="ru-RU" dirty="0"/>
              <a:t>- показывать заинтересованность, понимание, сочувствие ко всему, о чем говорит пострадавший;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5987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58A7A5F-A9FD-C94A-9AB3-B4BC68B7D1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697" y="864973"/>
            <a:ext cx="10810103" cy="531199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8. Нервная дрожь проявляется в ответ на потребность организма снять нервное напряжение и плохо контролируется самим человеком. Поэтому, если эту реакцию остановить, то напряжение вызовет мышечные боли, а в дальнейшем может привести к развитию психосоматических заболеваний.  Нервная дрожь начинается внезапно;  возникает сильное дрожание всего тела или отдельных его частей (человек не может зажечь сигарету); продолжается достаточно до нескольких часов); вызывает сильную усталость и желание отдохнуть, уснуть. В этом случае нужно:</a:t>
            </a:r>
          </a:p>
          <a:p>
            <a:pPr marL="0" indent="0">
              <a:buNone/>
            </a:pPr>
            <a:r>
              <a:rPr lang="ru-RU" dirty="0"/>
              <a:t>- усилить дрожь;</a:t>
            </a:r>
          </a:p>
          <a:p>
            <a:pPr marL="0" indent="0">
              <a:buNone/>
            </a:pPr>
            <a:r>
              <a:rPr lang="ru-RU" dirty="0"/>
              <a:t>- взять пострадавшего за плечи и сильно, резко встряхнуть; </a:t>
            </a:r>
          </a:p>
          <a:p>
            <a:pPr marL="0" indent="0">
              <a:buNone/>
            </a:pPr>
            <a:r>
              <a:rPr lang="ru-RU" dirty="0"/>
              <a:t>- продолжать разговаривать с ним, иначе он может воспринять действия как нападение; </a:t>
            </a:r>
          </a:p>
          <a:p>
            <a:pPr marL="0" indent="0">
              <a:buNone/>
            </a:pPr>
            <a:r>
              <a:rPr lang="ru-RU" dirty="0"/>
              <a:t>- после завершения реакции необходимо дать пострадавшему возможность отдохнуть. Категорически запрещается: обнимать пострадавшего или прижимать его к себе; укрывать пострадавшего чем-то теплым; успокаивать пострадавшего, говорить, чтобы он взял себя в руки.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20557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78400D9-B1D8-E64B-A24E-B34CE43E27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2422" y="321276"/>
            <a:ext cx="11131378" cy="585568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9. Признаками состояния плача «внутри» являются: готовность разрыдаться;  </a:t>
            </a:r>
            <a:r>
              <a:rPr lang="ru-RU" dirty="0" err="1"/>
              <a:t>подрагивание</a:t>
            </a:r>
            <a:r>
              <a:rPr lang="ru-RU" dirty="0"/>
              <a:t> губ; подавленность; в отличие от истерики, нет признаков возбуждения. Невозможность расплакаться препятствует эмоциональной разрядке, облегчению, поэтому подавление этого состояния может привести к нервно-психическим срывам. В этом случае:</a:t>
            </a:r>
          </a:p>
          <a:p>
            <a:pPr marL="0" indent="0">
              <a:buNone/>
            </a:pPr>
            <a:r>
              <a:rPr lang="ru-RU" dirty="0"/>
              <a:t>- нельзя оставлять пострадавшего одного;</a:t>
            </a:r>
          </a:p>
          <a:p>
            <a:pPr marL="0" indent="0">
              <a:buNone/>
            </a:pPr>
            <a:r>
              <a:rPr lang="ru-RU" dirty="0"/>
              <a:t>- нужно установить тактильный контакт с пострадавшим (взять за руку, положите свою руку ему на плечо или спину, погладить его по голове), дать почувствовать свою близость;</a:t>
            </a:r>
          </a:p>
          <a:p>
            <a:pPr marL="0" indent="0">
              <a:buNone/>
            </a:pPr>
            <a:r>
              <a:rPr lang="ru-RU" dirty="0"/>
              <a:t>- нужно применять приемы «активного слушания» в вербальной и невербальной форме; подтверждать, что слушаете и сочувствуете; повторять за пострадавшим отрывки фраз, в которых он выражает свои чувства; говорить о своих чувствах и чувствах пострадавшего.</a:t>
            </a:r>
          </a:p>
          <a:p>
            <a:pPr marL="0" indent="0">
              <a:buNone/>
            </a:pPr>
            <a:r>
              <a:rPr lang="ru-RU" dirty="0"/>
              <a:t>- не нужно стараться успокоить пострадавшего, а дать возможность выплакаться и выговориться, «выплеснуть» из себя горе и страх.</a:t>
            </a:r>
          </a:p>
          <a:p>
            <a:pPr marL="0" indent="0">
              <a:buNone/>
            </a:pPr>
            <a:r>
              <a:rPr lang="ru-RU" dirty="0"/>
              <a:t>- не нужно задавать вопросов и давать советов, так как главное – выслушать и разделить.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04114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782460F-A584-6049-BC71-00EC20DE97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843" y="296562"/>
            <a:ext cx="10908957" cy="588040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10. Приступ истерики характеризуется сохранностью сознания; чрезмерным возбуждением, множеством движений, театральными позами; эмоциональной насыщенностью речи; криками, рыданиями. При появлении этой реакции психологу нужно:</a:t>
            </a:r>
          </a:p>
          <a:p>
            <a:pPr marL="0" indent="0">
              <a:buNone/>
            </a:pPr>
            <a:r>
              <a:rPr lang="ru-RU" dirty="0"/>
              <a:t>- удалить зрителей и создать спокойную обстановку, оставшись наедине; </a:t>
            </a:r>
          </a:p>
          <a:p>
            <a:pPr marL="0" indent="0">
              <a:buNone/>
            </a:pPr>
            <a:r>
              <a:rPr lang="ru-RU" dirty="0"/>
              <a:t>- неожиданно совершить действие, которое может сильно удивить (можно дать пощечину, облить водой, с грохотом уронить предмет, прикрикнуть на пострадавшего);</a:t>
            </a:r>
          </a:p>
          <a:p>
            <a:pPr marL="0" indent="0">
              <a:buNone/>
            </a:pPr>
            <a:r>
              <a:rPr lang="ru-RU" dirty="0"/>
              <a:t>- говорить с пострадавшим короткими фразами, уверенным и иногда приказным («умойся и приведи себя в порядок»);</a:t>
            </a:r>
          </a:p>
          <a:p>
            <a:pPr marL="0" indent="0">
              <a:buNone/>
            </a:pPr>
            <a:r>
              <a:rPr lang="ru-RU" dirty="0"/>
              <a:t>- во время упадка сил, наступающего после истерики, уложить и до прибытия врача наблюдать за его состоянием;</a:t>
            </a:r>
          </a:p>
          <a:p>
            <a:pPr marL="0" indent="0">
              <a:buNone/>
            </a:pPr>
            <a:r>
              <a:rPr lang="ru-RU" dirty="0"/>
              <a:t>- нельзя потакать желаниям пострадавшего, которые могут провоцировать эскалацию истерики.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72906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8F206AE-B9BF-A54A-9981-CDB0389EA8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В настоящее время накоплен опыт оказания психологической помощи жертвам терроризма, заложникам в России, Украине, Беларуси (театральный центр на Дубровке «Норд-Ост», школа  в Беслане, больница в </a:t>
            </a:r>
            <a:r>
              <a:rPr lang="ru-RU" dirty="0" err="1"/>
              <a:t>Буденовске</a:t>
            </a:r>
            <a:r>
              <a:rPr lang="ru-RU" dirty="0"/>
              <a:t>. метро в Минске и другие). В представленных ниже рекомендациях обобщен научно-практический опыт оказания психологической помощи С.В. </a:t>
            </a:r>
            <a:r>
              <a:rPr lang="ru-RU" dirty="0" err="1"/>
              <a:t>Шпорт</a:t>
            </a:r>
            <a:r>
              <a:rPr lang="ru-RU" dirty="0"/>
              <a:t>, И.А. </a:t>
            </a:r>
            <a:r>
              <a:rPr lang="ru-RU" dirty="0" err="1"/>
              <a:t>Бединой</a:t>
            </a:r>
            <a:r>
              <a:rPr lang="ru-RU" dirty="0"/>
              <a:t>,  </a:t>
            </a:r>
            <a:r>
              <a:rPr lang="ru-RU" dirty="0" err="1"/>
              <a:t>Л.А.Пергаменщикова</a:t>
            </a:r>
            <a:r>
              <a:rPr lang="ru-RU" dirty="0"/>
              <a:t>, </a:t>
            </a:r>
            <a:r>
              <a:rPr lang="ru-RU" dirty="0" err="1"/>
              <a:t>В.Н.Пуховского</a:t>
            </a:r>
            <a:r>
              <a:rPr lang="ru-RU" dirty="0"/>
              <a:t>, </a:t>
            </a:r>
            <a:r>
              <a:rPr lang="ru-RU" dirty="0" err="1"/>
              <a:t>Е.И.Морозовой</a:t>
            </a:r>
            <a:r>
              <a:rPr lang="ru-RU" dirty="0"/>
              <a:t>, </a:t>
            </a:r>
            <a:r>
              <a:rPr lang="ru-RU" dirty="0" err="1"/>
              <a:t>А.Л.Ветер</a:t>
            </a:r>
            <a:r>
              <a:rPr lang="ru-RU" dirty="0"/>
              <a:t>, </a:t>
            </a:r>
            <a:r>
              <a:rPr lang="ru-RU" dirty="0" err="1"/>
              <a:t>В.В.Отрадинской</a:t>
            </a:r>
            <a:r>
              <a:rPr lang="ru-RU" dirty="0"/>
              <a:t> и других [170]-[174]. 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708798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708FA7-9E70-DD4E-8F56-A88AD0B02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txBody>
          <a:bodyPr>
            <a:normAutofit/>
          </a:bodyPr>
          <a:lstStyle/>
          <a:p>
            <a:r>
              <a:rPr lang="ru-RU" sz="2800" i="1" dirty="0"/>
              <a:t>Организация оказания медико-психологической помощи</a:t>
            </a:r>
            <a:endParaRPr lang="ru-RU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D349E5E-996A-F54C-9EAF-573A67B73C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708" y="914400"/>
            <a:ext cx="11714206" cy="59436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/>
              <a:t>1. Пострадавшим, которые были захвачены вместе со своими детьми оказанию психологической помощи должна предшествовать медицинская восстановительная помощь, так как они находились в условиях острой депривации элементарных потребностей в воде, пищи и сне. В то время как  родственникам заложников и тем, чьи дети оказались заложниками психологическую помощь нужно оказывать сразу с момента возникновения чрезвычайной ситуации.</a:t>
            </a:r>
          </a:p>
          <a:p>
            <a:pPr marL="0" indent="0">
              <a:buNone/>
            </a:pPr>
            <a:r>
              <a:rPr lang="ru-RU" dirty="0"/>
              <a:t>2. Первый этап экстренной психологической и психиатрической помощи следует начинать сразу после получения информации о террористическом акте. С этой целью необходимо создать пункт оказания медицинской и психологической помощи, включающей в себя психологическую поддержку и наблюдение за динамикой психического состояния пострадавших и их родственников. Здесь должны совместно и круглосуточно работать врачи,  психиатры, психотерапевты и психологи), а также по возможности должны быть привлечены волонтеры. Психотерапевтические методы лечения и медикаментозная поддержка должны применяться незамедлительно при  выявлении признаков дезорганизации психической деятельности.  Если число пострадавших значительное, то  в первую очередь помощь оказывается пожилым людям и страдающим хроническими заболеваниями, которые обостряются в </a:t>
            </a:r>
            <a:r>
              <a:rPr lang="ru-RU" dirty="0" err="1"/>
              <a:t>стрессогенной</a:t>
            </a:r>
            <a:r>
              <a:rPr lang="ru-RU" dirty="0"/>
              <a:t> ситуации. С целью </a:t>
            </a:r>
            <a:r>
              <a:rPr lang="ru-RU" dirty="0" err="1"/>
              <a:t>психопрофилактики</a:t>
            </a:r>
            <a:r>
              <a:rPr lang="ru-RU" dirty="0"/>
              <a:t>   дезорганизации психической деятельности и снижения психоэмоционального напряжения, паники у родственников пострадавших необходимы периодические успокаивающие информационные «выбросы», которые подтверждают их надежду о том, что жизни заложников ничего не угрожает.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532097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9BB489B-4AF5-6348-957A-5F792C61BD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7135" y="617838"/>
            <a:ext cx="11106665" cy="555912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3. Необходимо иметь в виду, что у родственников заложников и тех, чьи дети оказались в заложниках, развивается «невротическая идентификацию». Они перестают спать и есть. Психологи должны внушить непродуктивность такого поведения и его «вредности», так как освобождение произойдет, но в таком состоянии они не смогут помочь своим близким, которые будут нуждаться в их поддержке и помощи. Кроме этого, нужно постоянно  информировать родственников и близких о состоянии заложников и вести беседы о необходимости обследования после спасения у психолога или психотерапевта.</a:t>
            </a:r>
          </a:p>
          <a:p>
            <a:pPr marL="0" indent="0">
              <a:buNone/>
            </a:pPr>
            <a:r>
              <a:rPr lang="ru-RU" dirty="0"/>
              <a:t>4. Главные задачи второго этапа, который начинался с момента спасения заложников, должны состоять в выявлении лиц с признаками острых реакций на стресс и патологическими формами реакций, а также информировании их (или родственников) о необходимости медицинской и психологической помощи, которые следует оказывать безвозмездно. Имея в виду распространенность острой реакции на стресс, круглосуточный пункт оказания помощи должен находиться близко от места пребывания основного количества пострадавших. 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951948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40F939D-1C7C-174D-8CB6-1BBCC413B6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395416"/>
            <a:ext cx="11353800" cy="5781547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/>
              <a:t>5. На третьем этапе следует производить активную психологическую интервенцию и оказывать медицинскую (психиатрическую) помощь на основании результатов уже более углубленной психодиагностики и медицинской диагностики. На этом этапе работают психологи (</a:t>
            </a:r>
            <a:r>
              <a:rPr lang="ru-RU" dirty="0" err="1"/>
              <a:t>психокоррекция</a:t>
            </a:r>
            <a:r>
              <a:rPr lang="ru-RU" dirty="0"/>
              <a:t>, психотерапия) и консультируют психиатры. </a:t>
            </a:r>
          </a:p>
          <a:p>
            <a:pPr marL="0" indent="0">
              <a:buNone/>
            </a:pPr>
            <a:r>
              <a:rPr lang="ru-RU" dirty="0"/>
              <a:t>6. Задачами четвертого этапа должны стать психотерапия по показаниям посттравматического стрессового расстройства (ПТСР) и адаптационных расстройств личности. </a:t>
            </a:r>
          </a:p>
          <a:p>
            <a:pPr marL="0" indent="0">
              <a:buNone/>
            </a:pPr>
            <a:r>
              <a:rPr lang="ru-RU" dirty="0"/>
              <a:t>7. В реализации всех организационных этапов оказания психологической помощи следует придерживаться следующих принципов: </a:t>
            </a:r>
          </a:p>
          <a:p>
            <a:pPr marL="0" indent="0">
              <a:buNone/>
            </a:pPr>
            <a:r>
              <a:rPr lang="ru-RU" dirty="0"/>
              <a:t>- доступность и безвозмездность (близость пункта оказания помощи; безотлагательность и </a:t>
            </a:r>
            <a:r>
              <a:rPr lang="ru-RU" dirty="0" err="1"/>
              <a:t>круглосуточность</a:t>
            </a:r>
            <a:r>
              <a:rPr lang="ru-RU" dirty="0"/>
              <a:t>, включая такие формы, как помощь по телефону «горячая линия» и помощь на дому);</a:t>
            </a:r>
          </a:p>
          <a:p>
            <a:pPr marL="0" indent="0">
              <a:buNone/>
            </a:pPr>
            <a:r>
              <a:rPr lang="ru-RU" dirty="0"/>
              <a:t>- анонимность, так как обращению за психолого-психиатрической помощью могут препятствовать социально-культурные нормы; </a:t>
            </a:r>
          </a:p>
          <a:p>
            <a:pPr marL="0" indent="0">
              <a:buNone/>
            </a:pPr>
            <a:r>
              <a:rPr lang="ru-RU" dirty="0"/>
              <a:t>- оптимальность (соответствие степени тяжести психических нарушений и расстройств личности). </a:t>
            </a:r>
          </a:p>
          <a:p>
            <a:pPr marL="0" indent="0">
              <a:buNone/>
            </a:pPr>
            <a:r>
              <a:rPr lang="ru-RU" dirty="0"/>
              <a:t>- комплексность (применение наряду с психологическими методами помощи психофармакологических средств, психотерапии). 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65938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715476-E474-5249-AEE2-92D66A41DD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24561"/>
          </a:xfrm>
        </p:spPr>
        <p:txBody>
          <a:bodyPr>
            <a:normAutofit fontScale="90000"/>
          </a:bodyPr>
          <a:lstStyle/>
          <a:p>
            <a:r>
              <a:rPr lang="ru-RU" sz="2800" i="1" dirty="0"/>
              <a:t>Оказание психологической помощи детям и подросткам</a:t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A2C2F4D-3F1B-5246-899E-E4F75D5959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889686"/>
            <a:ext cx="12010768" cy="57829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1. В остром и отдаленном периодах после </a:t>
            </a:r>
            <a:r>
              <a:rPr lang="ru-RU" dirty="0" err="1"/>
              <a:t>заложничества</a:t>
            </a:r>
            <a:r>
              <a:rPr lang="ru-RU" dirty="0"/>
              <a:t> и теракта как психологической травмы психодиагностика детей и подростков должны быть направлена на выявление психологических признаков острых стрессовых реакций и посттравматического стрессового расстройства, оценку </a:t>
            </a:r>
            <a:r>
              <a:rPr lang="ru-RU" dirty="0" err="1"/>
              <a:t>копинг</a:t>
            </a:r>
            <a:r>
              <a:rPr lang="ru-RU" dirty="0"/>
              <a:t>-поведения, свойственного конкретной личности (стратегий и ресурсов преодоления кризиса), определение состояний психической </a:t>
            </a:r>
            <a:r>
              <a:rPr lang="ru-RU" dirty="0" err="1"/>
              <a:t>дезадаптации</a:t>
            </a:r>
            <a:r>
              <a:rPr lang="ru-RU" dirty="0"/>
              <a:t>. Для решения этих задач хорошо зарекомендовали себя методы беседы, наблюдения, </a:t>
            </a:r>
            <a:r>
              <a:rPr lang="ru-RU" dirty="0" err="1"/>
              <a:t>полуструктурированного</a:t>
            </a:r>
            <a:r>
              <a:rPr lang="ru-RU" dirty="0"/>
              <a:t> интервью для оценки травматического стресса; тесты </a:t>
            </a:r>
            <a:r>
              <a:rPr lang="ru-RU" dirty="0" err="1"/>
              <a:t>Басса-Дарки</a:t>
            </a:r>
            <a:r>
              <a:rPr lang="ru-RU" dirty="0"/>
              <a:t>, "SACS", LSI, 12 CPQ, МЛО "Адаптивность", методика анализ страхов </a:t>
            </a:r>
            <a:r>
              <a:rPr lang="ru-RU" dirty="0" err="1"/>
              <a:t>С.В.Гридневой</a:t>
            </a:r>
            <a:r>
              <a:rPr lang="ru-RU" dirty="0"/>
              <a:t>, проективные цветовые и рисуночные тесты, индекс травматического события.</a:t>
            </a:r>
            <a:br>
              <a:rPr lang="ru-RU" dirty="0"/>
            </a:br>
            <a:r>
              <a:rPr lang="ru-RU" dirty="0"/>
              <a:t>2. Для успешной психологической реабилитация детей и подростков  целесообразно осуществить комплексно-целевую программу медико-социальной и психолого-педагогической реабилитации. Эта программа должна состоять из семи этапов - диагностика, экстренная медико-психологическая помощь, комплексная психолого-педагогическая и медико-социальная реабилитация, мониторинг динамики психических состояний,  психолого-педагогическая и социальная помощь родителям.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219259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0D38B39-DB67-8B44-A55A-70D3CF46E4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1849" y="247134"/>
            <a:ext cx="11615351" cy="661086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3. Экстренную психологическую и медицинскую помощь пострадавшим детям и подросткам следует проводить безотлагательно, сразу после переживания психологической травмы. Она должна оказываться в  индивидуальной форме с использованием беседа, методов </a:t>
            </a:r>
            <a:r>
              <a:rPr lang="ru-RU" dirty="0" err="1"/>
              <a:t>нейро</a:t>
            </a:r>
            <a:r>
              <a:rPr lang="ru-RU" dirty="0"/>
              <a:t>-лингвистического программирования, фармакотерапии, психотерапии, а также консультаций невролога, психиатра, психотерапевта. Комплекс методов помощи предполагает и психологическую релаксацию, применение биологически обратной связи «БОС-психоэмоциональная разгрузка», консультирование педагогов и родителей, т.е. ближнего социального круга детей и подростков.</a:t>
            </a:r>
            <a:br>
              <a:rPr lang="ru-RU" dirty="0"/>
            </a:br>
            <a:r>
              <a:rPr lang="ru-RU" dirty="0"/>
              <a:t>4. В качестве психолого-педагогических медико-социальных мероприятий, составляющих основной этап реабилитации, следует использовать коррекционно-оздоровительные мероприятия;  </a:t>
            </a:r>
            <a:r>
              <a:rPr lang="ru-RU" dirty="0" err="1"/>
              <a:t>логотерапию</a:t>
            </a:r>
            <a:r>
              <a:rPr lang="ru-RU" dirty="0"/>
              <a:t>; фармакотерапию, психотерапию, восстановление речевой деятельности и  психологическую коррекцию - </a:t>
            </a:r>
            <a:r>
              <a:rPr lang="ru-RU" dirty="0" err="1"/>
              <a:t>сказкотерапию</a:t>
            </a:r>
            <a:r>
              <a:rPr lang="ru-RU" dirty="0"/>
              <a:t>, арт-терапию, песочную терапию, </a:t>
            </a:r>
            <a:r>
              <a:rPr lang="en-US" dirty="0"/>
              <a:t>doll</a:t>
            </a:r>
            <a:r>
              <a:rPr lang="ru-RU" dirty="0"/>
              <a:t>-терапию и телесно-ориентированной терапию.</a:t>
            </a:r>
          </a:p>
          <a:p>
            <a:pPr marL="0" indent="0">
              <a:buNone/>
            </a:pPr>
            <a:r>
              <a:rPr lang="ru-RU" dirty="0"/>
              <a:t>5. Оказание психолого-педагогической и социальной помощи родителям пострадавших детей является обязательным условием успешности комплексной реабилитации детей и подростков. Методология помощи должна включать в себя групповые занятия, психологические тренинги, а также консультации по правовым и психолого-педагогическим проблемам.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30994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C0ED3D-F3E0-8149-9DFA-34D73BB1C0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15912"/>
          </a:xfrm>
        </p:spPr>
        <p:txBody>
          <a:bodyPr>
            <a:normAutofit fontScale="90000"/>
          </a:bodyPr>
          <a:lstStyle/>
          <a:p>
            <a:r>
              <a:rPr lang="ru-RU" sz="2800" i="1" dirty="0"/>
              <a:t>Экстренная психологическая помощь</a:t>
            </a:r>
            <a:endParaRPr lang="ru-RU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BB81814-B695-F649-B0E6-0896EF9874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7135" y="889686"/>
            <a:ext cx="11106665" cy="5287277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/>
              <a:t>1. Следует иметь в виду, что показанием к оказанию экстренной психологической помощи являются признаки острого стрессового расстройства – состояния переживания эмоциональной и умственной дезорганизации. Для их оценки нужно в условиях цейтнота времени использовать простые и экспресс-методики диагностики. </a:t>
            </a:r>
          </a:p>
          <a:p>
            <a:pPr marL="0" indent="0">
              <a:buNone/>
            </a:pPr>
            <a:r>
              <a:rPr lang="ru-RU" dirty="0"/>
              <a:t>Главными принципами оказания помощи являются:</a:t>
            </a:r>
          </a:p>
          <a:p>
            <a:pPr marL="0" indent="0">
              <a:buNone/>
            </a:pPr>
            <a:r>
              <a:rPr lang="ru-RU" dirty="0"/>
              <a:t>- безотлагательность;</a:t>
            </a:r>
          </a:p>
          <a:p>
            <a:pPr marL="0" indent="0">
              <a:buNone/>
            </a:pPr>
            <a:r>
              <a:rPr lang="ru-RU" dirty="0"/>
              <a:t>- приближенность к месту событий;</a:t>
            </a:r>
          </a:p>
          <a:p>
            <a:pPr marL="0" indent="0">
              <a:buNone/>
            </a:pPr>
            <a:r>
              <a:rPr lang="ru-RU" dirty="0"/>
              <a:t>- ожидание, что нормальное состояние восстановится;</a:t>
            </a:r>
          </a:p>
          <a:p>
            <a:pPr marL="0" indent="0">
              <a:buNone/>
            </a:pPr>
            <a:r>
              <a:rPr lang="ru-RU" dirty="0"/>
              <a:t>- единство и простота психологического воздействия.</a:t>
            </a:r>
          </a:p>
          <a:p>
            <a:pPr marL="0" indent="0">
              <a:buNone/>
            </a:pPr>
            <a:r>
              <a:rPr lang="ru-RU" dirty="0"/>
              <a:t>2. Приступая к взаимодействию с пострадавшими, необходимо иметь в виду следующие особенности: </a:t>
            </a:r>
          </a:p>
          <a:p>
            <a:pPr marL="0" indent="0">
              <a:buNone/>
            </a:pPr>
            <a:r>
              <a:rPr lang="ru-RU" dirty="0"/>
              <a:t>- пострадавшие часто находятся в экстремальном эмоциональном состоянии;</a:t>
            </a:r>
          </a:p>
          <a:p>
            <a:pPr marL="0" indent="0">
              <a:buNone/>
            </a:pPr>
            <a:r>
              <a:rPr lang="ru-RU" dirty="0"/>
              <a:t>- среди пострадавших будет большое количество людей, которые не имеют опыт общения с психологами; </a:t>
            </a:r>
          </a:p>
          <a:p>
            <a:pPr marL="0" indent="0">
              <a:buNone/>
            </a:pPr>
            <a:r>
              <a:rPr lang="ru-RU" dirty="0"/>
              <a:t>- пострадавшие отличаются разнообразием психических расстройств и нарушений;  </a:t>
            </a:r>
          </a:p>
          <a:p>
            <a:pPr marL="0" indent="0">
              <a:buNone/>
            </a:pPr>
            <a:r>
              <a:rPr lang="ru-RU" dirty="0"/>
              <a:t>- среди пострадавших будут переживающие чувство потери близких и испытывающие острую депрессию;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976721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DAECF26-0DC5-9B46-83B6-85F999703E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703" y="395416"/>
            <a:ext cx="10983097" cy="578154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3. В экстремальной ситуации у пострадавших наблюдаются особые формы проявления острой реакции на стресс: бред и галлюцинации, апатия, </a:t>
            </a:r>
            <a:r>
              <a:rPr lang="ru-RU" dirty="0" err="1"/>
              <a:t>ступордвигательное</a:t>
            </a:r>
            <a:r>
              <a:rPr lang="ru-RU" dirty="0"/>
              <a:t> возбуждение, агрессия, страх, истерика, нервная дрожь и плач. Экстренная помощь психолога состоит в создании условий для нервной «разрядки».</a:t>
            </a:r>
          </a:p>
          <a:p>
            <a:pPr marL="0" indent="0">
              <a:buNone/>
            </a:pPr>
            <a:r>
              <a:rPr lang="ru-RU" dirty="0"/>
              <a:t>4. Следует знать признаки бреда (ложные представления или умозаключения, в ошибочности которых пострадавшего невозможно разубедить) и галлюцинаций (непроизвольное переживание присутствия воображаемых объектов, которые в данный момент не воздействуют на органы чувств -слышат голоса, видят людей, чувствуют запахи и прочее). Психологу необходимо:</a:t>
            </a:r>
          </a:p>
          <a:p>
            <a:pPr marL="0" indent="0">
              <a:buNone/>
            </a:pPr>
            <a:r>
              <a:rPr lang="ru-RU" dirty="0"/>
              <a:t>-  обратиться к врачам или вызвать скорую психиатрическую помощь;</a:t>
            </a:r>
          </a:p>
          <a:p>
            <a:pPr marL="0" indent="0">
              <a:buNone/>
            </a:pPr>
            <a:r>
              <a:rPr lang="ru-RU" dirty="0"/>
              <a:t>- до ее прибытия следить за тем, чтобы пострадавший не навредил себе и окружающим, убрать предметы, представляющие потенциальную опасность.</a:t>
            </a:r>
          </a:p>
          <a:p>
            <a:pPr marL="0" indent="0">
              <a:buNone/>
            </a:pPr>
            <a:r>
              <a:rPr lang="ru-RU" dirty="0"/>
              <a:t>- изолировать, но не оставлять пострадавшего одного;</a:t>
            </a:r>
          </a:p>
          <a:p>
            <a:pPr marL="0" indent="0">
              <a:buNone/>
            </a:pPr>
            <a:r>
              <a:rPr lang="ru-RU" dirty="0"/>
              <a:t>- говорите с пострадавшим спокойным голосом, не переубеждать.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0270513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</TotalTime>
  <Words>1924</Words>
  <Application>Microsoft Macintosh PowerPoint</Application>
  <PresentationFormat>Широкоэкранный</PresentationFormat>
  <Paragraphs>73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Организация оказания медико-психологической помощи</vt:lpstr>
      <vt:lpstr>Презентация PowerPoint</vt:lpstr>
      <vt:lpstr>Презентация PowerPoint</vt:lpstr>
      <vt:lpstr>Оказание психологической помощи детям и подросткам </vt:lpstr>
      <vt:lpstr>Презентация PowerPoint</vt:lpstr>
      <vt:lpstr>Экстренная психологическая помощь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Microsoft Office User</dc:creator>
  <cp:lastModifiedBy>Microsoft Office User</cp:lastModifiedBy>
  <cp:revision>7</cp:revision>
  <dcterms:created xsi:type="dcterms:W3CDTF">2023-11-02T03:26:00Z</dcterms:created>
  <dcterms:modified xsi:type="dcterms:W3CDTF">2023-11-03T17:02:50Z</dcterms:modified>
</cp:coreProperties>
</file>