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03"/>
    <p:restoredTop sz="94630"/>
  </p:normalViewPr>
  <p:slideViewPr>
    <p:cSldViewPr snapToGrid="0" snapToObjects="1">
      <p:cViewPr varScale="1">
        <p:scale>
          <a:sx n="12" d="100"/>
          <a:sy n="12" d="100"/>
        </p:scale>
        <p:origin x="200" y="2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131ECC-0500-0941-BED5-6CC13AFEA5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8385685-54A9-A047-B439-7A5526762B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2E3355-38F6-9741-AA68-CAFF0E4B4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A291-2590-2A44-86C7-661E0A7F28A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9B6CE6-BD84-6F4B-AB13-5FBDE7940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DC069F-C9E9-534D-A5D1-14D14044F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905D-267A-9E4A-AD7D-ED2AAA177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851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150627-E3E8-4441-8147-5DE1FD912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55050AC-5FD4-D045-8D7F-92F3E8FAA3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0FA407-0F32-9641-A6BE-9B6CBD96D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A291-2590-2A44-86C7-661E0A7F28A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9F510B-C272-B142-AEA1-EB5F251CC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2B454D-76CE-5146-B2EB-500171606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905D-267A-9E4A-AD7D-ED2AAA177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596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3364D85-27D8-114D-9990-1BC7658E90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79DD43E-CA55-8545-A847-96BCE08E83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B80995-463B-AB41-A23C-9F23DFAFD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A291-2590-2A44-86C7-661E0A7F28A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AFEF15-6D30-174B-9A23-8D1E7B01F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8D99CE-0411-D24B-B55D-3C1242791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905D-267A-9E4A-AD7D-ED2AAA177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76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E92AA-F26E-5646-9A70-D5C58C35E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11519B-4057-5440-8056-3F29D56A5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9EB3FA-2837-364E-A953-8FEA7AF5F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A291-2590-2A44-86C7-661E0A7F28A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C221684-CF5A-3842-90F0-6ECB1BC51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BC68D6-9AE4-C44A-AE06-E9FDC732F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905D-267A-9E4A-AD7D-ED2AAA177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178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D7E970-5D10-FA43-B69D-5037446D1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46A6EF9-AAD6-5B4D-80F0-65E37D5EA1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39F1B8-A2A7-1748-B7F5-4E4E18752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A291-2590-2A44-86C7-661E0A7F28A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34EAA7-8325-0942-8FA3-29FE5B89F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C2E412-2F9E-7043-B9C7-32051C7E1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905D-267A-9E4A-AD7D-ED2AAA177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73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E39EE0-D803-CB44-AAED-C91EFD7F1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B05944-2258-FC4C-B17E-293A8FA0A1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208C09B-9A19-BD4C-9F6E-DEAC422033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7AF2DEF-1279-9947-9F58-B4022A293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A291-2590-2A44-86C7-661E0A7F28A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0CBB7D7-EB01-4F48-AA1A-10CF7663D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5838BB1-7B2F-DE43-9BCB-885FE8B38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905D-267A-9E4A-AD7D-ED2AAA177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45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B6B104-FB44-8347-AAD1-D8BF47FCD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4073E88-D751-4C4E-9E07-D405EF542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210791F-E860-9F47-86DF-1AE0B1B9A4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911AD12-BEA1-B446-BC3B-209D0E9A36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61D625D-F171-4D47-97DB-FE7A20EFC9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E402628-4122-6745-BBE1-A4162A5D9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A291-2590-2A44-86C7-661E0A7F28A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27B6E33-E339-BD40-BB58-55685E5CC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7D6C59D-90AF-AA47-A7C8-C25EEBCEB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905D-267A-9E4A-AD7D-ED2AAA177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99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30B3F4-DA35-F44B-BC10-2B3F765B8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92C8161-14D7-9943-A124-0657880E0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A291-2590-2A44-86C7-661E0A7F28A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A5DB5E9-3274-ED4C-A369-19D9A7338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8E59780-D172-BF4A-8E96-1BE868DD1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905D-267A-9E4A-AD7D-ED2AAA177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945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D1646F2-409D-9340-8FD7-C856154E2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A291-2590-2A44-86C7-661E0A7F28A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9DD04DF-18C7-1440-8407-A131F0B55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A31E7E3-F993-BE4E-9A63-D9CDC2764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905D-267A-9E4A-AD7D-ED2AAA177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287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E540D9-54AA-1A4F-8253-65F114B9A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CB1C3B-9B9C-4A45-AFFD-90E468542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7E7996-7DCC-B646-AADF-C6FA2D5807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3F25618-9180-B544-8CEC-0520B8789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A291-2590-2A44-86C7-661E0A7F28A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502A7E9-C150-4340-A203-87D19FAC1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4565DC9-B141-8C47-8BE0-4AED2570B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905D-267A-9E4A-AD7D-ED2AAA177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132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FB39C8-5014-F944-90B9-767006340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37FBC8F-C35B-6743-B686-BF45477BA5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2D565F8-C13B-D142-B50D-801DB661A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AB2089-CFB6-0D4D-A172-A0AD8A730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A291-2590-2A44-86C7-661E0A7F28A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F16F327-84E1-4545-BDAA-29E6A2560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2F7187F-72DD-6343-B07B-AD9819C2E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905D-267A-9E4A-AD7D-ED2AAA177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387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0108EC-D06E-AA4F-991F-529EC9BE7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D6B314-9E47-4947-988C-27E55EA4B5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4F2F5C-9580-5040-9EE4-F027CB3F2E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9A291-2590-2A44-86C7-661E0A7F28A5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46AF46-14B3-6440-827B-C0E54E8807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A11668-DAAB-0042-AA5E-DF246C6D4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2905D-267A-9E4A-AD7D-ED2AAA177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515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htaglossary.net/%D0%98%D1%81%D1%81%D0%BB%D0%B5%D0%B4%D0%BE%D0%B2%D0%B0%D0%BD%D0%B8%D0%B5+%C2%AB%D1%81%D0%BB%D1%83%D1%87%D0%B0%D0%B9-%D0%BA%D0%BE%D0%BD%D1%82%D1%80%D0%BE%D0%BB%D1%8C%C2%BB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htaglossary.net/%D0%A0%D0%B5%D1%82%D1%80%D0%BE%D1%81%D0%BF%D0%B5%D0%BA%D1%82%D0%B8%D0%B2%D0%BD%D0%BE%D0%B5+%D0%B8%D1%81%D1%81%D0%BB%D0%B5%D0%B4%D0%BE%D0%B2%D0%B0%D0%BD%D0%B8%D0%B5" TargetMode="External"/><Relationship Id="rId2" Type="http://schemas.openxmlformats.org/officeDocument/2006/relationships/hyperlink" Target="https://htaglossary.net/%D0%9A%D0%BE%D0%B3%D0%BE%D1%80%D1%82%D0%BD%D0%BE%D0%B5-%D0%B8%D1%81%D1%81%D0%BB%D0%B5%D0%B4%D0%BE%D0%B2%D0%B0%D0%BD%D0%B8%D0%B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htaglossary.net/%D0%9E%D0%B1%D1%81%D0%B5%D1%80%D0%B2%D0%B0%D1%86%D0%B8%D0%BE%D0%BD%D0%BD%D0%BE%D0%B5-%D0%B8%D1%81%D1%81%D0%BB%D0%B5%D0%B4%D0%BE%D0%B2%D0%B0%D0%BD%D0%B8%D0%B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statsoft.ru/home/textbook/modules/stpowan_rus.html#inde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457370-65E9-0440-91AB-4EF88583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Лекция 15. Ретроспективные и </a:t>
            </a:r>
            <a:r>
              <a:rPr lang="ru-RU" sz="2800" dirty="0" err="1"/>
              <a:t>проспективные</a:t>
            </a:r>
            <a:r>
              <a:rPr lang="ru-RU" sz="2800" dirty="0"/>
              <a:t> исследования в психологии.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A0EBF72-B52C-6E41-8FD7-9B929403C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Вопросы:</a:t>
            </a:r>
          </a:p>
          <a:p>
            <a:pPr marL="514350" indent="-514350">
              <a:buAutoNum type="arabicPeriod"/>
            </a:pPr>
            <a:r>
              <a:rPr lang="ru-RU" dirty="0"/>
              <a:t>Ретроспективные исследования.</a:t>
            </a:r>
          </a:p>
          <a:p>
            <a:pPr marL="514350" indent="-514350">
              <a:buAutoNum type="arabicPeriod"/>
            </a:pPr>
            <a:r>
              <a:rPr lang="ru-RU" dirty="0"/>
              <a:t>Отличие от </a:t>
            </a:r>
            <a:r>
              <a:rPr lang="ru-RU" dirty="0" err="1"/>
              <a:t>проспективных</a:t>
            </a:r>
            <a:r>
              <a:rPr lang="ru-RU" dirty="0"/>
              <a:t> исследований.</a:t>
            </a:r>
          </a:p>
          <a:p>
            <a:pPr marL="514350" indent="-514350">
              <a:buAutoNum type="arabicPeriod"/>
            </a:pPr>
            <a:r>
              <a:rPr lang="ru-RU" dirty="0"/>
              <a:t>Оценка мощности выборок.</a:t>
            </a:r>
          </a:p>
        </p:txBody>
      </p:sp>
    </p:spTree>
    <p:extLst>
      <p:ext uri="{BB962C8B-B14F-4D97-AF65-F5344CB8AC3E}">
        <p14:creationId xmlns:p14="http://schemas.microsoft.com/office/powerpoint/2010/main" val="1198687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18C559-0DA4-D842-83D6-4A67BCA0A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616226"/>
            <a:ext cx="10956235" cy="5560737"/>
          </a:xfrm>
        </p:spPr>
        <p:txBody>
          <a:bodyPr>
            <a:normAutofit/>
          </a:bodyPr>
          <a:lstStyle/>
          <a:p>
            <a:r>
              <a:rPr lang="ru-RU" dirty="0"/>
              <a:t>Заметим, что в </a:t>
            </a:r>
            <a:r>
              <a:rPr lang="en" i="1" dirty="0"/>
              <a:t>AS </a:t>
            </a:r>
            <a:r>
              <a:rPr lang="ru-RU" i="1" dirty="0"/>
              <a:t>исследовании</a:t>
            </a:r>
            <a:r>
              <a:rPr lang="ru-RU" dirty="0"/>
              <a:t>, часто возникающем при подгонке моделей факторного анализа или "причинного моделирования", логика критериев значимости часто оказывается неприемлемой и полезным становится интервальное оценивание. Отвержение "истинно правдивой" нулевой гипотезы в данной ситуации часто сопровождается неясными утверждениями о том, что отвержение не должно быть слишком серьезным. Ошибка отвергнуть нулевую гипотезу обычно выражается в требовании редактора, обремененного вычислениями мощности. Такие проблемы можно легко попробовать решить, используя теорию доверительных интервалов.</a:t>
            </a:r>
          </a:p>
        </p:txBody>
      </p:sp>
    </p:spTree>
    <p:extLst>
      <p:ext uri="{BB962C8B-B14F-4D97-AF65-F5344CB8AC3E}">
        <p14:creationId xmlns:p14="http://schemas.microsoft.com/office/powerpoint/2010/main" val="2309208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12FEC12-C364-EC4E-ADBE-DD78EBA5A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174" y="655983"/>
            <a:ext cx="11055626" cy="552098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Использование интервальных оценок вместо традиционных критериев проверки гипотез. Модуль </a:t>
            </a:r>
            <a:r>
              <a:rPr lang="en" i="1" dirty="0"/>
              <a:t>STATISTICA </a:t>
            </a:r>
            <a:r>
              <a:rPr lang="ru-RU" i="1" dirty="0"/>
              <a:t>Анализ мощности</a:t>
            </a:r>
            <a:r>
              <a:rPr lang="ru-RU" dirty="0"/>
              <a:t> содержит большой набор процедур доверительного оценивания, которыми можно заменить традиционные критерии проверки гипотез, используемых в классических ситуациях. Для подробного знакомства с этими технологиями см </a:t>
            </a:r>
            <a:r>
              <a:rPr lang="en" dirty="0" err="1"/>
              <a:t>Steiger</a:t>
            </a:r>
            <a:r>
              <a:rPr lang="en" dirty="0"/>
              <a:t> &amp; </a:t>
            </a:r>
            <a:r>
              <a:rPr lang="en" dirty="0" err="1"/>
              <a:t>Fouladi</a:t>
            </a:r>
            <a:r>
              <a:rPr lang="en" dirty="0"/>
              <a:t> (1997).</a:t>
            </a:r>
          </a:p>
          <a:p>
            <a:r>
              <a:rPr lang="ru-RU" b="1" dirty="0"/>
              <a:t>Дисперсионный анализ. </a:t>
            </a:r>
            <a:r>
              <a:rPr lang="ru-RU" dirty="0"/>
              <a:t>Эта область, где интервальные оценки редко используются для оценки величины (силы) эффектов.</a:t>
            </a:r>
          </a:p>
          <a:p>
            <a:r>
              <a:rPr lang="ru-RU" dirty="0"/>
              <a:t>Представьте, что перед вами статья, в которой сообщается об однофакторном дисперсионном анализе ДА с 4 группами и 60 наблюдениями в каждой группе (</a:t>
            </a:r>
            <a:r>
              <a:rPr lang="en" i="1" dirty="0"/>
              <a:t>N</a:t>
            </a:r>
            <a:r>
              <a:rPr lang="en" dirty="0"/>
              <a:t> = 60). F </a:t>
            </a:r>
            <a:r>
              <a:rPr lang="ru-RU" dirty="0"/>
              <a:t>значима на уровне .05 (например, "</a:t>
            </a:r>
            <a:r>
              <a:rPr lang="en" i="1" dirty="0"/>
              <a:t>F</a:t>
            </a:r>
            <a:r>
              <a:rPr lang="en" dirty="0"/>
              <a:t> = 2.70, </a:t>
            </a:r>
            <a:r>
              <a:rPr lang="en" i="1" dirty="0"/>
              <a:t>p</a:t>
            </a:r>
            <a:r>
              <a:rPr lang="en" dirty="0"/>
              <a:t>=.0464"). </a:t>
            </a:r>
            <a:r>
              <a:rPr lang="ru-RU" dirty="0"/>
              <a:t>Конечно, этот результат статистически значим, но какой смысл он имеет на самом деле? Что он дает нам по существу и что мы может сказать, опираясь на него, собственно о величине эффекта?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6475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E714E25-D5BC-5D48-8A4E-D294CA6A5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617" y="735496"/>
            <a:ext cx="10638183" cy="5441467"/>
          </a:xfrm>
        </p:spPr>
        <p:txBody>
          <a:bodyPr/>
          <a:lstStyle/>
          <a:p>
            <a:r>
              <a:rPr lang="ru-RU" b="1" dirty="0"/>
              <a:t>Множественная регрессия. </a:t>
            </a:r>
            <a:r>
              <a:rPr lang="ru-RU" dirty="0"/>
              <a:t>Квадрат коэффициента множественной корреляции (известный также как коэффициент детерминации) часто используется как характеристика силы связи между переменными. После подгонки регрессионного уравнения возникают следующие естественные вопросы: (</a:t>
            </a:r>
            <a:r>
              <a:rPr lang="en" dirty="0"/>
              <a:t>a) "</a:t>
            </a:r>
            <a:r>
              <a:rPr lang="ru-RU" dirty="0"/>
              <a:t>Насколько эффективно регрессионное уравнение позволяет строить прогноз?" и (</a:t>
            </a:r>
            <a:r>
              <a:rPr lang="en" dirty="0"/>
              <a:t>b) "</a:t>
            </a:r>
            <a:r>
              <a:rPr lang="ru-RU" dirty="0"/>
              <a:t>Насколько точно эта эффективность оценена?"</a:t>
            </a:r>
          </a:p>
          <a:p>
            <a:r>
              <a:rPr lang="ru-RU" dirty="0"/>
              <a:t>Представление коэффициента детерминации и результат проверки гипотезы о равенстве его 0 дает не так много. Более полезен доверительный интервал.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6822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18F4FF-9AFD-A84D-A8E6-C1083ACF8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0C076B-E1B3-DE43-99A4-901A91268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Исследование, в ходе которого проводится анализ уже случившихся исходов у группы лиц, отобранных на основании воздействия на них определенного вмешательства или фактора.</a:t>
            </a:r>
          </a:p>
          <a:p>
            <a:r>
              <a:rPr lang="ru-RU" b="1" dirty="0"/>
              <a:t>Д</a:t>
            </a:r>
            <a:r>
              <a:rPr lang="ru-RU" dirty="0"/>
              <a:t>анный вид исследования более подвержен появлению в нем систематических ошибок, чем </a:t>
            </a:r>
            <a:r>
              <a:rPr lang="ru-RU" dirty="0" err="1"/>
              <a:t>проспективные</a:t>
            </a:r>
            <a:r>
              <a:rPr lang="ru-RU" dirty="0"/>
              <a:t> исследования. </a:t>
            </a:r>
            <a:r>
              <a:rPr lang="ru-RU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Исследования «случай-контроль»</a:t>
            </a:r>
            <a:r>
              <a:rPr lang="ru-RU" dirty="0"/>
              <a:t> являются ретроспективными всегда, </a:t>
            </a:r>
            <a:r>
              <a:rPr lang="ru-RU" dirty="0" err="1"/>
              <a:t>когортные</a:t>
            </a:r>
            <a:r>
              <a:rPr lang="ru-RU" dirty="0"/>
              <a:t> исследования - иногда, </a:t>
            </a:r>
            <a:r>
              <a:rPr lang="ru-RU" dirty="0" err="1"/>
              <a:t>рандомизированные</a:t>
            </a:r>
            <a:r>
              <a:rPr lang="ru-RU" dirty="0"/>
              <a:t> контролируемые испытания – никогда.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7562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CEB356-430D-0E4F-98FB-432F0D0C9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Проспективное</a:t>
            </a:r>
            <a:r>
              <a:rPr lang="ru-RU" dirty="0"/>
              <a:t> исследование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F87A89-3E52-CF4B-9B37-B24B02279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Исследование, оценивающее эффект вмешательства или фактора, в котором до появления исходов участники исследования поделены на группы, подвергающиеся или не подвергающиеся воздействию исследуемого вмешательства или фактора.</a:t>
            </a:r>
          </a:p>
          <a:p>
            <a:r>
              <a:rPr lang="ru-RU" b="1" dirty="0"/>
              <a:t>Примечание</a:t>
            </a:r>
            <a:r>
              <a:rPr lang="ru-RU" dirty="0"/>
              <a:t>: </a:t>
            </a:r>
            <a:r>
              <a:rPr lang="ru-RU" dirty="0" err="1"/>
              <a:t>рандомизированные</a:t>
            </a:r>
            <a:r>
              <a:rPr lang="ru-RU" dirty="0"/>
              <a:t> контролируемые испытания всегда являются </a:t>
            </a:r>
            <a:r>
              <a:rPr lang="ru-RU" dirty="0" err="1"/>
              <a:t>проспективными</a:t>
            </a:r>
            <a:r>
              <a:rPr lang="ru-RU" dirty="0"/>
              <a:t>, а исследования «случай-контроль» никогда. </a:t>
            </a:r>
            <a:r>
              <a:rPr lang="ru-RU" dirty="0" err="1"/>
              <a:t>Когортные</a:t>
            </a:r>
            <a:r>
              <a:rPr lang="ru-RU" dirty="0"/>
              <a:t> исследования могут быть </a:t>
            </a:r>
            <a:r>
              <a:rPr lang="ru-RU" dirty="0" err="1"/>
              <a:t>проспективными</a:t>
            </a:r>
            <a:r>
              <a:rPr lang="ru-RU" dirty="0"/>
              <a:t> или ретроспективными.</a:t>
            </a:r>
          </a:p>
          <a:p>
            <a:r>
              <a:rPr lang="ru-RU" dirty="0"/>
              <a:t>Связанные понятия: </a:t>
            </a:r>
            <a:r>
              <a:rPr lang="ru-RU" dirty="0">
                <a:hlinkClick r:id="rId2" tooltip="Когортное исследование"/>
              </a:rPr>
              <a:t>когортное исследование</a:t>
            </a:r>
            <a:r>
              <a:rPr lang="ru-RU" dirty="0"/>
              <a:t>.†</a:t>
            </a:r>
          </a:p>
          <a:p>
            <a:r>
              <a:rPr lang="ru-RU" dirty="0"/>
              <a:t>Антоним: </a:t>
            </a:r>
            <a:r>
              <a:rPr lang="ru-RU" dirty="0">
                <a:hlinkClick r:id="rId3"/>
              </a:rPr>
              <a:t>ретроспективное исследование</a:t>
            </a:r>
            <a:endParaRPr lang="ru-RU" dirty="0"/>
          </a:p>
          <a:p>
            <a:r>
              <a:rPr lang="ru-RU" dirty="0"/>
              <a:t>† </a:t>
            </a:r>
            <a:r>
              <a:rPr lang="ru-RU" dirty="0" err="1"/>
              <a:t>когортное</a:t>
            </a:r>
            <a:r>
              <a:rPr lang="ru-RU" dirty="0"/>
              <a:t> исследование может быть </a:t>
            </a:r>
            <a:r>
              <a:rPr lang="ru-RU" dirty="0" err="1"/>
              <a:t>проспективным</a:t>
            </a:r>
            <a:r>
              <a:rPr lang="ru-RU" dirty="0"/>
              <a:t>, но </a:t>
            </a:r>
            <a:r>
              <a:rPr lang="ru-RU" dirty="0" err="1"/>
              <a:t>проспективное</a:t>
            </a:r>
            <a:r>
              <a:rPr lang="ru-RU" dirty="0"/>
              <a:t> исследование не обязательно является </a:t>
            </a:r>
            <a:r>
              <a:rPr lang="ru-RU" dirty="0" err="1"/>
              <a:t>когортным</a:t>
            </a:r>
            <a:r>
              <a:rPr lang="ru-RU" dirty="0"/>
              <a:t>: </a:t>
            </a:r>
            <a:r>
              <a:rPr lang="ru-RU" dirty="0" err="1"/>
              <a:t>когортное</a:t>
            </a:r>
            <a:r>
              <a:rPr lang="ru-RU" dirty="0"/>
              <a:t> исследование всегда предусматривает методологию (например, сравнение), которая необязательно универсальна для </a:t>
            </a:r>
            <a:r>
              <a:rPr lang="ru-RU" dirty="0" err="1"/>
              <a:t>проспективных</a:t>
            </a:r>
            <a:r>
              <a:rPr lang="ru-RU" dirty="0"/>
              <a:t> исследований. Определение «</a:t>
            </a:r>
            <a:r>
              <a:rPr lang="ru-RU" dirty="0" err="1"/>
              <a:t>проспективный</a:t>
            </a:r>
            <a:r>
              <a:rPr lang="ru-RU" dirty="0"/>
              <a:t>», без детализации указывает только на временную направленность исследования.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6557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5D57132-D183-B843-87EE-B5653B236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417" y="417443"/>
            <a:ext cx="11095383" cy="5759520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hlinkClick r:id="rId2" tooltip="Обсервационное исследование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Обсервационное исследование</a:t>
            </a:r>
            <a:r>
              <a:rPr lang="ru-RU" dirty="0"/>
              <a:t>, в котором определенные параметры группы участников исследования, подверженных воздействию определенного фактора, сравниваются с параметрами аналогичной группы участников исследования, не подверженных данному фактору.</a:t>
            </a:r>
          </a:p>
          <a:p>
            <a:r>
              <a:rPr lang="ru-RU" b="1" dirty="0"/>
              <a:t>Примечание</a:t>
            </a:r>
            <a:r>
              <a:rPr lang="ru-RU" dirty="0"/>
              <a:t>: для обеспечения сопоставимости групп, исследователи могут подобрать участников исследования, подвергнутых или не подвергнутых воздействию какого-либо фактора, на основании общих характеристик (возраст, пол, тяжесть заболевания), или могут использовать статистические методики для достижения сопоставимости характеристик участников исследования.</a:t>
            </a:r>
          </a:p>
          <a:p>
            <a:r>
              <a:rPr lang="ru-RU" b="1" dirty="0"/>
              <a:t>Другое определение</a:t>
            </a:r>
            <a:r>
              <a:rPr lang="ru-RU" dirty="0"/>
              <a:t>: </a:t>
            </a:r>
            <a:r>
              <a:rPr lang="ru-RU" dirty="0">
                <a:hlinkClick r:id="rId2" tooltip="Обсервационное исследование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Обсервационное исследование</a:t>
            </a:r>
            <a:r>
              <a:rPr lang="ru-RU" dirty="0"/>
              <a:t>, в котором исследователи наблюдают группу участников (когорту), часть из которой подвержена, а другая часть не подвержена воздействию определенного фактора, для подтверждения воздействия данного фактора на состояние здоровья участников исследования.</a:t>
            </a:r>
          </a:p>
          <a:p>
            <a:r>
              <a:rPr lang="ru-RU" b="1" dirty="0"/>
              <a:t>Примечание</a:t>
            </a:r>
            <a:r>
              <a:rPr lang="ru-RU" dirty="0"/>
              <a:t>: Данный вид исследования обычно является </a:t>
            </a:r>
            <a:r>
              <a:rPr lang="ru-RU" dirty="0" err="1"/>
              <a:t>проспективным</a:t>
            </a:r>
            <a:r>
              <a:rPr lang="ru-RU" dirty="0"/>
              <a:t>, но также может быть ретроспективным*. Ключевым моментом в проведении исследования является выбор участников, подверженных и не подверженных воздействию определенного фактора, и выявление эффектов воздействия фактора на состояние их здоровья.</a:t>
            </a:r>
          </a:p>
          <a:p>
            <a:r>
              <a:rPr lang="ru-RU" b="1" dirty="0"/>
              <a:t>*</a:t>
            </a:r>
            <a:r>
              <a:rPr lang="ru-RU" dirty="0"/>
              <a:t> «Ретроспективное </a:t>
            </a:r>
            <a:r>
              <a:rPr lang="ru-RU" dirty="0" err="1"/>
              <a:t>когортное</a:t>
            </a:r>
            <a:r>
              <a:rPr lang="ru-RU" dirty="0"/>
              <a:t> исследование» также именуется «историческим </a:t>
            </a:r>
            <a:r>
              <a:rPr lang="ru-RU" dirty="0" err="1"/>
              <a:t>когортным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0552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119C68-ECE8-4341-8B16-56EDB94E9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51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/>
              <a:t>Анализ мощности выборок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86CADE1-3E4E-C04B-B1B4-8CB3D8D513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684566"/>
              </p:ext>
            </p:extLst>
          </p:nvPr>
        </p:nvGraphicFramePr>
        <p:xfrm>
          <a:off x="838200" y="7274609"/>
          <a:ext cx="10515600" cy="36576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6062206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/>
                      <a:r>
                        <a:rPr lang="ru-RU" dirty="0">
                          <a:hlinkClick r:id="rId2"/>
                        </a:rPr>
                        <a:t>В начало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5040855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0F5CF27D-F4F4-1F41-9BA8-1353CA1EF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15309" y="703863"/>
            <a:ext cx="30667386" cy="6463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Анализ мощности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 является важным этапом статистического исследования, с которым сталкиваются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многие практики. В этом модуле собраны методы анализа мощности статистических критериев, объема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выборки и углубленные методы доверительного интервального оценивания. Основная цель первых двух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 приемов заключается в том, чтобы определить (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a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) какой объем выборки должен быть использован для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получения надежных оценок, (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b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) какова вероятность того, что статистический тест будет обнаруживать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 экспериментальные эффекты данной величины.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 Третий метод, как альтернатива классическим методам проверки гипотез, полезен при решении многих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важных задач, а также при оценивании величины эффектов, полученных в экспериментах.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Анализ мощности и оценка объема выборки являются важным этапом планирования эксперимента,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так как без этих вычислений объем данных может быть слишком большим, либо, напротив, слишком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маленьким, чтобы получить надежные результаты. Если объем выборки слишком мал, то у вас имеется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 небольшая вероятность того, что проведенное вами экспериментальное исследование (массовый опрос и др.)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 даст надежный результат. Напротив, если объем выборки слишком большой, то время, потраченное на сбор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 данных и большие финансовые расходы, связанные с этим, не принесут ожидаемого эффекта.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В модуле </a:t>
            </a:r>
            <a:r>
              <a:rPr kumimoji="0" lang="ru-RU" altLang="ru-RU" sz="1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Анализ мощности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 доступны графические и аналитические процедуры, позволяющие оценить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 мощность и объем выборки различных процедур статистического анализа. Эта информация является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решающей при проведении экспериментальных исследований, массовых опросов и т.д.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Процедуры доверительного интервального оценивания и другие тонкие процедуры интервального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оценивания предлагают углубленные методы оценивания величины экспериментальных эффектов. Отметим,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что все большое число статистиков признают, что доверительное интервальное оценивание естественно дополняет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и развивает классический подход, основанный на проверке гипотез в анализе данных.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666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F13463-DC92-3A40-909D-AEBE4D873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/>
              <a:t>Оценка мощности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12FB80-926F-0A47-8BDE-4207A95B4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94522"/>
            <a:ext cx="11353800" cy="5282441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При планировании эксперимента нужно помнить, что мощность должна быть разумно высокой, чтобы обнаружить разумные отклонения от нулевой гипотезы. В противном случае, эксперимент не следует проводить. Элементарные учебники предлагают подробное обсуждение факторов, влияющих на мощность статистических тестов. Кратко опишем основные идеи:</a:t>
            </a:r>
          </a:p>
          <a:p>
            <a:r>
              <a:rPr lang="ru-RU" dirty="0"/>
              <a:t>Важно какой именно статистический критерий применяется. Некоторые статистические тесты по своей природе имеют большую мощность, чем другие.</a:t>
            </a:r>
          </a:p>
          <a:p>
            <a:r>
              <a:rPr lang="ru-RU" dirty="0"/>
              <a:t>Важен объем выборки (количество наблюдений, на основании которых делается вывод). Вообще говоря, чем больше объем данных, тем больше мощность. Однако увеличение числа наблюдений связано с финансовыми и временными затратами. Следовательно, важно сделать объем выборки "разумно большим".</a:t>
            </a:r>
          </a:p>
          <a:p>
            <a:r>
              <a:rPr lang="ru-RU" dirty="0"/>
              <a:t>Величина экспериментальных эффектов.</a:t>
            </a:r>
          </a:p>
          <a:p>
            <a:r>
              <a:rPr lang="ru-RU" dirty="0"/>
              <a:t>Уровень ошибки в экспериментальных измерениях. Ошибка измерения интерпретируется как "шум", который может скрыть "сигнал" в реальных экспериментах. Следовательно, все действия, улучшающие точность и надежность измерения, могут увеличить </a:t>
            </a:r>
            <a:r>
              <a:rPr lang="ru-RU" i="1" dirty="0"/>
              <a:t>статистическую мощность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0490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F323BE-EC2E-5640-BF16-CF40F04AC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590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/>
              <a:t>Оценка объема выборки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892163-C23D-6C49-87F9-704AFC66B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331" y="1028343"/>
            <a:ext cx="11259207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Times" pitchFamily="2" charset="0"/>
              </a:rPr>
              <a:t>Оценка объема выборки.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 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Чтобы гарантированно иметь статистический критерий достаточной мощности, следует до проведения эксперимента вычислить, какой объем выборки </a:t>
            </a:r>
            <a:r>
              <a:rPr kumimoji="0" lang="ru-RU" altLang="ru-RU" sz="18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 необходим.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Кратко рассмотрим основы теории, используемые для оценки мощности и объема выборки. Вернемся к примеры, описанному ранее.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Заметим, что теория, конечно, не может сказать, как проголосует отдельный избиратель (это и не нужно, когда мы имеем дело с массой избирателей, не имеющих индивидуального лица). Однако с помощью концепции </a:t>
            </a:r>
            <a:r>
              <a:rPr kumimoji="0" lang="ru-RU" altLang="ru-RU" sz="1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выборочного распределения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 ошибки можно сказать, к чему стремится ошибка оценки.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Выборочное распределение представляет собой распределение статистики критерия в повторных выборках. Рассмотрим выборочную оценку </a:t>
            </a:r>
            <a:r>
              <a:rPr kumimoji="0" lang="ru-RU" altLang="ru-RU" sz="18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p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, построенную по выборке объема </a:t>
            </a:r>
            <a:r>
              <a:rPr kumimoji="0" lang="ru-RU" altLang="ru-RU" sz="18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 в ситуации, когда   </a:t>
            </a:r>
            <a:r>
              <a:rPr kumimoji="0" lang="ru-RU" altLang="ru-RU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     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 в точности равна .50. Статистическая теория утверждает, что </a:t>
            </a:r>
            <a:r>
              <a:rPr kumimoji="0" lang="ru-RU" altLang="ru-RU" sz="18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p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 имеет биномиальное распределение. (как сумма независимых случайных величин, принимающих два значения 1 или 0). Это распределение при достаточно больших </a:t>
            </a:r>
            <a:r>
              <a:rPr kumimoji="0" lang="ru-RU" altLang="ru-RU" sz="18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 в силу теоремы Муавра-Лапласа, являющейся частным случаем центральной предельной теоремы, приближается к нормальному распределению со средним   </a:t>
            </a:r>
            <a:r>
              <a:rPr kumimoji="0" lang="ru-RU" altLang="ru-RU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     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 и стандартным отклонением, вычисляемым по формуле (так называемая "стандартная ошибка успеха"):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symbol" pitchFamily="2" charset="2"/>
              </a:rPr>
              <a:t>s</a:t>
            </a:r>
            <a:r>
              <a:rPr kumimoji="0" lang="ru-RU" altLang="ru-RU" sz="1800" b="0" i="0" u="none" strike="noStrike" cap="none" normalizeH="0" baseline="-30000" dirty="0" err="1">
                <a:ln>
                  <a:noFill/>
                </a:ln>
                <a:solidFill>
                  <a:srgbClr val="0000FF"/>
                </a:solidFill>
                <a:effectLst/>
                <a:latin typeface="Times" pitchFamily="2" charset="0"/>
              </a:rPr>
              <a:t>p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" pitchFamily="2" charset="0"/>
              </a:rPr>
              <a:t> = (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symbol" pitchFamily="2" charset="2"/>
              </a:rPr>
              <a:t>p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" pitchFamily="2" charset="0"/>
              </a:rPr>
              <a:t>(1-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symbol" pitchFamily="2" charset="2"/>
              </a:rPr>
              <a:t>p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" pitchFamily="2" charset="0"/>
              </a:rPr>
              <a:t>)/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" pitchFamily="2" charset="0"/>
              </a:rPr>
              <a:t>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" pitchFamily="2" charset="0"/>
              </a:rPr>
              <a:t>)**1/2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Предположим, например, что число опрошенных (иными словами объем выборки) </a:t>
            </a:r>
            <a:r>
              <a:rPr kumimoji="0" lang="ru-RU" altLang="ru-RU" sz="18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 равно 100. Тогда распределение </a:t>
            </a:r>
            <a:r>
              <a:rPr kumimoji="0" lang="ru-RU" altLang="ru-RU" sz="18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p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 имеет следующий вид (напомним, что </a:t>
            </a:r>
            <a:r>
              <a:rPr kumimoji="0" lang="ru-RU" altLang="ru-RU" sz="1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  </a:t>
            </a:r>
            <a:r>
              <a:rPr kumimoji="0" lang="ru-RU" altLang="ru-RU" sz="13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     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pitchFamily="2" charset="0"/>
              </a:rPr>
              <a:t> = .5):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4" name="Picture 6">
            <a:extLst>
              <a:ext uri="{FF2B5EF4-FFF2-40B4-BE49-F238E27FC236}">
                <a16:creationId xmlns:a16="http://schemas.microsoft.com/office/drawing/2014/main" id="{2B8CDCD1-3747-2C4A-AA33-537A7D7262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8288" y="0"/>
            <a:ext cx="19050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>
            <a:extLst>
              <a:ext uri="{FF2B5EF4-FFF2-40B4-BE49-F238E27FC236}">
                <a16:creationId xmlns:a16="http://schemas.microsoft.com/office/drawing/2014/main" id="{BC0948DC-A810-CC45-BC09-5A7E89FF53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4938" y="0"/>
            <a:ext cx="19050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9158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C49643-457B-A34E-A7A0-1C1A24672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904" y="365125"/>
            <a:ext cx="12013096" cy="1325563"/>
          </a:xfrm>
        </p:spPr>
        <p:txBody>
          <a:bodyPr>
            <a:noAutofit/>
          </a:bodyPr>
          <a:lstStyle/>
          <a:p>
            <a:r>
              <a:rPr lang="ru-RU" sz="2800" dirty="0"/>
              <a:t>Нецентральное интервальное оценивание и оценка статистических моделей</a:t>
            </a:r>
            <a:br>
              <a:rPr lang="ru-RU" sz="2800" dirty="0"/>
            </a:b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C3756A-4E38-EF49-A003-B2C9F5BC4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930" y="1311965"/>
            <a:ext cx="11015870" cy="486499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Анализ мощности содержит удобные средства для построения доверительных интервалов. Стоит отметить, что подобные средства не включены практически ни в один другой статистический пакет. Некоторые из рассматриваемых подходов обсуждаются в </a:t>
            </a:r>
            <a:r>
              <a:rPr lang="en" dirty="0" err="1"/>
              <a:t>Steiger</a:t>
            </a:r>
            <a:r>
              <a:rPr lang="en" dirty="0"/>
              <a:t> and </a:t>
            </a:r>
            <a:r>
              <a:rPr lang="en" dirty="0" err="1"/>
              <a:t>Fouladi</a:t>
            </a:r>
            <a:r>
              <a:rPr lang="en" dirty="0"/>
              <a:t> (1997). </a:t>
            </a:r>
            <a:r>
              <a:rPr lang="ru-RU" dirty="0"/>
              <a:t>Далее в этом разделе мы кратко рассмотрим основные идеи построения доверительных интервалов.</a:t>
            </a:r>
          </a:p>
          <a:p>
            <a:r>
              <a:rPr lang="ru-RU" dirty="0"/>
              <a:t>Недостатки подхода, основанного на проверке гипотез. Строго говоря, результат применения критерия значимости заключается в утверждении - принять или отвергнуть нулевую гипотезу. Такой подход часто не устраивает тех исследователей, кто рассматривает нулевую гипотезу не как утверждение об отсутствии эффекта, а более интересуется тем, насколько велик эффект, чем тем, был ли он в точности равен нулю. Таким образом, приходится ставить одну, две или три звездочки после результатов в таблице, или приводить соответствующие </a:t>
            </a:r>
            <a:r>
              <a:rPr lang="en" i="1" dirty="0"/>
              <a:t>p</a:t>
            </a:r>
            <a:r>
              <a:rPr lang="en" dirty="0"/>
              <a:t>-</a:t>
            </a:r>
            <a:r>
              <a:rPr lang="ru-RU" dirty="0"/>
              <a:t>уровни.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0568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45CC4DE-F2D9-F240-B7A5-C0B8DB14C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96" y="318052"/>
            <a:ext cx="11728174" cy="63212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Вероятностные уровни иногда могут ввести в заблуждение относительно "силы" результата, особенно когда они представлены без дополнительной информации. Например, если в таблице Дисперсионного Анализа один эффект имел </a:t>
            </a:r>
            <a:r>
              <a:rPr lang="en" i="1" dirty="0"/>
              <a:t>p</a:t>
            </a:r>
            <a:r>
              <a:rPr lang="en" dirty="0"/>
              <a:t>-</a:t>
            </a:r>
            <a:r>
              <a:rPr lang="ru-RU" dirty="0"/>
              <a:t>уровень .019, а другой </a:t>
            </a:r>
            <a:r>
              <a:rPr lang="en" i="1" dirty="0"/>
              <a:t>p</a:t>
            </a:r>
            <a:r>
              <a:rPr lang="en" dirty="0"/>
              <a:t>-</a:t>
            </a:r>
            <a:r>
              <a:rPr lang="ru-RU" dirty="0"/>
              <a:t>уровень .048, то утверждение, что первый эффект сильнее второго, возможно, будет ошибочным. Для правильной интерпретации полученного результата необходима дополнительная информация. Чтобы понять это, предположим, что некто установил </a:t>
            </a:r>
            <a:r>
              <a:rPr lang="en" i="1" dirty="0"/>
              <a:t>p</a:t>
            </a:r>
            <a:r>
              <a:rPr lang="en" dirty="0"/>
              <a:t>-</a:t>
            </a:r>
            <a:r>
              <a:rPr lang="ru-RU" dirty="0"/>
              <a:t>уровень .001. Это могло быть результатом тривиального эффекта и чрезмерно большого объема выборки, либо сильного эффекта в популяции и умеренного объема выборки, либо грандиозного эффекта и малого объема выборки. Аналогично, </a:t>
            </a:r>
            <a:r>
              <a:rPr lang="en" i="1" dirty="0"/>
              <a:t>p</a:t>
            </a:r>
            <a:r>
              <a:rPr lang="en" dirty="0"/>
              <a:t>-</a:t>
            </a:r>
            <a:r>
              <a:rPr lang="ru-RU" dirty="0"/>
              <a:t>уровень .075 можно интерпретировать как комбинацию мощного эффекта и малой выборки, либо незначительного эффекта и гигантской выборки. Отсюда ясно, что следует внимательно сравнивать </a:t>
            </a:r>
            <a:r>
              <a:rPr lang="en" i="1" dirty="0"/>
              <a:t>p</a:t>
            </a:r>
            <a:r>
              <a:rPr lang="en" dirty="0"/>
              <a:t>-</a:t>
            </a:r>
            <a:r>
              <a:rPr lang="ru-RU" dirty="0"/>
              <a:t>уровни и принимать во внимание объем выборки и точность эксперимента.</a:t>
            </a:r>
          </a:p>
        </p:txBody>
      </p:sp>
    </p:spTree>
    <p:extLst>
      <p:ext uri="{BB962C8B-B14F-4D97-AF65-F5344CB8AC3E}">
        <p14:creationId xmlns:p14="http://schemas.microsoft.com/office/powerpoint/2010/main" val="34209203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1649</Words>
  <Application>Microsoft Macintosh PowerPoint</Application>
  <PresentationFormat>Широкоэкранный</PresentationFormat>
  <Paragraphs>65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Times</vt:lpstr>
      <vt:lpstr>Тема Office</vt:lpstr>
      <vt:lpstr>Лекция 15. Ретроспективные и проспективные исследования в психологии.</vt:lpstr>
      <vt:lpstr>Презентация PowerPoint</vt:lpstr>
      <vt:lpstr>Проспективное исследование</vt:lpstr>
      <vt:lpstr>Презентация PowerPoint</vt:lpstr>
      <vt:lpstr>Анализ мощности выборок</vt:lpstr>
      <vt:lpstr>Оценка мощности</vt:lpstr>
      <vt:lpstr>Оценка объема выборки</vt:lpstr>
      <vt:lpstr>Нецентральное интервальное оценивание и оценка статистических моделей 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5</cp:revision>
  <dcterms:created xsi:type="dcterms:W3CDTF">2023-11-01T18:16:47Z</dcterms:created>
  <dcterms:modified xsi:type="dcterms:W3CDTF">2023-11-05T06:35:42Z</dcterms:modified>
</cp:coreProperties>
</file>