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1" r:id="rId3"/>
    <p:sldId id="318" r:id="rId4"/>
    <p:sldId id="319" r:id="rId5"/>
    <p:sldId id="320" r:id="rId6"/>
    <p:sldId id="321" r:id="rId7"/>
    <p:sldId id="322" r:id="rId8"/>
    <p:sldId id="323" r:id="rId9"/>
    <p:sldId id="325" r:id="rId10"/>
    <p:sldId id="269" r:id="rId11"/>
    <p:sldId id="270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17" r:id="rId20"/>
    <p:sldId id="308" r:id="rId21"/>
    <p:sldId id="25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E27010-09A9-408E-ABAD-B694FF7D81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CD3585-C587-4EB3-A70F-2938CD35E9C8}">
      <dgm:prSet custT="1"/>
      <dgm:spPr>
        <a:solidFill>
          <a:schemeClr val="accent6"/>
        </a:solidFill>
      </dgm:spPr>
      <dgm:t>
        <a:bodyPr/>
        <a:lstStyle/>
        <a:p>
          <a:pPr algn="just"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Особенность многоканальных снимков заключается в том, что зная особенности волновых характеристик каналов и их комбинаций, можно получить интересующую нас информацию о свойствах различных географических и экологических объектов. Однако, для разных моделей спутников Landsat комбинации каналов не одинаковы, что связано с усовершенствованием и доработкой каждого последующего запущенного аппарата.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7B4469-95E3-4068-A68B-9E7F3F6F78A8}" type="parTrans" cxnId="{EBFC79CE-FF12-4C3C-8A74-4B808533F5C5}">
      <dgm:prSet/>
      <dgm:spPr/>
      <dgm:t>
        <a:bodyPr/>
        <a:lstStyle/>
        <a:p>
          <a:endParaRPr lang="ru-RU"/>
        </a:p>
      </dgm:t>
    </dgm:pt>
    <dgm:pt modelId="{C015017F-0884-48DA-9FA5-A152687673B4}" type="sibTrans" cxnId="{EBFC79CE-FF12-4C3C-8A74-4B808533F5C5}">
      <dgm:prSet/>
      <dgm:spPr/>
      <dgm:t>
        <a:bodyPr/>
        <a:lstStyle/>
        <a:p>
          <a:endParaRPr lang="ru-RU"/>
        </a:p>
      </dgm:t>
    </dgm:pt>
    <dgm:pt modelId="{C2F201C1-1015-49AD-B43F-0EA35D56F3CB}">
      <dgm:prSet custT="1"/>
      <dgm:spPr/>
      <dgm:t>
        <a:bodyPr/>
        <a:lstStyle/>
        <a:p>
          <a:pPr algn="just" rtl="0"/>
          <a:r>
            <a:rPr lang="ru-RU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Поскольку все получаемые со спутника данные представляют собой не что иное, как мультиспектральные изображения, для получения заключенной в них информации требуется интерпретировать полученные данные и выявить их физический смысл. Этап анализа данных ДЗЗ, главной задачей которого является распознавание и идентификация объектов, обнаруженных на снимке, называется дешифровкой изображения. </a:t>
          </a:r>
          <a:endParaRPr lang="ru-RU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001456-39E3-4B91-87D6-AC077A896FA4}" type="parTrans" cxnId="{F7D2750C-4BF4-40AC-98CC-7C63F80450CC}">
      <dgm:prSet/>
      <dgm:spPr/>
      <dgm:t>
        <a:bodyPr/>
        <a:lstStyle/>
        <a:p>
          <a:endParaRPr lang="ru-RU"/>
        </a:p>
      </dgm:t>
    </dgm:pt>
    <dgm:pt modelId="{80C52190-F8FF-4367-8666-B271BA66CCC9}" type="sibTrans" cxnId="{F7D2750C-4BF4-40AC-98CC-7C63F80450CC}">
      <dgm:prSet/>
      <dgm:spPr/>
      <dgm:t>
        <a:bodyPr/>
        <a:lstStyle/>
        <a:p>
          <a:endParaRPr lang="ru-RU"/>
        </a:p>
      </dgm:t>
    </dgm:pt>
    <dgm:pt modelId="{15A8AA63-4CA8-48B6-BF1D-49CAE84DF18F}" type="pres">
      <dgm:prSet presAssocID="{35E27010-09A9-408E-ABAD-B694FF7D817B}" presName="linear" presStyleCnt="0">
        <dgm:presLayoutVars>
          <dgm:animLvl val="lvl"/>
          <dgm:resizeHandles val="exact"/>
        </dgm:presLayoutVars>
      </dgm:prSet>
      <dgm:spPr/>
    </dgm:pt>
    <dgm:pt modelId="{C77815B7-6FAC-4AFC-A7B8-6242021A600E}" type="pres">
      <dgm:prSet presAssocID="{5BCD3585-C587-4EB3-A70F-2938CD35E9C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041C0B8-DE85-4354-A430-79375A51C338}" type="pres">
      <dgm:prSet presAssocID="{C015017F-0884-48DA-9FA5-A152687673B4}" presName="spacer" presStyleCnt="0"/>
      <dgm:spPr/>
    </dgm:pt>
    <dgm:pt modelId="{B6587960-7CD0-4305-8869-FD0BFF6FA07B}" type="pres">
      <dgm:prSet presAssocID="{C2F201C1-1015-49AD-B43F-0EA35D56F3C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BFC79CE-FF12-4C3C-8A74-4B808533F5C5}" srcId="{35E27010-09A9-408E-ABAD-B694FF7D817B}" destId="{5BCD3585-C587-4EB3-A70F-2938CD35E9C8}" srcOrd="0" destOrd="0" parTransId="{DE7B4469-95E3-4068-A68B-9E7F3F6F78A8}" sibTransId="{C015017F-0884-48DA-9FA5-A152687673B4}"/>
    <dgm:cxn modelId="{7C70ADE5-B600-4BAC-9F32-B1E3C0033970}" type="presOf" srcId="{5BCD3585-C587-4EB3-A70F-2938CD35E9C8}" destId="{C77815B7-6FAC-4AFC-A7B8-6242021A600E}" srcOrd="0" destOrd="0" presId="urn:microsoft.com/office/officeart/2005/8/layout/vList2"/>
    <dgm:cxn modelId="{778329FB-E02F-465A-909F-98A7387D6EBD}" type="presOf" srcId="{35E27010-09A9-408E-ABAD-B694FF7D817B}" destId="{15A8AA63-4CA8-48B6-BF1D-49CAE84DF18F}" srcOrd="0" destOrd="0" presId="urn:microsoft.com/office/officeart/2005/8/layout/vList2"/>
    <dgm:cxn modelId="{F7D2750C-4BF4-40AC-98CC-7C63F80450CC}" srcId="{35E27010-09A9-408E-ABAD-B694FF7D817B}" destId="{C2F201C1-1015-49AD-B43F-0EA35D56F3CB}" srcOrd="1" destOrd="0" parTransId="{7D001456-39E3-4B91-87D6-AC077A896FA4}" sibTransId="{80C52190-F8FF-4367-8666-B271BA66CCC9}"/>
    <dgm:cxn modelId="{A2744206-B9D6-4BEB-8DE3-0CA5CA0297D9}" type="presOf" srcId="{C2F201C1-1015-49AD-B43F-0EA35D56F3CB}" destId="{B6587960-7CD0-4305-8869-FD0BFF6FA07B}" srcOrd="0" destOrd="0" presId="urn:microsoft.com/office/officeart/2005/8/layout/vList2"/>
    <dgm:cxn modelId="{B4A3BB8A-2329-4FFD-A592-ADC598A230BD}" type="presParOf" srcId="{15A8AA63-4CA8-48B6-BF1D-49CAE84DF18F}" destId="{C77815B7-6FAC-4AFC-A7B8-6242021A600E}" srcOrd="0" destOrd="0" presId="urn:microsoft.com/office/officeart/2005/8/layout/vList2"/>
    <dgm:cxn modelId="{668BFDA0-5E42-4CF2-A69E-D3B15BDF340A}" type="presParOf" srcId="{15A8AA63-4CA8-48B6-BF1D-49CAE84DF18F}" destId="{E041C0B8-DE85-4354-A430-79375A51C338}" srcOrd="1" destOrd="0" presId="urn:microsoft.com/office/officeart/2005/8/layout/vList2"/>
    <dgm:cxn modelId="{9828D646-88EA-47FC-958E-2FDC6A35B76F}" type="presParOf" srcId="{15A8AA63-4CA8-48B6-BF1D-49CAE84DF18F}" destId="{B6587960-7CD0-4305-8869-FD0BFF6FA07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1CD0F8-9E35-4802-8C28-6ED7D2E474D2}" type="doc">
      <dgm:prSet loTypeId="urn:microsoft.com/office/officeart/2005/8/layout/process1" loCatId="process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AC77B12A-C310-499C-A84D-5CED084A3185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комбинация 4, 3, 2 «естественные цвета»;</a:t>
          </a:r>
        </a:p>
      </dgm:t>
    </dgm:pt>
    <dgm:pt modelId="{58535557-19EA-4C0B-B18B-4F49E44B7D86}" type="parTrans" cxnId="{83A21A3E-5080-4DFC-94DD-F17E4C447D79}">
      <dgm:prSet/>
      <dgm:spPr/>
      <dgm:t>
        <a:bodyPr/>
        <a:lstStyle/>
        <a:p>
          <a:endParaRPr lang="ru-RU"/>
        </a:p>
      </dgm:t>
    </dgm:pt>
    <dgm:pt modelId="{93D51A13-47C6-4AFF-A3A6-D95BC3866BE4}" type="sibTrans" cxnId="{83A21A3E-5080-4DFC-94DD-F17E4C447D79}">
      <dgm:prSet/>
      <dgm:spPr/>
      <dgm:t>
        <a:bodyPr/>
        <a:lstStyle/>
        <a:p>
          <a:endParaRPr lang="ru-RU"/>
        </a:p>
      </dgm:t>
    </dgm:pt>
    <dgm:pt modelId="{17B76176-F9F2-4C35-9CBD-CCE8591AC453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2) комбинация 5, 4, 3 — «искусственные цвета» с преобладанием красного цвета;</a:t>
          </a:r>
        </a:p>
      </dgm:t>
    </dgm:pt>
    <dgm:pt modelId="{C16D509A-7BC6-42AA-B346-4BE7CC2023DB}" type="parTrans" cxnId="{CD91C67E-F64E-4FDA-AA69-9B00A3B9119B}">
      <dgm:prSet/>
      <dgm:spPr/>
      <dgm:t>
        <a:bodyPr/>
        <a:lstStyle/>
        <a:p>
          <a:endParaRPr lang="ru-RU"/>
        </a:p>
      </dgm:t>
    </dgm:pt>
    <dgm:pt modelId="{9BE431AD-DC5E-4CB8-BD9B-A05A1ECE7A90}" type="sibTrans" cxnId="{CD91C67E-F64E-4FDA-AA69-9B00A3B9119B}">
      <dgm:prSet/>
      <dgm:spPr/>
      <dgm:t>
        <a:bodyPr/>
        <a:lstStyle/>
        <a:p>
          <a:endParaRPr lang="ru-RU"/>
        </a:p>
      </dgm:t>
    </dgm:pt>
    <dgm:pt modelId="{60DB1E70-6939-4F3E-9C5F-10A69A148548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3) комбинация 5, 6, 4; 5, 6, 2; 6, 5, 4 — «искусственные цвета» с преобладанием желтого цвета;</a:t>
          </a:r>
        </a:p>
      </dgm:t>
    </dgm:pt>
    <dgm:pt modelId="{C3C17EC1-219C-46AE-ACF8-3EEB076BEADC}" type="parTrans" cxnId="{95B10C49-3029-4900-9BF7-E2561AE969A9}">
      <dgm:prSet/>
      <dgm:spPr/>
      <dgm:t>
        <a:bodyPr/>
        <a:lstStyle/>
        <a:p>
          <a:endParaRPr lang="ru-RU"/>
        </a:p>
      </dgm:t>
    </dgm:pt>
    <dgm:pt modelId="{53166A47-BDB4-49B1-9922-158C2C83CCC5}" type="sibTrans" cxnId="{95B10C49-3029-4900-9BF7-E2561AE969A9}">
      <dgm:prSet/>
      <dgm:spPr/>
      <dgm:t>
        <a:bodyPr/>
        <a:lstStyle/>
        <a:p>
          <a:endParaRPr lang="ru-RU"/>
        </a:p>
      </dgm:t>
    </dgm:pt>
    <dgm:pt modelId="{84C4FF83-3FB7-44DF-92EC-A1ECE15859A0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4) комбинация 7, 5, 3; 7, 6, 4 — «искусственные цвета» с преобладанием зеленого цвета;</a:t>
          </a:r>
        </a:p>
      </dgm:t>
    </dgm:pt>
    <dgm:pt modelId="{0BC36AA1-0FD8-4F7D-9D17-3A16201239AF}" type="parTrans" cxnId="{992CF52F-12EF-4D82-AC8E-20ACE534D10A}">
      <dgm:prSet/>
      <dgm:spPr/>
      <dgm:t>
        <a:bodyPr/>
        <a:lstStyle/>
        <a:p>
          <a:endParaRPr lang="ru-RU"/>
        </a:p>
      </dgm:t>
    </dgm:pt>
    <dgm:pt modelId="{6DB595AE-0700-496B-B5BF-D1B4D4F08CA3}" type="sibTrans" cxnId="{992CF52F-12EF-4D82-AC8E-20ACE534D10A}">
      <dgm:prSet/>
      <dgm:spPr/>
      <dgm:t>
        <a:bodyPr/>
        <a:lstStyle/>
        <a:p>
          <a:endParaRPr lang="ru-RU"/>
        </a:p>
      </dgm:t>
    </dgm:pt>
    <dgm:pt modelId="{2EEEFA6C-347F-4282-B17B-689BB7E7EC87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5) комбинация 7, 6, 2 — инфракрасный канал с преобладанием синего цвета.</a:t>
          </a:r>
        </a:p>
      </dgm:t>
    </dgm:pt>
    <dgm:pt modelId="{BB27DC35-F14C-4EA1-B5D2-4D7AF161E8E2}" type="parTrans" cxnId="{7AF274E4-833E-4E77-8F08-8967FC19DAAA}">
      <dgm:prSet/>
      <dgm:spPr/>
      <dgm:t>
        <a:bodyPr/>
        <a:lstStyle/>
        <a:p>
          <a:endParaRPr lang="ru-RU"/>
        </a:p>
      </dgm:t>
    </dgm:pt>
    <dgm:pt modelId="{9AA6E69A-034F-44CD-8386-8FEE701A8489}" type="sibTrans" cxnId="{7AF274E4-833E-4E77-8F08-8967FC19DAAA}">
      <dgm:prSet/>
      <dgm:spPr/>
      <dgm:t>
        <a:bodyPr/>
        <a:lstStyle/>
        <a:p>
          <a:endParaRPr lang="ru-RU"/>
        </a:p>
      </dgm:t>
    </dgm:pt>
    <dgm:pt modelId="{903B30B8-C651-40D3-B0A2-E23B10DB3FF2}" type="pres">
      <dgm:prSet presAssocID="{581CD0F8-9E35-4802-8C28-6ED7D2E474D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7EC7D0-F91B-4E08-ADBB-5BE52AB83CC6}" type="pres">
      <dgm:prSet presAssocID="{AC77B12A-C310-499C-A84D-5CED084A318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5B97D0-F357-4762-BAF3-6037FCC6A430}" type="pres">
      <dgm:prSet presAssocID="{93D51A13-47C6-4AFF-A3A6-D95BC3866BE4}" presName="sibTrans" presStyleLbl="sibTrans2D1" presStyleIdx="0" presStyleCnt="4"/>
      <dgm:spPr/>
      <dgm:t>
        <a:bodyPr/>
        <a:lstStyle/>
        <a:p>
          <a:endParaRPr lang="ru-RU"/>
        </a:p>
      </dgm:t>
    </dgm:pt>
    <dgm:pt modelId="{03391AFC-93FA-466B-BE9F-C5DD5BBED567}" type="pres">
      <dgm:prSet presAssocID="{93D51A13-47C6-4AFF-A3A6-D95BC3866BE4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C9C59027-C510-44A9-8630-7186F95D1E33}" type="pres">
      <dgm:prSet presAssocID="{17B76176-F9F2-4C35-9CBD-CCE8591AC45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4DB6B-F92C-40A5-92B4-41207F2D3A54}" type="pres">
      <dgm:prSet presAssocID="{9BE431AD-DC5E-4CB8-BD9B-A05A1ECE7A90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8B9F6D0-455E-475B-87FC-8594573A8F71}" type="pres">
      <dgm:prSet presAssocID="{9BE431AD-DC5E-4CB8-BD9B-A05A1ECE7A90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DCB6309-07DF-4D59-8D44-AC7D7271260E}" type="pres">
      <dgm:prSet presAssocID="{60DB1E70-6939-4F3E-9C5F-10A69A14854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878121-6821-4265-900B-335D007BCF9A}" type="pres">
      <dgm:prSet presAssocID="{53166A47-BDB4-49B1-9922-158C2C83CCC5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1832D62-5CDA-4663-A59D-5189AAE296B9}" type="pres">
      <dgm:prSet presAssocID="{53166A47-BDB4-49B1-9922-158C2C83CCC5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4CA5ED1-5E70-4379-8824-4DB6F714BA25}" type="pres">
      <dgm:prSet presAssocID="{84C4FF83-3FB7-44DF-92EC-A1ECE15859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4C5868-A96B-4BF2-8CD1-23D284E41C2E}" type="pres">
      <dgm:prSet presAssocID="{6DB595AE-0700-496B-B5BF-D1B4D4F08CA3}" presName="sibTrans" presStyleLbl="sibTrans2D1" presStyleIdx="3" presStyleCnt="4"/>
      <dgm:spPr/>
      <dgm:t>
        <a:bodyPr/>
        <a:lstStyle/>
        <a:p>
          <a:endParaRPr lang="ru-RU"/>
        </a:p>
      </dgm:t>
    </dgm:pt>
    <dgm:pt modelId="{49F24840-A2D0-41C0-826F-B52F01E27144}" type="pres">
      <dgm:prSet presAssocID="{6DB595AE-0700-496B-B5BF-D1B4D4F08CA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5523FBF6-AA4F-4D84-B99D-B809B6C45E2E}" type="pres">
      <dgm:prSet presAssocID="{2EEEFA6C-347F-4282-B17B-689BB7E7EC8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735C92-5764-4282-84EE-EDFD04507934}" type="presOf" srcId="{93D51A13-47C6-4AFF-A3A6-D95BC3866BE4}" destId="{0B5B97D0-F357-4762-BAF3-6037FCC6A430}" srcOrd="0" destOrd="0" presId="urn:microsoft.com/office/officeart/2005/8/layout/process1"/>
    <dgm:cxn modelId="{CD91C67E-F64E-4FDA-AA69-9B00A3B9119B}" srcId="{581CD0F8-9E35-4802-8C28-6ED7D2E474D2}" destId="{17B76176-F9F2-4C35-9CBD-CCE8591AC453}" srcOrd="1" destOrd="0" parTransId="{C16D509A-7BC6-42AA-B346-4BE7CC2023DB}" sibTransId="{9BE431AD-DC5E-4CB8-BD9B-A05A1ECE7A90}"/>
    <dgm:cxn modelId="{566E623C-1684-411B-BC30-72757AFFE848}" type="presOf" srcId="{AC77B12A-C310-499C-A84D-5CED084A3185}" destId="{217EC7D0-F91B-4E08-ADBB-5BE52AB83CC6}" srcOrd="0" destOrd="0" presId="urn:microsoft.com/office/officeart/2005/8/layout/process1"/>
    <dgm:cxn modelId="{D232215A-64A4-46F9-9610-138A02D9B9D1}" type="presOf" srcId="{17B76176-F9F2-4C35-9CBD-CCE8591AC453}" destId="{C9C59027-C510-44A9-8630-7186F95D1E33}" srcOrd="0" destOrd="0" presId="urn:microsoft.com/office/officeart/2005/8/layout/process1"/>
    <dgm:cxn modelId="{E2DCB9C1-7E4E-4040-999E-FBB44BE057C2}" type="presOf" srcId="{581CD0F8-9E35-4802-8C28-6ED7D2E474D2}" destId="{903B30B8-C651-40D3-B0A2-E23B10DB3FF2}" srcOrd="0" destOrd="0" presId="urn:microsoft.com/office/officeart/2005/8/layout/process1"/>
    <dgm:cxn modelId="{E755FFB6-AD1A-4768-94D8-DCDEF8362FD6}" type="presOf" srcId="{93D51A13-47C6-4AFF-A3A6-D95BC3866BE4}" destId="{03391AFC-93FA-466B-BE9F-C5DD5BBED567}" srcOrd="1" destOrd="0" presId="urn:microsoft.com/office/officeart/2005/8/layout/process1"/>
    <dgm:cxn modelId="{C76F2B2C-1C43-4293-85B1-10909295CC6E}" type="presOf" srcId="{6DB595AE-0700-496B-B5BF-D1B4D4F08CA3}" destId="{49F24840-A2D0-41C0-826F-B52F01E27144}" srcOrd="1" destOrd="0" presId="urn:microsoft.com/office/officeart/2005/8/layout/process1"/>
    <dgm:cxn modelId="{992CF52F-12EF-4D82-AC8E-20ACE534D10A}" srcId="{581CD0F8-9E35-4802-8C28-6ED7D2E474D2}" destId="{84C4FF83-3FB7-44DF-92EC-A1ECE15859A0}" srcOrd="3" destOrd="0" parTransId="{0BC36AA1-0FD8-4F7D-9D17-3A16201239AF}" sibTransId="{6DB595AE-0700-496B-B5BF-D1B4D4F08CA3}"/>
    <dgm:cxn modelId="{B16A7555-4906-40EC-A84C-FA8F2732395B}" type="presOf" srcId="{9BE431AD-DC5E-4CB8-BD9B-A05A1ECE7A90}" destId="{1F34DB6B-F92C-40A5-92B4-41207F2D3A54}" srcOrd="0" destOrd="0" presId="urn:microsoft.com/office/officeart/2005/8/layout/process1"/>
    <dgm:cxn modelId="{D5F30C59-D97B-46CC-8D76-CEAB88F43CC6}" type="presOf" srcId="{6DB595AE-0700-496B-B5BF-D1B4D4F08CA3}" destId="{574C5868-A96B-4BF2-8CD1-23D284E41C2E}" srcOrd="0" destOrd="0" presId="urn:microsoft.com/office/officeart/2005/8/layout/process1"/>
    <dgm:cxn modelId="{E414B36A-04D5-4694-AEF1-DD60B93028A3}" type="presOf" srcId="{53166A47-BDB4-49B1-9922-158C2C83CCC5}" destId="{42878121-6821-4265-900B-335D007BCF9A}" srcOrd="0" destOrd="0" presId="urn:microsoft.com/office/officeart/2005/8/layout/process1"/>
    <dgm:cxn modelId="{9F897D8C-0F4C-4D66-BFD2-744340F0DB81}" type="presOf" srcId="{9BE431AD-DC5E-4CB8-BD9B-A05A1ECE7A90}" destId="{B8B9F6D0-455E-475B-87FC-8594573A8F71}" srcOrd="1" destOrd="0" presId="urn:microsoft.com/office/officeart/2005/8/layout/process1"/>
    <dgm:cxn modelId="{D72A5D30-058E-4083-B96C-A731EF408A42}" type="presOf" srcId="{60DB1E70-6939-4F3E-9C5F-10A69A148548}" destId="{8DCB6309-07DF-4D59-8D44-AC7D7271260E}" srcOrd="0" destOrd="0" presId="urn:microsoft.com/office/officeart/2005/8/layout/process1"/>
    <dgm:cxn modelId="{7AF274E4-833E-4E77-8F08-8967FC19DAAA}" srcId="{581CD0F8-9E35-4802-8C28-6ED7D2E474D2}" destId="{2EEEFA6C-347F-4282-B17B-689BB7E7EC87}" srcOrd="4" destOrd="0" parTransId="{BB27DC35-F14C-4EA1-B5D2-4D7AF161E8E2}" sibTransId="{9AA6E69A-034F-44CD-8386-8FEE701A8489}"/>
    <dgm:cxn modelId="{73B772BE-11A9-4EA2-9679-DBF53DB829C7}" type="presOf" srcId="{2EEEFA6C-347F-4282-B17B-689BB7E7EC87}" destId="{5523FBF6-AA4F-4D84-B99D-B809B6C45E2E}" srcOrd="0" destOrd="0" presId="urn:microsoft.com/office/officeart/2005/8/layout/process1"/>
    <dgm:cxn modelId="{C8A85894-0E62-4FCC-B330-FDA8A66B831C}" type="presOf" srcId="{84C4FF83-3FB7-44DF-92EC-A1ECE15859A0}" destId="{94CA5ED1-5E70-4379-8824-4DB6F714BA25}" srcOrd="0" destOrd="0" presId="urn:microsoft.com/office/officeart/2005/8/layout/process1"/>
    <dgm:cxn modelId="{95B10C49-3029-4900-9BF7-E2561AE969A9}" srcId="{581CD0F8-9E35-4802-8C28-6ED7D2E474D2}" destId="{60DB1E70-6939-4F3E-9C5F-10A69A148548}" srcOrd="2" destOrd="0" parTransId="{C3C17EC1-219C-46AE-ACF8-3EEB076BEADC}" sibTransId="{53166A47-BDB4-49B1-9922-158C2C83CCC5}"/>
    <dgm:cxn modelId="{83A21A3E-5080-4DFC-94DD-F17E4C447D79}" srcId="{581CD0F8-9E35-4802-8C28-6ED7D2E474D2}" destId="{AC77B12A-C310-499C-A84D-5CED084A3185}" srcOrd="0" destOrd="0" parTransId="{58535557-19EA-4C0B-B18B-4F49E44B7D86}" sibTransId="{93D51A13-47C6-4AFF-A3A6-D95BC3866BE4}"/>
    <dgm:cxn modelId="{766C5A03-DD08-4135-B723-82653B8315C1}" type="presOf" srcId="{53166A47-BDB4-49B1-9922-158C2C83CCC5}" destId="{11832D62-5CDA-4663-A59D-5189AAE296B9}" srcOrd="1" destOrd="0" presId="urn:microsoft.com/office/officeart/2005/8/layout/process1"/>
    <dgm:cxn modelId="{4A97E7BD-F701-4E1E-81F2-351858B915DF}" type="presParOf" srcId="{903B30B8-C651-40D3-B0A2-E23B10DB3FF2}" destId="{217EC7D0-F91B-4E08-ADBB-5BE52AB83CC6}" srcOrd="0" destOrd="0" presId="urn:microsoft.com/office/officeart/2005/8/layout/process1"/>
    <dgm:cxn modelId="{1D39E03A-7AB9-4165-80E3-82AA981A6501}" type="presParOf" srcId="{903B30B8-C651-40D3-B0A2-E23B10DB3FF2}" destId="{0B5B97D0-F357-4762-BAF3-6037FCC6A430}" srcOrd="1" destOrd="0" presId="urn:microsoft.com/office/officeart/2005/8/layout/process1"/>
    <dgm:cxn modelId="{B6FA0049-1350-4A53-ABE0-73197AA94BDD}" type="presParOf" srcId="{0B5B97D0-F357-4762-BAF3-6037FCC6A430}" destId="{03391AFC-93FA-466B-BE9F-C5DD5BBED567}" srcOrd="0" destOrd="0" presId="urn:microsoft.com/office/officeart/2005/8/layout/process1"/>
    <dgm:cxn modelId="{2A708896-B2D1-4800-8BD4-9DC5E33C8E13}" type="presParOf" srcId="{903B30B8-C651-40D3-B0A2-E23B10DB3FF2}" destId="{C9C59027-C510-44A9-8630-7186F95D1E33}" srcOrd="2" destOrd="0" presId="urn:microsoft.com/office/officeart/2005/8/layout/process1"/>
    <dgm:cxn modelId="{D6FB21E7-1F3A-4A4B-BBF8-ECC97A42C758}" type="presParOf" srcId="{903B30B8-C651-40D3-B0A2-E23B10DB3FF2}" destId="{1F34DB6B-F92C-40A5-92B4-41207F2D3A54}" srcOrd="3" destOrd="0" presId="urn:microsoft.com/office/officeart/2005/8/layout/process1"/>
    <dgm:cxn modelId="{FB9FE3AF-8CAF-4FE2-855C-3F3ED518A15B}" type="presParOf" srcId="{1F34DB6B-F92C-40A5-92B4-41207F2D3A54}" destId="{B8B9F6D0-455E-475B-87FC-8594573A8F71}" srcOrd="0" destOrd="0" presId="urn:microsoft.com/office/officeart/2005/8/layout/process1"/>
    <dgm:cxn modelId="{9F211664-61E1-4060-AB10-EA71DD37115A}" type="presParOf" srcId="{903B30B8-C651-40D3-B0A2-E23B10DB3FF2}" destId="{8DCB6309-07DF-4D59-8D44-AC7D7271260E}" srcOrd="4" destOrd="0" presId="urn:microsoft.com/office/officeart/2005/8/layout/process1"/>
    <dgm:cxn modelId="{8202552F-5B73-4BCE-A4AE-0064C56CA359}" type="presParOf" srcId="{903B30B8-C651-40D3-B0A2-E23B10DB3FF2}" destId="{42878121-6821-4265-900B-335D007BCF9A}" srcOrd="5" destOrd="0" presId="urn:microsoft.com/office/officeart/2005/8/layout/process1"/>
    <dgm:cxn modelId="{756B634F-F3FC-4048-B484-6E88A48583A4}" type="presParOf" srcId="{42878121-6821-4265-900B-335D007BCF9A}" destId="{11832D62-5CDA-4663-A59D-5189AAE296B9}" srcOrd="0" destOrd="0" presId="urn:microsoft.com/office/officeart/2005/8/layout/process1"/>
    <dgm:cxn modelId="{A59294CD-CE45-4D75-B074-2B7473DA94A8}" type="presParOf" srcId="{903B30B8-C651-40D3-B0A2-E23B10DB3FF2}" destId="{94CA5ED1-5E70-4379-8824-4DB6F714BA25}" srcOrd="6" destOrd="0" presId="urn:microsoft.com/office/officeart/2005/8/layout/process1"/>
    <dgm:cxn modelId="{F4FDAED0-3A84-40F2-A834-A44D7E3166E4}" type="presParOf" srcId="{903B30B8-C651-40D3-B0A2-E23B10DB3FF2}" destId="{574C5868-A96B-4BF2-8CD1-23D284E41C2E}" srcOrd="7" destOrd="0" presId="urn:microsoft.com/office/officeart/2005/8/layout/process1"/>
    <dgm:cxn modelId="{ADF93EAB-B0AE-4FA2-8D67-9912EA94B577}" type="presParOf" srcId="{574C5868-A96B-4BF2-8CD1-23D284E41C2E}" destId="{49F24840-A2D0-41C0-826F-B52F01E27144}" srcOrd="0" destOrd="0" presId="urn:microsoft.com/office/officeart/2005/8/layout/process1"/>
    <dgm:cxn modelId="{F2DBC930-65D8-40BB-8BBB-A8343773C449}" type="presParOf" srcId="{903B30B8-C651-40D3-B0A2-E23B10DB3FF2}" destId="{5523FBF6-AA4F-4D84-B99D-B809B6C45E2E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7815B7-6FAC-4AFC-A7B8-6242021A600E}">
      <dsp:nvSpPr>
        <dsp:cNvPr id="0" name=""/>
        <dsp:cNvSpPr/>
      </dsp:nvSpPr>
      <dsp:spPr>
        <a:xfrm>
          <a:off x="0" y="687502"/>
          <a:ext cx="7391094" cy="1559025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Особенность многоканальных снимков заключается в том, что зная особенности волновых характеристик каналов и их комбинаций, можно получить интересующую нас информацию о свойствах различных географических и экологических объектов. Однако, для разных моделей спутников Landsat комбинации каналов не одинаковы, что связано с усовершенствованием и доработкой каждого последующего запущенного аппарата.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105" y="763607"/>
        <a:ext cx="7238884" cy="1406815"/>
      </dsp:txXfrm>
    </dsp:sp>
    <dsp:sp modelId="{B6587960-7CD0-4305-8869-FD0BFF6FA07B}">
      <dsp:nvSpPr>
        <dsp:cNvPr id="0" name=""/>
        <dsp:cNvSpPr/>
      </dsp:nvSpPr>
      <dsp:spPr>
        <a:xfrm>
          <a:off x="0" y="2433727"/>
          <a:ext cx="7391094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Поскольку все получаемые со спутника данные представляют собой не что иное, как мультиспектральные изображения, для получения заключенной в них информации требуется интерпретировать полученные данные и выявить их физический смысл. Этап анализа данных ДЗЗ, главной задачей которого является распознавание и идентификация объектов, обнаруженных на снимке, называется дешифровкой изображения. 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105" y="2509832"/>
        <a:ext cx="7238884" cy="1406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EC7D0-F91B-4E08-ADBB-5BE52AB83CC6}">
      <dsp:nvSpPr>
        <dsp:cNvPr id="0" name=""/>
        <dsp:cNvSpPr/>
      </dsp:nvSpPr>
      <dsp:spPr>
        <a:xfrm>
          <a:off x="5737" y="188133"/>
          <a:ext cx="1778496" cy="18015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kk-KZ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комбинация 4, 3, 2 «естественные цвета»;</a:t>
          </a:r>
        </a:p>
      </dsp:txBody>
      <dsp:txXfrm>
        <a:off x="57827" y="240223"/>
        <a:ext cx="1674316" cy="1697393"/>
      </dsp:txXfrm>
    </dsp:sp>
    <dsp:sp modelId="{0B5B97D0-F357-4762-BAF3-6037FCC6A430}">
      <dsp:nvSpPr>
        <dsp:cNvPr id="0" name=""/>
        <dsp:cNvSpPr/>
      </dsp:nvSpPr>
      <dsp:spPr>
        <a:xfrm>
          <a:off x="1962082" y="868386"/>
          <a:ext cx="377041" cy="4410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962082" y="956599"/>
        <a:ext cx="263929" cy="264641"/>
      </dsp:txXfrm>
    </dsp:sp>
    <dsp:sp modelId="{C9C59027-C510-44A9-8630-7186F95D1E33}">
      <dsp:nvSpPr>
        <dsp:cNvPr id="0" name=""/>
        <dsp:cNvSpPr/>
      </dsp:nvSpPr>
      <dsp:spPr>
        <a:xfrm>
          <a:off x="2495631" y="188133"/>
          <a:ext cx="1778496" cy="18015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2) комбинация 5, 4, 3 — «искусственные цвета» с преобладанием красного цвета;</a:t>
          </a:r>
        </a:p>
      </dsp:txBody>
      <dsp:txXfrm>
        <a:off x="2547721" y="240223"/>
        <a:ext cx="1674316" cy="1697393"/>
      </dsp:txXfrm>
    </dsp:sp>
    <dsp:sp modelId="{1F34DB6B-F92C-40A5-92B4-41207F2D3A54}">
      <dsp:nvSpPr>
        <dsp:cNvPr id="0" name=""/>
        <dsp:cNvSpPr/>
      </dsp:nvSpPr>
      <dsp:spPr>
        <a:xfrm>
          <a:off x="4451977" y="868386"/>
          <a:ext cx="377041" cy="4410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451977" y="956599"/>
        <a:ext cx="263929" cy="264641"/>
      </dsp:txXfrm>
    </dsp:sp>
    <dsp:sp modelId="{8DCB6309-07DF-4D59-8D44-AC7D7271260E}">
      <dsp:nvSpPr>
        <dsp:cNvPr id="0" name=""/>
        <dsp:cNvSpPr/>
      </dsp:nvSpPr>
      <dsp:spPr>
        <a:xfrm>
          <a:off x="4985525" y="188133"/>
          <a:ext cx="1778496" cy="18015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3) комбинация 5, 6, 4; 5, 6, 2; 6, 5, 4 — «искусственные цвета» с преобладанием желтого цвета;</a:t>
          </a:r>
        </a:p>
      </dsp:txBody>
      <dsp:txXfrm>
        <a:off x="5037615" y="240223"/>
        <a:ext cx="1674316" cy="1697393"/>
      </dsp:txXfrm>
    </dsp:sp>
    <dsp:sp modelId="{42878121-6821-4265-900B-335D007BCF9A}">
      <dsp:nvSpPr>
        <dsp:cNvPr id="0" name=""/>
        <dsp:cNvSpPr/>
      </dsp:nvSpPr>
      <dsp:spPr>
        <a:xfrm>
          <a:off x="6941871" y="868386"/>
          <a:ext cx="377041" cy="4410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6941871" y="956599"/>
        <a:ext cx="263929" cy="264641"/>
      </dsp:txXfrm>
    </dsp:sp>
    <dsp:sp modelId="{94CA5ED1-5E70-4379-8824-4DB6F714BA25}">
      <dsp:nvSpPr>
        <dsp:cNvPr id="0" name=""/>
        <dsp:cNvSpPr/>
      </dsp:nvSpPr>
      <dsp:spPr>
        <a:xfrm>
          <a:off x="7475420" y="188133"/>
          <a:ext cx="1778496" cy="18015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4) комбинация 7, 5, 3; 7, 6, 4 — «искусственные цвета» с преобладанием зеленого цвета;</a:t>
          </a:r>
        </a:p>
      </dsp:txBody>
      <dsp:txXfrm>
        <a:off x="7527510" y="240223"/>
        <a:ext cx="1674316" cy="1697393"/>
      </dsp:txXfrm>
    </dsp:sp>
    <dsp:sp modelId="{574C5868-A96B-4BF2-8CD1-23D284E41C2E}">
      <dsp:nvSpPr>
        <dsp:cNvPr id="0" name=""/>
        <dsp:cNvSpPr/>
      </dsp:nvSpPr>
      <dsp:spPr>
        <a:xfrm>
          <a:off x="9431766" y="868386"/>
          <a:ext cx="377041" cy="4410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9431766" y="956599"/>
        <a:ext cx="263929" cy="264641"/>
      </dsp:txXfrm>
    </dsp:sp>
    <dsp:sp modelId="{5523FBF6-AA4F-4D84-B99D-B809B6C45E2E}">
      <dsp:nvSpPr>
        <dsp:cNvPr id="0" name=""/>
        <dsp:cNvSpPr/>
      </dsp:nvSpPr>
      <dsp:spPr>
        <a:xfrm>
          <a:off x="9965314" y="188133"/>
          <a:ext cx="1778496" cy="18015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5) комбинация 7, 6, 2 — инфракрасный канал с преобладанием синего цвета.</a:t>
          </a:r>
        </a:p>
      </dsp:txBody>
      <dsp:txXfrm>
        <a:off x="10017404" y="240223"/>
        <a:ext cx="1674316" cy="1697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DC346-33DD-4A65-81C6-E9EE0A0EE06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1A523-08DA-4EF9-8B39-09BA3AF1C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56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iki.gis-lab.info/w/%D0%A4%D0%B0%D0%B9%D0%BB:Landsat-band1-432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iki.gis-lab.info/w/%D0%A4%D0%B0%D0%B9%D0%BB:Landsat-band2-432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gis-lab.info/w/%D0%A4%D0%B0%D0%B9%D0%BB:D_v_kurbatskij_3-2-1.jpeg" TargetMode="External"/><Relationship Id="rId3" Type="http://schemas.openxmlformats.org/officeDocument/2006/relationships/hyperlink" Target="https://gis-lab.info/qa/landsat-bandcomb.html#4-3-2" TargetMode="External"/><Relationship Id="rId7" Type="http://schemas.openxmlformats.org/officeDocument/2006/relationships/hyperlink" Target="https://wiki.gis-lab.info/w/%D0%A4%D0%B0%D0%B9%D0%BB:Landsat-band2-321.jpg" TargetMode="External"/><Relationship Id="rId2" Type="http://schemas.openxmlformats.org/officeDocument/2006/relationships/hyperlink" Target="https://gis-lab.info/qa/landsat-bandcomb.html#4-5-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hyperlink" Target="https://wiki.gis-lab.info/w/%D0%A4%D0%B0%D0%B9%D0%BB:Landsat-band1-321.jpg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s://gis-lab.info/qa/landsat-bandcomb.html#7-5-3" TargetMode="External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hyperlink" Target="https://wiki.gis-lab.info/w/%D0%A4%D0%B0%D0%B9%D0%BB:Landsat-band1-742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hyperlink" Target="https://wiki.gis-lab.info/w/%D0%A4%D0%B0%D0%B9%D0%BB:D_v_kurbatskij_7-4-2.jpeg" TargetMode="External"/><Relationship Id="rId4" Type="http://schemas.openxmlformats.org/officeDocument/2006/relationships/hyperlink" Target="https://wiki.gis-lab.info/w/%D0%A4%D0%B0%D0%B9%D0%BB:Landsat-band2-742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wiki.gis-lab.info/w/%D0%A4%D0%B0%D0%B9%D0%BB:Landsat-band1-451.jpg" TargetMode="External"/><Relationship Id="rId7" Type="http://schemas.openxmlformats.org/officeDocument/2006/relationships/image" Target="../media/image14.png"/><Relationship Id="rId2" Type="http://schemas.openxmlformats.org/officeDocument/2006/relationships/hyperlink" Target="https://gis-lab.info/qa/landsat-bandcomb.html#3-2-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iki.gis-lab.info/w/%D0%A4%D0%B0%D0%B9%D0%BB:D_v_kurbatskij_4-5-1.jpeg" TargetMode="External"/><Relationship Id="rId5" Type="http://schemas.openxmlformats.org/officeDocument/2006/relationships/hyperlink" Target="https://wiki.gis-lab.info/w/%D0%A4%D0%B0%D0%B9%D0%BB:Landsat-band2-451.jpg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7.png"/><Relationship Id="rId2" Type="http://schemas.openxmlformats.org/officeDocument/2006/relationships/hyperlink" Target="https://wiki.gis-lab.info/w/%D0%A4%D0%B0%D0%B9%D0%BB:Landsat-band1-453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hyperlink" Target="https://wiki.gis-lab.info/w/%D0%A4%D0%B0%D0%B9%D0%BB:D_v_kurbatskij_4-5-3.jpeg" TargetMode="External"/><Relationship Id="rId4" Type="http://schemas.openxmlformats.org/officeDocument/2006/relationships/hyperlink" Target="https://wiki.gis-lab.info/w/%D0%A4%D0%B0%D0%B9%D0%BB:Landsat-band2-453.jp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wiki.gis-lab.info/w/%D0%A4%D0%B0%D0%B9%D0%BB:Landsat-band1-753.jpg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gis-lab.info/qa/landsat-bandcomb.html#3-2-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iki.gis-lab.info/w/%D0%A4%D0%B0%D0%B9%D0%BB:D_v_kurbatskij_7-5-3.jpeg" TargetMode="External"/><Relationship Id="rId5" Type="http://schemas.openxmlformats.org/officeDocument/2006/relationships/hyperlink" Target="https://wiki.gis-lab.info/w/%D0%A4%D0%B0%D0%B9%D0%BB:Landsat-band2-753.jpg" TargetMode="Externa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gis-lab.info/qa/landsat-bandcomb.html#7-4-2" TargetMode="External"/><Relationship Id="rId7" Type="http://schemas.openxmlformats.org/officeDocument/2006/relationships/hyperlink" Target="https://wiki.gis-lab.info/w/%D0%A4%D0%B0%D0%B9%D0%BB:D_v_kurbatskij_5-4-3.jpeg" TargetMode="External"/><Relationship Id="rId2" Type="http://schemas.openxmlformats.org/officeDocument/2006/relationships/hyperlink" Target="https://gis-lab.info/qa/landsat-bandcomb.html#4-5-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iki.gis-lab.info/w/%D0%A4%D0%B0%D0%B9%D0%BB:Landsat-band2-543.jpg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wiki.gis-lab.info/w/%D0%A4%D0%B0%D0%B9%D0%BB:Landsat-band1-543.jpg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15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Определение физического смысла комбинации каналов снимков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Landsat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мониторинга состояния природных и антропогенных объектов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CFF255D-74AA-4AD9-9C57-667F4AE30C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253050"/>
              </p:ext>
            </p:extLst>
          </p:nvPr>
        </p:nvGraphicFramePr>
        <p:xfrm>
          <a:off x="540775" y="1065110"/>
          <a:ext cx="10844980" cy="462048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5421924">
                  <a:extLst>
                    <a:ext uri="{9D8B030D-6E8A-4147-A177-3AD203B41FA5}">
                      <a16:colId xmlns:a16="http://schemas.microsoft.com/office/drawing/2014/main" val="4269118281"/>
                    </a:ext>
                  </a:extLst>
                </a:gridCol>
                <a:gridCol w="5423056">
                  <a:extLst>
                    <a:ext uri="{9D8B030D-6E8A-4147-A177-3AD203B41FA5}">
                      <a16:colId xmlns:a16="http://schemas.microsoft.com/office/drawing/2014/main" val="320955181"/>
                    </a:ext>
                  </a:extLst>
                </a:gridCol>
              </a:tblGrid>
              <a:tr h="5775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Land Cover Type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Spectral Band Combination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5883592"/>
                  </a:ext>
                </a:extLst>
              </a:tr>
              <a:tr h="5775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Water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 1, 4 &amp; 7 / Band 1, 2 &amp; 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0312805"/>
                  </a:ext>
                </a:extLst>
              </a:tr>
              <a:tr h="5775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Urban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 1,4 &amp; 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73887606"/>
                  </a:ext>
                </a:extLst>
              </a:tr>
              <a:tr h="5775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Farmland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 1, 2 &amp; 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0570229"/>
                  </a:ext>
                </a:extLst>
              </a:tr>
              <a:tr h="5775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Forest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 1, 4 &amp; 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0687936"/>
                  </a:ext>
                </a:extLst>
              </a:tr>
              <a:tr h="5775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Salt Scald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 1, 2 &amp; 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3648863"/>
                  </a:ext>
                </a:extLst>
              </a:tr>
              <a:tr h="5775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Remnant Vegetation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 1, 4 &amp; 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8925876"/>
                  </a:ext>
                </a:extLst>
              </a:tr>
              <a:tr h="5775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Irrigated Vegetation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 1, 4 &amp; 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4988577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1F254DF-3B7B-4CE5-B9B5-5D866119B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775" y="303376"/>
            <a:ext cx="9772284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LID4096" sz="36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landsat 7</a:t>
            </a:r>
            <a:endParaRPr lang="ru-RU" altLang="LID4096" sz="11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LID4096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00" y="5766810"/>
            <a:ext cx="60960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http://gis-lab.info/qa/landsat-bandcomb.html</a:t>
            </a:r>
            <a:endParaRPr lang="ru-RU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364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4CB201B-9604-41C2-A4B6-0C3F95987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214783"/>
              </p:ext>
            </p:extLst>
          </p:nvPr>
        </p:nvGraphicFramePr>
        <p:xfrm>
          <a:off x="493573" y="889056"/>
          <a:ext cx="11108492" cy="543309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5866128">
                  <a:extLst>
                    <a:ext uri="{9D8B030D-6E8A-4147-A177-3AD203B41FA5}">
                      <a16:colId xmlns:a16="http://schemas.microsoft.com/office/drawing/2014/main" val="3492360894"/>
                    </a:ext>
                  </a:extLst>
                </a:gridCol>
                <a:gridCol w="5242364">
                  <a:extLst>
                    <a:ext uri="{9D8B030D-6E8A-4147-A177-3AD203B41FA5}">
                      <a16:colId xmlns:a16="http://schemas.microsoft.com/office/drawing/2014/main" val="3736383882"/>
                    </a:ext>
                  </a:extLst>
                </a:gridCol>
              </a:tblGrid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Natural Color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4 3 2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2223939250"/>
                  </a:ext>
                </a:extLst>
              </a:tr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False Color (urban)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7 6 4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2407159852"/>
                  </a:ext>
                </a:extLst>
              </a:tr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Color Infrared (vegetation)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5 4 3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2841992477"/>
                  </a:ext>
                </a:extLst>
              </a:tr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Agriculture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6 5 2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3114342694"/>
                  </a:ext>
                </a:extLst>
              </a:tr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Atmospheric Penetration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7 6 5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1040566841"/>
                  </a:ext>
                </a:extLst>
              </a:tr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Healthy Vegetation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5 6 2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1428941049"/>
                  </a:ext>
                </a:extLst>
              </a:tr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Land/Water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5 6 4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1874546077"/>
                  </a:ext>
                </a:extLst>
              </a:tr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Natural With Atmospheric Removal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7 5 3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1224060653"/>
                  </a:ext>
                </a:extLst>
              </a:tr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Shortwave Infrared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7 5 4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2395935259"/>
                  </a:ext>
                </a:extLst>
              </a:tr>
              <a:tr h="543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Vegetation Analysis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6 5 4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300" marR="241300" marT="60325" marB="60325" anchor="b"/>
                </a:tc>
                <a:extLst>
                  <a:ext uri="{0D108BD9-81ED-4DB2-BD59-A6C34878D82A}">
                    <a16:rowId xmlns:a16="http://schemas.microsoft.com/office/drawing/2014/main" val="314251463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602D00C0-4DE9-4B52-9A61-3CA5F6C14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73" y="221717"/>
            <a:ext cx="9772284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LID4096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landsat</a:t>
            </a:r>
            <a:r>
              <a:rPr lang="ru-RU" altLang="LID4096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</a:t>
            </a:r>
            <a:endParaRPr lang="ru-RU" altLang="LID4096" sz="105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LID4096" sz="3600" dirty="0"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8499" y="6322146"/>
            <a:ext cx="4314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http://gis-lab.info/qa/landsat-bandcomb.html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015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354237"/>
              </p:ext>
            </p:extLst>
          </p:nvPr>
        </p:nvGraphicFramePr>
        <p:xfrm>
          <a:off x="742948" y="800100"/>
          <a:ext cx="9950944" cy="53768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7736">
                  <a:extLst>
                    <a:ext uri="{9D8B030D-6E8A-4147-A177-3AD203B41FA5}">
                      <a16:colId xmlns:a16="http://schemas.microsoft.com/office/drawing/2014/main" val="4070521526"/>
                    </a:ext>
                  </a:extLst>
                </a:gridCol>
                <a:gridCol w="2487736">
                  <a:extLst>
                    <a:ext uri="{9D8B030D-6E8A-4147-A177-3AD203B41FA5}">
                      <a16:colId xmlns:a16="http://schemas.microsoft.com/office/drawing/2014/main" val="2096853457"/>
                    </a:ext>
                  </a:extLst>
                </a:gridCol>
                <a:gridCol w="2487736">
                  <a:extLst>
                    <a:ext uri="{9D8B030D-6E8A-4147-A177-3AD203B41FA5}">
                      <a16:colId xmlns:a16="http://schemas.microsoft.com/office/drawing/2014/main" val="1369172344"/>
                    </a:ext>
                  </a:extLst>
                </a:gridCol>
                <a:gridCol w="2487736">
                  <a:extLst>
                    <a:ext uri="{9D8B030D-6E8A-4147-A177-3AD203B41FA5}">
                      <a16:colId xmlns:a16="http://schemas.microsoft.com/office/drawing/2014/main" val="941620588"/>
                    </a:ext>
                  </a:extLst>
                </a:gridCol>
              </a:tblGrid>
              <a:tr h="2182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Комбинация Landsat 5,7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Комбинация Landsat 8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Возможная информация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Примеры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extLst>
                  <a:ext uri="{0D108BD9-81ED-4DB2-BD59-A6C34878D82A}">
                    <a16:rowId xmlns:a16="http://schemas.microsoft.com/office/drawing/2014/main" val="3389281177"/>
                  </a:ext>
                </a:extLst>
              </a:tr>
              <a:tr h="21820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4,3,2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5,4,3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tc rowSpan="3">
                  <a:txBody>
                    <a:bodyPr/>
                    <a:lstStyle/>
                    <a:p>
                      <a:pPr marR="8001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Стандартная комбинация «искусственные цвета». Растительность отображается в оттенках красного, городская застройка – зелено-голубых, а цвет почвы варьируется от темно до светло коричневого. Лед, снег и облака выглядят белыми или светло голубыми (лед и облака по краям). Хвойные леса будут выглядеть более темно-красными или даже коричневыми по сравнению с лиственными. Эта комбинация очень популярна и используется, главным образом, для изучения состояния растительного покрова, мониторинга дренажа и почвенной мозаики, а также для изучения агрокультур. В целом, насыщенные оттенки красного являются индикаторами здоровой и (или) широколиственной растительности, в то время как более светлые оттенки характеризуют травянистую или редколесья/кустарниковую растительность.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extLst>
                  <a:ext uri="{0D108BD9-81ED-4DB2-BD59-A6C34878D82A}">
                    <a16:rowId xmlns:a16="http://schemas.microsoft.com/office/drawing/2014/main" val="1870947676"/>
                  </a:ext>
                </a:extLst>
              </a:tr>
              <a:tr h="2182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extLst>
                  <a:ext uri="{0D108BD9-81ED-4DB2-BD59-A6C34878D82A}">
                    <a16:rowId xmlns:a16="http://schemas.microsoft.com/office/drawing/2014/main" val="3531422046"/>
                  </a:ext>
                </a:extLst>
              </a:tr>
              <a:tr h="4722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0" marR="8330" marT="8330" marB="8330" anchor="ctr"/>
                </a:tc>
                <a:extLst>
                  <a:ext uri="{0D108BD9-81ED-4DB2-BD59-A6C34878D82A}">
                    <a16:rowId xmlns:a16="http://schemas.microsoft.com/office/drawing/2014/main" val="218157028"/>
                  </a:ext>
                </a:extLst>
              </a:tr>
            </a:tbl>
          </a:graphicData>
        </a:graphic>
      </p:graphicFrame>
      <p:pic>
        <p:nvPicPr>
          <p:cNvPr id="1039" name="Рисунок 62" descr="https://wiki.gis-lab.info/skins/common/images/magnify-clip.png">
            <a:hlinkClick r:id="rId2" tooltip="&quot;Увеличить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1825625"/>
            <a:ext cx="144463" cy="10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Рисунок 64" descr="https://wiki.gis-lab.info/skins/common/images/magnify-clip.png">
            <a:hlinkClick r:id="rId4" tooltip="&quot;Увеличить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1825625"/>
            <a:ext cx="144463" cy="10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5825" y="2038350"/>
            <a:ext cx="1495425" cy="12661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5825" y="3450400"/>
            <a:ext cx="1524000" cy="129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00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481343"/>
              </p:ext>
            </p:extLst>
          </p:nvPr>
        </p:nvGraphicFramePr>
        <p:xfrm>
          <a:off x="1055974" y="733448"/>
          <a:ext cx="9584752" cy="53911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6188">
                  <a:extLst>
                    <a:ext uri="{9D8B030D-6E8A-4147-A177-3AD203B41FA5}">
                      <a16:colId xmlns:a16="http://schemas.microsoft.com/office/drawing/2014/main" val="2083313644"/>
                    </a:ext>
                  </a:extLst>
                </a:gridCol>
                <a:gridCol w="2396188">
                  <a:extLst>
                    <a:ext uri="{9D8B030D-6E8A-4147-A177-3AD203B41FA5}">
                      <a16:colId xmlns:a16="http://schemas.microsoft.com/office/drawing/2014/main" val="574092703"/>
                    </a:ext>
                  </a:extLst>
                </a:gridCol>
                <a:gridCol w="2396188">
                  <a:extLst>
                    <a:ext uri="{9D8B030D-6E8A-4147-A177-3AD203B41FA5}">
                      <a16:colId xmlns:a16="http://schemas.microsoft.com/office/drawing/2014/main" val="1448211275"/>
                    </a:ext>
                  </a:extLst>
                </a:gridCol>
                <a:gridCol w="2396188">
                  <a:extLst>
                    <a:ext uri="{9D8B030D-6E8A-4147-A177-3AD203B41FA5}">
                      <a16:colId xmlns:a16="http://schemas.microsoft.com/office/drawing/2014/main" val="3155406408"/>
                    </a:ext>
                  </a:extLst>
                </a:gridCol>
              </a:tblGrid>
              <a:tr h="204425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3,2,1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4,3,2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tc rowSpan="3">
                  <a:txBody>
                    <a:bodyPr/>
                    <a:lstStyle/>
                    <a:p>
                      <a:pPr marR="80010"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Комбинация «естественные цвета». В этой комбинации используются каналы видимо диапазона, поэтому объекты земной поверхности выглядят похожими на то, как они воспринимаются человеческим глазом. Здоровая растительность выглядит зеленой, убранные поля – светлыми, нездоровая растительность – коричневой и желтой, дороги – серыми, береговые линии – белесыми. Эта комбинация каналов дает возможность анализировать состояние водных объектов и процессы седиментации, оценивать глубины. Также используется для изучения антропогенных объектов. Вырубки и разреженная растительность детектируются плохо, в отличие от комбинации 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4-5-1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 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4-3-2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Облака и снег выглядят одинаково белыми и трудноразличимы. Кроме того, трудно отделить один тип растительности от другого. Эта комбинация не позволяет отличить мелководье от почв в отличие от комбинации 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7-5-3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extLst>
                  <a:ext uri="{0D108BD9-81ED-4DB2-BD59-A6C34878D82A}">
                    <a16:rowId xmlns:a16="http://schemas.microsoft.com/office/drawing/2014/main" val="1250374659"/>
                  </a:ext>
                </a:extLst>
              </a:tr>
              <a:tr h="204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extLst>
                  <a:ext uri="{0D108BD9-81ED-4DB2-BD59-A6C34878D82A}">
                    <a16:rowId xmlns:a16="http://schemas.microsoft.com/office/drawing/2014/main" val="308248739"/>
                  </a:ext>
                </a:extLst>
              </a:tr>
              <a:tr h="49822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extLst>
                  <a:ext uri="{0D108BD9-81ED-4DB2-BD59-A6C34878D82A}">
                    <a16:rowId xmlns:a16="http://schemas.microsoft.com/office/drawing/2014/main" val="1744530661"/>
                  </a:ext>
                </a:extLst>
              </a:tr>
            </a:tbl>
          </a:graphicData>
        </a:graphic>
      </p:graphicFrame>
      <p:pic>
        <p:nvPicPr>
          <p:cNvPr id="2051" name="Рисунок 68" descr="https://wiki.gis-lab.info/skins/common/images/magnify-clip.png">
            <a:hlinkClick r:id="rId5" tooltip="&quot;Увеличить&quot;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1646238"/>
            <a:ext cx="144462" cy="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70" descr="https://wiki.gis-lab.info/skins/common/images/magnify-clip.png">
            <a:hlinkClick r:id="rId7" tooltip="&quot;Увеличить&quot;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1646238"/>
            <a:ext cx="144462" cy="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72" descr="https://wiki.gis-lab.info/skins/common/images/magnify-clip.png">
            <a:hlinkClick r:id="rId8" tooltip="&quot;Увеличить&quot;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1646238"/>
            <a:ext cx="144462" cy="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2500" y="1646238"/>
            <a:ext cx="1766250" cy="1495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1249" y="3590924"/>
            <a:ext cx="1777501" cy="150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25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061144"/>
              </p:ext>
            </p:extLst>
          </p:nvPr>
        </p:nvGraphicFramePr>
        <p:xfrm>
          <a:off x="914400" y="295274"/>
          <a:ext cx="9791700" cy="63446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7925">
                  <a:extLst>
                    <a:ext uri="{9D8B030D-6E8A-4147-A177-3AD203B41FA5}">
                      <a16:colId xmlns:a16="http://schemas.microsoft.com/office/drawing/2014/main" val="1169356191"/>
                    </a:ext>
                  </a:extLst>
                </a:gridCol>
                <a:gridCol w="2447925">
                  <a:extLst>
                    <a:ext uri="{9D8B030D-6E8A-4147-A177-3AD203B41FA5}">
                      <a16:colId xmlns:a16="http://schemas.microsoft.com/office/drawing/2014/main" val="2158275705"/>
                    </a:ext>
                  </a:extLst>
                </a:gridCol>
                <a:gridCol w="2447925">
                  <a:extLst>
                    <a:ext uri="{9D8B030D-6E8A-4147-A177-3AD203B41FA5}">
                      <a16:colId xmlns:a16="http://schemas.microsoft.com/office/drawing/2014/main" val="1232767154"/>
                    </a:ext>
                  </a:extLst>
                </a:gridCol>
                <a:gridCol w="2447925">
                  <a:extLst>
                    <a:ext uri="{9D8B030D-6E8A-4147-A177-3AD203B41FA5}">
                      <a16:colId xmlns:a16="http://schemas.microsoft.com/office/drawing/2014/main" val="1027612183"/>
                    </a:ext>
                  </a:extLst>
                </a:gridCol>
              </a:tblGrid>
              <a:tr h="161639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7,4,2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8" marR="6108" marT="6108" marB="6108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7,5,3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8" marR="6108" marT="6108" marB="6108" anchor="ctr"/>
                </a:tc>
                <a:tc rowSpan="3">
                  <a:txBody>
                    <a:bodyPr/>
                    <a:lstStyle/>
                    <a:p>
                      <a:pPr marR="80010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 комбинация дает изображение близкое к естественным цветам, но в тоже время позволяет анализировать состояние атмосферы и дым. Здоровая растительность выглядит ярко зеленой, травянистые сообщества – зелеными, ярко розовые участки детектируют открытую почву, коричневые и оранжевые тона характерны для разреженной растительности. Сухостойная растительность выглядит оранжевой, вода- голубой. Песок, почва и минералы могут быть представлены очень большим числом цветов и оттенков. Эта комбинация дает великолепный результат при анализе пустынь и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опустыненных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территорий. Кроме того, может быть использована для изучения сельскохозяйственных земель и водно-болотных угодий. Сгоревшие территории будут выглядеть ярко красными. Эта комбинация используется для изучения динамики пожаров и пост-пожарного анализа территории. Городская застройка отображается в оттенках розово-фиолетового, травянистые сообщества – зелеными и светло зелеными. Светло зеленые точки внутри городских территорий могут быть парками, садами или полями для гольфа (актуально для России :)). Оливково-зеленый цвет характерен для лесных массивов и более темный цвет является индикатором примеси хвойных пород.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8" marR="6108" marT="6108" marB="610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8" marR="6108" marT="6108" marB="6108" anchor="ctr"/>
                </a:tc>
                <a:extLst>
                  <a:ext uri="{0D108BD9-81ED-4DB2-BD59-A6C34878D82A}">
                    <a16:rowId xmlns:a16="http://schemas.microsoft.com/office/drawing/2014/main" val="4123473812"/>
                  </a:ext>
                </a:extLst>
              </a:tr>
              <a:tr h="1616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8" marR="6108" marT="6108" marB="6108" anchor="ctr"/>
                </a:tc>
                <a:extLst>
                  <a:ext uri="{0D108BD9-81ED-4DB2-BD59-A6C34878D82A}">
                    <a16:rowId xmlns:a16="http://schemas.microsoft.com/office/drawing/2014/main" val="44929506"/>
                  </a:ext>
                </a:extLst>
              </a:tr>
              <a:tr h="6015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08" marR="6108" marT="6108" marB="6108" anchor="ctr"/>
                </a:tc>
                <a:extLst>
                  <a:ext uri="{0D108BD9-81ED-4DB2-BD59-A6C34878D82A}">
                    <a16:rowId xmlns:a16="http://schemas.microsoft.com/office/drawing/2014/main" val="2259356991"/>
                  </a:ext>
                </a:extLst>
              </a:tr>
            </a:tbl>
          </a:graphicData>
        </a:graphic>
      </p:graphicFrame>
      <p:pic>
        <p:nvPicPr>
          <p:cNvPr id="3075" name="Рисунок 74" descr="https://wiki.gis-lab.info/skins/common/images/magnify-clip.png">
            <a:hlinkClick r:id="rId2" tooltip="&quot;Увеличить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513" y="1539776"/>
            <a:ext cx="183040" cy="12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Рисунок 76" descr="https://wiki.gis-lab.info/skins/common/images/magnify-clip.png">
            <a:hlinkClick r:id="rId4" tooltip="&quot;Увеличить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513" y="1539776"/>
            <a:ext cx="183040" cy="12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Рисунок 78" descr="https://wiki.gis-lab.info/skins/common/images/magnify-clip.png">
            <a:hlinkClick r:id="rId5" tooltip="&quot;Увеличить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513" y="1539776"/>
            <a:ext cx="183040" cy="12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1425" y="1238250"/>
            <a:ext cx="1732500" cy="1466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7675" y="3324225"/>
            <a:ext cx="1800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80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321112"/>
              </p:ext>
            </p:extLst>
          </p:nvPr>
        </p:nvGraphicFramePr>
        <p:xfrm>
          <a:off x="1228722" y="1123950"/>
          <a:ext cx="9467852" cy="5211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6963">
                  <a:extLst>
                    <a:ext uri="{9D8B030D-6E8A-4147-A177-3AD203B41FA5}">
                      <a16:colId xmlns:a16="http://schemas.microsoft.com/office/drawing/2014/main" val="281546119"/>
                    </a:ext>
                  </a:extLst>
                </a:gridCol>
                <a:gridCol w="2366963">
                  <a:extLst>
                    <a:ext uri="{9D8B030D-6E8A-4147-A177-3AD203B41FA5}">
                      <a16:colId xmlns:a16="http://schemas.microsoft.com/office/drawing/2014/main" val="2048093792"/>
                    </a:ext>
                  </a:extLst>
                </a:gridCol>
                <a:gridCol w="2366963">
                  <a:extLst>
                    <a:ext uri="{9D8B030D-6E8A-4147-A177-3AD203B41FA5}">
                      <a16:colId xmlns:a16="http://schemas.microsoft.com/office/drawing/2014/main" val="3867566665"/>
                    </a:ext>
                  </a:extLst>
                </a:gridCol>
                <a:gridCol w="2366963">
                  <a:extLst>
                    <a:ext uri="{9D8B030D-6E8A-4147-A177-3AD203B41FA5}">
                      <a16:colId xmlns:a16="http://schemas.microsoft.com/office/drawing/2014/main" val="1761140923"/>
                    </a:ext>
                  </a:extLst>
                </a:gridCol>
              </a:tblGrid>
              <a:tr h="185335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4,5,1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28" marR="7528" marT="7528" marB="7528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5,6,2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28" marR="7528" marT="7528" marB="7528" anchor="ctr"/>
                </a:tc>
                <a:tc rowSpan="3">
                  <a:txBody>
                    <a:bodyPr/>
                    <a:lstStyle/>
                    <a:p>
                      <a:pPr marR="80010"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Здоровая растительность отображается в оттенках красного, коричневого, оранжевого и зеленого. Почвы могут выглядеть зелеными или коричневыми, урбанизированные территории – белесыми, серыми и зелено-голубыми, ярко голубой цвет может детектировать недавно вырубленные территории, а красноватые – восстановление растительности или разреженную растительность. Чистая, глубокая вода будет выглядеть очень темно синей (почти черной), если же это мелководье или в воде содержится большое количество взвесей, то в цвете будут преобладать более светлые синие оттенки. Добавление среднего инфракрасного канала позволяет добиться хорошей различимости возраста растительности. Здоровая растительность дает очень сильное отражение в 4 и 5 каналах. Использование комбинации 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3-2-1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параллельно с этой комбинацией позволяет различать затопляемые территории и растительность. Эта комбинация малопригодна для детектирования дорог и шоссе.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28" marR="7528" marT="7528" marB="7528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28" marR="7528" marT="7528" marB="7528" anchor="ctr"/>
                </a:tc>
                <a:extLst>
                  <a:ext uri="{0D108BD9-81ED-4DB2-BD59-A6C34878D82A}">
                    <a16:rowId xmlns:a16="http://schemas.microsoft.com/office/drawing/2014/main" val="169873420"/>
                  </a:ext>
                </a:extLst>
              </a:tr>
              <a:tr h="185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28" marR="7528" marT="7528" marB="7528" anchor="ctr"/>
                </a:tc>
                <a:extLst>
                  <a:ext uri="{0D108BD9-81ED-4DB2-BD59-A6C34878D82A}">
                    <a16:rowId xmlns:a16="http://schemas.microsoft.com/office/drawing/2014/main" val="2483391059"/>
                  </a:ext>
                </a:extLst>
              </a:tr>
              <a:tr h="46823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28" marR="7528" marT="7528" marB="7528" anchor="ctr"/>
                </a:tc>
                <a:extLst>
                  <a:ext uri="{0D108BD9-81ED-4DB2-BD59-A6C34878D82A}">
                    <a16:rowId xmlns:a16="http://schemas.microsoft.com/office/drawing/2014/main" val="3151579887"/>
                  </a:ext>
                </a:extLst>
              </a:tr>
            </a:tbl>
          </a:graphicData>
        </a:graphic>
      </p:graphicFrame>
      <p:pic>
        <p:nvPicPr>
          <p:cNvPr id="4099" name="Рисунок 80" descr="https://wiki.gis-lab.info/skins/common/images/magnify-clip.png">
            <a:hlinkClick r:id="rId3" tooltip="&quot;Увеличить&quot;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25" y="1825625"/>
            <a:ext cx="144463" cy="10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Рисунок 82" descr="https://wiki.gis-lab.info/skins/common/images/magnify-clip.png">
            <a:hlinkClick r:id="rId5" tooltip="&quot;Увеличить&quot;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25" y="1825625"/>
            <a:ext cx="144463" cy="10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Рисунок 84" descr="https://wiki.gis-lab.info/skins/common/images/magnify-clip.png">
            <a:hlinkClick r:id="rId6" tooltip="&quot;Увеличить&quot;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25" y="1825625"/>
            <a:ext cx="144463" cy="10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6275" y="2314575"/>
            <a:ext cx="1604109" cy="13287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6316" y="4001293"/>
            <a:ext cx="1724025" cy="146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258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78915"/>
              </p:ext>
            </p:extLst>
          </p:nvPr>
        </p:nvGraphicFramePr>
        <p:xfrm>
          <a:off x="838200" y="1143001"/>
          <a:ext cx="10515600" cy="4788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50976294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8237603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5043329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012672068"/>
                    </a:ext>
                  </a:extLst>
                </a:gridCol>
              </a:tblGrid>
              <a:tr h="250510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4,5,3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5,6,4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 marR="8001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 комбинация ближнего, среднего ИК-каналов и красного видимого канала позволяет четко различить границу между водой и сушей и подчеркнуть скрытые детали плохо видимые при использовании только каналов видимого диапазона. С большой точностью будут детектироваться водные объекты внутри суши. Эта комбинация отображает растительность в различных оттенках и тонах коричневого, зеленого и оранжевого. Эта комбинация дает возможность анализа влажности и полезны при изучении почв и растительного покрова. В целом, чем выше влажность почв, тем темнее она будет выглядеть, что обусловлено поглощением водой излучения ИК диапазона.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53080439"/>
                  </a:ext>
                </a:extLst>
              </a:tr>
              <a:tr h="250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74642945"/>
                  </a:ext>
                </a:extLst>
              </a:tr>
              <a:tr h="4287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14534425"/>
                  </a:ext>
                </a:extLst>
              </a:tr>
            </a:tbl>
          </a:graphicData>
        </a:graphic>
      </p:graphicFrame>
      <p:pic>
        <p:nvPicPr>
          <p:cNvPr id="5123" name="Рисунок 86" descr="https://wiki.gis-lab.info/skins/common/images/magnify-clip.png">
            <a:hlinkClick r:id="rId2" tooltip="&quot;Увеличить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71688"/>
            <a:ext cx="144463" cy="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Рисунок 88" descr="https://wiki.gis-lab.info/skins/common/images/magnify-clip.png">
            <a:hlinkClick r:id="rId4" tooltip="&quot;Увеличить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71688"/>
            <a:ext cx="144463" cy="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Рисунок 30" descr="https://wiki.gis-lab.info/skins/common/images/magnify-clip.png">
            <a:hlinkClick r:id="rId5" tooltip="&quot;Увеличить&quot;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71688"/>
            <a:ext cx="144463" cy="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5425" y="2178050"/>
            <a:ext cx="1619250" cy="13709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5425" y="3898581"/>
            <a:ext cx="1619250" cy="137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419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784491"/>
              </p:ext>
            </p:extLst>
          </p:nvPr>
        </p:nvGraphicFramePr>
        <p:xfrm>
          <a:off x="1008349" y="927467"/>
          <a:ext cx="9584752" cy="4711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6188">
                  <a:extLst>
                    <a:ext uri="{9D8B030D-6E8A-4147-A177-3AD203B41FA5}">
                      <a16:colId xmlns:a16="http://schemas.microsoft.com/office/drawing/2014/main" val="2446621604"/>
                    </a:ext>
                  </a:extLst>
                </a:gridCol>
                <a:gridCol w="2396188">
                  <a:extLst>
                    <a:ext uri="{9D8B030D-6E8A-4147-A177-3AD203B41FA5}">
                      <a16:colId xmlns:a16="http://schemas.microsoft.com/office/drawing/2014/main" val="3161482172"/>
                    </a:ext>
                  </a:extLst>
                </a:gridCol>
                <a:gridCol w="2396188">
                  <a:extLst>
                    <a:ext uri="{9D8B030D-6E8A-4147-A177-3AD203B41FA5}">
                      <a16:colId xmlns:a16="http://schemas.microsoft.com/office/drawing/2014/main" val="1446268187"/>
                    </a:ext>
                  </a:extLst>
                </a:gridCol>
                <a:gridCol w="2396188">
                  <a:extLst>
                    <a:ext uri="{9D8B030D-6E8A-4147-A177-3AD203B41FA5}">
                      <a16:colId xmlns:a16="http://schemas.microsoft.com/office/drawing/2014/main" val="344458846"/>
                    </a:ext>
                  </a:extLst>
                </a:gridCol>
              </a:tblGrid>
              <a:tr h="184055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7,5,3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7,6,4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tc rowSpan="3">
                  <a:txBody>
                    <a:bodyPr/>
                    <a:lstStyle/>
                    <a:p>
                      <a:pPr marR="80010"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 комбинация дает изображение близкое к естественным цветам, но в тоже время позволяет анализировать состояние атмосферы и дым. Растительность отображается в оттенках темно и светло зеленого, урбанизированные территории выглядят белыми, зелено-голубыми и малиновыми, почвы, песок и минералы могут быть очень разных цветов. Практически полное поглощение излечения в среднем ИК-диапазоне водой, снегом и льдом позволяет очень четко выделять береговую линию и подчеркнуть водные объекты на снимке. Горячие точки (как, например, кальдеры вулканов и пожары) выглядят красноватыми или желтыми. Одно из возможных применений этой комбинации каналов – мониторинг пожаров. Затопляемые территории выглядят очень темно синими и почти черными, в отличие от комбинации 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3-2-1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где они выглядят серыми и плохо различимы.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extLst>
                  <a:ext uri="{0D108BD9-81ED-4DB2-BD59-A6C34878D82A}">
                    <a16:rowId xmlns:a16="http://schemas.microsoft.com/office/drawing/2014/main" val="953558968"/>
                  </a:ext>
                </a:extLst>
              </a:tr>
              <a:tr h="1840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extLst>
                  <a:ext uri="{0D108BD9-81ED-4DB2-BD59-A6C34878D82A}">
                    <a16:rowId xmlns:a16="http://schemas.microsoft.com/office/drawing/2014/main" val="3717456813"/>
                  </a:ext>
                </a:extLst>
              </a:tr>
              <a:tr h="39832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82" marR="8682" marT="8682" marB="8682" anchor="ctr"/>
                </a:tc>
                <a:extLst>
                  <a:ext uri="{0D108BD9-81ED-4DB2-BD59-A6C34878D82A}">
                    <a16:rowId xmlns:a16="http://schemas.microsoft.com/office/drawing/2014/main" val="2972432734"/>
                  </a:ext>
                </a:extLst>
              </a:tr>
            </a:tbl>
          </a:graphicData>
        </a:graphic>
      </p:graphicFrame>
      <p:pic>
        <p:nvPicPr>
          <p:cNvPr id="6147" name="Рисунок 32" descr="https://wiki.gis-lab.info/skins/common/images/magnify-clip.png">
            <a:hlinkClick r:id="rId3" tooltip="&quot;Увеличить&quot;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1812925"/>
            <a:ext cx="144462" cy="10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Рисунок 34" descr="https://wiki.gis-lab.info/skins/common/images/magnify-clip.png">
            <a:hlinkClick r:id="rId5" tooltip="&quot;Увеличить&quot;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1812925"/>
            <a:ext cx="144462" cy="10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Рисунок 36" descr="https://wiki.gis-lab.info/skins/common/images/magnify-clip.png">
            <a:hlinkClick r:id="rId6" tooltip="&quot;Увеличить&quot;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1812925"/>
            <a:ext cx="144462" cy="10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9150" y="1597849"/>
            <a:ext cx="1724025" cy="14596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9150" y="3480256"/>
            <a:ext cx="1800225" cy="152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57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95508"/>
              </p:ext>
            </p:extLst>
          </p:nvPr>
        </p:nvGraphicFramePr>
        <p:xfrm>
          <a:off x="838200" y="819149"/>
          <a:ext cx="10515600" cy="4929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50221948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38989551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805540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111528511"/>
                    </a:ext>
                  </a:extLst>
                </a:gridCol>
              </a:tblGrid>
              <a:tr h="318196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5,4,3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6,5,4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 marR="8001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и комбинация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4-5-1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 комбинация дает дешифровщику очень много информации и цветовых контрастов. Здоровая растительность выглядит ярко зеленой, а почвы – розовато-лиловыми. В отличие от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7-4-2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включающей 7 канал и позволяющей изучать геологические процессы, эта комбинация дает возможность анализировать сельскохозяйственные угодья. Эта комбинация очень удобна для изучения растительного покрова и широко используется для анализа состояния лесных сообществ.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14756161"/>
                  </a:ext>
                </a:extLst>
              </a:tr>
              <a:tr h="3181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8308069"/>
                  </a:ext>
                </a:extLst>
              </a:tr>
              <a:tr h="42926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11112217"/>
                  </a:ext>
                </a:extLst>
              </a:tr>
            </a:tbl>
          </a:graphicData>
        </a:graphic>
      </p:graphicFrame>
      <p:pic>
        <p:nvPicPr>
          <p:cNvPr id="7171" name="Рисунок 38" descr="https://wiki.gis-lab.info/skins/common/images/magnify-clip.png">
            <a:hlinkClick r:id="rId4" tooltip="&quot;Увеличить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20963"/>
            <a:ext cx="144463" cy="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Рисунок 40" descr="https://wiki.gis-lab.info/skins/common/images/magnify-clip.png">
            <a:hlinkClick r:id="rId6" tooltip="&quot;Увеличить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20963"/>
            <a:ext cx="144463" cy="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Рисунок 42" descr="https://wiki.gis-lab.info/skins/common/images/magnify-clip.png">
            <a:hlinkClick r:id="rId7" tooltip="&quot;Увеличить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20963"/>
            <a:ext cx="144463" cy="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6875" y="1875335"/>
            <a:ext cx="1419225" cy="12016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9480" y="3533429"/>
            <a:ext cx="1416620" cy="119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59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291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252984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каналов позволяющая анализировать состояние атмосферы и дым.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2529840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позволяющая анализировать состояния растительного покрова, дренажа почвенной мозаики и состояния сельскохозяйственных культур.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позволяющая проводить мониторинг пожаров. 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32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 fontScale="70000" lnSpcReduction="2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Комбинация 4, 3, 2 «естественные цвета»</a:t>
            </a:r>
          </a:p>
          <a:p>
            <a:pPr marL="0" lvl="0" indent="0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Комбинация 5, 4, 3 — «искусственные цвета» с преобладанием красного цвета</a:t>
            </a:r>
          </a:p>
          <a:p>
            <a:pPr marL="0" lvl="0" indent="0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Комбинация 5, 6, 4; 5, 6, 2; 6, 5, 4 — «искусственные цвета» с преобладанием желтого цвета</a:t>
            </a:r>
          </a:p>
          <a:p>
            <a:pPr marL="0" lvl="0" indent="0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Комбинация 7, 5, 3; 7, 6, 4 — «искусственные цвета» с преобладанием зеленого цвета</a:t>
            </a:r>
          </a:p>
          <a:p>
            <a:pPr marL="0" lvl="0" indent="0" algn="just">
              <a:buNone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Комбинация 7, 6, 2 — инфракрасный канал с преобладанием синего цвета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700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Трифонова Т. А., Мищенко Н. В., Краснощеков А. Н. Геоинформационные системы и дистанционное зондирование в экологических исследованиях. — Академический Проект, 2005. — 352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Шихов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П. Герасимов, А. 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Пономарчук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Е. С. Перминова Тематическое дешифрирование и интерпретация космических снимков среднего и высокого пространственного разрешения. Пермь, 2020. – 191 б. (http://www.psu.ru/files/docs/science/book s/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m 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f r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-i -i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y a -kosmicheskih-snimkov.pdf.)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39572172"/>
              </p:ext>
            </p:extLst>
          </p:nvPr>
        </p:nvGraphicFramePr>
        <p:xfrm>
          <a:off x="619432" y="680234"/>
          <a:ext cx="7391094" cy="4680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6262" y="1410637"/>
            <a:ext cx="3704013" cy="254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65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988A8ADC-D9A5-DA1D-A027-19DD8FD8F6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6830565"/>
              </p:ext>
            </p:extLst>
          </p:nvPr>
        </p:nvGraphicFramePr>
        <p:xfrm>
          <a:off x="344129" y="1978402"/>
          <a:ext cx="11749548" cy="21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19E4507-4BEB-98CB-3FCD-2462E824C30C}"/>
              </a:ext>
            </a:extLst>
          </p:cNvPr>
          <p:cNvSpPr txBox="1"/>
          <p:nvPr/>
        </p:nvSpPr>
        <p:spPr>
          <a:xfrm>
            <a:off x="221226" y="1087175"/>
            <a:ext cx="11749548" cy="7092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Изучив все возможные сочетания каналов спутника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Landsat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8, можно дифференцировать полученные изображения в пять групп в зависимости от преобладающих цветов и отражаемой информации на них: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FE477B-BDF4-52DB-A3E2-34F90C59A705}"/>
              </a:ext>
            </a:extLst>
          </p:cNvPr>
          <p:cNvSpPr txBox="1"/>
          <p:nvPr/>
        </p:nvSpPr>
        <p:spPr>
          <a:xfrm>
            <a:off x="344128" y="4701119"/>
            <a:ext cx="1162664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Первая группа, комбинация каналов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«4, 3, 2»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«естественные цвета».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593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22291F-5224-3516-CCB8-1E14A04583CD}"/>
              </a:ext>
            </a:extLst>
          </p:cNvPr>
          <p:cNvSpPr txBox="1"/>
          <p:nvPr/>
        </p:nvSpPr>
        <p:spPr>
          <a:xfrm>
            <a:off x="275304" y="93510"/>
            <a:ext cx="11670890" cy="1563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группа, комбинация каналов 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«4, 3, 2»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«естественные цвета». В этой комбинации используются каналы видимого диапазона, поэтому объекты земной поверхности по сочетаниям цветов наиболее приближены к тому, как они воспринимаются человеческим глазом. Неповрежденная растительность имеет интенсивный зеленый цвет, агроэкосистемы — более светлых оттенков, нарушенный и преобразованный растительный покров — коричневый и желтый, дороги — серый, береговые линии — белесые. Вырубки и разреженная растительность детектируются плохо. Облака и снег выглядят одинаково белыми и трудноразличимы. Кроме того, трудно различить разные типы фитоценозов. Пример данного сочетания каналов представлен на рис. 1.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99E635-DD7D-46E7-75A5-30702E96D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471" y="1656695"/>
            <a:ext cx="6443058" cy="4547466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7DBE28-26FA-B701-E0A1-F5760EA90E6F}"/>
              </a:ext>
            </a:extLst>
          </p:cNvPr>
          <p:cNvSpPr txBox="1"/>
          <p:nvPr/>
        </p:nvSpPr>
        <p:spPr>
          <a:xfrm>
            <a:off x="2359741" y="6204161"/>
            <a:ext cx="9261987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2800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каналов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4, 3, 2 «естественные цвета»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02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F1477D-EB35-0903-DA6B-30381764D360}"/>
              </a:ext>
            </a:extLst>
          </p:cNvPr>
          <p:cNvSpPr txBox="1"/>
          <p:nvPr/>
        </p:nvSpPr>
        <p:spPr>
          <a:xfrm>
            <a:off x="167149" y="165446"/>
            <a:ext cx="6095999" cy="652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Вторая группа, комбинация каналов 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«5, 4, 3»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«искусственные цвета» с преобладанием красного цвета. Растительность отображена в оттенках красного, цвет почвы варьирует от темно- до светло-коричневого. Лед, снег и облака отображаются белым цветом или оттенками голубого. Хвойные леса будут окрашены в более темные тона (темно-красный и коричневый) по сравнению с лиственными (розовые оттенки). Эта комбинация используется, главным образом, для изучения состояния растительного покрова, дренажа почвенной мозаики и состояния сельскохозяйственных культур. В целом, насыщенные оттенки красного и розового цветов являются индикаторами благополучия широколиственных растительных сообществ, в то время как более светлые оттенки характеризуют травянистую или редколесья / кустарниковую растительность (рис. 2).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Третья группа, комбинация трех типов сочетаний каналов — 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«5, 6, 4»; «5, 6, 2»;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«6, 5, 4»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—– «искусственные цвета»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преобладанием желтых цветов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каналов «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5, 6, 4»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это комбинация ближнего, среднего ИК-каналов и красного видимого канала, которая позволяет четко различить границу между водой и сушей и подчеркнуть скрытые детали, плохо видимые при использовании только каналов видимого диапазона длин волн. С большой точностью будут детектироваться внутренние водоемы. Эта комбинация отображает растительность в различных оттенках и тонах коричневого, зеленого и оранжевого. Она дает возможность анализа влажности почв. В целом, чем выше влажность почв, тем темнее она будет выглядеть, что обусловлено поглощением водой излучения ИК диапазона (рис. 3).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EEA723-9BC1-C529-1147-2B138C4AC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148" y="900921"/>
            <a:ext cx="5817043" cy="4103697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F12581-617B-C58F-3471-BF8509797293}"/>
              </a:ext>
            </a:extLst>
          </p:cNvPr>
          <p:cNvSpPr txBox="1"/>
          <p:nvPr/>
        </p:nvSpPr>
        <p:spPr>
          <a:xfrm>
            <a:off x="6990735" y="5004618"/>
            <a:ext cx="45523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2.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каналов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5, 4, 3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искусственные цвета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9136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EC617F-8B5E-1448-0217-8F3F808FB81E}"/>
              </a:ext>
            </a:extLst>
          </p:cNvPr>
          <p:cNvSpPr txBox="1"/>
          <p:nvPr/>
        </p:nvSpPr>
        <p:spPr>
          <a:xfrm>
            <a:off x="314632" y="392378"/>
            <a:ext cx="5171768" cy="5874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Сочетание каналов 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«5, 6, 2»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отображает растительность в оттенках красного, коричневого, оранжевого и зеленого. Почвы могут выглядеть зелеными или коричневыми, урбанизированные территории — белесыми, серыми и зелено-голубыми.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Главной особенностью сочетания является его способность отображать антропоген-но преобразованные территории — ярко-голубой цвет может детектировать недавно вырубленные территории, а красноватые – восстановление растительности или разреженную растительность. Чистая, глубокая вода будет выглядеть очень темно-синей (почти черной), если же это мелководье или в воде содержится большое количество взвесей, то в цвете будут преобладать более светлые оттенки. Добавление среднего инфракрасного канала позволяет добиться хорошей различимости возраста растительности (рис. 3).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Ненарушенная растительность в комбинации каналов «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6, 5, 4»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выглядит ярко-зеленой, а почвы — розовато-лиловыми. Эта комбинация дает возможность анализировать сельскохозяйственные угодья, удобна для изучения растительного покрова и широко используется для анализа состояния лесных сообществ (рис. 3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291081-0D31-4146-ECD7-7AE4C5AC9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535" y="813998"/>
            <a:ext cx="6037006" cy="4259303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08DF24-7FF0-B14F-17C3-88DF33825BBD}"/>
              </a:ext>
            </a:extLst>
          </p:cNvPr>
          <p:cNvSpPr txBox="1"/>
          <p:nvPr/>
        </p:nvSpPr>
        <p:spPr>
          <a:xfrm>
            <a:off x="5742038" y="4705504"/>
            <a:ext cx="6096000" cy="1052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3.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каналов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«5, 6, 4»; «5, 6, 2»; «6, 5, 4» — «искусственные цвета»</a:t>
            </a: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преобладанием желтого цвета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26452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8F10F9-06D2-2B2C-B2C6-8D62E391E27A}"/>
              </a:ext>
            </a:extLst>
          </p:cNvPr>
          <p:cNvSpPr txBox="1"/>
          <p:nvPr/>
        </p:nvSpPr>
        <p:spPr>
          <a:xfrm>
            <a:off x="290052" y="473989"/>
            <a:ext cx="5443998" cy="6065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Четвертая группа комбинаций каналов «7, 5, 3»; «7, 6, 4» — «искусственные цвета» с преобладанием зеленого цвета.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7, 5, 3»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дает изображение, близкое к естественным цветам, но в то же время позволяет анализировать состояние атмосферы и дым. Здоровая растительность выглядит ярко-зеленой, травянистые сообщества — светло-зелеными, открытые почвы окрашены в розовые цвета, коричневые и оранжевые тона характерны для разреженной растительности. Сухостойная растительность выглядит оранжевой, водные поверхности отображаются в синих и голубых тонах. Песок, почва и минералы могут быть представлены очень большим числом цветов и оттенков. Эта комбинация дает хороший результат при анализе пустынных территорий. Кроме того, она может быть использована для изучения сельскохозяйственных земель и водно-болотных угодий. Территории, подвергшиеся выгоранию, будут ярко-красными. Данную комбинацию удобно использовать для изучения динамики пожаров и их последствий для территорий. Луговые сообщества отображаются зелеными и светло-зелеными. Светло-зеленые точки внутри урбанизированных территорий могут быть парками, скверами или садами. Оливково-зеленый цвет характерен для лесных массивов, а более темный цвет является индикатором увеличения доли хвойных пород в фитоценозе (рис. 4).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«</a:t>
            </a: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7, 6, 4»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дает изображение, близкое к предыдущему. Практически полное поглощение излучения в среднем ИК-диапазоне водой, снегом и льдом позволяет очень четко выделять береговую линию и подчеркнуть водные объекты на снимке. Одно из возможных применений этой комбинации каналов — мониторинг пожаров. Затопляемые территории выглядят темно синими или почти черными. На примере представленного фрагмента можно заметить, что комбинации «7, 5, 3» и «7, 6, 4» дают тождественные результаты (рис. 4).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2839" y="323849"/>
            <a:ext cx="5883206" cy="42830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67475" y="4695711"/>
            <a:ext cx="6096000" cy="1047979"/>
          </a:xfrm>
          <a:prstGeom prst="rect">
            <a:avLst/>
          </a:prstGeom>
        </p:spPr>
        <p:txBody>
          <a:bodyPr>
            <a:spAutoFit/>
          </a:bodyPr>
          <a:lstStyle/>
          <a:p>
            <a:pPr marR="1134110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4.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каналов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7, 5, 3; 7, 6, 4 — «искусственные цвета»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преобладанием зеленого цвета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451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09EAD2-F127-375F-16BC-95C4448E47C4}"/>
              </a:ext>
            </a:extLst>
          </p:cNvPr>
          <p:cNvSpPr txBox="1"/>
          <p:nvPr/>
        </p:nvSpPr>
        <p:spPr>
          <a:xfrm>
            <a:off x="147483" y="637723"/>
            <a:ext cx="5117691" cy="558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Пятая группа представлена комбинацией «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7, 6, 5»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инфракрасный канал с преобладанием синего цвета. Эта комбинация не включает ни одного канала из видимого диапазона и обеспечивает оптимальный анализ состояния атмосферы. Береговые линии четко различимы. Используется для анализа текстуры и влажности почв. Растительность окрашивается в голубые цвета (рис. 5).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целом приведенный краткий анализ сочетаний каналов позволяет понять, что при помощи космических снимков возможно выявление различных характеристик природных экосистем на больших территориях без проведения дополнительных полевых исследований. В то же время, проведение дешифровки снимков визуальным образом подразумевает наличие большого опыта у проводящего эту процедуру специалиста, задачей которого является точное выявление признаков анализируемых объектов с целью их дальнейшей интерпретации и описания.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AF42B7-1E71-AC0F-2458-E7FA3706A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833" y="799148"/>
            <a:ext cx="6313775" cy="4500439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1075B7-09AB-32EE-8BAD-0680A4DDDC08}"/>
              </a:ext>
            </a:extLst>
          </p:cNvPr>
          <p:cNvSpPr txBox="1"/>
          <p:nvPr/>
        </p:nvSpPr>
        <p:spPr>
          <a:xfrm>
            <a:off x="5360833" y="5271809"/>
            <a:ext cx="7185128" cy="1255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134110"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5.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Комбинация каналов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7, 6, 5 —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инфракрасный канал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преобладанием синего цвета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15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5209</TotalTime>
  <Words>2529</Words>
  <Application>Microsoft Office PowerPoint</Application>
  <PresentationFormat>Широкоэкранный</PresentationFormat>
  <Paragraphs>136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173</cp:revision>
  <dcterms:created xsi:type="dcterms:W3CDTF">2021-11-16T03:16:23Z</dcterms:created>
  <dcterms:modified xsi:type="dcterms:W3CDTF">2023-11-05T16:31:01Z</dcterms:modified>
</cp:coreProperties>
</file>