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61" r:id="rId3"/>
    <p:sldId id="318" r:id="rId4"/>
    <p:sldId id="319" r:id="rId5"/>
    <p:sldId id="320" r:id="rId6"/>
    <p:sldId id="321" r:id="rId7"/>
    <p:sldId id="322" r:id="rId8"/>
    <p:sldId id="323" r:id="rId9"/>
    <p:sldId id="325" r:id="rId10"/>
    <p:sldId id="269" r:id="rId11"/>
    <p:sldId id="270" r:id="rId12"/>
    <p:sldId id="326" r:id="rId13"/>
    <p:sldId id="327" r:id="rId14"/>
    <p:sldId id="328" r:id="rId15"/>
    <p:sldId id="329" r:id="rId16"/>
    <p:sldId id="330" r:id="rId17"/>
    <p:sldId id="331" r:id="rId18"/>
    <p:sldId id="332" r:id="rId19"/>
    <p:sldId id="317" r:id="rId20"/>
    <p:sldId id="308" r:id="rId21"/>
    <p:sldId id="257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12C8C85-51F0-491E-9774-3900AFEF0FD7}" styleName="Светлый стиль 2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75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5E27010-09A9-408E-ABAD-B694FF7D817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BCD3585-C587-4EB3-A70F-2938CD35E9C8}">
      <dgm:prSet custT="1"/>
      <dgm:spPr>
        <a:solidFill>
          <a:schemeClr val="accent6"/>
        </a:solidFill>
      </dgm:spPr>
      <dgm:t>
        <a:bodyPr/>
        <a:lstStyle/>
        <a:p>
          <a:pPr algn="just" rtl="0"/>
          <a:r>
            <a:rPr lang="ru-RU" sz="1600" smtClean="0">
              <a:latin typeface="Times New Roman" panose="02020603050405020304" pitchFamily="18" charset="0"/>
              <a:cs typeface="Times New Roman" panose="02020603050405020304" pitchFamily="18" charset="0"/>
            </a:rPr>
            <a:t>Особенность многоканальных снимков заключается в том, что зная особенности волновых характеристик каналов и их комбинаций, можно получить интересующую нас информацию о свойствах различных географических и экологических объектов. Однако, для разных моделей спутников Landsat комбинации каналов не одинаковы, что связано с усовершенствованием и доработкой каждого последующего запущенного аппарата.</a:t>
          </a:r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E7B4469-95E3-4068-A68B-9E7F3F6F78A8}" type="parTrans" cxnId="{EBFC79CE-FF12-4C3C-8A74-4B808533F5C5}">
      <dgm:prSet/>
      <dgm:spPr/>
      <dgm:t>
        <a:bodyPr/>
        <a:lstStyle/>
        <a:p>
          <a:endParaRPr lang="ru-RU"/>
        </a:p>
      </dgm:t>
    </dgm:pt>
    <dgm:pt modelId="{C015017F-0884-48DA-9FA5-A152687673B4}" type="sibTrans" cxnId="{EBFC79CE-FF12-4C3C-8A74-4B808533F5C5}">
      <dgm:prSet/>
      <dgm:spPr/>
      <dgm:t>
        <a:bodyPr/>
        <a:lstStyle/>
        <a:p>
          <a:endParaRPr lang="ru-RU"/>
        </a:p>
      </dgm:t>
    </dgm:pt>
    <dgm:pt modelId="{C2F201C1-1015-49AD-B43F-0EA35D56F3CB}">
      <dgm:prSet custT="1"/>
      <dgm:spPr/>
      <dgm:t>
        <a:bodyPr/>
        <a:lstStyle/>
        <a:p>
          <a:pPr algn="just" rtl="0"/>
          <a:r>
            <a:rPr lang="ru-RU" sz="1600" smtClean="0">
              <a:latin typeface="Times New Roman" panose="02020603050405020304" pitchFamily="18" charset="0"/>
              <a:cs typeface="Times New Roman" panose="02020603050405020304" pitchFamily="18" charset="0"/>
            </a:rPr>
            <a:t>Поскольку все получаемые со спутника данные представляют собой не что иное, как мультиспектральные изображения, для получения заключенной в них информации требуется интерпретировать полученные данные и выявить их физический смысл. Этап анализа данных ДЗЗ, главной задачей которого является распознавание и идентификация объектов, обнаруженных на снимке, называется дешифровкой изображения. </a:t>
          </a:r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D001456-39E3-4B91-87D6-AC077A896FA4}" type="parTrans" cxnId="{F7D2750C-4BF4-40AC-98CC-7C63F80450CC}">
      <dgm:prSet/>
      <dgm:spPr/>
      <dgm:t>
        <a:bodyPr/>
        <a:lstStyle/>
        <a:p>
          <a:endParaRPr lang="ru-RU"/>
        </a:p>
      </dgm:t>
    </dgm:pt>
    <dgm:pt modelId="{80C52190-F8FF-4367-8666-B271BA66CCC9}" type="sibTrans" cxnId="{F7D2750C-4BF4-40AC-98CC-7C63F80450CC}">
      <dgm:prSet/>
      <dgm:spPr/>
      <dgm:t>
        <a:bodyPr/>
        <a:lstStyle/>
        <a:p>
          <a:endParaRPr lang="ru-RU"/>
        </a:p>
      </dgm:t>
    </dgm:pt>
    <dgm:pt modelId="{15A8AA63-4CA8-48B6-BF1D-49CAE84DF18F}" type="pres">
      <dgm:prSet presAssocID="{35E27010-09A9-408E-ABAD-B694FF7D817B}" presName="linear" presStyleCnt="0">
        <dgm:presLayoutVars>
          <dgm:animLvl val="lvl"/>
          <dgm:resizeHandles val="exact"/>
        </dgm:presLayoutVars>
      </dgm:prSet>
      <dgm:spPr/>
    </dgm:pt>
    <dgm:pt modelId="{C77815B7-6FAC-4AFC-A7B8-6242021A600E}" type="pres">
      <dgm:prSet presAssocID="{5BCD3585-C587-4EB3-A70F-2938CD35E9C8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E041C0B8-DE85-4354-A430-79375A51C338}" type="pres">
      <dgm:prSet presAssocID="{C015017F-0884-48DA-9FA5-A152687673B4}" presName="spacer" presStyleCnt="0"/>
      <dgm:spPr/>
    </dgm:pt>
    <dgm:pt modelId="{B6587960-7CD0-4305-8869-FD0BFF6FA07B}" type="pres">
      <dgm:prSet presAssocID="{C2F201C1-1015-49AD-B43F-0EA35D56F3CB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EBFC79CE-FF12-4C3C-8A74-4B808533F5C5}" srcId="{35E27010-09A9-408E-ABAD-B694FF7D817B}" destId="{5BCD3585-C587-4EB3-A70F-2938CD35E9C8}" srcOrd="0" destOrd="0" parTransId="{DE7B4469-95E3-4068-A68B-9E7F3F6F78A8}" sibTransId="{C015017F-0884-48DA-9FA5-A152687673B4}"/>
    <dgm:cxn modelId="{7C70ADE5-B600-4BAC-9F32-B1E3C0033970}" type="presOf" srcId="{5BCD3585-C587-4EB3-A70F-2938CD35E9C8}" destId="{C77815B7-6FAC-4AFC-A7B8-6242021A600E}" srcOrd="0" destOrd="0" presId="urn:microsoft.com/office/officeart/2005/8/layout/vList2"/>
    <dgm:cxn modelId="{778329FB-E02F-465A-909F-98A7387D6EBD}" type="presOf" srcId="{35E27010-09A9-408E-ABAD-B694FF7D817B}" destId="{15A8AA63-4CA8-48B6-BF1D-49CAE84DF18F}" srcOrd="0" destOrd="0" presId="urn:microsoft.com/office/officeart/2005/8/layout/vList2"/>
    <dgm:cxn modelId="{F7D2750C-4BF4-40AC-98CC-7C63F80450CC}" srcId="{35E27010-09A9-408E-ABAD-B694FF7D817B}" destId="{C2F201C1-1015-49AD-B43F-0EA35D56F3CB}" srcOrd="1" destOrd="0" parTransId="{7D001456-39E3-4B91-87D6-AC077A896FA4}" sibTransId="{80C52190-F8FF-4367-8666-B271BA66CCC9}"/>
    <dgm:cxn modelId="{A2744206-B9D6-4BEB-8DE3-0CA5CA0297D9}" type="presOf" srcId="{C2F201C1-1015-49AD-B43F-0EA35D56F3CB}" destId="{B6587960-7CD0-4305-8869-FD0BFF6FA07B}" srcOrd="0" destOrd="0" presId="urn:microsoft.com/office/officeart/2005/8/layout/vList2"/>
    <dgm:cxn modelId="{B4A3BB8A-2329-4FFD-A592-ADC598A230BD}" type="presParOf" srcId="{15A8AA63-4CA8-48B6-BF1D-49CAE84DF18F}" destId="{C77815B7-6FAC-4AFC-A7B8-6242021A600E}" srcOrd="0" destOrd="0" presId="urn:microsoft.com/office/officeart/2005/8/layout/vList2"/>
    <dgm:cxn modelId="{668BFDA0-5E42-4CF2-A69E-D3B15BDF340A}" type="presParOf" srcId="{15A8AA63-4CA8-48B6-BF1D-49CAE84DF18F}" destId="{E041C0B8-DE85-4354-A430-79375A51C338}" srcOrd="1" destOrd="0" presId="urn:microsoft.com/office/officeart/2005/8/layout/vList2"/>
    <dgm:cxn modelId="{9828D646-88EA-47FC-958E-2FDC6A35B76F}" type="presParOf" srcId="{15A8AA63-4CA8-48B6-BF1D-49CAE84DF18F}" destId="{B6587960-7CD0-4305-8869-FD0BFF6FA07B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81CD0F8-9E35-4802-8C28-6ED7D2E474D2}" type="doc">
      <dgm:prSet loTypeId="urn:microsoft.com/office/officeart/2005/8/layout/process1" loCatId="process" qsTypeId="urn:microsoft.com/office/officeart/2005/8/quickstyle/simple1" qsCatId="simple" csTypeId="urn:microsoft.com/office/officeart/2005/8/colors/accent1_1" csCatId="accent1"/>
      <dgm:spPr/>
      <dgm:t>
        <a:bodyPr/>
        <a:lstStyle/>
        <a:p>
          <a:endParaRPr lang="ru-RU"/>
        </a:p>
      </dgm:t>
    </dgm:pt>
    <dgm:pt modelId="{AC77B12A-C310-499C-A84D-5CED084A3185}">
      <dgm:prSet/>
      <dgm:spPr/>
      <dgm:t>
        <a:bodyPr/>
        <a:lstStyle/>
        <a:p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  <a:r>
            <a:rPr lang="kk-KZ" dirty="0">
              <a:latin typeface="Times New Roman" panose="02020603050405020304" pitchFamily="18" charset="0"/>
              <a:cs typeface="Times New Roman" panose="02020603050405020304" pitchFamily="18" charset="0"/>
            </a:rPr>
            <a:t>) </a:t>
          </a:r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комбинация 4, 3, 2 «естественные цвета»;</a:t>
          </a:r>
        </a:p>
      </dgm:t>
    </dgm:pt>
    <dgm:pt modelId="{58535557-19EA-4C0B-B18B-4F49E44B7D86}" type="parTrans" cxnId="{83A21A3E-5080-4DFC-94DD-F17E4C447D79}">
      <dgm:prSet/>
      <dgm:spPr/>
      <dgm:t>
        <a:bodyPr/>
        <a:lstStyle/>
        <a:p>
          <a:endParaRPr lang="ru-RU"/>
        </a:p>
      </dgm:t>
    </dgm:pt>
    <dgm:pt modelId="{93D51A13-47C6-4AFF-A3A6-D95BC3866BE4}" type="sibTrans" cxnId="{83A21A3E-5080-4DFC-94DD-F17E4C447D79}">
      <dgm:prSet/>
      <dgm:spPr/>
      <dgm:t>
        <a:bodyPr/>
        <a:lstStyle/>
        <a:p>
          <a:endParaRPr lang="ru-RU"/>
        </a:p>
      </dgm:t>
    </dgm:pt>
    <dgm:pt modelId="{17B76176-F9F2-4C35-9CBD-CCE8591AC453}">
      <dgm:prSet/>
      <dgm:spPr/>
      <dgm:t>
        <a:bodyPr/>
        <a:lstStyle/>
        <a:p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2) комбинация 5, 4, 3 — «искусственные цвета» с преобладанием красного цвета;</a:t>
          </a:r>
        </a:p>
      </dgm:t>
    </dgm:pt>
    <dgm:pt modelId="{C16D509A-7BC6-42AA-B346-4BE7CC2023DB}" type="parTrans" cxnId="{CD91C67E-F64E-4FDA-AA69-9B00A3B9119B}">
      <dgm:prSet/>
      <dgm:spPr/>
      <dgm:t>
        <a:bodyPr/>
        <a:lstStyle/>
        <a:p>
          <a:endParaRPr lang="ru-RU"/>
        </a:p>
      </dgm:t>
    </dgm:pt>
    <dgm:pt modelId="{9BE431AD-DC5E-4CB8-BD9B-A05A1ECE7A90}" type="sibTrans" cxnId="{CD91C67E-F64E-4FDA-AA69-9B00A3B9119B}">
      <dgm:prSet/>
      <dgm:spPr/>
      <dgm:t>
        <a:bodyPr/>
        <a:lstStyle/>
        <a:p>
          <a:endParaRPr lang="ru-RU"/>
        </a:p>
      </dgm:t>
    </dgm:pt>
    <dgm:pt modelId="{60DB1E70-6939-4F3E-9C5F-10A69A148548}">
      <dgm:prSet/>
      <dgm:spPr/>
      <dgm:t>
        <a:bodyPr/>
        <a:lstStyle/>
        <a:p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3) комбинация 5, 6, 4; 5, 6, 2; 6, 5, 4 — «искусственные цвета» с преобладанием желтого цвета;</a:t>
          </a:r>
        </a:p>
      </dgm:t>
    </dgm:pt>
    <dgm:pt modelId="{C3C17EC1-219C-46AE-ACF8-3EEB076BEADC}" type="parTrans" cxnId="{95B10C49-3029-4900-9BF7-E2561AE969A9}">
      <dgm:prSet/>
      <dgm:spPr/>
      <dgm:t>
        <a:bodyPr/>
        <a:lstStyle/>
        <a:p>
          <a:endParaRPr lang="ru-RU"/>
        </a:p>
      </dgm:t>
    </dgm:pt>
    <dgm:pt modelId="{53166A47-BDB4-49B1-9922-158C2C83CCC5}" type="sibTrans" cxnId="{95B10C49-3029-4900-9BF7-E2561AE969A9}">
      <dgm:prSet/>
      <dgm:spPr/>
      <dgm:t>
        <a:bodyPr/>
        <a:lstStyle/>
        <a:p>
          <a:endParaRPr lang="ru-RU"/>
        </a:p>
      </dgm:t>
    </dgm:pt>
    <dgm:pt modelId="{84C4FF83-3FB7-44DF-92EC-A1ECE15859A0}">
      <dgm:prSet/>
      <dgm:spPr/>
      <dgm:t>
        <a:bodyPr/>
        <a:lstStyle/>
        <a:p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4) комбинация 7, 5, 3; 7, 6, 4 — «искусственные цвета» с преобладанием зеленого цвета;</a:t>
          </a:r>
        </a:p>
      </dgm:t>
    </dgm:pt>
    <dgm:pt modelId="{0BC36AA1-0FD8-4F7D-9D17-3A16201239AF}" type="parTrans" cxnId="{992CF52F-12EF-4D82-AC8E-20ACE534D10A}">
      <dgm:prSet/>
      <dgm:spPr/>
      <dgm:t>
        <a:bodyPr/>
        <a:lstStyle/>
        <a:p>
          <a:endParaRPr lang="ru-RU"/>
        </a:p>
      </dgm:t>
    </dgm:pt>
    <dgm:pt modelId="{6DB595AE-0700-496B-B5BF-D1B4D4F08CA3}" type="sibTrans" cxnId="{992CF52F-12EF-4D82-AC8E-20ACE534D10A}">
      <dgm:prSet/>
      <dgm:spPr/>
      <dgm:t>
        <a:bodyPr/>
        <a:lstStyle/>
        <a:p>
          <a:endParaRPr lang="ru-RU"/>
        </a:p>
      </dgm:t>
    </dgm:pt>
    <dgm:pt modelId="{2EEEFA6C-347F-4282-B17B-689BB7E7EC87}">
      <dgm:prSet/>
      <dgm:spPr/>
      <dgm:t>
        <a:bodyPr/>
        <a:lstStyle/>
        <a:p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5) комбинация 7, 6, 2 — инфракрасный канал с преобладанием синего цвета.</a:t>
          </a:r>
        </a:p>
      </dgm:t>
    </dgm:pt>
    <dgm:pt modelId="{BB27DC35-F14C-4EA1-B5D2-4D7AF161E8E2}" type="parTrans" cxnId="{7AF274E4-833E-4E77-8F08-8967FC19DAAA}">
      <dgm:prSet/>
      <dgm:spPr/>
      <dgm:t>
        <a:bodyPr/>
        <a:lstStyle/>
        <a:p>
          <a:endParaRPr lang="ru-RU"/>
        </a:p>
      </dgm:t>
    </dgm:pt>
    <dgm:pt modelId="{9AA6E69A-034F-44CD-8386-8FEE701A8489}" type="sibTrans" cxnId="{7AF274E4-833E-4E77-8F08-8967FC19DAAA}">
      <dgm:prSet/>
      <dgm:spPr/>
      <dgm:t>
        <a:bodyPr/>
        <a:lstStyle/>
        <a:p>
          <a:endParaRPr lang="ru-RU"/>
        </a:p>
      </dgm:t>
    </dgm:pt>
    <dgm:pt modelId="{903B30B8-C651-40D3-B0A2-E23B10DB3FF2}" type="pres">
      <dgm:prSet presAssocID="{581CD0F8-9E35-4802-8C28-6ED7D2E474D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17EC7D0-F91B-4E08-ADBB-5BE52AB83CC6}" type="pres">
      <dgm:prSet presAssocID="{AC77B12A-C310-499C-A84D-5CED084A3185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5B97D0-F357-4762-BAF3-6037FCC6A430}" type="pres">
      <dgm:prSet presAssocID="{93D51A13-47C6-4AFF-A3A6-D95BC3866BE4}" presName="sibTrans" presStyleLbl="sibTrans2D1" presStyleIdx="0" presStyleCnt="4"/>
      <dgm:spPr/>
      <dgm:t>
        <a:bodyPr/>
        <a:lstStyle/>
        <a:p>
          <a:endParaRPr lang="ru-RU"/>
        </a:p>
      </dgm:t>
    </dgm:pt>
    <dgm:pt modelId="{03391AFC-93FA-466B-BE9F-C5DD5BBED567}" type="pres">
      <dgm:prSet presAssocID="{93D51A13-47C6-4AFF-A3A6-D95BC3866BE4}" presName="connectorText" presStyleLbl="sibTrans2D1" presStyleIdx="0" presStyleCnt="4"/>
      <dgm:spPr/>
      <dgm:t>
        <a:bodyPr/>
        <a:lstStyle/>
        <a:p>
          <a:endParaRPr lang="ru-RU"/>
        </a:p>
      </dgm:t>
    </dgm:pt>
    <dgm:pt modelId="{C9C59027-C510-44A9-8630-7186F95D1E33}" type="pres">
      <dgm:prSet presAssocID="{17B76176-F9F2-4C35-9CBD-CCE8591AC453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34DB6B-F92C-40A5-92B4-41207F2D3A54}" type="pres">
      <dgm:prSet presAssocID="{9BE431AD-DC5E-4CB8-BD9B-A05A1ECE7A90}" presName="sibTrans" presStyleLbl="sibTrans2D1" presStyleIdx="1" presStyleCnt="4"/>
      <dgm:spPr/>
      <dgm:t>
        <a:bodyPr/>
        <a:lstStyle/>
        <a:p>
          <a:endParaRPr lang="ru-RU"/>
        </a:p>
      </dgm:t>
    </dgm:pt>
    <dgm:pt modelId="{B8B9F6D0-455E-475B-87FC-8594573A8F71}" type="pres">
      <dgm:prSet presAssocID="{9BE431AD-DC5E-4CB8-BD9B-A05A1ECE7A90}" presName="connectorText" presStyleLbl="sibTrans2D1" presStyleIdx="1" presStyleCnt="4"/>
      <dgm:spPr/>
      <dgm:t>
        <a:bodyPr/>
        <a:lstStyle/>
        <a:p>
          <a:endParaRPr lang="ru-RU"/>
        </a:p>
      </dgm:t>
    </dgm:pt>
    <dgm:pt modelId="{8DCB6309-07DF-4D59-8D44-AC7D7271260E}" type="pres">
      <dgm:prSet presAssocID="{60DB1E70-6939-4F3E-9C5F-10A69A148548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878121-6821-4265-900B-335D007BCF9A}" type="pres">
      <dgm:prSet presAssocID="{53166A47-BDB4-49B1-9922-158C2C83CCC5}" presName="sibTrans" presStyleLbl="sibTrans2D1" presStyleIdx="2" presStyleCnt="4"/>
      <dgm:spPr/>
      <dgm:t>
        <a:bodyPr/>
        <a:lstStyle/>
        <a:p>
          <a:endParaRPr lang="ru-RU"/>
        </a:p>
      </dgm:t>
    </dgm:pt>
    <dgm:pt modelId="{11832D62-5CDA-4663-A59D-5189AAE296B9}" type="pres">
      <dgm:prSet presAssocID="{53166A47-BDB4-49B1-9922-158C2C83CCC5}" presName="connectorText" presStyleLbl="sibTrans2D1" presStyleIdx="2" presStyleCnt="4"/>
      <dgm:spPr/>
      <dgm:t>
        <a:bodyPr/>
        <a:lstStyle/>
        <a:p>
          <a:endParaRPr lang="ru-RU"/>
        </a:p>
      </dgm:t>
    </dgm:pt>
    <dgm:pt modelId="{94CA5ED1-5E70-4379-8824-4DB6F714BA25}" type="pres">
      <dgm:prSet presAssocID="{84C4FF83-3FB7-44DF-92EC-A1ECE15859A0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4C5868-A96B-4BF2-8CD1-23D284E41C2E}" type="pres">
      <dgm:prSet presAssocID="{6DB595AE-0700-496B-B5BF-D1B4D4F08CA3}" presName="sibTrans" presStyleLbl="sibTrans2D1" presStyleIdx="3" presStyleCnt="4"/>
      <dgm:spPr/>
      <dgm:t>
        <a:bodyPr/>
        <a:lstStyle/>
        <a:p>
          <a:endParaRPr lang="ru-RU"/>
        </a:p>
      </dgm:t>
    </dgm:pt>
    <dgm:pt modelId="{49F24840-A2D0-41C0-826F-B52F01E27144}" type="pres">
      <dgm:prSet presAssocID="{6DB595AE-0700-496B-B5BF-D1B4D4F08CA3}" presName="connectorText" presStyleLbl="sibTrans2D1" presStyleIdx="3" presStyleCnt="4"/>
      <dgm:spPr/>
      <dgm:t>
        <a:bodyPr/>
        <a:lstStyle/>
        <a:p>
          <a:endParaRPr lang="ru-RU"/>
        </a:p>
      </dgm:t>
    </dgm:pt>
    <dgm:pt modelId="{5523FBF6-AA4F-4D84-B99D-B809B6C45E2E}" type="pres">
      <dgm:prSet presAssocID="{2EEEFA6C-347F-4282-B17B-689BB7E7EC87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4735C92-5764-4282-84EE-EDFD04507934}" type="presOf" srcId="{93D51A13-47C6-4AFF-A3A6-D95BC3866BE4}" destId="{0B5B97D0-F357-4762-BAF3-6037FCC6A430}" srcOrd="0" destOrd="0" presId="urn:microsoft.com/office/officeart/2005/8/layout/process1"/>
    <dgm:cxn modelId="{CD91C67E-F64E-4FDA-AA69-9B00A3B9119B}" srcId="{581CD0F8-9E35-4802-8C28-6ED7D2E474D2}" destId="{17B76176-F9F2-4C35-9CBD-CCE8591AC453}" srcOrd="1" destOrd="0" parTransId="{C16D509A-7BC6-42AA-B346-4BE7CC2023DB}" sibTransId="{9BE431AD-DC5E-4CB8-BD9B-A05A1ECE7A90}"/>
    <dgm:cxn modelId="{566E623C-1684-411B-BC30-72757AFFE848}" type="presOf" srcId="{AC77B12A-C310-499C-A84D-5CED084A3185}" destId="{217EC7D0-F91B-4E08-ADBB-5BE52AB83CC6}" srcOrd="0" destOrd="0" presId="urn:microsoft.com/office/officeart/2005/8/layout/process1"/>
    <dgm:cxn modelId="{D232215A-64A4-46F9-9610-138A02D9B9D1}" type="presOf" srcId="{17B76176-F9F2-4C35-9CBD-CCE8591AC453}" destId="{C9C59027-C510-44A9-8630-7186F95D1E33}" srcOrd="0" destOrd="0" presId="urn:microsoft.com/office/officeart/2005/8/layout/process1"/>
    <dgm:cxn modelId="{E2DCB9C1-7E4E-4040-999E-FBB44BE057C2}" type="presOf" srcId="{581CD0F8-9E35-4802-8C28-6ED7D2E474D2}" destId="{903B30B8-C651-40D3-B0A2-E23B10DB3FF2}" srcOrd="0" destOrd="0" presId="urn:microsoft.com/office/officeart/2005/8/layout/process1"/>
    <dgm:cxn modelId="{E755FFB6-AD1A-4768-94D8-DCDEF8362FD6}" type="presOf" srcId="{93D51A13-47C6-4AFF-A3A6-D95BC3866BE4}" destId="{03391AFC-93FA-466B-BE9F-C5DD5BBED567}" srcOrd="1" destOrd="0" presId="urn:microsoft.com/office/officeart/2005/8/layout/process1"/>
    <dgm:cxn modelId="{C76F2B2C-1C43-4293-85B1-10909295CC6E}" type="presOf" srcId="{6DB595AE-0700-496B-B5BF-D1B4D4F08CA3}" destId="{49F24840-A2D0-41C0-826F-B52F01E27144}" srcOrd="1" destOrd="0" presId="urn:microsoft.com/office/officeart/2005/8/layout/process1"/>
    <dgm:cxn modelId="{992CF52F-12EF-4D82-AC8E-20ACE534D10A}" srcId="{581CD0F8-9E35-4802-8C28-6ED7D2E474D2}" destId="{84C4FF83-3FB7-44DF-92EC-A1ECE15859A0}" srcOrd="3" destOrd="0" parTransId="{0BC36AA1-0FD8-4F7D-9D17-3A16201239AF}" sibTransId="{6DB595AE-0700-496B-B5BF-D1B4D4F08CA3}"/>
    <dgm:cxn modelId="{B16A7555-4906-40EC-A84C-FA8F2732395B}" type="presOf" srcId="{9BE431AD-DC5E-4CB8-BD9B-A05A1ECE7A90}" destId="{1F34DB6B-F92C-40A5-92B4-41207F2D3A54}" srcOrd="0" destOrd="0" presId="urn:microsoft.com/office/officeart/2005/8/layout/process1"/>
    <dgm:cxn modelId="{D5F30C59-D97B-46CC-8D76-CEAB88F43CC6}" type="presOf" srcId="{6DB595AE-0700-496B-B5BF-D1B4D4F08CA3}" destId="{574C5868-A96B-4BF2-8CD1-23D284E41C2E}" srcOrd="0" destOrd="0" presId="urn:microsoft.com/office/officeart/2005/8/layout/process1"/>
    <dgm:cxn modelId="{E414B36A-04D5-4694-AEF1-DD60B93028A3}" type="presOf" srcId="{53166A47-BDB4-49B1-9922-158C2C83CCC5}" destId="{42878121-6821-4265-900B-335D007BCF9A}" srcOrd="0" destOrd="0" presId="urn:microsoft.com/office/officeart/2005/8/layout/process1"/>
    <dgm:cxn modelId="{9F897D8C-0F4C-4D66-BFD2-744340F0DB81}" type="presOf" srcId="{9BE431AD-DC5E-4CB8-BD9B-A05A1ECE7A90}" destId="{B8B9F6D0-455E-475B-87FC-8594573A8F71}" srcOrd="1" destOrd="0" presId="urn:microsoft.com/office/officeart/2005/8/layout/process1"/>
    <dgm:cxn modelId="{D72A5D30-058E-4083-B96C-A731EF408A42}" type="presOf" srcId="{60DB1E70-6939-4F3E-9C5F-10A69A148548}" destId="{8DCB6309-07DF-4D59-8D44-AC7D7271260E}" srcOrd="0" destOrd="0" presId="urn:microsoft.com/office/officeart/2005/8/layout/process1"/>
    <dgm:cxn modelId="{7AF274E4-833E-4E77-8F08-8967FC19DAAA}" srcId="{581CD0F8-9E35-4802-8C28-6ED7D2E474D2}" destId="{2EEEFA6C-347F-4282-B17B-689BB7E7EC87}" srcOrd="4" destOrd="0" parTransId="{BB27DC35-F14C-4EA1-B5D2-4D7AF161E8E2}" sibTransId="{9AA6E69A-034F-44CD-8386-8FEE701A8489}"/>
    <dgm:cxn modelId="{73B772BE-11A9-4EA2-9679-DBF53DB829C7}" type="presOf" srcId="{2EEEFA6C-347F-4282-B17B-689BB7E7EC87}" destId="{5523FBF6-AA4F-4D84-B99D-B809B6C45E2E}" srcOrd="0" destOrd="0" presId="urn:microsoft.com/office/officeart/2005/8/layout/process1"/>
    <dgm:cxn modelId="{C8A85894-0E62-4FCC-B330-FDA8A66B831C}" type="presOf" srcId="{84C4FF83-3FB7-44DF-92EC-A1ECE15859A0}" destId="{94CA5ED1-5E70-4379-8824-4DB6F714BA25}" srcOrd="0" destOrd="0" presId="urn:microsoft.com/office/officeart/2005/8/layout/process1"/>
    <dgm:cxn modelId="{95B10C49-3029-4900-9BF7-E2561AE969A9}" srcId="{581CD0F8-9E35-4802-8C28-6ED7D2E474D2}" destId="{60DB1E70-6939-4F3E-9C5F-10A69A148548}" srcOrd="2" destOrd="0" parTransId="{C3C17EC1-219C-46AE-ACF8-3EEB076BEADC}" sibTransId="{53166A47-BDB4-49B1-9922-158C2C83CCC5}"/>
    <dgm:cxn modelId="{83A21A3E-5080-4DFC-94DD-F17E4C447D79}" srcId="{581CD0F8-9E35-4802-8C28-6ED7D2E474D2}" destId="{AC77B12A-C310-499C-A84D-5CED084A3185}" srcOrd="0" destOrd="0" parTransId="{58535557-19EA-4C0B-B18B-4F49E44B7D86}" sibTransId="{93D51A13-47C6-4AFF-A3A6-D95BC3866BE4}"/>
    <dgm:cxn modelId="{766C5A03-DD08-4135-B723-82653B8315C1}" type="presOf" srcId="{53166A47-BDB4-49B1-9922-158C2C83CCC5}" destId="{11832D62-5CDA-4663-A59D-5189AAE296B9}" srcOrd="1" destOrd="0" presId="urn:microsoft.com/office/officeart/2005/8/layout/process1"/>
    <dgm:cxn modelId="{4A97E7BD-F701-4E1E-81F2-351858B915DF}" type="presParOf" srcId="{903B30B8-C651-40D3-B0A2-E23B10DB3FF2}" destId="{217EC7D0-F91B-4E08-ADBB-5BE52AB83CC6}" srcOrd="0" destOrd="0" presId="urn:microsoft.com/office/officeart/2005/8/layout/process1"/>
    <dgm:cxn modelId="{1D39E03A-7AB9-4165-80E3-82AA981A6501}" type="presParOf" srcId="{903B30B8-C651-40D3-B0A2-E23B10DB3FF2}" destId="{0B5B97D0-F357-4762-BAF3-6037FCC6A430}" srcOrd="1" destOrd="0" presId="urn:microsoft.com/office/officeart/2005/8/layout/process1"/>
    <dgm:cxn modelId="{B6FA0049-1350-4A53-ABE0-73197AA94BDD}" type="presParOf" srcId="{0B5B97D0-F357-4762-BAF3-6037FCC6A430}" destId="{03391AFC-93FA-466B-BE9F-C5DD5BBED567}" srcOrd="0" destOrd="0" presId="urn:microsoft.com/office/officeart/2005/8/layout/process1"/>
    <dgm:cxn modelId="{2A708896-B2D1-4800-8BD4-9DC5E33C8E13}" type="presParOf" srcId="{903B30B8-C651-40D3-B0A2-E23B10DB3FF2}" destId="{C9C59027-C510-44A9-8630-7186F95D1E33}" srcOrd="2" destOrd="0" presId="urn:microsoft.com/office/officeart/2005/8/layout/process1"/>
    <dgm:cxn modelId="{D6FB21E7-1F3A-4A4B-BBF8-ECC97A42C758}" type="presParOf" srcId="{903B30B8-C651-40D3-B0A2-E23B10DB3FF2}" destId="{1F34DB6B-F92C-40A5-92B4-41207F2D3A54}" srcOrd="3" destOrd="0" presId="urn:microsoft.com/office/officeart/2005/8/layout/process1"/>
    <dgm:cxn modelId="{FB9FE3AF-8CAF-4FE2-855C-3F3ED518A15B}" type="presParOf" srcId="{1F34DB6B-F92C-40A5-92B4-41207F2D3A54}" destId="{B8B9F6D0-455E-475B-87FC-8594573A8F71}" srcOrd="0" destOrd="0" presId="urn:microsoft.com/office/officeart/2005/8/layout/process1"/>
    <dgm:cxn modelId="{9F211664-61E1-4060-AB10-EA71DD37115A}" type="presParOf" srcId="{903B30B8-C651-40D3-B0A2-E23B10DB3FF2}" destId="{8DCB6309-07DF-4D59-8D44-AC7D7271260E}" srcOrd="4" destOrd="0" presId="urn:microsoft.com/office/officeart/2005/8/layout/process1"/>
    <dgm:cxn modelId="{8202552F-5B73-4BCE-A4AE-0064C56CA359}" type="presParOf" srcId="{903B30B8-C651-40D3-B0A2-E23B10DB3FF2}" destId="{42878121-6821-4265-900B-335D007BCF9A}" srcOrd="5" destOrd="0" presId="urn:microsoft.com/office/officeart/2005/8/layout/process1"/>
    <dgm:cxn modelId="{756B634F-F3FC-4048-B484-6E88A48583A4}" type="presParOf" srcId="{42878121-6821-4265-900B-335D007BCF9A}" destId="{11832D62-5CDA-4663-A59D-5189AAE296B9}" srcOrd="0" destOrd="0" presId="urn:microsoft.com/office/officeart/2005/8/layout/process1"/>
    <dgm:cxn modelId="{A59294CD-CE45-4D75-B074-2B7473DA94A8}" type="presParOf" srcId="{903B30B8-C651-40D3-B0A2-E23B10DB3FF2}" destId="{94CA5ED1-5E70-4379-8824-4DB6F714BA25}" srcOrd="6" destOrd="0" presId="urn:microsoft.com/office/officeart/2005/8/layout/process1"/>
    <dgm:cxn modelId="{F4FDAED0-3A84-40F2-A834-A44D7E3166E4}" type="presParOf" srcId="{903B30B8-C651-40D3-B0A2-E23B10DB3FF2}" destId="{574C5868-A96B-4BF2-8CD1-23D284E41C2E}" srcOrd="7" destOrd="0" presId="urn:microsoft.com/office/officeart/2005/8/layout/process1"/>
    <dgm:cxn modelId="{ADF93EAB-B0AE-4FA2-8D67-9912EA94B577}" type="presParOf" srcId="{574C5868-A96B-4BF2-8CD1-23D284E41C2E}" destId="{49F24840-A2D0-41C0-826F-B52F01E27144}" srcOrd="0" destOrd="0" presId="urn:microsoft.com/office/officeart/2005/8/layout/process1"/>
    <dgm:cxn modelId="{F2DBC930-65D8-40BB-8BBB-A8343773C449}" type="presParOf" srcId="{903B30B8-C651-40D3-B0A2-E23B10DB3FF2}" destId="{5523FBF6-AA4F-4D84-B99D-B809B6C45E2E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7815B7-6FAC-4AFC-A7B8-6242021A600E}">
      <dsp:nvSpPr>
        <dsp:cNvPr id="0" name=""/>
        <dsp:cNvSpPr/>
      </dsp:nvSpPr>
      <dsp:spPr>
        <a:xfrm>
          <a:off x="0" y="687502"/>
          <a:ext cx="7391094" cy="1559025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just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Особенность многоканальных снимков заключается в том, что зная особенности волновых характеристик каналов и их комбинаций, можно получить интересующую нас информацию о свойствах различных географических и экологических объектов. Однако, для разных моделей спутников Landsat комбинации каналов не одинаковы, что связано с усовершенствованием и доработкой каждого последующего запущенного аппарата.</a:t>
          </a:r>
          <a:endParaRPr lang="ru-RU" sz="1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6105" y="763607"/>
        <a:ext cx="7238884" cy="1406815"/>
      </dsp:txXfrm>
    </dsp:sp>
    <dsp:sp modelId="{B6587960-7CD0-4305-8869-FD0BFF6FA07B}">
      <dsp:nvSpPr>
        <dsp:cNvPr id="0" name=""/>
        <dsp:cNvSpPr/>
      </dsp:nvSpPr>
      <dsp:spPr>
        <a:xfrm>
          <a:off x="0" y="2433727"/>
          <a:ext cx="7391094" cy="15590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just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Поскольку все получаемые со спутника данные представляют собой не что иное, как мультиспектральные изображения, для получения заключенной в них информации требуется интерпретировать полученные данные и выявить их физический смысл. Этап анализа данных ДЗЗ, главной задачей которого является распознавание и идентификация объектов, обнаруженных на снимке, называется дешифровкой изображения. </a:t>
          </a:r>
          <a:endParaRPr lang="ru-RU" sz="1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6105" y="2509832"/>
        <a:ext cx="7238884" cy="140681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7EC7D0-F91B-4E08-ADBB-5BE52AB83CC6}">
      <dsp:nvSpPr>
        <dsp:cNvPr id="0" name=""/>
        <dsp:cNvSpPr/>
      </dsp:nvSpPr>
      <dsp:spPr>
        <a:xfrm>
          <a:off x="5737" y="188133"/>
          <a:ext cx="1778496" cy="180157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  <a:r>
            <a:rPr lang="kk-KZ" sz="1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) </a:t>
          </a:r>
          <a:r>
            <a:rPr lang="ru-RU" sz="1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комбинация 4, 3, 2 «естественные цвета»;</a:t>
          </a:r>
        </a:p>
      </dsp:txBody>
      <dsp:txXfrm>
        <a:off x="57827" y="240223"/>
        <a:ext cx="1674316" cy="1697393"/>
      </dsp:txXfrm>
    </dsp:sp>
    <dsp:sp modelId="{0B5B97D0-F357-4762-BAF3-6037FCC6A430}">
      <dsp:nvSpPr>
        <dsp:cNvPr id="0" name=""/>
        <dsp:cNvSpPr/>
      </dsp:nvSpPr>
      <dsp:spPr>
        <a:xfrm>
          <a:off x="1962082" y="868386"/>
          <a:ext cx="377041" cy="44106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>
        <a:off x="1962082" y="956599"/>
        <a:ext cx="263929" cy="264641"/>
      </dsp:txXfrm>
    </dsp:sp>
    <dsp:sp modelId="{C9C59027-C510-44A9-8630-7186F95D1E33}">
      <dsp:nvSpPr>
        <dsp:cNvPr id="0" name=""/>
        <dsp:cNvSpPr/>
      </dsp:nvSpPr>
      <dsp:spPr>
        <a:xfrm>
          <a:off x="2495631" y="188133"/>
          <a:ext cx="1778496" cy="180157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2) комбинация 5, 4, 3 — «искусственные цвета» с преобладанием красного цвета;</a:t>
          </a:r>
        </a:p>
      </dsp:txBody>
      <dsp:txXfrm>
        <a:off x="2547721" y="240223"/>
        <a:ext cx="1674316" cy="1697393"/>
      </dsp:txXfrm>
    </dsp:sp>
    <dsp:sp modelId="{1F34DB6B-F92C-40A5-92B4-41207F2D3A54}">
      <dsp:nvSpPr>
        <dsp:cNvPr id="0" name=""/>
        <dsp:cNvSpPr/>
      </dsp:nvSpPr>
      <dsp:spPr>
        <a:xfrm>
          <a:off x="4451977" y="868386"/>
          <a:ext cx="377041" cy="44106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>
        <a:off x="4451977" y="956599"/>
        <a:ext cx="263929" cy="264641"/>
      </dsp:txXfrm>
    </dsp:sp>
    <dsp:sp modelId="{8DCB6309-07DF-4D59-8D44-AC7D7271260E}">
      <dsp:nvSpPr>
        <dsp:cNvPr id="0" name=""/>
        <dsp:cNvSpPr/>
      </dsp:nvSpPr>
      <dsp:spPr>
        <a:xfrm>
          <a:off x="4985525" y="188133"/>
          <a:ext cx="1778496" cy="180157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3) комбинация 5, 6, 4; 5, 6, 2; 6, 5, 4 — «искусственные цвета» с преобладанием желтого цвета;</a:t>
          </a:r>
        </a:p>
      </dsp:txBody>
      <dsp:txXfrm>
        <a:off x="5037615" y="240223"/>
        <a:ext cx="1674316" cy="1697393"/>
      </dsp:txXfrm>
    </dsp:sp>
    <dsp:sp modelId="{42878121-6821-4265-900B-335D007BCF9A}">
      <dsp:nvSpPr>
        <dsp:cNvPr id="0" name=""/>
        <dsp:cNvSpPr/>
      </dsp:nvSpPr>
      <dsp:spPr>
        <a:xfrm>
          <a:off x="6941871" y="868386"/>
          <a:ext cx="377041" cy="44106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>
        <a:off x="6941871" y="956599"/>
        <a:ext cx="263929" cy="264641"/>
      </dsp:txXfrm>
    </dsp:sp>
    <dsp:sp modelId="{94CA5ED1-5E70-4379-8824-4DB6F714BA25}">
      <dsp:nvSpPr>
        <dsp:cNvPr id="0" name=""/>
        <dsp:cNvSpPr/>
      </dsp:nvSpPr>
      <dsp:spPr>
        <a:xfrm>
          <a:off x="7475420" y="188133"/>
          <a:ext cx="1778496" cy="180157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4) комбинация 7, 5, 3; 7, 6, 4 — «искусственные цвета» с преобладанием зеленого цвета;</a:t>
          </a:r>
        </a:p>
      </dsp:txBody>
      <dsp:txXfrm>
        <a:off x="7527510" y="240223"/>
        <a:ext cx="1674316" cy="1697393"/>
      </dsp:txXfrm>
    </dsp:sp>
    <dsp:sp modelId="{574C5868-A96B-4BF2-8CD1-23D284E41C2E}">
      <dsp:nvSpPr>
        <dsp:cNvPr id="0" name=""/>
        <dsp:cNvSpPr/>
      </dsp:nvSpPr>
      <dsp:spPr>
        <a:xfrm>
          <a:off x="9431766" y="868386"/>
          <a:ext cx="377041" cy="44106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>
        <a:off x="9431766" y="956599"/>
        <a:ext cx="263929" cy="264641"/>
      </dsp:txXfrm>
    </dsp:sp>
    <dsp:sp modelId="{5523FBF6-AA4F-4D84-B99D-B809B6C45E2E}">
      <dsp:nvSpPr>
        <dsp:cNvPr id="0" name=""/>
        <dsp:cNvSpPr/>
      </dsp:nvSpPr>
      <dsp:spPr>
        <a:xfrm>
          <a:off x="9965314" y="188133"/>
          <a:ext cx="1778496" cy="180157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5) комбинация 7, 6, 2 — инфракрасный канал с преобладанием синего цвета.</a:t>
          </a:r>
        </a:p>
      </dsp:txBody>
      <dsp:txXfrm>
        <a:off x="10017404" y="240223"/>
        <a:ext cx="1674316" cy="16973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9DC346-33DD-4A65-81C6-E9EE0A0EE06D}" type="datetimeFigureOut">
              <a:rPr lang="ru-RU" smtClean="0"/>
              <a:t>05.11.2023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81A523-08DA-4EF9-8B39-09BA3AF1CF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1568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04D851-590C-4BB2-BD00-FA3EB48976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0E8F854-DDE0-4BD7-BC5D-5328FA2AB4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7214458-5E41-482F-997D-0475BEDFD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1B868-22E8-4ACC-B26F-882346F11ECB}" type="datetimeFigureOut">
              <a:rPr lang="ru-RU" smtClean="0"/>
              <a:t>05.11.2023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FE572D-0060-47D1-AAE8-83CC0580D5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66D2C9C-E398-4DF0-A1BD-615FE15D6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7E825-1EE1-4838-B75E-5EAF7A0815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1263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9A21DE-2A19-4CEB-8456-9F2D3AE9A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5DDB79B-18B9-4847-AD46-8D5F9106BF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C13B994-6752-4380-8B8B-A62F5AAE2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1B868-22E8-4ACC-B26F-882346F11ECB}" type="datetimeFigureOut">
              <a:rPr lang="ru-RU" smtClean="0"/>
              <a:t>05.11.2023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DB4E197-A0BE-47AF-A15C-134D581E9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FC9820-2CD8-431B-AFA6-D1069F1D4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7E825-1EE1-4838-B75E-5EAF7A0815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8712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390B8BE-A8E1-4E79-9D4F-453BB9181A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9A0C363-5361-4F22-8BB9-3B81EB6294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B75A87-15B4-4FFE-9AC2-93EC45F8E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1B868-22E8-4ACC-B26F-882346F11ECB}" type="datetimeFigureOut">
              <a:rPr lang="ru-RU" smtClean="0"/>
              <a:t>05.11.2023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016054F-9106-4924-82E8-1450F7992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8F7352E-DF36-4E55-A9B8-F0EF391C7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7E825-1EE1-4838-B75E-5EAF7A0815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18932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A8FB4C-1CCD-48F2-9A72-11E9636F0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2D448F8-4AFC-4C52-9EAE-327C6F82CF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EA5D8D6-2121-49AA-929E-9DFB6DE05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1B868-22E8-4ACC-B26F-882346F11ECB}" type="datetimeFigureOut">
              <a:rPr lang="ru-RU" smtClean="0"/>
              <a:t>05.11.2023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7D7E765-D4CC-46D4-B3FA-57960F9EC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8AB4253-4EE4-473C-A940-8EFFE626C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7E825-1EE1-4838-B75E-5EAF7A0815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38066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6F3B11-3943-43E2-B336-D7871C9A2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8602908-15D2-455A-9CD1-26C7307E3A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9D69D0-E8C6-4788-8DAF-5C8C7DB12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1B868-22E8-4ACC-B26F-882346F11ECB}" type="datetimeFigureOut">
              <a:rPr lang="ru-RU" smtClean="0"/>
              <a:t>05.11.2023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B408BE3-70CA-49CA-81AE-F216390FB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FC1C431-1F42-4ECA-8443-B997DB288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7E825-1EE1-4838-B75E-5EAF7A0815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2205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5D208A-A84E-4839-834F-4D71351F1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9F28FBF-95B1-42C7-A707-F06D08F0D4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DF7F000-DD93-43D4-BA2A-EA65A3D927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3ABA5FC-953E-4A28-8A5A-2ACC9289C0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1B868-22E8-4ACC-B26F-882346F11ECB}" type="datetimeFigureOut">
              <a:rPr lang="ru-RU" smtClean="0"/>
              <a:t>05.11.2023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E5A8A4C-4BAA-4CE6-9FF5-72A4C77A6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D28C54A-D5EF-4137-97D3-9260F73F9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7E825-1EE1-4838-B75E-5EAF7A0815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42510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12B6A8-EF2E-41D6-9A5B-24E2F0230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86CE926-D0C6-4D93-94C5-EADFD0221F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8E60BE6-C397-481B-88BA-4F1805152B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A81CDD5-8360-4ECF-8065-FF4C4C3D75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A92D018-14A0-429B-B637-B48B2723EA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1BF73C8-590F-46D0-AAFC-C43B5E0C38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1B868-22E8-4ACC-B26F-882346F11ECB}" type="datetimeFigureOut">
              <a:rPr lang="ru-RU" smtClean="0"/>
              <a:t>05.11.2023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4D8E968-AA2C-418B-B38B-C5BFDA526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C533B56-93ED-47D0-9737-CA38BEB71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7E825-1EE1-4838-B75E-5EAF7A0815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0870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98C198-388A-4965-ACAC-B26D890BA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20F33F9-FCF2-41B7-AB20-AF85A777F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1B868-22E8-4ACC-B26F-882346F11ECB}" type="datetimeFigureOut">
              <a:rPr lang="ru-RU" smtClean="0"/>
              <a:t>05.11.2023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BF8E567-96A9-4166-BED2-0ADB0C3C1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BE7CBA4-FB5E-45A4-BF22-B5350A78B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7E825-1EE1-4838-B75E-5EAF7A0815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4736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C643C07-5635-46D0-A345-E0BF55C33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1B868-22E8-4ACC-B26F-882346F11ECB}" type="datetimeFigureOut">
              <a:rPr lang="ru-RU" smtClean="0"/>
              <a:t>05.11.2023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0B390F4-B3AF-43D6-95A3-CCE1F6191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E8AD44C-E320-4D18-B665-E34332CBF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7E825-1EE1-4838-B75E-5EAF7A0815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957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843D55-F420-47F3-AC2A-C711974C8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BDD3792-764C-4928-85DB-7456EAECE0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B2BF33A-46DF-4B96-8112-F34D2AEDAF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854F939-E308-47C0-9A47-F9F9677F6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1B868-22E8-4ACC-B26F-882346F11ECB}" type="datetimeFigureOut">
              <a:rPr lang="ru-RU" smtClean="0"/>
              <a:t>05.11.2023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C41AF1B-71F7-4960-B0F2-B7359ECF1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C3221E-B437-402F-A74A-7FD1A9E6C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7E825-1EE1-4838-B75E-5EAF7A0815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957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1D4270-31E6-4B6D-8C85-F11EF4273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587B729-62D4-48D4-B6E6-F42117D75E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CC1A58A-5E0E-433C-A6F4-90CA5DD836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B377EF4-DA24-4E98-8DEF-410A5781C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1B868-22E8-4ACC-B26F-882346F11ECB}" type="datetimeFigureOut">
              <a:rPr lang="ru-RU" smtClean="0"/>
              <a:t>05.11.2023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D413895-7291-42A3-BC22-82496E7DD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AF20F84-AD49-4779-8F16-5C7A4C55A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7E825-1EE1-4838-B75E-5EAF7A0815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26374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600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1DD4F2-3184-4F0B-A08F-936ED59FD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172661A-0039-4DC1-AB89-25B10B2F1C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B505A5D-EE1B-4120-854B-289AE35979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E1B868-22E8-4ACC-B26F-882346F11ECB}" type="datetimeFigureOut">
              <a:rPr lang="ru-RU" smtClean="0"/>
              <a:t>05.11.2023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ACC9EE5-94D7-4746-B623-AAE03689DC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34817C-6846-4E0A-BC7B-7D40B4E10E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7E825-1EE1-4838-B75E-5EAF7A0815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6212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wiki.gis-lab.info/w/%D0%A4%D0%B0%D0%B9%D0%BB:Landsat-band1-432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hyperlink" Target="https://wiki.gis-lab.info/w/%D0%A4%D0%B0%D0%B9%D0%BB:Landsat-band2-432.jpg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wiki.gis-lab.info/w/%D0%A4%D0%B0%D0%B9%D0%BB:D_v_kurbatskij_3-2-1.jpeg" TargetMode="External"/><Relationship Id="rId3" Type="http://schemas.openxmlformats.org/officeDocument/2006/relationships/hyperlink" Target="https://gis-lab.info/qa/landsat-bandcomb.html#4-3-2" TargetMode="External"/><Relationship Id="rId7" Type="http://schemas.openxmlformats.org/officeDocument/2006/relationships/hyperlink" Target="https://wiki.gis-lab.info/w/%D0%A4%D0%B0%D0%B9%D0%BB:Landsat-band2-321.jpg" TargetMode="External"/><Relationship Id="rId2" Type="http://schemas.openxmlformats.org/officeDocument/2006/relationships/hyperlink" Target="https://gis-lab.info/qa/landsat-bandcomb.html#4-5-1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hyperlink" Target="https://wiki.gis-lab.info/w/%D0%A4%D0%B0%D0%B9%D0%BB:Landsat-band1-321.jpg" TargetMode="External"/><Relationship Id="rId10" Type="http://schemas.openxmlformats.org/officeDocument/2006/relationships/image" Target="../media/image11.png"/><Relationship Id="rId4" Type="http://schemas.openxmlformats.org/officeDocument/2006/relationships/hyperlink" Target="https://gis-lab.info/qa/landsat-bandcomb.html#7-5-3" TargetMode="External"/><Relationship Id="rId9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3.png"/><Relationship Id="rId2" Type="http://schemas.openxmlformats.org/officeDocument/2006/relationships/hyperlink" Target="https://wiki.gis-lab.info/w/%D0%A4%D0%B0%D0%B9%D0%BB:Landsat-band1-742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hyperlink" Target="https://wiki.gis-lab.info/w/%D0%A4%D0%B0%D0%B9%D0%BB:D_v_kurbatskij_7-4-2.jpeg" TargetMode="External"/><Relationship Id="rId4" Type="http://schemas.openxmlformats.org/officeDocument/2006/relationships/hyperlink" Target="https://wiki.gis-lab.info/w/%D0%A4%D0%B0%D0%B9%D0%BB:Landsat-band2-742.jpg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hyperlink" Target="https://wiki.gis-lab.info/w/%D0%A4%D0%B0%D0%B9%D0%BB:Landsat-band1-451.jpg" TargetMode="External"/><Relationship Id="rId7" Type="http://schemas.openxmlformats.org/officeDocument/2006/relationships/image" Target="../media/image14.png"/><Relationship Id="rId2" Type="http://schemas.openxmlformats.org/officeDocument/2006/relationships/hyperlink" Target="https://gis-lab.info/qa/landsat-bandcomb.html#3-2-1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iki.gis-lab.info/w/%D0%A4%D0%B0%D0%B9%D0%BB:D_v_kurbatskij_4-5-1.jpeg" TargetMode="External"/><Relationship Id="rId5" Type="http://schemas.openxmlformats.org/officeDocument/2006/relationships/hyperlink" Target="https://wiki.gis-lab.info/w/%D0%A4%D0%B0%D0%B9%D0%BB:Landsat-band2-451.jpg" TargetMode="External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7.png"/><Relationship Id="rId2" Type="http://schemas.openxmlformats.org/officeDocument/2006/relationships/hyperlink" Target="https://wiki.gis-lab.info/w/%D0%A4%D0%B0%D0%B9%D0%BB:Landsat-band1-453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hyperlink" Target="https://wiki.gis-lab.info/w/%D0%A4%D0%B0%D0%B9%D0%BB:D_v_kurbatskij_4-5-3.jpeg" TargetMode="External"/><Relationship Id="rId4" Type="http://schemas.openxmlformats.org/officeDocument/2006/relationships/hyperlink" Target="https://wiki.gis-lab.info/w/%D0%A4%D0%B0%D0%B9%D0%BB:Landsat-band2-453.jpg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hyperlink" Target="https://wiki.gis-lab.info/w/%D0%A4%D0%B0%D0%B9%D0%BB:Landsat-band1-753.jpg" TargetMode="External"/><Relationship Id="rId7" Type="http://schemas.openxmlformats.org/officeDocument/2006/relationships/image" Target="../media/image18.png"/><Relationship Id="rId2" Type="http://schemas.openxmlformats.org/officeDocument/2006/relationships/hyperlink" Target="https://gis-lab.info/qa/landsat-bandcomb.html#3-2-1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iki.gis-lab.info/w/%D0%A4%D0%B0%D0%B9%D0%BB:D_v_kurbatskij_7-5-3.jpeg" TargetMode="External"/><Relationship Id="rId5" Type="http://schemas.openxmlformats.org/officeDocument/2006/relationships/hyperlink" Target="https://wiki.gis-lab.info/w/%D0%A4%D0%B0%D0%B9%D0%BB:Landsat-band2-753.jpg" TargetMode="External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hyperlink" Target="https://gis-lab.info/qa/landsat-bandcomb.html#7-4-2" TargetMode="External"/><Relationship Id="rId7" Type="http://schemas.openxmlformats.org/officeDocument/2006/relationships/hyperlink" Target="https://wiki.gis-lab.info/w/%D0%A4%D0%B0%D0%B9%D0%BB:D_v_kurbatskij_5-4-3.jpeg" TargetMode="External"/><Relationship Id="rId2" Type="http://schemas.openxmlformats.org/officeDocument/2006/relationships/hyperlink" Target="https://gis-lab.info/qa/landsat-bandcomb.html#4-5-1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iki.gis-lab.info/w/%D0%A4%D0%B0%D0%B9%D0%BB:Landsat-band2-543.jpg" TargetMode="External"/><Relationship Id="rId5" Type="http://schemas.openxmlformats.org/officeDocument/2006/relationships/image" Target="../media/image7.png"/><Relationship Id="rId4" Type="http://schemas.openxmlformats.org/officeDocument/2006/relationships/hyperlink" Target="https://wiki.gis-lab.info/w/%D0%A4%D0%B0%D0%B9%D0%BB:Landsat-band1-543.jpg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7">
            <a:extLst>
              <a:ext uri="{FF2B5EF4-FFF2-40B4-BE49-F238E27FC236}">
                <a16:creationId xmlns:a16="http://schemas.microsoft.com/office/drawing/2014/main" id="{3F7F520D-813F-4AB8-A88C-70F2B34D54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9">
            <a:extLst>
              <a:ext uri="{FF2B5EF4-FFF2-40B4-BE49-F238E27FC236}">
                <a16:creationId xmlns:a16="http://schemas.microsoft.com/office/drawing/2014/main" id="{675251FC-BDEA-4BBB-A75B-0696FB8848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3125" y="0"/>
            <a:ext cx="11166368" cy="6857998"/>
          </a:xfrm>
          <a:prstGeom prst="rect">
            <a:avLst/>
          </a:prstGeom>
          <a:solidFill>
            <a:schemeClr val="bg1">
              <a:lumMod val="8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5" name="Group 11">
            <a:extLst>
              <a:ext uri="{FF2B5EF4-FFF2-40B4-BE49-F238E27FC236}">
                <a16:creationId xmlns:a16="http://schemas.microsoft.com/office/drawing/2014/main" id="{352F6AC8-DE93-42EE-BBAE-B6324FFAC36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73418" y="44817"/>
            <a:ext cx="233303" cy="772404"/>
            <a:chOff x="11869875" y="44817"/>
            <a:chExt cx="233303" cy="772404"/>
          </a:xfrm>
        </p:grpSpPr>
        <p:sp>
          <p:nvSpPr>
            <p:cNvPr id="13" name="Rectangle 64">
              <a:extLst>
                <a:ext uri="{FF2B5EF4-FFF2-40B4-BE49-F238E27FC236}">
                  <a16:creationId xmlns:a16="http://schemas.microsoft.com/office/drawing/2014/main" id="{6441AB31-5A6F-486C-8AE8-6E04398B397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0062" y="461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66">
              <a:extLst>
                <a:ext uri="{FF2B5EF4-FFF2-40B4-BE49-F238E27FC236}">
                  <a16:creationId xmlns:a16="http://schemas.microsoft.com/office/drawing/2014/main" id="{29669355-73FD-40E2-9E44-DC03FBA9CA4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68572" y="4612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64">
              <a:extLst>
                <a:ext uri="{FF2B5EF4-FFF2-40B4-BE49-F238E27FC236}">
                  <a16:creationId xmlns:a16="http://schemas.microsoft.com/office/drawing/2014/main" id="{9ECB0561-E50E-4875-8B82-44051607742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2648" y="75669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66">
              <a:extLst>
                <a:ext uri="{FF2B5EF4-FFF2-40B4-BE49-F238E27FC236}">
                  <a16:creationId xmlns:a16="http://schemas.microsoft.com/office/drawing/2014/main" id="{C32EDEC5-1B46-4575-8975-3286C474370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68912" y="75669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64">
              <a:extLst>
                <a:ext uri="{FF2B5EF4-FFF2-40B4-BE49-F238E27FC236}">
                  <a16:creationId xmlns:a16="http://schemas.microsoft.com/office/drawing/2014/main" id="{BDFBD4DE-5B85-4C02-876E-4364399C824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2648" y="61457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66">
              <a:extLst>
                <a:ext uri="{FF2B5EF4-FFF2-40B4-BE49-F238E27FC236}">
                  <a16:creationId xmlns:a16="http://schemas.microsoft.com/office/drawing/2014/main" id="{F964221E-D757-45C1-B24B-967DE631920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68912" y="61457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64">
              <a:extLst>
                <a:ext uri="{FF2B5EF4-FFF2-40B4-BE49-F238E27FC236}">
                  <a16:creationId xmlns:a16="http://schemas.microsoft.com/office/drawing/2014/main" id="{62854498-7E09-404F-8D8B-4022EB1C9BC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2648" y="472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66">
              <a:extLst>
                <a:ext uri="{FF2B5EF4-FFF2-40B4-BE49-F238E27FC236}">
                  <a16:creationId xmlns:a16="http://schemas.microsoft.com/office/drawing/2014/main" id="{AD82220A-E645-4062-A26A-DF19F2E11A1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68912" y="472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64">
              <a:extLst>
                <a:ext uri="{FF2B5EF4-FFF2-40B4-BE49-F238E27FC236}">
                  <a16:creationId xmlns:a16="http://schemas.microsoft.com/office/drawing/2014/main" id="{366B8029-4DAB-439E-B861-E11E5AA3A66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2648" y="330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6">
              <a:extLst>
                <a:ext uri="{FF2B5EF4-FFF2-40B4-BE49-F238E27FC236}">
                  <a16:creationId xmlns:a16="http://schemas.microsoft.com/office/drawing/2014/main" id="{869215D8-066B-481E-A2FB-9D6DB4EB6C6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68912" y="330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4">
              <a:extLst>
                <a:ext uri="{FF2B5EF4-FFF2-40B4-BE49-F238E27FC236}">
                  <a16:creationId xmlns:a16="http://schemas.microsoft.com/office/drawing/2014/main" id="{B07A2094-FE71-4F84-8589-31B213FEC8F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2648" y="188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6">
              <a:extLst>
                <a:ext uri="{FF2B5EF4-FFF2-40B4-BE49-F238E27FC236}">
                  <a16:creationId xmlns:a16="http://schemas.microsoft.com/office/drawing/2014/main" id="{52C000FC-4146-4B1A-8CFF-26FFF1C7E6C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68912" y="188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09096C9F-D4A4-4FDA-B7E7-8D83301948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3939" y="1294357"/>
            <a:ext cx="10011089" cy="429988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B1172D0-DAE3-4130-9009-0B02351A544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87925" y="3505936"/>
            <a:ext cx="2177162" cy="2367104"/>
            <a:chOff x="687925" y="3505936"/>
            <a:chExt cx="2177162" cy="2367104"/>
          </a:xfrm>
        </p:grpSpPr>
        <p:sp>
          <p:nvSpPr>
            <p:cNvPr id="29" name="Rectangle 66">
              <a:extLst>
                <a:ext uri="{FF2B5EF4-FFF2-40B4-BE49-F238E27FC236}">
                  <a16:creationId xmlns:a16="http://schemas.microsoft.com/office/drawing/2014/main" id="{E6EE5CBA-2D94-4CCF-BE0B-DC97A6B49FC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61132" y="4352155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6">
              <a:extLst>
                <a:ext uri="{FF2B5EF4-FFF2-40B4-BE49-F238E27FC236}">
                  <a16:creationId xmlns:a16="http://schemas.microsoft.com/office/drawing/2014/main" id="{5347D002-C822-4662-BECD-704DDCA78EC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61132" y="4210041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6">
              <a:extLst>
                <a:ext uri="{FF2B5EF4-FFF2-40B4-BE49-F238E27FC236}">
                  <a16:creationId xmlns:a16="http://schemas.microsoft.com/office/drawing/2014/main" id="{2AFA2F2E-EFC8-4E70-87F4-4269B96E7BD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61132" y="4067927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6">
              <a:extLst>
                <a:ext uri="{FF2B5EF4-FFF2-40B4-BE49-F238E27FC236}">
                  <a16:creationId xmlns:a16="http://schemas.microsoft.com/office/drawing/2014/main" id="{BBB7EABB-8135-4B8E-BF0C-A7C891E3A71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61132" y="3925813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6">
              <a:extLst>
                <a:ext uri="{FF2B5EF4-FFF2-40B4-BE49-F238E27FC236}">
                  <a16:creationId xmlns:a16="http://schemas.microsoft.com/office/drawing/2014/main" id="{36B100CF-968D-4856-95C0-C72FD2DC5D7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61132" y="4778497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6">
              <a:extLst>
                <a:ext uri="{FF2B5EF4-FFF2-40B4-BE49-F238E27FC236}">
                  <a16:creationId xmlns:a16="http://schemas.microsoft.com/office/drawing/2014/main" id="{F75765D6-C293-4ACF-BD5E-BB66EF75705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61132" y="4636383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6">
              <a:extLst>
                <a:ext uri="{FF2B5EF4-FFF2-40B4-BE49-F238E27FC236}">
                  <a16:creationId xmlns:a16="http://schemas.microsoft.com/office/drawing/2014/main" id="{4CFF6D54-51B6-4120-A74E-41A729458CD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61132" y="4494269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6">
              <a:extLst>
                <a:ext uri="{FF2B5EF4-FFF2-40B4-BE49-F238E27FC236}">
                  <a16:creationId xmlns:a16="http://schemas.microsoft.com/office/drawing/2014/main" id="{62EE344F-8E78-473F-8CD3-E6D1B66AAEE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687396" y="4352154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66">
              <a:extLst>
                <a:ext uri="{FF2B5EF4-FFF2-40B4-BE49-F238E27FC236}">
                  <a16:creationId xmlns:a16="http://schemas.microsoft.com/office/drawing/2014/main" id="{72E173FC-1DF7-4951-906C-1390F27C2A4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687396" y="4210040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66">
              <a:extLst>
                <a:ext uri="{FF2B5EF4-FFF2-40B4-BE49-F238E27FC236}">
                  <a16:creationId xmlns:a16="http://schemas.microsoft.com/office/drawing/2014/main" id="{C709EA9D-08FD-4F76-A336-772250C78EC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687396" y="4067926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66">
              <a:extLst>
                <a:ext uri="{FF2B5EF4-FFF2-40B4-BE49-F238E27FC236}">
                  <a16:creationId xmlns:a16="http://schemas.microsoft.com/office/drawing/2014/main" id="{8C5FFEDC-1BC0-4CB0-9FD4-EDE7AF4C35F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687396" y="4636382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66">
              <a:extLst>
                <a:ext uri="{FF2B5EF4-FFF2-40B4-BE49-F238E27FC236}">
                  <a16:creationId xmlns:a16="http://schemas.microsoft.com/office/drawing/2014/main" id="{D6A72BC6-FA35-4F45-A7BA-0BEB7B205F2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687396" y="4494268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66">
              <a:extLst>
                <a:ext uri="{FF2B5EF4-FFF2-40B4-BE49-F238E27FC236}">
                  <a16:creationId xmlns:a16="http://schemas.microsoft.com/office/drawing/2014/main" id="{919B69A1-EBB1-45F8-8791-016BCF7BDDF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687396" y="3918096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66">
              <a:extLst>
                <a:ext uri="{FF2B5EF4-FFF2-40B4-BE49-F238E27FC236}">
                  <a16:creationId xmlns:a16="http://schemas.microsoft.com/office/drawing/2014/main" id="{0B530BD1-86A8-414D-A004-D9954B038C8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61132" y="3783698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59">
              <a:extLst>
                <a:ext uri="{FF2B5EF4-FFF2-40B4-BE49-F238E27FC236}">
                  <a16:creationId xmlns:a16="http://schemas.microsoft.com/office/drawing/2014/main" id="{FAE5BC0C-0D05-49E2-9DB9-54049A23ECB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61132" y="4921933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62">
              <a:extLst>
                <a:ext uri="{FF2B5EF4-FFF2-40B4-BE49-F238E27FC236}">
                  <a16:creationId xmlns:a16="http://schemas.microsoft.com/office/drawing/2014/main" id="{5CE98A12-A684-4846-B6C3-F2A43AC2AD1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687396" y="4921933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59">
              <a:extLst>
                <a:ext uri="{FF2B5EF4-FFF2-40B4-BE49-F238E27FC236}">
                  <a16:creationId xmlns:a16="http://schemas.microsoft.com/office/drawing/2014/main" id="{28A5BB04-DD41-49FE-8387-318BCC75BAB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687396" y="4775393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62">
              <a:extLst>
                <a:ext uri="{FF2B5EF4-FFF2-40B4-BE49-F238E27FC236}">
                  <a16:creationId xmlns:a16="http://schemas.microsoft.com/office/drawing/2014/main" id="{3EE3B3CB-71BA-44FD-B0E4-D9A61B5738E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61132" y="3506465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64">
              <a:extLst>
                <a:ext uri="{FF2B5EF4-FFF2-40B4-BE49-F238E27FC236}">
                  <a16:creationId xmlns:a16="http://schemas.microsoft.com/office/drawing/2014/main" id="{B1C7399A-7B9C-42BB-A79E-51653F21C17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687396" y="3506465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59">
              <a:extLst>
                <a:ext uri="{FF2B5EF4-FFF2-40B4-BE49-F238E27FC236}">
                  <a16:creationId xmlns:a16="http://schemas.microsoft.com/office/drawing/2014/main" id="{413FA7F4-41B4-4942-83F6-8B7A99306AC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61132" y="3643249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62">
              <a:extLst>
                <a:ext uri="{FF2B5EF4-FFF2-40B4-BE49-F238E27FC236}">
                  <a16:creationId xmlns:a16="http://schemas.microsoft.com/office/drawing/2014/main" id="{A781A10B-D948-4231-B95B-3717ABD5DBF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687396" y="3643249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59">
              <a:extLst>
                <a:ext uri="{FF2B5EF4-FFF2-40B4-BE49-F238E27FC236}">
                  <a16:creationId xmlns:a16="http://schemas.microsoft.com/office/drawing/2014/main" id="{ED823F90-3595-4102-9F05-3F640079C4D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687396" y="3790310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9">
              <a:extLst>
                <a:ext uri="{FF2B5EF4-FFF2-40B4-BE49-F238E27FC236}">
                  <a16:creationId xmlns:a16="http://schemas.microsoft.com/office/drawing/2014/main" id="{072EE8BA-C999-40B7-8E23-682F60AE2B5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61132" y="5073893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62">
              <a:extLst>
                <a:ext uri="{FF2B5EF4-FFF2-40B4-BE49-F238E27FC236}">
                  <a16:creationId xmlns:a16="http://schemas.microsoft.com/office/drawing/2014/main" id="{09B345B3-4E84-41B3-B95F-6C9DA808472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687396" y="5073893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9">
              <a:extLst>
                <a:ext uri="{FF2B5EF4-FFF2-40B4-BE49-F238E27FC236}">
                  <a16:creationId xmlns:a16="http://schemas.microsoft.com/office/drawing/2014/main" id="{8C487E2F-6F42-4A25-966B-9B02CF4C0F2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61132" y="5221299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62">
              <a:extLst>
                <a:ext uri="{FF2B5EF4-FFF2-40B4-BE49-F238E27FC236}">
                  <a16:creationId xmlns:a16="http://schemas.microsoft.com/office/drawing/2014/main" id="{6D86BDF0-16A6-4CE2-98EB-8C2C5D3824C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687396" y="5221299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66">
              <a:extLst>
                <a:ext uri="{FF2B5EF4-FFF2-40B4-BE49-F238E27FC236}">
                  <a16:creationId xmlns:a16="http://schemas.microsoft.com/office/drawing/2014/main" id="{27929C7D-FFA5-4CF1-BF99-B4694DFC045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61132" y="5368933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9">
              <a:extLst>
                <a:ext uri="{FF2B5EF4-FFF2-40B4-BE49-F238E27FC236}">
                  <a16:creationId xmlns:a16="http://schemas.microsoft.com/office/drawing/2014/main" id="{2622FE45-29EC-40C6-8756-57127608B7B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61132" y="5512369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62">
              <a:extLst>
                <a:ext uri="{FF2B5EF4-FFF2-40B4-BE49-F238E27FC236}">
                  <a16:creationId xmlns:a16="http://schemas.microsoft.com/office/drawing/2014/main" id="{3DBACFBF-2B6F-42DE-A4C1-24F9CB77B95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687396" y="5512369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9">
              <a:extLst>
                <a:ext uri="{FF2B5EF4-FFF2-40B4-BE49-F238E27FC236}">
                  <a16:creationId xmlns:a16="http://schemas.microsoft.com/office/drawing/2014/main" id="{7E00D7AA-B9A3-43BE-A9C7-2DEF2F8F891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687396" y="5365829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2">
              <a:extLst>
                <a:ext uri="{FF2B5EF4-FFF2-40B4-BE49-F238E27FC236}">
                  <a16:creationId xmlns:a16="http://schemas.microsoft.com/office/drawing/2014/main" id="{AD9C42ED-BB25-42B5-A22D-938ED171975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766051" y="5663006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F56D4244-BB50-4726-8F99-AF9734E0441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584933" y="5663006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2">
              <a:extLst>
                <a:ext uri="{FF2B5EF4-FFF2-40B4-BE49-F238E27FC236}">
                  <a16:creationId xmlns:a16="http://schemas.microsoft.com/office/drawing/2014/main" id="{56A6F39E-0EBB-4392-90BB-2590C81F47A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403813" y="5663006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4">
              <a:extLst>
                <a:ext uri="{FF2B5EF4-FFF2-40B4-BE49-F238E27FC236}">
                  <a16:creationId xmlns:a16="http://schemas.microsoft.com/office/drawing/2014/main" id="{45B09FF7-8FBE-4F42-8275-8E56C32C2D4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22694" y="5663006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6">
              <a:extLst>
                <a:ext uri="{FF2B5EF4-FFF2-40B4-BE49-F238E27FC236}">
                  <a16:creationId xmlns:a16="http://schemas.microsoft.com/office/drawing/2014/main" id="{FC78768D-9FA0-45A3-9686-473894D876D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041575" y="5663006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4">
              <a:extLst>
                <a:ext uri="{FF2B5EF4-FFF2-40B4-BE49-F238E27FC236}">
                  <a16:creationId xmlns:a16="http://schemas.microsoft.com/office/drawing/2014/main" id="{03C6263C-2F04-4160-BAB3-93F166039B4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113298" y="5663007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6">
              <a:extLst>
                <a:ext uri="{FF2B5EF4-FFF2-40B4-BE49-F238E27FC236}">
                  <a16:creationId xmlns:a16="http://schemas.microsoft.com/office/drawing/2014/main" id="{7D54F6C2-0EC0-4D1C-A121-563C1B3ED7E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932179" y="5663007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59">
              <a:extLst>
                <a:ext uri="{FF2B5EF4-FFF2-40B4-BE49-F238E27FC236}">
                  <a16:creationId xmlns:a16="http://schemas.microsoft.com/office/drawing/2014/main" id="{E35A171E-850C-4714-A0A4-6CD18305965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61132" y="5664329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2">
              <a:extLst>
                <a:ext uri="{FF2B5EF4-FFF2-40B4-BE49-F238E27FC236}">
                  <a16:creationId xmlns:a16="http://schemas.microsoft.com/office/drawing/2014/main" id="{745EB765-69E1-4FB7-BEA0-AF2F04919BA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687396" y="5664329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2">
              <a:extLst>
                <a:ext uri="{FF2B5EF4-FFF2-40B4-BE49-F238E27FC236}">
                  <a16:creationId xmlns:a16="http://schemas.microsoft.com/office/drawing/2014/main" id="{83F43793-41FE-49A7-9F05-3D49899A459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456536" y="5663006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59">
              <a:extLst>
                <a:ext uri="{FF2B5EF4-FFF2-40B4-BE49-F238E27FC236}">
                  <a16:creationId xmlns:a16="http://schemas.microsoft.com/office/drawing/2014/main" id="{B0A53DAF-BC4D-4849-800D-538D2220747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75417" y="5663006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4">
              <a:extLst>
                <a:ext uri="{FF2B5EF4-FFF2-40B4-BE49-F238E27FC236}">
                  <a16:creationId xmlns:a16="http://schemas.microsoft.com/office/drawing/2014/main" id="{D1A1C417-39D0-4ED4-B74E-9F19F25DE33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803783" y="5663007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66">
              <a:extLst>
                <a:ext uri="{FF2B5EF4-FFF2-40B4-BE49-F238E27FC236}">
                  <a16:creationId xmlns:a16="http://schemas.microsoft.com/office/drawing/2014/main" id="{8826C125-5D9A-4D06-A2C9-389A7370051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622663" y="5663007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2">
              <a:extLst>
                <a:ext uri="{FF2B5EF4-FFF2-40B4-BE49-F238E27FC236}">
                  <a16:creationId xmlns:a16="http://schemas.microsoft.com/office/drawing/2014/main" id="{F5596270-3998-4D23-86B6-85A6B62BF50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762372" y="5810412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59">
              <a:extLst>
                <a:ext uri="{FF2B5EF4-FFF2-40B4-BE49-F238E27FC236}">
                  <a16:creationId xmlns:a16="http://schemas.microsoft.com/office/drawing/2014/main" id="{021CC68A-939D-4235-B3EA-88498DC233A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581254" y="5810412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62">
              <a:extLst>
                <a:ext uri="{FF2B5EF4-FFF2-40B4-BE49-F238E27FC236}">
                  <a16:creationId xmlns:a16="http://schemas.microsoft.com/office/drawing/2014/main" id="{394C50BF-C63F-475F-9198-B637A832909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400134" y="5810412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64">
              <a:extLst>
                <a:ext uri="{FF2B5EF4-FFF2-40B4-BE49-F238E27FC236}">
                  <a16:creationId xmlns:a16="http://schemas.microsoft.com/office/drawing/2014/main" id="{F74B5CFE-DE1E-470F-82D6-6BCDE5C4DAF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19016" y="5810412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66">
              <a:extLst>
                <a:ext uri="{FF2B5EF4-FFF2-40B4-BE49-F238E27FC236}">
                  <a16:creationId xmlns:a16="http://schemas.microsoft.com/office/drawing/2014/main" id="{5DDA4EA2-B7AB-46E9-9246-FC23E722B14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037896" y="5810412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7" name="Rectangle 64">
              <a:extLst>
                <a:ext uri="{FF2B5EF4-FFF2-40B4-BE49-F238E27FC236}">
                  <a16:creationId xmlns:a16="http://schemas.microsoft.com/office/drawing/2014/main" id="{A2DE2AF5-13E8-4174-9EC4-724DEB88DC5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109620" y="5810413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66">
              <a:extLst>
                <a:ext uri="{FF2B5EF4-FFF2-40B4-BE49-F238E27FC236}">
                  <a16:creationId xmlns:a16="http://schemas.microsoft.com/office/drawing/2014/main" id="{360555BC-5949-427F-B107-D944CA221B4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928500" y="5810413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59">
              <a:extLst>
                <a:ext uri="{FF2B5EF4-FFF2-40B4-BE49-F238E27FC236}">
                  <a16:creationId xmlns:a16="http://schemas.microsoft.com/office/drawing/2014/main" id="{F6C67CEF-7906-4D52-B541-B06109BE870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61132" y="5811735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62">
              <a:extLst>
                <a:ext uri="{FF2B5EF4-FFF2-40B4-BE49-F238E27FC236}">
                  <a16:creationId xmlns:a16="http://schemas.microsoft.com/office/drawing/2014/main" id="{13551754-DE8E-4F60-B17A-3592B8E797F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687396" y="5811735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2">
              <a:extLst>
                <a:ext uri="{FF2B5EF4-FFF2-40B4-BE49-F238E27FC236}">
                  <a16:creationId xmlns:a16="http://schemas.microsoft.com/office/drawing/2014/main" id="{D7B0D877-545F-4CA5-BB7B-A21E413CD50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452857" y="5810412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59">
              <a:extLst>
                <a:ext uri="{FF2B5EF4-FFF2-40B4-BE49-F238E27FC236}">
                  <a16:creationId xmlns:a16="http://schemas.microsoft.com/office/drawing/2014/main" id="{D25743C3-6C94-4F58-83A5-5F610DA5D39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71738" y="5810412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64">
              <a:extLst>
                <a:ext uri="{FF2B5EF4-FFF2-40B4-BE49-F238E27FC236}">
                  <a16:creationId xmlns:a16="http://schemas.microsoft.com/office/drawing/2014/main" id="{3CD412E9-0E9C-460C-9FC6-C765F5BCC34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800104" y="5810413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66">
              <a:extLst>
                <a:ext uri="{FF2B5EF4-FFF2-40B4-BE49-F238E27FC236}">
                  <a16:creationId xmlns:a16="http://schemas.microsoft.com/office/drawing/2014/main" id="{B26AB043-5417-4498-90CE-3A7C36B09EE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618985" y="5810413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8" name="Title 1">
            <a:extLst>
              <a:ext uri="{FF2B5EF4-FFF2-40B4-BE49-F238E27FC236}">
                <a16:creationId xmlns:a16="http://schemas.microsoft.com/office/drawing/2014/main" id="{C50D168F-BA59-4A8F-A3F1-2AB5040FB3FE}"/>
              </a:ext>
            </a:extLst>
          </p:cNvPr>
          <p:cNvSpPr txBox="1">
            <a:spLocks/>
          </p:cNvSpPr>
          <p:nvPr/>
        </p:nvSpPr>
        <p:spPr>
          <a:xfrm>
            <a:off x="1461439" y="2564720"/>
            <a:ext cx="9123263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Лекция № 15</a:t>
            </a:r>
          </a:p>
          <a:p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Тема: Определение физического смысла комбинации каналов снимков </a:t>
            </a:r>
            <a:r>
              <a:rPr lang="ru-RU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Landsat</a:t>
            </a:r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мониторинга состояния природных и антропогенных объектов</a:t>
            </a:r>
          </a:p>
        </p:txBody>
      </p:sp>
      <p:sp>
        <p:nvSpPr>
          <p:cNvPr id="89" name="Заголовок 1">
            <a:extLst>
              <a:ext uri="{FF2B5EF4-FFF2-40B4-BE49-F238E27FC236}">
                <a16:creationId xmlns:a16="http://schemas.microsoft.com/office/drawing/2014/main" id="{D4FCA33A-9AB4-4BAA-800D-BE7BCBF45CA7}"/>
              </a:ext>
            </a:extLst>
          </p:cNvPr>
          <p:cNvSpPr txBox="1">
            <a:spLocks/>
          </p:cNvSpPr>
          <p:nvPr/>
        </p:nvSpPr>
        <p:spPr>
          <a:xfrm>
            <a:off x="1360740" y="239990"/>
            <a:ext cx="9719853" cy="58832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Евразийский национальный университет имени Л.Н. Гумилева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2838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ACFF255D-74AA-4AD9-9C57-667F4AE30C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6253050"/>
              </p:ext>
            </p:extLst>
          </p:nvPr>
        </p:nvGraphicFramePr>
        <p:xfrm>
          <a:off x="540775" y="1065110"/>
          <a:ext cx="10844980" cy="4620480"/>
        </p:xfrm>
        <a:graphic>
          <a:graphicData uri="http://schemas.openxmlformats.org/drawingml/2006/table">
            <a:tbl>
              <a:tblPr firstRow="1" firstCol="1" bandRow="1">
                <a:tableStyleId>{912C8C85-51F0-491E-9774-3900AFEF0FD7}</a:tableStyleId>
              </a:tblPr>
              <a:tblGrid>
                <a:gridCol w="5421924">
                  <a:extLst>
                    <a:ext uri="{9D8B030D-6E8A-4147-A177-3AD203B41FA5}">
                      <a16:colId xmlns:a16="http://schemas.microsoft.com/office/drawing/2014/main" val="4269118281"/>
                    </a:ext>
                  </a:extLst>
                </a:gridCol>
                <a:gridCol w="5423056">
                  <a:extLst>
                    <a:ext uri="{9D8B030D-6E8A-4147-A177-3AD203B41FA5}">
                      <a16:colId xmlns:a16="http://schemas.microsoft.com/office/drawing/2014/main" val="320955181"/>
                    </a:ext>
                  </a:extLst>
                </a:gridCol>
              </a:tblGrid>
              <a:tr h="5775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Land Cover Type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Spectral Band Combination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25883592"/>
                  </a:ext>
                </a:extLst>
              </a:tr>
              <a:tr h="57756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Water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Band 1, 4 &amp; 7 / Band 1, 2 &amp; 3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70312805"/>
                  </a:ext>
                </a:extLst>
              </a:tr>
              <a:tr h="57756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Urban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Band 1,4 &amp; 7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73887606"/>
                  </a:ext>
                </a:extLst>
              </a:tr>
              <a:tr h="57756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Farmland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Band 1, 2 &amp; 3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20570229"/>
                  </a:ext>
                </a:extLst>
              </a:tr>
              <a:tr h="57756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Forest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Band 1, 4 &amp; 7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00687936"/>
                  </a:ext>
                </a:extLst>
              </a:tr>
              <a:tr h="57756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Salt Scald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Band 1, 2 &amp; 3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43648863"/>
                  </a:ext>
                </a:extLst>
              </a:tr>
              <a:tr h="57756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Remnant Vegetation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Band 1, 4 &amp; 7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78925876"/>
                  </a:ext>
                </a:extLst>
              </a:tr>
              <a:tr h="57756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Irrigated Vegetation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Band 1, 4 &amp; 7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49885779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E1F254DF-3B7B-4CE5-B9B5-5D866119B6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0775" y="303376"/>
            <a:ext cx="9772284" cy="126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LID4096" sz="3600" b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landsat 7</a:t>
            </a:r>
            <a:endParaRPr lang="ru-RU" altLang="LID4096" sz="11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LID4096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096000" y="5766810"/>
            <a:ext cx="6096000" cy="8679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http://gis-lab.info/qa/landsat-bandcomb.html</a:t>
            </a:r>
            <a:endParaRPr lang="ru-RU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23648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E4CB201B-9604-41C2-A4B6-0C3F95987A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0214783"/>
              </p:ext>
            </p:extLst>
          </p:nvPr>
        </p:nvGraphicFramePr>
        <p:xfrm>
          <a:off x="493573" y="889056"/>
          <a:ext cx="11108492" cy="5433090"/>
        </p:xfrm>
        <a:graphic>
          <a:graphicData uri="http://schemas.openxmlformats.org/drawingml/2006/table">
            <a:tbl>
              <a:tblPr firstRow="1" firstCol="1" bandRow="1">
                <a:tableStyleId>{912C8C85-51F0-491E-9774-3900AFEF0FD7}</a:tableStyleId>
              </a:tblPr>
              <a:tblGrid>
                <a:gridCol w="5866128">
                  <a:extLst>
                    <a:ext uri="{9D8B030D-6E8A-4147-A177-3AD203B41FA5}">
                      <a16:colId xmlns:a16="http://schemas.microsoft.com/office/drawing/2014/main" val="3492360894"/>
                    </a:ext>
                  </a:extLst>
                </a:gridCol>
                <a:gridCol w="5242364">
                  <a:extLst>
                    <a:ext uri="{9D8B030D-6E8A-4147-A177-3AD203B41FA5}">
                      <a16:colId xmlns:a16="http://schemas.microsoft.com/office/drawing/2014/main" val="3736383882"/>
                    </a:ext>
                  </a:extLst>
                </a:gridCol>
              </a:tblGrid>
              <a:tr h="5433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Natural Color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300" marR="241300" marT="60325" marB="60325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4 3 2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300" marR="241300" marT="60325" marB="60325" anchor="b"/>
                </a:tc>
                <a:extLst>
                  <a:ext uri="{0D108BD9-81ED-4DB2-BD59-A6C34878D82A}">
                    <a16:rowId xmlns:a16="http://schemas.microsoft.com/office/drawing/2014/main" val="2223939250"/>
                  </a:ext>
                </a:extLst>
              </a:tr>
              <a:tr h="5433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False Color (urban)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300" marR="241300" marT="60325" marB="60325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7 6 4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300" marR="241300" marT="60325" marB="60325" anchor="b"/>
                </a:tc>
                <a:extLst>
                  <a:ext uri="{0D108BD9-81ED-4DB2-BD59-A6C34878D82A}">
                    <a16:rowId xmlns:a16="http://schemas.microsoft.com/office/drawing/2014/main" val="2407159852"/>
                  </a:ext>
                </a:extLst>
              </a:tr>
              <a:tr h="5433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Color Infrared (vegetation)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300" marR="241300" marT="60325" marB="60325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5 4 3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300" marR="241300" marT="60325" marB="60325" anchor="b"/>
                </a:tc>
                <a:extLst>
                  <a:ext uri="{0D108BD9-81ED-4DB2-BD59-A6C34878D82A}">
                    <a16:rowId xmlns:a16="http://schemas.microsoft.com/office/drawing/2014/main" val="2841992477"/>
                  </a:ext>
                </a:extLst>
              </a:tr>
              <a:tr h="5433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Agriculture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300" marR="241300" marT="60325" marB="60325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6 5 2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300" marR="241300" marT="60325" marB="60325" anchor="b"/>
                </a:tc>
                <a:extLst>
                  <a:ext uri="{0D108BD9-81ED-4DB2-BD59-A6C34878D82A}">
                    <a16:rowId xmlns:a16="http://schemas.microsoft.com/office/drawing/2014/main" val="3114342694"/>
                  </a:ext>
                </a:extLst>
              </a:tr>
              <a:tr h="5433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Atmospheric Penetration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300" marR="241300" marT="60325" marB="60325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7 6 5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300" marR="241300" marT="60325" marB="60325" anchor="b"/>
                </a:tc>
                <a:extLst>
                  <a:ext uri="{0D108BD9-81ED-4DB2-BD59-A6C34878D82A}">
                    <a16:rowId xmlns:a16="http://schemas.microsoft.com/office/drawing/2014/main" val="1040566841"/>
                  </a:ext>
                </a:extLst>
              </a:tr>
              <a:tr h="5433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Healthy Vegetation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300" marR="241300" marT="60325" marB="60325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5 6 2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300" marR="241300" marT="60325" marB="60325" anchor="b"/>
                </a:tc>
                <a:extLst>
                  <a:ext uri="{0D108BD9-81ED-4DB2-BD59-A6C34878D82A}">
                    <a16:rowId xmlns:a16="http://schemas.microsoft.com/office/drawing/2014/main" val="1428941049"/>
                  </a:ext>
                </a:extLst>
              </a:tr>
              <a:tr h="5433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Land/Water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300" marR="241300" marT="60325" marB="60325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5 6 4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300" marR="241300" marT="60325" marB="60325" anchor="b"/>
                </a:tc>
                <a:extLst>
                  <a:ext uri="{0D108BD9-81ED-4DB2-BD59-A6C34878D82A}">
                    <a16:rowId xmlns:a16="http://schemas.microsoft.com/office/drawing/2014/main" val="1874546077"/>
                  </a:ext>
                </a:extLst>
              </a:tr>
              <a:tr h="5433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Natural With Atmospheric Removal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300" marR="241300" marT="60325" marB="60325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7 5 3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300" marR="241300" marT="60325" marB="60325" anchor="b"/>
                </a:tc>
                <a:extLst>
                  <a:ext uri="{0D108BD9-81ED-4DB2-BD59-A6C34878D82A}">
                    <a16:rowId xmlns:a16="http://schemas.microsoft.com/office/drawing/2014/main" val="1224060653"/>
                  </a:ext>
                </a:extLst>
              </a:tr>
              <a:tr h="5433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Shortwave Infrared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300" marR="241300" marT="60325" marB="60325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7 5 4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300" marR="241300" marT="60325" marB="60325" anchor="b"/>
                </a:tc>
                <a:extLst>
                  <a:ext uri="{0D108BD9-81ED-4DB2-BD59-A6C34878D82A}">
                    <a16:rowId xmlns:a16="http://schemas.microsoft.com/office/drawing/2014/main" val="2395935259"/>
                  </a:ext>
                </a:extLst>
              </a:tr>
              <a:tr h="5433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Vegetation Analysis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300" marR="241300" marT="60325" marB="60325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6 5 4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300" marR="241300" marT="60325" marB="60325" anchor="b"/>
                </a:tc>
                <a:extLst>
                  <a:ext uri="{0D108BD9-81ED-4DB2-BD59-A6C34878D82A}">
                    <a16:rowId xmlns:a16="http://schemas.microsoft.com/office/drawing/2014/main" val="3142514636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602D00C0-4DE9-4B52-9A61-3CA5F6C14D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573" y="221717"/>
            <a:ext cx="9772284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LID4096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landsat</a:t>
            </a:r>
            <a:r>
              <a:rPr lang="ru-RU" altLang="LID4096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7</a:t>
            </a:r>
            <a:endParaRPr lang="ru-RU" altLang="LID4096" sz="1050" dirty="0"/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LID4096" sz="3600" dirty="0">
              <a:latin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558499" y="6322146"/>
            <a:ext cx="43140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http://gis-lab.info/qa/landsat-bandcomb.html</a:t>
            </a:r>
            <a:endParaRPr lang="ru-RU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00158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1354237"/>
              </p:ext>
            </p:extLst>
          </p:nvPr>
        </p:nvGraphicFramePr>
        <p:xfrm>
          <a:off x="742948" y="800100"/>
          <a:ext cx="9950944" cy="537686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87736">
                  <a:extLst>
                    <a:ext uri="{9D8B030D-6E8A-4147-A177-3AD203B41FA5}">
                      <a16:colId xmlns:a16="http://schemas.microsoft.com/office/drawing/2014/main" val="4070521526"/>
                    </a:ext>
                  </a:extLst>
                </a:gridCol>
                <a:gridCol w="2487736">
                  <a:extLst>
                    <a:ext uri="{9D8B030D-6E8A-4147-A177-3AD203B41FA5}">
                      <a16:colId xmlns:a16="http://schemas.microsoft.com/office/drawing/2014/main" val="2096853457"/>
                    </a:ext>
                  </a:extLst>
                </a:gridCol>
                <a:gridCol w="2487736">
                  <a:extLst>
                    <a:ext uri="{9D8B030D-6E8A-4147-A177-3AD203B41FA5}">
                      <a16:colId xmlns:a16="http://schemas.microsoft.com/office/drawing/2014/main" val="1369172344"/>
                    </a:ext>
                  </a:extLst>
                </a:gridCol>
                <a:gridCol w="2487736">
                  <a:extLst>
                    <a:ext uri="{9D8B030D-6E8A-4147-A177-3AD203B41FA5}">
                      <a16:colId xmlns:a16="http://schemas.microsoft.com/office/drawing/2014/main" val="941620588"/>
                    </a:ext>
                  </a:extLst>
                </a:gridCol>
              </a:tblGrid>
              <a:tr h="2182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Комбинация Landsat 5,7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30" marR="8330" marT="8330" marB="833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Комбинация Landsat 8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30" marR="8330" marT="8330" marB="833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Возможная информация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30" marR="8330" marT="8330" marB="833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Примеры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30" marR="8330" marT="8330" marB="8330" anchor="ctr"/>
                </a:tc>
                <a:extLst>
                  <a:ext uri="{0D108BD9-81ED-4DB2-BD59-A6C34878D82A}">
                    <a16:rowId xmlns:a16="http://schemas.microsoft.com/office/drawing/2014/main" val="3389281177"/>
                  </a:ext>
                </a:extLst>
              </a:tr>
              <a:tr h="218204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4,3,2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30" marR="8330" marT="8330" marB="8330" anchor="ctr"/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5,4,3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30" marR="8330" marT="8330" marB="8330" anchor="ctr"/>
                </a:tc>
                <a:tc rowSpan="3">
                  <a:txBody>
                    <a:bodyPr/>
                    <a:lstStyle/>
                    <a:p>
                      <a:pPr marR="80010"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Стандартная комбинация «искусственные цвета». Растительность отображается в оттенках красного, городская застройка – зелено-голубых, а цвет почвы варьируется от темно до светло коричневого. Лед, снег и облака выглядят белыми или светло голубыми (лед и облака по краям). Хвойные леса будут выглядеть более темно-красными или даже коричневыми по сравнению с лиственными. Эта комбинация очень популярна и используется, главным образом, для изучения состояния растительного покрова, мониторинга дренажа и почвенной мозаики, а также для изучения агрокультур. В целом, насыщенные оттенки красного являются индикаторами здоровой и (или) широколиственной растительности, в то время как более светлые оттенки характеризуют травянистую или редколесья/кустарниковую растительность.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30" marR="8330" marT="8330" marB="833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30" marR="8330" marT="8330" marB="8330" anchor="ctr"/>
                </a:tc>
                <a:extLst>
                  <a:ext uri="{0D108BD9-81ED-4DB2-BD59-A6C34878D82A}">
                    <a16:rowId xmlns:a16="http://schemas.microsoft.com/office/drawing/2014/main" val="1870947676"/>
                  </a:ext>
                </a:extLst>
              </a:tr>
              <a:tr h="21820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30" marR="8330" marT="8330" marB="8330" anchor="ctr"/>
                </a:tc>
                <a:extLst>
                  <a:ext uri="{0D108BD9-81ED-4DB2-BD59-A6C34878D82A}">
                    <a16:rowId xmlns:a16="http://schemas.microsoft.com/office/drawing/2014/main" val="3531422046"/>
                  </a:ext>
                </a:extLst>
              </a:tr>
              <a:tr h="472225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30" marR="8330" marT="8330" marB="8330" anchor="ctr"/>
                </a:tc>
                <a:extLst>
                  <a:ext uri="{0D108BD9-81ED-4DB2-BD59-A6C34878D82A}">
                    <a16:rowId xmlns:a16="http://schemas.microsoft.com/office/drawing/2014/main" val="218157028"/>
                  </a:ext>
                </a:extLst>
              </a:tr>
            </a:tbl>
          </a:graphicData>
        </a:graphic>
      </p:graphicFrame>
      <p:pic>
        <p:nvPicPr>
          <p:cNvPr id="1039" name="Рисунок 62" descr="https://wiki.gis-lab.info/skins/common/images/magnify-clip.png">
            <a:hlinkClick r:id="rId2" tooltip="&quot;Увеличить&quot;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600" y="1825625"/>
            <a:ext cx="144463" cy="106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Рисунок 64" descr="https://wiki.gis-lab.info/skins/common/images/magnify-clip.png">
            <a:hlinkClick r:id="rId4" tooltip="&quot;Увеличить&quot;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600" y="1825625"/>
            <a:ext cx="144463" cy="106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5825" y="2038350"/>
            <a:ext cx="1495425" cy="126612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5825" y="3450400"/>
            <a:ext cx="1524000" cy="129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4003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6481343"/>
              </p:ext>
            </p:extLst>
          </p:nvPr>
        </p:nvGraphicFramePr>
        <p:xfrm>
          <a:off x="1055974" y="733448"/>
          <a:ext cx="9584752" cy="53911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96188">
                  <a:extLst>
                    <a:ext uri="{9D8B030D-6E8A-4147-A177-3AD203B41FA5}">
                      <a16:colId xmlns:a16="http://schemas.microsoft.com/office/drawing/2014/main" val="2083313644"/>
                    </a:ext>
                  </a:extLst>
                </a:gridCol>
                <a:gridCol w="2396188">
                  <a:extLst>
                    <a:ext uri="{9D8B030D-6E8A-4147-A177-3AD203B41FA5}">
                      <a16:colId xmlns:a16="http://schemas.microsoft.com/office/drawing/2014/main" val="574092703"/>
                    </a:ext>
                  </a:extLst>
                </a:gridCol>
                <a:gridCol w="2396188">
                  <a:extLst>
                    <a:ext uri="{9D8B030D-6E8A-4147-A177-3AD203B41FA5}">
                      <a16:colId xmlns:a16="http://schemas.microsoft.com/office/drawing/2014/main" val="1448211275"/>
                    </a:ext>
                  </a:extLst>
                </a:gridCol>
                <a:gridCol w="2396188">
                  <a:extLst>
                    <a:ext uri="{9D8B030D-6E8A-4147-A177-3AD203B41FA5}">
                      <a16:colId xmlns:a16="http://schemas.microsoft.com/office/drawing/2014/main" val="3155406408"/>
                    </a:ext>
                  </a:extLst>
                </a:gridCol>
              </a:tblGrid>
              <a:tr h="204425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3,2,1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2" marR="8682" marT="8682" marB="8682" anchor="ctr"/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4,3,2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2" marR="8682" marT="8682" marB="8682" anchor="ctr"/>
                </a:tc>
                <a:tc rowSpan="3">
                  <a:txBody>
                    <a:bodyPr/>
                    <a:lstStyle/>
                    <a:p>
                      <a:pPr marR="80010"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Комбинация «естественные цвета». В этой комбинации используются каналы видимо диапазона, поэтому объекты земной поверхности выглядят похожими на то, как они воспринимаются человеческим глазом. Здоровая растительность выглядит зеленой, убранные поля – светлыми, нездоровая растительность – коричневой и желтой, дороги – серыми, береговые линии – белесыми. Эта комбинация каналов дает возможность анализировать состояние водных объектов и процессы седиментации, оценивать глубины. Также используется для изучения антропогенных объектов. Вырубки и разреженная растительность детектируются плохо, в отличие от комбинации </a:t>
                      </a: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"/>
                        </a:rPr>
                        <a:t>4-5-1</a:t>
                      </a: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или </a:t>
                      </a: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3"/>
                        </a:rPr>
                        <a:t>4-3-2</a:t>
                      </a: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Облака и снег выглядят одинаково белыми и трудноразличимы. Кроме того, трудно отделить один тип растительности от другого. Эта комбинация не позволяет отличить мелководье от почв в отличие от комбинации </a:t>
                      </a: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4"/>
                        </a:rPr>
                        <a:t>7-5-3</a:t>
                      </a: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2" marR="8682" marT="8682" marB="8682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2" marR="8682" marT="8682" marB="8682" anchor="ctr"/>
                </a:tc>
                <a:extLst>
                  <a:ext uri="{0D108BD9-81ED-4DB2-BD59-A6C34878D82A}">
                    <a16:rowId xmlns:a16="http://schemas.microsoft.com/office/drawing/2014/main" val="1250374659"/>
                  </a:ext>
                </a:extLst>
              </a:tr>
              <a:tr h="2044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2" marR="8682" marT="8682" marB="8682" anchor="ctr"/>
                </a:tc>
                <a:extLst>
                  <a:ext uri="{0D108BD9-81ED-4DB2-BD59-A6C34878D82A}">
                    <a16:rowId xmlns:a16="http://schemas.microsoft.com/office/drawing/2014/main" val="308248739"/>
                  </a:ext>
                </a:extLst>
              </a:tr>
              <a:tr h="498225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2" marR="8682" marT="8682" marB="8682" anchor="ctr"/>
                </a:tc>
                <a:extLst>
                  <a:ext uri="{0D108BD9-81ED-4DB2-BD59-A6C34878D82A}">
                    <a16:rowId xmlns:a16="http://schemas.microsoft.com/office/drawing/2014/main" val="1744530661"/>
                  </a:ext>
                </a:extLst>
              </a:tr>
            </a:tbl>
          </a:graphicData>
        </a:graphic>
      </p:graphicFrame>
      <p:pic>
        <p:nvPicPr>
          <p:cNvPr id="2051" name="Рисунок 68" descr="https://wiki.gis-lab.info/skins/common/images/magnify-clip.png">
            <a:hlinkClick r:id="rId5" tooltip="&quot;Увеличить&quot;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338" y="1646238"/>
            <a:ext cx="144462" cy="10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Рисунок 70" descr="https://wiki.gis-lab.info/skins/common/images/magnify-clip.png">
            <a:hlinkClick r:id="rId7" tooltip="&quot;Увеличить&quot;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338" y="1646238"/>
            <a:ext cx="144462" cy="10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Рисунок 72" descr="https://wiki.gis-lab.info/skins/common/images/magnify-clip.png">
            <a:hlinkClick r:id="rId8" tooltip="&quot;Увеличить&quot;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338" y="1646238"/>
            <a:ext cx="144462" cy="10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72500" y="1646238"/>
            <a:ext cx="1766250" cy="14954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61249" y="3590924"/>
            <a:ext cx="1777501" cy="1504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1254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5061144"/>
              </p:ext>
            </p:extLst>
          </p:nvPr>
        </p:nvGraphicFramePr>
        <p:xfrm>
          <a:off x="914400" y="295274"/>
          <a:ext cx="9791700" cy="634467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47925">
                  <a:extLst>
                    <a:ext uri="{9D8B030D-6E8A-4147-A177-3AD203B41FA5}">
                      <a16:colId xmlns:a16="http://schemas.microsoft.com/office/drawing/2014/main" val="1169356191"/>
                    </a:ext>
                  </a:extLst>
                </a:gridCol>
                <a:gridCol w="2447925">
                  <a:extLst>
                    <a:ext uri="{9D8B030D-6E8A-4147-A177-3AD203B41FA5}">
                      <a16:colId xmlns:a16="http://schemas.microsoft.com/office/drawing/2014/main" val="2158275705"/>
                    </a:ext>
                  </a:extLst>
                </a:gridCol>
                <a:gridCol w="2447925">
                  <a:extLst>
                    <a:ext uri="{9D8B030D-6E8A-4147-A177-3AD203B41FA5}">
                      <a16:colId xmlns:a16="http://schemas.microsoft.com/office/drawing/2014/main" val="1232767154"/>
                    </a:ext>
                  </a:extLst>
                </a:gridCol>
                <a:gridCol w="2447925">
                  <a:extLst>
                    <a:ext uri="{9D8B030D-6E8A-4147-A177-3AD203B41FA5}">
                      <a16:colId xmlns:a16="http://schemas.microsoft.com/office/drawing/2014/main" val="1027612183"/>
                    </a:ext>
                  </a:extLst>
                </a:gridCol>
              </a:tblGrid>
              <a:tr h="161639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7,4,2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08" marR="6108" marT="6108" marB="6108" anchor="ctr"/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7,5,3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08" marR="6108" marT="6108" marB="6108" anchor="ctr"/>
                </a:tc>
                <a:tc rowSpan="3">
                  <a:txBody>
                    <a:bodyPr/>
                    <a:lstStyle/>
                    <a:p>
                      <a:pPr marR="80010" algn="just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Эта комбинация дает изображение близкое к естественным цветам, но в тоже время позволяет анализировать состояние атмосферы и дым. Здоровая растительность выглядит ярко зеленой, травянистые сообщества – зелеными, ярко розовые участки детектируют открытую почву, коричневые и оранжевые тона характерны для разреженной растительности. Сухостойная растительность выглядит оранжевой, вода- голубой. Песок, почва и минералы могут быть представлены очень большим числом цветов и оттенков. Эта комбинация дает великолепный результат при анализе пустынь и </a:t>
                      </a:r>
                      <a:r>
                        <a:rPr lang="ru-RU" sz="1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опустыненных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территорий. Кроме того, может быть использована для изучения сельскохозяйственных земель и водно-болотных угодий. Сгоревшие территории будут выглядеть ярко красными. Эта комбинация используется для изучения динамики пожаров и пост-пожарного анализа территории. Городская застройка отображается в оттенках розово-фиолетового, травянистые сообщества – зелеными и светло зелеными. Светло зеленые точки внутри городских территорий могут быть парками, садами или полями для гольфа (актуально для России :)). Оливково-зеленый цвет характерен для лесных массивов и более темный цвет является индикатором примеси хвойных пород.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08" marR="6108" marT="6108" marB="6108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08" marR="6108" marT="6108" marB="6108" anchor="ctr"/>
                </a:tc>
                <a:extLst>
                  <a:ext uri="{0D108BD9-81ED-4DB2-BD59-A6C34878D82A}">
                    <a16:rowId xmlns:a16="http://schemas.microsoft.com/office/drawing/2014/main" val="4123473812"/>
                  </a:ext>
                </a:extLst>
              </a:tr>
              <a:tr h="16163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08" marR="6108" marT="6108" marB="6108" anchor="ctr"/>
                </a:tc>
                <a:extLst>
                  <a:ext uri="{0D108BD9-81ED-4DB2-BD59-A6C34878D82A}">
                    <a16:rowId xmlns:a16="http://schemas.microsoft.com/office/drawing/2014/main" val="44929506"/>
                  </a:ext>
                </a:extLst>
              </a:tr>
              <a:tr h="601544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08" marR="6108" marT="6108" marB="6108" anchor="ctr"/>
                </a:tc>
                <a:extLst>
                  <a:ext uri="{0D108BD9-81ED-4DB2-BD59-A6C34878D82A}">
                    <a16:rowId xmlns:a16="http://schemas.microsoft.com/office/drawing/2014/main" val="2259356991"/>
                  </a:ext>
                </a:extLst>
              </a:tr>
            </a:tbl>
          </a:graphicData>
        </a:graphic>
      </p:graphicFrame>
      <p:pic>
        <p:nvPicPr>
          <p:cNvPr id="3075" name="Рисунок 74" descr="https://wiki.gis-lab.info/skins/common/images/magnify-clip.png">
            <a:hlinkClick r:id="rId2" tooltip="&quot;Увеличить&quot;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513" y="1539776"/>
            <a:ext cx="183040" cy="127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Рисунок 76" descr="https://wiki.gis-lab.info/skins/common/images/magnify-clip.png">
            <a:hlinkClick r:id="rId4" tooltip="&quot;Увеличить&quot;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513" y="1539776"/>
            <a:ext cx="183040" cy="127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Рисунок 78" descr="https://wiki.gis-lab.info/skins/common/images/magnify-clip.png">
            <a:hlinkClick r:id="rId5" tooltip="&quot;Увеличить&quot;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513" y="1539776"/>
            <a:ext cx="183040" cy="127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1425" y="1238250"/>
            <a:ext cx="1732500" cy="14668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57675" y="3324225"/>
            <a:ext cx="1800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9800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4321112"/>
              </p:ext>
            </p:extLst>
          </p:nvPr>
        </p:nvGraphicFramePr>
        <p:xfrm>
          <a:off x="1228722" y="1123950"/>
          <a:ext cx="9467852" cy="52118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66963">
                  <a:extLst>
                    <a:ext uri="{9D8B030D-6E8A-4147-A177-3AD203B41FA5}">
                      <a16:colId xmlns:a16="http://schemas.microsoft.com/office/drawing/2014/main" val="281546119"/>
                    </a:ext>
                  </a:extLst>
                </a:gridCol>
                <a:gridCol w="2366963">
                  <a:extLst>
                    <a:ext uri="{9D8B030D-6E8A-4147-A177-3AD203B41FA5}">
                      <a16:colId xmlns:a16="http://schemas.microsoft.com/office/drawing/2014/main" val="2048093792"/>
                    </a:ext>
                  </a:extLst>
                </a:gridCol>
                <a:gridCol w="2366963">
                  <a:extLst>
                    <a:ext uri="{9D8B030D-6E8A-4147-A177-3AD203B41FA5}">
                      <a16:colId xmlns:a16="http://schemas.microsoft.com/office/drawing/2014/main" val="3867566665"/>
                    </a:ext>
                  </a:extLst>
                </a:gridCol>
                <a:gridCol w="2366963">
                  <a:extLst>
                    <a:ext uri="{9D8B030D-6E8A-4147-A177-3AD203B41FA5}">
                      <a16:colId xmlns:a16="http://schemas.microsoft.com/office/drawing/2014/main" val="1761140923"/>
                    </a:ext>
                  </a:extLst>
                </a:gridCol>
              </a:tblGrid>
              <a:tr h="185335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4,5,1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28" marR="7528" marT="7528" marB="7528" anchor="ctr"/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5,6,2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28" marR="7528" marT="7528" marB="7528" anchor="ctr"/>
                </a:tc>
                <a:tc rowSpan="3">
                  <a:txBody>
                    <a:bodyPr/>
                    <a:lstStyle/>
                    <a:p>
                      <a:pPr marR="80010"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Здоровая растительность отображается в оттенках красного, коричневого, оранжевого и зеленого. Почвы могут выглядеть зелеными или коричневыми, урбанизированные территории – белесыми, серыми и зелено-голубыми, ярко голубой цвет может детектировать недавно вырубленные территории, а красноватые – восстановление растительности или разреженную растительность. Чистая, глубокая вода будет выглядеть очень темно синей (почти черной), если же это мелководье или в воде содержится большое количество взвесей, то в цвете будут преобладать более светлые синие оттенки. Добавление среднего инфракрасного канала позволяет добиться хорошей различимости возраста растительности. Здоровая растительность дает очень сильное отражение в 4 и 5 каналах. Использование комбинации </a:t>
                      </a: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"/>
                        </a:rPr>
                        <a:t>3-2-1</a:t>
                      </a: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параллельно с этой комбинацией позволяет различать затопляемые территории и растительность. Эта комбинация малопригодна для детектирования дорог и шоссе.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28" marR="7528" marT="7528" marB="7528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28" marR="7528" marT="7528" marB="7528" anchor="ctr"/>
                </a:tc>
                <a:extLst>
                  <a:ext uri="{0D108BD9-81ED-4DB2-BD59-A6C34878D82A}">
                    <a16:rowId xmlns:a16="http://schemas.microsoft.com/office/drawing/2014/main" val="169873420"/>
                  </a:ext>
                </a:extLst>
              </a:tr>
              <a:tr h="18533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28" marR="7528" marT="7528" marB="7528" anchor="ctr"/>
                </a:tc>
                <a:extLst>
                  <a:ext uri="{0D108BD9-81ED-4DB2-BD59-A6C34878D82A}">
                    <a16:rowId xmlns:a16="http://schemas.microsoft.com/office/drawing/2014/main" val="2483391059"/>
                  </a:ext>
                </a:extLst>
              </a:tr>
              <a:tr h="468234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28" marR="7528" marT="7528" marB="7528" anchor="ctr"/>
                </a:tc>
                <a:extLst>
                  <a:ext uri="{0D108BD9-81ED-4DB2-BD59-A6C34878D82A}">
                    <a16:rowId xmlns:a16="http://schemas.microsoft.com/office/drawing/2014/main" val="3151579887"/>
                  </a:ext>
                </a:extLst>
              </a:tr>
            </a:tbl>
          </a:graphicData>
        </a:graphic>
      </p:graphicFrame>
      <p:pic>
        <p:nvPicPr>
          <p:cNvPr id="4099" name="Рисунок 80" descr="https://wiki.gis-lab.info/skins/common/images/magnify-clip.png">
            <a:hlinkClick r:id="rId3" tooltip="&quot;Увеличить&quot;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925" y="1825625"/>
            <a:ext cx="144463" cy="106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Рисунок 82" descr="https://wiki.gis-lab.info/skins/common/images/magnify-clip.png">
            <a:hlinkClick r:id="rId5" tooltip="&quot;Увеличить&quot;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925" y="1825625"/>
            <a:ext cx="144463" cy="106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" name="Рисунок 84" descr="https://wiki.gis-lab.info/skins/common/images/magnify-clip.png">
            <a:hlinkClick r:id="rId6" tooltip="&quot;Увеличить&quot;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925" y="1825625"/>
            <a:ext cx="144463" cy="106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6275" y="2314575"/>
            <a:ext cx="1604109" cy="132873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36316" y="4001293"/>
            <a:ext cx="1724025" cy="1462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2582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778915"/>
              </p:ext>
            </p:extLst>
          </p:nvPr>
        </p:nvGraphicFramePr>
        <p:xfrm>
          <a:off x="838200" y="1143001"/>
          <a:ext cx="10515600" cy="478805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1509762946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382376036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3750433297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4012672068"/>
                    </a:ext>
                  </a:extLst>
                </a:gridCol>
              </a:tblGrid>
              <a:tr h="250510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4,5,3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5,6,4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 rowSpan="3">
                  <a:txBody>
                    <a:bodyPr/>
                    <a:lstStyle/>
                    <a:p>
                      <a:pPr marR="80010"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Эта комбинация ближнего, среднего ИК-каналов и красного видимого канала позволяет четко различить границу между водой и сушей и подчеркнуть скрытые детали плохо видимые при использовании только каналов видимого диапазона. С большой точностью будут детектироваться водные объекты внутри суши. Эта комбинация отображает растительность в различных оттенках и тонах коричневого, зеленого и оранжевого. Эта комбинация дает возможность анализа влажности и полезны при изучении почв и растительного покрова. В целом, чем выше влажность почв, тем темнее она будет выглядеть, что обусловлено поглощением водой излучения ИК диапазона.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753080439"/>
                  </a:ext>
                </a:extLst>
              </a:tr>
              <a:tr h="25051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274642945"/>
                  </a:ext>
                </a:extLst>
              </a:tr>
              <a:tr h="428703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214534425"/>
                  </a:ext>
                </a:extLst>
              </a:tr>
            </a:tbl>
          </a:graphicData>
        </a:graphic>
      </p:graphicFrame>
      <p:pic>
        <p:nvPicPr>
          <p:cNvPr id="5123" name="Рисунок 86" descr="https://wiki.gis-lab.info/skins/common/images/magnify-clip.png">
            <a:hlinkClick r:id="rId2" tooltip="&quot;Увеличить&quot;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71688"/>
            <a:ext cx="144463" cy="10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Рисунок 88" descr="https://wiki.gis-lab.info/skins/common/images/magnify-clip.png">
            <a:hlinkClick r:id="rId4" tooltip="&quot;Увеличить&quot;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71688"/>
            <a:ext cx="144463" cy="10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1" name="Рисунок 30" descr="https://wiki.gis-lab.info/skins/common/images/magnify-clip.png">
            <a:hlinkClick r:id="rId5" tooltip="&quot;Увеличить&quot;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71688"/>
            <a:ext cx="144463" cy="10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15425" y="2178050"/>
            <a:ext cx="1619250" cy="137096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15425" y="3898581"/>
            <a:ext cx="1619250" cy="1370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4199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0784491"/>
              </p:ext>
            </p:extLst>
          </p:nvPr>
        </p:nvGraphicFramePr>
        <p:xfrm>
          <a:off x="1008349" y="927467"/>
          <a:ext cx="9584752" cy="47112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96188">
                  <a:extLst>
                    <a:ext uri="{9D8B030D-6E8A-4147-A177-3AD203B41FA5}">
                      <a16:colId xmlns:a16="http://schemas.microsoft.com/office/drawing/2014/main" val="2446621604"/>
                    </a:ext>
                  </a:extLst>
                </a:gridCol>
                <a:gridCol w="2396188">
                  <a:extLst>
                    <a:ext uri="{9D8B030D-6E8A-4147-A177-3AD203B41FA5}">
                      <a16:colId xmlns:a16="http://schemas.microsoft.com/office/drawing/2014/main" val="3161482172"/>
                    </a:ext>
                  </a:extLst>
                </a:gridCol>
                <a:gridCol w="2396188">
                  <a:extLst>
                    <a:ext uri="{9D8B030D-6E8A-4147-A177-3AD203B41FA5}">
                      <a16:colId xmlns:a16="http://schemas.microsoft.com/office/drawing/2014/main" val="1446268187"/>
                    </a:ext>
                  </a:extLst>
                </a:gridCol>
                <a:gridCol w="2396188">
                  <a:extLst>
                    <a:ext uri="{9D8B030D-6E8A-4147-A177-3AD203B41FA5}">
                      <a16:colId xmlns:a16="http://schemas.microsoft.com/office/drawing/2014/main" val="344458846"/>
                    </a:ext>
                  </a:extLst>
                </a:gridCol>
              </a:tblGrid>
              <a:tr h="184055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7,5,3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2" marR="8682" marT="8682" marB="8682" anchor="ctr"/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7,6,4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2" marR="8682" marT="8682" marB="8682" anchor="ctr"/>
                </a:tc>
                <a:tc rowSpan="3">
                  <a:txBody>
                    <a:bodyPr/>
                    <a:lstStyle/>
                    <a:p>
                      <a:pPr marR="80010"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Эта комбинация дает изображение близкое к естественным цветам, но в тоже время позволяет анализировать состояние атмосферы и дым. Растительность отображается в оттенках темно и светло зеленого, урбанизированные территории выглядят белыми, зелено-голубыми и малиновыми, почвы, песок и минералы могут быть очень разных цветов. Практически полное поглощение излечения в среднем ИК-диапазоне водой, снегом и льдом позволяет очень четко выделять береговую линию и подчеркнуть водные объекты на снимке. Горячие точки (как, например, кальдеры вулканов и пожары) выглядят красноватыми или желтыми. Одно из возможных применений этой комбинации каналов – мониторинг пожаров. Затопляемые территории выглядят очень темно синими и почти черными, в отличие от комбинации </a:t>
                      </a: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"/>
                        </a:rPr>
                        <a:t>3-2-1</a:t>
                      </a: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где они выглядят серыми и плохо различимы.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2" marR="8682" marT="8682" marB="8682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2" marR="8682" marT="8682" marB="8682" anchor="ctr"/>
                </a:tc>
                <a:extLst>
                  <a:ext uri="{0D108BD9-81ED-4DB2-BD59-A6C34878D82A}">
                    <a16:rowId xmlns:a16="http://schemas.microsoft.com/office/drawing/2014/main" val="953558968"/>
                  </a:ext>
                </a:extLst>
              </a:tr>
              <a:tr h="1840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2" marR="8682" marT="8682" marB="8682" anchor="ctr"/>
                </a:tc>
                <a:extLst>
                  <a:ext uri="{0D108BD9-81ED-4DB2-BD59-A6C34878D82A}">
                    <a16:rowId xmlns:a16="http://schemas.microsoft.com/office/drawing/2014/main" val="3717456813"/>
                  </a:ext>
                </a:extLst>
              </a:tr>
              <a:tr h="398322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2" marR="8682" marT="8682" marB="8682" anchor="ctr"/>
                </a:tc>
                <a:extLst>
                  <a:ext uri="{0D108BD9-81ED-4DB2-BD59-A6C34878D82A}">
                    <a16:rowId xmlns:a16="http://schemas.microsoft.com/office/drawing/2014/main" val="2972432734"/>
                  </a:ext>
                </a:extLst>
              </a:tr>
            </a:tbl>
          </a:graphicData>
        </a:graphic>
      </p:graphicFrame>
      <p:pic>
        <p:nvPicPr>
          <p:cNvPr id="6147" name="Рисунок 32" descr="https://wiki.gis-lab.info/skins/common/images/magnify-clip.png">
            <a:hlinkClick r:id="rId3" tooltip="&quot;Увеличить&quot;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338" y="1812925"/>
            <a:ext cx="144462" cy="106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Рисунок 34" descr="https://wiki.gis-lab.info/skins/common/images/magnify-clip.png">
            <a:hlinkClick r:id="rId5" tooltip="&quot;Увеличить&quot;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338" y="1812925"/>
            <a:ext cx="144462" cy="106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5" name="Рисунок 36" descr="https://wiki.gis-lab.info/skins/common/images/magnify-clip.png">
            <a:hlinkClick r:id="rId6" tooltip="&quot;Увеличить&quot;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338" y="1812925"/>
            <a:ext cx="144462" cy="106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39150" y="1597849"/>
            <a:ext cx="1724025" cy="14596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39150" y="3480256"/>
            <a:ext cx="1800225" cy="152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4574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295508"/>
              </p:ext>
            </p:extLst>
          </p:nvPr>
        </p:nvGraphicFramePr>
        <p:xfrm>
          <a:off x="838200" y="819149"/>
          <a:ext cx="10515600" cy="492903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502219486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389895514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98055408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4111528511"/>
                    </a:ext>
                  </a:extLst>
                </a:gridCol>
              </a:tblGrid>
              <a:tr h="318196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5,4,3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6,5,4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 rowSpan="3">
                  <a:txBody>
                    <a:bodyPr/>
                    <a:lstStyle/>
                    <a:p>
                      <a:pPr marR="80010"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Как и комбинация </a:t>
                      </a: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"/>
                        </a:rPr>
                        <a:t>4-5-1</a:t>
                      </a: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эта комбинация дает дешифровщику очень много информации и цветовых контрастов. Здоровая растительность выглядит ярко зеленой, а почвы – розовато-лиловыми. В отличие от </a:t>
                      </a: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3"/>
                        </a:rPr>
                        <a:t>7-4-2</a:t>
                      </a: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включающей 7 канал и позволяющей изучать геологические процессы, эта комбинация дает возможность анализировать сельскохозяйственные угодья. Эта комбинация очень удобна для изучения растительного покрова и широко используется для анализа состояния лесных сообществ.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814756161"/>
                  </a:ext>
                </a:extLst>
              </a:tr>
              <a:tr h="31819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28308069"/>
                  </a:ext>
                </a:extLst>
              </a:tr>
              <a:tr h="429263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511112217"/>
                  </a:ext>
                </a:extLst>
              </a:tr>
            </a:tbl>
          </a:graphicData>
        </a:graphic>
      </p:graphicFrame>
      <p:pic>
        <p:nvPicPr>
          <p:cNvPr id="7171" name="Рисунок 38" descr="https://wiki.gis-lab.info/skins/common/images/magnify-clip.png">
            <a:hlinkClick r:id="rId4" tooltip="&quot;Увеличить&quot;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620963"/>
            <a:ext cx="144463" cy="10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Рисунок 40" descr="https://wiki.gis-lab.info/skins/common/images/magnify-clip.png">
            <a:hlinkClick r:id="rId6" tooltip="&quot;Увеличить&quot;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620963"/>
            <a:ext cx="144463" cy="10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9" name="Рисунок 42" descr="https://wiki.gis-lab.info/skins/common/images/magnify-clip.png">
            <a:hlinkClick r:id="rId7" tooltip="&quot;Увеличить&quot;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620963"/>
            <a:ext cx="144463" cy="10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86875" y="1875335"/>
            <a:ext cx="1419225" cy="120161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89480" y="3533429"/>
            <a:ext cx="1416620" cy="1199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3596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Rectangle 7">
            <a:extLst>
              <a:ext uri="{FF2B5EF4-FFF2-40B4-BE49-F238E27FC236}">
                <a16:creationId xmlns:a16="http://schemas.microsoft.com/office/drawing/2014/main" id="{7608836D-C7CD-485D-A3EE-F45976D9233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E5829972-04AB-4FA5-807B-D16B84C8FE9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4526280"/>
            <a:ext cx="9975273" cy="23317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08825D8A-33EB-4232-B2F4-F9F0A23B8E6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2051" y="524740"/>
            <a:ext cx="11247895" cy="57651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13">
            <a:extLst>
              <a:ext uri="{FF2B5EF4-FFF2-40B4-BE49-F238E27FC236}">
                <a16:creationId xmlns:a16="http://schemas.microsoft.com/office/drawing/2014/main" id="{37ECC478-556B-4732-A558-70E89B6614E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73418" y="44817"/>
            <a:ext cx="233303" cy="772404"/>
            <a:chOff x="11873418" y="44817"/>
            <a:chExt cx="233303" cy="772404"/>
          </a:xfrm>
        </p:grpSpPr>
        <p:sp>
          <p:nvSpPr>
            <p:cNvPr id="8" name="Rectangle 64">
              <a:extLst>
                <a:ext uri="{FF2B5EF4-FFF2-40B4-BE49-F238E27FC236}">
                  <a16:creationId xmlns:a16="http://schemas.microsoft.com/office/drawing/2014/main" id="{2569EEB1-2A6F-46C7-AAEA-CD1B676E487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3605" y="461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66">
              <a:extLst>
                <a:ext uri="{FF2B5EF4-FFF2-40B4-BE49-F238E27FC236}">
                  <a16:creationId xmlns:a16="http://schemas.microsoft.com/office/drawing/2014/main" id="{3439FD61-F1F1-466A-9CE6-06072254904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72115" y="4612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64">
              <a:extLst>
                <a:ext uri="{FF2B5EF4-FFF2-40B4-BE49-F238E27FC236}">
                  <a16:creationId xmlns:a16="http://schemas.microsoft.com/office/drawing/2014/main" id="{BB5C3D91-969C-49DE-81A1-EED0E9FAD73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6191" y="75669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66">
              <a:extLst>
                <a:ext uri="{FF2B5EF4-FFF2-40B4-BE49-F238E27FC236}">
                  <a16:creationId xmlns:a16="http://schemas.microsoft.com/office/drawing/2014/main" id="{14FDF799-8DBD-465A-BFCD-B8D2F864435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72455" y="75669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64">
              <a:extLst>
                <a:ext uri="{FF2B5EF4-FFF2-40B4-BE49-F238E27FC236}">
                  <a16:creationId xmlns:a16="http://schemas.microsoft.com/office/drawing/2014/main" id="{4ED0DC5F-645A-4A94-A3C6-9ABA8BEA81B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6191" y="61457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66">
              <a:extLst>
                <a:ext uri="{FF2B5EF4-FFF2-40B4-BE49-F238E27FC236}">
                  <a16:creationId xmlns:a16="http://schemas.microsoft.com/office/drawing/2014/main" id="{987528AE-1A5D-4EAD-9B8F-F27DC6D71BE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72455" y="61457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64">
              <a:extLst>
                <a:ext uri="{FF2B5EF4-FFF2-40B4-BE49-F238E27FC236}">
                  <a16:creationId xmlns:a16="http://schemas.microsoft.com/office/drawing/2014/main" id="{3EC03E9D-7957-42F3-B30E-B17E1BD9C2E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6191" y="472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66">
              <a:extLst>
                <a:ext uri="{FF2B5EF4-FFF2-40B4-BE49-F238E27FC236}">
                  <a16:creationId xmlns:a16="http://schemas.microsoft.com/office/drawing/2014/main" id="{8500EA75-AD80-4038-B7BA-18101069CAF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72455" y="472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64">
              <a:extLst>
                <a:ext uri="{FF2B5EF4-FFF2-40B4-BE49-F238E27FC236}">
                  <a16:creationId xmlns:a16="http://schemas.microsoft.com/office/drawing/2014/main" id="{A8518B9B-2CF4-499C-8869-53DAF713C7B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6191" y="330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66">
              <a:extLst>
                <a:ext uri="{FF2B5EF4-FFF2-40B4-BE49-F238E27FC236}">
                  <a16:creationId xmlns:a16="http://schemas.microsoft.com/office/drawing/2014/main" id="{8A0105D1-8B0F-48FB-99CE-F317FC01C62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72455" y="330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64">
              <a:extLst>
                <a:ext uri="{FF2B5EF4-FFF2-40B4-BE49-F238E27FC236}">
                  <a16:creationId xmlns:a16="http://schemas.microsoft.com/office/drawing/2014/main" id="{CE0072A9-6AA2-4FFD-B286-2F7C4D0B868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6191" y="188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66">
              <a:extLst>
                <a:ext uri="{FF2B5EF4-FFF2-40B4-BE49-F238E27FC236}">
                  <a16:creationId xmlns:a16="http://schemas.microsoft.com/office/drawing/2014/main" id="{41208B1A-BDF4-454C-8F35-5FCB2A8152E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72455" y="188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27">
            <a:extLst>
              <a:ext uri="{FF2B5EF4-FFF2-40B4-BE49-F238E27FC236}">
                <a16:creationId xmlns:a16="http://schemas.microsoft.com/office/drawing/2014/main" id="{DD732156-DC6C-48BB-B708-B6FF339209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864" y="3048506"/>
            <a:ext cx="630289" cy="765242"/>
            <a:chOff x="45711" y="3048506"/>
            <a:chExt cx="630289" cy="765242"/>
          </a:xfrm>
        </p:grpSpPr>
        <p:sp>
          <p:nvSpPr>
            <p:cNvPr id="21" name="Rectangle 2">
              <a:extLst>
                <a:ext uri="{FF2B5EF4-FFF2-40B4-BE49-F238E27FC236}">
                  <a16:creationId xmlns:a16="http://schemas.microsoft.com/office/drawing/2014/main" id="{D12F30BB-247F-4C07-8FD1-B4A17BED78D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166" y="30485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59">
              <a:extLst>
                <a:ext uri="{FF2B5EF4-FFF2-40B4-BE49-F238E27FC236}">
                  <a16:creationId xmlns:a16="http://schemas.microsoft.com/office/drawing/2014/main" id="{D9B72407-7C8E-411C-A298-DAA3D3AEB37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166" y="322501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2">
              <a:extLst>
                <a:ext uri="{FF2B5EF4-FFF2-40B4-BE49-F238E27FC236}">
                  <a16:creationId xmlns:a16="http://schemas.microsoft.com/office/drawing/2014/main" id="{A8908A40-3CE7-49FC-930D-8343D2C68BE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166" y="340151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4">
              <a:extLst>
                <a:ext uri="{FF2B5EF4-FFF2-40B4-BE49-F238E27FC236}">
                  <a16:creationId xmlns:a16="http://schemas.microsoft.com/office/drawing/2014/main" id="{A163286E-D081-420D-9CFB-F64ABF859A0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166" y="35780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6">
              <a:extLst>
                <a:ext uri="{FF2B5EF4-FFF2-40B4-BE49-F238E27FC236}">
                  <a16:creationId xmlns:a16="http://schemas.microsoft.com/office/drawing/2014/main" id="{DE8A6DD8-B1A0-4844-9E93-5B435CE9FB5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166" y="37545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">
              <a:extLst>
                <a:ext uri="{FF2B5EF4-FFF2-40B4-BE49-F238E27FC236}">
                  <a16:creationId xmlns:a16="http://schemas.microsoft.com/office/drawing/2014/main" id="{7E544615-AC20-41F2-9486-24FFC303D96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2053" y="30485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59">
              <a:extLst>
                <a:ext uri="{FF2B5EF4-FFF2-40B4-BE49-F238E27FC236}">
                  <a16:creationId xmlns:a16="http://schemas.microsoft.com/office/drawing/2014/main" id="{E57712DD-706E-4BA7-996F-289DBF017D3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2053" y="322501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2">
              <a:extLst>
                <a:ext uri="{FF2B5EF4-FFF2-40B4-BE49-F238E27FC236}">
                  <a16:creationId xmlns:a16="http://schemas.microsoft.com/office/drawing/2014/main" id="{21F827BF-3A54-4951-B69B-2B7644AECDA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2053" y="340151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4">
              <a:extLst>
                <a:ext uri="{FF2B5EF4-FFF2-40B4-BE49-F238E27FC236}">
                  <a16:creationId xmlns:a16="http://schemas.microsoft.com/office/drawing/2014/main" id="{9AA089BA-3050-459A-9FE4-6BAA2CBECF2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2053" y="35780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6">
              <a:extLst>
                <a:ext uri="{FF2B5EF4-FFF2-40B4-BE49-F238E27FC236}">
                  <a16:creationId xmlns:a16="http://schemas.microsoft.com/office/drawing/2014/main" id="{186178A2-1581-4172-819F-C39E773D6A7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2053" y="37545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2">
              <a:extLst>
                <a:ext uri="{FF2B5EF4-FFF2-40B4-BE49-F238E27FC236}">
                  <a16:creationId xmlns:a16="http://schemas.microsoft.com/office/drawing/2014/main" id="{1487A9E8-2A20-4ED4-A785-7E71AE0B912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939" y="30485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59">
              <a:extLst>
                <a:ext uri="{FF2B5EF4-FFF2-40B4-BE49-F238E27FC236}">
                  <a16:creationId xmlns:a16="http://schemas.microsoft.com/office/drawing/2014/main" id="{041FDCC3-881A-4FD0-8124-0B552A4CF9D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939" y="322501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2">
              <a:extLst>
                <a:ext uri="{FF2B5EF4-FFF2-40B4-BE49-F238E27FC236}">
                  <a16:creationId xmlns:a16="http://schemas.microsoft.com/office/drawing/2014/main" id="{0E834240-9B67-4663-9EBD-47272D03A93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939" y="340151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4">
              <a:extLst>
                <a:ext uri="{FF2B5EF4-FFF2-40B4-BE49-F238E27FC236}">
                  <a16:creationId xmlns:a16="http://schemas.microsoft.com/office/drawing/2014/main" id="{0F9458DA-D11F-4E18-9157-33692F37319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939" y="35780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6">
              <a:extLst>
                <a:ext uri="{FF2B5EF4-FFF2-40B4-BE49-F238E27FC236}">
                  <a16:creationId xmlns:a16="http://schemas.microsoft.com/office/drawing/2014/main" id="{491081F6-440A-4AA3-9B72-3F5D9CC2B4A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939" y="37545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2">
              <a:extLst>
                <a:ext uri="{FF2B5EF4-FFF2-40B4-BE49-F238E27FC236}">
                  <a16:creationId xmlns:a16="http://schemas.microsoft.com/office/drawing/2014/main" id="{9EBE463D-7A93-417C-9D3C-97B0A4623D4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7825" y="30485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59">
              <a:extLst>
                <a:ext uri="{FF2B5EF4-FFF2-40B4-BE49-F238E27FC236}">
                  <a16:creationId xmlns:a16="http://schemas.microsoft.com/office/drawing/2014/main" id="{212DD3DC-0710-4F07-A622-FC8E0555A4B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7825" y="322501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62">
              <a:extLst>
                <a:ext uri="{FF2B5EF4-FFF2-40B4-BE49-F238E27FC236}">
                  <a16:creationId xmlns:a16="http://schemas.microsoft.com/office/drawing/2014/main" id="{8784D3F6-706C-4925-A0C5-923284A9126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7825" y="340151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64">
              <a:extLst>
                <a:ext uri="{FF2B5EF4-FFF2-40B4-BE49-F238E27FC236}">
                  <a16:creationId xmlns:a16="http://schemas.microsoft.com/office/drawing/2014/main" id="{4FDA8F6E-612C-41A5-98E3-7605FA7E74B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7825" y="35780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66">
              <a:extLst>
                <a:ext uri="{FF2B5EF4-FFF2-40B4-BE49-F238E27FC236}">
                  <a16:creationId xmlns:a16="http://schemas.microsoft.com/office/drawing/2014/main" id="{3D541228-2F26-430A-8962-E1148FB4A33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7825" y="37545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2">
              <a:extLst>
                <a:ext uri="{FF2B5EF4-FFF2-40B4-BE49-F238E27FC236}">
                  <a16:creationId xmlns:a16="http://schemas.microsoft.com/office/drawing/2014/main" id="{6112C289-AABF-405B-8B79-BDE5E511D78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5711" y="30485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59">
              <a:extLst>
                <a:ext uri="{FF2B5EF4-FFF2-40B4-BE49-F238E27FC236}">
                  <a16:creationId xmlns:a16="http://schemas.microsoft.com/office/drawing/2014/main" id="{D7447B8D-AE88-4614-93EA-CFF096AA393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5711" y="322501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62">
              <a:extLst>
                <a:ext uri="{FF2B5EF4-FFF2-40B4-BE49-F238E27FC236}">
                  <a16:creationId xmlns:a16="http://schemas.microsoft.com/office/drawing/2014/main" id="{B7F02231-97A6-46A8-B388-35730D70ECF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5711" y="340151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64">
              <a:extLst>
                <a:ext uri="{FF2B5EF4-FFF2-40B4-BE49-F238E27FC236}">
                  <a16:creationId xmlns:a16="http://schemas.microsoft.com/office/drawing/2014/main" id="{4F231344-6DAB-48BD-9121-995A1C79A02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5711" y="35780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66">
              <a:extLst>
                <a:ext uri="{FF2B5EF4-FFF2-40B4-BE49-F238E27FC236}">
                  <a16:creationId xmlns:a16="http://schemas.microsoft.com/office/drawing/2014/main" id="{F7FA72A2-3D92-4B88-A004-95272D49BBC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5711" y="37545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8" name="Скругленный прямоугольник 4">
            <a:extLst>
              <a:ext uri="{FF2B5EF4-FFF2-40B4-BE49-F238E27FC236}">
                <a16:creationId xmlns:a16="http://schemas.microsoft.com/office/drawing/2014/main" id="{48BE2435-1AF6-498A-B630-39CE5DCECAFB}"/>
              </a:ext>
            </a:extLst>
          </p:cNvPr>
          <p:cNvSpPr/>
          <p:nvPr/>
        </p:nvSpPr>
        <p:spPr>
          <a:xfrm>
            <a:off x="2003488" y="366533"/>
            <a:ext cx="8181975" cy="581025"/>
          </a:xfrm>
          <a:prstGeom prst="round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FE353B45-DB49-4261-B4C6-7E97465902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9736" y="1976610"/>
            <a:ext cx="3105150" cy="3881438"/>
          </a:xfrm>
          <a:prstGeom prst="rect">
            <a:avLst/>
          </a:prstGeom>
        </p:spPr>
      </p:pic>
      <p:sp>
        <p:nvSpPr>
          <p:cNvPr id="51" name="Заголовок 1">
            <a:extLst>
              <a:ext uri="{FF2B5EF4-FFF2-40B4-BE49-F238E27FC236}">
                <a16:creationId xmlns:a16="http://schemas.microsoft.com/office/drawing/2014/main" id="{26782FEF-BB68-46F0-BA44-140034972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13993"/>
            <a:ext cx="10972800" cy="34864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Обзорные вопросы</a:t>
            </a: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771EF76B-1D00-459D-879C-636C3876B6CE}"/>
              </a:ext>
            </a:extLst>
          </p:cNvPr>
          <p:cNvSpPr/>
          <p:nvPr/>
        </p:nvSpPr>
        <p:spPr>
          <a:xfrm>
            <a:off x="908540" y="1287013"/>
            <a:ext cx="7395634" cy="29190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buFont typeface="+mj-lt"/>
              <a:buAutoNum type="arabicPeriod"/>
              <a:tabLst>
                <a:tab pos="2529840" algn="l"/>
              </a:tabLst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Комбинация каналов позволяющая анализировать состояние атмосферы и дым.</a:t>
            </a:r>
            <a:endParaRPr lang="ru-RU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  <a:tabLst>
                <a:tab pos="2529840" algn="l"/>
              </a:tabLst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Комбинация позволяющая анализировать состояния растительного покрова, дренажа почвенной мозаики и состояния сельскохозяйственных культур.</a:t>
            </a:r>
            <a:endParaRPr lang="ru-RU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Комбинация позволяющая проводить мониторинг пожаров. </a:t>
            </a:r>
            <a:endParaRPr lang="ru-RU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dirty="0">
              <a:solidFill>
                <a:srgbClr val="000000"/>
              </a:solidFill>
              <a:highlight>
                <a:srgbClr val="FFFF00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2327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6EFD3D9-44F0-4267-BCC1-1613E79D82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A779A851-95D6-41AF-937A-B0E4B7F6FA8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900814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953FB2E7-B6CB-429C-81EB-D9516D6D5C8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633165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EC40DB1-B719-4A13-9A4D-0966B4B2786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621" y="636723"/>
            <a:ext cx="4000062" cy="5257799"/>
          </a:xfrm>
          <a:custGeom>
            <a:avLst/>
            <a:gdLst>
              <a:gd name="connsiteX0" fmla="*/ 0 w 4634682"/>
              <a:gd name="connsiteY0" fmla="*/ 0 h 5257799"/>
              <a:gd name="connsiteX1" fmla="*/ 4634682 w 4634682"/>
              <a:gd name="connsiteY1" fmla="*/ 0 h 5257799"/>
              <a:gd name="connsiteX2" fmla="*/ 4634682 w 4634682"/>
              <a:gd name="connsiteY2" fmla="*/ 5257799 h 5257799"/>
              <a:gd name="connsiteX3" fmla="*/ 0 w 4634682"/>
              <a:gd name="connsiteY3" fmla="*/ 5257799 h 5257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4682" h="5257799">
                <a:moveTo>
                  <a:pt x="0" y="0"/>
                </a:moveTo>
                <a:lnTo>
                  <a:pt x="4634682" y="0"/>
                </a:lnTo>
                <a:lnTo>
                  <a:pt x="4634682" y="5257799"/>
                </a:lnTo>
                <a:lnTo>
                  <a:pt x="0" y="525779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82211336-CFF3-412D-868A-6679C1004C4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901782" y="1352302"/>
            <a:ext cx="6655597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21862" y="1719618"/>
            <a:ext cx="5948831" cy="4334629"/>
          </a:xfrm>
        </p:spPr>
        <p:txBody>
          <a:bodyPr anchor="t">
            <a:normAutofit fontScale="70000" lnSpcReduction="20000"/>
          </a:bodyPr>
          <a:lstStyle/>
          <a:p>
            <a:pPr marL="0" indent="0">
              <a:buNone/>
            </a:pPr>
            <a:endParaRPr lang="ru-RU" sz="3200" dirty="0">
              <a:solidFill>
                <a:srgbClr val="FE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buNone/>
            </a:pPr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	Комбинация 4, 3, 2 «естественные цвета»</a:t>
            </a:r>
          </a:p>
          <a:p>
            <a:pPr marL="0" lvl="0" indent="0">
              <a:buNone/>
            </a:pPr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	Комбинация 5, 4, 3 — «искусственные цвета» с преобладанием красного цвета</a:t>
            </a:r>
          </a:p>
          <a:p>
            <a:pPr marL="0" lvl="0" indent="0">
              <a:buNone/>
            </a:pPr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	Комбинация 5, 6, 4; 5, 6, 2; 6, 5, 4 — «искусственные цвета» с преобладанием желтого цвета</a:t>
            </a:r>
          </a:p>
          <a:p>
            <a:pPr marL="0" lvl="0" indent="0">
              <a:buNone/>
            </a:pPr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	Комбинация 7, 5, 3; 7, 6, 4 — «искусственные цвета» с преобладанием зеленого цвета</a:t>
            </a:r>
          </a:p>
          <a:p>
            <a:pPr marL="0" lvl="0" indent="0" algn="just">
              <a:buNone/>
            </a:pPr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	Комбинация 7, 6, 2 — инфракрасный канал с преобладанием синего цвета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7134B2-3F4C-4032-91C7-EE8B2626C099}"/>
              </a:ext>
            </a:extLst>
          </p:cNvPr>
          <p:cNvSpPr txBox="1"/>
          <p:nvPr/>
        </p:nvSpPr>
        <p:spPr>
          <a:xfrm>
            <a:off x="847946" y="1798306"/>
            <a:ext cx="609777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4000" b="1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План лекции:</a:t>
            </a:r>
          </a:p>
        </p:txBody>
      </p:sp>
    </p:spTree>
    <p:extLst>
      <p:ext uri="{BB962C8B-B14F-4D97-AF65-F5344CB8AC3E}">
        <p14:creationId xmlns:p14="http://schemas.microsoft.com/office/powerpoint/2010/main" val="11865487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7">
            <a:extLst>
              <a:ext uri="{FF2B5EF4-FFF2-40B4-BE49-F238E27FC236}">
                <a16:creationId xmlns:a16="http://schemas.microsoft.com/office/drawing/2014/main" id="{0786EB66-C867-4091-BE41-0977C31623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9">
            <a:extLst>
              <a:ext uri="{FF2B5EF4-FFF2-40B4-BE49-F238E27FC236}">
                <a16:creationId xmlns:a16="http://schemas.microsoft.com/office/drawing/2014/main" id="{49AC298A-B9B9-4BAB-BCF5-45A44E5BA7D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4526280"/>
            <a:ext cx="9975273" cy="23317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11">
            <a:extLst>
              <a:ext uri="{FF2B5EF4-FFF2-40B4-BE49-F238E27FC236}">
                <a16:creationId xmlns:a16="http://schemas.microsoft.com/office/drawing/2014/main" id="{81BF8F48-5FE7-4A46-8BEB-AF2AE44CD2E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2051" y="524740"/>
            <a:ext cx="11247895" cy="57651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17AB195-E690-4959-B435-3BC469C2CA4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73418" y="44817"/>
            <a:ext cx="233303" cy="772404"/>
            <a:chOff x="11873418" y="44817"/>
            <a:chExt cx="233303" cy="772404"/>
          </a:xfrm>
        </p:grpSpPr>
        <p:sp>
          <p:nvSpPr>
            <p:cNvPr id="56" name="Rectangle 64">
              <a:extLst>
                <a:ext uri="{FF2B5EF4-FFF2-40B4-BE49-F238E27FC236}">
                  <a16:creationId xmlns:a16="http://schemas.microsoft.com/office/drawing/2014/main" id="{BBBA5550-3A7F-41FE-AEC2-85F9CA801E3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3605" y="461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66">
              <a:extLst>
                <a:ext uri="{FF2B5EF4-FFF2-40B4-BE49-F238E27FC236}">
                  <a16:creationId xmlns:a16="http://schemas.microsoft.com/office/drawing/2014/main" id="{20C75782-E825-4F5C-B9E2-269CD9E69B9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72115" y="4612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64">
              <a:extLst>
                <a:ext uri="{FF2B5EF4-FFF2-40B4-BE49-F238E27FC236}">
                  <a16:creationId xmlns:a16="http://schemas.microsoft.com/office/drawing/2014/main" id="{3F6D5B3A-F638-4015-BF3D-202A166FD4E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6191" y="75669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66">
              <a:extLst>
                <a:ext uri="{FF2B5EF4-FFF2-40B4-BE49-F238E27FC236}">
                  <a16:creationId xmlns:a16="http://schemas.microsoft.com/office/drawing/2014/main" id="{C8B81319-436D-4F21-ABCC-A5838F98926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72455" y="75669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64">
              <a:extLst>
                <a:ext uri="{FF2B5EF4-FFF2-40B4-BE49-F238E27FC236}">
                  <a16:creationId xmlns:a16="http://schemas.microsoft.com/office/drawing/2014/main" id="{6C0516BC-CF7B-4D50-8C67-0665D3FD9A4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6191" y="61457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66">
              <a:extLst>
                <a:ext uri="{FF2B5EF4-FFF2-40B4-BE49-F238E27FC236}">
                  <a16:creationId xmlns:a16="http://schemas.microsoft.com/office/drawing/2014/main" id="{C232F28B-582E-441D-A117-D9A1A40EBCC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72455" y="61457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64">
              <a:extLst>
                <a:ext uri="{FF2B5EF4-FFF2-40B4-BE49-F238E27FC236}">
                  <a16:creationId xmlns:a16="http://schemas.microsoft.com/office/drawing/2014/main" id="{5E43823E-66CA-4740-95AE-DB53C2751B6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6191" y="472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6">
              <a:extLst>
                <a:ext uri="{FF2B5EF4-FFF2-40B4-BE49-F238E27FC236}">
                  <a16:creationId xmlns:a16="http://schemas.microsoft.com/office/drawing/2014/main" id="{06C1A5BC-53FF-465A-8394-81554FCDA01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72455" y="472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4">
              <a:extLst>
                <a:ext uri="{FF2B5EF4-FFF2-40B4-BE49-F238E27FC236}">
                  <a16:creationId xmlns:a16="http://schemas.microsoft.com/office/drawing/2014/main" id="{86AAA0B5-FFC7-499B-9C1B-8DFFB4F2910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6191" y="330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6">
              <a:extLst>
                <a:ext uri="{FF2B5EF4-FFF2-40B4-BE49-F238E27FC236}">
                  <a16:creationId xmlns:a16="http://schemas.microsoft.com/office/drawing/2014/main" id="{A1B55CB2-2108-462D-B109-4D76D34A824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72455" y="330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4">
              <a:extLst>
                <a:ext uri="{FF2B5EF4-FFF2-40B4-BE49-F238E27FC236}">
                  <a16:creationId xmlns:a16="http://schemas.microsoft.com/office/drawing/2014/main" id="{9E620EE3-25FA-4C0B-9F5D-470FF51B9B1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6191" y="188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6">
              <a:extLst>
                <a:ext uri="{FF2B5EF4-FFF2-40B4-BE49-F238E27FC236}">
                  <a16:creationId xmlns:a16="http://schemas.microsoft.com/office/drawing/2014/main" id="{52A5BDF8-AD17-44D3-B1C9-E165158D919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72455" y="188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D9672DB-F953-4898-9C52-03A164FADED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864" y="3048506"/>
            <a:ext cx="630289" cy="765242"/>
            <a:chOff x="45711" y="3048506"/>
            <a:chExt cx="630289" cy="765242"/>
          </a:xfrm>
        </p:grpSpPr>
        <p:sp>
          <p:nvSpPr>
            <p:cNvPr id="29" name="Rectangle 2">
              <a:extLst>
                <a:ext uri="{FF2B5EF4-FFF2-40B4-BE49-F238E27FC236}">
                  <a16:creationId xmlns:a16="http://schemas.microsoft.com/office/drawing/2014/main" id="{BF03BEBE-5AB3-4234-9975-887E86FEDE1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166" y="30485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59">
              <a:extLst>
                <a:ext uri="{FF2B5EF4-FFF2-40B4-BE49-F238E27FC236}">
                  <a16:creationId xmlns:a16="http://schemas.microsoft.com/office/drawing/2014/main" id="{77545F09-233F-4039-B88E-8B7EE733B6C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166" y="322501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2">
              <a:extLst>
                <a:ext uri="{FF2B5EF4-FFF2-40B4-BE49-F238E27FC236}">
                  <a16:creationId xmlns:a16="http://schemas.microsoft.com/office/drawing/2014/main" id="{B89D6423-0884-41BE-BAB8-0F8A9851D54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166" y="340151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4">
              <a:extLst>
                <a:ext uri="{FF2B5EF4-FFF2-40B4-BE49-F238E27FC236}">
                  <a16:creationId xmlns:a16="http://schemas.microsoft.com/office/drawing/2014/main" id="{2316554F-5550-4E94-BF70-9B1092E2A85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166" y="35780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6">
              <a:extLst>
                <a:ext uri="{FF2B5EF4-FFF2-40B4-BE49-F238E27FC236}">
                  <a16:creationId xmlns:a16="http://schemas.microsoft.com/office/drawing/2014/main" id="{B3B986A6-E7CE-46D5-B7C2-E469056C52C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166" y="37545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2">
              <a:extLst>
                <a:ext uri="{FF2B5EF4-FFF2-40B4-BE49-F238E27FC236}">
                  <a16:creationId xmlns:a16="http://schemas.microsoft.com/office/drawing/2014/main" id="{513E22E1-E1BD-471B-9959-02D382CDB4A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2053" y="30485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59">
              <a:extLst>
                <a:ext uri="{FF2B5EF4-FFF2-40B4-BE49-F238E27FC236}">
                  <a16:creationId xmlns:a16="http://schemas.microsoft.com/office/drawing/2014/main" id="{81396781-D57E-417F-9D99-C69663C283F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2053" y="322501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2">
              <a:extLst>
                <a:ext uri="{FF2B5EF4-FFF2-40B4-BE49-F238E27FC236}">
                  <a16:creationId xmlns:a16="http://schemas.microsoft.com/office/drawing/2014/main" id="{B3DCA897-9502-460C-B0A6-67548D09B71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2053" y="340151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64">
              <a:extLst>
                <a:ext uri="{FF2B5EF4-FFF2-40B4-BE49-F238E27FC236}">
                  <a16:creationId xmlns:a16="http://schemas.microsoft.com/office/drawing/2014/main" id="{009AF730-DCD4-4428-A9E9-D26FAD14202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2053" y="35780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66">
              <a:extLst>
                <a:ext uri="{FF2B5EF4-FFF2-40B4-BE49-F238E27FC236}">
                  <a16:creationId xmlns:a16="http://schemas.microsoft.com/office/drawing/2014/main" id="{72AF0F75-11D1-432A-969B-1F454307F52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2053" y="37545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2">
              <a:extLst>
                <a:ext uri="{FF2B5EF4-FFF2-40B4-BE49-F238E27FC236}">
                  <a16:creationId xmlns:a16="http://schemas.microsoft.com/office/drawing/2014/main" id="{23397648-9CC0-48EE-86FE-B819830EA2C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939" y="30485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59">
              <a:extLst>
                <a:ext uri="{FF2B5EF4-FFF2-40B4-BE49-F238E27FC236}">
                  <a16:creationId xmlns:a16="http://schemas.microsoft.com/office/drawing/2014/main" id="{5C7C485C-93D0-46DC-AD54-B0AFDAEA7A1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939" y="322501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62">
              <a:extLst>
                <a:ext uri="{FF2B5EF4-FFF2-40B4-BE49-F238E27FC236}">
                  <a16:creationId xmlns:a16="http://schemas.microsoft.com/office/drawing/2014/main" id="{BB2C71AA-96A2-4945-BE1C-17FEF965F79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939" y="340151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64">
              <a:extLst>
                <a:ext uri="{FF2B5EF4-FFF2-40B4-BE49-F238E27FC236}">
                  <a16:creationId xmlns:a16="http://schemas.microsoft.com/office/drawing/2014/main" id="{1914A3E6-8F60-4CB5-8142-47B57D38C60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939" y="35780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66">
              <a:extLst>
                <a:ext uri="{FF2B5EF4-FFF2-40B4-BE49-F238E27FC236}">
                  <a16:creationId xmlns:a16="http://schemas.microsoft.com/office/drawing/2014/main" id="{8E36D6EE-E260-44F2-8D0C-B86573A6803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939" y="37545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2">
              <a:extLst>
                <a:ext uri="{FF2B5EF4-FFF2-40B4-BE49-F238E27FC236}">
                  <a16:creationId xmlns:a16="http://schemas.microsoft.com/office/drawing/2014/main" id="{A1EDD0E7-0ACC-4782-BB65-179218A5360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7825" y="30485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59">
              <a:extLst>
                <a:ext uri="{FF2B5EF4-FFF2-40B4-BE49-F238E27FC236}">
                  <a16:creationId xmlns:a16="http://schemas.microsoft.com/office/drawing/2014/main" id="{61301D83-35ED-45D9-808A-4BDADF2B221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7825" y="322501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62">
              <a:extLst>
                <a:ext uri="{FF2B5EF4-FFF2-40B4-BE49-F238E27FC236}">
                  <a16:creationId xmlns:a16="http://schemas.microsoft.com/office/drawing/2014/main" id="{8ED1BB52-7859-46C1-997C-F679C92369F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7825" y="340151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64">
              <a:extLst>
                <a:ext uri="{FF2B5EF4-FFF2-40B4-BE49-F238E27FC236}">
                  <a16:creationId xmlns:a16="http://schemas.microsoft.com/office/drawing/2014/main" id="{7A5D5BB8-21AD-44D8-8793-CB4924B9380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7825" y="35780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66">
              <a:extLst>
                <a:ext uri="{FF2B5EF4-FFF2-40B4-BE49-F238E27FC236}">
                  <a16:creationId xmlns:a16="http://schemas.microsoft.com/office/drawing/2014/main" id="{6B17B7F3-3D9C-4459-AF7F-6BCF1366474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7825" y="37545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2">
              <a:extLst>
                <a:ext uri="{FF2B5EF4-FFF2-40B4-BE49-F238E27FC236}">
                  <a16:creationId xmlns:a16="http://schemas.microsoft.com/office/drawing/2014/main" id="{03AF9AAC-5EF8-43F6-A71F-CAACB54FF67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5711" y="30485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59">
              <a:extLst>
                <a:ext uri="{FF2B5EF4-FFF2-40B4-BE49-F238E27FC236}">
                  <a16:creationId xmlns:a16="http://schemas.microsoft.com/office/drawing/2014/main" id="{F0D2C464-1C0A-4D91-9AAA-C053C895FDF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5711" y="322501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62">
              <a:extLst>
                <a:ext uri="{FF2B5EF4-FFF2-40B4-BE49-F238E27FC236}">
                  <a16:creationId xmlns:a16="http://schemas.microsoft.com/office/drawing/2014/main" id="{4BEDADBB-1E6E-48F0-BBF3-EB9B978FB25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5711" y="340151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64">
              <a:extLst>
                <a:ext uri="{FF2B5EF4-FFF2-40B4-BE49-F238E27FC236}">
                  <a16:creationId xmlns:a16="http://schemas.microsoft.com/office/drawing/2014/main" id="{A768E058-61D9-41D6-AC45-94D984A89B4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5711" y="35780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66">
              <a:extLst>
                <a:ext uri="{FF2B5EF4-FFF2-40B4-BE49-F238E27FC236}">
                  <a16:creationId xmlns:a16="http://schemas.microsoft.com/office/drawing/2014/main" id="{99718B8A-0078-45EC-9F2C-1B6E96E1B73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5711" y="37545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3" name="Объект 2">
            <a:extLst>
              <a:ext uri="{FF2B5EF4-FFF2-40B4-BE49-F238E27FC236}">
                <a16:creationId xmlns:a16="http://schemas.microsoft.com/office/drawing/2014/main" id="{E3583ABC-46FC-4852-83A9-ECDF4BEAA8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5091" y="1225845"/>
            <a:ext cx="10258425" cy="4351338"/>
          </a:xfrm>
        </p:spPr>
        <p:txBody>
          <a:bodyPr>
            <a:normAutofit fontScale="70000" lnSpcReduction="20000"/>
          </a:bodyPr>
          <a:lstStyle/>
          <a:p>
            <a:pPr marL="514350" lvl="0" indent="-514350" algn="just"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Трифонова Т. А., Мищенко Н. В., Краснощеков А. Н. Геоинформационные системы и дистанционное зондирование в экологических исследованиях. — Академический Проект, 2005. — 352 с.</a:t>
            </a:r>
          </a:p>
          <a:p>
            <a:pPr marL="514350" lvl="0" indent="-514350" algn="just"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Краснощёков А.Н., Трифонова Т.А., Мищенко Н.В. Геоинформационные системы в экологии: Учеб. пособие /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Владим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гос. ун-т. Владимир, 2004. – 152с.</a:t>
            </a:r>
          </a:p>
          <a:p>
            <a:pPr marL="514350" lvl="0" indent="-514350" algn="just"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Токарева О.С. Обработка и интерпретация данных дистанционного зондирования Земли: учебное пособие / О.С. Токарева; Национальный исследовательский Томский политехнический университет. - Томск: Изд-во ТПУ, 2010. - 148 с.</a:t>
            </a:r>
          </a:p>
          <a:p>
            <a:pPr marL="514350" lvl="0" indent="-514350" algn="just"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А. Н.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Шихов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А. П. Герасимов, А. И.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Пономарчук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Е. С. Перминова Тематическое дешифрирование и интерпретация космических снимков среднего и высокого пространственного разрешения. Пермь, 2020. – 191 б. (http://www.psu.ru/files/docs/science/book s/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uchebn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ie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posobiya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shik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hov-gerasimov-ponoma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rchukpe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 m i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nov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-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temat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ic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sko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-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 f r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ov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n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ie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-i -i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nte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t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 y a -kosmicheskih-snimkov.pdf.)</a:t>
            </a:r>
          </a:p>
          <a:p>
            <a:pPr marL="514350" lvl="0" indent="-514350" algn="just"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Савиных В.П., Малинников, В.А., Сладкопевцев С.А., Цыпина Э.М. География из космоса. – М.:, Изд-во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Моск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гос. ун-та геодезии и картографии´, 2000. – 224 с.</a:t>
            </a:r>
          </a:p>
        </p:txBody>
      </p:sp>
      <p:sp>
        <p:nvSpPr>
          <p:cNvPr id="64" name="Скругленный прямоугольник 4">
            <a:extLst>
              <a:ext uri="{FF2B5EF4-FFF2-40B4-BE49-F238E27FC236}">
                <a16:creationId xmlns:a16="http://schemas.microsoft.com/office/drawing/2014/main" id="{0D509619-83D1-4D50-8E2B-1F85468B7A12}"/>
              </a:ext>
            </a:extLst>
          </p:cNvPr>
          <p:cNvSpPr/>
          <p:nvPr/>
        </p:nvSpPr>
        <p:spPr>
          <a:xfrm>
            <a:off x="2003488" y="322759"/>
            <a:ext cx="8181975" cy="581025"/>
          </a:xfrm>
          <a:prstGeom prst="round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Заголовок 1">
            <a:extLst>
              <a:ext uri="{FF2B5EF4-FFF2-40B4-BE49-F238E27FC236}">
                <a16:creationId xmlns:a16="http://schemas.microsoft.com/office/drawing/2014/main" id="{028D9DAB-6A13-4E4A-B7F3-5A84D35BB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654" y="336282"/>
            <a:ext cx="10972800" cy="564672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Список использованных источников</a:t>
            </a:r>
          </a:p>
        </p:txBody>
      </p:sp>
    </p:spTree>
    <p:extLst>
      <p:ext uri="{BB962C8B-B14F-4D97-AF65-F5344CB8AC3E}">
        <p14:creationId xmlns:p14="http://schemas.microsoft.com/office/powerpoint/2010/main" val="8248724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2" name="Rectangle 111">
            <a:extLst>
              <a:ext uri="{FF2B5EF4-FFF2-40B4-BE49-F238E27FC236}">
                <a16:creationId xmlns:a16="http://schemas.microsoft.com/office/drawing/2014/main" id="{0786EB66-C867-4091-BE41-0977C31623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49AC298A-B9B9-4BAB-BCF5-45A44E5BA7D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4526280"/>
            <a:ext cx="9975273" cy="23317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81BF8F48-5FE7-4A46-8BEB-AF2AE44CD2E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2051" y="524740"/>
            <a:ext cx="11247895" cy="57651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117AB195-E690-4959-B435-3BC469C2CA4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73418" y="44817"/>
            <a:ext cx="233303" cy="772404"/>
            <a:chOff x="11873418" y="44817"/>
            <a:chExt cx="233303" cy="772404"/>
          </a:xfrm>
        </p:grpSpPr>
        <p:sp>
          <p:nvSpPr>
            <p:cNvPr id="119" name="Rectangle 64">
              <a:extLst>
                <a:ext uri="{FF2B5EF4-FFF2-40B4-BE49-F238E27FC236}">
                  <a16:creationId xmlns:a16="http://schemas.microsoft.com/office/drawing/2014/main" id="{BBBA5550-3A7F-41FE-AEC2-85F9CA801E3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3605" y="461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tangle 66">
              <a:extLst>
                <a:ext uri="{FF2B5EF4-FFF2-40B4-BE49-F238E27FC236}">
                  <a16:creationId xmlns:a16="http://schemas.microsoft.com/office/drawing/2014/main" id="{20C75782-E825-4F5C-B9E2-269CD9E69B9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72115" y="4612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ectangle 64">
              <a:extLst>
                <a:ext uri="{FF2B5EF4-FFF2-40B4-BE49-F238E27FC236}">
                  <a16:creationId xmlns:a16="http://schemas.microsoft.com/office/drawing/2014/main" id="{3F6D5B3A-F638-4015-BF3D-202A166FD4E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6191" y="75669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ectangle 66">
              <a:extLst>
                <a:ext uri="{FF2B5EF4-FFF2-40B4-BE49-F238E27FC236}">
                  <a16:creationId xmlns:a16="http://schemas.microsoft.com/office/drawing/2014/main" id="{C8B81319-436D-4F21-ABCC-A5838F98926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72455" y="75669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ectangle 64">
              <a:extLst>
                <a:ext uri="{FF2B5EF4-FFF2-40B4-BE49-F238E27FC236}">
                  <a16:creationId xmlns:a16="http://schemas.microsoft.com/office/drawing/2014/main" id="{6C0516BC-CF7B-4D50-8C67-0665D3FD9A4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6191" y="61457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Rectangle 66">
              <a:extLst>
                <a:ext uri="{FF2B5EF4-FFF2-40B4-BE49-F238E27FC236}">
                  <a16:creationId xmlns:a16="http://schemas.microsoft.com/office/drawing/2014/main" id="{C232F28B-582E-441D-A117-D9A1A40EBCC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72455" y="61457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Rectangle 64">
              <a:extLst>
                <a:ext uri="{FF2B5EF4-FFF2-40B4-BE49-F238E27FC236}">
                  <a16:creationId xmlns:a16="http://schemas.microsoft.com/office/drawing/2014/main" id="{5E43823E-66CA-4740-95AE-DB53C2751B6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6191" y="472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Rectangle 66">
              <a:extLst>
                <a:ext uri="{FF2B5EF4-FFF2-40B4-BE49-F238E27FC236}">
                  <a16:creationId xmlns:a16="http://schemas.microsoft.com/office/drawing/2014/main" id="{06C1A5BC-53FF-465A-8394-81554FCDA01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72455" y="472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Rectangle 64">
              <a:extLst>
                <a:ext uri="{FF2B5EF4-FFF2-40B4-BE49-F238E27FC236}">
                  <a16:creationId xmlns:a16="http://schemas.microsoft.com/office/drawing/2014/main" id="{86AAA0B5-FFC7-499B-9C1B-8DFFB4F2910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6191" y="330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Rectangle 66">
              <a:extLst>
                <a:ext uri="{FF2B5EF4-FFF2-40B4-BE49-F238E27FC236}">
                  <a16:creationId xmlns:a16="http://schemas.microsoft.com/office/drawing/2014/main" id="{A1B55CB2-2108-462D-B109-4D76D34A824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72455" y="330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Rectangle 64">
              <a:extLst>
                <a:ext uri="{FF2B5EF4-FFF2-40B4-BE49-F238E27FC236}">
                  <a16:creationId xmlns:a16="http://schemas.microsoft.com/office/drawing/2014/main" id="{9E620EE3-25FA-4C0B-9F5D-470FF51B9B1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6191" y="188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 66">
              <a:extLst>
                <a:ext uri="{FF2B5EF4-FFF2-40B4-BE49-F238E27FC236}">
                  <a16:creationId xmlns:a16="http://schemas.microsoft.com/office/drawing/2014/main" id="{52A5BDF8-AD17-44D3-B1C9-E165158D919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72455" y="188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9D9672DB-F953-4898-9C52-03A164FADED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864" y="3048506"/>
            <a:ext cx="630289" cy="765242"/>
            <a:chOff x="45711" y="3048506"/>
            <a:chExt cx="630289" cy="765242"/>
          </a:xfrm>
        </p:grpSpPr>
        <p:sp>
          <p:nvSpPr>
            <p:cNvPr id="133" name="Rectangle 2">
              <a:extLst>
                <a:ext uri="{FF2B5EF4-FFF2-40B4-BE49-F238E27FC236}">
                  <a16:creationId xmlns:a16="http://schemas.microsoft.com/office/drawing/2014/main" id="{BF03BEBE-5AB3-4234-9975-887E86FEDE1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166" y="30485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Rectangle 59">
              <a:extLst>
                <a:ext uri="{FF2B5EF4-FFF2-40B4-BE49-F238E27FC236}">
                  <a16:creationId xmlns:a16="http://schemas.microsoft.com/office/drawing/2014/main" id="{77545F09-233F-4039-B88E-8B7EE733B6C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166" y="322501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tangle 62">
              <a:extLst>
                <a:ext uri="{FF2B5EF4-FFF2-40B4-BE49-F238E27FC236}">
                  <a16:creationId xmlns:a16="http://schemas.microsoft.com/office/drawing/2014/main" id="{B89D6423-0884-41BE-BAB8-0F8A9851D54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166" y="340151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tangle 64">
              <a:extLst>
                <a:ext uri="{FF2B5EF4-FFF2-40B4-BE49-F238E27FC236}">
                  <a16:creationId xmlns:a16="http://schemas.microsoft.com/office/drawing/2014/main" id="{2316554F-5550-4E94-BF70-9B1092E2A85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166" y="35780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Rectangle 66">
              <a:extLst>
                <a:ext uri="{FF2B5EF4-FFF2-40B4-BE49-F238E27FC236}">
                  <a16:creationId xmlns:a16="http://schemas.microsoft.com/office/drawing/2014/main" id="{B3B986A6-E7CE-46D5-B7C2-E469056C52C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166" y="37545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ectangle 2">
              <a:extLst>
                <a:ext uri="{FF2B5EF4-FFF2-40B4-BE49-F238E27FC236}">
                  <a16:creationId xmlns:a16="http://schemas.microsoft.com/office/drawing/2014/main" id="{513E22E1-E1BD-471B-9959-02D382CDB4A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2053" y="30485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Rectangle 59">
              <a:extLst>
                <a:ext uri="{FF2B5EF4-FFF2-40B4-BE49-F238E27FC236}">
                  <a16:creationId xmlns:a16="http://schemas.microsoft.com/office/drawing/2014/main" id="{81396781-D57E-417F-9D99-C69663C283F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2053" y="322501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Rectangle 62">
              <a:extLst>
                <a:ext uri="{FF2B5EF4-FFF2-40B4-BE49-F238E27FC236}">
                  <a16:creationId xmlns:a16="http://schemas.microsoft.com/office/drawing/2014/main" id="{B3DCA897-9502-460C-B0A6-67548D09B71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2053" y="340151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Rectangle 64">
              <a:extLst>
                <a:ext uri="{FF2B5EF4-FFF2-40B4-BE49-F238E27FC236}">
                  <a16:creationId xmlns:a16="http://schemas.microsoft.com/office/drawing/2014/main" id="{009AF730-DCD4-4428-A9E9-D26FAD14202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2053" y="35780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Rectangle 66">
              <a:extLst>
                <a:ext uri="{FF2B5EF4-FFF2-40B4-BE49-F238E27FC236}">
                  <a16:creationId xmlns:a16="http://schemas.microsoft.com/office/drawing/2014/main" id="{72AF0F75-11D1-432A-969B-1F454307F52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2053" y="37545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Rectangle 2">
              <a:extLst>
                <a:ext uri="{FF2B5EF4-FFF2-40B4-BE49-F238E27FC236}">
                  <a16:creationId xmlns:a16="http://schemas.microsoft.com/office/drawing/2014/main" id="{23397648-9CC0-48EE-86FE-B819830EA2C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939" y="30485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Rectangle 59">
              <a:extLst>
                <a:ext uri="{FF2B5EF4-FFF2-40B4-BE49-F238E27FC236}">
                  <a16:creationId xmlns:a16="http://schemas.microsoft.com/office/drawing/2014/main" id="{5C7C485C-93D0-46DC-AD54-B0AFDAEA7A1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939" y="322501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Rectangle 62">
              <a:extLst>
                <a:ext uri="{FF2B5EF4-FFF2-40B4-BE49-F238E27FC236}">
                  <a16:creationId xmlns:a16="http://schemas.microsoft.com/office/drawing/2014/main" id="{BB2C71AA-96A2-4945-BE1C-17FEF965F79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939" y="340151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Rectangle 64">
              <a:extLst>
                <a:ext uri="{FF2B5EF4-FFF2-40B4-BE49-F238E27FC236}">
                  <a16:creationId xmlns:a16="http://schemas.microsoft.com/office/drawing/2014/main" id="{1914A3E6-8F60-4CB5-8142-47B57D38C60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939" y="35780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Rectangle 66">
              <a:extLst>
                <a:ext uri="{FF2B5EF4-FFF2-40B4-BE49-F238E27FC236}">
                  <a16:creationId xmlns:a16="http://schemas.microsoft.com/office/drawing/2014/main" id="{8E36D6EE-E260-44F2-8D0C-B86573A6803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939" y="37545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Rectangle 2">
              <a:extLst>
                <a:ext uri="{FF2B5EF4-FFF2-40B4-BE49-F238E27FC236}">
                  <a16:creationId xmlns:a16="http://schemas.microsoft.com/office/drawing/2014/main" id="{A1EDD0E7-0ACC-4782-BB65-179218A5360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7825" y="30485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Rectangle 59">
              <a:extLst>
                <a:ext uri="{FF2B5EF4-FFF2-40B4-BE49-F238E27FC236}">
                  <a16:creationId xmlns:a16="http://schemas.microsoft.com/office/drawing/2014/main" id="{61301D83-35ED-45D9-808A-4BDADF2B221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7825" y="322501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Rectangle 62">
              <a:extLst>
                <a:ext uri="{FF2B5EF4-FFF2-40B4-BE49-F238E27FC236}">
                  <a16:creationId xmlns:a16="http://schemas.microsoft.com/office/drawing/2014/main" id="{8ED1BB52-7859-46C1-997C-F679C92369F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7825" y="340151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Rectangle 64">
              <a:extLst>
                <a:ext uri="{FF2B5EF4-FFF2-40B4-BE49-F238E27FC236}">
                  <a16:creationId xmlns:a16="http://schemas.microsoft.com/office/drawing/2014/main" id="{7A5D5BB8-21AD-44D8-8793-CB4924B9380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7825" y="35780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Rectangle 66">
              <a:extLst>
                <a:ext uri="{FF2B5EF4-FFF2-40B4-BE49-F238E27FC236}">
                  <a16:creationId xmlns:a16="http://schemas.microsoft.com/office/drawing/2014/main" id="{6B17B7F3-3D9C-4459-AF7F-6BCF1366474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7825" y="37545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Rectangle 2">
              <a:extLst>
                <a:ext uri="{FF2B5EF4-FFF2-40B4-BE49-F238E27FC236}">
                  <a16:creationId xmlns:a16="http://schemas.microsoft.com/office/drawing/2014/main" id="{03AF9AAC-5EF8-43F6-A71F-CAACB54FF67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5711" y="30485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Rectangle 59">
              <a:extLst>
                <a:ext uri="{FF2B5EF4-FFF2-40B4-BE49-F238E27FC236}">
                  <a16:creationId xmlns:a16="http://schemas.microsoft.com/office/drawing/2014/main" id="{F0D2C464-1C0A-4D91-9AAA-C053C895FDF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5711" y="322501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Rectangle 62">
              <a:extLst>
                <a:ext uri="{FF2B5EF4-FFF2-40B4-BE49-F238E27FC236}">
                  <a16:creationId xmlns:a16="http://schemas.microsoft.com/office/drawing/2014/main" id="{4BEDADBB-1E6E-48F0-BBF3-EB9B978FB25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5711" y="340151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Rectangle 64">
              <a:extLst>
                <a:ext uri="{FF2B5EF4-FFF2-40B4-BE49-F238E27FC236}">
                  <a16:creationId xmlns:a16="http://schemas.microsoft.com/office/drawing/2014/main" id="{A768E058-61D9-41D6-AC45-94D984A89B4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5711" y="35780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Rectangle 66">
              <a:extLst>
                <a:ext uri="{FF2B5EF4-FFF2-40B4-BE49-F238E27FC236}">
                  <a16:creationId xmlns:a16="http://schemas.microsoft.com/office/drawing/2014/main" id="{99718B8A-0078-45EC-9F2C-1B6E96E1B73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5711" y="37545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8" name="Заголовок 1">
            <a:extLst>
              <a:ext uri="{FF2B5EF4-FFF2-40B4-BE49-F238E27FC236}">
                <a16:creationId xmlns:a16="http://schemas.microsoft.com/office/drawing/2014/main" id="{274D7792-7E79-4D67-987E-3064A6930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95716"/>
            <a:ext cx="10515600" cy="1325563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Благодарю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2171037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439572172"/>
              </p:ext>
            </p:extLst>
          </p:nvPr>
        </p:nvGraphicFramePr>
        <p:xfrm>
          <a:off x="619432" y="680234"/>
          <a:ext cx="7391094" cy="4680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96262" y="1410637"/>
            <a:ext cx="3704013" cy="254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2652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Схема 7">
            <a:extLst>
              <a:ext uri="{FF2B5EF4-FFF2-40B4-BE49-F238E27FC236}">
                <a16:creationId xmlns:a16="http://schemas.microsoft.com/office/drawing/2014/main" id="{988A8ADC-D9A5-DA1D-A027-19DD8FD8F65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16830565"/>
              </p:ext>
            </p:extLst>
          </p:nvPr>
        </p:nvGraphicFramePr>
        <p:xfrm>
          <a:off x="344129" y="1978402"/>
          <a:ext cx="11749548" cy="21778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19E4507-4BEB-98CB-3FCD-2462E824C30C}"/>
              </a:ext>
            </a:extLst>
          </p:cNvPr>
          <p:cNvSpPr txBox="1"/>
          <p:nvPr/>
        </p:nvSpPr>
        <p:spPr>
          <a:xfrm>
            <a:off x="221226" y="1087175"/>
            <a:ext cx="11749548" cy="70923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indent="449580" algn="just">
              <a:lnSpc>
                <a:spcPct val="115000"/>
              </a:lnSpc>
              <a:spcAft>
                <a:spcPts val="1000"/>
              </a:spcAft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Изучив все возможные сочетания каналов спутника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Landsat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8, можно дифференцировать полученные изображения в пять групп в зависимости от преобладающих цветов и отражаемой информации на них:</a:t>
            </a:r>
            <a:endParaRPr lang="ru-RU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FE477B-BDF4-52DB-A3E2-34F90C59A705}"/>
              </a:ext>
            </a:extLst>
          </p:cNvPr>
          <p:cNvSpPr txBox="1"/>
          <p:nvPr/>
        </p:nvSpPr>
        <p:spPr>
          <a:xfrm>
            <a:off x="344128" y="4701119"/>
            <a:ext cx="1162664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Первая группа, комбинация каналов </a:t>
            </a:r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«4, 3, 2»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— «естественные цвета».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905935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C22291F-5224-3516-CCB8-1E14A04583CD}"/>
              </a:ext>
            </a:extLst>
          </p:cNvPr>
          <p:cNvSpPr txBox="1"/>
          <p:nvPr/>
        </p:nvSpPr>
        <p:spPr>
          <a:xfrm>
            <a:off x="275304" y="93510"/>
            <a:ext cx="11670890" cy="1563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just"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Первая группа, комбинация каналов </a:t>
            </a:r>
            <a:r>
              <a:rPr lang="ru-RU" sz="1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«4, 3, 2»</a:t>
            </a: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— «естественные цвета». В этой комбинации используются каналы видимого диапазона, поэтому объекты земной поверхности по сочетаниям цветов наиболее приближены к тому, как они воспринимаются человеческим глазом. Неповрежденная растительность имеет интенсивный зеленый цвет, агроэкосистемы — более светлых оттенков, нарушенный и преобразованный растительный покров — коричневый и желтый, дороги — серый, береговые линии — белесые. Вырубки и разреженная растительность детектируются плохо. Облака и снег выглядят одинаково белыми и трудноразличимы. Кроме того, трудно различить разные типы фитоценозов. Пример данного сочетания каналов представлен на рис. 1.</a:t>
            </a:r>
            <a:endParaRPr lang="ru-RU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F99E635-DD7D-46E7-75A5-30702E96D2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471" y="1656695"/>
            <a:ext cx="6443058" cy="4547466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17DBE28-26FA-B701-E0A1-F5760EA90E6F}"/>
              </a:ext>
            </a:extLst>
          </p:cNvPr>
          <p:cNvSpPr txBox="1"/>
          <p:nvPr/>
        </p:nvSpPr>
        <p:spPr>
          <a:xfrm>
            <a:off x="2359741" y="6204161"/>
            <a:ext cx="9261987" cy="3906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12800">
              <a:lnSpc>
                <a:spcPct val="115000"/>
              </a:lnSpc>
              <a:spcAft>
                <a:spcPts val="1000"/>
              </a:spcAft>
            </a:pP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Рис. 1.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Комбинация каналов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4, 3, 2 «естественные цвета»</a:t>
            </a:r>
            <a:endParaRPr lang="ru-RU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90286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4F1477D-EB35-0903-DA6B-30381764D360}"/>
              </a:ext>
            </a:extLst>
          </p:cNvPr>
          <p:cNvSpPr txBox="1"/>
          <p:nvPr/>
        </p:nvSpPr>
        <p:spPr>
          <a:xfrm>
            <a:off x="167149" y="165446"/>
            <a:ext cx="6095999" cy="652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just"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Вторая группа, комбинация каналов </a:t>
            </a:r>
            <a:r>
              <a:rPr lang="ru-RU" sz="1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«5, 4, 3»</a:t>
            </a: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— «искусственные цвета» с преобладанием красного цвета. Растительность отображена в оттенках красного, цвет почвы варьирует от темно- до светло-коричневого. Лед, снег и облака отображаются белым цветом или оттенками голубого. Хвойные леса будут окрашены в более темные тона (темно-красный и коричневый) по сравнению с лиственными (розовые оттенки). Эта комбинация используется, главным образом, для изучения состояния растительного покрова, дренажа почвенной мозаики и состояния сельскохозяйственных культур. В целом, насыщенные оттенки красного и розового цветов являются индикаторами благополучия широколиственных растительных сообществ, в то время как более светлые оттенки характеризуют травянистую или редколесья / кустарниковую растительность (рис. 2).</a:t>
            </a:r>
            <a:endParaRPr lang="ru-RU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Третья группа, комбинация трех типов сочетаний каналов — </a:t>
            </a:r>
            <a:r>
              <a:rPr lang="ru-RU" sz="1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«5, 6, 4»; «5, 6, 2»;</a:t>
            </a: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«6, 5, 4» </a:t>
            </a: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—– «искусственные цвета»</a:t>
            </a:r>
            <a:r>
              <a:rPr lang="ru-RU" sz="1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преобладанием желтых цветов</a:t>
            </a:r>
            <a:r>
              <a:rPr lang="ru-RU" sz="1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Комбинация каналов «</a:t>
            </a:r>
            <a:r>
              <a:rPr lang="ru-RU" sz="1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5, 6, 4»</a:t>
            </a: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это комбинация ближнего, среднего ИК-каналов и красного видимого канала, которая позволяет четко различить границу между водой и сушей и подчеркнуть скрытые детали, плохо видимые при использовании только каналов видимого диапазона длин волн. С большой точностью будут детектироваться внутренние водоемы. Эта комбинация отображает растительность в различных оттенках и тонах коричневого, зеленого и оранжевого. Она дает возможность анализа влажности почв. В целом, чем выше влажность почв, тем темнее она будет выглядеть, что обусловлено поглощением водой излучения ИК диапазона (рис. 3).</a:t>
            </a:r>
            <a:endParaRPr lang="ru-RU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2EEA723-9BC1-C529-1147-2B138C4ACA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148" y="900921"/>
            <a:ext cx="5817043" cy="4103697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CF12581-617B-C58F-3471-BF8509797293}"/>
              </a:ext>
            </a:extLst>
          </p:cNvPr>
          <p:cNvSpPr txBox="1"/>
          <p:nvPr/>
        </p:nvSpPr>
        <p:spPr>
          <a:xfrm>
            <a:off x="6990735" y="5004618"/>
            <a:ext cx="455233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Рис. 2. </a:t>
            </a:r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Комбинация каналов</a:t>
            </a:r>
            <a:r>
              <a:rPr lang="ru-RU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5, 4, 3</a:t>
            </a:r>
            <a:r>
              <a:rPr lang="ru-RU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искусственные цвета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0913698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7EC617F-8B5E-1448-0217-8F3F808FB81E}"/>
              </a:ext>
            </a:extLst>
          </p:cNvPr>
          <p:cNvSpPr txBox="1"/>
          <p:nvPr/>
        </p:nvSpPr>
        <p:spPr>
          <a:xfrm>
            <a:off x="314632" y="392378"/>
            <a:ext cx="5171768" cy="58746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just"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Сочетание каналов </a:t>
            </a:r>
            <a:r>
              <a:rPr lang="ru-RU" sz="1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«5, 6, 2»</a:t>
            </a: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отображает растительность в оттенках красного, коричневого, оранжевого и зеленого. Почвы могут выглядеть зелеными или коричневыми, урбанизированные территории — белесыми, серыми и зелено-голубыми.</a:t>
            </a:r>
            <a:endParaRPr lang="ru-RU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Главной особенностью сочетания является его способность отображать антропоген-но преобразованные территории — ярко-голубой цвет может детектировать недавно вырубленные территории, а красноватые – восстановление растительности или разреженную растительность. Чистая, глубокая вода будет выглядеть очень темно-синей (почти черной), если же это мелководье или в воде содержится большое количество взвесей, то в цвете будут преобладать более светлые оттенки. Добавление среднего инфракрасного канала позволяет добиться хорошей различимости возраста растительности (рис. 3).</a:t>
            </a:r>
            <a:endParaRPr lang="ru-RU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Ненарушенная растительность в комбинации каналов «</a:t>
            </a:r>
            <a:r>
              <a:rPr lang="ru-RU" sz="1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6, 5, 4»</a:t>
            </a: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выглядит ярко-зеленой, а почвы — розовато-лиловыми. Эта комбинация дает возможность анализировать сельскохозяйственные угодья, удобна для изучения растительного покрова и широко используется для анализа состояния лесных сообществ (рис. 3</a:t>
            </a:r>
            <a:r>
              <a:rPr lang="ru-RU" sz="1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indent="449580" algn="just">
              <a:lnSpc>
                <a:spcPct val="115000"/>
              </a:lnSpc>
              <a:spcAft>
                <a:spcPts val="1000"/>
              </a:spcAft>
            </a:pPr>
            <a:endParaRPr lang="ru-RU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2291081-0D31-4146-ECD7-7AE4C5AC9D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1535" y="813998"/>
            <a:ext cx="6037006" cy="4259303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008DF24-7FF0-B14F-17C3-88DF33825BBD}"/>
              </a:ext>
            </a:extLst>
          </p:cNvPr>
          <p:cNvSpPr txBox="1"/>
          <p:nvPr/>
        </p:nvSpPr>
        <p:spPr>
          <a:xfrm>
            <a:off x="5742038" y="4705504"/>
            <a:ext cx="6096000" cy="10520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0800" algn="ctr">
              <a:lnSpc>
                <a:spcPct val="115000"/>
              </a:lnSpc>
              <a:spcAft>
                <a:spcPts val="1000"/>
              </a:spcAft>
            </a:pPr>
            <a:r>
              <a:rPr lang="ru-RU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0800" algn="just">
              <a:lnSpc>
                <a:spcPct val="115000"/>
              </a:lnSpc>
              <a:spcAft>
                <a:spcPts val="1000"/>
              </a:spcAft>
            </a:pPr>
            <a:r>
              <a:rPr lang="ru-RU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Рис. 3. 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Комбинация каналов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«5, 6, 4»; «5, 6, 2»; «6, 5, 4» — «искусственные цвета»</a:t>
            </a:r>
            <a:r>
              <a:rPr lang="ru-RU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преобладанием желтого цвета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0264523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A8F10F9-06D2-2B2C-B2C6-8D62E391E27A}"/>
              </a:ext>
            </a:extLst>
          </p:cNvPr>
          <p:cNvSpPr txBox="1"/>
          <p:nvPr/>
        </p:nvSpPr>
        <p:spPr>
          <a:xfrm>
            <a:off x="290052" y="473989"/>
            <a:ext cx="5443998" cy="60656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just">
              <a:lnSpc>
                <a:spcPct val="115000"/>
              </a:lnSpc>
              <a:spcAft>
                <a:spcPts val="1000"/>
              </a:spcAft>
            </a:pP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Четвертая группа комбинаций каналов «7, 5, 3»; «7, 6, 4» — «искусственные цвета» с преобладанием зеленого цвета.</a:t>
            </a:r>
          </a:p>
          <a:p>
            <a:pPr indent="449580" algn="just">
              <a:lnSpc>
                <a:spcPct val="115000"/>
              </a:lnSpc>
              <a:spcAft>
                <a:spcPts val="100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Комбинация </a:t>
            </a:r>
            <a:r>
              <a:rPr lang="ru-RU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7, 5, 3»</a:t>
            </a:r>
            <a:r>
              <a:rPr lang="ru-RU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дает изображение, близкое к естественным цветам, но в то же время позволяет анализировать состояние атмосферы и дым. Здоровая растительность выглядит ярко-зеленой, травянистые сообщества — светло-зелеными, открытые почвы окрашены в розовые цвета, коричневые и оранжевые тона характерны для разреженной растительности. Сухостойная растительность выглядит оранжевой, водные поверхности отображаются в синих и голубых тонах. Песок, почва и минералы могут быть представлены очень большим числом цветов и оттенков. Эта комбинация дает хороший результат при анализе пустынных территорий. Кроме того, она может быть использована для изучения сельскохозяйственных земель и водно-болотных угодий. Территории, подвергшиеся выгоранию, будут ярко-красными. Данную комбинацию удобно использовать для изучения динамики пожаров и их последствий для территорий. Луговые сообщества отображаются зелеными и светло-зелеными. Светло-зеленые точки внутри урбанизированных территорий могут быть парками, скверами или садами. Оливково-зеленый цвет характерен для лесных массивов, а более темный цвет является индикатором увеличения доли хвойных пород в фитоценозе (рис. 4).</a:t>
            </a:r>
            <a:endParaRPr lang="ru-RU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15000"/>
              </a:lnSpc>
              <a:spcAft>
                <a:spcPts val="1000"/>
              </a:spcAft>
            </a:pPr>
            <a:r>
              <a:rPr lang="ru-RU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Комбинация «</a:t>
            </a:r>
            <a:r>
              <a:rPr lang="ru-RU" sz="1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7, 6, 4»</a:t>
            </a:r>
            <a:r>
              <a:rPr lang="ru-RU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дает изображение, близкое к предыдущему. Практически полное поглощение излучения в среднем ИК-диапазоне водой, снегом и льдом позволяет очень четко выделять береговую линию и подчеркнуть водные объекты на снимке. Одно из возможных применений этой комбинации каналов — мониторинг пожаров. Затопляемые территории выглядят темно синими или почти черными. На примере представленного фрагмента можно заметить, что комбинации «7, 5, 3» и «7, 6, 4» дают тождественные результаты (рис. 4).</a:t>
            </a:r>
            <a:endParaRPr lang="ru-RU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2839" y="323849"/>
            <a:ext cx="5883206" cy="428307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467475" y="4695711"/>
            <a:ext cx="6096000" cy="1047979"/>
          </a:xfrm>
          <a:prstGeom prst="rect">
            <a:avLst/>
          </a:prstGeom>
        </p:spPr>
        <p:txBody>
          <a:bodyPr>
            <a:spAutoFit/>
          </a:bodyPr>
          <a:lstStyle/>
          <a:p>
            <a:pPr marR="1134110" algn="ctr"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Рис. 4.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Комбинация каналов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7, 5, 3; 7, 6, 4 — «искусственные цвета»</a:t>
            </a:r>
            <a:r>
              <a:rPr lang="ru-RU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преобладанием зеленого цвета</a:t>
            </a:r>
            <a:endParaRPr lang="ru-RU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44512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909EAD2-F127-375F-16BC-95C4448E47C4}"/>
              </a:ext>
            </a:extLst>
          </p:cNvPr>
          <p:cNvSpPr txBox="1"/>
          <p:nvPr/>
        </p:nvSpPr>
        <p:spPr>
          <a:xfrm>
            <a:off x="147483" y="637723"/>
            <a:ext cx="5117691" cy="5582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just">
              <a:lnSpc>
                <a:spcPct val="115000"/>
              </a:lnSpc>
              <a:spcAft>
                <a:spcPts val="1000"/>
              </a:spcAft>
            </a:pP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Пятая группа представлена комбинацией «</a:t>
            </a:r>
            <a:r>
              <a:rPr lang="ru-RU" sz="1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7, 6, 5»</a:t>
            </a: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— инфракрасный канал с преобладанием синего цвета. Эта комбинация не включает ни одного канала из видимого диапазона и обеспечивает оптимальный анализ состояния атмосферы. Береговые линии четко различимы. Используется для анализа текстуры и влажности почв. Растительность окрашивается в голубые цвета (рис. 5).</a:t>
            </a:r>
            <a:endParaRPr lang="ru-RU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15000"/>
              </a:lnSpc>
              <a:spcAft>
                <a:spcPts val="1000"/>
              </a:spcAft>
            </a:pP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целом приведенный краткий анализ сочетаний каналов позволяет понять, что при помощи космических снимков возможно выявление различных характеристик природных экосистем на больших территориях без проведения дополнительных полевых исследований. В то же время, проведение дешифровки снимков визуальным образом подразумевает наличие большого опыта у проводящего эту процедуру специалиста, задачей которого является точное выявление признаков анализируемых объектов с целью их дальнейшей интерпретации и описания.</a:t>
            </a:r>
            <a:endParaRPr lang="ru-RU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8AF42B7-1E71-AC0F-2458-E7FA3706A6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0833" y="799148"/>
            <a:ext cx="6313775" cy="4500439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1075B7-09AB-32EE-8BAD-0680A4DDDC08}"/>
              </a:ext>
            </a:extLst>
          </p:cNvPr>
          <p:cNvSpPr txBox="1"/>
          <p:nvPr/>
        </p:nvSpPr>
        <p:spPr>
          <a:xfrm>
            <a:off x="5360833" y="5271809"/>
            <a:ext cx="7185128" cy="1255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134110" algn="ctr">
              <a:lnSpc>
                <a:spcPct val="115000"/>
              </a:lnSpc>
              <a:spcAft>
                <a:spcPts val="1000"/>
              </a:spcAft>
            </a:pP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Рис. 5.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Комбинация каналов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7, 6, 5 —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инфракрасный канал</a:t>
            </a:r>
            <a:r>
              <a:rPr lang="ru-RU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преобладанием синего цвета</a:t>
            </a:r>
            <a:endParaRPr lang="ru-RU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321507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TM04033925[[fn=Капля]]</Template>
  <TotalTime>5209</TotalTime>
  <Words>2529</Words>
  <Application>Microsoft Office PowerPoint</Application>
  <PresentationFormat>Широкоэкранный</PresentationFormat>
  <Paragraphs>136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Обзорные вопросы</vt:lpstr>
      <vt:lpstr>Список использованных источников</vt:lpstr>
      <vt:lpstr>Благодарю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Аманжолова Айнур Кайралиевна</dc:creator>
  <cp:lastModifiedBy>Anuar</cp:lastModifiedBy>
  <cp:revision>173</cp:revision>
  <dcterms:created xsi:type="dcterms:W3CDTF">2021-11-16T03:16:23Z</dcterms:created>
  <dcterms:modified xsi:type="dcterms:W3CDTF">2023-11-05T16:31:01Z</dcterms:modified>
</cp:coreProperties>
</file>