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3.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5.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6.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7.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8.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9.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10.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ppt/diagrams/data2.xml" ContentType="application/vnd.openxmlformats-officedocument.drawingml.diagramData+xml"/>
  <Override PartName="/ppt/diagrams/data4.xml" ContentType="application/vnd.openxmlformats-officedocument.drawingml.diagramData+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341" r:id="rId4"/>
    <p:sldId id="342" r:id="rId5"/>
    <p:sldId id="343" r:id="rId6"/>
    <p:sldId id="345" r:id="rId7"/>
    <p:sldId id="346" r:id="rId8"/>
    <p:sldId id="344" r:id="rId9"/>
    <p:sldId id="347" r:id="rId10"/>
    <p:sldId id="348" r:id="rId11"/>
    <p:sldId id="352" r:id="rId12"/>
    <p:sldId id="355" r:id="rId13"/>
    <p:sldId id="351" r:id="rId14"/>
    <p:sldId id="317" r:id="rId15"/>
    <p:sldId id="308" r:id="rId16"/>
    <p:sldId id="257" r:id="rId17"/>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0" d="100"/>
          <a:sy n="80" d="100"/>
        </p:scale>
        <p:origin x="754"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2.xml.rels><?xml version="1.0" encoding="UTF-8" standalone="yes"?>
<Relationships xmlns="http://schemas.openxmlformats.org/package/2006/relationships"><Relationship Id="rId1" Type="http://schemas.openxmlformats.org/officeDocument/2006/relationships/image" Target="../media/image20.png"/></Relationships>
</file>

<file path=ppt/diagrams/_rels/data4.xml.rels><?xml version="1.0" encoding="UTF-8" standalone="yes"?>
<Relationships xmlns="http://schemas.openxmlformats.org/package/2006/relationships"><Relationship Id="rId1" Type="http://schemas.openxmlformats.org/officeDocument/2006/relationships/image" Target="../media/image30.png"/></Relationships>
</file>

<file path=ppt/diagrams/_rels/data8.xml.rels><?xml version="1.0" encoding="UTF-8" standalone="yes"?>
<Relationships xmlns="http://schemas.openxmlformats.org/package/2006/relationships"><Relationship Id="rId1" Type="http://schemas.openxmlformats.org/officeDocument/2006/relationships/image" Target="../media/image6.png"/></Relationships>
</file>

<file path=ppt/diagrams/_rels/drawing6.xml.rels><?xml version="1.0" encoding="UTF-8" standalone="yes"?>
<Relationships xmlns="http://schemas.openxmlformats.org/package/2006/relationships"><Relationship Id="rId1" Type="http://schemas.openxmlformats.org/officeDocument/2006/relationships/image" Target="../media/image6.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2D415BD-B1CB-49F7-8482-3B8ACA72E737}" type="doc">
      <dgm:prSet loTypeId="urn:microsoft.com/office/officeart/2005/8/layout/hProcess9" loCatId="process" qsTypeId="urn:microsoft.com/office/officeart/2005/8/quickstyle/simple1" qsCatId="simple" csTypeId="urn:microsoft.com/office/officeart/2005/8/colors/accent1_2" csCatId="accent1"/>
      <dgm:spPr/>
      <dgm:t>
        <a:bodyPr/>
        <a:lstStyle/>
        <a:p>
          <a:endParaRPr lang="ru-RU"/>
        </a:p>
      </dgm:t>
    </dgm:pt>
    <mc:AlternateContent xmlns:mc="http://schemas.openxmlformats.org/markup-compatibility/2006" xmlns:a14="http://schemas.microsoft.com/office/drawing/2010/main">
      <mc:Choice Requires="a14">
        <dgm:pt modelId="{82D7826F-D43D-469C-80D5-2B2422358522}">
          <dgm:prSet/>
          <dgm:spPr/>
          <dgm:t>
            <a:bodyPr/>
            <a:lstStyle/>
            <a:p>
              <a:pPr rtl="0"/>
              <a:r>
                <a:rPr lang="ru-RU" smtClean="0">
                  <a:latin typeface="Times New Roman" panose="02020603050405020304" pitchFamily="18" charset="0"/>
                  <a:cs typeface="Times New Roman" panose="02020603050405020304" pitchFamily="18" charset="0"/>
                </a:rPr>
                <a:t>В данном матричном уравнении две неизвестные матрицы –</a:t>
              </a:r>
              <a14:m>
                <m:oMath xmlns:m="http://schemas.openxmlformats.org/officeDocument/2006/math">
                  <m:r>
                    <a:rPr lang="ru-RU" i="1">
                      <a:latin typeface="Cambria Math" panose="02040503050406030204" pitchFamily="18" charset="0"/>
                    </a:rPr>
                    <m:t>  </m:t>
                  </m:r>
                  <m:r>
                    <a:rPr lang="en-US" i="1">
                      <a:latin typeface="Cambria Math" panose="02040503050406030204" pitchFamily="18" charset="0"/>
                    </a:rPr>
                    <m:t>𝐹</m:t>
                  </m:r>
                  <m:r>
                    <a:rPr lang="en-US" i="1">
                      <a:latin typeface="Cambria Math" panose="02040503050406030204" pitchFamily="18" charset="0"/>
                    </a:rPr>
                    <m:t> </m:t>
                  </m:r>
                  <m:d>
                    <m:dPr>
                      <m:begChr m:val="["/>
                      <m:endChr m:val="]"/>
                      <m:ctrlPr>
                        <a:rPr lang="ru-RU" i="1">
                          <a:latin typeface="Cambria Math" panose="02040503050406030204" pitchFamily="18" charset="0"/>
                        </a:rPr>
                      </m:ctrlPr>
                    </m:dPr>
                    <m:e>
                      <m:r>
                        <a:rPr lang="en-US" i="1">
                          <a:latin typeface="Cambria Math" panose="02040503050406030204" pitchFamily="18" charset="0"/>
                        </a:rPr>
                        <m:t>𝑛</m:t>
                      </m:r>
                      <m:r>
                        <a:rPr lang="ru-RU" i="1">
                          <a:latin typeface="Cambria Math" panose="02040503050406030204" pitchFamily="18" charset="0"/>
                        </a:rPr>
                        <m:t>×</m:t>
                      </m:r>
                      <m:r>
                        <a:rPr lang="en-US" i="1">
                          <a:latin typeface="Cambria Math" panose="02040503050406030204" pitchFamily="18" charset="0"/>
                        </a:rPr>
                        <m:t>𝑚</m:t>
                      </m:r>
                    </m:e>
                  </m:d>
                </m:oMath>
              </a14:m>
              <a:r>
                <a:rPr lang="ru-RU">
                  <a:latin typeface="Times New Roman" panose="02020603050405020304" pitchFamily="18" charset="0"/>
                  <a:cs typeface="Times New Roman" panose="02020603050405020304" pitchFamily="18" charset="0"/>
                </a:rPr>
                <a:t> и </a:t>
              </a:r>
              <a14:m>
                <m:oMath xmlns:m="http://schemas.openxmlformats.org/officeDocument/2006/math">
                  <m:r>
                    <a:rPr lang="en-US" i="1">
                      <a:latin typeface="Cambria Math" panose="02040503050406030204" pitchFamily="18" charset="0"/>
                    </a:rPr>
                    <m:t>𝐴</m:t>
                  </m:r>
                  <m:r>
                    <a:rPr lang="ru-RU" i="1">
                      <a:latin typeface="Cambria Math" panose="02040503050406030204" pitchFamily="18" charset="0"/>
                    </a:rPr>
                    <m:t> [</m:t>
                  </m:r>
                  <m:r>
                    <a:rPr lang="en-US" i="1">
                      <a:latin typeface="Cambria Math" panose="02040503050406030204" pitchFamily="18" charset="0"/>
                    </a:rPr>
                    <m:t>𝑚</m:t>
                  </m:r>
                  <m:r>
                    <a:rPr lang="ru-RU" i="1">
                      <a:latin typeface="Cambria Math" panose="02040503050406030204" pitchFamily="18" charset="0"/>
                    </a:rPr>
                    <m:t>×</m:t>
                  </m:r>
                  <m:r>
                    <a:rPr lang="en-US" i="1">
                      <a:latin typeface="Cambria Math" panose="02040503050406030204" pitchFamily="18" charset="0"/>
                    </a:rPr>
                    <m:t>𝑚</m:t>
                  </m:r>
                  <m:r>
                    <a:rPr lang="ru-RU" i="1">
                      <a:latin typeface="Cambria Math" panose="02040503050406030204" pitchFamily="18" charset="0"/>
                    </a:rPr>
                    <m:t>]</m:t>
                  </m:r>
                </m:oMath>
              </a14:m>
              <a:r>
                <a:rPr lang="ru-RU">
                  <a:latin typeface="Times New Roman" panose="02020603050405020304" pitchFamily="18" charset="0"/>
                  <a:cs typeface="Times New Roman" panose="02020603050405020304" pitchFamily="18" charset="0"/>
                </a:rPr>
                <a:t>, а так как из одного уравнения можно найти только одно неизвестное, для определения второго требуется дополнительное условие. Таким дополнительным условием, исходной предпосылкой анализа, является наличие взаимосвязи между несколькими одновременно наблюдаемыми переменными. В качестве количественной меры связи между двумя переменными используется коэффициент корреляции. Он может принимать значения от -1 до +1. При этом если он приближается к 0, это свидетельствует об отсутствии линейной связи, и чем более он близок к +1 или -1, тем более тесная линейная связь существует между переменными.</a:t>
              </a:r>
            </a:p>
          </dgm:t>
        </dgm:pt>
      </mc:Choice>
      <mc:Fallback xmlns="">
        <dgm:pt modelId="{82D7826F-D43D-469C-80D5-2B2422358522}">
          <dgm:prSet/>
          <dgm:spPr/>
          <dgm:t>
            <a:bodyPr/>
            <a:lstStyle/>
            <a:p>
              <a:pPr rtl="0"/>
              <a:r>
                <a:rPr lang="ru-RU" smtClean="0">
                  <a:latin typeface="Times New Roman" panose="02020603050405020304" pitchFamily="18" charset="0"/>
                  <a:cs typeface="Times New Roman" panose="02020603050405020304" pitchFamily="18" charset="0"/>
                </a:rPr>
                <a:t>В данном матричном уравнении две неизвестные матрицы –</a:t>
              </a:r>
              <a:r>
                <a:rPr lang="ru-RU" i="0"/>
                <a:t>  </a:t>
              </a:r>
              <a:r>
                <a:rPr lang="en-US" i="0"/>
                <a:t>𝐹 </a:t>
              </a:r>
              <a:r>
                <a:rPr lang="ru-RU" i="0"/>
                <a:t>[</a:t>
              </a:r>
              <a:r>
                <a:rPr lang="en-US" i="0"/>
                <a:t>𝑛</a:t>
              </a:r>
              <a:r>
                <a:rPr lang="ru-RU" i="0"/>
                <a:t>×</a:t>
              </a:r>
              <a:r>
                <a:rPr lang="en-US" i="0"/>
                <a:t>𝑚]</a:t>
              </a:r>
              <a:r>
                <a:rPr lang="ru-RU">
                  <a:latin typeface="Times New Roman" panose="02020603050405020304" pitchFamily="18" charset="0"/>
                  <a:cs typeface="Times New Roman" panose="02020603050405020304" pitchFamily="18" charset="0"/>
                </a:rPr>
                <a:t> и </a:t>
              </a:r>
              <a:r>
                <a:rPr lang="en-US" i="0"/>
                <a:t>𝐴</a:t>
              </a:r>
              <a:r>
                <a:rPr lang="ru-RU" i="0"/>
                <a:t> [</a:t>
              </a:r>
              <a:r>
                <a:rPr lang="en-US" i="0"/>
                <a:t>𝑚</a:t>
              </a:r>
              <a:r>
                <a:rPr lang="ru-RU" i="0"/>
                <a:t>×</a:t>
              </a:r>
              <a:r>
                <a:rPr lang="en-US" i="0"/>
                <a:t>𝑚</a:t>
              </a:r>
              <a:r>
                <a:rPr lang="ru-RU" i="0"/>
                <a:t>]</a:t>
              </a:r>
              <a:r>
                <a:rPr lang="ru-RU">
                  <a:latin typeface="Times New Roman" panose="02020603050405020304" pitchFamily="18" charset="0"/>
                  <a:cs typeface="Times New Roman" panose="02020603050405020304" pitchFamily="18" charset="0"/>
                </a:rPr>
                <a:t>, а так как из одного уравнения можно найти только одно неизвестное, для определения второго требуется дополнительное условие. Таким дополнительным условием, исходной предпосылкой анализа, является наличие взаимосвязи между несколькими одновременно наблюдаемыми переменными. В качестве количественной меры связи между двумя переменными используется коэффициент корреляции. Он может принимать значения от -1 до +1. При этом если он приближается к 0, это свидетельствует об отсутствии линейной связи, и чем более он близок к +1 или -1, тем более тесная линейная связь существует между переменными.</a:t>
              </a:r>
            </a:p>
          </dgm:t>
        </dgm:pt>
      </mc:Fallback>
    </mc:AlternateContent>
    <dgm:pt modelId="{6C50C09C-45C8-492D-9D8A-2941954FA148}" type="parTrans" cxnId="{6769F15C-49B8-4E5F-9570-4BD08B18BFDE}">
      <dgm:prSet/>
      <dgm:spPr/>
      <dgm:t>
        <a:bodyPr/>
        <a:lstStyle/>
        <a:p>
          <a:endParaRPr lang="ru-RU"/>
        </a:p>
      </dgm:t>
    </dgm:pt>
    <dgm:pt modelId="{CEF2D9A6-39AC-44CD-B45C-F486025A1123}" type="sibTrans" cxnId="{6769F15C-49B8-4E5F-9570-4BD08B18BFDE}">
      <dgm:prSet/>
      <dgm:spPr/>
      <dgm:t>
        <a:bodyPr/>
        <a:lstStyle/>
        <a:p>
          <a:endParaRPr lang="ru-RU"/>
        </a:p>
      </dgm:t>
    </dgm:pt>
    <dgm:pt modelId="{4BCF9028-72B5-4D1B-A290-0923DF2F538D}" type="pres">
      <dgm:prSet presAssocID="{02D415BD-B1CB-49F7-8482-3B8ACA72E737}" presName="CompostProcess" presStyleCnt="0">
        <dgm:presLayoutVars>
          <dgm:dir/>
          <dgm:resizeHandles val="exact"/>
        </dgm:presLayoutVars>
      </dgm:prSet>
      <dgm:spPr/>
      <dgm:t>
        <a:bodyPr/>
        <a:lstStyle/>
        <a:p>
          <a:endParaRPr lang="ru-RU"/>
        </a:p>
      </dgm:t>
    </dgm:pt>
    <dgm:pt modelId="{CCD6E78C-9010-457F-B6C0-C9C21BF88B99}" type="pres">
      <dgm:prSet presAssocID="{02D415BD-B1CB-49F7-8482-3B8ACA72E737}" presName="arrow" presStyleLbl="bgShp" presStyleIdx="0" presStyleCnt="1"/>
      <dgm:spPr/>
    </dgm:pt>
    <dgm:pt modelId="{7D04CF2C-8ACE-4D68-844B-2EF64F45373F}" type="pres">
      <dgm:prSet presAssocID="{02D415BD-B1CB-49F7-8482-3B8ACA72E737}" presName="linearProcess" presStyleCnt="0"/>
      <dgm:spPr/>
    </dgm:pt>
    <dgm:pt modelId="{98F47FD5-F8F7-4AA3-9D91-EAEE421CF7A1}" type="pres">
      <dgm:prSet presAssocID="{82D7826F-D43D-469C-80D5-2B2422358522}" presName="textNode" presStyleLbl="node1" presStyleIdx="0" presStyleCnt="1">
        <dgm:presLayoutVars>
          <dgm:bulletEnabled val="1"/>
        </dgm:presLayoutVars>
      </dgm:prSet>
      <dgm:spPr/>
      <dgm:t>
        <a:bodyPr/>
        <a:lstStyle/>
        <a:p>
          <a:endParaRPr lang="ru-RU"/>
        </a:p>
      </dgm:t>
    </dgm:pt>
  </dgm:ptLst>
  <dgm:cxnLst>
    <dgm:cxn modelId="{69C1901B-BCD5-4D46-81D1-82D57025F0BB}" type="presOf" srcId="{82D7826F-D43D-469C-80D5-2B2422358522}" destId="{98F47FD5-F8F7-4AA3-9D91-EAEE421CF7A1}" srcOrd="0" destOrd="0" presId="urn:microsoft.com/office/officeart/2005/8/layout/hProcess9"/>
    <dgm:cxn modelId="{6769F15C-49B8-4E5F-9570-4BD08B18BFDE}" srcId="{02D415BD-B1CB-49F7-8482-3B8ACA72E737}" destId="{82D7826F-D43D-469C-80D5-2B2422358522}" srcOrd="0" destOrd="0" parTransId="{6C50C09C-45C8-492D-9D8A-2941954FA148}" sibTransId="{CEF2D9A6-39AC-44CD-B45C-F486025A1123}"/>
    <dgm:cxn modelId="{FC7F451B-5214-4088-8087-562DA279BBCA}" type="presOf" srcId="{02D415BD-B1CB-49F7-8482-3B8ACA72E737}" destId="{4BCF9028-72B5-4D1B-A290-0923DF2F538D}" srcOrd="0" destOrd="0" presId="urn:microsoft.com/office/officeart/2005/8/layout/hProcess9"/>
    <dgm:cxn modelId="{7FA7C9FE-1E1E-4F1D-8D86-32B163D0E884}" type="presParOf" srcId="{4BCF9028-72B5-4D1B-A290-0923DF2F538D}" destId="{CCD6E78C-9010-457F-B6C0-C9C21BF88B99}" srcOrd="0" destOrd="0" presId="urn:microsoft.com/office/officeart/2005/8/layout/hProcess9"/>
    <dgm:cxn modelId="{3A8F6546-A7C0-4082-8C78-0BFC78760376}" type="presParOf" srcId="{4BCF9028-72B5-4D1B-A290-0923DF2F538D}" destId="{7D04CF2C-8ACE-4D68-844B-2EF64F45373F}" srcOrd="1" destOrd="0" presId="urn:microsoft.com/office/officeart/2005/8/layout/hProcess9"/>
    <dgm:cxn modelId="{3EE7C98D-1684-42F3-9D5D-D665DD10E9E3}" type="presParOf" srcId="{7D04CF2C-8ACE-4D68-844B-2EF64F45373F}" destId="{98F47FD5-F8F7-4AA3-9D91-EAEE421CF7A1}" srcOrd="0"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BF1A74ED-A202-40AB-9C60-8530A9B0C3B8}" type="doc">
      <dgm:prSet loTypeId="urn:microsoft.com/office/officeart/2005/8/layout/hProcess11" loCatId="process" qsTypeId="urn:microsoft.com/office/officeart/2005/8/quickstyle/simple1" qsCatId="simple" csTypeId="urn:microsoft.com/office/officeart/2005/8/colors/accent1_2" csCatId="accent1"/>
      <dgm:spPr/>
      <dgm:t>
        <a:bodyPr/>
        <a:lstStyle/>
        <a:p>
          <a:endParaRPr lang="ru-RU"/>
        </a:p>
      </dgm:t>
    </dgm:pt>
    <dgm:pt modelId="{3F584A1E-A59E-4E16-9F73-E549B00B4ED1}">
      <dgm:prSet/>
      <dgm:spPr/>
      <dgm:t>
        <a:bodyPr/>
        <a:lstStyle/>
        <a:p>
          <a:pPr algn="just" rtl="0"/>
          <a:r>
            <a:rPr lang="ru-RU" dirty="0" smtClean="0">
              <a:latin typeface="Times New Roman" panose="02020603050405020304" pitchFamily="18" charset="0"/>
              <a:cs typeface="Times New Roman" panose="02020603050405020304" pitchFamily="18" charset="0"/>
            </a:rPr>
            <a:t>Анализируя вышесказанное, можно сделать вывод, что компонентный анализ совмещает возможности статистического моделирования и системного анализа конкретных объектов (</a:t>
          </a:r>
          <a:r>
            <a:rPr lang="ru-RU" dirty="0" err="1" smtClean="0">
              <a:latin typeface="Times New Roman" panose="02020603050405020304" pitchFamily="18" charset="0"/>
              <a:cs typeface="Times New Roman" panose="02020603050405020304" pitchFamily="18" charset="0"/>
            </a:rPr>
            <a:t>геосистем</a:t>
          </a:r>
          <a:r>
            <a:rPr lang="ru-RU" dirty="0" smtClean="0">
              <a:latin typeface="Times New Roman" panose="02020603050405020304" pitchFamily="18" charset="0"/>
              <a:cs typeface="Times New Roman" panose="02020603050405020304" pitchFamily="18" charset="0"/>
            </a:rPr>
            <a:t>). Системный анализ при построении компонентного анализа позволяет выделять функции </a:t>
          </a:r>
          <a:r>
            <a:rPr lang="ru-RU" dirty="0" err="1" smtClean="0">
              <a:latin typeface="Times New Roman" panose="02020603050405020304" pitchFamily="18" charset="0"/>
              <a:cs typeface="Times New Roman" panose="02020603050405020304" pitchFamily="18" charset="0"/>
            </a:rPr>
            <a:t>геосистемы</a:t>
          </a:r>
          <a:r>
            <a:rPr lang="ru-RU" dirty="0" smtClean="0">
              <a:latin typeface="Times New Roman" panose="02020603050405020304" pitchFamily="18" charset="0"/>
              <a:cs typeface="Times New Roman" panose="02020603050405020304" pitchFamily="18" charset="0"/>
            </a:rPr>
            <a:t> и ранжировать их по вкладу в суммарную дисперсию системы, учитывает характер взаимосвязи</a:t>
          </a:r>
          <a:r>
            <a:rPr lang="ru-RU" b="1" i="1" dirty="0" smtClean="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и самоорганизацию системы. </a:t>
          </a:r>
          <a:endParaRPr lang="ru-RU" dirty="0">
            <a:latin typeface="Times New Roman" panose="02020603050405020304" pitchFamily="18" charset="0"/>
            <a:cs typeface="Times New Roman" panose="02020603050405020304" pitchFamily="18" charset="0"/>
          </a:endParaRPr>
        </a:p>
      </dgm:t>
    </dgm:pt>
    <dgm:pt modelId="{A6BD3F61-AD21-4171-9B1B-854A21A6C5D0}" type="parTrans" cxnId="{68A702E3-D465-411B-9B97-A186DE08E7BE}">
      <dgm:prSet/>
      <dgm:spPr/>
      <dgm:t>
        <a:bodyPr/>
        <a:lstStyle/>
        <a:p>
          <a:endParaRPr lang="ru-RU"/>
        </a:p>
      </dgm:t>
    </dgm:pt>
    <dgm:pt modelId="{D5A60AE0-5F53-4B97-99B9-9C08B606B9BF}" type="sibTrans" cxnId="{68A702E3-D465-411B-9B97-A186DE08E7BE}">
      <dgm:prSet/>
      <dgm:spPr/>
      <dgm:t>
        <a:bodyPr/>
        <a:lstStyle/>
        <a:p>
          <a:endParaRPr lang="ru-RU"/>
        </a:p>
      </dgm:t>
    </dgm:pt>
    <dgm:pt modelId="{A68741C3-5D53-43A1-991C-58E65A93096F}">
      <dgm:prSet/>
      <dgm:spPr/>
      <dgm:t>
        <a:bodyPr/>
        <a:lstStyle/>
        <a:p>
          <a:pPr algn="just" rtl="0"/>
          <a:r>
            <a:rPr lang="ru-RU" dirty="0" smtClean="0">
              <a:latin typeface="Times New Roman" panose="02020603050405020304" pitchFamily="18" charset="0"/>
              <a:cs typeface="Times New Roman" panose="02020603050405020304" pitchFamily="18" charset="0"/>
            </a:rPr>
            <a:t>Основным результатом модели является не только выявление функции системы (системообразующих факторов) на основе интерпретации</a:t>
          </a:r>
          <a:r>
            <a:rPr lang="ru-RU" b="1" i="1" dirty="0" smtClean="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системы взаимосвязей исходных признаков, но и территории по интенсивности проявления этой функции. Таким образом, компонентный анализ позволяет выявлять взаимосвязи в системе, исследовать структуру взаимосвязей, ранжировать процессы по степени влияния на формирование состояния </a:t>
          </a:r>
          <a:r>
            <a:rPr lang="ru-RU" dirty="0" err="1" smtClean="0">
              <a:latin typeface="Times New Roman" panose="02020603050405020304" pitchFamily="18" charset="0"/>
              <a:cs typeface="Times New Roman" panose="02020603050405020304" pitchFamily="18" charset="0"/>
            </a:rPr>
            <a:t>геосистемы</a:t>
          </a:r>
          <a:r>
            <a:rPr lang="ru-RU" dirty="0" smtClean="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dgm:t>
    </dgm:pt>
    <dgm:pt modelId="{9B56436E-914E-4840-A2B3-105A4DB84778}" type="parTrans" cxnId="{313FAFC2-AACF-45CE-A1B4-1646903C2A6E}">
      <dgm:prSet/>
      <dgm:spPr/>
      <dgm:t>
        <a:bodyPr/>
        <a:lstStyle/>
        <a:p>
          <a:endParaRPr lang="ru-RU"/>
        </a:p>
      </dgm:t>
    </dgm:pt>
    <dgm:pt modelId="{729E2072-0B10-4C1A-9E3B-038E4A86FA22}" type="sibTrans" cxnId="{313FAFC2-AACF-45CE-A1B4-1646903C2A6E}">
      <dgm:prSet/>
      <dgm:spPr/>
      <dgm:t>
        <a:bodyPr/>
        <a:lstStyle/>
        <a:p>
          <a:endParaRPr lang="ru-RU"/>
        </a:p>
      </dgm:t>
    </dgm:pt>
    <dgm:pt modelId="{E894F3A1-268B-42E3-8294-F8C0C2D56D05}" type="pres">
      <dgm:prSet presAssocID="{BF1A74ED-A202-40AB-9C60-8530A9B0C3B8}" presName="Name0" presStyleCnt="0">
        <dgm:presLayoutVars>
          <dgm:dir/>
          <dgm:resizeHandles val="exact"/>
        </dgm:presLayoutVars>
      </dgm:prSet>
      <dgm:spPr/>
      <dgm:t>
        <a:bodyPr/>
        <a:lstStyle/>
        <a:p>
          <a:endParaRPr lang="ru-RU"/>
        </a:p>
      </dgm:t>
    </dgm:pt>
    <dgm:pt modelId="{4ABE62A5-074B-4812-A2B3-0C6A2ECD8105}" type="pres">
      <dgm:prSet presAssocID="{BF1A74ED-A202-40AB-9C60-8530A9B0C3B8}" presName="arrow" presStyleLbl="bgShp" presStyleIdx="0" presStyleCnt="1"/>
      <dgm:spPr/>
    </dgm:pt>
    <dgm:pt modelId="{4C7E440D-6B69-41C5-902D-8C1DE0E19CEB}" type="pres">
      <dgm:prSet presAssocID="{BF1A74ED-A202-40AB-9C60-8530A9B0C3B8}" presName="points" presStyleCnt="0"/>
      <dgm:spPr/>
    </dgm:pt>
    <dgm:pt modelId="{BD9D9C0A-F6A7-4568-9888-F6E3E9FE2C7F}" type="pres">
      <dgm:prSet presAssocID="{3F584A1E-A59E-4E16-9F73-E549B00B4ED1}" presName="compositeA" presStyleCnt="0"/>
      <dgm:spPr/>
    </dgm:pt>
    <dgm:pt modelId="{A3FDD6BA-A171-41FF-A5BB-6716A17C8004}" type="pres">
      <dgm:prSet presAssocID="{3F584A1E-A59E-4E16-9F73-E549B00B4ED1}" presName="textA" presStyleLbl="revTx" presStyleIdx="0" presStyleCnt="2">
        <dgm:presLayoutVars>
          <dgm:bulletEnabled val="1"/>
        </dgm:presLayoutVars>
      </dgm:prSet>
      <dgm:spPr/>
      <dgm:t>
        <a:bodyPr/>
        <a:lstStyle/>
        <a:p>
          <a:endParaRPr lang="ru-RU"/>
        </a:p>
      </dgm:t>
    </dgm:pt>
    <dgm:pt modelId="{A219AD9C-0F9C-445F-BCA3-D9D6AF70F48B}" type="pres">
      <dgm:prSet presAssocID="{3F584A1E-A59E-4E16-9F73-E549B00B4ED1}" presName="circleA" presStyleLbl="node1" presStyleIdx="0" presStyleCnt="2"/>
      <dgm:spPr/>
    </dgm:pt>
    <dgm:pt modelId="{0F5AAE32-10AB-44E7-BFFE-7EFDAB777BCE}" type="pres">
      <dgm:prSet presAssocID="{3F584A1E-A59E-4E16-9F73-E549B00B4ED1}" presName="spaceA" presStyleCnt="0"/>
      <dgm:spPr/>
    </dgm:pt>
    <dgm:pt modelId="{F02521EC-C671-4110-8472-E7396324B251}" type="pres">
      <dgm:prSet presAssocID="{D5A60AE0-5F53-4B97-99B9-9C08B606B9BF}" presName="space" presStyleCnt="0"/>
      <dgm:spPr/>
    </dgm:pt>
    <dgm:pt modelId="{995CDE79-BF71-41B6-B2A6-45FF114BA7CF}" type="pres">
      <dgm:prSet presAssocID="{A68741C3-5D53-43A1-991C-58E65A93096F}" presName="compositeB" presStyleCnt="0"/>
      <dgm:spPr/>
    </dgm:pt>
    <dgm:pt modelId="{510D006B-9F3B-4D73-ABA0-8392EF7C76F6}" type="pres">
      <dgm:prSet presAssocID="{A68741C3-5D53-43A1-991C-58E65A93096F}" presName="textB" presStyleLbl="revTx" presStyleIdx="1" presStyleCnt="2">
        <dgm:presLayoutVars>
          <dgm:bulletEnabled val="1"/>
        </dgm:presLayoutVars>
      </dgm:prSet>
      <dgm:spPr/>
      <dgm:t>
        <a:bodyPr/>
        <a:lstStyle/>
        <a:p>
          <a:endParaRPr lang="ru-RU"/>
        </a:p>
      </dgm:t>
    </dgm:pt>
    <dgm:pt modelId="{C2A59FCE-E9E5-45DB-AFA1-82C77CC88A97}" type="pres">
      <dgm:prSet presAssocID="{A68741C3-5D53-43A1-991C-58E65A93096F}" presName="circleB" presStyleLbl="node1" presStyleIdx="1" presStyleCnt="2"/>
      <dgm:spPr/>
    </dgm:pt>
    <dgm:pt modelId="{31F37E79-7304-4358-8877-B91EBE9DF5DC}" type="pres">
      <dgm:prSet presAssocID="{A68741C3-5D53-43A1-991C-58E65A93096F}" presName="spaceB" presStyleCnt="0"/>
      <dgm:spPr/>
    </dgm:pt>
  </dgm:ptLst>
  <dgm:cxnLst>
    <dgm:cxn modelId="{68A702E3-D465-411B-9B97-A186DE08E7BE}" srcId="{BF1A74ED-A202-40AB-9C60-8530A9B0C3B8}" destId="{3F584A1E-A59E-4E16-9F73-E549B00B4ED1}" srcOrd="0" destOrd="0" parTransId="{A6BD3F61-AD21-4171-9B1B-854A21A6C5D0}" sibTransId="{D5A60AE0-5F53-4B97-99B9-9C08B606B9BF}"/>
    <dgm:cxn modelId="{313FAFC2-AACF-45CE-A1B4-1646903C2A6E}" srcId="{BF1A74ED-A202-40AB-9C60-8530A9B0C3B8}" destId="{A68741C3-5D53-43A1-991C-58E65A93096F}" srcOrd="1" destOrd="0" parTransId="{9B56436E-914E-4840-A2B3-105A4DB84778}" sibTransId="{729E2072-0B10-4C1A-9E3B-038E4A86FA22}"/>
    <dgm:cxn modelId="{44CED264-BA34-4B25-8233-362D6A14C3AC}" type="presOf" srcId="{A68741C3-5D53-43A1-991C-58E65A93096F}" destId="{510D006B-9F3B-4D73-ABA0-8392EF7C76F6}" srcOrd="0" destOrd="0" presId="urn:microsoft.com/office/officeart/2005/8/layout/hProcess11"/>
    <dgm:cxn modelId="{1C94DAF5-F2E7-4CDC-AB25-10F5E0BD516F}" type="presOf" srcId="{BF1A74ED-A202-40AB-9C60-8530A9B0C3B8}" destId="{E894F3A1-268B-42E3-8294-F8C0C2D56D05}" srcOrd="0" destOrd="0" presId="urn:microsoft.com/office/officeart/2005/8/layout/hProcess11"/>
    <dgm:cxn modelId="{288025D5-3E83-46BD-B6BF-BEA22837079F}" type="presOf" srcId="{3F584A1E-A59E-4E16-9F73-E549B00B4ED1}" destId="{A3FDD6BA-A171-41FF-A5BB-6716A17C8004}" srcOrd="0" destOrd="0" presId="urn:microsoft.com/office/officeart/2005/8/layout/hProcess11"/>
    <dgm:cxn modelId="{5E533039-9972-43C0-B58F-8F23D0B1229C}" type="presParOf" srcId="{E894F3A1-268B-42E3-8294-F8C0C2D56D05}" destId="{4ABE62A5-074B-4812-A2B3-0C6A2ECD8105}" srcOrd="0" destOrd="0" presId="urn:microsoft.com/office/officeart/2005/8/layout/hProcess11"/>
    <dgm:cxn modelId="{89EC63E7-6D28-4F76-8C21-3BCBEDA68DEB}" type="presParOf" srcId="{E894F3A1-268B-42E3-8294-F8C0C2D56D05}" destId="{4C7E440D-6B69-41C5-902D-8C1DE0E19CEB}" srcOrd="1" destOrd="0" presId="urn:microsoft.com/office/officeart/2005/8/layout/hProcess11"/>
    <dgm:cxn modelId="{0A2C66DB-FDAE-45AA-AD14-473B2A77271A}" type="presParOf" srcId="{4C7E440D-6B69-41C5-902D-8C1DE0E19CEB}" destId="{BD9D9C0A-F6A7-4568-9888-F6E3E9FE2C7F}" srcOrd="0" destOrd="0" presId="urn:microsoft.com/office/officeart/2005/8/layout/hProcess11"/>
    <dgm:cxn modelId="{154E74E4-0FDF-4E32-A6BC-632B1B1F13E4}" type="presParOf" srcId="{BD9D9C0A-F6A7-4568-9888-F6E3E9FE2C7F}" destId="{A3FDD6BA-A171-41FF-A5BB-6716A17C8004}" srcOrd="0" destOrd="0" presId="urn:microsoft.com/office/officeart/2005/8/layout/hProcess11"/>
    <dgm:cxn modelId="{593FB9DF-F5E5-4405-8976-ED9D45FEC1AD}" type="presParOf" srcId="{BD9D9C0A-F6A7-4568-9888-F6E3E9FE2C7F}" destId="{A219AD9C-0F9C-445F-BCA3-D9D6AF70F48B}" srcOrd="1" destOrd="0" presId="urn:microsoft.com/office/officeart/2005/8/layout/hProcess11"/>
    <dgm:cxn modelId="{3EE62CD8-6320-4D99-8790-584AFF3B9628}" type="presParOf" srcId="{BD9D9C0A-F6A7-4568-9888-F6E3E9FE2C7F}" destId="{0F5AAE32-10AB-44E7-BFFE-7EFDAB777BCE}" srcOrd="2" destOrd="0" presId="urn:microsoft.com/office/officeart/2005/8/layout/hProcess11"/>
    <dgm:cxn modelId="{604A254C-F1F3-4E4B-B579-76F6632A899B}" type="presParOf" srcId="{4C7E440D-6B69-41C5-902D-8C1DE0E19CEB}" destId="{F02521EC-C671-4110-8472-E7396324B251}" srcOrd="1" destOrd="0" presId="urn:microsoft.com/office/officeart/2005/8/layout/hProcess11"/>
    <dgm:cxn modelId="{A5963E70-3E6F-461A-8CA3-FA63EBDB39A9}" type="presParOf" srcId="{4C7E440D-6B69-41C5-902D-8C1DE0E19CEB}" destId="{995CDE79-BF71-41B6-B2A6-45FF114BA7CF}" srcOrd="2" destOrd="0" presId="urn:microsoft.com/office/officeart/2005/8/layout/hProcess11"/>
    <dgm:cxn modelId="{C9E37C9E-DD79-4B65-A9EF-85937F268FAB}" type="presParOf" srcId="{995CDE79-BF71-41B6-B2A6-45FF114BA7CF}" destId="{510D006B-9F3B-4D73-ABA0-8392EF7C76F6}" srcOrd="0" destOrd="0" presId="urn:microsoft.com/office/officeart/2005/8/layout/hProcess11"/>
    <dgm:cxn modelId="{E40FB386-F903-44DF-81BC-25905B6674BA}" type="presParOf" srcId="{995CDE79-BF71-41B6-B2A6-45FF114BA7CF}" destId="{C2A59FCE-E9E5-45DB-AFA1-82C77CC88A97}" srcOrd="1" destOrd="0" presId="urn:microsoft.com/office/officeart/2005/8/layout/hProcess11"/>
    <dgm:cxn modelId="{D3DBD958-EF69-4B56-B291-668D1A9E8D9A}" type="presParOf" srcId="{995CDE79-BF71-41B6-B2A6-45FF114BA7CF}" destId="{31F37E79-7304-4358-8877-B91EBE9DF5DC}"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2D415BD-B1CB-49F7-8482-3B8ACA72E737}" type="doc">
      <dgm:prSet loTypeId="urn:microsoft.com/office/officeart/2005/8/layout/hProcess9" loCatId="process" qsTypeId="urn:microsoft.com/office/officeart/2005/8/quickstyle/simple1" qsCatId="simple" csTypeId="urn:microsoft.com/office/officeart/2005/8/colors/accent1_2" csCatId="accent1"/>
      <dgm:spPr/>
      <dgm:t>
        <a:bodyPr/>
        <a:lstStyle/>
        <a:p>
          <a:endParaRPr lang="ru-RU"/>
        </a:p>
      </dgm:t>
    </dgm:pt>
    <dgm:pt modelId="{82D7826F-D43D-469C-80D5-2B2422358522}">
      <dgm:prSet/>
      <dgm:spPr>
        <a:blipFill>
          <a:blip xmlns:r="http://schemas.openxmlformats.org/officeDocument/2006/relationships" r:embed="rId1"/>
          <a:stretch>
            <a:fillRect/>
          </a:stretch>
        </a:blipFill>
      </dgm:spPr>
      <dgm:t>
        <a:bodyPr/>
        <a:lstStyle/>
        <a:p>
          <a:r>
            <a:rPr lang="ru-RU">
              <a:noFill/>
            </a:rPr>
            <a:t> </a:t>
          </a:r>
        </a:p>
      </dgm:t>
    </dgm:pt>
    <dgm:pt modelId="{6C50C09C-45C8-492D-9D8A-2941954FA148}" type="parTrans" cxnId="{6769F15C-49B8-4E5F-9570-4BD08B18BFDE}">
      <dgm:prSet/>
      <dgm:spPr/>
      <dgm:t>
        <a:bodyPr/>
        <a:lstStyle/>
        <a:p>
          <a:endParaRPr lang="ru-RU"/>
        </a:p>
      </dgm:t>
    </dgm:pt>
    <dgm:pt modelId="{CEF2D9A6-39AC-44CD-B45C-F486025A1123}" type="sibTrans" cxnId="{6769F15C-49B8-4E5F-9570-4BD08B18BFDE}">
      <dgm:prSet/>
      <dgm:spPr/>
      <dgm:t>
        <a:bodyPr/>
        <a:lstStyle/>
        <a:p>
          <a:endParaRPr lang="ru-RU"/>
        </a:p>
      </dgm:t>
    </dgm:pt>
    <dgm:pt modelId="{4BCF9028-72B5-4D1B-A290-0923DF2F538D}" type="pres">
      <dgm:prSet presAssocID="{02D415BD-B1CB-49F7-8482-3B8ACA72E737}" presName="CompostProcess" presStyleCnt="0">
        <dgm:presLayoutVars>
          <dgm:dir/>
          <dgm:resizeHandles val="exact"/>
        </dgm:presLayoutVars>
      </dgm:prSet>
      <dgm:spPr/>
    </dgm:pt>
    <dgm:pt modelId="{CCD6E78C-9010-457F-B6C0-C9C21BF88B99}" type="pres">
      <dgm:prSet presAssocID="{02D415BD-B1CB-49F7-8482-3B8ACA72E737}" presName="arrow" presStyleLbl="bgShp" presStyleIdx="0" presStyleCnt="1"/>
      <dgm:spPr/>
    </dgm:pt>
    <dgm:pt modelId="{7D04CF2C-8ACE-4D68-844B-2EF64F45373F}" type="pres">
      <dgm:prSet presAssocID="{02D415BD-B1CB-49F7-8482-3B8ACA72E737}" presName="linearProcess" presStyleCnt="0"/>
      <dgm:spPr/>
    </dgm:pt>
    <dgm:pt modelId="{98F47FD5-F8F7-4AA3-9D91-EAEE421CF7A1}" type="pres">
      <dgm:prSet presAssocID="{82D7826F-D43D-469C-80D5-2B2422358522}" presName="textNode" presStyleLbl="node1" presStyleIdx="0" presStyleCnt="1">
        <dgm:presLayoutVars>
          <dgm:bulletEnabled val="1"/>
        </dgm:presLayoutVars>
      </dgm:prSet>
      <dgm:spPr/>
    </dgm:pt>
  </dgm:ptLst>
  <dgm:cxnLst>
    <dgm:cxn modelId="{69C1901B-BCD5-4D46-81D1-82D57025F0BB}" type="presOf" srcId="{82D7826F-D43D-469C-80D5-2B2422358522}" destId="{98F47FD5-F8F7-4AA3-9D91-EAEE421CF7A1}" srcOrd="0" destOrd="0" presId="urn:microsoft.com/office/officeart/2005/8/layout/hProcess9"/>
    <dgm:cxn modelId="{6769F15C-49B8-4E5F-9570-4BD08B18BFDE}" srcId="{02D415BD-B1CB-49F7-8482-3B8ACA72E737}" destId="{82D7826F-D43D-469C-80D5-2B2422358522}" srcOrd="0" destOrd="0" parTransId="{6C50C09C-45C8-492D-9D8A-2941954FA148}" sibTransId="{CEF2D9A6-39AC-44CD-B45C-F486025A1123}"/>
    <dgm:cxn modelId="{FC7F451B-5214-4088-8087-562DA279BBCA}" type="presOf" srcId="{02D415BD-B1CB-49F7-8482-3B8ACA72E737}" destId="{4BCF9028-72B5-4D1B-A290-0923DF2F538D}" srcOrd="0" destOrd="0" presId="urn:microsoft.com/office/officeart/2005/8/layout/hProcess9"/>
    <dgm:cxn modelId="{7FA7C9FE-1E1E-4F1D-8D86-32B163D0E884}" type="presParOf" srcId="{4BCF9028-72B5-4D1B-A290-0923DF2F538D}" destId="{CCD6E78C-9010-457F-B6C0-C9C21BF88B99}" srcOrd="0" destOrd="0" presId="urn:microsoft.com/office/officeart/2005/8/layout/hProcess9"/>
    <dgm:cxn modelId="{3A8F6546-A7C0-4082-8C78-0BFC78760376}" type="presParOf" srcId="{4BCF9028-72B5-4D1B-A290-0923DF2F538D}" destId="{7D04CF2C-8ACE-4D68-844B-2EF64F45373F}" srcOrd="1" destOrd="0" presId="urn:microsoft.com/office/officeart/2005/8/layout/hProcess9"/>
    <dgm:cxn modelId="{3EE7C98D-1684-42F3-9D5D-D665DD10E9E3}" type="presParOf" srcId="{7D04CF2C-8ACE-4D68-844B-2EF64F45373F}" destId="{98F47FD5-F8F7-4AA3-9D91-EAEE421CF7A1}" srcOrd="0"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00FE504-068A-41DF-B0CC-3EE5494A30B9}" type="doc">
      <dgm:prSet loTypeId="urn:microsoft.com/office/officeart/2005/8/layout/hProcess11" loCatId="process" qsTypeId="urn:microsoft.com/office/officeart/2005/8/quickstyle/simple1" qsCatId="simple" csTypeId="urn:microsoft.com/office/officeart/2005/8/colors/accent1_2" csCatId="accent1"/>
      <dgm:spPr/>
      <dgm:t>
        <a:bodyPr/>
        <a:lstStyle/>
        <a:p>
          <a:endParaRPr lang="ru-RU"/>
        </a:p>
      </dgm:t>
    </dgm:pt>
    <mc:AlternateContent xmlns:mc="http://schemas.openxmlformats.org/markup-compatibility/2006" xmlns:a14="http://schemas.microsoft.com/office/drawing/2010/main">
      <mc:Choice Requires="a14">
        <dgm:pt modelId="{6732942A-7A3C-4E6F-AE2A-5994926975F0}">
          <dgm:prSet/>
          <dgm:spPr/>
          <dgm:t>
            <a:bodyPr/>
            <a:lstStyle/>
            <a:p>
              <a:pPr rtl="0"/>
              <a:r>
                <a:rPr lang="ru-RU" smtClean="0">
                  <a:latin typeface="Times New Roman" panose="02020603050405020304" pitchFamily="18" charset="0"/>
                  <a:cs typeface="Times New Roman" panose="02020603050405020304" pitchFamily="18" charset="0"/>
                </a:rPr>
                <a:t>Все вычисленные коэффициенты корреляции между каждой парой переменных располагаются соответствующим образом в корреляционной матрице. В ней содержится важная информация о взаимоотношениях переменных с учетом влияния помех, причиной которых может явиться, например, неоднородность материала. При анализе такой корреляционной матрицы получают структуру искомых гипотетических величин (матрицу </a:t>
              </a:r>
              <a14:m>
                <m:oMath xmlns:m="http://schemas.openxmlformats.org/officeDocument/2006/math">
                  <m:r>
                    <a:rPr lang="en-US" i="1">
                      <a:latin typeface="Cambria Math" panose="02040503050406030204" pitchFamily="18" charset="0"/>
                    </a:rPr>
                    <m:t>𝐴</m:t>
                  </m:r>
                  <m:r>
                    <a:rPr lang="ru-RU" i="1">
                      <a:latin typeface="Cambria Math" panose="02040503050406030204" pitchFamily="18" charset="0"/>
                    </a:rPr>
                    <m:t> [</m:t>
                  </m:r>
                  <m:r>
                    <a:rPr lang="en-US" i="1">
                      <a:latin typeface="Cambria Math" panose="02040503050406030204" pitchFamily="18" charset="0"/>
                    </a:rPr>
                    <m:t>𝑚</m:t>
                  </m:r>
                  <m:r>
                    <a:rPr lang="ru-RU" i="1">
                      <a:latin typeface="Cambria Math" panose="02040503050406030204" pitchFamily="18" charset="0"/>
                    </a:rPr>
                    <m:t>×</m:t>
                  </m:r>
                  <m:r>
                    <a:rPr lang="en-US" i="1">
                      <a:latin typeface="Cambria Math" panose="02040503050406030204" pitchFamily="18" charset="0"/>
                    </a:rPr>
                    <m:t>𝑚</m:t>
                  </m:r>
                  <m:r>
                    <a:rPr lang="ru-RU" i="1">
                      <a:latin typeface="Cambria Math" panose="02040503050406030204" pitchFamily="18" charset="0"/>
                    </a:rPr>
                    <m:t>]),</m:t>
                  </m:r>
                </m:oMath>
              </a14:m>
              <a:r>
                <a:rPr lang="ru-RU">
                  <a:latin typeface="Times New Roman" panose="02020603050405020304" pitchFamily="18" charset="0"/>
                  <a:cs typeface="Times New Roman" panose="02020603050405020304" pitchFamily="18" charset="0"/>
                </a:rPr>
                <a:t> которые находятся в определенных взаимоотношениях с переменными.</a:t>
              </a:r>
            </a:p>
          </dgm:t>
        </dgm:pt>
      </mc:Choice>
      <mc:Fallback xmlns="">
        <dgm:pt modelId="{6732942A-7A3C-4E6F-AE2A-5994926975F0}">
          <dgm:prSet/>
          <dgm:spPr/>
          <dgm:t>
            <a:bodyPr/>
            <a:lstStyle/>
            <a:p>
              <a:pPr rtl="0"/>
              <a:r>
                <a:rPr lang="ru-RU" smtClean="0">
                  <a:latin typeface="Times New Roman" panose="02020603050405020304" pitchFamily="18" charset="0"/>
                  <a:cs typeface="Times New Roman" panose="02020603050405020304" pitchFamily="18" charset="0"/>
                </a:rPr>
                <a:t>Все вычисленные коэффициенты корреляции между каждой парой переменных располагаются соответствующим образом в корреляционной матрице. В ней содержится важная информация о взаимоотношениях переменных с учетом влияния помех, причиной которых может явиться, например, неоднородность материала. При анализе такой корреляционной матрицы получают структуру искомых гипотетических величин (матрицу </a:t>
              </a:r>
              <a:r>
                <a:rPr lang="en-US" i="0"/>
                <a:t>𝐴</a:t>
              </a:r>
              <a:r>
                <a:rPr lang="ru-RU" i="0"/>
                <a:t> [</a:t>
              </a:r>
              <a:r>
                <a:rPr lang="en-US" i="0"/>
                <a:t>𝑚</a:t>
              </a:r>
              <a:r>
                <a:rPr lang="ru-RU" i="0"/>
                <a:t>×</a:t>
              </a:r>
              <a:r>
                <a:rPr lang="en-US" i="0"/>
                <a:t>𝑚</a:t>
              </a:r>
              <a:r>
                <a:rPr lang="ru-RU" i="0"/>
                <a:t>]),</a:t>
              </a:r>
              <a:r>
                <a:rPr lang="ru-RU">
                  <a:latin typeface="Times New Roman" panose="02020603050405020304" pitchFamily="18" charset="0"/>
                  <a:cs typeface="Times New Roman" panose="02020603050405020304" pitchFamily="18" charset="0"/>
                </a:rPr>
                <a:t> которые находятся в определенных взаимоотношениях с переменными.</a:t>
              </a:r>
            </a:p>
          </dgm:t>
        </dgm:pt>
      </mc:Fallback>
    </mc:AlternateContent>
    <dgm:pt modelId="{473E59EA-BE6F-4183-81B3-8E17E4B6C69E}" type="parTrans" cxnId="{B55ECD70-4C84-4EC5-85A9-C0A00C8E371D}">
      <dgm:prSet/>
      <dgm:spPr/>
      <dgm:t>
        <a:bodyPr/>
        <a:lstStyle/>
        <a:p>
          <a:endParaRPr lang="ru-RU">
            <a:latin typeface="Times New Roman" panose="02020603050405020304" pitchFamily="18" charset="0"/>
            <a:cs typeface="Times New Roman" panose="02020603050405020304" pitchFamily="18" charset="0"/>
          </a:endParaRPr>
        </a:p>
      </dgm:t>
    </dgm:pt>
    <dgm:pt modelId="{4E6DF101-EEAE-4A8D-A6E5-6AE5EB16E766}" type="sibTrans" cxnId="{B55ECD70-4C84-4EC5-85A9-C0A00C8E371D}">
      <dgm:prSet/>
      <dgm:spPr/>
      <dgm:t>
        <a:bodyPr/>
        <a:lstStyle/>
        <a:p>
          <a:endParaRPr lang="ru-RU">
            <a:latin typeface="Times New Roman" panose="02020603050405020304" pitchFamily="18" charset="0"/>
            <a:cs typeface="Times New Roman" panose="02020603050405020304" pitchFamily="18" charset="0"/>
          </a:endParaRPr>
        </a:p>
      </dgm:t>
    </dgm:pt>
    <dgm:pt modelId="{54991E26-AB19-498E-A565-0DACB3EA2374}" type="pres">
      <dgm:prSet presAssocID="{800FE504-068A-41DF-B0CC-3EE5494A30B9}" presName="Name0" presStyleCnt="0">
        <dgm:presLayoutVars>
          <dgm:dir/>
          <dgm:resizeHandles val="exact"/>
        </dgm:presLayoutVars>
      </dgm:prSet>
      <dgm:spPr/>
      <dgm:t>
        <a:bodyPr/>
        <a:lstStyle/>
        <a:p>
          <a:endParaRPr lang="ru-RU"/>
        </a:p>
      </dgm:t>
    </dgm:pt>
    <dgm:pt modelId="{F8519F8C-63B7-4554-A393-B178B92E84C3}" type="pres">
      <dgm:prSet presAssocID="{800FE504-068A-41DF-B0CC-3EE5494A30B9}" presName="arrow" presStyleLbl="bgShp" presStyleIdx="0" presStyleCnt="1"/>
      <dgm:spPr/>
    </dgm:pt>
    <dgm:pt modelId="{445772B5-8CB0-4C9D-8360-CD9B429BAE1F}" type="pres">
      <dgm:prSet presAssocID="{800FE504-068A-41DF-B0CC-3EE5494A30B9}" presName="points" presStyleCnt="0"/>
      <dgm:spPr/>
    </dgm:pt>
    <dgm:pt modelId="{2D78124F-82FB-4CDD-84CB-30B80EC9E61B}" type="pres">
      <dgm:prSet presAssocID="{6732942A-7A3C-4E6F-AE2A-5994926975F0}" presName="compositeA" presStyleCnt="0"/>
      <dgm:spPr/>
    </dgm:pt>
    <dgm:pt modelId="{2D5E3E3B-031A-499E-BDC5-59AC57EB9D5D}" type="pres">
      <dgm:prSet presAssocID="{6732942A-7A3C-4E6F-AE2A-5994926975F0}" presName="textA" presStyleLbl="revTx" presStyleIdx="0" presStyleCnt="1">
        <dgm:presLayoutVars>
          <dgm:bulletEnabled val="1"/>
        </dgm:presLayoutVars>
      </dgm:prSet>
      <dgm:spPr/>
      <dgm:t>
        <a:bodyPr/>
        <a:lstStyle/>
        <a:p>
          <a:endParaRPr lang="ru-RU"/>
        </a:p>
      </dgm:t>
    </dgm:pt>
    <dgm:pt modelId="{9249D30C-D81B-42AC-AE33-0A3F7691A57B}" type="pres">
      <dgm:prSet presAssocID="{6732942A-7A3C-4E6F-AE2A-5994926975F0}" presName="circleA" presStyleLbl="node1" presStyleIdx="0" presStyleCnt="1"/>
      <dgm:spPr/>
    </dgm:pt>
    <dgm:pt modelId="{A383D309-56CA-409D-A9F4-EFD3BF0109F0}" type="pres">
      <dgm:prSet presAssocID="{6732942A-7A3C-4E6F-AE2A-5994926975F0}" presName="spaceA" presStyleCnt="0"/>
      <dgm:spPr/>
    </dgm:pt>
  </dgm:ptLst>
  <dgm:cxnLst>
    <dgm:cxn modelId="{2E43DDFD-E3E8-410C-B23B-592E9CE885C0}" type="presOf" srcId="{6732942A-7A3C-4E6F-AE2A-5994926975F0}" destId="{2D5E3E3B-031A-499E-BDC5-59AC57EB9D5D}" srcOrd="0" destOrd="0" presId="urn:microsoft.com/office/officeart/2005/8/layout/hProcess11"/>
    <dgm:cxn modelId="{B55ECD70-4C84-4EC5-85A9-C0A00C8E371D}" srcId="{800FE504-068A-41DF-B0CC-3EE5494A30B9}" destId="{6732942A-7A3C-4E6F-AE2A-5994926975F0}" srcOrd="0" destOrd="0" parTransId="{473E59EA-BE6F-4183-81B3-8E17E4B6C69E}" sibTransId="{4E6DF101-EEAE-4A8D-A6E5-6AE5EB16E766}"/>
    <dgm:cxn modelId="{9B58C6EA-219E-4511-A097-DC6790894146}" type="presOf" srcId="{800FE504-068A-41DF-B0CC-3EE5494A30B9}" destId="{54991E26-AB19-498E-A565-0DACB3EA2374}" srcOrd="0" destOrd="0" presId="urn:microsoft.com/office/officeart/2005/8/layout/hProcess11"/>
    <dgm:cxn modelId="{BF292113-4B06-483D-BFAE-1EBE3E174AD8}" type="presParOf" srcId="{54991E26-AB19-498E-A565-0DACB3EA2374}" destId="{F8519F8C-63B7-4554-A393-B178B92E84C3}" srcOrd="0" destOrd="0" presId="urn:microsoft.com/office/officeart/2005/8/layout/hProcess11"/>
    <dgm:cxn modelId="{CCDBC2FB-E374-4CDA-A87D-C1A2F869E85F}" type="presParOf" srcId="{54991E26-AB19-498E-A565-0DACB3EA2374}" destId="{445772B5-8CB0-4C9D-8360-CD9B429BAE1F}" srcOrd="1" destOrd="0" presId="urn:microsoft.com/office/officeart/2005/8/layout/hProcess11"/>
    <dgm:cxn modelId="{097F8F53-42C3-4334-A001-C9D54D094499}" type="presParOf" srcId="{445772B5-8CB0-4C9D-8360-CD9B429BAE1F}" destId="{2D78124F-82FB-4CDD-84CB-30B80EC9E61B}" srcOrd="0" destOrd="0" presId="urn:microsoft.com/office/officeart/2005/8/layout/hProcess11"/>
    <dgm:cxn modelId="{511A1602-1D02-4386-A7BC-E2DCAB1D6B81}" type="presParOf" srcId="{2D78124F-82FB-4CDD-84CB-30B80EC9E61B}" destId="{2D5E3E3B-031A-499E-BDC5-59AC57EB9D5D}" srcOrd="0" destOrd="0" presId="urn:microsoft.com/office/officeart/2005/8/layout/hProcess11"/>
    <dgm:cxn modelId="{437F3F48-CC51-4491-937C-1932EE6ACD5B}" type="presParOf" srcId="{2D78124F-82FB-4CDD-84CB-30B80EC9E61B}" destId="{9249D30C-D81B-42AC-AE33-0A3F7691A57B}" srcOrd="1" destOrd="0" presId="urn:microsoft.com/office/officeart/2005/8/layout/hProcess11"/>
    <dgm:cxn modelId="{19A03DB5-C4E2-4135-A9BD-018067CE2ED2}" type="presParOf" srcId="{2D78124F-82FB-4CDD-84CB-30B80EC9E61B}" destId="{A383D309-56CA-409D-A9F4-EFD3BF0109F0}"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00FE504-068A-41DF-B0CC-3EE5494A30B9}" type="doc">
      <dgm:prSet loTypeId="urn:microsoft.com/office/officeart/2005/8/layout/hProcess11" loCatId="process" qsTypeId="urn:microsoft.com/office/officeart/2005/8/quickstyle/simple1" qsCatId="simple" csTypeId="urn:microsoft.com/office/officeart/2005/8/colors/accent1_2" csCatId="accent1"/>
      <dgm:spPr/>
      <dgm:t>
        <a:bodyPr/>
        <a:lstStyle/>
        <a:p>
          <a:endParaRPr lang="ru-RU"/>
        </a:p>
      </dgm:t>
    </dgm:pt>
    <dgm:pt modelId="{6732942A-7A3C-4E6F-AE2A-5994926975F0}">
      <dgm:prSet/>
      <dgm:spPr>
        <a:blipFill>
          <a:blip xmlns:r="http://schemas.openxmlformats.org/officeDocument/2006/relationships" r:embed="rId1"/>
          <a:stretch>
            <a:fillRect r="-766"/>
          </a:stretch>
        </a:blipFill>
      </dgm:spPr>
      <dgm:t>
        <a:bodyPr/>
        <a:lstStyle/>
        <a:p>
          <a:r>
            <a:rPr lang="ru-RU">
              <a:noFill/>
            </a:rPr>
            <a:t> </a:t>
          </a:r>
        </a:p>
      </dgm:t>
    </dgm:pt>
    <dgm:pt modelId="{473E59EA-BE6F-4183-81B3-8E17E4B6C69E}" type="parTrans" cxnId="{B55ECD70-4C84-4EC5-85A9-C0A00C8E371D}">
      <dgm:prSet/>
      <dgm:spPr/>
      <dgm:t>
        <a:bodyPr/>
        <a:lstStyle/>
        <a:p>
          <a:endParaRPr lang="ru-RU">
            <a:latin typeface="Times New Roman" panose="02020603050405020304" pitchFamily="18" charset="0"/>
            <a:cs typeface="Times New Roman" panose="02020603050405020304" pitchFamily="18" charset="0"/>
          </a:endParaRPr>
        </a:p>
      </dgm:t>
    </dgm:pt>
    <dgm:pt modelId="{4E6DF101-EEAE-4A8D-A6E5-6AE5EB16E766}" type="sibTrans" cxnId="{B55ECD70-4C84-4EC5-85A9-C0A00C8E371D}">
      <dgm:prSet/>
      <dgm:spPr/>
      <dgm:t>
        <a:bodyPr/>
        <a:lstStyle/>
        <a:p>
          <a:endParaRPr lang="ru-RU">
            <a:latin typeface="Times New Roman" panose="02020603050405020304" pitchFamily="18" charset="0"/>
            <a:cs typeface="Times New Roman" panose="02020603050405020304" pitchFamily="18" charset="0"/>
          </a:endParaRPr>
        </a:p>
      </dgm:t>
    </dgm:pt>
    <dgm:pt modelId="{54991E26-AB19-498E-A565-0DACB3EA2374}" type="pres">
      <dgm:prSet presAssocID="{800FE504-068A-41DF-B0CC-3EE5494A30B9}" presName="Name0" presStyleCnt="0">
        <dgm:presLayoutVars>
          <dgm:dir/>
          <dgm:resizeHandles val="exact"/>
        </dgm:presLayoutVars>
      </dgm:prSet>
      <dgm:spPr/>
    </dgm:pt>
    <dgm:pt modelId="{F8519F8C-63B7-4554-A393-B178B92E84C3}" type="pres">
      <dgm:prSet presAssocID="{800FE504-068A-41DF-B0CC-3EE5494A30B9}" presName="arrow" presStyleLbl="bgShp" presStyleIdx="0" presStyleCnt="1"/>
      <dgm:spPr/>
    </dgm:pt>
    <dgm:pt modelId="{445772B5-8CB0-4C9D-8360-CD9B429BAE1F}" type="pres">
      <dgm:prSet presAssocID="{800FE504-068A-41DF-B0CC-3EE5494A30B9}" presName="points" presStyleCnt="0"/>
      <dgm:spPr/>
    </dgm:pt>
    <dgm:pt modelId="{2D78124F-82FB-4CDD-84CB-30B80EC9E61B}" type="pres">
      <dgm:prSet presAssocID="{6732942A-7A3C-4E6F-AE2A-5994926975F0}" presName="compositeA" presStyleCnt="0"/>
      <dgm:spPr/>
    </dgm:pt>
    <dgm:pt modelId="{2D5E3E3B-031A-499E-BDC5-59AC57EB9D5D}" type="pres">
      <dgm:prSet presAssocID="{6732942A-7A3C-4E6F-AE2A-5994926975F0}" presName="textA" presStyleLbl="revTx" presStyleIdx="0" presStyleCnt="1">
        <dgm:presLayoutVars>
          <dgm:bulletEnabled val="1"/>
        </dgm:presLayoutVars>
      </dgm:prSet>
      <dgm:spPr/>
    </dgm:pt>
    <dgm:pt modelId="{9249D30C-D81B-42AC-AE33-0A3F7691A57B}" type="pres">
      <dgm:prSet presAssocID="{6732942A-7A3C-4E6F-AE2A-5994926975F0}" presName="circleA" presStyleLbl="node1" presStyleIdx="0" presStyleCnt="1"/>
      <dgm:spPr/>
    </dgm:pt>
    <dgm:pt modelId="{A383D309-56CA-409D-A9F4-EFD3BF0109F0}" type="pres">
      <dgm:prSet presAssocID="{6732942A-7A3C-4E6F-AE2A-5994926975F0}" presName="spaceA" presStyleCnt="0"/>
      <dgm:spPr/>
    </dgm:pt>
  </dgm:ptLst>
  <dgm:cxnLst>
    <dgm:cxn modelId="{2E43DDFD-E3E8-410C-B23B-592E9CE885C0}" type="presOf" srcId="{6732942A-7A3C-4E6F-AE2A-5994926975F0}" destId="{2D5E3E3B-031A-499E-BDC5-59AC57EB9D5D}" srcOrd="0" destOrd="0" presId="urn:microsoft.com/office/officeart/2005/8/layout/hProcess11"/>
    <dgm:cxn modelId="{B55ECD70-4C84-4EC5-85A9-C0A00C8E371D}" srcId="{800FE504-068A-41DF-B0CC-3EE5494A30B9}" destId="{6732942A-7A3C-4E6F-AE2A-5994926975F0}" srcOrd="0" destOrd="0" parTransId="{473E59EA-BE6F-4183-81B3-8E17E4B6C69E}" sibTransId="{4E6DF101-EEAE-4A8D-A6E5-6AE5EB16E766}"/>
    <dgm:cxn modelId="{9B58C6EA-219E-4511-A097-DC6790894146}" type="presOf" srcId="{800FE504-068A-41DF-B0CC-3EE5494A30B9}" destId="{54991E26-AB19-498E-A565-0DACB3EA2374}" srcOrd="0" destOrd="0" presId="urn:microsoft.com/office/officeart/2005/8/layout/hProcess11"/>
    <dgm:cxn modelId="{BF292113-4B06-483D-BFAE-1EBE3E174AD8}" type="presParOf" srcId="{54991E26-AB19-498E-A565-0DACB3EA2374}" destId="{F8519F8C-63B7-4554-A393-B178B92E84C3}" srcOrd="0" destOrd="0" presId="urn:microsoft.com/office/officeart/2005/8/layout/hProcess11"/>
    <dgm:cxn modelId="{CCDBC2FB-E374-4CDA-A87D-C1A2F869E85F}" type="presParOf" srcId="{54991E26-AB19-498E-A565-0DACB3EA2374}" destId="{445772B5-8CB0-4C9D-8360-CD9B429BAE1F}" srcOrd="1" destOrd="0" presId="urn:microsoft.com/office/officeart/2005/8/layout/hProcess11"/>
    <dgm:cxn modelId="{097F8F53-42C3-4334-A001-C9D54D094499}" type="presParOf" srcId="{445772B5-8CB0-4C9D-8360-CD9B429BAE1F}" destId="{2D78124F-82FB-4CDD-84CB-30B80EC9E61B}" srcOrd="0" destOrd="0" presId="urn:microsoft.com/office/officeart/2005/8/layout/hProcess11"/>
    <dgm:cxn modelId="{511A1602-1D02-4386-A7BC-E2DCAB1D6B81}" type="presParOf" srcId="{2D78124F-82FB-4CDD-84CB-30B80EC9E61B}" destId="{2D5E3E3B-031A-499E-BDC5-59AC57EB9D5D}" srcOrd="0" destOrd="0" presId="urn:microsoft.com/office/officeart/2005/8/layout/hProcess11"/>
    <dgm:cxn modelId="{437F3F48-CC51-4491-937C-1932EE6ACD5B}" type="presParOf" srcId="{2D78124F-82FB-4CDD-84CB-30B80EC9E61B}" destId="{9249D30C-D81B-42AC-AE33-0A3F7691A57B}" srcOrd="1" destOrd="0" presId="urn:microsoft.com/office/officeart/2005/8/layout/hProcess11"/>
    <dgm:cxn modelId="{19A03DB5-C4E2-4135-A9BD-018067CE2ED2}" type="presParOf" srcId="{2D78124F-82FB-4CDD-84CB-30B80EC9E61B}" destId="{A383D309-56CA-409D-A9F4-EFD3BF0109F0}"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3555A49-E199-4953-8359-5AB7527579C5}" type="doc">
      <dgm:prSet loTypeId="urn:microsoft.com/office/officeart/2005/8/layout/venn1" loCatId="relationship" qsTypeId="urn:microsoft.com/office/officeart/2005/8/quickstyle/simple1" qsCatId="simple" csTypeId="urn:microsoft.com/office/officeart/2005/8/colors/accent1_2" csCatId="accent1"/>
      <dgm:spPr/>
      <dgm:t>
        <a:bodyPr/>
        <a:lstStyle/>
        <a:p>
          <a:endParaRPr lang="ru-RU"/>
        </a:p>
      </dgm:t>
    </dgm:pt>
    <dgm:pt modelId="{51AFE5B3-54B8-4037-BACD-D20EA25BD435}">
      <dgm:prSet/>
      <dgm:spPr/>
      <dgm:t>
        <a:bodyPr/>
        <a:lstStyle/>
        <a:p>
          <a:pPr algn="just" rtl="0"/>
          <a:r>
            <a:rPr lang="ru-RU" b="0" i="0" baseline="0" smtClean="0">
              <a:latin typeface="Times New Roman" panose="02020603050405020304" pitchFamily="18" charset="0"/>
              <a:cs typeface="Times New Roman" panose="02020603050405020304" pitchFamily="18" charset="0"/>
            </a:rPr>
            <a:t>Модель компонентного анализа предполагает точное определение, как компонентных нагрузок, так и значений главных компонент для каждой точки опробования (для каждого объекта). На практике же оставляют обычно небольшое число компонент, если на их долю приходится достаточно большой процент суммарной дисперсии параметров, которая равна следующей матрицы </a:t>
          </a:r>
          <a:r>
            <a:rPr lang="en-US" b="0" i="0" baseline="0" smtClean="0">
              <a:latin typeface="Times New Roman" panose="02020603050405020304" pitchFamily="18" charset="0"/>
              <a:cs typeface="Times New Roman" panose="02020603050405020304" pitchFamily="18" charset="0"/>
            </a:rPr>
            <a:t>Λ m</a:t>
          </a:r>
          <a:r>
            <a:rPr lang="ru-RU" b="0" i="0" baseline="0" smtClean="0">
              <a:latin typeface="Times New Roman" panose="02020603050405020304" pitchFamily="18" charset="0"/>
              <a:cs typeface="Times New Roman" panose="02020603050405020304" pitchFamily="18" charset="0"/>
            </a:rPr>
            <a:t>×</a:t>
          </a:r>
          <a:r>
            <a:rPr lang="en-US" b="0" i="0" baseline="0" smtClean="0">
              <a:latin typeface="Times New Roman" panose="02020603050405020304" pitchFamily="18" charset="0"/>
              <a:cs typeface="Times New Roman" panose="02020603050405020304" pitchFamily="18" charset="0"/>
            </a:rPr>
            <a:t>m</a:t>
          </a:r>
          <a:r>
            <a:rPr lang="ru-RU" b="0" i="0" baseline="0" smtClean="0">
              <a:latin typeface="Times New Roman" panose="02020603050405020304" pitchFamily="18" charset="0"/>
              <a:cs typeface="Times New Roman" panose="02020603050405020304" pitchFamily="18" charset="0"/>
            </a:rPr>
            <a:t>, или размерности матрицы </a:t>
          </a:r>
          <a:r>
            <a:rPr lang="ru-RU" b="0" i="1" baseline="0" smtClean="0">
              <a:latin typeface="Times New Roman" panose="02020603050405020304" pitchFamily="18" charset="0"/>
              <a:cs typeface="Times New Roman" panose="02020603050405020304" pitchFamily="18" charset="0"/>
            </a:rPr>
            <a:t>R m×m,</a:t>
          </a:r>
          <a:r>
            <a:rPr lang="ru-RU" b="0" i="0" baseline="0" smtClean="0">
              <a:latin typeface="Times New Roman" panose="02020603050405020304" pitchFamily="18" charset="0"/>
              <a:cs typeface="Times New Roman" panose="02020603050405020304" pitchFamily="18" charset="0"/>
            </a:rPr>
            <a:t> то есть числу параметров. Следовательно, можно выбрать незначительное число главных компонент </a:t>
          </a:r>
          <a:r>
            <a:rPr lang="ru-RU" b="0" i="1" baseline="0" smtClean="0">
              <a:latin typeface="Times New Roman" panose="02020603050405020304" pitchFamily="18" charset="0"/>
              <a:cs typeface="Times New Roman" panose="02020603050405020304" pitchFamily="18" charset="0"/>
            </a:rPr>
            <a:t>(т &lt; п)</a:t>
          </a:r>
          <a:r>
            <a:rPr lang="ru-RU" b="0" i="0" baseline="0" smtClean="0">
              <a:latin typeface="Times New Roman" panose="02020603050405020304" pitchFamily="18" charset="0"/>
              <a:cs typeface="Times New Roman" panose="02020603050405020304" pitchFamily="18" charset="0"/>
            </a:rPr>
            <a:t> и добиться значительного облегчения описания признаков. Поскольку</a:t>
          </a:r>
          <a:r>
            <a:rPr lang="ru-RU" b="0" i="1" baseline="0" smtClean="0">
              <a:latin typeface="Times New Roman" panose="02020603050405020304" pitchFamily="18" charset="0"/>
              <a:cs typeface="Times New Roman" panose="02020603050405020304" pitchFamily="18" charset="0"/>
            </a:rPr>
            <a:t> i=1</a:t>
          </a:r>
          <a:r>
            <a:rPr lang="en-US" b="0" i="1" baseline="0" smtClean="0">
              <a:latin typeface="Times New Roman" panose="02020603050405020304" pitchFamily="18" charset="0"/>
              <a:cs typeface="Times New Roman" panose="02020603050405020304" pitchFamily="18" charset="0"/>
            </a:rPr>
            <a:t>m</a:t>
          </a:r>
          <a:r>
            <a:rPr lang="ru-RU" b="0" i="1" baseline="0" smtClean="0">
              <a:latin typeface="Times New Roman" panose="02020603050405020304" pitchFamily="18" charset="0"/>
              <a:cs typeface="Times New Roman" panose="02020603050405020304" pitchFamily="18" charset="0"/>
            </a:rPr>
            <a:t>λi  =m</a:t>
          </a:r>
          <a:r>
            <a:rPr lang="ru-RU" b="0" i="0" baseline="0" smtClean="0">
              <a:latin typeface="Times New Roman" panose="02020603050405020304" pitchFamily="18" charset="0"/>
              <a:cs typeface="Times New Roman" panose="02020603050405020304" pitchFamily="18" charset="0"/>
            </a:rPr>
            <a:t>, обычно </a:t>
          </a:r>
          <a:r>
            <a:rPr lang="en-US" b="0" i="1" baseline="0" smtClean="0">
              <a:latin typeface="Times New Roman" panose="02020603050405020304" pitchFamily="18" charset="0"/>
              <a:cs typeface="Times New Roman" panose="02020603050405020304" pitchFamily="18" charset="0"/>
            </a:rPr>
            <a:t>q</a:t>
          </a:r>
          <a:r>
            <a:rPr lang="ru-RU" b="0" i="1" baseline="0" smtClean="0">
              <a:latin typeface="Times New Roman" panose="02020603050405020304" pitchFamily="18" charset="0"/>
              <a:cs typeface="Times New Roman" panose="02020603050405020304" pitchFamily="18" charset="0"/>
            </a:rPr>
            <a:t>m</a:t>
          </a:r>
          <a:r>
            <a:rPr lang="ru-RU" b="0" i="0" baseline="0" smtClean="0">
              <a:latin typeface="Times New Roman" panose="02020603050405020304" pitchFamily="18" charset="0"/>
              <a:cs typeface="Times New Roman" panose="02020603050405020304" pitchFamily="18" charset="0"/>
            </a:rPr>
            <a:t> = 0,8:0,9, то есть чаще всего ограничиваются 80-90% суммарной дисперсии, хотя эту величину можно устанавливать в зависимости от целей исследования и меньше этой величины, и больше. </a:t>
          </a:r>
          <a:endParaRPr lang="ru-RU">
            <a:latin typeface="Times New Roman" panose="02020603050405020304" pitchFamily="18" charset="0"/>
            <a:cs typeface="Times New Roman" panose="02020603050405020304" pitchFamily="18" charset="0"/>
          </a:endParaRPr>
        </a:p>
      </dgm:t>
    </dgm:pt>
    <dgm:pt modelId="{F62467A6-63C9-428E-B29C-38892E8FB971}" type="parTrans" cxnId="{5171216E-5DD4-4A3D-8337-CF6424D4920A}">
      <dgm:prSet/>
      <dgm:spPr/>
      <dgm:t>
        <a:bodyPr/>
        <a:lstStyle/>
        <a:p>
          <a:endParaRPr lang="ru-RU"/>
        </a:p>
      </dgm:t>
    </dgm:pt>
    <dgm:pt modelId="{BC247AA1-F770-40E5-AD18-BB7CD2AD1079}" type="sibTrans" cxnId="{5171216E-5DD4-4A3D-8337-CF6424D4920A}">
      <dgm:prSet/>
      <dgm:spPr/>
      <dgm:t>
        <a:bodyPr/>
        <a:lstStyle/>
        <a:p>
          <a:endParaRPr lang="ru-RU"/>
        </a:p>
      </dgm:t>
    </dgm:pt>
    <dgm:pt modelId="{88E9358B-0284-458A-929A-C3813A7160A3}" type="pres">
      <dgm:prSet presAssocID="{23555A49-E199-4953-8359-5AB7527579C5}" presName="compositeShape" presStyleCnt="0">
        <dgm:presLayoutVars>
          <dgm:chMax val="7"/>
          <dgm:dir/>
          <dgm:resizeHandles val="exact"/>
        </dgm:presLayoutVars>
      </dgm:prSet>
      <dgm:spPr/>
      <dgm:t>
        <a:bodyPr/>
        <a:lstStyle/>
        <a:p>
          <a:endParaRPr lang="ru-RU"/>
        </a:p>
      </dgm:t>
    </dgm:pt>
    <dgm:pt modelId="{9644554E-3286-4FAF-9E9F-71F53D605B10}" type="pres">
      <dgm:prSet presAssocID="{51AFE5B3-54B8-4037-BACD-D20EA25BD435}" presName="circ1TxSh" presStyleLbl="vennNode1" presStyleIdx="0" presStyleCnt="1"/>
      <dgm:spPr/>
      <dgm:t>
        <a:bodyPr/>
        <a:lstStyle/>
        <a:p>
          <a:endParaRPr lang="ru-RU"/>
        </a:p>
      </dgm:t>
    </dgm:pt>
  </dgm:ptLst>
  <dgm:cxnLst>
    <dgm:cxn modelId="{C5926A21-B1E6-4F41-83DC-E3DCB409CDC2}" type="presOf" srcId="{51AFE5B3-54B8-4037-BACD-D20EA25BD435}" destId="{9644554E-3286-4FAF-9E9F-71F53D605B10}" srcOrd="0" destOrd="0" presId="urn:microsoft.com/office/officeart/2005/8/layout/venn1"/>
    <dgm:cxn modelId="{5171216E-5DD4-4A3D-8337-CF6424D4920A}" srcId="{23555A49-E199-4953-8359-5AB7527579C5}" destId="{51AFE5B3-54B8-4037-BACD-D20EA25BD435}" srcOrd="0" destOrd="0" parTransId="{F62467A6-63C9-428E-B29C-38892E8FB971}" sibTransId="{BC247AA1-F770-40E5-AD18-BB7CD2AD1079}"/>
    <dgm:cxn modelId="{7AAD3AF3-FCD9-4324-B2CC-2172D31B0B88}" type="presOf" srcId="{23555A49-E199-4953-8359-5AB7527579C5}" destId="{88E9358B-0284-458A-929A-C3813A7160A3}" srcOrd="0" destOrd="0" presId="urn:microsoft.com/office/officeart/2005/8/layout/venn1"/>
    <dgm:cxn modelId="{699C168F-A24D-4BD5-A4CA-4834CBFE3F41}" type="presParOf" srcId="{88E9358B-0284-458A-929A-C3813A7160A3}" destId="{9644554E-3286-4FAF-9E9F-71F53D605B10}" srcOrd="0"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407F428-190D-44F4-A5A6-620670A9768F}" type="doc">
      <dgm:prSet loTypeId="urn:microsoft.com/office/officeart/2005/8/layout/target3" loCatId="relationship" qsTypeId="urn:microsoft.com/office/officeart/2005/8/quickstyle/simple1" qsCatId="simple" csTypeId="urn:microsoft.com/office/officeart/2005/8/colors/accent1_2" csCatId="accent1"/>
      <dgm:spPr/>
      <dgm:t>
        <a:bodyPr/>
        <a:lstStyle/>
        <a:p>
          <a:endParaRPr lang="ru-RU"/>
        </a:p>
      </dgm:t>
    </dgm:pt>
    <dgm:pt modelId="{8E146DED-56EB-435C-B963-EC46323C6DF2}">
      <dgm:prSet/>
      <dgm:spPr/>
      <dgm:t>
        <a:bodyPr/>
        <a:lstStyle/>
        <a:p>
          <a:pPr rtl="0"/>
          <a:r>
            <a:rPr lang="ru-RU" smtClean="0">
              <a:latin typeface="Times New Roman" panose="02020603050405020304" pitchFamily="18" charset="0"/>
              <a:cs typeface="Times New Roman" panose="02020603050405020304" pitchFamily="18" charset="0"/>
            </a:rPr>
            <a:t>После нахождения матрицы компонентных (иногда говорят о весовых) нагрузок при наличии ЭВМ не составит большого труда определить второе неизвестное - матрицу значений главных компонент в каждой точке опробования (для каждого объекта) - по уравнению записи модели. Довольно часто анализ ограничивают вычислением матрицы  , которая позволяет установить структуру новых (гипотетических) переменных - главных компонент, а иногда и интерпретировать их с профессиональной точки зрения.</a:t>
          </a:r>
          <a:endParaRPr lang="ru-RU">
            <a:latin typeface="Times New Roman" panose="02020603050405020304" pitchFamily="18" charset="0"/>
            <a:cs typeface="Times New Roman" panose="02020603050405020304" pitchFamily="18" charset="0"/>
          </a:endParaRPr>
        </a:p>
      </dgm:t>
    </dgm:pt>
    <dgm:pt modelId="{030030A9-65D1-4154-99F7-D5003A69C285}" type="parTrans" cxnId="{4243CC17-8701-40D5-BCF9-564094D16ABA}">
      <dgm:prSet/>
      <dgm:spPr/>
      <dgm:t>
        <a:bodyPr/>
        <a:lstStyle/>
        <a:p>
          <a:endParaRPr lang="ru-RU"/>
        </a:p>
      </dgm:t>
    </dgm:pt>
    <dgm:pt modelId="{AE26F0A4-C9FC-4067-9C1F-24904A190EB5}" type="sibTrans" cxnId="{4243CC17-8701-40D5-BCF9-564094D16ABA}">
      <dgm:prSet/>
      <dgm:spPr/>
      <dgm:t>
        <a:bodyPr/>
        <a:lstStyle/>
        <a:p>
          <a:endParaRPr lang="ru-RU"/>
        </a:p>
      </dgm:t>
    </dgm:pt>
    <dgm:pt modelId="{57B0542E-3A4F-4860-B969-6C0B43114F01}" type="pres">
      <dgm:prSet presAssocID="{C407F428-190D-44F4-A5A6-620670A9768F}" presName="Name0" presStyleCnt="0">
        <dgm:presLayoutVars>
          <dgm:chMax val="7"/>
          <dgm:dir/>
          <dgm:animLvl val="lvl"/>
          <dgm:resizeHandles val="exact"/>
        </dgm:presLayoutVars>
      </dgm:prSet>
      <dgm:spPr/>
      <dgm:t>
        <a:bodyPr/>
        <a:lstStyle/>
        <a:p>
          <a:endParaRPr lang="ru-RU"/>
        </a:p>
      </dgm:t>
    </dgm:pt>
    <dgm:pt modelId="{0644A030-FC09-4249-ACCB-B00ADADDE263}" type="pres">
      <dgm:prSet presAssocID="{8E146DED-56EB-435C-B963-EC46323C6DF2}" presName="circle1" presStyleLbl="node1" presStyleIdx="0" presStyleCnt="1"/>
      <dgm:spPr/>
    </dgm:pt>
    <dgm:pt modelId="{8F9ECEB8-D6E4-4357-AEAD-7548E8697B28}" type="pres">
      <dgm:prSet presAssocID="{8E146DED-56EB-435C-B963-EC46323C6DF2}" presName="space" presStyleCnt="0"/>
      <dgm:spPr/>
    </dgm:pt>
    <dgm:pt modelId="{61F57437-7ABB-4AFA-A20B-D79A2C97A079}" type="pres">
      <dgm:prSet presAssocID="{8E146DED-56EB-435C-B963-EC46323C6DF2}" presName="rect1" presStyleLbl="alignAcc1" presStyleIdx="0" presStyleCnt="1"/>
      <dgm:spPr/>
      <dgm:t>
        <a:bodyPr/>
        <a:lstStyle/>
        <a:p>
          <a:endParaRPr lang="ru-RU"/>
        </a:p>
      </dgm:t>
    </dgm:pt>
    <dgm:pt modelId="{88D91E9D-F9A1-4E32-BBB0-C424CEC285E6}" type="pres">
      <dgm:prSet presAssocID="{8E146DED-56EB-435C-B963-EC46323C6DF2}" presName="rect1ParTxNoCh" presStyleLbl="alignAcc1" presStyleIdx="0" presStyleCnt="1">
        <dgm:presLayoutVars>
          <dgm:chMax val="1"/>
          <dgm:bulletEnabled val="1"/>
        </dgm:presLayoutVars>
      </dgm:prSet>
      <dgm:spPr/>
      <dgm:t>
        <a:bodyPr/>
        <a:lstStyle/>
        <a:p>
          <a:endParaRPr lang="ru-RU"/>
        </a:p>
      </dgm:t>
    </dgm:pt>
  </dgm:ptLst>
  <dgm:cxnLst>
    <dgm:cxn modelId="{4243CC17-8701-40D5-BCF9-564094D16ABA}" srcId="{C407F428-190D-44F4-A5A6-620670A9768F}" destId="{8E146DED-56EB-435C-B963-EC46323C6DF2}" srcOrd="0" destOrd="0" parTransId="{030030A9-65D1-4154-99F7-D5003A69C285}" sibTransId="{AE26F0A4-C9FC-4067-9C1F-24904A190EB5}"/>
    <dgm:cxn modelId="{FC365F75-EDDD-4BE1-A74D-DD4CF20BC044}" type="presOf" srcId="{8E146DED-56EB-435C-B963-EC46323C6DF2}" destId="{61F57437-7ABB-4AFA-A20B-D79A2C97A079}" srcOrd="0" destOrd="0" presId="urn:microsoft.com/office/officeart/2005/8/layout/target3"/>
    <dgm:cxn modelId="{A24F319F-A5BE-4416-8270-23B49CEC47BD}" type="presOf" srcId="{8E146DED-56EB-435C-B963-EC46323C6DF2}" destId="{88D91E9D-F9A1-4E32-BBB0-C424CEC285E6}" srcOrd="1" destOrd="0" presId="urn:microsoft.com/office/officeart/2005/8/layout/target3"/>
    <dgm:cxn modelId="{BC3FD53A-079A-4F5C-8431-23FB095C3EA5}" type="presOf" srcId="{C407F428-190D-44F4-A5A6-620670A9768F}" destId="{57B0542E-3A4F-4860-B969-6C0B43114F01}" srcOrd="0" destOrd="0" presId="urn:microsoft.com/office/officeart/2005/8/layout/target3"/>
    <dgm:cxn modelId="{9F55DC0A-66A6-42F8-B457-942A2B7B00D5}" type="presParOf" srcId="{57B0542E-3A4F-4860-B969-6C0B43114F01}" destId="{0644A030-FC09-4249-ACCB-B00ADADDE263}" srcOrd="0" destOrd="0" presId="urn:microsoft.com/office/officeart/2005/8/layout/target3"/>
    <dgm:cxn modelId="{7A9273A3-4543-40E4-B5C5-DE8B3DF2AC38}" type="presParOf" srcId="{57B0542E-3A4F-4860-B969-6C0B43114F01}" destId="{8F9ECEB8-D6E4-4357-AEAD-7548E8697B28}" srcOrd="1" destOrd="0" presId="urn:microsoft.com/office/officeart/2005/8/layout/target3"/>
    <dgm:cxn modelId="{AD55F800-017E-4FAC-9AC3-40944B0E5142}" type="presParOf" srcId="{57B0542E-3A4F-4860-B969-6C0B43114F01}" destId="{61F57437-7ABB-4AFA-A20B-D79A2C97A079}" srcOrd="2" destOrd="0" presId="urn:microsoft.com/office/officeart/2005/8/layout/target3"/>
    <dgm:cxn modelId="{330C6FE5-D0A2-40C8-AC5A-3ADEDBEA0B8C}" type="presParOf" srcId="{57B0542E-3A4F-4860-B969-6C0B43114F01}" destId="{88D91E9D-F9A1-4E32-BBB0-C424CEC285E6}" srcOrd="3"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65250597-545F-4DF0-B738-B57544A792E0}" type="doc">
      <dgm:prSet loTypeId="urn:microsoft.com/office/officeart/2005/8/layout/hierarchy3" loCatId="hierarchy" qsTypeId="urn:microsoft.com/office/officeart/2005/8/quickstyle/simple1" qsCatId="simple" csTypeId="urn:microsoft.com/office/officeart/2005/8/colors/accent1_2" csCatId="accent1"/>
      <dgm:spPr/>
      <dgm:t>
        <a:bodyPr/>
        <a:lstStyle/>
        <a:p>
          <a:endParaRPr lang="ru-RU"/>
        </a:p>
      </dgm:t>
    </dgm:pt>
    <dgm:pt modelId="{799683A4-8910-4383-AD4D-1AE01C449E66}">
      <dgm:prSet/>
      <dgm:spPr/>
      <dgm:t>
        <a:bodyPr/>
        <a:lstStyle/>
        <a:p>
          <a:pPr algn="just" rtl="0"/>
          <a:r>
            <a:rPr lang="ru-RU" smtClean="0">
              <a:latin typeface="Times New Roman" panose="02020603050405020304" pitchFamily="18" charset="0"/>
              <a:cs typeface="Times New Roman" panose="02020603050405020304" pitchFamily="18" charset="0"/>
            </a:rPr>
            <a:t>В качестве главной компоненты выбирается ассоциация исходных признаков, вошедших в компоненту (или фактор) со статистически значимыми величинами нагрузок на соответствующие признаки. И хотя на первом этапе анализа (определение матрицы  ) по выделенным главным компонентам можно сделать некоторые выводы об условиях, определяющих ход исследуемых процессов, матрица значений главных компонент   представляет собой важный и полезный результат, особенно для картируемых величин. Первый этап компонентного анализа можно считать завершающим в том случае, когда его применяют для подтверждения выдвигаемых гипотез, то есть когда мы заранее предполагаем определенную иерархию признаков или их сочетаний, и выделенные ассоциации признаков (компоненты) подтверждают это предположение.</a:t>
          </a:r>
          <a:endParaRPr lang="ru-RU">
            <a:latin typeface="Times New Roman" panose="02020603050405020304" pitchFamily="18" charset="0"/>
            <a:cs typeface="Times New Roman" panose="02020603050405020304" pitchFamily="18" charset="0"/>
          </a:endParaRPr>
        </a:p>
      </dgm:t>
    </dgm:pt>
    <dgm:pt modelId="{A081BF0E-752F-48E7-AE59-A7AC6CDFBF66}" type="parTrans" cxnId="{2EAEF87C-FFD8-4A60-8BA7-55A4AEF9701D}">
      <dgm:prSet/>
      <dgm:spPr/>
      <dgm:t>
        <a:bodyPr/>
        <a:lstStyle/>
        <a:p>
          <a:pPr algn="just"/>
          <a:endParaRPr lang="ru-RU">
            <a:latin typeface="Times New Roman" panose="02020603050405020304" pitchFamily="18" charset="0"/>
            <a:cs typeface="Times New Roman" panose="02020603050405020304" pitchFamily="18" charset="0"/>
          </a:endParaRPr>
        </a:p>
      </dgm:t>
    </dgm:pt>
    <dgm:pt modelId="{BC4E3ED4-CE8E-474F-B815-9EC40972F3E7}" type="sibTrans" cxnId="{2EAEF87C-FFD8-4A60-8BA7-55A4AEF9701D}">
      <dgm:prSet/>
      <dgm:spPr/>
      <dgm:t>
        <a:bodyPr/>
        <a:lstStyle/>
        <a:p>
          <a:pPr algn="just"/>
          <a:endParaRPr lang="ru-RU">
            <a:latin typeface="Times New Roman" panose="02020603050405020304" pitchFamily="18" charset="0"/>
            <a:cs typeface="Times New Roman" panose="02020603050405020304" pitchFamily="18" charset="0"/>
          </a:endParaRPr>
        </a:p>
      </dgm:t>
    </dgm:pt>
    <dgm:pt modelId="{49DEA8A3-D292-42FF-86FE-0B56F8CC7D67}">
      <dgm:prSet/>
      <dgm:spPr/>
      <dgm:t>
        <a:bodyPr/>
        <a:lstStyle/>
        <a:p>
          <a:pPr algn="just" rtl="0"/>
          <a:r>
            <a:rPr lang="ru-RU" smtClean="0">
              <a:latin typeface="Times New Roman" panose="02020603050405020304" pitchFamily="18" charset="0"/>
              <a:cs typeface="Times New Roman" panose="02020603050405020304" pitchFamily="18" charset="0"/>
            </a:rPr>
            <a:t>Далее в [1], отмечается, что если исследования компонентным анализом проводятся с целью сокращения числа параметров (при условии, что исходные переменные являются картируемыми величинами), то картирование значений одного фактора по точкам наблюдения будет равносильно изображению информации, представленной ранее на таком количестве карт, сколько исходных параметров входит в главную компоненту. Последнее замечание справедливо лишь в том случае, когда каждый из признаков входит только в одну компоненту, чего практически никогда не наблюдается при интерпретации главных компонент.</a:t>
          </a:r>
          <a:endParaRPr lang="ru-RU">
            <a:latin typeface="Times New Roman" panose="02020603050405020304" pitchFamily="18" charset="0"/>
            <a:cs typeface="Times New Roman" panose="02020603050405020304" pitchFamily="18" charset="0"/>
          </a:endParaRPr>
        </a:p>
      </dgm:t>
    </dgm:pt>
    <dgm:pt modelId="{F7BC6367-E668-44DA-A3EB-076F245A5B69}" type="parTrans" cxnId="{6DA48D9B-9CCC-4709-86E7-F8D8ABD5D808}">
      <dgm:prSet/>
      <dgm:spPr/>
      <dgm:t>
        <a:bodyPr/>
        <a:lstStyle/>
        <a:p>
          <a:pPr algn="just"/>
          <a:endParaRPr lang="ru-RU">
            <a:latin typeface="Times New Roman" panose="02020603050405020304" pitchFamily="18" charset="0"/>
            <a:cs typeface="Times New Roman" panose="02020603050405020304" pitchFamily="18" charset="0"/>
          </a:endParaRPr>
        </a:p>
      </dgm:t>
    </dgm:pt>
    <dgm:pt modelId="{D9D5D6EB-8726-4B4E-A7C9-1285D7E95EE9}" type="sibTrans" cxnId="{6DA48D9B-9CCC-4709-86E7-F8D8ABD5D808}">
      <dgm:prSet/>
      <dgm:spPr/>
      <dgm:t>
        <a:bodyPr/>
        <a:lstStyle/>
        <a:p>
          <a:pPr algn="just"/>
          <a:endParaRPr lang="ru-RU">
            <a:latin typeface="Times New Roman" panose="02020603050405020304" pitchFamily="18" charset="0"/>
            <a:cs typeface="Times New Roman" panose="02020603050405020304" pitchFamily="18" charset="0"/>
          </a:endParaRPr>
        </a:p>
      </dgm:t>
    </dgm:pt>
    <dgm:pt modelId="{CFF521B5-EAE8-4287-A970-06A02887F403}" type="pres">
      <dgm:prSet presAssocID="{65250597-545F-4DF0-B738-B57544A792E0}" presName="diagram" presStyleCnt="0">
        <dgm:presLayoutVars>
          <dgm:chPref val="1"/>
          <dgm:dir/>
          <dgm:animOne val="branch"/>
          <dgm:animLvl val="lvl"/>
          <dgm:resizeHandles/>
        </dgm:presLayoutVars>
      </dgm:prSet>
      <dgm:spPr/>
      <dgm:t>
        <a:bodyPr/>
        <a:lstStyle/>
        <a:p>
          <a:endParaRPr lang="ru-RU"/>
        </a:p>
      </dgm:t>
    </dgm:pt>
    <dgm:pt modelId="{6FCDD5BC-9707-4389-8209-E0483A20F04F}" type="pres">
      <dgm:prSet presAssocID="{799683A4-8910-4383-AD4D-1AE01C449E66}" presName="root" presStyleCnt="0"/>
      <dgm:spPr/>
    </dgm:pt>
    <dgm:pt modelId="{FE8801C3-D2BB-41FB-B362-21A384928528}" type="pres">
      <dgm:prSet presAssocID="{799683A4-8910-4383-AD4D-1AE01C449E66}" presName="rootComposite" presStyleCnt="0"/>
      <dgm:spPr/>
    </dgm:pt>
    <dgm:pt modelId="{EFA43743-DB65-4EEE-9058-90DF3C06449D}" type="pres">
      <dgm:prSet presAssocID="{799683A4-8910-4383-AD4D-1AE01C449E66}" presName="rootText" presStyleLbl="node1" presStyleIdx="0" presStyleCnt="2"/>
      <dgm:spPr/>
      <dgm:t>
        <a:bodyPr/>
        <a:lstStyle/>
        <a:p>
          <a:endParaRPr lang="ru-RU"/>
        </a:p>
      </dgm:t>
    </dgm:pt>
    <dgm:pt modelId="{1B1B2D24-08EF-4D39-9CD9-DDDCA4041A0D}" type="pres">
      <dgm:prSet presAssocID="{799683A4-8910-4383-AD4D-1AE01C449E66}" presName="rootConnector" presStyleLbl="node1" presStyleIdx="0" presStyleCnt="2"/>
      <dgm:spPr/>
      <dgm:t>
        <a:bodyPr/>
        <a:lstStyle/>
        <a:p>
          <a:endParaRPr lang="ru-RU"/>
        </a:p>
      </dgm:t>
    </dgm:pt>
    <dgm:pt modelId="{FDA3F4B0-BCC0-4B4E-81CA-D587F1FA7119}" type="pres">
      <dgm:prSet presAssocID="{799683A4-8910-4383-AD4D-1AE01C449E66}" presName="childShape" presStyleCnt="0"/>
      <dgm:spPr/>
    </dgm:pt>
    <dgm:pt modelId="{91932DB5-22DA-4F46-9CFF-38D51E359AB1}" type="pres">
      <dgm:prSet presAssocID="{49DEA8A3-D292-42FF-86FE-0B56F8CC7D67}" presName="root" presStyleCnt="0"/>
      <dgm:spPr/>
    </dgm:pt>
    <dgm:pt modelId="{CEC5F9E5-7DF0-49F3-BFF4-426ACA4439DB}" type="pres">
      <dgm:prSet presAssocID="{49DEA8A3-D292-42FF-86FE-0B56F8CC7D67}" presName="rootComposite" presStyleCnt="0"/>
      <dgm:spPr/>
    </dgm:pt>
    <dgm:pt modelId="{21A1CC30-CCB3-4522-B776-4D5FBD885D25}" type="pres">
      <dgm:prSet presAssocID="{49DEA8A3-D292-42FF-86FE-0B56F8CC7D67}" presName="rootText" presStyleLbl="node1" presStyleIdx="1" presStyleCnt="2"/>
      <dgm:spPr/>
      <dgm:t>
        <a:bodyPr/>
        <a:lstStyle/>
        <a:p>
          <a:endParaRPr lang="ru-RU"/>
        </a:p>
      </dgm:t>
    </dgm:pt>
    <dgm:pt modelId="{23A0FC88-666B-4429-8602-5F5C8B803C80}" type="pres">
      <dgm:prSet presAssocID="{49DEA8A3-D292-42FF-86FE-0B56F8CC7D67}" presName="rootConnector" presStyleLbl="node1" presStyleIdx="1" presStyleCnt="2"/>
      <dgm:spPr/>
      <dgm:t>
        <a:bodyPr/>
        <a:lstStyle/>
        <a:p>
          <a:endParaRPr lang="ru-RU"/>
        </a:p>
      </dgm:t>
    </dgm:pt>
    <dgm:pt modelId="{B7E12B35-9575-4527-8426-CE080B976E70}" type="pres">
      <dgm:prSet presAssocID="{49DEA8A3-D292-42FF-86FE-0B56F8CC7D67}" presName="childShape" presStyleCnt="0"/>
      <dgm:spPr/>
    </dgm:pt>
  </dgm:ptLst>
  <dgm:cxnLst>
    <dgm:cxn modelId="{2EAEF87C-FFD8-4A60-8BA7-55A4AEF9701D}" srcId="{65250597-545F-4DF0-B738-B57544A792E0}" destId="{799683A4-8910-4383-AD4D-1AE01C449E66}" srcOrd="0" destOrd="0" parTransId="{A081BF0E-752F-48E7-AE59-A7AC6CDFBF66}" sibTransId="{BC4E3ED4-CE8E-474F-B815-9EC40972F3E7}"/>
    <dgm:cxn modelId="{9C9B3E34-BE89-48EC-AF0B-B8C344172142}" type="presOf" srcId="{799683A4-8910-4383-AD4D-1AE01C449E66}" destId="{1B1B2D24-08EF-4D39-9CD9-DDDCA4041A0D}" srcOrd="1" destOrd="0" presId="urn:microsoft.com/office/officeart/2005/8/layout/hierarchy3"/>
    <dgm:cxn modelId="{297F2D64-B07E-4217-9781-98A34943E501}" type="presOf" srcId="{49DEA8A3-D292-42FF-86FE-0B56F8CC7D67}" destId="{21A1CC30-CCB3-4522-B776-4D5FBD885D25}" srcOrd="0" destOrd="0" presId="urn:microsoft.com/office/officeart/2005/8/layout/hierarchy3"/>
    <dgm:cxn modelId="{65863304-10D7-45CC-8CC4-9B0B44697C6C}" type="presOf" srcId="{799683A4-8910-4383-AD4D-1AE01C449E66}" destId="{EFA43743-DB65-4EEE-9058-90DF3C06449D}" srcOrd="0" destOrd="0" presId="urn:microsoft.com/office/officeart/2005/8/layout/hierarchy3"/>
    <dgm:cxn modelId="{2C4A74BB-4124-4E2E-9040-CEF50A5F5133}" type="presOf" srcId="{49DEA8A3-D292-42FF-86FE-0B56F8CC7D67}" destId="{23A0FC88-666B-4429-8602-5F5C8B803C80}" srcOrd="1" destOrd="0" presId="urn:microsoft.com/office/officeart/2005/8/layout/hierarchy3"/>
    <dgm:cxn modelId="{6DA48D9B-9CCC-4709-86E7-F8D8ABD5D808}" srcId="{65250597-545F-4DF0-B738-B57544A792E0}" destId="{49DEA8A3-D292-42FF-86FE-0B56F8CC7D67}" srcOrd="1" destOrd="0" parTransId="{F7BC6367-E668-44DA-A3EB-076F245A5B69}" sibTransId="{D9D5D6EB-8726-4B4E-A7C9-1285D7E95EE9}"/>
    <dgm:cxn modelId="{EA047EC6-1A8E-43DF-A8EC-44E4E568C973}" type="presOf" srcId="{65250597-545F-4DF0-B738-B57544A792E0}" destId="{CFF521B5-EAE8-4287-A970-06A02887F403}" srcOrd="0" destOrd="0" presId="urn:microsoft.com/office/officeart/2005/8/layout/hierarchy3"/>
    <dgm:cxn modelId="{87CA4711-4F96-4787-8009-A88B9F9C35F6}" type="presParOf" srcId="{CFF521B5-EAE8-4287-A970-06A02887F403}" destId="{6FCDD5BC-9707-4389-8209-E0483A20F04F}" srcOrd="0" destOrd="0" presId="urn:microsoft.com/office/officeart/2005/8/layout/hierarchy3"/>
    <dgm:cxn modelId="{AF0790F1-E3E4-4014-93ED-B80A1BE99898}" type="presParOf" srcId="{6FCDD5BC-9707-4389-8209-E0483A20F04F}" destId="{FE8801C3-D2BB-41FB-B362-21A384928528}" srcOrd="0" destOrd="0" presId="urn:microsoft.com/office/officeart/2005/8/layout/hierarchy3"/>
    <dgm:cxn modelId="{88336B55-818A-4E86-8B9A-6D1D635ADAB4}" type="presParOf" srcId="{FE8801C3-D2BB-41FB-B362-21A384928528}" destId="{EFA43743-DB65-4EEE-9058-90DF3C06449D}" srcOrd="0" destOrd="0" presId="urn:microsoft.com/office/officeart/2005/8/layout/hierarchy3"/>
    <dgm:cxn modelId="{570245B2-8335-47E0-A322-33AB9863C2C1}" type="presParOf" srcId="{FE8801C3-D2BB-41FB-B362-21A384928528}" destId="{1B1B2D24-08EF-4D39-9CD9-DDDCA4041A0D}" srcOrd="1" destOrd="0" presId="urn:microsoft.com/office/officeart/2005/8/layout/hierarchy3"/>
    <dgm:cxn modelId="{8B9543BD-F440-4E07-8752-98E81D5C5A6B}" type="presParOf" srcId="{6FCDD5BC-9707-4389-8209-E0483A20F04F}" destId="{FDA3F4B0-BCC0-4B4E-81CA-D587F1FA7119}" srcOrd="1" destOrd="0" presId="urn:microsoft.com/office/officeart/2005/8/layout/hierarchy3"/>
    <dgm:cxn modelId="{6F34BA58-DF29-45AF-B124-FEF4BDD5EA41}" type="presParOf" srcId="{CFF521B5-EAE8-4287-A970-06A02887F403}" destId="{91932DB5-22DA-4F46-9CFF-38D51E359AB1}" srcOrd="1" destOrd="0" presId="urn:microsoft.com/office/officeart/2005/8/layout/hierarchy3"/>
    <dgm:cxn modelId="{D0FEB935-9213-44B8-8AF3-BF41F51C3D80}" type="presParOf" srcId="{91932DB5-22DA-4F46-9CFF-38D51E359AB1}" destId="{CEC5F9E5-7DF0-49F3-BFF4-426ACA4439DB}" srcOrd="0" destOrd="0" presId="urn:microsoft.com/office/officeart/2005/8/layout/hierarchy3"/>
    <dgm:cxn modelId="{32522C6F-7D6A-42DB-8C51-201AAC156F98}" type="presParOf" srcId="{CEC5F9E5-7DF0-49F3-BFF4-426ACA4439DB}" destId="{21A1CC30-CCB3-4522-B776-4D5FBD885D25}" srcOrd="0" destOrd="0" presId="urn:microsoft.com/office/officeart/2005/8/layout/hierarchy3"/>
    <dgm:cxn modelId="{67DC5707-F054-41DA-87D1-DC83230FEFB3}" type="presParOf" srcId="{CEC5F9E5-7DF0-49F3-BFF4-426ACA4439DB}" destId="{23A0FC88-666B-4429-8602-5F5C8B803C80}" srcOrd="1" destOrd="0" presId="urn:microsoft.com/office/officeart/2005/8/layout/hierarchy3"/>
    <dgm:cxn modelId="{7E85F935-A09D-478D-87D6-715DF662218D}" type="presParOf" srcId="{91932DB5-22DA-4F46-9CFF-38D51E359AB1}" destId="{B7E12B35-9575-4527-8426-CE080B976E70}" srcOrd="1" destOrd="0" presId="urn:microsoft.com/office/officeart/2005/8/layout/hierarchy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5C50B550-B60D-429B-A156-D21026BE0150}" type="doc">
      <dgm:prSet loTypeId="urn:microsoft.com/office/officeart/2005/8/layout/hList7" loCatId="list" qsTypeId="urn:microsoft.com/office/officeart/2005/8/quickstyle/simple1" qsCatId="simple" csTypeId="urn:microsoft.com/office/officeart/2005/8/colors/accent1_2" csCatId="accent1" phldr="1"/>
      <dgm:spPr/>
      <dgm:t>
        <a:bodyPr/>
        <a:lstStyle/>
        <a:p>
          <a:endParaRPr lang="ru-RU"/>
        </a:p>
      </dgm:t>
    </dgm:pt>
    <dgm:pt modelId="{83606CAF-EE45-41F2-9D9C-8B99BC107CA8}">
      <dgm:prSet/>
      <dgm:spPr/>
      <dgm:t>
        <a:bodyPr/>
        <a:lstStyle/>
        <a:p>
          <a:pPr algn="just" rtl="0"/>
          <a:r>
            <a:rPr lang="ru-RU" dirty="0" smtClean="0">
              <a:latin typeface="Times New Roman" panose="02020603050405020304" pitchFamily="18" charset="0"/>
              <a:cs typeface="Times New Roman" panose="02020603050405020304" pitchFamily="18" charset="0"/>
            </a:rPr>
            <a:t>С точки зрения геометрического представления результатов компонентного анализа, его задачей является поиск такой ортогональной системы, которая при наименьшем числе координатных декартовых осей описывает наибольшее число исходных векторов-признаков. Положение новой системы координатных осей в компонентном анализе определяется таким образом, чтоб на каждую последующую ось (главную компоненту) приходился бы максимум оставшейся суммарной дисперсии после учета предыдущих осей. Хотя математически это решение единственно, оно в действительности является одним из бесконечного множества других систем, так же хорошо описывающих конфигурацию исходных данных в пространстве объектов, как и система осей, выбранная по дисперсиям, то есть возникает проблема выбора оптимального положения осей – проблема вращения. Геометрическое вращение компонентных осей рассматривается как задача ортогонального вращения матрицы компонентных нагрузок. Однако всегда следует помнить, что процедура вращения осуществляется исключительно для облегчения процесса интерпретации выделенных компонент, которые и без вращения могут быть вполне интерпретируемыми. </a:t>
          </a:r>
          <a:endParaRPr lang="ru-RU" dirty="0">
            <a:latin typeface="Times New Roman" panose="02020603050405020304" pitchFamily="18" charset="0"/>
            <a:cs typeface="Times New Roman" panose="02020603050405020304" pitchFamily="18" charset="0"/>
          </a:endParaRPr>
        </a:p>
      </dgm:t>
    </dgm:pt>
    <dgm:pt modelId="{89A03E8D-654A-4FAA-A47C-4DF85B8EEABA}" type="parTrans" cxnId="{47519AB7-BCF0-41D7-AC3E-58126A9570AE}">
      <dgm:prSet/>
      <dgm:spPr/>
      <dgm:t>
        <a:bodyPr/>
        <a:lstStyle/>
        <a:p>
          <a:endParaRPr lang="ru-RU"/>
        </a:p>
      </dgm:t>
    </dgm:pt>
    <dgm:pt modelId="{9235634B-FEE7-499E-BF03-6DF42110DC3D}" type="sibTrans" cxnId="{47519AB7-BCF0-41D7-AC3E-58126A9570AE}">
      <dgm:prSet/>
      <dgm:spPr/>
      <dgm:t>
        <a:bodyPr/>
        <a:lstStyle/>
        <a:p>
          <a:endParaRPr lang="ru-RU"/>
        </a:p>
      </dgm:t>
    </dgm:pt>
    <dgm:pt modelId="{DC21B8C8-580F-4380-A5A4-00F7A6241422}" type="pres">
      <dgm:prSet presAssocID="{5C50B550-B60D-429B-A156-D21026BE0150}" presName="Name0" presStyleCnt="0">
        <dgm:presLayoutVars>
          <dgm:dir/>
          <dgm:resizeHandles val="exact"/>
        </dgm:presLayoutVars>
      </dgm:prSet>
      <dgm:spPr/>
      <dgm:t>
        <a:bodyPr/>
        <a:lstStyle/>
        <a:p>
          <a:endParaRPr lang="ru-RU"/>
        </a:p>
      </dgm:t>
    </dgm:pt>
    <dgm:pt modelId="{AC00C51D-429A-4D95-8BA3-2D01E6408F94}" type="pres">
      <dgm:prSet presAssocID="{5C50B550-B60D-429B-A156-D21026BE0150}" presName="fgShape" presStyleLbl="fgShp" presStyleIdx="0" presStyleCnt="1"/>
      <dgm:spPr/>
    </dgm:pt>
    <dgm:pt modelId="{5B001B3C-943E-4A7A-9286-96740D2C7960}" type="pres">
      <dgm:prSet presAssocID="{5C50B550-B60D-429B-A156-D21026BE0150}" presName="linComp" presStyleCnt="0"/>
      <dgm:spPr/>
    </dgm:pt>
    <dgm:pt modelId="{D632318A-51CF-4489-9483-12E7F4928584}" type="pres">
      <dgm:prSet presAssocID="{83606CAF-EE45-41F2-9D9C-8B99BC107CA8}" presName="compNode" presStyleCnt="0"/>
      <dgm:spPr/>
    </dgm:pt>
    <dgm:pt modelId="{3C649421-F4C6-4BCE-892A-CB996EB4ADED}" type="pres">
      <dgm:prSet presAssocID="{83606CAF-EE45-41F2-9D9C-8B99BC107CA8}" presName="bkgdShape" presStyleLbl="node1" presStyleIdx="0" presStyleCnt="1"/>
      <dgm:spPr/>
      <dgm:t>
        <a:bodyPr/>
        <a:lstStyle/>
        <a:p>
          <a:endParaRPr lang="ru-RU"/>
        </a:p>
      </dgm:t>
    </dgm:pt>
    <dgm:pt modelId="{FD13FE0F-223F-4516-A99C-D63BC9D0F865}" type="pres">
      <dgm:prSet presAssocID="{83606CAF-EE45-41F2-9D9C-8B99BC107CA8}" presName="nodeTx" presStyleLbl="node1" presStyleIdx="0" presStyleCnt="1">
        <dgm:presLayoutVars>
          <dgm:bulletEnabled val="1"/>
        </dgm:presLayoutVars>
      </dgm:prSet>
      <dgm:spPr/>
      <dgm:t>
        <a:bodyPr/>
        <a:lstStyle/>
        <a:p>
          <a:endParaRPr lang="ru-RU"/>
        </a:p>
      </dgm:t>
    </dgm:pt>
    <dgm:pt modelId="{BDD3928C-FDC3-4E1B-A504-7AF99D69FF09}" type="pres">
      <dgm:prSet presAssocID="{83606CAF-EE45-41F2-9D9C-8B99BC107CA8}" presName="invisiNode" presStyleLbl="node1" presStyleIdx="0" presStyleCnt="1"/>
      <dgm:spPr/>
    </dgm:pt>
    <dgm:pt modelId="{715AA00E-0E19-4FAC-AB94-EDEF6E6275DD}" type="pres">
      <dgm:prSet presAssocID="{83606CAF-EE45-41F2-9D9C-8B99BC107CA8}" presName="imagNode" presStyleLbl="fgImgPlace1" presStyleIdx="0" presStyleCnt="1"/>
      <dgm:spPr>
        <a:blipFill rotWithShape="1">
          <a:blip xmlns:r="http://schemas.openxmlformats.org/officeDocument/2006/relationships" r:embed="rId1"/>
          <a:stretch>
            <a:fillRect/>
          </a:stretch>
        </a:blipFill>
      </dgm:spPr>
    </dgm:pt>
  </dgm:ptLst>
  <dgm:cxnLst>
    <dgm:cxn modelId="{77B2AC7D-441E-4327-B55D-EC84C12D50F4}" type="presOf" srcId="{83606CAF-EE45-41F2-9D9C-8B99BC107CA8}" destId="{FD13FE0F-223F-4516-A99C-D63BC9D0F865}" srcOrd="1" destOrd="0" presId="urn:microsoft.com/office/officeart/2005/8/layout/hList7"/>
    <dgm:cxn modelId="{931E9072-BD2B-4403-8E68-5FFD3EB69564}" type="presOf" srcId="{5C50B550-B60D-429B-A156-D21026BE0150}" destId="{DC21B8C8-580F-4380-A5A4-00F7A6241422}" srcOrd="0" destOrd="0" presId="urn:microsoft.com/office/officeart/2005/8/layout/hList7"/>
    <dgm:cxn modelId="{47519AB7-BCF0-41D7-AC3E-58126A9570AE}" srcId="{5C50B550-B60D-429B-A156-D21026BE0150}" destId="{83606CAF-EE45-41F2-9D9C-8B99BC107CA8}" srcOrd="0" destOrd="0" parTransId="{89A03E8D-654A-4FAA-A47C-4DF85B8EEABA}" sibTransId="{9235634B-FEE7-499E-BF03-6DF42110DC3D}"/>
    <dgm:cxn modelId="{E7889B56-499A-48B2-9563-3BFA3E20F4B4}" type="presOf" srcId="{83606CAF-EE45-41F2-9D9C-8B99BC107CA8}" destId="{3C649421-F4C6-4BCE-892A-CB996EB4ADED}" srcOrd="0" destOrd="0" presId="urn:microsoft.com/office/officeart/2005/8/layout/hList7"/>
    <dgm:cxn modelId="{E608347E-5369-46B8-94C5-510067F06EFC}" type="presParOf" srcId="{DC21B8C8-580F-4380-A5A4-00F7A6241422}" destId="{AC00C51D-429A-4D95-8BA3-2D01E6408F94}" srcOrd="0" destOrd="0" presId="urn:microsoft.com/office/officeart/2005/8/layout/hList7"/>
    <dgm:cxn modelId="{D5BF14AC-AA8A-4CD6-8970-FA9EF47FF0F1}" type="presParOf" srcId="{DC21B8C8-580F-4380-A5A4-00F7A6241422}" destId="{5B001B3C-943E-4A7A-9286-96740D2C7960}" srcOrd="1" destOrd="0" presId="urn:microsoft.com/office/officeart/2005/8/layout/hList7"/>
    <dgm:cxn modelId="{F331A369-6B07-4337-91A8-D1513B118399}" type="presParOf" srcId="{5B001B3C-943E-4A7A-9286-96740D2C7960}" destId="{D632318A-51CF-4489-9483-12E7F4928584}" srcOrd="0" destOrd="0" presId="urn:microsoft.com/office/officeart/2005/8/layout/hList7"/>
    <dgm:cxn modelId="{6CF5AFE0-AA83-454C-9352-9AD5EE573ABC}" type="presParOf" srcId="{D632318A-51CF-4489-9483-12E7F4928584}" destId="{3C649421-F4C6-4BCE-892A-CB996EB4ADED}" srcOrd="0" destOrd="0" presId="urn:microsoft.com/office/officeart/2005/8/layout/hList7"/>
    <dgm:cxn modelId="{32DD6798-96D9-4145-A837-4062038A8C83}" type="presParOf" srcId="{D632318A-51CF-4489-9483-12E7F4928584}" destId="{FD13FE0F-223F-4516-A99C-D63BC9D0F865}" srcOrd="1" destOrd="0" presId="urn:microsoft.com/office/officeart/2005/8/layout/hList7"/>
    <dgm:cxn modelId="{36B10E8A-6B90-46C1-B496-1877EF8BBD95}" type="presParOf" srcId="{D632318A-51CF-4489-9483-12E7F4928584}" destId="{BDD3928C-FDC3-4E1B-A504-7AF99D69FF09}" srcOrd="2" destOrd="0" presId="urn:microsoft.com/office/officeart/2005/8/layout/hList7"/>
    <dgm:cxn modelId="{AC3A5C46-E75C-4EAA-AE7F-06A67EFE72DB}" type="presParOf" srcId="{D632318A-51CF-4489-9483-12E7F4928584}" destId="{715AA00E-0E19-4FAC-AB94-EDEF6E6275DD}" srcOrd="3" destOrd="0" presId="urn:microsoft.com/office/officeart/2005/8/layout/hList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E908A9B3-843B-4B49-BF47-AF319560591B}" type="doc">
      <dgm:prSet loTypeId="urn:microsoft.com/office/officeart/2005/8/layout/process1" loCatId="process" qsTypeId="urn:microsoft.com/office/officeart/2005/8/quickstyle/simple1" qsCatId="simple" csTypeId="urn:microsoft.com/office/officeart/2005/8/colors/accent1_2" csCatId="accent1"/>
      <dgm:spPr/>
      <dgm:t>
        <a:bodyPr/>
        <a:lstStyle/>
        <a:p>
          <a:endParaRPr lang="ru-RU"/>
        </a:p>
      </dgm:t>
    </dgm:pt>
    <dgm:pt modelId="{4453272D-A1E5-4BE3-BDDF-493175F978A7}">
      <dgm:prSet/>
      <dgm:spPr/>
      <dgm:t>
        <a:bodyPr/>
        <a:lstStyle/>
        <a:p>
          <a:pPr algn="just" rtl="0"/>
          <a:r>
            <a:rPr lang="ru-RU" smtClean="0">
              <a:latin typeface="Times New Roman" panose="02020603050405020304" pitchFamily="18" charset="0"/>
              <a:cs typeface="Times New Roman" panose="02020603050405020304" pitchFamily="18" charset="0"/>
            </a:rPr>
            <a:t>Главным результатом компонентного анализа, с точки зрения практических приложений, можно считать матрицу собственных векторов матрицы парных коэффициентов корреляции исходных признаков, представляющей фактически ее внутреннюю структуру. Количество собственных векторов окажется меньше числа исходных параметров, это будет сигналом наличия линейной взаимосвязи между частью исходных признаков. Поскольку матрица компонентных нагрузок представляет собой матрицу собственных векторов, умноженную на диагональную матрицу из квадратных корней собственных чисел, вполне естественно перенести все рассуждения о свертывании пространства признаков на матрицу компонентных нагрузок. Это как раз и есть реализация гипотезы компонентного анализа о существовании внутренних свойств. Для геосистем такими свойствами являются факторы ее формирования, поэтому с полным основанием можно сказать, что компонентный анализ исследует, выявляет скрытые взаимосвязи исходными признаками геосистем. Полученные в результате данные можно рассматривать как формальную запись процессов через ту или иную ассоциацию параметров, составляющих компоненту. Эти ассоциацию выделяются по признаку совпадения знаков параметров, причем в одну компоненту могут входить две ассоциации, если они имеют противоположные знаки, однако и в этом случае компонента описывает один процесс. Противоположность знаков нагрузок на исходные переменные, выделенные моделью в одну компоненту, свидетельствует о разнонаправленности воздействия изучаемого процесса геосистем на ассоциации признаков с одинаковым знаком. </a:t>
          </a:r>
          <a:endParaRPr lang="ru-RU">
            <a:latin typeface="Times New Roman" panose="02020603050405020304" pitchFamily="18" charset="0"/>
            <a:cs typeface="Times New Roman" panose="02020603050405020304" pitchFamily="18" charset="0"/>
          </a:endParaRPr>
        </a:p>
      </dgm:t>
    </dgm:pt>
    <dgm:pt modelId="{10C8A567-C213-470D-A0BA-8699C85478B1}" type="parTrans" cxnId="{6302E3EF-80F6-4F7A-9933-432A271B2668}">
      <dgm:prSet/>
      <dgm:spPr/>
      <dgm:t>
        <a:bodyPr/>
        <a:lstStyle/>
        <a:p>
          <a:pPr algn="just"/>
          <a:endParaRPr lang="ru-RU">
            <a:latin typeface="Times New Roman" panose="02020603050405020304" pitchFamily="18" charset="0"/>
            <a:cs typeface="Times New Roman" panose="02020603050405020304" pitchFamily="18" charset="0"/>
          </a:endParaRPr>
        </a:p>
      </dgm:t>
    </dgm:pt>
    <dgm:pt modelId="{EC52097D-4D54-4991-A4B8-E64554D66B37}" type="sibTrans" cxnId="{6302E3EF-80F6-4F7A-9933-432A271B2668}">
      <dgm:prSet/>
      <dgm:spPr/>
      <dgm:t>
        <a:bodyPr/>
        <a:lstStyle/>
        <a:p>
          <a:pPr algn="just"/>
          <a:endParaRPr lang="ru-RU">
            <a:latin typeface="Times New Roman" panose="02020603050405020304" pitchFamily="18" charset="0"/>
            <a:cs typeface="Times New Roman" panose="02020603050405020304" pitchFamily="18" charset="0"/>
          </a:endParaRPr>
        </a:p>
      </dgm:t>
    </dgm:pt>
    <dgm:pt modelId="{FB499219-B972-4A33-A6F9-CDFCE4224E1D}">
      <dgm:prSet/>
      <dgm:spPr/>
      <dgm:t>
        <a:bodyPr/>
        <a:lstStyle/>
        <a:p>
          <a:pPr algn="just" rtl="0"/>
          <a:r>
            <a:rPr lang="ru-RU" smtClean="0">
              <a:latin typeface="Times New Roman" panose="02020603050405020304" pitchFamily="18" charset="0"/>
              <a:cs typeface="Times New Roman" panose="02020603050405020304" pitchFamily="18" charset="0"/>
            </a:rPr>
            <a:t>Вторым результатом компонентного анализа являются собственные числа матрицы коэффициентов парных корреляций. Данный результат позволяет судить о степени иерархичности процессов, выделяемых по матрице компонентных нагрузок. </a:t>
          </a:r>
          <a:endParaRPr lang="ru-RU">
            <a:latin typeface="Times New Roman" panose="02020603050405020304" pitchFamily="18" charset="0"/>
            <a:cs typeface="Times New Roman" panose="02020603050405020304" pitchFamily="18" charset="0"/>
          </a:endParaRPr>
        </a:p>
      </dgm:t>
    </dgm:pt>
    <dgm:pt modelId="{4EDA9460-A8FD-4799-90DC-E106711FF2C4}" type="parTrans" cxnId="{C35BE3D4-338A-40C7-8BCF-AFA783FB2CCB}">
      <dgm:prSet/>
      <dgm:spPr/>
      <dgm:t>
        <a:bodyPr/>
        <a:lstStyle/>
        <a:p>
          <a:pPr algn="just"/>
          <a:endParaRPr lang="ru-RU">
            <a:latin typeface="Times New Roman" panose="02020603050405020304" pitchFamily="18" charset="0"/>
            <a:cs typeface="Times New Roman" panose="02020603050405020304" pitchFamily="18" charset="0"/>
          </a:endParaRPr>
        </a:p>
      </dgm:t>
    </dgm:pt>
    <dgm:pt modelId="{4A82E3FA-EE58-4E19-9A7A-D273992B297E}" type="sibTrans" cxnId="{C35BE3D4-338A-40C7-8BCF-AFA783FB2CCB}">
      <dgm:prSet/>
      <dgm:spPr/>
      <dgm:t>
        <a:bodyPr/>
        <a:lstStyle/>
        <a:p>
          <a:pPr algn="just"/>
          <a:endParaRPr lang="ru-RU">
            <a:latin typeface="Times New Roman" panose="02020603050405020304" pitchFamily="18" charset="0"/>
            <a:cs typeface="Times New Roman" panose="02020603050405020304" pitchFamily="18" charset="0"/>
          </a:endParaRPr>
        </a:p>
      </dgm:t>
    </dgm:pt>
    <dgm:pt modelId="{22CCF67D-8E98-43D4-A598-1F4F6AA1ED42}">
      <dgm:prSet/>
      <dgm:spPr/>
      <dgm:t>
        <a:bodyPr/>
        <a:lstStyle/>
        <a:p>
          <a:pPr algn="just" rtl="0"/>
          <a:r>
            <a:rPr lang="ru-RU" smtClean="0">
              <a:latin typeface="Times New Roman" panose="02020603050405020304" pitchFamily="18" charset="0"/>
              <a:cs typeface="Times New Roman" panose="02020603050405020304" pitchFamily="18" charset="0"/>
            </a:rPr>
            <a:t>Третий результат - матрица значений компонент показывает интенсивность проявления факторов на территории исследования. Значения главных компонент имеют положительные и отрицательные значения, однако, здесь различие в знаках означает не разную направленность процесса, а разную интенсивность его проявления – положительные значения характеризуют области с более интенсивным его проявлением, чем отрицательные. Положительные значение демонстрирует различную интенсивность его проявления к среднему значению.</a:t>
          </a:r>
          <a:endParaRPr lang="ru-RU">
            <a:latin typeface="Times New Roman" panose="02020603050405020304" pitchFamily="18" charset="0"/>
            <a:cs typeface="Times New Roman" panose="02020603050405020304" pitchFamily="18" charset="0"/>
          </a:endParaRPr>
        </a:p>
      </dgm:t>
    </dgm:pt>
    <dgm:pt modelId="{25225DEE-9E19-426D-B8C8-0A0258010F38}" type="parTrans" cxnId="{8656AC0B-8E40-48BB-9845-8243B51DD3B9}">
      <dgm:prSet/>
      <dgm:spPr/>
      <dgm:t>
        <a:bodyPr/>
        <a:lstStyle/>
        <a:p>
          <a:pPr algn="just"/>
          <a:endParaRPr lang="ru-RU">
            <a:latin typeface="Times New Roman" panose="02020603050405020304" pitchFamily="18" charset="0"/>
            <a:cs typeface="Times New Roman" panose="02020603050405020304" pitchFamily="18" charset="0"/>
          </a:endParaRPr>
        </a:p>
      </dgm:t>
    </dgm:pt>
    <dgm:pt modelId="{10837B1C-4315-43C9-B441-2E5C6DD9B1FF}" type="sibTrans" cxnId="{8656AC0B-8E40-48BB-9845-8243B51DD3B9}">
      <dgm:prSet/>
      <dgm:spPr/>
      <dgm:t>
        <a:bodyPr/>
        <a:lstStyle/>
        <a:p>
          <a:pPr algn="just"/>
          <a:endParaRPr lang="ru-RU">
            <a:latin typeface="Times New Roman" panose="02020603050405020304" pitchFamily="18" charset="0"/>
            <a:cs typeface="Times New Roman" panose="02020603050405020304" pitchFamily="18" charset="0"/>
          </a:endParaRPr>
        </a:p>
      </dgm:t>
    </dgm:pt>
    <dgm:pt modelId="{1D2FF14A-D493-4470-9115-5E1FC7730B21}" type="pres">
      <dgm:prSet presAssocID="{E908A9B3-843B-4B49-BF47-AF319560591B}" presName="Name0" presStyleCnt="0">
        <dgm:presLayoutVars>
          <dgm:dir/>
          <dgm:resizeHandles val="exact"/>
        </dgm:presLayoutVars>
      </dgm:prSet>
      <dgm:spPr/>
      <dgm:t>
        <a:bodyPr/>
        <a:lstStyle/>
        <a:p>
          <a:endParaRPr lang="ru-RU"/>
        </a:p>
      </dgm:t>
    </dgm:pt>
    <dgm:pt modelId="{C4BC5D29-E0C1-4D10-9185-3F95152B4BFE}" type="pres">
      <dgm:prSet presAssocID="{4453272D-A1E5-4BE3-BDDF-493175F978A7}" presName="node" presStyleLbl="node1" presStyleIdx="0" presStyleCnt="3">
        <dgm:presLayoutVars>
          <dgm:bulletEnabled val="1"/>
        </dgm:presLayoutVars>
      </dgm:prSet>
      <dgm:spPr/>
      <dgm:t>
        <a:bodyPr/>
        <a:lstStyle/>
        <a:p>
          <a:endParaRPr lang="ru-RU"/>
        </a:p>
      </dgm:t>
    </dgm:pt>
    <dgm:pt modelId="{C20C63DF-5B7C-4404-BA38-DB1FFC1ACDAA}" type="pres">
      <dgm:prSet presAssocID="{EC52097D-4D54-4991-A4B8-E64554D66B37}" presName="sibTrans" presStyleLbl="sibTrans2D1" presStyleIdx="0" presStyleCnt="2"/>
      <dgm:spPr/>
      <dgm:t>
        <a:bodyPr/>
        <a:lstStyle/>
        <a:p>
          <a:endParaRPr lang="ru-RU"/>
        </a:p>
      </dgm:t>
    </dgm:pt>
    <dgm:pt modelId="{4573334B-FA53-4F4A-972B-CA1C5B70B834}" type="pres">
      <dgm:prSet presAssocID="{EC52097D-4D54-4991-A4B8-E64554D66B37}" presName="connectorText" presStyleLbl="sibTrans2D1" presStyleIdx="0" presStyleCnt="2"/>
      <dgm:spPr/>
      <dgm:t>
        <a:bodyPr/>
        <a:lstStyle/>
        <a:p>
          <a:endParaRPr lang="ru-RU"/>
        </a:p>
      </dgm:t>
    </dgm:pt>
    <dgm:pt modelId="{519CCB85-A552-4B82-8E53-469A58971875}" type="pres">
      <dgm:prSet presAssocID="{FB499219-B972-4A33-A6F9-CDFCE4224E1D}" presName="node" presStyleLbl="node1" presStyleIdx="1" presStyleCnt="3">
        <dgm:presLayoutVars>
          <dgm:bulletEnabled val="1"/>
        </dgm:presLayoutVars>
      </dgm:prSet>
      <dgm:spPr/>
      <dgm:t>
        <a:bodyPr/>
        <a:lstStyle/>
        <a:p>
          <a:endParaRPr lang="ru-RU"/>
        </a:p>
      </dgm:t>
    </dgm:pt>
    <dgm:pt modelId="{A5A5F439-0579-49CD-B45F-7DFA5A7F0059}" type="pres">
      <dgm:prSet presAssocID="{4A82E3FA-EE58-4E19-9A7A-D273992B297E}" presName="sibTrans" presStyleLbl="sibTrans2D1" presStyleIdx="1" presStyleCnt="2"/>
      <dgm:spPr/>
      <dgm:t>
        <a:bodyPr/>
        <a:lstStyle/>
        <a:p>
          <a:endParaRPr lang="ru-RU"/>
        </a:p>
      </dgm:t>
    </dgm:pt>
    <dgm:pt modelId="{95BAAA29-7507-47B2-9FE1-7C3C81727D43}" type="pres">
      <dgm:prSet presAssocID="{4A82E3FA-EE58-4E19-9A7A-D273992B297E}" presName="connectorText" presStyleLbl="sibTrans2D1" presStyleIdx="1" presStyleCnt="2"/>
      <dgm:spPr/>
      <dgm:t>
        <a:bodyPr/>
        <a:lstStyle/>
        <a:p>
          <a:endParaRPr lang="ru-RU"/>
        </a:p>
      </dgm:t>
    </dgm:pt>
    <dgm:pt modelId="{ECC8C15B-EA95-4168-AB08-E30CB7FE0C7F}" type="pres">
      <dgm:prSet presAssocID="{22CCF67D-8E98-43D4-A598-1F4F6AA1ED42}" presName="node" presStyleLbl="node1" presStyleIdx="2" presStyleCnt="3">
        <dgm:presLayoutVars>
          <dgm:bulletEnabled val="1"/>
        </dgm:presLayoutVars>
      </dgm:prSet>
      <dgm:spPr/>
      <dgm:t>
        <a:bodyPr/>
        <a:lstStyle/>
        <a:p>
          <a:endParaRPr lang="ru-RU"/>
        </a:p>
      </dgm:t>
    </dgm:pt>
  </dgm:ptLst>
  <dgm:cxnLst>
    <dgm:cxn modelId="{21E20C49-CF32-43CF-ADCA-92E7E93E171E}" type="presOf" srcId="{4A82E3FA-EE58-4E19-9A7A-D273992B297E}" destId="{95BAAA29-7507-47B2-9FE1-7C3C81727D43}" srcOrd="1" destOrd="0" presId="urn:microsoft.com/office/officeart/2005/8/layout/process1"/>
    <dgm:cxn modelId="{C9E9F303-60C9-4D17-99F5-D43E9FF53909}" type="presOf" srcId="{22CCF67D-8E98-43D4-A598-1F4F6AA1ED42}" destId="{ECC8C15B-EA95-4168-AB08-E30CB7FE0C7F}" srcOrd="0" destOrd="0" presId="urn:microsoft.com/office/officeart/2005/8/layout/process1"/>
    <dgm:cxn modelId="{470901CB-8B62-45EA-8F6B-D69F51BDD6B3}" type="presOf" srcId="{EC52097D-4D54-4991-A4B8-E64554D66B37}" destId="{4573334B-FA53-4F4A-972B-CA1C5B70B834}" srcOrd="1" destOrd="0" presId="urn:microsoft.com/office/officeart/2005/8/layout/process1"/>
    <dgm:cxn modelId="{154AF041-CD88-4232-92A3-7E832AC99B87}" type="presOf" srcId="{4453272D-A1E5-4BE3-BDDF-493175F978A7}" destId="{C4BC5D29-E0C1-4D10-9185-3F95152B4BFE}" srcOrd="0" destOrd="0" presId="urn:microsoft.com/office/officeart/2005/8/layout/process1"/>
    <dgm:cxn modelId="{8656AC0B-8E40-48BB-9845-8243B51DD3B9}" srcId="{E908A9B3-843B-4B49-BF47-AF319560591B}" destId="{22CCF67D-8E98-43D4-A598-1F4F6AA1ED42}" srcOrd="2" destOrd="0" parTransId="{25225DEE-9E19-426D-B8C8-0A0258010F38}" sibTransId="{10837B1C-4315-43C9-B441-2E5C6DD9B1FF}"/>
    <dgm:cxn modelId="{C35BE3D4-338A-40C7-8BCF-AFA783FB2CCB}" srcId="{E908A9B3-843B-4B49-BF47-AF319560591B}" destId="{FB499219-B972-4A33-A6F9-CDFCE4224E1D}" srcOrd="1" destOrd="0" parTransId="{4EDA9460-A8FD-4799-90DC-E106711FF2C4}" sibTransId="{4A82E3FA-EE58-4E19-9A7A-D273992B297E}"/>
    <dgm:cxn modelId="{4EEB74CB-94E4-4E4A-AE66-9A6E1E0BDA2F}" type="presOf" srcId="{4A82E3FA-EE58-4E19-9A7A-D273992B297E}" destId="{A5A5F439-0579-49CD-B45F-7DFA5A7F0059}" srcOrd="0" destOrd="0" presId="urn:microsoft.com/office/officeart/2005/8/layout/process1"/>
    <dgm:cxn modelId="{0AD3DC07-A469-4258-AA41-D1CD4EB5881E}" type="presOf" srcId="{EC52097D-4D54-4991-A4B8-E64554D66B37}" destId="{C20C63DF-5B7C-4404-BA38-DB1FFC1ACDAA}" srcOrd="0" destOrd="0" presId="urn:microsoft.com/office/officeart/2005/8/layout/process1"/>
    <dgm:cxn modelId="{6302E3EF-80F6-4F7A-9933-432A271B2668}" srcId="{E908A9B3-843B-4B49-BF47-AF319560591B}" destId="{4453272D-A1E5-4BE3-BDDF-493175F978A7}" srcOrd="0" destOrd="0" parTransId="{10C8A567-C213-470D-A0BA-8699C85478B1}" sibTransId="{EC52097D-4D54-4991-A4B8-E64554D66B37}"/>
    <dgm:cxn modelId="{BF0C9588-B9E6-48BC-9713-CB0C1EDEFA91}" type="presOf" srcId="{FB499219-B972-4A33-A6F9-CDFCE4224E1D}" destId="{519CCB85-A552-4B82-8E53-469A58971875}" srcOrd="0" destOrd="0" presId="urn:microsoft.com/office/officeart/2005/8/layout/process1"/>
    <dgm:cxn modelId="{877A8E37-E0EF-40EB-9092-7A43FF21C86B}" type="presOf" srcId="{E908A9B3-843B-4B49-BF47-AF319560591B}" destId="{1D2FF14A-D493-4470-9115-5E1FC7730B21}" srcOrd="0" destOrd="0" presId="urn:microsoft.com/office/officeart/2005/8/layout/process1"/>
    <dgm:cxn modelId="{D8788890-6B3D-4255-848B-A03D0818DF1B}" type="presParOf" srcId="{1D2FF14A-D493-4470-9115-5E1FC7730B21}" destId="{C4BC5D29-E0C1-4D10-9185-3F95152B4BFE}" srcOrd="0" destOrd="0" presId="urn:microsoft.com/office/officeart/2005/8/layout/process1"/>
    <dgm:cxn modelId="{FF3ACC0D-DA28-4315-A97E-2A9269E4449F}" type="presParOf" srcId="{1D2FF14A-D493-4470-9115-5E1FC7730B21}" destId="{C20C63DF-5B7C-4404-BA38-DB1FFC1ACDAA}" srcOrd="1" destOrd="0" presId="urn:microsoft.com/office/officeart/2005/8/layout/process1"/>
    <dgm:cxn modelId="{3C501BAF-5E50-40CC-A956-9EA14984545C}" type="presParOf" srcId="{C20C63DF-5B7C-4404-BA38-DB1FFC1ACDAA}" destId="{4573334B-FA53-4F4A-972B-CA1C5B70B834}" srcOrd="0" destOrd="0" presId="urn:microsoft.com/office/officeart/2005/8/layout/process1"/>
    <dgm:cxn modelId="{F31B169A-C79E-4576-A92C-782341CA7685}" type="presParOf" srcId="{1D2FF14A-D493-4470-9115-5E1FC7730B21}" destId="{519CCB85-A552-4B82-8E53-469A58971875}" srcOrd="2" destOrd="0" presId="urn:microsoft.com/office/officeart/2005/8/layout/process1"/>
    <dgm:cxn modelId="{A71779A4-263A-499A-B9A3-5BAE1224E29D}" type="presParOf" srcId="{1D2FF14A-D493-4470-9115-5E1FC7730B21}" destId="{A5A5F439-0579-49CD-B45F-7DFA5A7F0059}" srcOrd="3" destOrd="0" presId="urn:microsoft.com/office/officeart/2005/8/layout/process1"/>
    <dgm:cxn modelId="{377EA640-005D-43DA-AAAF-5DFB4A1156D6}" type="presParOf" srcId="{A5A5F439-0579-49CD-B45F-7DFA5A7F0059}" destId="{95BAAA29-7507-47B2-9FE1-7C3C81727D43}" srcOrd="0" destOrd="0" presId="urn:microsoft.com/office/officeart/2005/8/layout/process1"/>
    <dgm:cxn modelId="{C41EC286-2459-4948-9077-2D8C04C228E5}" type="presParOf" srcId="{1D2FF14A-D493-4470-9115-5E1FC7730B21}" destId="{ECC8C15B-EA95-4168-AB08-E30CB7FE0C7F}"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CD6E78C-9010-457F-B6C0-C9C21BF88B99}">
      <dsp:nvSpPr>
        <dsp:cNvPr id="0" name=""/>
        <dsp:cNvSpPr/>
      </dsp:nvSpPr>
      <dsp:spPr>
        <a:xfrm>
          <a:off x="780596" y="0"/>
          <a:ext cx="8846758" cy="4864741"/>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8F47FD5-F8F7-4AA3-9D91-EAEE421CF7A1}">
      <dsp:nvSpPr>
        <dsp:cNvPr id="0" name=""/>
        <dsp:cNvSpPr/>
      </dsp:nvSpPr>
      <dsp:spPr>
        <a:xfrm>
          <a:off x="0" y="1459422"/>
          <a:ext cx="10407951" cy="194589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rtl="0">
            <a:lnSpc>
              <a:spcPct val="90000"/>
            </a:lnSpc>
            <a:spcBef>
              <a:spcPct val="0"/>
            </a:spcBef>
            <a:spcAft>
              <a:spcPct val="35000"/>
            </a:spcAft>
          </a:pPr>
          <a:r>
            <a:rPr lang="ru-RU" sz="1700" kern="1200" smtClean="0">
              <a:latin typeface="Times New Roman" panose="02020603050405020304" pitchFamily="18" charset="0"/>
              <a:cs typeface="Times New Roman" panose="02020603050405020304" pitchFamily="18" charset="0"/>
            </a:rPr>
            <a:t>В данном матричном уравнении две неизвестные матрицы –</a:t>
          </a:r>
          <a14:m xmlns:a14="http://schemas.microsoft.com/office/drawing/2010/main">
            <m:oMath xmlns:m="http://schemas.openxmlformats.org/officeDocument/2006/math">
              <m:r>
                <a:rPr lang="ru-RU" sz="1700" i="1" kern="1200">
                  <a:latin typeface="Cambria Math" panose="02040503050406030204" pitchFamily="18" charset="0"/>
                </a:rPr>
                <m:t>  </m:t>
              </m:r>
              <m:r>
                <a:rPr lang="en-US" sz="1700" i="1" kern="1200">
                  <a:latin typeface="Cambria Math" panose="02040503050406030204" pitchFamily="18" charset="0"/>
                </a:rPr>
                <m:t>𝐹</m:t>
              </m:r>
              <m:r>
                <a:rPr lang="en-US" sz="1700" i="1" kern="1200">
                  <a:latin typeface="Cambria Math" panose="02040503050406030204" pitchFamily="18" charset="0"/>
                </a:rPr>
                <m:t> </m:t>
              </m:r>
              <m:d>
                <m:dPr>
                  <m:begChr m:val="["/>
                  <m:endChr m:val="]"/>
                  <m:ctrlPr>
                    <a:rPr lang="ru-RU" sz="1700" i="1" kern="1200">
                      <a:latin typeface="Cambria Math" panose="02040503050406030204" pitchFamily="18" charset="0"/>
                    </a:rPr>
                  </m:ctrlPr>
                </m:dPr>
                <m:e>
                  <m:r>
                    <a:rPr lang="en-US" sz="1700" i="1" kern="1200">
                      <a:latin typeface="Cambria Math" panose="02040503050406030204" pitchFamily="18" charset="0"/>
                    </a:rPr>
                    <m:t>𝑛</m:t>
                  </m:r>
                  <m:r>
                    <a:rPr lang="ru-RU" sz="1700" i="1" kern="1200">
                      <a:latin typeface="Cambria Math" panose="02040503050406030204" pitchFamily="18" charset="0"/>
                    </a:rPr>
                    <m:t>×</m:t>
                  </m:r>
                  <m:r>
                    <a:rPr lang="en-US" sz="1700" i="1" kern="1200">
                      <a:latin typeface="Cambria Math" panose="02040503050406030204" pitchFamily="18" charset="0"/>
                    </a:rPr>
                    <m:t>𝑚</m:t>
                  </m:r>
                </m:e>
              </m:d>
            </m:oMath>
          </a14:m>
          <a:r>
            <a:rPr lang="ru-RU" sz="1700" kern="1200">
              <a:latin typeface="Times New Roman" panose="02020603050405020304" pitchFamily="18" charset="0"/>
              <a:cs typeface="Times New Roman" panose="02020603050405020304" pitchFamily="18" charset="0"/>
            </a:rPr>
            <a:t> и </a:t>
          </a:r>
          <a14:m xmlns:a14="http://schemas.microsoft.com/office/drawing/2010/main">
            <m:oMath xmlns:m="http://schemas.openxmlformats.org/officeDocument/2006/math">
              <m:r>
                <a:rPr lang="en-US" sz="1700" i="1" kern="1200">
                  <a:latin typeface="Cambria Math" panose="02040503050406030204" pitchFamily="18" charset="0"/>
                </a:rPr>
                <m:t>𝐴</m:t>
              </m:r>
              <m:r>
                <a:rPr lang="ru-RU" sz="1700" i="1" kern="1200">
                  <a:latin typeface="Cambria Math" panose="02040503050406030204" pitchFamily="18" charset="0"/>
                </a:rPr>
                <m:t> [</m:t>
              </m:r>
              <m:r>
                <a:rPr lang="en-US" sz="1700" i="1" kern="1200">
                  <a:latin typeface="Cambria Math" panose="02040503050406030204" pitchFamily="18" charset="0"/>
                </a:rPr>
                <m:t>𝑚</m:t>
              </m:r>
              <m:r>
                <a:rPr lang="ru-RU" sz="1700" i="1" kern="1200">
                  <a:latin typeface="Cambria Math" panose="02040503050406030204" pitchFamily="18" charset="0"/>
                </a:rPr>
                <m:t>×</m:t>
              </m:r>
              <m:r>
                <a:rPr lang="en-US" sz="1700" i="1" kern="1200">
                  <a:latin typeface="Cambria Math" panose="02040503050406030204" pitchFamily="18" charset="0"/>
                </a:rPr>
                <m:t>𝑚</m:t>
              </m:r>
              <m:r>
                <a:rPr lang="ru-RU" sz="1700" i="1" kern="1200">
                  <a:latin typeface="Cambria Math" panose="02040503050406030204" pitchFamily="18" charset="0"/>
                </a:rPr>
                <m:t>]</m:t>
              </m:r>
            </m:oMath>
          </a14:m>
          <a:r>
            <a:rPr lang="ru-RU" sz="1700" kern="1200">
              <a:latin typeface="Times New Roman" panose="02020603050405020304" pitchFamily="18" charset="0"/>
              <a:cs typeface="Times New Roman" panose="02020603050405020304" pitchFamily="18" charset="0"/>
            </a:rPr>
            <a:t>, а так как из одного уравнения можно найти только одно неизвестное, для определения второго требуется дополнительное условие. Таким дополнительным условием, исходной предпосылкой анализа, является наличие взаимосвязи между несколькими одновременно наблюдаемыми переменными. В качестве количественной меры связи между двумя переменными используется коэффициент корреляции. Он может принимать значения от -1 до +1. При этом если он приближается к 0, это свидетельствует об отсутствии линейной связи, и чем более он близок к +1 или -1, тем более тесная линейная связь существует между переменными.</a:t>
          </a:r>
        </a:p>
      </dsp:txBody>
      <dsp:txXfrm>
        <a:off x="94991" y="1554413"/>
        <a:ext cx="10217969" cy="175591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519F8C-63B7-4554-A393-B178B92E84C3}">
      <dsp:nvSpPr>
        <dsp:cNvPr id="0" name=""/>
        <dsp:cNvSpPr/>
      </dsp:nvSpPr>
      <dsp:spPr>
        <a:xfrm>
          <a:off x="0" y="1522718"/>
          <a:ext cx="7957709" cy="2030290"/>
        </a:xfrm>
        <a:prstGeom prst="notched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D5E3E3B-031A-499E-BDC5-59AC57EB9D5D}">
      <dsp:nvSpPr>
        <dsp:cNvPr id="0" name=""/>
        <dsp:cNvSpPr/>
      </dsp:nvSpPr>
      <dsp:spPr>
        <a:xfrm>
          <a:off x="0" y="0"/>
          <a:ext cx="7161938" cy="20302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b" anchorCtr="0">
          <a:noAutofit/>
        </a:bodyPr>
        <a:lstStyle/>
        <a:p>
          <a:pPr lvl="0" algn="ctr" defTabSz="711200" rtl="0">
            <a:lnSpc>
              <a:spcPct val="90000"/>
            </a:lnSpc>
            <a:spcBef>
              <a:spcPct val="0"/>
            </a:spcBef>
            <a:spcAft>
              <a:spcPct val="35000"/>
            </a:spcAft>
          </a:pPr>
          <a:r>
            <a:rPr lang="ru-RU" sz="1600" kern="1200" smtClean="0">
              <a:latin typeface="Times New Roman" panose="02020603050405020304" pitchFamily="18" charset="0"/>
              <a:cs typeface="Times New Roman" panose="02020603050405020304" pitchFamily="18" charset="0"/>
            </a:rPr>
            <a:t>Все вычисленные коэффициенты корреляции между каждой парой переменных располагаются соответствующим образом в корреляционной матрице. В ней содержится важная информация о взаимоотношениях переменных с учетом влияния помех, причиной которых может явиться, например, неоднородность материала. При анализе такой корреляционной матрицы получают структуру искомых гипотетических величин (матрицу </a:t>
          </a:r>
          <a14:m xmlns:a14="http://schemas.microsoft.com/office/drawing/2010/main">
            <m:oMath xmlns:m="http://schemas.openxmlformats.org/officeDocument/2006/math">
              <m:r>
                <a:rPr lang="en-US" sz="1600" i="1" kern="1200">
                  <a:latin typeface="Cambria Math" panose="02040503050406030204" pitchFamily="18" charset="0"/>
                </a:rPr>
                <m:t>𝐴</m:t>
              </m:r>
              <m:r>
                <a:rPr lang="ru-RU" sz="1600" i="1" kern="1200">
                  <a:latin typeface="Cambria Math" panose="02040503050406030204" pitchFamily="18" charset="0"/>
                </a:rPr>
                <m:t> [</m:t>
              </m:r>
              <m:r>
                <a:rPr lang="en-US" sz="1600" i="1" kern="1200">
                  <a:latin typeface="Cambria Math" panose="02040503050406030204" pitchFamily="18" charset="0"/>
                </a:rPr>
                <m:t>𝑚</m:t>
              </m:r>
              <m:r>
                <a:rPr lang="ru-RU" sz="1600" i="1" kern="1200">
                  <a:latin typeface="Cambria Math" panose="02040503050406030204" pitchFamily="18" charset="0"/>
                </a:rPr>
                <m:t>×</m:t>
              </m:r>
              <m:r>
                <a:rPr lang="en-US" sz="1600" i="1" kern="1200">
                  <a:latin typeface="Cambria Math" panose="02040503050406030204" pitchFamily="18" charset="0"/>
                </a:rPr>
                <m:t>𝑚</m:t>
              </m:r>
              <m:r>
                <a:rPr lang="ru-RU" sz="1600" i="1" kern="1200">
                  <a:latin typeface="Cambria Math" panose="02040503050406030204" pitchFamily="18" charset="0"/>
                </a:rPr>
                <m:t>]),</m:t>
              </m:r>
            </m:oMath>
          </a14:m>
          <a:r>
            <a:rPr lang="ru-RU" sz="1600" kern="1200">
              <a:latin typeface="Times New Roman" panose="02020603050405020304" pitchFamily="18" charset="0"/>
              <a:cs typeface="Times New Roman" panose="02020603050405020304" pitchFamily="18" charset="0"/>
            </a:rPr>
            <a:t> которые находятся в определенных взаимоотношениях с переменными.</a:t>
          </a:r>
        </a:p>
      </dsp:txBody>
      <dsp:txXfrm>
        <a:off x="0" y="0"/>
        <a:ext cx="7161938" cy="2030290"/>
      </dsp:txXfrm>
    </dsp:sp>
    <dsp:sp modelId="{9249D30C-D81B-42AC-AE33-0A3F7691A57B}">
      <dsp:nvSpPr>
        <dsp:cNvPr id="0" name=""/>
        <dsp:cNvSpPr/>
      </dsp:nvSpPr>
      <dsp:spPr>
        <a:xfrm>
          <a:off x="3327182" y="2284077"/>
          <a:ext cx="507572" cy="507572"/>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44554E-3286-4FAF-9E9F-71F53D605B10}">
      <dsp:nvSpPr>
        <dsp:cNvPr id="0" name=""/>
        <dsp:cNvSpPr/>
      </dsp:nvSpPr>
      <dsp:spPr>
        <a:xfrm>
          <a:off x="1004051" y="0"/>
          <a:ext cx="4708981" cy="4708981"/>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just" defTabSz="533400" rtl="0">
            <a:lnSpc>
              <a:spcPct val="90000"/>
            </a:lnSpc>
            <a:spcBef>
              <a:spcPct val="0"/>
            </a:spcBef>
            <a:spcAft>
              <a:spcPct val="35000"/>
            </a:spcAft>
          </a:pPr>
          <a:r>
            <a:rPr lang="ru-RU" sz="1200" b="0" i="0" kern="1200" baseline="0" smtClean="0">
              <a:latin typeface="Times New Roman" panose="02020603050405020304" pitchFamily="18" charset="0"/>
              <a:cs typeface="Times New Roman" panose="02020603050405020304" pitchFamily="18" charset="0"/>
            </a:rPr>
            <a:t>Модель компонентного анализа предполагает точное определение, как компонентных нагрузок, так и значений главных компонент для каждой точки опробования (для каждого объекта). На практике же оставляют обычно небольшое число компонент, если на их долю приходится достаточно большой процент суммарной дисперсии параметров, которая равна следующей матрицы </a:t>
          </a:r>
          <a:r>
            <a:rPr lang="en-US" sz="1200" b="0" i="0" kern="1200" baseline="0" smtClean="0">
              <a:latin typeface="Times New Roman" panose="02020603050405020304" pitchFamily="18" charset="0"/>
              <a:cs typeface="Times New Roman" panose="02020603050405020304" pitchFamily="18" charset="0"/>
            </a:rPr>
            <a:t>Λ m</a:t>
          </a:r>
          <a:r>
            <a:rPr lang="ru-RU" sz="1200" b="0" i="0" kern="1200" baseline="0" smtClean="0">
              <a:latin typeface="Times New Roman" panose="02020603050405020304" pitchFamily="18" charset="0"/>
              <a:cs typeface="Times New Roman" panose="02020603050405020304" pitchFamily="18" charset="0"/>
            </a:rPr>
            <a:t>×</a:t>
          </a:r>
          <a:r>
            <a:rPr lang="en-US" sz="1200" b="0" i="0" kern="1200" baseline="0" smtClean="0">
              <a:latin typeface="Times New Roman" panose="02020603050405020304" pitchFamily="18" charset="0"/>
              <a:cs typeface="Times New Roman" panose="02020603050405020304" pitchFamily="18" charset="0"/>
            </a:rPr>
            <a:t>m</a:t>
          </a:r>
          <a:r>
            <a:rPr lang="ru-RU" sz="1200" b="0" i="0" kern="1200" baseline="0" smtClean="0">
              <a:latin typeface="Times New Roman" panose="02020603050405020304" pitchFamily="18" charset="0"/>
              <a:cs typeface="Times New Roman" panose="02020603050405020304" pitchFamily="18" charset="0"/>
            </a:rPr>
            <a:t>, или размерности матрицы </a:t>
          </a:r>
          <a:r>
            <a:rPr lang="ru-RU" sz="1200" b="0" i="1" kern="1200" baseline="0" smtClean="0">
              <a:latin typeface="Times New Roman" panose="02020603050405020304" pitchFamily="18" charset="0"/>
              <a:cs typeface="Times New Roman" panose="02020603050405020304" pitchFamily="18" charset="0"/>
            </a:rPr>
            <a:t>R m×m,</a:t>
          </a:r>
          <a:r>
            <a:rPr lang="ru-RU" sz="1200" b="0" i="0" kern="1200" baseline="0" smtClean="0">
              <a:latin typeface="Times New Roman" panose="02020603050405020304" pitchFamily="18" charset="0"/>
              <a:cs typeface="Times New Roman" panose="02020603050405020304" pitchFamily="18" charset="0"/>
            </a:rPr>
            <a:t> то есть числу параметров. Следовательно, можно выбрать незначительное число главных компонент </a:t>
          </a:r>
          <a:r>
            <a:rPr lang="ru-RU" sz="1200" b="0" i="1" kern="1200" baseline="0" smtClean="0">
              <a:latin typeface="Times New Roman" panose="02020603050405020304" pitchFamily="18" charset="0"/>
              <a:cs typeface="Times New Roman" panose="02020603050405020304" pitchFamily="18" charset="0"/>
            </a:rPr>
            <a:t>(т &lt; п)</a:t>
          </a:r>
          <a:r>
            <a:rPr lang="ru-RU" sz="1200" b="0" i="0" kern="1200" baseline="0" smtClean="0">
              <a:latin typeface="Times New Roman" panose="02020603050405020304" pitchFamily="18" charset="0"/>
              <a:cs typeface="Times New Roman" panose="02020603050405020304" pitchFamily="18" charset="0"/>
            </a:rPr>
            <a:t> и добиться значительного облегчения описания признаков. Поскольку</a:t>
          </a:r>
          <a:r>
            <a:rPr lang="ru-RU" sz="1200" b="0" i="1" kern="1200" baseline="0" smtClean="0">
              <a:latin typeface="Times New Roman" panose="02020603050405020304" pitchFamily="18" charset="0"/>
              <a:cs typeface="Times New Roman" panose="02020603050405020304" pitchFamily="18" charset="0"/>
            </a:rPr>
            <a:t> i=1</a:t>
          </a:r>
          <a:r>
            <a:rPr lang="en-US" sz="1200" b="0" i="1" kern="1200" baseline="0" smtClean="0">
              <a:latin typeface="Times New Roman" panose="02020603050405020304" pitchFamily="18" charset="0"/>
              <a:cs typeface="Times New Roman" panose="02020603050405020304" pitchFamily="18" charset="0"/>
            </a:rPr>
            <a:t>m</a:t>
          </a:r>
          <a:r>
            <a:rPr lang="ru-RU" sz="1200" b="0" i="1" kern="1200" baseline="0" smtClean="0">
              <a:latin typeface="Times New Roman" panose="02020603050405020304" pitchFamily="18" charset="0"/>
              <a:cs typeface="Times New Roman" panose="02020603050405020304" pitchFamily="18" charset="0"/>
            </a:rPr>
            <a:t>λi  =m</a:t>
          </a:r>
          <a:r>
            <a:rPr lang="ru-RU" sz="1200" b="0" i="0" kern="1200" baseline="0" smtClean="0">
              <a:latin typeface="Times New Roman" panose="02020603050405020304" pitchFamily="18" charset="0"/>
              <a:cs typeface="Times New Roman" panose="02020603050405020304" pitchFamily="18" charset="0"/>
            </a:rPr>
            <a:t>, обычно </a:t>
          </a:r>
          <a:r>
            <a:rPr lang="en-US" sz="1200" b="0" i="1" kern="1200" baseline="0" smtClean="0">
              <a:latin typeface="Times New Roman" panose="02020603050405020304" pitchFamily="18" charset="0"/>
              <a:cs typeface="Times New Roman" panose="02020603050405020304" pitchFamily="18" charset="0"/>
            </a:rPr>
            <a:t>q</a:t>
          </a:r>
          <a:r>
            <a:rPr lang="ru-RU" sz="1200" b="0" i="1" kern="1200" baseline="0" smtClean="0">
              <a:latin typeface="Times New Roman" panose="02020603050405020304" pitchFamily="18" charset="0"/>
              <a:cs typeface="Times New Roman" panose="02020603050405020304" pitchFamily="18" charset="0"/>
            </a:rPr>
            <a:t>m</a:t>
          </a:r>
          <a:r>
            <a:rPr lang="ru-RU" sz="1200" b="0" i="0" kern="1200" baseline="0" smtClean="0">
              <a:latin typeface="Times New Roman" panose="02020603050405020304" pitchFamily="18" charset="0"/>
              <a:cs typeface="Times New Roman" panose="02020603050405020304" pitchFamily="18" charset="0"/>
            </a:rPr>
            <a:t> = 0,8:0,9, то есть чаще всего ограничиваются 80-90% суммарной дисперсии, хотя эту величину можно устанавливать в зависимости от целей исследования и меньше этой величины, и больше. </a:t>
          </a:r>
          <a:endParaRPr lang="ru-RU" sz="1200" kern="1200">
            <a:latin typeface="Times New Roman" panose="02020603050405020304" pitchFamily="18" charset="0"/>
            <a:cs typeface="Times New Roman" panose="02020603050405020304" pitchFamily="18" charset="0"/>
          </a:endParaRPr>
        </a:p>
      </dsp:txBody>
      <dsp:txXfrm>
        <a:off x="1693665" y="689614"/>
        <a:ext cx="3329753" cy="332975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44A030-FC09-4249-ACCB-B00ADADDE263}">
      <dsp:nvSpPr>
        <dsp:cNvPr id="0" name=""/>
        <dsp:cNvSpPr/>
      </dsp:nvSpPr>
      <dsp:spPr>
        <a:xfrm>
          <a:off x="0" y="0"/>
          <a:ext cx="1323439" cy="1323439"/>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1F57437-7ABB-4AFA-A20B-D79A2C97A079}">
      <dsp:nvSpPr>
        <dsp:cNvPr id="0" name=""/>
        <dsp:cNvSpPr/>
      </dsp:nvSpPr>
      <dsp:spPr>
        <a:xfrm>
          <a:off x="661719" y="0"/>
          <a:ext cx="8810590" cy="1323439"/>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lvl="0" algn="ctr" defTabSz="666750" rtl="0">
            <a:lnSpc>
              <a:spcPct val="90000"/>
            </a:lnSpc>
            <a:spcBef>
              <a:spcPct val="0"/>
            </a:spcBef>
            <a:spcAft>
              <a:spcPct val="35000"/>
            </a:spcAft>
          </a:pPr>
          <a:r>
            <a:rPr lang="ru-RU" sz="1500" kern="1200" smtClean="0">
              <a:latin typeface="Times New Roman" panose="02020603050405020304" pitchFamily="18" charset="0"/>
              <a:cs typeface="Times New Roman" panose="02020603050405020304" pitchFamily="18" charset="0"/>
            </a:rPr>
            <a:t>После нахождения матрицы компонентных (иногда говорят о весовых) нагрузок при наличии ЭВМ не составит большого труда определить второе неизвестное - матрицу значений главных компонент в каждой точке опробования (для каждого объекта) - по уравнению записи модели. Довольно часто анализ ограничивают вычислением матрицы  , которая позволяет установить структуру новых (гипотетических) переменных - главных компонент, а иногда и интерпретировать их с профессиональной точки зрения.</a:t>
          </a:r>
          <a:endParaRPr lang="ru-RU" sz="1500" kern="1200">
            <a:latin typeface="Times New Roman" panose="02020603050405020304" pitchFamily="18" charset="0"/>
            <a:cs typeface="Times New Roman" panose="02020603050405020304" pitchFamily="18" charset="0"/>
          </a:endParaRPr>
        </a:p>
      </dsp:txBody>
      <dsp:txXfrm>
        <a:off x="661719" y="0"/>
        <a:ext cx="8810590" cy="132343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A43743-DB65-4EEE-9058-90DF3C06449D}">
      <dsp:nvSpPr>
        <dsp:cNvPr id="0" name=""/>
        <dsp:cNvSpPr/>
      </dsp:nvSpPr>
      <dsp:spPr>
        <a:xfrm>
          <a:off x="1163" y="956806"/>
          <a:ext cx="4236521" cy="211826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13970" rIns="20955" bIns="13970" numCol="1" spcCol="1270" anchor="ctr" anchorCtr="0">
          <a:noAutofit/>
        </a:bodyPr>
        <a:lstStyle/>
        <a:p>
          <a:pPr lvl="0" algn="just" defTabSz="488950" rtl="0">
            <a:lnSpc>
              <a:spcPct val="90000"/>
            </a:lnSpc>
            <a:spcBef>
              <a:spcPct val="0"/>
            </a:spcBef>
            <a:spcAft>
              <a:spcPct val="35000"/>
            </a:spcAft>
          </a:pPr>
          <a:r>
            <a:rPr lang="ru-RU" sz="1100" kern="1200" smtClean="0">
              <a:latin typeface="Times New Roman" panose="02020603050405020304" pitchFamily="18" charset="0"/>
              <a:cs typeface="Times New Roman" panose="02020603050405020304" pitchFamily="18" charset="0"/>
            </a:rPr>
            <a:t>В качестве главной компоненты выбирается ассоциация исходных признаков, вошедших в компоненту (или фактор) со статистически значимыми величинами нагрузок на соответствующие признаки. И хотя на первом этапе анализа (определение матрицы  ) по выделенным главным компонентам можно сделать некоторые выводы об условиях, определяющих ход исследуемых процессов, матрица значений главных компонент   представляет собой важный и полезный результат, особенно для картируемых величин. Первый этап компонентного анализа можно считать завершающим в том случае, когда его применяют для подтверждения выдвигаемых гипотез, то есть когда мы заранее предполагаем определенную иерархию признаков или их сочетаний, и выделенные ассоциации признаков (компоненты) подтверждают это предположение.</a:t>
          </a:r>
          <a:endParaRPr lang="ru-RU" sz="1100" kern="1200">
            <a:latin typeface="Times New Roman" panose="02020603050405020304" pitchFamily="18" charset="0"/>
            <a:cs typeface="Times New Roman" panose="02020603050405020304" pitchFamily="18" charset="0"/>
          </a:endParaRPr>
        </a:p>
      </dsp:txBody>
      <dsp:txXfrm>
        <a:off x="63205" y="1018848"/>
        <a:ext cx="4112437" cy="1994176"/>
      </dsp:txXfrm>
    </dsp:sp>
    <dsp:sp modelId="{21A1CC30-CCB3-4522-B776-4D5FBD885D25}">
      <dsp:nvSpPr>
        <dsp:cNvPr id="0" name=""/>
        <dsp:cNvSpPr/>
      </dsp:nvSpPr>
      <dsp:spPr>
        <a:xfrm>
          <a:off x="5296816" y="956806"/>
          <a:ext cx="4236521" cy="211826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13970" rIns="20955" bIns="13970" numCol="1" spcCol="1270" anchor="ctr" anchorCtr="0">
          <a:noAutofit/>
        </a:bodyPr>
        <a:lstStyle/>
        <a:p>
          <a:pPr lvl="0" algn="just" defTabSz="488950" rtl="0">
            <a:lnSpc>
              <a:spcPct val="90000"/>
            </a:lnSpc>
            <a:spcBef>
              <a:spcPct val="0"/>
            </a:spcBef>
            <a:spcAft>
              <a:spcPct val="35000"/>
            </a:spcAft>
          </a:pPr>
          <a:r>
            <a:rPr lang="ru-RU" sz="1100" kern="1200" smtClean="0">
              <a:latin typeface="Times New Roman" panose="02020603050405020304" pitchFamily="18" charset="0"/>
              <a:cs typeface="Times New Roman" panose="02020603050405020304" pitchFamily="18" charset="0"/>
            </a:rPr>
            <a:t>Далее в [1], отмечается, что если исследования компонентным анализом проводятся с целью сокращения числа параметров (при условии, что исходные переменные являются картируемыми величинами), то картирование значений одного фактора по точкам наблюдения будет равносильно изображению информации, представленной ранее на таком количестве карт, сколько исходных параметров входит в главную компоненту. Последнее замечание справедливо лишь в том случае, когда каждый из признаков входит только в одну компоненту, чего практически никогда не наблюдается при интерпретации главных компонент.</a:t>
          </a:r>
          <a:endParaRPr lang="ru-RU" sz="1100" kern="1200">
            <a:latin typeface="Times New Roman" panose="02020603050405020304" pitchFamily="18" charset="0"/>
            <a:cs typeface="Times New Roman" panose="02020603050405020304" pitchFamily="18" charset="0"/>
          </a:endParaRPr>
        </a:p>
      </dsp:txBody>
      <dsp:txXfrm>
        <a:off x="5358858" y="1018848"/>
        <a:ext cx="4112437" cy="199417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649421-F4C6-4BCE-892A-CB996EB4ADED}">
      <dsp:nvSpPr>
        <dsp:cNvPr id="0" name=""/>
        <dsp:cNvSpPr/>
      </dsp:nvSpPr>
      <dsp:spPr>
        <a:xfrm>
          <a:off x="0" y="0"/>
          <a:ext cx="10563224" cy="635317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just" defTabSz="711200" rtl="0">
            <a:lnSpc>
              <a:spcPct val="90000"/>
            </a:lnSpc>
            <a:spcBef>
              <a:spcPct val="0"/>
            </a:spcBef>
            <a:spcAft>
              <a:spcPct val="35000"/>
            </a:spcAft>
          </a:pPr>
          <a:r>
            <a:rPr lang="ru-RU" sz="1600" kern="1200" dirty="0" smtClean="0">
              <a:latin typeface="Times New Roman" panose="02020603050405020304" pitchFamily="18" charset="0"/>
              <a:cs typeface="Times New Roman" panose="02020603050405020304" pitchFamily="18" charset="0"/>
            </a:rPr>
            <a:t>С точки зрения геометрического представления результатов компонентного анализа, его задачей является поиск такой ортогональной системы, которая при наименьшем числе координатных декартовых осей описывает наибольшее число исходных векторов-признаков. Положение новой системы координатных осей в компонентном анализе определяется таким образом, чтоб на каждую последующую ось (главную компоненту) приходился бы максимум оставшейся суммарной дисперсии после учета предыдущих осей. Хотя математически это решение единственно, оно в действительности является одним из бесконечного множества других систем, так же хорошо описывающих конфигурацию исходных данных в пространстве объектов, как и система осей, выбранная по дисперсиям, то есть возникает проблема выбора оптимального положения осей – проблема вращения. Геометрическое вращение компонентных осей рассматривается как задача ортогонального вращения матрицы компонентных нагрузок. Однако всегда следует помнить, что процедура вращения осуществляется исключительно для облегчения процесса интерпретации выделенных компонент, которые и без вращения могут быть вполне интерпретируемыми. </a:t>
          </a:r>
          <a:endParaRPr lang="ru-RU" sz="1600" kern="1200" dirty="0">
            <a:latin typeface="Times New Roman" panose="02020603050405020304" pitchFamily="18" charset="0"/>
            <a:cs typeface="Times New Roman" panose="02020603050405020304" pitchFamily="18" charset="0"/>
          </a:endParaRPr>
        </a:p>
      </dsp:txBody>
      <dsp:txXfrm>
        <a:off x="0" y="2541270"/>
        <a:ext cx="10563224" cy="2541270"/>
      </dsp:txXfrm>
    </dsp:sp>
    <dsp:sp modelId="{715AA00E-0E19-4FAC-AB94-EDEF6E6275DD}">
      <dsp:nvSpPr>
        <dsp:cNvPr id="0" name=""/>
        <dsp:cNvSpPr/>
      </dsp:nvSpPr>
      <dsp:spPr>
        <a:xfrm>
          <a:off x="4223808" y="381190"/>
          <a:ext cx="2115607" cy="2115607"/>
        </a:xfrm>
        <a:prstGeom prst="ellipse">
          <a:avLst/>
        </a:prstGeom>
        <a:blipFill rotWithShape="1">
          <a:blip xmlns:r="http://schemas.openxmlformats.org/officeDocument/2006/relationships" r:embed="rId1"/>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C00C51D-429A-4D95-8BA3-2D01E6408F94}">
      <dsp:nvSpPr>
        <dsp:cNvPr id="0" name=""/>
        <dsp:cNvSpPr/>
      </dsp:nvSpPr>
      <dsp:spPr>
        <a:xfrm>
          <a:off x="422528" y="5082540"/>
          <a:ext cx="9718166" cy="952976"/>
        </a:xfrm>
        <a:prstGeom prst="leftRightArrow">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BC5D29-E0C1-4D10-9185-3F95152B4BFE}">
      <dsp:nvSpPr>
        <dsp:cNvPr id="0" name=""/>
        <dsp:cNvSpPr/>
      </dsp:nvSpPr>
      <dsp:spPr>
        <a:xfrm>
          <a:off x="9962" y="854702"/>
          <a:ext cx="2977585" cy="42151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just" defTabSz="400050" rtl="0">
            <a:lnSpc>
              <a:spcPct val="90000"/>
            </a:lnSpc>
            <a:spcBef>
              <a:spcPct val="0"/>
            </a:spcBef>
            <a:spcAft>
              <a:spcPct val="35000"/>
            </a:spcAft>
          </a:pPr>
          <a:r>
            <a:rPr lang="ru-RU" sz="900" kern="1200" smtClean="0">
              <a:latin typeface="Times New Roman" panose="02020603050405020304" pitchFamily="18" charset="0"/>
              <a:cs typeface="Times New Roman" panose="02020603050405020304" pitchFamily="18" charset="0"/>
            </a:rPr>
            <a:t>Главным результатом компонентного анализа, с точки зрения практических приложений, можно считать матрицу собственных векторов матрицы парных коэффициентов корреляции исходных признаков, представляющей фактически ее внутреннюю структуру. Количество собственных векторов окажется меньше числа исходных параметров, это будет сигналом наличия линейной взаимосвязи между частью исходных признаков. Поскольку матрица компонентных нагрузок представляет собой матрицу собственных векторов, умноженную на диагональную матрицу из квадратных корней собственных чисел, вполне естественно перенести все рассуждения о свертывании пространства признаков на матрицу компонентных нагрузок. Это как раз и есть реализация гипотезы компонентного анализа о существовании внутренних свойств. Для геосистем такими свойствами являются факторы ее формирования, поэтому с полным основанием можно сказать, что компонентный анализ исследует, выявляет скрытые взаимосвязи исходными признаками геосистем. Полученные в результате данные можно рассматривать как формальную запись процессов через ту или иную ассоциацию параметров, составляющих компоненту. Эти ассоциацию выделяются по признаку совпадения знаков параметров, причем в одну компоненту могут входить две ассоциации, если они имеют противоположные знаки, однако и в этом случае компонента описывает один процесс. Противоположность знаков нагрузок на исходные переменные, выделенные моделью в одну компоненту, свидетельствует о разнонаправленности воздействия изучаемого процесса геосистем на ассоциации признаков с одинаковым знаком. </a:t>
          </a:r>
          <a:endParaRPr lang="ru-RU" sz="900" kern="1200">
            <a:latin typeface="Times New Roman" panose="02020603050405020304" pitchFamily="18" charset="0"/>
            <a:cs typeface="Times New Roman" panose="02020603050405020304" pitchFamily="18" charset="0"/>
          </a:endParaRPr>
        </a:p>
      </dsp:txBody>
      <dsp:txXfrm>
        <a:off x="97172" y="941912"/>
        <a:ext cx="2803165" cy="4040724"/>
      </dsp:txXfrm>
    </dsp:sp>
    <dsp:sp modelId="{C20C63DF-5B7C-4404-BA38-DB1FFC1ACDAA}">
      <dsp:nvSpPr>
        <dsp:cNvPr id="0" name=""/>
        <dsp:cNvSpPr/>
      </dsp:nvSpPr>
      <dsp:spPr>
        <a:xfrm>
          <a:off x="3285306" y="2593054"/>
          <a:ext cx="631248" cy="73844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just" defTabSz="311150">
            <a:lnSpc>
              <a:spcPct val="90000"/>
            </a:lnSpc>
            <a:spcBef>
              <a:spcPct val="0"/>
            </a:spcBef>
            <a:spcAft>
              <a:spcPct val="35000"/>
            </a:spcAft>
          </a:pPr>
          <a:endParaRPr lang="ru-RU" sz="700" kern="1200">
            <a:latin typeface="Times New Roman" panose="02020603050405020304" pitchFamily="18" charset="0"/>
            <a:cs typeface="Times New Roman" panose="02020603050405020304" pitchFamily="18" charset="0"/>
          </a:endParaRPr>
        </a:p>
      </dsp:txBody>
      <dsp:txXfrm>
        <a:off x="3285306" y="2740742"/>
        <a:ext cx="441874" cy="443065"/>
      </dsp:txXfrm>
    </dsp:sp>
    <dsp:sp modelId="{519CCB85-A552-4B82-8E53-469A58971875}">
      <dsp:nvSpPr>
        <dsp:cNvPr id="0" name=""/>
        <dsp:cNvSpPr/>
      </dsp:nvSpPr>
      <dsp:spPr>
        <a:xfrm>
          <a:off x="4178581" y="854702"/>
          <a:ext cx="2977585" cy="42151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just" defTabSz="400050" rtl="0">
            <a:lnSpc>
              <a:spcPct val="90000"/>
            </a:lnSpc>
            <a:spcBef>
              <a:spcPct val="0"/>
            </a:spcBef>
            <a:spcAft>
              <a:spcPct val="35000"/>
            </a:spcAft>
          </a:pPr>
          <a:r>
            <a:rPr lang="ru-RU" sz="900" kern="1200" smtClean="0">
              <a:latin typeface="Times New Roman" panose="02020603050405020304" pitchFamily="18" charset="0"/>
              <a:cs typeface="Times New Roman" panose="02020603050405020304" pitchFamily="18" charset="0"/>
            </a:rPr>
            <a:t>Вторым результатом компонентного анализа являются собственные числа матрицы коэффициентов парных корреляций. Данный результат позволяет судить о степени иерархичности процессов, выделяемых по матрице компонентных нагрузок. </a:t>
          </a:r>
          <a:endParaRPr lang="ru-RU" sz="900" kern="1200">
            <a:latin typeface="Times New Roman" panose="02020603050405020304" pitchFamily="18" charset="0"/>
            <a:cs typeface="Times New Roman" panose="02020603050405020304" pitchFamily="18" charset="0"/>
          </a:endParaRPr>
        </a:p>
      </dsp:txBody>
      <dsp:txXfrm>
        <a:off x="4265791" y="941912"/>
        <a:ext cx="2803165" cy="4040724"/>
      </dsp:txXfrm>
    </dsp:sp>
    <dsp:sp modelId="{A5A5F439-0579-49CD-B45F-7DFA5A7F0059}">
      <dsp:nvSpPr>
        <dsp:cNvPr id="0" name=""/>
        <dsp:cNvSpPr/>
      </dsp:nvSpPr>
      <dsp:spPr>
        <a:xfrm>
          <a:off x="7453925" y="2593054"/>
          <a:ext cx="631248" cy="73844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just" defTabSz="311150">
            <a:lnSpc>
              <a:spcPct val="90000"/>
            </a:lnSpc>
            <a:spcBef>
              <a:spcPct val="0"/>
            </a:spcBef>
            <a:spcAft>
              <a:spcPct val="35000"/>
            </a:spcAft>
          </a:pPr>
          <a:endParaRPr lang="ru-RU" sz="700" kern="1200">
            <a:latin typeface="Times New Roman" panose="02020603050405020304" pitchFamily="18" charset="0"/>
            <a:cs typeface="Times New Roman" panose="02020603050405020304" pitchFamily="18" charset="0"/>
          </a:endParaRPr>
        </a:p>
      </dsp:txBody>
      <dsp:txXfrm>
        <a:off x="7453925" y="2740742"/>
        <a:ext cx="441874" cy="443065"/>
      </dsp:txXfrm>
    </dsp:sp>
    <dsp:sp modelId="{ECC8C15B-EA95-4168-AB08-E30CB7FE0C7F}">
      <dsp:nvSpPr>
        <dsp:cNvPr id="0" name=""/>
        <dsp:cNvSpPr/>
      </dsp:nvSpPr>
      <dsp:spPr>
        <a:xfrm>
          <a:off x="8347201" y="854702"/>
          <a:ext cx="2977585" cy="42151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just" defTabSz="400050" rtl="0">
            <a:lnSpc>
              <a:spcPct val="90000"/>
            </a:lnSpc>
            <a:spcBef>
              <a:spcPct val="0"/>
            </a:spcBef>
            <a:spcAft>
              <a:spcPct val="35000"/>
            </a:spcAft>
          </a:pPr>
          <a:r>
            <a:rPr lang="ru-RU" sz="900" kern="1200" smtClean="0">
              <a:latin typeface="Times New Roman" panose="02020603050405020304" pitchFamily="18" charset="0"/>
              <a:cs typeface="Times New Roman" panose="02020603050405020304" pitchFamily="18" charset="0"/>
            </a:rPr>
            <a:t>Третий результат - матрица значений компонент показывает интенсивность проявления факторов на территории исследования. Значения главных компонент имеют положительные и отрицательные значения, однако, здесь различие в знаках означает не разную направленность процесса, а разную интенсивность его проявления – положительные значения характеризуют области с более интенсивным его проявлением, чем отрицательные. Положительные значение демонстрирует различную интенсивность его проявления к среднему значению.</a:t>
          </a:r>
          <a:endParaRPr lang="ru-RU" sz="900" kern="1200">
            <a:latin typeface="Times New Roman" panose="02020603050405020304" pitchFamily="18" charset="0"/>
            <a:cs typeface="Times New Roman" panose="02020603050405020304" pitchFamily="18" charset="0"/>
          </a:endParaRPr>
        </a:p>
      </dsp:txBody>
      <dsp:txXfrm>
        <a:off x="8434411" y="941912"/>
        <a:ext cx="2803165" cy="4040724"/>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BE62A5-074B-4812-A2B3-0C6A2ECD8105}">
      <dsp:nvSpPr>
        <dsp:cNvPr id="0" name=""/>
        <dsp:cNvSpPr/>
      </dsp:nvSpPr>
      <dsp:spPr>
        <a:xfrm>
          <a:off x="0" y="1610656"/>
          <a:ext cx="9627477" cy="2147542"/>
        </a:xfrm>
        <a:prstGeom prst="notched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3FDD6BA-A171-41FF-A5BB-6716A17C8004}">
      <dsp:nvSpPr>
        <dsp:cNvPr id="0" name=""/>
        <dsp:cNvSpPr/>
      </dsp:nvSpPr>
      <dsp:spPr>
        <a:xfrm>
          <a:off x="105" y="0"/>
          <a:ext cx="4226594" cy="21475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b" anchorCtr="0">
          <a:noAutofit/>
        </a:bodyPr>
        <a:lstStyle/>
        <a:p>
          <a:pPr lvl="0" algn="just" defTabSz="622300" rtl="0">
            <a:lnSpc>
              <a:spcPct val="90000"/>
            </a:lnSpc>
            <a:spcBef>
              <a:spcPct val="0"/>
            </a:spcBef>
            <a:spcAft>
              <a:spcPct val="35000"/>
            </a:spcAft>
          </a:pPr>
          <a:r>
            <a:rPr lang="ru-RU" sz="1400" kern="1200" dirty="0" smtClean="0">
              <a:latin typeface="Times New Roman" panose="02020603050405020304" pitchFamily="18" charset="0"/>
              <a:cs typeface="Times New Roman" panose="02020603050405020304" pitchFamily="18" charset="0"/>
            </a:rPr>
            <a:t>Анализируя вышесказанное, можно сделать вывод, что компонентный анализ совмещает возможности статистического моделирования и системного анализа конкретных объектов (</a:t>
          </a:r>
          <a:r>
            <a:rPr lang="ru-RU" sz="1400" kern="1200" dirty="0" err="1" smtClean="0">
              <a:latin typeface="Times New Roman" panose="02020603050405020304" pitchFamily="18" charset="0"/>
              <a:cs typeface="Times New Roman" panose="02020603050405020304" pitchFamily="18" charset="0"/>
            </a:rPr>
            <a:t>геосистем</a:t>
          </a:r>
          <a:r>
            <a:rPr lang="ru-RU" sz="1400" kern="1200" dirty="0" smtClean="0">
              <a:latin typeface="Times New Roman" panose="02020603050405020304" pitchFamily="18" charset="0"/>
              <a:cs typeface="Times New Roman" panose="02020603050405020304" pitchFamily="18" charset="0"/>
            </a:rPr>
            <a:t>). Системный анализ при построении компонентного анализа позволяет выделять функции </a:t>
          </a:r>
          <a:r>
            <a:rPr lang="ru-RU" sz="1400" kern="1200" dirty="0" err="1" smtClean="0">
              <a:latin typeface="Times New Roman" panose="02020603050405020304" pitchFamily="18" charset="0"/>
              <a:cs typeface="Times New Roman" panose="02020603050405020304" pitchFamily="18" charset="0"/>
            </a:rPr>
            <a:t>геосистемы</a:t>
          </a:r>
          <a:r>
            <a:rPr lang="ru-RU" sz="1400" kern="1200" dirty="0" smtClean="0">
              <a:latin typeface="Times New Roman" panose="02020603050405020304" pitchFamily="18" charset="0"/>
              <a:cs typeface="Times New Roman" panose="02020603050405020304" pitchFamily="18" charset="0"/>
            </a:rPr>
            <a:t> и ранжировать их по вкладу в суммарную дисперсию системы, учитывает характер взаимосвязи</a:t>
          </a:r>
          <a:r>
            <a:rPr lang="ru-RU" sz="1400" b="1" i="1" kern="1200" dirty="0" smtClean="0">
              <a:latin typeface="Times New Roman" panose="02020603050405020304" pitchFamily="18" charset="0"/>
              <a:cs typeface="Times New Roman" panose="02020603050405020304" pitchFamily="18" charset="0"/>
            </a:rPr>
            <a:t> </a:t>
          </a:r>
          <a:r>
            <a:rPr lang="ru-RU" sz="1400" kern="1200" dirty="0" smtClean="0">
              <a:latin typeface="Times New Roman" panose="02020603050405020304" pitchFamily="18" charset="0"/>
              <a:cs typeface="Times New Roman" panose="02020603050405020304" pitchFamily="18" charset="0"/>
            </a:rPr>
            <a:t>и самоорганизацию системы. </a:t>
          </a:r>
          <a:endParaRPr lang="ru-RU" sz="1400" kern="1200" dirty="0">
            <a:latin typeface="Times New Roman" panose="02020603050405020304" pitchFamily="18" charset="0"/>
            <a:cs typeface="Times New Roman" panose="02020603050405020304" pitchFamily="18" charset="0"/>
          </a:endParaRPr>
        </a:p>
      </dsp:txBody>
      <dsp:txXfrm>
        <a:off x="105" y="0"/>
        <a:ext cx="4226594" cy="2147542"/>
      </dsp:txXfrm>
    </dsp:sp>
    <dsp:sp modelId="{A219AD9C-0F9C-445F-BCA3-D9D6AF70F48B}">
      <dsp:nvSpPr>
        <dsp:cNvPr id="0" name=""/>
        <dsp:cNvSpPr/>
      </dsp:nvSpPr>
      <dsp:spPr>
        <a:xfrm>
          <a:off x="1844959" y="2415985"/>
          <a:ext cx="536885" cy="53688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10D006B-9F3B-4D73-ABA0-8392EF7C76F6}">
      <dsp:nvSpPr>
        <dsp:cNvPr id="0" name=""/>
        <dsp:cNvSpPr/>
      </dsp:nvSpPr>
      <dsp:spPr>
        <a:xfrm>
          <a:off x="4438029" y="3221313"/>
          <a:ext cx="4226594" cy="21475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t" anchorCtr="0">
          <a:noAutofit/>
        </a:bodyPr>
        <a:lstStyle/>
        <a:p>
          <a:pPr lvl="0" algn="just" defTabSz="622300" rtl="0">
            <a:lnSpc>
              <a:spcPct val="90000"/>
            </a:lnSpc>
            <a:spcBef>
              <a:spcPct val="0"/>
            </a:spcBef>
            <a:spcAft>
              <a:spcPct val="35000"/>
            </a:spcAft>
          </a:pPr>
          <a:r>
            <a:rPr lang="ru-RU" sz="1400" kern="1200" dirty="0" smtClean="0">
              <a:latin typeface="Times New Roman" panose="02020603050405020304" pitchFamily="18" charset="0"/>
              <a:cs typeface="Times New Roman" panose="02020603050405020304" pitchFamily="18" charset="0"/>
            </a:rPr>
            <a:t>Основным результатом модели является не только выявление функции системы (системообразующих факторов) на основе интерпретации</a:t>
          </a:r>
          <a:r>
            <a:rPr lang="ru-RU" sz="1400" b="1" i="1" kern="1200" dirty="0" smtClean="0">
              <a:latin typeface="Times New Roman" panose="02020603050405020304" pitchFamily="18" charset="0"/>
              <a:cs typeface="Times New Roman" panose="02020603050405020304" pitchFamily="18" charset="0"/>
            </a:rPr>
            <a:t> </a:t>
          </a:r>
          <a:r>
            <a:rPr lang="ru-RU" sz="1400" kern="1200" dirty="0" smtClean="0">
              <a:latin typeface="Times New Roman" panose="02020603050405020304" pitchFamily="18" charset="0"/>
              <a:cs typeface="Times New Roman" panose="02020603050405020304" pitchFamily="18" charset="0"/>
            </a:rPr>
            <a:t>системы взаимосвязей исходных признаков, но и территории по интенсивности проявления этой функции. Таким образом, компонентный анализ позволяет выявлять взаимосвязи в системе, исследовать структуру взаимосвязей, ранжировать процессы по степени влияния на формирование состояния </a:t>
          </a:r>
          <a:r>
            <a:rPr lang="ru-RU" sz="1400" kern="1200" dirty="0" err="1" smtClean="0">
              <a:latin typeface="Times New Roman" panose="02020603050405020304" pitchFamily="18" charset="0"/>
              <a:cs typeface="Times New Roman" panose="02020603050405020304" pitchFamily="18" charset="0"/>
            </a:rPr>
            <a:t>геосистемы</a:t>
          </a:r>
          <a:r>
            <a:rPr lang="ru-RU" sz="1400" kern="1200" dirty="0" smtClean="0">
              <a:latin typeface="Times New Roman" panose="02020603050405020304" pitchFamily="18" charset="0"/>
              <a:cs typeface="Times New Roman" panose="02020603050405020304" pitchFamily="18" charset="0"/>
            </a:rPr>
            <a:t>.    </a:t>
          </a:r>
          <a:endParaRPr lang="ru-RU" sz="1400" kern="1200" dirty="0">
            <a:latin typeface="Times New Roman" panose="02020603050405020304" pitchFamily="18" charset="0"/>
            <a:cs typeface="Times New Roman" panose="02020603050405020304" pitchFamily="18" charset="0"/>
          </a:endParaRPr>
        </a:p>
      </dsp:txBody>
      <dsp:txXfrm>
        <a:off x="4438029" y="3221313"/>
        <a:ext cx="4226594" cy="2147542"/>
      </dsp:txXfrm>
    </dsp:sp>
    <dsp:sp modelId="{C2A59FCE-E9E5-45DB-AFA1-82C77CC88A97}">
      <dsp:nvSpPr>
        <dsp:cNvPr id="0" name=""/>
        <dsp:cNvSpPr/>
      </dsp:nvSpPr>
      <dsp:spPr>
        <a:xfrm>
          <a:off x="6282883" y="2415985"/>
          <a:ext cx="536885" cy="53688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layout7.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004D851-590C-4BB2-BD00-FA3EB489767E}"/>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80E8F854-DDE0-4BD7-BC5D-5328FA2AB4E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B7214458-5E41-482F-997D-0475BEDFD508}"/>
              </a:ext>
            </a:extLst>
          </p:cNvPr>
          <p:cNvSpPr>
            <a:spLocks noGrp="1"/>
          </p:cNvSpPr>
          <p:nvPr>
            <p:ph type="dt" sz="half" idx="10"/>
          </p:nvPr>
        </p:nvSpPr>
        <p:spPr/>
        <p:txBody>
          <a:bodyPr/>
          <a:lstStyle/>
          <a:p>
            <a:fld id="{CCE1B868-22E8-4ACC-B26F-882346F11ECB}" type="datetimeFigureOut">
              <a:rPr lang="ru-RU" smtClean="0"/>
              <a:t>05.11.2023</a:t>
            </a:fld>
            <a:endParaRPr lang="ru-RU"/>
          </a:p>
        </p:txBody>
      </p:sp>
      <p:sp>
        <p:nvSpPr>
          <p:cNvPr id="5" name="Нижний колонтитул 4">
            <a:extLst>
              <a:ext uri="{FF2B5EF4-FFF2-40B4-BE49-F238E27FC236}">
                <a16:creationId xmlns:a16="http://schemas.microsoft.com/office/drawing/2014/main" id="{8CFE572D-0060-47D1-AAE8-83CC0580D5BF}"/>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F66D2C9C-E398-4DF0-A1BD-615FE15D6F03}"/>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19812636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59A21DE-2A19-4CEB-8456-9F2D3AE9A62A}"/>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25DDB79B-18B9-4847-AD46-8D5F9106BFA7}"/>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6C13B994-6752-4380-8B8B-A62F5AAE240A}"/>
              </a:ext>
            </a:extLst>
          </p:cNvPr>
          <p:cNvSpPr>
            <a:spLocks noGrp="1"/>
          </p:cNvSpPr>
          <p:nvPr>
            <p:ph type="dt" sz="half" idx="10"/>
          </p:nvPr>
        </p:nvSpPr>
        <p:spPr/>
        <p:txBody>
          <a:bodyPr/>
          <a:lstStyle/>
          <a:p>
            <a:fld id="{CCE1B868-22E8-4ACC-B26F-882346F11ECB}" type="datetimeFigureOut">
              <a:rPr lang="ru-RU" smtClean="0"/>
              <a:t>05.11.2023</a:t>
            </a:fld>
            <a:endParaRPr lang="ru-RU"/>
          </a:p>
        </p:txBody>
      </p:sp>
      <p:sp>
        <p:nvSpPr>
          <p:cNvPr id="5" name="Нижний колонтитул 4">
            <a:extLst>
              <a:ext uri="{FF2B5EF4-FFF2-40B4-BE49-F238E27FC236}">
                <a16:creationId xmlns:a16="http://schemas.microsoft.com/office/drawing/2014/main" id="{2DB4E197-A0BE-47AF-A15C-134D581E9267}"/>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87FC9820-2CD8-431B-AFA6-D1069F1D488F}"/>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40187124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5390B8BE-A8E1-4E79-9D4F-453BB9181AC4}"/>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79A0C363-5361-4F22-8BB9-3B81EB62942B}"/>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27B75A87-15B4-4FFE-9AC2-93EC45F8EBE4}"/>
              </a:ext>
            </a:extLst>
          </p:cNvPr>
          <p:cNvSpPr>
            <a:spLocks noGrp="1"/>
          </p:cNvSpPr>
          <p:nvPr>
            <p:ph type="dt" sz="half" idx="10"/>
          </p:nvPr>
        </p:nvSpPr>
        <p:spPr/>
        <p:txBody>
          <a:bodyPr/>
          <a:lstStyle/>
          <a:p>
            <a:fld id="{CCE1B868-22E8-4ACC-B26F-882346F11ECB}" type="datetimeFigureOut">
              <a:rPr lang="ru-RU" smtClean="0"/>
              <a:t>05.11.2023</a:t>
            </a:fld>
            <a:endParaRPr lang="ru-RU"/>
          </a:p>
        </p:txBody>
      </p:sp>
      <p:sp>
        <p:nvSpPr>
          <p:cNvPr id="5" name="Нижний колонтитул 4">
            <a:extLst>
              <a:ext uri="{FF2B5EF4-FFF2-40B4-BE49-F238E27FC236}">
                <a16:creationId xmlns:a16="http://schemas.microsoft.com/office/drawing/2014/main" id="{3016054F-9106-4924-82E8-1450F7992384}"/>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18F7352E-DF36-4E55-A9B8-F0EF391C7325}"/>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13918932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2A8FB4C-1CCD-48F2-9A72-11E9636F0BE8}"/>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02D448F8-4AFC-4C52-9EAE-327C6F82CF62}"/>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8EA5D8D6-2121-49AA-929E-9DFB6DE051C1}"/>
              </a:ext>
            </a:extLst>
          </p:cNvPr>
          <p:cNvSpPr>
            <a:spLocks noGrp="1"/>
          </p:cNvSpPr>
          <p:nvPr>
            <p:ph type="dt" sz="half" idx="10"/>
          </p:nvPr>
        </p:nvSpPr>
        <p:spPr/>
        <p:txBody>
          <a:bodyPr/>
          <a:lstStyle/>
          <a:p>
            <a:fld id="{CCE1B868-22E8-4ACC-B26F-882346F11ECB}" type="datetimeFigureOut">
              <a:rPr lang="ru-RU" smtClean="0"/>
              <a:t>05.11.2023</a:t>
            </a:fld>
            <a:endParaRPr lang="ru-RU"/>
          </a:p>
        </p:txBody>
      </p:sp>
      <p:sp>
        <p:nvSpPr>
          <p:cNvPr id="5" name="Нижний колонтитул 4">
            <a:extLst>
              <a:ext uri="{FF2B5EF4-FFF2-40B4-BE49-F238E27FC236}">
                <a16:creationId xmlns:a16="http://schemas.microsoft.com/office/drawing/2014/main" id="{27D7E765-D4CC-46D4-B3FA-57960F9EC9C2}"/>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08AB4253-4EE4-473C-A940-8EFFE626CC96}"/>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14538066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96F3B11-3943-43E2-B336-D7871C9A2AC0}"/>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C8602908-15D2-455A-9CD1-26C7307E3AA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C99D69D0-E8C6-4788-8DAF-5C8C7DB12F00}"/>
              </a:ext>
            </a:extLst>
          </p:cNvPr>
          <p:cNvSpPr>
            <a:spLocks noGrp="1"/>
          </p:cNvSpPr>
          <p:nvPr>
            <p:ph type="dt" sz="half" idx="10"/>
          </p:nvPr>
        </p:nvSpPr>
        <p:spPr/>
        <p:txBody>
          <a:bodyPr/>
          <a:lstStyle/>
          <a:p>
            <a:fld id="{CCE1B868-22E8-4ACC-B26F-882346F11ECB}" type="datetimeFigureOut">
              <a:rPr lang="ru-RU" smtClean="0"/>
              <a:t>05.11.2023</a:t>
            </a:fld>
            <a:endParaRPr lang="ru-RU"/>
          </a:p>
        </p:txBody>
      </p:sp>
      <p:sp>
        <p:nvSpPr>
          <p:cNvPr id="5" name="Нижний колонтитул 4">
            <a:extLst>
              <a:ext uri="{FF2B5EF4-FFF2-40B4-BE49-F238E27FC236}">
                <a16:creationId xmlns:a16="http://schemas.microsoft.com/office/drawing/2014/main" id="{8B408BE3-70CA-49CA-81AE-F216390FB8EE}"/>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9FC1C431-1F42-4ECA-8443-B997DB28823A}"/>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33822059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D5D208A-A84E-4839-834F-4D71351F1DD1}"/>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09F28FBF-95B1-42C7-A707-F06D08F0D4F2}"/>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5DF7F000-DD93-43D4-BA2A-EA65A3D92707}"/>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E3ABA5FC-953E-4A28-8A5A-2ACC9289C0BD}"/>
              </a:ext>
            </a:extLst>
          </p:cNvPr>
          <p:cNvSpPr>
            <a:spLocks noGrp="1"/>
          </p:cNvSpPr>
          <p:nvPr>
            <p:ph type="dt" sz="half" idx="10"/>
          </p:nvPr>
        </p:nvSpPr>
        <p:spPr/>
        <p:txBody>
          <a:bodyPr/>
          <a:lstStyle/>
          <a:p>
            <a:fld id="{CCE1B868-22E8-4ACC-B26F-882346F11ECB}" type="datetimeFigureOut">
              <a:rPr lang="ru-RU" smtClean="0"/>
              <a:t>05.11.2023</a:t>
            </a:fld>
            <a:endParaRPr lang="ru-RU"/>
          </a:p>
        </p:txBody>
      </p:sp>
      <p:sp>
        <p:nvSpPr>
          <p:cNvPr id="6" name="Нижний колонтитул 5">
            <a:extLst>
              <a:ext uri="{FF2B5EF4-FFF2-40B4-BE49-F238E27FC236}">
                <a16:creationId xmlns:a16="http://schemas.microsoft.com/office/drawing/2014/main" id="{9E5A8A4C-4BAA-4CE6-9FF5-72A4C77A678C}"/>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FD28C54A-D5EF-4137-97D3-9260F73F9CA9}"/>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2694251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112B6A8-EF2E-41D6-9A5B-24E2F02306E4}"/>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686CE926-D0C6-4D93-94C5-EADFD0221FF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78E60BE6-C397-481B-88BA-4F1805152BAC}"/>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2A81CDD5-8360-4ECF-8065-FF4C4C3D757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0A92D018-14A0-429B-B637-B48B2723EA31}"/>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D1BF73C8-590F-46D0-AAFC-C43B5E0C38BF}"/>
              </a:ext>
            </a:extLst>
          </p:cNvPr>
          <p:cNvSpPr>
            <a:spLocks noGrp="1"/>
          </p:cNvSpPr>
          <p:nvPr>
            <p:ph type="dt" sz="half" idx="10"/>
          </p:nvPr>
        </p:nvSpPr>
        <p:spPr/>
        <p:txBody>
          <a:bodyPr/>
          <a:lstStyle/>
          <a:p>
            <a:fld id="{CCE1B868-22E8-4ACC-B26F-882346F11ECB}" type="datetimeFigureOut">
              <a:rPr lang="ru-RU" smtClean="0"/>
              <a:t>05.11.2023</a:t>
            </a:fld>
            <a:endParaRPr lang="ru-RU"/>
          </a:p>
        </p:txBody>
      </p:sp>
      <p:sp>
        <p:nvSpPr>
          <p:cNvPr id="8" name="Нижний колонтитул 7">
            <a:extLst>
              <a:ext uri="{FF2B5EF4-FFF2-40B4-BE49-F238E27FC236}">
                <a16:creationId xmlns:a16="http://schemas.microsoft.com/office/drawing/2014/main" id="{C4D8E968-AA2C-418B-B38B-C5BFDA526E73}"/>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8C533B56-93ED-47D0-9737-CA38BEB71350}"/>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3410870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898C198-388A-4965-ACAC-B26D890BAF6E}"/>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020F33F9-FCF2-41B7-AB20-AF85A777FC08}"/>
              </a:ext>
            </a:extLst>
          </p:cNvPr>
          <p:cNvSpPr>
            <a:spLocks noGrp="1"/>
          </p:cNvSpPr>
          <p:nvPr>
            <p:ph type="dt" sz="half" idx="10"/>
          </p:nvPr>
        </p:nvSpPr>
        <p:spPr/>
        <p:txBody>
          <a:bodyPr/>
          <a:lstStyle/>
          <a:p>
            <a:fld id="{CCE1B868-22E8-4ACC-B26F-882346F11ECB}" type="datetimeFigureOut">
              <a:rPr lang="ru-RU" smtClean="0"/>
              <a:t>05.11.2023</a:t>
            </a:fld>
            <a:endParaRPr lang="ru-RU"/>
          </a:p>
        </p:txBody>
      </p:sp>
      <p:sp>
        <p:nvSpPr>
          <p:cNvPr id="4" name="Нижний колонтитул 3">
            <a:extLst>
              <a:ext uri="{FF2B5EF4-FFF2-40B4-BE49-F238E27FC236}">
                <a16:creationId xmlns:a16="http://schemas.microsoft.com/office/drawing/2014/main" id="{2BF8E567-96A9-4166-BED2-0ADB0C3C1AFA}"/>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3BE7CBA4-FB5E-45A4-BF22-B5350A78B16E}"/>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19347364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1C643C07-5635-46D0-A345-E0BF55C338D6}"/>
              </a:ext>
            </a:extLst>
          </p:cNvPr>
          <p:cNvSpPr>
            <a:spLocks noGrp="1"/>
          </p:cNvSpPr>
          <p:nvPr>
            <p:ph type="dt" sz="half" idx="10"/>
          </p:nvPr>
        </p:nvSpPr>
        <p:spPr/>
        <p:txBody>
          <a:bodyPr/>
          <a:lstStyle/>
          <a:p>
            <a:fld id="{CCE1B868-22E8-4ACC-B26F-882346F11ECB}" type="datetimeFigureOut">
              <a:rPr lang="ru-RU" smtClean="0"/>
              <a:t>05.11.2023</a:t>
            </a:fld>
            <a:endParaRPr lang="ru-RU"/>
          </a:p>
        </p:txBody>
      </p:sp>
      <p:sp>
        <p:nvSpPr>
          <p:cNvPr id="3" name="Нижний колонтитул 2">
            <a:extLst>
              <a:ext uri="{FF2B5EF4-FFF2-40B4-BE49-F238E27FC236}">
                <a16:creationId xmlns:a16="http://schemas.microsoft.com/office/drawing/2014/main" id="{D0B390F4-B3AF-43D6-95A3-CCE1F61913CD}"/>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1E8AD44C-E320-4D18-B665-E34332CBF51F}"/>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2959576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A843D55-F420-47F3-AC2A-C711974C8910}"/>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8BDD3792-764C-4928-85DB-7456EAECE0B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6B2BF33A-46DF-4B96-8112-F34D2AEDAF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F854F939-E308-47C0-9A47-F9F9677F6529}"/>
              </a:ext>
            </a:extLst>
          </p:cNvPr>
          <p:cNvSpPr>
            <a:spLocks noGrp="1"/>
          </p:cNvSpPr>
          <p:nvPr>
            <p:ph type="dt" sz="half" idx="10"/>
          </p:nvPr>
        </p:nvSpPr>
        <p:spPr/>
        <p:txBody>
          <a:bodyPr/>
          <a:lstStyle/>
          <a:p>
            <a:fld id="{CCE1B868-22E8-4ACC-B26F-882346F11ECB}" type="datetimeFigureOut">
              <a:rPr lang="ru-RU" smtClean="0"/>
              <a:t>05.11.2023</a:t>
            </a:fld>
            <a:endParaRPr lang="ru-RU"/>
          </a:p>
        </p:txBody>
      </p:sp>
      <p:sp>
        <p:nvSpPr>
          <p:cNvPr id="6" name="Нижний колонтитул 5">
            <a:extLst>
              <a:ext uri="{FF2B5EF4-FFF2-40B4-BE49-F238E27FC236}">
                <a16:creationId xmlns:a16="http://schemas.microsoft.com/office/drawing/2014/main" id="{1C41AF1B-71F7-4960-B0F2-B7359ECF17D5}"/>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74C3221E-B437-402F-A74A-7FD1A9E6C75A}"/>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4159579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51D4270-31E6-4B6D-8C85-F11EF4273A35}"/>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5587B729-62D4-48D4-B6E6-F42117D75E3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4CC1A58A-5E0E-433C-A6F4-90CA5DD836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3B377EF4-DA24-4E98-8DEF-410A5781C3B9}"/>
              </a:ext>
            </a:extLst>
          </p:cNvPr>
          <p:cNvSpPr>
            <a:spLocks noGrp="1"/>
          </p:cNvSpPr>
          <p:nvPr>
            <p:ph type="dt" sz="half" idx="10"/>
          </p:nvPr>
        </p:nvSpPr>
        <p:spPr/>
        <p:txBody>
          <a:bodyPr/>
          <a:lstStyle/>
          <a:p>
            <a:fld id="{CCE1B868-22E8-4ACC-B26F-882346F11ECB}" type="datetimeFigureOut">
              <a:rPr lang="ru-RU" smtClean="0"/>
              <a:t>05.11.2023</a:t>
            </a:fld>
            <a:endParaRPr lang="ru-RU"/>
          </a:p>
        </p:txBody>
      </p:sp>
      <p:sp>
        <p:nvSpPr>
          <p:cNvPr id="6" name="Нижний колонтитул 5">
            <a:extLst>
              <a:ext uri="{FF2B5EF4-FFF2-40B4-BE49-F238E27FC236}">
                <a16:creationId xmlns:a16="http://schemas.microsoft.com/office/drawing/2014/main" id="{ED413895-7291-42A3-BC22-82496E7DDDE7}"/>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EAF20F84-AD49-4779-8F16-5C7A4C55A3E4}"/>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13726374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6000">
              <a:schemeClr val="accent1">
                <a:lumMod val="5000"/>
                <a:lumOff val="95000"/>
              </a:schemeClr>
            </a:gs>
            <a:gs pos="100000">
              <a:schemeClr val="accent1">
                <a:lumMod val="45000"/>
                <a:lumOff val="55000"/>
              </a:schemeClr>
            </a:gs>
            <a:gs pos="100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41DD4F2-3184-4F0B-A08F-936ED59FD2F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7172661A-0039-4DC1-AB89-25B10B2F1C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4B505A5D-EE1B-4120-854B-289AE359798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E1B868-22E8-4ACC-B26F-882346F11ECB}" type="datetimeFigureOut">
              <a:rPr lang="ru-RU" smtClean="0"/>
              <a:t>05.11.2023</a:t>
            </a:fld>
            <a:endParaRPr lang="ru-RU"/>
          </a:p>
        </p:txBody>
      </p:sp>
      <p:sp>
        <p:nvSpPr>
          <p:cNvPr id="5" name="Нижний колонтитул 4">
            <a:extLst>
              <a:ext uri="{FF2B5EF4-FFF2-40B4-BE49-F238E27FC236}">
                <a16:creationId xmlns:a16="http://schemas.microsoft.com/office/drawing/2014/main" id="{8ACC9EE5-94D7-4746-B623-AAE03689DCE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0934817C-6846-4E0A-BC7B-7D40B4E10E2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17E825-1EE1-4838-B75E-5EAF7A08159C}" type="slidenum">
              <a:rPr lang="ru-RU" smtClean="0"/>
              <a:t>‹#›</a:t>
            </a:fld>
            <a:endParaRPr lang="ru-RU"/>
          </a:p>
        </p:txBody>
      </p:sp>
    </p:spTree>
    <p:extLst>
      <p:ext uri="{BB962C8B-B14F-4D97-AF65-F5344CB8AC3E}">
        <p14:creationId xmlns:p14="http://schemas.microsoft.com/office/powerpoint/2010/main" val="4962126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8.xml"/><Relationship Id="rId1" Type="http://schemas.openxmlformats.org/officeDocument/2006/relationships/slideLayout" Target="../slideLayouts/slideLayout7.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9.xml"/><Relationship Id="rId1" Type="http://schemas.openxmlformats.org/officeDocument/2006/relationships/slideLayout" Target="../slideLayouts/slideLayout7.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10.xml"/><Relationship Id="rId1" Type="http://schemas.openxmlformats.org/officeDocument/2006/relationships/slideLayout" Target="../slideLayouts/slideLayout7.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diagramLayout" Target="../diagrams/layout1.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10" Type="http://schemas.openxmlformats.org/officeDocument/2006/relationships/diagramColors" Target="../diagrams/colors1.xml"/><Relationship Id="rId4" Type="http://schemas.openxmlformats.org/officeDocument/2006/relationships/diagramQuickStyle" Target="../diagrams/quickStyle1.xml"/><Relationship Id="rId9"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2.xml"/><Relationship Id="rId7" Type="http://schemas.openxmlformats.org/officeDocument/2006/relationships/diagramData" Target="../diagrams/data4.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10" Type="http://schemas.openxmlformats.org/officeDocument/2006/relationships/diagramColors" Target="../diagrams/colors2.xml"/><Relationship Id="rId4" Type="http://schemas.openxmlformats.org/officeDocument/2006/relationships/diagramQuickStyle" Target="../diagrams/quickStyle2.xml"/><Relationship Id="rId9"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2.png"/><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8" Type="http://schemas.openxmlformats.org/officeDocument/2006/relationships/diagramLayout" Target="../diagrams/layout5.xml"/><Relationship Id="rId3" Type="http://schemas.openxmlformats.org/officeDocument/2006/relationships/diagramLayout" Target="../diagrams/layout4.xml"/><Relationship Id="rId7" Type="http://schemas.openxmlformats.org/officeDocument/2006/relationships/diagramData" Target="../diagrams/data7.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4.xml"/><Relationship Id="rId11" Type="http://schemas.microsoft.com/office/2007/relationships/diagramDrawing" Target="../diagrams/drawing5.xml"/><Relationship Id="rId5" Type="http://schemas.openxmlformats.org/officeDocument/2006/relationships/diagramColors" Target="../diagrams/colors4.xml"/><Relationship Id="rId10" Type="http://schemas.openxmlformats.org/officeDocument/2006/relationships/diagramColors" Target="../diagrams/colors5.xml"/><Relationship Id="rId4" Type="http://schemas.openxmlformats.org/officeDocument/2006/relationships/diagramQuickStyle" Target="../diagrams/quickStyle4.xml"/><Relationship Id="rId9"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25" name="Rectangle 7">
            <a:extLst>
              <a:ext uri="{FF2B5EF4-FFF2-40B4-BE49-F238E27FC236}">
                <a16:creationId xmlns:a16="http://schemas.microsoft.com/office/drawing/2014/main" id="{3F7F520D-813F-4AB8-A88C-70F2B34D543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9">
            <a:extLst>
              <a:ext uri="{FF2B5EF4-FFF2-40B4-BE49-F238E27FC236}">
                <a16:creationId xmlns:a16="http://schemas.microsoft.com/office/drawing/2014/main" id="{675251FC-BDEA-4BBB-A75B-0696FB88483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3125" y="0"/>
            <a:ext cx="11166368" cy="6857998"/>
          </a:xfrm>
          <a:prstGeom prst="rect">
            <a:avLst/>
          </a:prstGeom>
          <a:solidFill>
            <a:schemeClr val="bg1">
              <a:lumMod val="85000"/>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85" name="Group 11">
            <a:extLst>
              <a:ext uri="{FF2B5EF4-FFF2-40B4-BE49-F238E27FC236}">
                <a16:creationId xmlns:a16="http://schemas.microsoft.com/office/drawing/2014/main" id="{352F6AC8-DE93-42EE-BBAE-B6324FFAC36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69875" y="44817"/>
            <a:chExt cx="233303" cy="772404"/>
          </a:xfrm>
        </p:grpSpPr>
        <p:sp>
          <p:nvSpPr>
            <p:cNvPr id="13" name="Rectangle 64">
              <a:extLst>
                <a:ext uri="{FF2B5EF4-FFF2-40B4-BE49-F238E27FC236}">
                  <a16:creationId xmlns:a16="http://schemas.microsoft.com/office/drawing/2014/main" id="{6441AB31-5A6F-486C-8AE8-6E04398B397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0062"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66">
              <a:extLst>
                <a:ext uri="{FF2B5EF4-FFF2-40B4-BE49-F238E27FC236}">
                  <a16:creationId xmlns:a16="http://schemas.microsoft.com/office/drawing/2014/main" id="{29669355-73FD-40E2-9E44-DC03FBA9CA4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68572"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64">
              <a:extLst>
                <a:ext uri="{FF2B5EF4-FFF2-40B4-BE49-F238E27FC236}">
                  <a16:creationId xmlns:a16="http://schemas.microsoft.com/office/drawing/2014/main" id="{9ECB0561-E50E-4875-8B82-44051607742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2648"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Rectangle 66">
              <a:extLst>
                <a:ext uri="{FF2B5EF4-FFF2-40B4-BE49-F238E27FC236}">
                  <a16:creationId xmlns:a16="http://schemas.microsoft.com/office/drawing/2014/main" id="{C32EDEC5-1B46-4575-8975-3286C474370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68912"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BDFBD4DE-5B85-4C02-876E-4364399C824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2648"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F964221E-D757-45C1-B24B-967DE631920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68912"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62854498-7E09-404F-8D8B-4022EB1C9BC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2648"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AD82220A-E645-4062-A26A-DF19F2E11A1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68912"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366B8029-4DAB-439E-B861-E11E5AA3A66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2648"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869215D8-066B-481E-A2FB-9D6DB4EB6C6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68912"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B07A2094-FE71-4F84-8589-31B213FEC8F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2648"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52C000FC-4146-4B1A-8CFF-26FFF1C7E6C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68912"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6" name="Rectangle 25">
            <a:extLst>
              <a:ext uri="{FF2B5EF4-FFF2-40B4-BE49-F238E27FC236}">
                <a16:creationId xmlns:a16="http://schemas.microsoft.com/office/drawing/2014/main" id="{09096C9F-D4A4-4FDA-B7E7-8D83301948D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3939" y="1294357"/>
            <a:ext cx="10011089" cy="429988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8" name="Group 27">
            <a:extLst>
              <a:ext uri="{FF2B5EF4-FFF2-40B4-BE49-F238E27FC236}">
                <a16:creationId xmlns:a16="http://schemas.microsoft.com/office/drawing/2014/main" id="{CB1172D0-DAE3-4130-9009-0B02351A5449}"/>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87925" y="3505936"/>
            <a:ext cx="2177162" cy="2367104"/>
            <a:chOff x="687925" y="3505936"/>
            <a:chExt cx="2177162" cy="2367104"/>
          </a:xfrm>
        </p:grpSpPr>
        <p:sp>
          <p:nvSpPr>
            <p:cNvPr id="29" name="Rectangle 66">
              <a:extLst>
                <a:ext uri="{FF2B5EF4-FFF2-40B4-BE49-F238E27FC236}">
                  <a16:creationId xmlns:a16="http://schemas.microsoft.com/office/drawing/2014/main" id="{E6EE5CBA-2D94-4CCF-BE0B-DC97A6B49FC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861132" y="4352155"/>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66">
              <a:extLst>
                <a:ext uri="{FF2B5EF4-FFF2-40B4-BE49-F238E27FC236}">
                  <a16:creationId xmlns:a16="http://schemas.microsoft.com/office/drawing/2014/main" id="{5347D002-C822-4662-BECD-704DDCA78EC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861132" y="4210041"/>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6">
              <a:extLst>
                <a:ext uri="{FF2B5EF4-FFF2-40B4-BE49-F238E27FC236}">
                  <a16:creationId xmlns:a16="http://schemas.microsoft.com/office/drawing/2014/main" id="{2AFA2F2E-EFC8-4E70-87F4-4269B96E7BD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861132" y="4067927"/>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6">
              <a:extLst>
                <a:ext uri="{FF2B5EF4-FFF2-40B4-BE49-F238E27FC236}">
                  <a16:creationId xmlns:a16="http://schemas.microsoft.com/office/drawing/2014/main" id="{BBB7EABB-8135-4B8E-BF0C-A7C891E3A71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861132" y="392581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36B100CF-968D-4856-95C0-C72FD2DC5D7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861132" y="4778497"/>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66">
              <a:extLst>
                <a:ext uri="{FF2B5EF4-FFF2-40B4-BE49-F238E27FC236}">
                  <a16:creationId xmlns:a16="http://schemas.microsoft.com/office/drawing/2014/main" id="{F75765D6-C293-4ACF-BD5E-BB66EF75705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861132" y="463638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66">
              <a:extLst>
                <a:ext uri="{FF2B5EF4-FFF2-40B4-BE49-F238E27FC236}">
                  <a16:creationId xmlns:a16="http://schemas.microsoft.com/office/drawing/2014/main" id="{4CFF6D54-51B6-4120-A74E-41A729458CD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861132" y="449426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6">
              <a:extLst>
                <a:ext uri="{FF2B5EF4-FFF2-40B4-BE49-F238E27FC236}">
                  <a16:creationId xmlns:a16="http://schemas.microsoft.com/office/drawing/2014/main" id="{62EE344F-8E78-473F-8CD3-E6D1B66AAEE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687396" y="4352154"/>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6">
              <a:extLst>
                <a:ext uri="{FF2B5EF4-FFF2-40B4-BE49-F238E27FC236}">
                  <a16:creationId xmlns:a16="http://schemas.microsoft.com/office/drawing/2014/main" id="{72E173FC-1DF7-4951-906C-1390F27C2A4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687396" y="4210040"/>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C709EA9D-08FD-4F76-A336-772250C78EC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687396" y="406792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66">
              <a:extLst>
                <a:ext uri="{FF2B5EF4-FFF2-40B4-BE49-F238E27FC236}">
                  <a16:creationId xmlns:a16="http://schemas.microsoft.com/office/drawing/2014/main" id="{8C5FFEDC-1BC0-4CB0-9FD4-EDE7AF4C35F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687396" y="4636382"/>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66">
              <a:extLst>
                <a:ext uri="{FF2B5EF4-FFF2-40B4-BE49-F238E27FC236}">
                  <a16:creationId xmlns:a16="http://schemas.microsoft.com/office/drawing/2014/main" id="{D6A72BC6-FA35-4F45-A7BA-0BEB7B205F2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687396" y="4494268"/>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6">
              <a:extLst>
                <a:ext uri="{FF2B5EF4-FFF2-40B4-BE49-F238E27FC236}">
                  <a16:creationId xmlns:a16="http://schemas.microsoft.com/office/drawing/2014/main" id="{919B69A1-EBB1-45F8-8791-016BCF7BDDF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687396" y="391809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6">
              <a:extLst>
                <a:ext uri="{FF2B5EF4-FFF2-40B4-BE49-F238E27FC236}">
                  <a16:creationId xmlns:a16="http://schemas.microsoft.com/office/drawing/2014/main" id="{0B530BD1-86A8-414D-A004-D9954B038C8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861132" y="3783698"/>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59">
              <a:extLst>
                <a:ext uri="{FF2B5EF4-FFF2-40B4-BE49-F238E27FC236}">
                  <a16:creationId xmlns:a16="http://schemas.microsoft.com/office/drawing/2014/main" id="{FAE5BC0C-0D05-49E2-9DB9-54049A23ECB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861132" y="492193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62">
              <a:extLst>
                <a:ext uri="{FF2B5EF4-FFF2-40B4-BE49-F238E27FC236}">
                  <a16:creationId xmlns:a16="http://schemas.microsoft.com/office/drawing/2014/main" id="{5CE98A12-A684-4846-B6C3-F2A43AC2AD1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687396" y="492193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28A5BB04-DD41-49FE-8387-318BCC75BAB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687396" y="477539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3EE3B3CB-71BA-44FD-B0E4-D9A61B5738E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861132" y="3506465"/>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B1C7399A-7B9C-42BB-A79E-51653F21C17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687396" y="3506465"/>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59">
              <a:extLst>
                <a:ext uri="{FF2B5EF4-FFF2-40B4-BE49-F238E27FC236}">
                  <a16:creationId xmlns:a16="http://schemas.microsoft.com/office/drawing/2014/main" id="{413FA7F4-41B4-4942-83F6-8B7A99306AC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861132" y="364324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62">
              <a:extLst>
                <a:ext uri="{FF2B5EF4-FFF2-40B4-BE49-F238E27FC236}">
                  <a16:creationId xmlns:a16="http://schemas.microsoft.com/office/drawing/2014/main" id="{A781A10B-D948-4231-B95B-3717ABD5DBF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687396" y="364324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ED823F90-3595-4102-9F05-3F640079C4D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687396" y="3790310"/>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9">
              <a:extLst>
                <a:ext uri="{FF2B5EF4-FFF2-40B4-BE49-F238E27FC236}">
                  <a16:creationId xmlns:a16="http://schemas.microsoft.com/office/drawing/2014/main" id="{072EE8BA-C999-40B7-8E23-682F60AE2B5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861132" y="507389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2">
              <a:extLst>
                <a:ext uri="{FF2B5EF4-FFF2-40B4-BE49-F238E27FC236}">
                  <a16:creationId xmlns:a16="http://schemas.microsoft.com/office/drawing/2014/main" id="{09B345B3-4E84-41B3-B95F-6C9DA808472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687396" y="507389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9">
              <a:extLst>
                <a:ext uri="{FF2B5EF4-FFF2-40B4-BE49-F238E27FC236}">
                  <a16:creationId xmlns:a16="http://schemas.microsoft.com/office/drawing/2014/main" id="{8C487E2F-6F42-4A25-966B-9B02CF4C0F2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861132" y="522129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62">
              <a:extLst>
                <a:ext uri="{FF2B5EF4-FFF2-40B4-BE49-F238E27FC236}">
                  <a16:creationId xmlns:a16="http://schemas.microsoft.com/office/drawing/2014/main" id="{6D86BDF0-16A6-4CE2-98EB-8C2C5D3824C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687396" y="522129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66">
              <a:extLst>
                <a:ext uri="{FF2B5EF4-FFF2-40B4-BE49-F238E27FC236}">
                  <a16:creationId xmlns:a16="http://schemas.microsoft.com/office/drawing/2014/main" id="{27929C7D-FFA5-4CF1-BF99-B4694DFC045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861132" y="536893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9">
              <a:extLst>
                <a:ext uri="{FF2B5EF4-FFF2-40B4-BE49-F238E27FC236}">
                  <a16:creationId xmlns:a16="http://schemas.microsoft.com/office/drawing/2014/main" id="{2622FE45-29EC-40C6-8756-57127608B7B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861132" y="551236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62">
              <a:extLst>
                <a:ext uri="{FF2B5EF4-FFF2-40B4-BE49-F238E27FC236}">
                  <a16:creationId xmlns:a16="http://schemas.microsoft.com/office/drawing/2014/main" id="{3DBACFBF-2B6F-42DE-A4C1-24F9CB77B95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687396" y="551236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59">
              <a:extLst>
                <a:ext uri="{FF2B5EF4-FFF2-40B4-BE49-F238E27FC236}">
                  <a16:creationId xmlns:a16="http://schemas.microsoft.com/office/drawing/2014/main" id="{7E00D7AA-B9A3-43BE-A9C7-2DEF2F8F891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687396" y="536582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2">
              <a:extLst>
                <a:ext uri="{FF2B5EF4-FFF2-40B4-BE49-F238E27FC236}">
                  <a16:creationId xmlns:a16="http://schemas.microsoft.com/office/drawing/2014/main" id="{AD9C42ED-BB25-42B5-A22D-938ED171975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766051" y="566300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a:extLst>
                <a:ext uri="{FF2B5EF4-FFF2-40B4-BE49-F238E27FC236}">
                  <a16:creationId xmlns:a16="http://schemas.microsoft.com/office/drawing/2014/main" id="{F56D4244-BB50-4726-8F99-AF9734E0441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584933" y="566300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2">
              <a:extLst>
                <a:ext uri="{FF2B5EF4-FFF2-40B4-BE49-F238E27FC236}">
                  <a16:creationId xmlns:a16="http://schemas.microsoft.com/office/drawing/2014/main" id="{56A6F39E-0EBB-4392-90BB-2590C81F47A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403813" y="566300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4">
              <a:extLst>
                <a:ext uri="{FF2B5EF4-FFF2-40B4-BE49-F238E27FC236}">
                  <a16:creationId xmlns:a16="http://schemas.microsoft.com/office/drawing/2014/main" id="{45B09FF7-8FBE-4F42-8275-8E56C32C2D4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22694" y="566300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66">
              <a:extLst>
                <a:ext uri="{FF2B5EF4-FFF2-40B4-BE49-F238E27FC236}">
                  <a16:creationId xmlns:a16="http://schemas.microsoft.com/office/drawing/2014/main" id="{FC78768D-9FA0-45A3-9686-473894D876D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041575" y="566300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64">
              <a:extLst>
                <a:ext uri="{FF2B5EF4-FFF2-40B4-BE49-F238E27FC236}">
                  <a16:creationId xmlns:a16="http://schemas.microsoft.com/office/drawing/2014/main" id="{03C6263C-2F04-4160-BAB3-93F166039B4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2113298" y="5663007"/>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Rectangle 66">
              <a:extLst>
                <a:ext uri="{FF2B5EF4-FFF2-40B4-BE49-F238E27FC236}">
                  <a16:creationId xmlns:a16="http://schemas.microsoft.com/office/drawing/2014/main" id="{7D54F6C2-0EC0-4D1C-A121-563C1B3ED7E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932179" y="5663007"/>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Rectangle 59">
              <a:extLst>
                <a:ext uri="{FF2B5EF4-FFF2-40B4-BE49-F238E27FC236}">
                  <a16:creationId xmlns:a16="http://schemas.microsoft.com/office/drawing/2014/main" id="{E35A171E-850C-4714-A0A4-6CD18305965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861132" y="566432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Rectangle 62">
              <a:extLst>
                <a:ext uri="{FF2B5EF4-FFF2-40B4-BE49-F238E27FC236}">
                  <a16:creationId xmlns:a16="http://schemas.microsoft.com/office/drawing/2014/main" id="{745EB765-69E1-4FB7-BEA0-AF2F04919BA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687396" y="566432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2">
              <a:extLst>
                <a:ext uri="{FF2B5EF4-FFF2-40B4-BE49-F238E27FC236}">
                  <a16:creationId xmlns:a16="http://schemas.microsoft.com/office/drawing/2014/main" id="{83F43793-41FE-49A7-9F05-3D49899A459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2456536" y="566300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Rectangle 59">
              <a:extLst>
                <a:ext uri="{FF2B5EF4-FFF2-40B4-BE49-F238E27FC236}">
                  <a16:creationId xmlns:a16="http://schemas.microsoft.com/office/drawing/2014/main" id="{B0A53DAF-BC4D-4849-800D-538D2220747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2275417" y="566300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4">
              <a:extLst>
                <a:ext uri="{FF2B5EF4-FFF2-40B4-BE49-F238E27FC236}">
                  <a16:creationId xmlns:a16="http://schemas.microsoft.com/office/drawing/2014/main" id="{D1A1C417-39D0-4ED4-B74E-9F19F25DE33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2803783" y="5663007"/>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66">
              <a:extLst>
                <a:ext uri="{FF2B5EF4-FFF2-40B4-BE49-F238E27FC236}">
                  <a16:creationId xmlns:a16="http://schemas.microsoft.com/office/drawing/2014/main" id="{8826C125-5D9A-4D06-A2C9-389A7370051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2622663" y="5663007"/>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Rectangle 2">
              <a:extLst>
                <a:ext uri="{FF2B5EF4-FFF2-40B4-BE49-F238E27FC236}">
                  <a16:creationId xmlns:a16="http://schemas.microsoft.com/office/drawing/2014/main" id="{F5596270-3998-4D23-86B6-85A6B62BF50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762372" y="5810412"/>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59">
              <a:extLst>
                <a:ext uri="{FF2B5EF4-FFF2-40B4-BE49-F238E27FC236}">
                  <a16:creationId xmlns:a16="http://schemas.microsoft.com/office/drawing/2014/main" id="{021CC68A-939D-4235-B3EA-88498DC233A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581254" y="5810412"/>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62">
              <a:extLst>
                <a:ext uri="{FF2B5EF4-FFF2-40B4-BE49-F238E27FC236}">
                  <a16:creationId xmlns:a16="http://schemas.microsoft.com/office/drawing/2014/main" id="{394C50BF-C63F-475F-9198-B637A832909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400134" y="5810412"/>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64">
              <a:extLst>
                <a:ext uri="{FF2B5EF4-FFF2-40B4-BE49-F238E27FC236}">
                  <a16:creationId xmlns:a16="http://schemas.microsoft.com/office/drawing/2014/main" id="{F74B5CFE-DE1E-470F-82D6-6BCDE5C4DAF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19016" y="5810412"/>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66">
              <a:extLst>
                <a:ext uri="{FF2B5EF4-FFF2-40B4-BE49-F238E27FC236}">
                  <a16:creationId xmlns:a16="http://schemas.microsoft.com/office/drawing/2014/main" id="{5DDA4EA2-B7AB-46E9-9246-FC23E722B14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037896" y="5810412"/>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64">
              <a:extLst>
                <a:ext uri="{FF2B5EF4-FFF2-40B4-BE49-F238E27FC236}">
                  <a16:creationId xmlns:a16="http://schemas.microsoft.com/office/drawing/2014/main" id="{A2DE2AF5-13E8-4174-9EC4-724DEB88DC5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2109620" y="581041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Rectangle 66">
              <a:extLst>
                <a:ext uri="{FF2B5EF4-FFF2-40B4-BE49-F238E27FC236}">
                  <a16:creationId xmlns:a16="http://schemas.microsoft.com/office/drawing/2014/main" id="{360555BC-5949-427F-B107-D944CA221B4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928500" y="581041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59">
              <a:extLst>
                <a:ext uri="{FF2B5EF4-FFF2-40B4-BE49-F238E27FC236}">
                  <a16:creationId xmlns:a16="http://schemas.microsoft.com/office/drawing/2014/main" id="{F6C67CEF-7906-4D52-B541-B06109BE870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861132" y="5811735"/>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62">
              <a:extLst>
                <a:ext uri="{FF2B5EF4-FFF2-40B4-BE49-F238E27FC236}">
                  <a16:creationId xmlns:a16="http://schemas.microsoft.com/office/drawing/2014/main" id="{13551754-DE8E-4F60-B17A-3592B8E797F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687396" y="5811735"/>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2">
              <a:extLst>
                <a:ext uri="{FF2B5EF4-FFF2-40B4-BE49-F238E27FC236}">
                  <a16:creationId xmlns:a16="http://schemas.microsoft.com/office/drawing/2014/main" id="{D7B0D877-545F-4CA5-BB7B-A21E413CD50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2452857" y="5810412"/>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59">
              <a:extLst>
                <a:ext uri="{FF2B5EF4-FFF2-40B4-BE49-F238E27FC236}">
                  <a16:creationId xmlns:a16="http://schemas.microsoft.com/office/drawing/2014/main" id="{D25743C3-6C94-4F58-83A5-5F610DA5D39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2271738" y="5810412"/>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64">
              <a:extLst>
                <a:ext uri="{FF2B5EF4-FFF2-40B4-BE49-F238E27FC236}">
                  <a16:creationId xmlns:a16="http://schemas.microsoft.com/office/drawing/2014/main" id="{3CD412E9-0E9C-460C-9FC6-C765F5BCC34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2800104" y="581041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Rectangle 66">
              <a:extLst>
                <a:ext uri="{FF2B5EF4-FFF2-40B4-BE49-F238E27FC236}">
                  <a16:creationId xmlns:a16="http://schemas.microsoft.com/office/drawing/2014/main" id="{B26AB043-5417-4498-90CE-3A7C36B09EE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2618985" y="581041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88" name="Title 1">
            <a:extLst>
              <a:ext uri="{FF2B5EF4-FFF2-40B4-BE49-F238E27FC236}">
                <a16:creationId xmlns:a16="http://schemas.microsoft.com/office/drawing/2014/main" id="{C50D168F-BA59-4A8F-A3F1-2AB5040FB3FE}"/>
              </a:ext>
            </a:extLst>
          </p:cNvPr>
          <p:cNvSpPr txBox="1">
            <a:spLocks/>
          </p:cNvSpPr>
          <p:nvPr/>
        </p:nvSpPr>
        <p:spPr>
          <a:xfrm>
            <a:off x="1534368" y="2657815"/>
            <a:ext cx="9123263" cy="238760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ru-RU" sz="3200" dirty="0">
              <a:solidFill>
                <a:schemeClr val="bg1"/>
              </a:solidFill>
              <a:latin typeface="Times New Roman" panose="02020603050405020304" pitchFamily="18" charset="0"/>
              <a:cs typeface="Times New Roman" panose="02020603050405020304" pitchFamily="18" charset="0"/>
            </a:endParaRPr>
          </a:p>
          <a:p>
            <a:endParaRPr lang="ru-RU" sz="3200" dirty="0">
              <a:solidFill>
                <a:schemeClr val="bg1"/>
              </a:solidFill>
              <a:latin typeface="Times New Roman" panose="02020603050405020304" pitchFamily="18" charset="0"/>
              <a:cs typeface="Times New Roman" panose="02020603050405020304" pitchFamily="18" charset="0"/>
            </a:endParaRPr>
          </a:p>
          <a:p>
            <a:endParaRPr lang="ru-RU" sz="3200" dirty="0">
              <a:solidFill>
                <a:schemeClr val="bg1"/>
              </a:solidFill>
              <a:latin typeface="Times New Roman" panose="02020603050405020304" pitchFamily="18" charset="0"/>
              <a:cs typeface="Times New Roman" panose="02020603050405020304" pitchFamily="18" charset="0"/>
            </a:endParaRPr>
          </a:p>
          <a:p>
            <a:r>
              <a:rPr lang="ru-RU" sz="3200" b="1" dirty="0">
                <a:solidFill>
                  <a:schemeClr val="bg1"/>
                </a:solidFill>
                <a:latin typeface="Times New Roman" panose="02020603050405020304" pitchFamily="18" charset="0"/>
                <a:cs typeface="Times New Roman" panose="02020603050405020304" pitchFamily="18" charset="0"/>
              </a:rPr>
              <a:t>Лекция 12</a:t>
            </a:r>
            <a:br>
              <a:rPr lang="ru-RU" sz="3200" b="1" dirty="0">
                <a:solidFill>
                  <a:schemeClr val="bg1"/>
                </a:solidFill>
                <a:latin typeface="Times New Roman" panose="02020603050405020304" pitchFamily="18" charset="0"/>
                <a:cs typeface="Times New Roman" panose="02020603050405020304" pitchFamily="18" charset="0"/>
              </a:rPr>
            </a:br>
            <a:r>
              <a:rPr lang="ru-RU" sz="3200" b="1" dirty="0">
                <a:solidFill>
                  <a:schemeClr val="bg1"/>
                </a:solidFill>
                <a:latin typeface="Times New Roman" panose="02020603050405020304" pitchFamily="18" charset="0"/>
                <a:cs typeface="Times New Roman" panose="02020603050405020304" pitchFamily="18" charset="0"/>
              </a:rPr>
              <a:t/>
            </a:r>
            <a:br>
              <a:rPr lang="ru-RU" sz="3200" b="1" dirty="0">
                <a:solidFill>
                  <a:schemeClr val="bg1"/>
                </a:solidFill>
                <a:latin typeface="Times New Roman" panose="02020603050405020304" pitchFamily="18" charset="0"/>
                <a:cs typeface="Times New Roman" panose="02020603050405020304" pitchFamily="18" charset="0"/>
              </a:rPr>
            </a:br>
            <a:r>
              <a:rPr lang="ru-RU" sz="32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ru-RU" sz="32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ru-RU" sz="32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Тема: </a:t>
            </a:r>
          </a:p>
          <a:p>
            <a:r>
              <a:rPr lang="ru-RU" sz="32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Методы исследования компонентного анализа геосистем</a:t>
            </a:r>
          </a:p>
          <a:p>
            <a:endParaRPr lang="ru-RU" sz="30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89" name="Заголовок 1">
            <a:extLst>
              <a:ext uri="{FF2B5EF4-FFF2-40B4-BE49-F238E27FC236}">
                <a16:creationId xmlns:a16="http://schemas.microsoft.com/office/drawing/2014/main" id="{D4FCA33A-9AB4-4BAA-800D-BE7BCBF45CA7}"/>
              </a:ext>
            </a:extLst>
          </p:cNvPr>
          <p:cNvSpPr txBox="1">
            <a:spLocks/>
          </p:cNvSpPr>
          <p:nvPr/>
        </p:nvSpPr>
        <p:spPr>
          <a:xfrm>
            <a:off x="1360740" y="239990"/>
            <a:ext cx="9719853" cy="588324"/>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00000"/>
              </a:lnSpc>
            </a:pPr>
            <a:r>
              <a:rPr lang="ru-RU" sz="2000" b="1" dirty="0">
                <a:latin typeface="Times New Roman" panose="02020603050405020304" pitchFamily="18" charset="0"/>
                <a:cs typeface="Times New Roman" panose="02020603050405020304" pitchFamily="18" charset="0"/>
              </a:rPr>
              <a:t>Евразийский национальный университет имени Л.Н. Гумилева</a:t>
            </a:r>
            <a:r>
              <a:rPr lang="ru-RU" sz="1200" b="1" dirty="0">
                <a:latin typeface="Arial" panose="020B0604020202020204" pitchFamily="34" charset="0"/>
                <a:cs typeface="Arial" panose="020B0604020202020204" pitchFamily="34" charset="0"/>
              </a:rPr>
              <a:t/>
            </a:r>
            <a:br>
              <a:rPr lang="ru-RU" sz="1200" b="1" dirty="0">
                <a:latin typeface="Arial" panose="020B0604020202020204" pitchFamily="34" charset="0"/>
                <a:cs typeface="Arial" panose="020B0604020202020204" pitchFamily="34" charset="0"/>
              </a:rPr>
            </a:br>
            <a:endParaRPr lang="ru-RU" sz="1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062838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TextBox 39">
            <a:extLst>
              <a:ext uri="{FF2B5EF4-FFF2-40B4-BE49-F238E27FC236}">
                <a16:creationId xmlns:a16="http://schemas.microsoft.com/office/drawing/2014/main" id="{6179135D-70BC-4504-982C-9D10E5020D99}"/>
              </a:ext>
            </a:extLst>
          </p:cNvPr>
          <p:cNvSpPr txBox="1"/>
          <p:nvPr/>
        </p:nvSpPr>
        <p:spPr>
          <a:xfrm>
            <a:off x="367862" y="197346"/>
            <a:ext cx="11629697" cy="6463308"/>
          </a:xfrm>
          <a:prstGeom prst="rect">
            <a:avLst/>
          </a:prstGeom>
          <a:noFill/>
        </p:spPr>
        <p:txBody>
          <a:bodyPr wrap="square">
            <a:spAutoFit/>
          </a:bodyPr>
          <a:lstStyle/>
          <a:p>
            <a:r>
              <a:rPr lang="ru-RU" dirty="0">
                <a:latin typeface="Times New Roman" panose="02020603050405020304" pitchFamily="18" charset="0"/>
                <a:cs typeface="Times New Roman" panose="02020603050405020304" pitchFamily="18" charset="0"/>
              </a:rPr>
              <a:t>Главные компоненты отражают не простую сумму параметров, </a:t>
            </a:r>
            <a:r>
              <a:rPr lang="ru-RU" dirty="0" err="1">
                <a:latin typeface="Times New Roman" panose="02020603050405020304" pitchFamily="18" charset="0"/>
                <a:cs typeface="Times New Roman" panose="02020603050405020304" pitchFamily="18" charset="0"/>
              </a:rPr>
              <a:t>опи¬сывающих</a:t>
            </a:r>
            <a:r>
              <a:rPr lang="ru-RU" dirty="0">
                <a:latin typeface="Times New Roman" panose="02020603050405020304" pitchFamily="18" charset="0"/>
                <a:cs typeface="Times New Roman" panose="02020603050405020304" pitchFamily="18" charset="0"/>
              </a:rPr>
              <a:t> систему - они являются результатом системного взаимодействия этих параметров, тем новым свойством, которое появляется при построении системы. И процесс интерпретации главных компонент заключается в выявлении общих причин, вызывающих «параллельное» или «антипараллельное» изменение измеряемых параметров. Свертывание информации заключается в том, что число действующих на систему факторов всегда меньше числа параметров, являющихся их проявлением, примером чему может служить проявление климатического фактора через температурный режим и т.д.</a:t>
            </a:r>
          </a:p>
          <a:p>
            <a:r>
              <a:rPr lang="ru-RU" dirty="0">
                <a:latin typeface="Times New Roman" panose="02020603050405020304" pitchFamily="18" charset="0"/>
                <a:cs typeface="Times New Roman" panose="02020603050405020304" pitchFamily="18" charset="0"/>
              </a:rPr>
              <a:t>Таким образом, второй этап компонентного анализа, или результат решения обратной компонентной задачи, представляет значительный интерес. Это решение находится по вычисленной предварительно матрице компонентных нагрузок и нормированной матрице исходных данных по следующему уравнению, формула (4):</a:t>
            </a:r>
          </a:p>
          <a:p>
            <a:r>
              <a:rPr lang="ru-RU" dirty="0">
                <a:latin typeface="Times New Roman" panose="02020603050405020304" pitchFamily="18" charset="0"/>
                <a:cs typeface="Times New Roman" panose="02020603050405020304" pitchFamily="18" charset="0"/>
              </a:rPr>
              <a:t> </a:t>
            </a:r>
          </a:p>
          <a:p>
            <a:pPr algn="r"/>
            <a:r>
              <a:rPr lang="ru-RU" dirty="0">
                <a:latin typeface="Times New Roman" panose="02020603050405020304" pitchFamily="18" charset="0"/>
                <a:cs typeface="Times New Roman" panose="02020603050405020304" pitchFamily="18" charset="0"/>
              </a:rPr>
              <a:t>(4)</a:t>
            </a:r>
          </a:p>
          <a:p>
            <a:endParaRPr lang="ru-RU" dirty="0">
              <a:latin typeface="Times New Roman" panose="02020603050405020304" pitchFamily="18" charset="0"/>
              <a:cs typeface="Times New Roman" panose="02020603050405020304" pitchFamily="18" charset="0"/>
            </a:endParaRPr>
          </a:p>
          <a:p>
            <a:r>
              <a:rPr lang="ru-RU" dirty="0">
                <a:latin typeface="Times New Roman" panose="02020603050405020304" pitchFamily="18" charset="0"/>
                <a:cs typeface="Times New Roman" panose="02020603050405020304" pitchFamily="18" charset="0"/>
              </a:rPr>
              <a:t>Это уравнение справедливо лишь для случая, когда вычисляется полная матрица компонентных нагрузок  , и обратную матрицу можно найти. Если же ищутся только первые q компонент, удовлетворяющие заданной точности, то алгоритмы решения несколько усложняются, поскольку матрицу    нужно вначале дополнить до квадратно, формула (5): </a:t>
            </a:r>
          </a:p>
          <a:p>
            <a:endParaRPr lang="ru-RU" dirty="0">
              <a:latin typeface="Times New Roman" panose="02020603050405020304" pitchFamily="18" charset="0"/>
              <a:cs typeface="Times New Roman" panose="02020603050405020304" pitchFamily="18" charset="0"/>
            </a:endParaRPr>
          </a:p>
          <a:p>
            <a:pPr algn="r"/>
            <a:r>
              <a:rPr lang="ru-RU" dirty="0">
                <a:latin typeface="Times New Roman" panose="02020603050405020304" pitchFamily="18" charset="0"/>
                <a:cs typeface="Times New Roman" panose="02020603050405020304" pitchFamily="18" charset="0"/>
              </a:rPr>
              <a:t>           (5) </a:t>
            </a:r>
          </a:p>
          <a:p>
            <a:endParaRPr lang="ru-RU" dirty="0">
              <a:latin typeface="Times New Roman" panose="02020603050405020304" pitchFamily="18" charset="0"/>
              <a:cs typeface="Times New Roman" panose="02020603050405020304" pitchFamily="18" charset="0"/>
            </a:endParaRPr>
          </a:p>
          <a:p>
            <a:r>
              <a:rPr lang="ru-RU" dirty="0">
                <a:latin typeface="Times New Roman" panose="02020603050405020304" pitchFamily="18" charset="0"/>
                <a:cs typeface="Times New Roman" panose="02020603050405020304" pitchFamily="18" charset="0"/>
              </a:rPr>
              <a:t>Полученное решение - есть окончательный результат компонентного анализа в смысле математических построений, далее предстоит содержательная, предметная интерпретация выделенных компонент, которая, как отмечается во всех теоретических работах по компонентному анализу, представляет главную трудность в применении этого метода.</a:t>
            </a:r>
          </a:p>
        </p:txBody>
      </p:sp>
      <p:pic>
        <p:nvPicPr>
          <p:cNvPr id="24" name="Рисунок 23">
            <a:extLst>
              <a:ext uri="{FF2B5EF4-FFF2-40B4-BE49-F238E27FC236}">
                <a16:creationId xmlns:a16="http://schemas.microsoft.com/office/drawing/2014/main" id="{ADB9D219-EDE2-4EBC-A3DA-08793349ECAC}"/>
              </a:ext>
            </a:extLst>
          </p:cNvPr>
          <p:cNvPicPr>
            <a:picLocks noChangeAspect="1"/>
          </p:cNvPicPr>
          <p:nvPr/>
        </p:nvPicPr>
        <p:blipFill>
          <a:blip r:embed="rId2"/>
          <a:stretch>
            <a:fillRect/>
          </a:stretch>
        </p:blipFill>
        <p:spPr>
          <a:xfrm>
            <a:off x="1597576" y="4595988"/>
            <a:ext cx="9435402" cy="480507"/>
          </a:xfrm>
          <a:prstGeom prst="rect">
            <a:avLst/>
          </a:prstGeom>
        </p:spPr>
      </p:pic>
      <p:sp>
        <p:nvSpPr>
          <p:cNvPr id="27" name="Rectangle 42">
            <a:extLst>
              <a:ext uri="{FF2B5EF4-FFF2-40B4-BE49-F238E27FC236}">
                <a16:creationId xmlns:a16="http://schemas.microsoft.com/office/drawing/2014/main" id="{7FD22D97-8D5A-4BE7-AB91-C61B9B3F8D55}"/>
              </a:ext>
            </a:extLst>
          </p:cNvPr>
          <p:cNvSpPr>
            <a:spLocks noChangeArrowheads="1"/>
          </p:cNvSpPr>
          <p:nvPr/>
        </p:nvSpPr>
        <p:spPr bwMode="auto">
          <a:xfrm>
            <a:off x="367862" y="515007"/>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pic>
        <p:nvPicPr>
          <p:cNvPr id="3113" name="Picture 41">
            <a:extLst>
              <a:ext uri="{FF2B5EF4-FFF2-40B4-BE49-F238E27FC236}">
                <a16:creationId xmlns:a16="http://schemas.microsoft.com/office/drawing/2014/main" id="{804015FE-B9C2-4EBB-847F-C5E0FB75A360}"/>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340100" y="2827596"/>
            <a:ext cx="5840366" cy="417169"/>
          </a:xfrm>
          <a:prstGeom prst="rect">
            <a:avLst/>
          </a:prstGeom>
          <a:noFill/>
          <a:extLst>
            <a:ext uri="{909E8E84-426E-40DD-AFC4-6F175D3DCCD1}">
              <a14:hiddenFill xmlns:a14="http://schemas.microsoft.com/office/drawing/2010/main">
                <a:solidFill>
                  <a:srgbClr val="FFFFFF"/>
                </a:solidFill>
              </a14:hiddenFill>
            </a:ext>
          </a:extLst>
        </p:spPr>
      </p:pic>
      <p:sp>
        <p:nvSpPr>
          <p:cNvPr id="28" name="Rectangle 43">
            <a:extLst>
              <a:ext uri="{FF2B5EF4-FFF2-40B4-BE49-F238E27FC236}">
                <a16:creationId xmlns:a16="http://schemas.microsoft.com/office/drawing/2014/main" id="{450752E5-4F02-4D64-A177-0DA99E9A0331}"/>
              </a:ext>
            </a:extLst>
          </p:cNvPr>
          <p:cNvSpPr>
            <a:spLocks noChangeArrowheads="1"/>
          </p:cNvSpPr>
          <p:nvPr/>
        </p:nvSpPr>
        <p:spPr bwMode="auto">
          <a:xfrm>
            <a:off x="367862" y="711857"/>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kk-KZ" altLang="ru-RU" sz="1200" b="0" i="0" u="none" strike="noStrike" cap="none" normalizeH="0" baseline="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            </a:t>
            </a:r>
            <a:r>
              <a:rPr kumimoji="0" lang="ru-RU" altLang="ru-RU" sz="800" b="0" i="0" u="none" strike="noStrike" cap="none" normalizeH="0" baseline="0">
                <a:ln>
                  <a:noFill/>
                </a:ln>
                <a:solidFill>
                  <a:schemeClr val="tx1"/>
                </a:solidFill>
                <a:effectLst/>
              </a:rPr>
              <a:t> </a:t>
            </a:r>
            <a:endParaRPr kumimoji="0" lang="ru-RU" altLang="ru-RU"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715536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Схема 1"/>
          <p:cNvGraphicFramePr/>
          <p:nvPr>
            <p:extLst>
              <p:ext uri="{D42A27DB-BD31-4B8C-83A1-F6EECF244321}">
                <p14:modId xmlns:p14="http://schemas.microsoft.com/office/powerpoint/2010/main" val="3031136042"/>
              </p:ext>
            </p:extLst>
          </p:nvPr>
        </p:nvGraphicFramePr>
        <p:xfrm>
          <a:off x="762000" y="257175"/>
          <a:ext cx="10563224" cy="63531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256416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хема 3"/>
          <p:cNvGraphicFramePr/>
          <p:nvPr>
            <p:extLst>
              <p:ext uri="{D42A27DB-BD31-4B8C-83A1-F6EECF244321}">
                <p14:modId xmlns:p14="http://schemas.microsoft.com/office/powerpoint/2010/main" val="3544300255"/>
              </p:ext>
            </p:extLst>
          </p:nvPr>
        </p:nvGraphicFramePr>
        <p:xfrm>
          <a:off x="428625" y="342900"/>
          <a:ext cx="11334749" cy="59245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322320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хема 3"/>
          <p:cNvGraphicFramePr/>
          <p:nvPr>
            <p:extLst>
              <p:ext uri="{D42A27DB-BD31-4B8C-83A1-F6EECF244321}">
                <p14:modId xmlns:p14="http://schemas.microsoft.com/office/powerpoint/2010/main" val="1556349600"/>
              </p:ext>
            </p:extLst>
          </p:nvPr>
        </p:nvGraphicFramePr>
        <p:xfrm>
          <a:off x="1471447" y="612844"/>
          <a:ext cx="9627477" cy="53688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147458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4" name="Rectangle 7">
            <a:extLst>
              <a:ext uri="{FF2B5EF4-FFF2-40B4-BE49-F238E27FC236}">
                <a16:creationId xmlns:a16="http://schemas.microsoft.com/office/drawing/2014/main" id="{7608836D-C7CD-485D-A3EE-F45976D9233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9">
            <a:extLst>
              <a:ext uri="{FF2B5EF4-FFF2-40B4-BE49-F238E27FC236}">
                <a16:creationId xmlns:a16="http://schemas.microsoft.com/office/drawing/2014/main" id="{E5829972-04AB-4FA5-807B-D16B84C8FE9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11">
            <a:extLst>
              <a:ext uri="{FF2B5EF4-FFF2-40B4-BE49-F238E27FC236}">
                <a16:creationId xmlns:a16="http://schemas.microsoft.com/office/drawing/2014/main" id="{08825D8A-33EB-4232-B2F4-F9F0A23B8E6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13">
            <a:extLst>
              <a:ext uri="{FF2B5EF4-FFF2-40B4-BE49-F238E27FC236}">
                <a16:creationId xmlns:a16="http://schemas.microsoft.com/office/drawing/2014/main" id="{37ECC478-556B-4732-A558-70E89B6614E5}"/>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8" name="Rectangle 64">
              <a:extLst>
                <a:ext uri="{FF2B5EF4-FFF2-40B4-BE49-F238E27FC236}">
                  <a16:creationId xmlns:a16="http://schemas.microsoft.com/office/drawing/2014/main" id="{2569EEB1-2A6F-46C7-AAEA-CD1B676E487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66">
              <a:extLst>
                <a:ext uri="{FF2B5EF4-FFF2-40B4-BE49-F238E27FC236}">
                  <a16:creationId xmlns:a16="http://schemas.microsoft.com/office/drawing/2014/main" id="{3439FD61-F1F1-466A-9CE6-06072254904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64">
              <a:extLst>
                <a:ext uri="{FF2B5EF4-FFF2-40B4-BE49-F238E27FC236}">
                  <a16:creationId xmlns:a16="http://schemas.microsoft.com/office/drawing/2014/main" id="{BB5C3D91-969C-49DE-81A1-EED0E9FAD73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66">
              <a:extLst>
                <a:ext uri="{FF2B5EF4-FFF2-40B4-BE49-F238E27FC236}">
                  <a16:creationId xmlns:a16="http://schemas.microsoft.com/office/drawing/2014/main" id="{14FDF799-8DBD-465A-BFCD-B8D2F864435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64">
              <a:extLst>
                <a:ext uri="{FF2B5EF4-FFF2-40B4-BE49-F238E27FC236}">
                  <a16:creationId xmlns:a16="http://schemas.microsoft.com/office/drawing/2014/main" id="{4ED0DC5F-645A-4A94-A3C6-9ABA8BEA81B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66">
              <a:extLst>
                <a:ext uri="{FF2B5EF4-FFF2-40B4-BE49-F238E27FC236}">
                  <a16:creationId xmlns:a16="http://schemas.microsoft.com/office/drawing/2014/main" id="{987528AE-1A5D-4EAD-9B8F-F27DC6D71BE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64">
              <a:extLst>
                <a:ext uri="{FF2B5EF4-FFF2-40B4-BE49-F238E27FC236}">
                  <a16:creationId xmlns:a16="http://schemas.microsoft.com/office/drawing/2014/main" id="{3EC03E9D-7957-42F3-B30E-B17E1BD9C2E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66">
              <a:extLst>
                <a:ext uri="{FF2B5EF4-FFF2-40B4-BE49-F238E27FC236}">
                  <a16:creationId xmlns:a16="http://schemas.microsoft.com/office/drawing/2014/main" id="{8500EA75-AD80-4038-B7BA-18101069CAF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4">
              <a:extLst>
                <a:ext uri="{FF2B5EF4-FFF2-40B4-BE49-F238E27FC236}">
                  <a16:creationId xmlns:a16="http://schemas.microsoft.com/office/drawing/2014/main" id="{A8518B9B-2CF4-499C-8869-53DAF713C7B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6">
              <a:extLst>
                <a:ext uri="{FF2B5EF4-FFF2-40B4-BE49-F238E27FC236}">
                  <a16:creationId xmlns:a16="http://schemas.microsoft.com/office/drawing/2014/main" id="{8A0105D1-8B0F-48FB-99CE-F317FC01C62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4">
              <a:extLst>
                <a:ext uri="{FF2B5EF4-FFF2-40B4-BE49-F238E27FC236}">
                  <a16:creationId xmlns:a16="http://schemas.microsoft.com/office/drawing/2014/main" id="{CE0072A9-6AA2-4FFD-B286-2F7C4D0B868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6">
              <a:extLst>
                <a:ext uri="{FF2B5EF4-FFF2-40B4-BE49-F238E27FC236}">
                  <a16:creationId xmlns:a16="http://schemas.microsoft.com/office/drawing/2014/main" id="{41208B1A-BDF4-454C-8F35-5FCB2A8152E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 name="Group 27">
            <a:extLst>
              <a:ext uri="{FF2B5EF4-FFF2-40B4-BE49-F238E27FC236}">
                <a16:creationId xmlns:a16="http://schemas.microsoft.com/office/drawing/2014/main" id="{DD732156-DC6C-48BB-B708-B6FF33920917}"/>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1" name="Rectangle 2">
              <a:extLst>
                <a:ext uri="{FF2B5EF4-FFF2-40B4-BE49-F238E27FC236}">
                  <a16:creationId xmlns:a16="http://schemas.microsoft.com/office/drawing/2014/main" id="{D12F30BB-247F-4C07-8FD1-B4A17BED78D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59">
              <a:extLst>
                <a:ext uri="{FF2B5EF4-FFF2-40B4-BE49-F238E27FC236}">
                  <a16:creationId xmlns:a16="http://schemas.microsoft.com/office/drawing/2014/main" id="{D9B72407-7C8E-411C-A298-DAA3D3AEB37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2">
              <a:extLst>
                <a:ext uri="{FF2B5EF4-FFF2-40B4-BE49-F238E27FC236}">
                  <a16:creationId xmlns:a16="http://schemas.microsoft.com/office/drawing/2014/main" id="{A8908A40-3CE7-49FC-930D-8343D2C68BE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4">
              <a:extLst>
                <a:ext uri="{FF2B5EF4-FFF2-40B4-BE49-F238E27FC236}">
                  <a16:creationId xmlns:a16="http://schemas.microsoft.com/office/drawing/2014/main" id="{A163286E-D081-420D-9CFB-F64ABF859A0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6">
              <a:extLst>
                <a:ext uri="{FF2B5EF4-FFF2-40B4-BE49-F238E27FC236}">
                  <a16:creationId xmlns:a16="http://schemas.microsoft.com/office/drawing/2014/main" id="{DE8A6DD8-B1A0-4844-9E93-5B435CE9FB5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
              <a:extLst>
                <a:ext uri="{FF2B5EF4-FFF2-40B4-BE49-F238E27FC236}">
                  <a16:creationId xmlns:a16="http://schemas.microsoft.com/office/drawing/2014/main" id="{7E544615-AC20-41F2-9486-24FFC303D96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59">
              <a:extLst>
                <a:ext uri="{FF2B5EF4-FFF2-40B4-BE49-F238E27FC236}">
                  <a16:creationId xmlns:a16="http://schemas.microsoft.com/office/drawing/2014/main" id="{E57712DD-706E-4BA7-996F-289DBF017D3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62">
              <a:extLst>
                <a:ext uri="{FF2B5EF4-FFF2-40B4-BE49-F238E27FC236}">
                  <a16:creationId xmlns:a16="http://schemas.microsoft.com/office/drawing/2014/main" id="{21F827BF-3A54-4951-B69B-2B7644AECDA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64">
              <a:extLst>
                <a:ext uri="{FF2B5EF4-FFF2-40B4-BE49-F238E27FC236}">
                  <a16:creationId xmlns:a16="http://schemas.microsoft.com/office/drawing/2014/main" id="{9AA089BA-3050-459A-9FE4-6BAA2CBECF2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66">
              <a:extLst>
                <a:ext uri="{FF2B5EF4-FFF2-40B4-BE49-F238E27FC236}">
                  <a16:creationId xmlns:a16="http://schemas.microsoft.com/office/drawing/2014/main" id="{186178A2-1581-4172-819F-C39E773D6A7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2">
              <a:extLst>
                <a:ext uri="{FF2B5EF4-FFF2-40B4-BE49-F238E27FC236}">
                  <a16:creationId xmlns:a16="http://schemas.microsoft.com/office/drawing/2014/main" id="{1487A9E8-2A20-4ED4-A785-7E71AE0B912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59">
              <a:extLst>
                <a:ext uri="{FF2B5EF4-FFF2-40B4-BE49-F238E27FC236}">
                  <a16:creationId xmlns:a16="http://schemas.microsoft.com/office/drawing/2014/main" id="{041FDCC3-881A-4FD0-8124-0B552A4CF9D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2">
              <a:extLst>
                <a:ext uri="{FF2B5EF4-FFF2-40B4-BE49-F238E27FC236}">
                  <a16:creationId xmlns:a16="http://schemas.microsoft.com/office/drawing/2014/main" id="{0E834240-9B67-4663-9EBD-47272D03A93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64">
              <a:extLst>
                <a:ext uri="{FF2B5EF4-FFF2-40B4-BE49-F238E27FC236}">
                  <a16:creationId xmlns:a16="http://schemas.microsoft.com/office/drawing/2014/main" id="{0F9458DA-D11F-4E18-9157-33692F37319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66">
              <a:extLst>
                <a:ext uri="{FF2B5EF4-FFF2-40B4-BE49-F238E27FC236}">
                  <a16:creationId xmlns:a16="http://schemas.microsoft.com/office/drawing/2014/main" id="{491081F6-440A-4AA3-9B72-3F5D9CC2B4A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2">
              <a:extLst>
                <a:ext uri="{FF2B5EF4-FFF2-40B4-BE49-F238E27FC236}">
                  <a16:creationId xmlns:a16="http://schemas.microsoft.com/office/drawing/2014/main" id="{9EBE463D-7A93-417C-9D3C-97B0A4623D4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59">
              <a:extLst>
                <a:ext uri="{FF2B5EF4-FFF2-40B4-BE49-F238E27FC236}">
                  <a16:creationId xmlns:a16="http://schemas.microsoft.com/office/drawing/2014/main" id="{212DD3DC-0710-4F07-A622-FC8E0555A4B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2">
              <a:extLst>
                <a:ext uri="{FF2B5EF4-FFF2-40B4-BE49-F238E27FC236}">
                  <a16:creationId xmlns:a16="http://schemas.microsoft.com/office/drawing/2014/main" id="{8784D3F6-706C-4925-A0C5-923284A9126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64">
              <a:extLst>
                <a:ext uri="{FF2B5EF4-FFF2-40B4-BE49-F238E27FC236}">
                  <a16:creationId xmlns:a16="http://schemas.microsoft.com/office/drawing/2014/main" id="{4FDA8F6E-612C-41A5-98E3-7605FA7E74B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66">
              <a:extLst>
                <a:ext uri="{FF2B5EF4-FFF2-40B4-BE49-F238E27FC236}">
                  <a16:creationId xmlns:a16="http://schemas.microsoft.com/office/drawing/2014/main" id="{3D541228-2F26-430A-8962-E1148FB4A33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2">
              <a:extLst>
                <a:ext uri="{FF2B5EF4-FFF2-40B4-BE49-F238E27FC236}">
                  <a16:creationId xmlns:a16="http://schemas.microsoft.com/office/drawing/2014/main" id="{6112C289-AABF-405B-8B79-BDE5E511D78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59">
              <a:extLst>
                <a:ext uri="{FF2B5EF4-FFF2-40B4-BE49-F238E27FC236}">
                  <a16:creationId xmlns:a16="http://schemas.microsoft.com/office/drawing/2014/main" id="{D7447B8D-AE88-4614-93EA-CFF096AA393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2">
              <a:extLst>
                <a:ext uri="{FF2B5EF4-FFF2-40B4-BE49-F238E27FC236}">
                  <a16:creationId xmlns:a16="http://schemas.microsoft.com/office/drawing/2014/main" id="{B7F02231-97A6-46A8-B388-35730D70ECF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64">
              <a:extLst>
                <a:ext uri="{FF2B5EF4-FFF2-40B4-BE49-F238E27FC236}">
                  <a16:creationId xmlns:a16="http://schemas.microsoft.com/office/drawing/2014/main" id="{4F231344-6DAB-48BD-9121-995A1C79A02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66">
              <a:extLst>
                <a:ext uri="{FF2B5EF4-FFF2-40B4-BE49-F238E27FC236}">
                  <a16:creationId xmlns:a16="http://schemas.microsoft.com/office/drawing/2014/main" id="{F7FA72A2-3D92-4B88-A004-95272D49BBC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8" name="Скругленный прямоугольник 4">
            <a:extLst>
              <a:ext uri="{FF2B5EF4-FFF2-40B4-BE49-F238E27FC236}">
                <a16:creationId xmlns:a16="http://schemas.microsoft.com/office/drawing/2014/main" id="{48BE2435-1AF6-498A-B630-39CE5DCECAFB}"/>
              </a:ext>
            </a:extLst>
          </p:cNvPr>
          <p:cNvSpPr/>
          <p:nvPr/>
        </p:nvSpPr>
        <p:spPr>
          <a:xfrm>
            <a:off x="2003488" y="366533"/>
            <a:ext cx="8181975" cy="581025"/>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pic>
        <p:nvPicPr>
          <p:cNvPr id="49" name="Рисунок 48">
            <a:extLst>
              <a:ext uri="{FF2B5EF4-FFF2-40B4-BE49-F238E27FC236}">
                <a16:creationId xmlns:a16="http://schemas.microsoft.com/office/drawing/2014/main" id="{FE353B45-DB49-4261-B4C6-7E974659025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39736" y="1976610"/>
            <a:ext cx="3105150" cy="3881438"/>
          </a:xfrm>
          <a:prstGeom prst="rect">
            <a:avLst/>
          </a:prstGeom>
        </p:spPr>
      </p:pic>
      <p:sp>
        <p:nvSpPr>
          <p:cNvPr id="51" name="Заголовок 1">
            <a:extLst>
              <a:ext uri="{FF2B5EF4-FFF2-40B4-BE49-F238E27FC236}">
                <a16:creationId xmlns:a16="http://schemas.microsoft.com/office/drawing/2014/main" id="{26782FEF-BB68-46F0-BA44-140034972F53}"/>
              </a:ext>
            </a:extLst>
          </p:cNvPr>
          <p:cNvSpPr>
            <a:spLocks noGrp="1"/>
          </p:cNvSpPr>
          <p:nvPr>
            <p:ph type="title"/>
          </p:nvPr>
        </p:nvSpPr>
        <p:spPr>
          <a:xfrm>
            <a:off x="609600" y="513993"/>
            <a:ext cx="10972800" cy="348648"/>
          </a:xfrm>
        </p:spPr>
        <p:txBody>
          <a:bodyPr>
            <a:normAutofit fontScale="90000"/>
          </a:bodyPr>
          <a:lstStyle/>
          <a:p>
            <a:pPr algn="ctr"/>
            <a:r>
              <a:rPr lang="ru-RU" sz="32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Обзорные вопросы</a:t>
            </a:r>
          </a:p>
        </p:txBody>
      </p:sp>
      <p:sp>
        <p:nvSpPr>
          <p:cNvPr id="46" name="Прямоугольник 45">
            <a:extLst>
              <a:ext uri="{FF2B5EF4-FFF2-40B4-BE49-F238E27FC236}">
                <a16:creationId xmlns:a16="http://schemas.microsoft.com/office/drawing/2014/main" id="{771EF76B-1D00-459D-879C-636C3876B6CE}"/>
              </a:ext>
            </a:extLst>
          </p:cNvPr>
          <p:cNvSpPr/>
          <p:nvPr/>
        </p:nvSpPr>
        <p:spPr>
          <a:xfrm>
            <a:off x="780855" y="1247820"/>
            <a:ext cx="7395634" cy="2303003"/>
          </a:xfrm>
          <a:prstGeom prst="rect">
            <a:avLst/>
          </a:prstGeom>
        </p:spPr>
        <p:txBody>
          <a:bodyPr wrap="square">
            <a:spAutoFit/>
          </a:bodyPr>
          <a:lstStyle/>
          <a:p>
            <a:pPr marL="342900" lvl="0" indent="-342900" algn="just">
              <a:lnSpc>
                <a:spcPct val="115000"/>
              </a:lnSpc>
              <a:spcAft>
                <a:spcPts val="1000"/>
              </a:spcAft>
              <a:buFont typeface="+mj-lt"/>
              <a:buAutoNum type="arabicPeriod"/>
              <a:tabLst>
                <a:tab pos="270510" algn="l"/>
              </a:tabLst>
            </a:pP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Матрица компонентных нагрузок?</a:t>
            </a:r>
          </a:p>
          <a:p>
            <a:pPr marL="342900" lvl="0" indent="-342900" algn="just">
              <a:lnSpc>
                <a:spcPct val="115000"/>
              </a:lnSpc>
              <a:spcAft>
                <a:spcPts val="1000"/>
              </a:spcAft>
              <a:buFont typeface="+mj-lt"/>
              <a:buAutoNum type="arabicPeriod"/>
              <a:tabLst>
                <a:tab pos="270510" algn="l"/>
              </a:tabLst>
            </a:pPr>
            <a:r>
              <a:rPr lang="kk-KZ" sz="18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Параллельное</a:t>
            </a:r>
            <a:r>
              <a:rPr lang="kk-KZ" sz="18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или </a:t>
            </a:r>
            <a:r>
              <a:rPr lang="kk-KZ" sz="18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антипараллельное</a:t>
            </a:r>
            <a:r>
              <a:rPr lang="kk-KZ" sz="18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изменение измеряемых параметров?</a:t>
            </a:r>
          </a:p>
          <a:p>
            <a:pPr marL="342900" lvl="0" indent="-342900" algn="just">
              <a:lnSpc>
                <a:spcPct val="115000"/>
              </a:lnSpc>
              <a:spcAft>
                <a:spcPts val="1000"/>
              </a:spcAft>
              <a:buFont typeface="+mj-lt"/>
              <a:buAutoNum type="arabicPeriod"/>
              <a:tabLst>
                <a:tab pos="270510" algn="l"/>
              </a:tabLst>
            </a:pP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Матрица собственных векторов матрицы парных коэффициентов корреляции исходных признаков?</a:t>
            </a:r>
            <a:endParaRPr lang="ru-RU" dirty="0">
              <a:solidFill>
                <a:srgbClr val="000000"/>
              </a:solidFill>
              <a:highlight>
                <a:srgbClr val="FFFF00"/>
              </a:highligh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mj-lt"/>
              <a:buAutoNum type="arabicPeriod"/>
            </a:pPr>
            <a:endParaRPr lang="ru-RU" sz="1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142327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27" name="Rectangle 7">
            <a:extLst>
              <a:ext uri="{FF2B5EF4-FFF2-40B4-BE49-F238E27FC236}">
                <a16:creationId xmlns:a16="http://schemas.microsoft.com/office/drawing/2014/main" id="{0786EB66-C867-4091-BE41-0977C316230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9">
            <a:extLst>
              <a:ext uri="{FF2B5EF4-FFF2-40B4-BE49-F238E27FC236}">
                <a16:creationId xmlns:a16="http://schemas.microsoft.com/office/drawing/2014/main" id="{49AC298A-B9B9-4BAB-BCF5-45A44E5BA7D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11">
            <a:extLst>
              <a:ext uri="{FF2B5EF4-FFF2-40B4-BE49-F238E27FC236}">
                <a16:creationId xmlns:a16="http://schemas.microsoft.com/office/drawing/2014/main" id="{81BF8F48-5FE7-4A46-8BEB-AF2AE44CD2E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117AB195-E690-4959-B435-3BC469C2CA48}"/>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56" name="Rectangle 64">
              <a:extLst>
                <a:ext uri="{FF2B5EF4-FFF2-40B4-BE49-F238E27FC236}">
                  <a16:creationId xmlns:a16="http://schemas.microsoft.com/office/drawing/2014/main" id="{BBBA5550-3A7F-41FE-AEC2-85F9CA801E3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66">
              <a:extLst>
                <a:ext uri="{FF2B5EF4-FFF2-40B4-BE49-F238E27FC236}">
                  <a16:creationId xmlns:a16="http://schemas.microsoft.com/office/drawing/2014/main" id="{20C75782-E825-4F5C-B9E2-269CD9E69B9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64">
              <a:extLst>
                <a:ext uri="{FF2B5EF4-FFF2-40B4-BE49-F238E27FC236}">
                  <a16:creationId xmlns:a16="http://schemas.microsoft.com/office/drawing/2014/main" id="{3F6D5B3A-F638-4015-BF3D-202A166FD4E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C8B81319-436D-4F21-ABCC-A5838F98926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6C0516BC-CF7B-4D50-8C67-0665D3FD9A4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66">
              <a:extLst>
                <a:ext uri="{FF2B5EF4-FFF2-40B4-BE49-F238E27FC236}">
                  <a16:creationId xmlns:a16="http://schemas.microsoft.com/office/drawing/2014/main" id="{C232F28B-582E-441D-A117-D9A1A40EBCC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64">
              <a:extLst>
                <a:ext uri="{FF2B5EF4-FFF2-40B4-BE49-F238E27FC236}">
                  <a16:creationId xmlns:a16="http://schemas.microsoft.com/office/drawing/2014/main" id="{5E43823E-66CA-4740-95AE-DB53C2751B6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06C1A5BC-53FF-465A-8394-81554FCDA01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86AAA0B5-FFC7-499B-9C1B-8DFFB4F2910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A1B55CB2-2108-462D-B109-4D76D34A824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9E620EE3-25FA-4C0B-9F5D-470FF51B9B1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52A5BDF8-AD17-44D3-B1C9-E165158D919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9D9672DB-F953-4898-9C52-03A164FADED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BF03BEBE-5AB3-4234-9975-887E86FEDE1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77545F09-233F-4039-B88E-8B7EE733B6C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89D6423-0884-41BE-BAB8-0F8A9851D54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2316554F-5550-4E94-BF70-9B1092E2A85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3B986A6-E7CE-46D5-B7C2-E469056C52C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513E22E1-E1BD-471B-9959-02D382CDB4A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81396781-D57E-417F-9D99-C69663C283F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B3DCA897-9502-460C-B0A6-67548D09B71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009AF730-DCD4-4428-A9E9-D26FAD14202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72AF0F75-11D1-432A-969B-1F454307F52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3397648-9CC0-48EE-86FE-B819830EA2C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5C7C485C-93D0-46DC-AD54-B0AFDAEA7A1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BB2C71AA-96A2-4945-BE1C-17FEF965F79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1914A3E6-8F60-4CB5-8142-47B57D38C60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8E36D6EE-E260-44F2-8D0C-B86573A6803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A1EDD0E7-0ACC-4782-BB65-179218A5360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61301D83-35ED-45D9-808A-4BDADF2B221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ED1BB52-7859-46C1-997C-F679C92369F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7A5D5BB8-21AD-44D8-8793-CB4924B9380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6B17B7F3-3D9C-4459-AF7F-6BCF1366474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03AF9AAC-5EF8-43F6-A71F-CAACB54FF67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F0D2C464-1C0A-4D91-9AAA-C053C895FDF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4BEDADBB-1E6E-48F0-BBF3-EB9B978FB25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A768E058-61D9-41D6-AC45-94D984A89B4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99718B8A-0078-45EC-9F2C-1B6E96E1B73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3" name="Объект 2">
            <a:extLst>
              <a:ext uri="{FF2B5EF4-FFF2-40B4-BE49-F238E27FC236}">
                <a16:creationId xmlns:a16="http://schemas.microsoft.com/office/drawing/2014/main" id="{E3583ABC-46FC-4852-83A9-ECDF4BEAA8DB}"/>
              </a:ext>
            </a:extLst>
          </p:cNvPr>
          <p:cNvSpPr>
            <a:spLocks noGrp="1"/>
          </p:cNvSpPr>
          <p:nvPr>
            <p:ph idx="1"/>
          </p:nvPr>
        </p:nvSpPr>
        <p:spPr>
          <a:xfrm>
            <a:off x="1015091" y="1225844"/>
            <a:ext cx="10258425" cy="4142161"/>
          </a:xfrm>
        </p:spPr>
        <p:txBody>
          <a:bodyPr>
            <a:normAutofit fontScale="25000" lnSpcReduction="20000"/>
          </a:bodyPr>
          <a:lstStyle/>
          <a:p>
            <a:pPr marL="342900" lvl="0" indent="0" algn="just">
              <a:lnSpc>
                <a:spcPct val="120000"/>
              </a:lnSpc>
              <a:spcBef>
                <a:spcPts val="0"/>
              </a:spcBef>
              <a:buFont typeface="Times New Roman" panose="02020603050405020304" pitchFamily="18" charset="0"/>
              <a:buAutoNum type="arabicPeriod"/>
              <a:tabLst>
                <a:tab pos="630555" algn="l"/>
              </a:tabLst>
            </a:pPr>
            <a:r>
              <a:rPr lang="ru-RU" sz="7200" dirty="0" err="1">
                <a:effectLst/>
                <a:latin typeface="Times New Roman" panose="02020603050405020304" pitchFamily="18" charset="0"/>
                <a:ea typeface="Calibri" panose="020F0502020204030204" pitchFamily="34" charset="0"/>
                <a:cs typeface="Times New Roman" panose="02020603050405020304" pitchFamily="18" charset="0"/>
              </a:rPr>
              <a:t>Йёреског</a:t>
            </a:r>
            <a:r>
              <a:rPr lang="ru-RU" sz="7200" dirty="0">
                <a:effectLst/>
                <a:latin typeface="Times New Roman" panose="02020603050405020304" pitchFamily="18" charset="0"/>
                <a:ea typeface="Calibri" panose="020F0502020204030204" pitchFamily="34" charset="0"/>
                <a:cs typeface="Times New Roman" panose="02020603050405020304" pitchFamily="18" charset="0"/>
              </a:rPr>
              <a:t> К.Г., </a:t>
            </a:r>
            <a:r>
              <a:rPr lang="ru-RU" sz="7200" dirty="0" err="1">
                <a:effectLst/>
                <a:latin typeface="Times New Roman" panose="02020603050405020304" pitchFamily="18" charset="0"/>
                <a:ea typeface="Calibri" panose="020F0502020204030204" pitchFamily="34" charset="0"/>
                <a:cs typeface="Times New Roman" panose="02020603050405020304" pitchFamily="18" charset="0"/>
              </a:rPr>
              <a:t>Клован</a:t>
            </a:r>
            <a:r>
              <a:rPr lang="ru-RU" sz="7200" dirty="0">
                <a:effectLst/>
                <a:latin typeface="Times New Roman" panose="02020603050405020304" pitchFamily="18" charset="0"/>
                <a:ea typeface="Calibri" panose="020F0502020204030204" pitchFamily="34" charset="0"/>
                <a:cs typeface="Times New Roman" panose="02020603050405020304" pitchFamily="18" charset="0"/>
              </a:rPr>
              <a:t> Д.И., </a:t>
            </a:r>
            <a:r>
              <a:rPr lang="ru-RU" sz="7200" dirty="0" err="1">
                <a:effectLst/>
                <a:latin typeface="Times New Roman" panose="02020603050405020304" pitchFamily="18" charset="0"/>
                <a:ea typeface="Calibri" panose="020F0502020204030204" pitchFamily="34" charset="0"/>
                <a:cs typeface="Times New Roman" panose="02020603050405020304" pitchFamily="18" charset="0"/>
              </a:rPr>
              <a:t>Реймент</a:t>
            </a:r>
            <a:r>
              <a:rPr lang="ru-RU" sz="7200" dirty="0">
                <a:effectLst/>
                <a:latin typeface="Times New Roman" panose="02020603050405020304" pitchFamily="18" charset="0"/>
                <a:ea typeface="Calibri" panose="020F0502020204030204" pitchFamily="34" charset="0"/>
                <a:cs typeface="Times New Roman" panose="02020603050405020304" pitchFamily="18" charset="0"/>
              </a:rPr>
              <a:t> Р.А. Геологический факторный анализ. – Л.: Недра, 1980. – 223 с.</a:t>
            </a:r>
          </a:p>
          <a:p>
            <a:pPr marL="342900" lvl="0" indent="0" algn="just">
              <a:lnSpc>
                <a:spcPct val="120000"/>
              </a:lnSpc>
              <a:spcBef>
                <a:spcPts val="0"/>
              </a:spcBef>
              <a:buFont typeface="Times New Roman" panose="02020603050405020304" pitchFamily="18" charset="0"/>
              <a:buAutoNum type="arabicPeriod"/>
              <a:tabLst>
                <a:tab pos="630555" algn="l"/>
              </a:tabLst>
            </a:pPr>
            <a:r>
              <a:rPr lang="ru-RU" sz="7200" dirty="0">
                <a:effectLst/>
                <a:latin typeface="Times New Roman" panose="02020603050405020304" pitchFamily="18" charset="0"/>
                <a:ea typeface="Calibri" panose="020F0502020204030204" pitchFamily="34" charset="0"/>
                <a:cs typeface="Times New Roman" panose="02020603050405020304" pitchFamily="18" charset="0"/>
              </a:rPr>
              <a:t>Андерсон Т. Введение в многомерный статистический анализ. – М.: ГИФМЛ, 1963. – 500 с. </a:t>
            </a:r>
          </a:p>
          <a:p>
            <a:pPr marL="342900" lvl="0" indent="0" algn="just">
              <a:lnSpc>
                <a:spcPct val="120000"/>
              </a:lnSpc>
              <a:spcBef>
                <a:spcPts val="0"/>
              </a:spcBef>
              <a:buFont typeface="Times New Roman" panose="02020603050405020304" pitchFamily="18" charset="0"/>
              <a:buAutoNum type="arabicPeriod"/>
              <a:tabLst>
                <a:tab pos="630555" algn="l"/>
              </a:tabLst>
            </a:pPr>
            <a:r>
              <a:rPr lang="ru-RU" sz="7200" dirty="0">
                <a:effectLst/>
                <a:latin typeface="Times New Roman" panose="02020603050405020304" pitchFamily="18" charset="0"/>
                <a:ea typeface="Calibri" panose="020F0502020204030204" pitchFamily="34" charset="0"/>
                <a:cs typeface="Times New Roman" panose="02020603050405020304" pitchFamily="18" charset="0"/>
              </a:rPr>
              <a:t>Павличенко Л.М. Многомерные статистические модели в геоэкологии. – Алматы: </a:t>
            </a:r>
            <a:r>
              <a:rPr lang="en-US" sz="7200" dirty="0" err="1">
                <a:effectLst/>
                <a:latin typeface="Times New Roman" panose="02020603050405020304" pitchFamily="18" charset="0"/>
                <a:ea typeface="Calibri" panose="020F0502020204030204" pitchFamily="34" charset="0"/>
                <a:cs typeface="Times New Roman" panose="02020603050405020304" pitchFamily="18" charset="0"/>
              </a:rPr>
              <a:t>ProService</a:t>
            </a:r>
            <a:r>
              <a:rPr lang="en-US" sz="7200" dirty="0">
                <a:effectLst/>
                <a:latin typeface="Times New Roman" panose="02020603050405020304" pitchFamily="18" charset="0"/>
                <a:ea typeface="Calibri" panose="020F0502020204030204" pitchFamily="34" charset="0"/>
                <a:cs typeface="Times New Roman" panose="02020603050405020304" pitchFamily="18" charset="0"/>
              </a:rPr>
              <a:t> LTD</a:t>
            </a:r>
            <a:r>
              <a:rPr lang="ru-RU" sz="7200" dirty="0">
                <a:effectLst/>
                <a:latin typeface="Times New Roman" panose="02020603050405020304" pitchFamily="18" charset="0"/>
                <a:ea typeface="Calibri" panose="020F0502020204030204" pitchFamily="34" charset="0"/>
                <a:cs typeface="Times New Roman" panose="02020603050405020304" pitchFamily="18" charset="0"/>
              </a:rPr>
              <a:t>, 2007. – 173 с. </a:t>
            </a:r>
          </a:p>
          <a:p>
            <a:pPr marL="342900" lvl="0" indent="0" algn="just">
              <a:lnSpc>
                <a:spcPct val="120000"/>
              </a:lnSpc>
              <a:spcBef>
                <a:spcPts val="0"/>
              </a:spcBef>
              <a:buFont typeface="Times New Roman" panose="02020603050405020304" pitchFamily="18" charset="0"/>
              <a:buAutoNum type="arabicPeriod"/>
              <a:tabLst>
                <a:tab pos="630555" algn="l"/>
              </a:tabLst>
            </a:pPr>
            <a:r>
              <a:rPr lang="ru-RU" sz="7200" dirty="0">
                <a:effectLst/>
                <a:latin typeface="Times New Roman" panose="02020603050405020304" pitchFamily="18" charset="0"/>
                <a:ea typeface="Calibri" panose="020F0502020204030204" pitchFamily="34" charset="0"/>
                <a:cs typeface="Times New Roman" panose="02020603050405020304" pitchFamily="18" charset="0"/>
              </a:rPr>
              <a:t>Айвазян С.А. Модельно- и </a:t>
            </a:r>
            <a:r>
              <a:rPr lang="ru-RU" sz="7200" dirty="0" err="1">
                <a:effectLst/>
                <a:latin typeface="Times New Roman" panose="02020603050405020304" pitchFamily="18" charset="0"/>
                <a:ea typeface="Calibri" panose="020F0502020204030204" pitchFamily="34" charset="0"/>
                <a:cs typeface="Times New Roman" panose="02020603050405020304" pitchFamily="18" charset="0"/>
              </a:rPr>
              <a:t>методоориентированные</a:t>
            </a:r>
            <a:r>
              <a:rPr lang="ru-RU" sz="72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7200" dirty="0" err="1">
                <a:effectLst/>
                <a:latin typeface="Times New Roman" panose="02020603050405020304" pitchFamily="18" charset="0"/>
                <a:ea typeface="Calibri" panose="020F0502020204030204" pitchFamily="34" charset="0"/>
                <a:cs typeface="Times New Roman" panose="02020603050405020304" pitchFamily="18" charset="0"/>
              </a:rPr>
              <a:t>интеллектуализированные</a:t>
            </a:r>
            <a:r>
              <a:rPr lang="ru-RU" sz="7200" dirty="0">
                <a:effectLst/>
                <a:latin typeface="Times New Roman" panose="02020603050405020304" pitchFamily="18" charset="0"/>
                <a:ea typeface="Calibri" panose="020F0502020204030204" pitchFamily="34" charset="0"/>
                <a:cs typeface="Times New Roman" panose="02020603050405020304" pitchFamily="18" charset="0"/>
              </a:rPr>
              <a:t> программные комплексы по статистическому анализу данных // В кн.: Многомерный статистический анализ и вероятностное моделирование реальных процессов. – М.: Наука, 1990. – С. 6-30.</a:t>
            </a:r>
          </a:p>
          <a:p>
            <a:pPr marL="342900" lvl="0" indent="0" algn="just">
              <a:lnSpc>
                <a:spcPct val="120000"/>
              </a:lnSpc>
              <a:spcBef>
                <a:spcPts val="0"/>
              </a:spcBef>
              <a:buFont typeface="Times New Roman" panose="02020603050405020304" pitchFamily="18" charset="0"/>
              <a:buAutoNum type="arabicPeriod"/>
              <a:tabLst>
                <a:tab pos="630555" algn="l"/>
              </a:tabLst>
            </a:pPr>
            <a:r>
              <a:rPr lang="ru-RU" sz="7200" dirty="0">
                <a:effectLst/>
                <a:latin typeface="Times New Roman" panose="02020603050405020304" pitchFamily="18" charset="0"/>
                <a:ea typeface="Calibri" panose="020F0502020204030204" pitchFamily="34" charset="0"/>
                <a:cs typeface="Times New Roman" panose="02020603050405020304" pitchFamily="18" charset="0"/>
              </a:rPr>
              <a:t>Павличенко Л.М. Системное моделирование природно-технических геосистем // В кн.: Новые подходы и методы в изучении природных и природно-хозяйственных систем. – Алматы: </a:t>
            </a:r>
            <a:r>
              <a:rPr lang="kk-KZ" sz="7200" dirty="0">
                <a:effectLst/>
                <a:latin typeface="Times New Roman" panose="02020603050405020304" pitchFamily="18" charset="0"/>
                <a:ea typeface="Calibri" panose="020F0502020204030204" pitchFamily="34" charset="0"/>
                <a:cs typeface="Times New Roman" panose="02020603050405020304" pitchFamily="18" charset="0"/>
              </a:rPr>
              <a:t>Қазақ университеті</a:t>
            </a:r>
            <a:r>
              <a:rPr lang="ru-RU" sz="7200" dirty="0">
                <a:effectLst/>
                <a:latin typeface="Times New Roman" panose="02020603050405020304" pitchFamily="18" charset="0"/>
                <a:ea typeface="Calibri" panose="020F0502020204030204" pitchFamily="34" charset="0"/>
                <a:cs typeface="Times New Roman" panose="02020603050405020304" pitchFamily="18" charset="0"/>
              </a:rPr>
              <a:t>, 2000. –                 С. 132-135. </a:t>
            </a:r>
          </a:p>
          <a:p>
            <a:pPr marL="342900" lvl="0" indent="0" algn="just">
              <a:lnSpc>
                <a:spcPct val="120000"/>
              </a:lnSpc>
              <a:spcBef>
                <a:spcPts val="0"/>
              </a:spcBef>
              <a:buFont typeface="Times New Roman" panose="02020603050405020304" pitchFamily="18" charset="0"/>
              <a:buAutoNum type="arabicPeriod"/>
              <a:tabLst>
                <a:tab pos="630555" algn="l"/>
              </a:tabLst>
            </a:pPr>
            <a:r>
              <a:rPr lang="ru-RU" sz="7200" dirty="0">
                <a:effectLst/>
                <a:latin typeface="Times New Roman" panose="02020603050405020304" pitchFamily="18" charset="0"/>
                <a:ea typeface="Calibri" panose="020F0502020204030204" pitchFamily="34" charset="0"/>
                <a:cs typeface="Times New Roman" panose="02020603050405020304" pitchFamily="18" charset="0"/>
              </a:rPr>
              <a:t>Павличенко Л.М. К технологии построения моделей прогноза изменений </a:t>
            </a:r>
            <a:r>
              <a:rPr lang="ru-RU" sz="7200" dirty="0" err="1">
                <a:effectLst/>
                <a:latin typeface="Times New Roman" panose="02020603050405020304" pitchFamily="18" charset="0"/>
                <a:ea typeface="Calibri" panose="020F0502020204030204" pitchFamily="34" charset="0"/>
                <a:cs typeface="Times New Roman" panose="02020603050405020304" pitchFamily="18" charset="0"/>
              </a:rPr>
              <a:t>экогеосистем</a:t>
            </a:r>
            <a:r>
              <a:rPr lang="ru-RU" sz="7200" dirty="0">
                <a:effectLst/>
                <a:latin typeface="Times New Roman" panose="02020603050405020304" pitchFamily="18" charset="0"/>
                <a:ea typeface="Calibri" panose="020F0502020204030204" pitchFamily="34" charset="0"/>
                <a:cs typeface="Times New Roman" panose="02020603050405020304" pitchFamily="18" charset="0"/>
              </a:rPr>
              <a:t> // Гидрометеорология и экология. – 2000. – №1. –            С. 37-60. </a:t>
            </a:r>
          </a:p>
          <a:p>
            <a:pPr indent="270510" algn="ctr">
              <a:lnSpc>
                <a:spcPts val="1655"/>
              </a:lnSpc>
              <a:spcAft>
                <a:spcPts val="3300"/>
              </a:spcAft>
            </a:pPr>
            <a:r>
              <a:rPr lang="ru-RU" sz="49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49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buNone/>
            </a:pPr>
            <a:r>
              <a:rPr lang="ru-RU" sz="2000" dirty="0">
                <a:latin typeface="Arial" panose="020B0604020202020204" pitchFamily="34" charset="0"/>
                <a:cs typeface="Arial" panose="020B0604020202020204" pitchFamily="34" charset="0"/>
              </a:rPr>
              <a:t/>
            </a:r>
            <a:br>
              <a:rPr lang="ru-RU" sz="2000" dirty="0">
                <a:latin typeface="Arial" panose="020B0604020202020204" pitchFamily="34" charset="0"/>
                <a:cs typeface="Arial" panose="020B0604020202020204" pitchFamily="34" charset="0"/>
              </a:rPr>
            </a:br>
            <a:endParaRPr lang="ru-RU" sz="2000" dirty="0">
              <a:latin typeface="Arial" panose="020B0604020202020204" pitchFamily="34" charset="0"/>
              <a:cs typeface="Arial" panose="020B0604020202020204" pitchFamily="34" charset="0"/>
            </a:endParaRPr>
          </a:p>
        </p:txBody>
      </p:sp>
      <p:sp>
        <p:nvSpPr>
          <p:cNvPr id="64" name="Скругленный прямоугольник 4">
            <a:extLst>
              <a:ext uri="{FF2B5EF4-FFF2-40B4-BE49-F238E27FC236}">
                <a16:creationId xmlns:a16="http://schemas.microsoft.com/office/drawing/2014/main" id="{0D509619-83D1-4D50-8E2B-1F85468B7A12}"/>
              </a:ext>
            </a:extLst>
          </p:cNvPr>
          <p:cNvSpPr/>
          <p:nvPr/>
        </p:nvSpPr>
        <p:spPr>
          <a:xfrm>
            <a:off x="2003488" y="322759"/>
            <a:ext cx="8181975" cy="581025"/>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62" name="Заголовок 1">
            <a:extLst>
              <a:ext uri="{FF2B5EF4-FFF2-40B4-BE49-F238E27FC236}">
                <a16:creationId xmlns:a16="http://schemas.microsoft.com/office/drawing/2014/main" id="{028D9DAB-6A13-4E4A-B7F3-5A84D35BB295}"/>
              </a:ext>
            </a:extLst>
          </p:cNvPr>
          <p:cNvSpPr>
            <a:spLocks noGrp="1"/>
          </p:cNvSpPr>
          <p:nvPr>
            <p:ph type="title"/>
          </p:nvPr>
        </p:nvSpPr>
        <p:spPr>
          <a:xfrm>
            <a:off x="861654" y="336282"/>
            <a:ext cx="10972800" cy="564672"/>
          </a:xfrm>
        </p:spPr>
        <p:txBody>
          <a:bodyPr>
            <a:normAutofit/>
          </a:bodyPr>
          <a:lstStyle/>
          <a:p>
            <a:pPr algn="ctr"/>
            <a:r>
              <a:rPr lang="ru-RU" sz="28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Список использованных источников</a:t>
            </a:r>
          </a:p>
        </p:txBody>
      </p:sp>
    </p:spTree>
    <p:extLst>
      <p:ext uri="{BB962C8B-B14F-4D97-AF65-F5344CB8AC3E}">
        <p14:creationId xmlns:p14="http://schemas.microsoft.com/office/powerpoint/2010/main" val="8248724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12" name="Rectangle 111">
            <a:extLst>
              <a:ext uri="{FF2B5EF4-FFF2-40B4-BE49-F238E27FC236}">
                <a16:creationId xmlns:a16="http://schemas.microsoft.com/office/drawing/2014/main" id="{0786EB66-C867-4091-BE41-0977C316230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a:extLst>
              <a:ext uri="{FF2B5EF4-FFF2-40B4-BE49-F238E27FC236}">
                <a16:creationId xmlns:a16="http://schemas.microsoft.com/office/drawing/2014/main" id="{49AC298A-B9B9-4BAB-BCF5-45A44E5BA7D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115">
            <a:extLst>
              <a:ext uri="{FF2B5EF4-FFF2-40B4-BE49-F238E27FC236}">
                <a16:creationId xmlns:a16="http://schemas.microsoft.com/office/drawing/2014/main" id="{81BF8F48-5FE7-4A46-8BEB-AF2AE44CD2E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8" name="Group 117">
            <a:extLst>
              <a:ext uri="{FF2B5EF4-FFF2-40B4-BE49-F238E27FC236}">
                <a16:creationId xmlns:a16="http://schemas.microsoft.com/office/drawing/2014/main" id="{117AB195-E690-4959-B435-3BC469C2CA48}"/>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19" name="Rectangle 64">
              <a:extLst>
                <a:ext uri="{FF2B5EF4-FFF2-40B4-BE49-F238E27FC236}">
                  <a16:creationId xmlns:a16="http://schemas.microsoft.com/office/drawing/2014/main" id="{BBBA5550-3A7F-41FE-AEC2-85F9CA801E3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Rectangle 66">
              <a:extLst>
                <a:ext uri="{FF2B5EF4-FFF2-40B4-BE49-F238E27FC236}">
                  <a16:creationId xmlns:a16="http://schemas.microsoft.com/office/drawing/2014/main" id="{20C75782-E825-4F5C-B9E2-269CD9E69B9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Rectangle 64">
              <a:extLst>
                <a:ext uri="{FF2B5EF4-FFF2-40B4-BE49-F238E27FC236}">
                  <a16:creationId xmlns:a16="http://schemas.microsoft.com/office/drawing/2014/main" id="{3F6D5B3A-F638-4015-BF3D-202A166FD4E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Rectangle 66">
              <a:extLst>
                <a:ext uri="{FF2B5EF4-FFF2-40B4-BE49-F238E27FC236}">
                  <a16:creationId xmlns:a16="http://schemas.microsoft.com/office/drawing/2014/main" id="{C8B81319-436D-4F21-ABCC-A5838F98926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Rectangle 64">
              <a:extLst>
                <a:ext uri="{FF2B5EF4-FFF2-40B4-BE49-F238E27FC236}">
                  <a16:creationId xmlns:a16="http://schemas.microsoft.com/office/drawing/2014/main" id="{6C0516BC-CF7B-4D50-8C67-0665D3FD9A4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Rectangle 66">
              <a:extLst>
                <a:ext uri="{FF2B5EF4-FFF2-40B4-BE49-F238E27FC236}">
                  <a16:creationId xmlns:a16="http://schemas.microsoft.com/office/drawing/2014/main" id="{C232F28B-582E-441D-A117-D9A1A40EBCC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Rectangle 64">
              <a:extLst>
                <a:ext uri="{FF2B5EF4-FFF2-40B4-BE49-F238E27FC236}">
                  <a16:creationId xmlns:a16="http://schemas.microsoft.com/office/drawing/2014/main" id="{5E43823E-66CA-4740-95AE-DB53C2751B6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Rectangle 66">
              <a:extLst>
                <a:ext uri="{FF2B5EF4-FFF2-40B4-BE49-F238E27FC236}">
                  <a16:creationId xmlns:a16="http://schemas.microsoft.com/office/drawing/2014/main" id="{06C1A5BC-53FF-465A-8394-81554FCDA01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Rectangle 64">
              <a:extLst>
                <a:ext uri="{FF2B5EF4-FFF2-40B4-BE49-F238E27FC236}">
                  <a16:creationId xmlns:a16="http://schemas.microsoft.com/office/drawing/2014/main" id="{86AAA0B5-FFC7-499B-9C1B-8DFFB4F2910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Rectangle 66">
              <a:extLst>
                <a:ext uri="{FF2B5EF4-FFF2-40B4-BE49-F238E27FC236}">
                  <a16:creationId xmlns:a16="http://schemas.microsoft.com/office/drawing/2014/main" id="{A1B55CB2-2108-462D-B109-4D76D34A824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Rectangle 64">
              <a:extLst>
                <a:ext uri="{FF2B5EF4-FFF2-40B4-BE49-F238E27FC236}">
                  <a16:creationId xmlns:a16="http://schemas.microsoft.com/office/drawing/2014/main" id="{9E620EE3-25FA-4C0B-9F5D-470FF51B9B1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Rectangle 66">
              <a:extLst>
                <a:ext uri="{FF2B5EF4-FFF2-40B4-BE49-F238E27FC236}">
                  <a16:creationId xmlns:a16="http://schemas.microsoft.com/office/drawing/2014/main" id="{52A5BDF8-AD17-44D3-B1C9-E165158D919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2" name="Group 131">
            <a:extLst>
              <a:ext uri="{FF2B5EF4-FFF2-40B4-BE49-F238E27FC236}">
                <a16:creationId xmlns:a16="http://schemas.microsoft.com/office/drawing/2014/main" id="{9D9672DB-F953-4898-9C52-03A164FADED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133" name="Rectangle 2">
              <a:extLst>
                <a:ext uri="{FF2B5EF4-FFF2-40B4-BE49-F238E27FC236}">
                  <a16:creationId xmlns:a16="http://schemas.microsoft.com/office/drawing/2014/main" id="{BF03BEBE-5AB3-4234-9975-887E86FEDE1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Rectangle 59">
              <a:extLst>
                <a:ext uri="{FF2B5EF4-FFF2-40B4-BE49-F238E27FC236}">
                  <a16:creationId xmlns:a16="http://schemas.microsoft.com/office/drawing/2014/main" id="{77545F09-233F-4039-B88E-8B7EE733B6C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Rectangle 62">
              <a:extLst>
                <a:ext uri="{FF2B5EF4-FFF2-40B4-BE49-F238E27FC236}">
                  <a16:creationId xmlns:a16="http://schemas.microsoft.com/office/drawing/2014/main" id="{B89D6423-0884-41BE-BAB8-0F8A9851D54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Rectangle 64">
              <a:extLst>
                <a:ext uri="{FF2B5EF4-FFF2-40B4-BE49-F238E27FC236}">
                  <a16:creationId xmlns:a16="http://schemas.microsoft.com/office/drawing/2014/main" id="{2316554F-5550-4E94-BF70-9B1092E2A85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Rectangle 66">
              <a:extLst>
                <a:ext uri="{FF2B5EF4-FFF2-40B4-BE49-F238E27FC236}">
                  <a16:creationId xmlns:a16="http://schemas.microsoft.com/office/drawing/2014/main" id="{B3B986A6-E7CE-46D5-B7C2-E469056C52C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Rectangle 2">
              <a:extLst>
                <a:ext uri="{FF2B5EF4-FFF2-40B4-BE49-F238E27FC236}">
                  <a16:creationId xmlns:a16="http://schemas.microsoft.com/office/drawing/2014/main" id="{513E22E1-E1BD-471B-9959-02D382CDB4A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Rectangle 59">
              <a:extLst>
                <a:ext uri="{FF2B5EF4-FFF2-40B4-BE49-F238E27FC236}">
                  <a16:creationId xmlns:a16="http://schemas.microsoft.com/office/drawing/2014/main" id="{81396781-D57E-417F-9D99-C69663C283F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Rectangle 62">
              <a:extLst>
                <a:ext uri="{FF2B5EF4-FFF2-40B4-BE49-F238E27FC236}">
                  <a16:creationId xmlns:a16="http://schemas.microsoft.com/office/drawing/2014/main" id="{B3DCA897-9502-460C-B0A6-67548D09B71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Rectangle 64">
              <a:extLst>
                <a:ext uri="{FF2B5EF4-FFF2-40B4-BE49-F238E27FC236}">
                  <a16:creationId xmlns:a16="http://schemas.microsoft.com/office/drawing/2014/main" id="{009AF730-DCD4-4428-A9E9-D26FAD14202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Rectangle 66">
              <a:extLst>
                <a:ext uri="{FF2B5EF4-FFF2-40B4-BE49-F238E27FC236}">
                  <a16:creationId xmlns:a16="http://schemas.microsoft.com/office/drawing/2014/main" id="{72AF0F75-11D1-432A-969B-1F454307F52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Rectangle 2">
              <a:extLst>
                <a:ext uri="{FF2B5EF4-FFF2-40B4-BE49-F238E27FC236}">
                  <a16:creationId xmlns:a16="http://schemas.microsoft.com/office/drawing/2014/main" id="{23397648-9CC0-48EE-86FE-B819830EA2C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Rectangle 59">
              <a:extLst>
                <a:ext uri="{FF2B5EF4-FFF2-40B4-BE49-F238E27FC236}">
                  <a16:creationId xmlns:a16="http://schemas.microsoft.com/office/drawing/2014/main" id="{5C7C485C-93D0-46DC-AD54-B0AFDAEA7A1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Rectangle 62">
              <a:extLst>
                <a:ext uri="{FF2B5EF4-FFF2-40B4-BE49-F238E27FC236}">
                  <a16:creationId xmlns:a16="http://schemas.microsoft.com/office/drawing/2014/main" id="{BB2C71AA-96A2-4945-BE1C-17FEF965F79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Rectangle 64">
              <a:extLst>
                <a:ext uri="{FF2B5EF4-FFF2-40B4-BE49-F238E27FC236}">
                  <a16:creationId xmlns:a16="http://schemas.microsoft.com/office/drawing/2014/main" id="{1914A3E6-8F60-4CB5-8142-47B57D38C60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Rectangle 66">
              <a:extLst>
                <a:ext uri="{FF2B5EF4-FFF2-40B4-BE49-F238E27FC236}">
                  <a16:creationId xmlns:a16="http://schemas.microsoft.com/office/drawing/2014/main" id="{8E36D6EE-E260-44F2-8D0C-B86573A6803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Rectangle 2">
              <a:extLst>
                <a:ext uri="{FF2B5EF4-FFF2-40B4-BE49-F238E27FC236}">
                  <a16:creationId xmlns:a16="http://schemas.microsoft.com/office/drawing/2014/main" id="{A1EDD0E7-0ACC-4782-BB65-179218A5360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Rectangle 59">
              <a:extLst>
                <a:ext uri="{FF2B5EF4-FFF2-40B4-BE49-F238E27FC236}">
                  <a16:creationId xmlns:a16="http://schemas.microsoft.com/office/drawing/2014/main" id="{61301D83-35ED-45D9-808A-4BDADF2B221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Rectangle 62">
              <a:extLst>
                <a:ext uri="{FF2B5EF4-FFF2-40B4-BE49-F238E27FC236}">
                  <a16:creationId xmlns:a16="http://schemas.microsoft.com/office/drawing/2014/main" id="{8ED1BB52-7859-46C1-997C-F679C92369F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Rectangle 64">
              <a:extLst>
                <a:ext uri="{FF2B5EF4-FFF2-40B4-BE49-F238E27FC236}">
                  <a16:creationId xmlns:a16="http://schemas.microsoft.com/office/drawing/2014/main" id="{7A5D5BB8-21AD-44D8-8793-CB4924B9380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Rectangle 66">
              <a:extLst>
                <a:ext uri="{FF2B5EF4-FFF2-40B4-BE49-F238E27FC236}">
                  <a16:creationId xmlns:a16="http://schemas.microsoft.com/office/drawing/2014/main" id="{6B17B7F3-3D9C-4459-AF7F-6BCF1366474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Rectangle 2">
              <a:extLst>
                <a:ext uri="{FF2B5EF4-FFF2-40B4-BE49-F238E27FC236}">
                  <a16:creationId xmlns:a16="http://schemas.microsoft.com/office/drawing/2014/main" id="{03AF9AAC-5EF8-43F6-A71F-CAACB54FF67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Rectangle 59">
              <a:extLst>
                <a:ext uri="{FF2B5EF4-FFF2-40B4-BE49-F238E27FC236}">
                  <a16:creationId xmlns:a16="http://schemas.microsoft.com/office/drawing/2014/main" id="{F0D2C464-1C0A-4D91-9AAA-C053C895FDF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Rectangle 62">
              <a:extLst>
                <a:ext uri="{FF2B5EF4-FFF2-40B4-BE49-F238E27FC236}">
                  <a16:creationId xmlns:a16="http://schemas.microsoft.com/office/drawing/2014/main" id="{4BEDADBB-1E6E-48F0-BBF3-EB9B978FB25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Rectangle 64">
              <a:extLst>
                <a:ext uri="{FF2B5EF4-FFF2-40B4-BE49-F238E27FC236}">
                  <a16:creationId xmlns:a16="http://schemas.microsoft.com/office/drawing/2014/main" id="{A768E058-61D9-41D6-AC45-94D984A89B4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Rectangle 66">
              <a:extLst>
                <a:ext uri="{FF2B5EF4-FFF2-40B4-BE49-F238E27FC236}">
                  <a16:creationId xmlns:a16="http://schemas.microsoft.com/office/drawing/2014/main" id="{99718B8A-0078-45EC-9F2C-1B6E96E1B73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8" name="Заголовок 1">
            <a:extLst>
              <a:ext uri="{FF2B5EF4-FFF2-40B4-BE49-F238E27FC236}">
                <a16:creationId xmlns:a16="http://schemas.microsoft.com/office/drawing/2014/main" id="{274D7792-7E79-4D67-987E-3064A69300A4}"/>
              </a:ext>
            </a:extLst>
          </p:cNvPr>
          <p:cNvSpPr>
            <a:spLocks noGrp="1"/>
          </p:cNvSpPr>
          <p:nvPr>
            <p:ph type="title"/>
          </p:nvPr>
        </p:nvSpPr>
        <p:spPr>
          <a:xfrm>
            <a:off x="838200" y="2195716"/>
            <a:ext cx="10515600" cy="1325563"/>
          </a:xfrm>
        </p:spPr>
        <p:txBody>
          <a:bodyPr/>
          <a:lstStyle/>
          <a:p>
            <a:pPr algn="ctr"/>
            <a:r>
              <a:rPr lang="ru-RU"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Благодарю за внимание!</a:t>
            </a:r>
          </a:p>
        </p:txBody>
      </p:sp>
    </p:spTree>
    <p:extLst>
      <p:ext uri="{BB962C8B-B14F-4D97-AF65-F5344CB8AC3E}">
        <p14:creationId xmlns:p14="http://schemas.microsoft.com/office/powerpoint/2010/main" val="22171037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6EFD3D9-44F0-4267-BCC1-1613E79D827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6">
            <a:extLst>
              <a:ext uri="{FF2B5EF4-FFF2-40B4-BE49-F238E27FC236}">
                <a16:creationId xmlns:a16="http://schemas.microsoft.com/office/drawing/2014/main" id="{A779A851-95D6-41AF-937A-B0E4B7F6FA8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2164" y="900814"/>
            <a:ext cx="759618"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7">
            <a:extLst>
              <a:ext uri="{FF2B5EF4-FFF2-40B4-BE49-F238E27FC236}">
                <a16:creationId xmlns:a16="http://schemas.microsoft.com/office/drawing/2014/main" id="{953FB2E7-B6CB-429C-81EB-D9516D6D5C8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4437" y="633165"/>
            <a:ext cx="482654"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Shape 13">
            <a:extLst>
              <a:ext uri="{FF2B5EF4-FFF2-40B4-BE49-F238E27FC236}">
                <a16:creationId xmlns:a16="http://schemas.microsoft.com/office/drawing/2014/main" id="{2EC40DB1-B719-4A13-9A4D-0966B4B2786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4621" y="636723"/>
            <a:ext cx="4000062" cy="5257799"/>
          </a:xfrm>
          <a:custGeom>
            <a:avLst/>
            <a:gdLst>
              <a:gd name="connsiteX0" fmla="*/ 0 w 4634682"/>
              <a:gd name="connsiteY0" fmla="*/ 0 h 5257799"/>
              <a:gd name="connsiteX1" fmla="*/ 4634682 w 4634682"/>
              <a:gd name="connsiteY1" fmla="*/ 0 h 5257799"/>
              <a:gd name="connsiteX2" fmla="*/ 4634682 w 4634682"/>
              <a:gd name="connsiteY2" fmla="*/ 5257799 h 5257799"/>
              <a:gd name="connsiteX3" fmla="*/ 0 w 4634682"/>
              <a:gd name="connsiteY3" fmla="*/ 5257799 h 5257799"/>
            </a:gdLst>
            <a:ahLst/>
            <a:cxnLst>
              <a:cxn ang="0">
                <a:pos x="connsiteX0" y="connsiteY0"/>
              </a:cxn>
              <a:cxn ang="0">
                <a:pos x="connsiteX1" y="connsiteY1"/>
              </a:cxn>
              <a:cxn ang="0">
                <a:pos x="connsiteX2" y="connsiteY2"/>
              </a:cxn>
              <a:cxn ang="0">
                <a:pos x="connsiteX3" y="connsiteY3"/>
              </a:cxn>
            </a:cxnLst>
            <a:rect l="l" t="t" r="r" b="b"/>
            <a:pathLst>
              <a:path w="4634682" h="5257799">
                <a:moveTo>
                  <a:pt x="0" y="0"/>
                </a:moveTo>
                <a:lnTo>
                  <a:pt x="4634682" y="0"/>
                </a:lnTo>
                <a:lnTo>
                  <a:pt x="4634682" y="5257799"/>
                </a:lnTo>
                <a:lnTo>
                  <a:pt x="0" y="5257799"/>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8">
            <a:extLst>
              <a:ext uri="{FF2B5EF4-FFF2-40B4-BE49-F238E27FC236}">
                <a16:creationId xmlns:a16="http://schemas.microsoft.com/office/drawing/2014/main" id="{82211336-CFF3-412D-868A-6679C1004C4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901782" y="1352302"/>
            <a:ext cx="6655597"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 name="Объект 2"/>
          <p:cNvSpPr>
            <a:spLocks noGrp="1"/>
          </p:cNvSpPr>
          <p:nvPr>
            <p:ph idx="1"/>
          </p:nvPr>
        </p:nvSpPr>
        <p:spPr>
          <a:xfrm>
            <a:off x="5221862" y="1719618"/>
            <a:ext cx="5948831" cy="3083609"/>
          </a:xfrm>
        </p:spPr>
        <p:txBody>
          <a:bodyPr anchor="t">
            <a:noAutofit/>
          </a:bodyPr>
          <a:lstStyle/>
          <a:p>
            <a:pPr marL="0" indent="0" algn="just">
              <a:lnSpc>
                <a:spcPct val="100000"/>
              </a:lnSpc>
              <a:spcBef>
                <a:spcPts val="0"/>
              </a:spcBef>
              <a:buNone/>
              <a:tabLst>
                <a:tab pos="630555" algn="l"/>
              </a:tabLst>
            </a:pPr>
            <a:r>
              <a:rPr lang="ru-RU" smtClean="0">
                <a:effectLst/>
                <a:latin typeface="Times New Roman" panose="02020603050405020304" pitchFamily="18" charset="0"/>
                <a:ea typeface="Times New Roman" panose="02020603050405020304" pitchFamily="18" charset="0"/>
                <a:cs typeface="Times New Roman" panose="02020603050405020304" pitchFamily="18" charset="0"/>
              </a:rPr>
              <a:t>1.Рассмотреть </a:t>
            </a:r>
            <a:r>
              <a:rPr lang="ru-RU" dirty="0">
                <a:effectLst/>
                <a:latin typeface="Times New Roman" panose="02020603050405020304" pitchFamily="18" charset="0"/>
                <a:ea typeface="Times New Roman" panose="02020603050405020304" pitchFamily="18" charset="0"/>
                <a:cs typeface="Times New Roman" panose="02020603050405020304" pitchFamily="18" charset="0"/>
              </a:rPr>
              <a:t>основные методы оценки степени антропогенных воздействий на геосистемы </a:t>
            </a:r>
          </a:p>
          <a:p>
            <a:pPr marL="0" lvl="0" indent="0" algn="just">
              <a:lnSpc>
                <a:spcPct val="100000"/>
              </a:lnSpc>
              <a:spcBef>
                <a:spcPts val="0"/>
              </a:spcBef>
              <a:buNone/>
              <a:tabLst>
                <a:tab pos="270510" algn="l"/>
              </a:tabLst>
            </a:pPr>
            <a:r>
              <a:rPr lang="kk-KZ" dirty="0">
                <a:effectLst/>
                <a:latin typeface="Times New Roman" panose="02020603050405020304" pitchFamily="18" charset="0"/>
                <a:ea typeface="Times New Roman" panose="02020603050405020304" pitchFamily="18" charset="0"/>
                <a:cs typeface="Times New Roman" panose="02020603050405020304" pitchFamily="18" charset="0"/>
              </a:rPr>
              <a:t>2.Общая характеристика</a:t>
            </a:r>
            <a:endParaRPr lang="ru-RU"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lvl="0" indent="0" algn="just">
              <a:lnSpc>
                <a:spcPct val="100000"/>
              </a:lnSpc>
              <a:spcBef>
                <a:spcPts val="0"/>
              </a:spcBef>
              <a:buNone/>
              <a:tabLst>
                <a:tab pos="270510" algn="l"/>
              </a:tabLst>
            </a:pPr>
            <a:r>
              <a:rPr lang="kk-KZ" dirty="0">
                <a:effectLst/>
                <a:latin typeface="Times New Roman" panose="02020603050405020304" pitchFamily="18" charset="0"/>
                <a:ea typeface="Times New Roman" panose="02020603050405020304" pitchFamily="18" charset="0"/>
                <a:cs typeface="Times New Roman" panose="02020603050405020304" pitchFamily="18" charset="0"/>
              </a:rPr>
              <a:t>3.Этапы </a:t>
            </a:r>
            <a:r>
              <a:rPr lang="ru-RU" dirty="0">
                <a:effectLst/>
                <a:latin typeface="Times New Roman" panose="02020603050405020304" pitchFamily="18" charset="0"/>
                <a:ea typeface="Times New Roman" panose="02020603050405020304" pitchFamily="18" charset="0"/>
                <a:cs typeface="Times New Roman" panose="02020603050405020304" pitchFamily="18" charset="0"/>
              </a:rPr>
              <a:t>компонентного анализа геосистем</a:t>
            </a:r>
          </a:p>
        </p:txBody>
      </p:sp>
      <p:sp>
        <p:nvSpPr>
          <p:cNvPr id="9" name="TextBox 8">
            <a:extLst>
              <a:ext uri="{FF2B5EF4-FFF2-40B4-BE49-F238E27FC236}">
                <a16:creationId xmlns:a16="http://schemas.microsoft.com/office/drawing/2014/main" id="{CA7134B2-3F4C-4032-91C7-EE8B2626C099}"/>
              </a:ext>
            </a:extLst>
          </p:cNvPr>
          <p:cNvSpPr txBox="1"/>
          <p:nvPr/>
        </p:nvSpPr>
        <p:spPr>
          <a:xfrm>
            <a:off x="1021307" y="2627594"/>
            <a:ext cx="3493789" cy="1086708"/>
          </a:xfrm>
          <a:prstGeom prst="rect">
            <a:avLst/>
          </a:prstGeom>
          <a:noFill/>
        </p:spPr>
        <p:txBody>
          <a:bodyPr wrap="square">
            <a:spAutoFit/>
          </a:bodyPr>
          <a:lstStyle/>
          <a:p>
            <a:pPr marL="457200" algn="just">
              <a:lnSpc>
                <a:spcPct val="115000"/>
              </a:lnSpc>
              <a:spcAft>
                <a:spcPts val="1000"/>
              </a:spcAft>
              <a:tabLst>
                <a:tab pos="630555" algn="l"/>
              </a:tabLst>
            </a:pPr>
            <a:r>
              <a:rPr lang="ru-RU" sz="3200" b="1" dirty="0">
                <a:solidFill>
                  <a:srgbClr val="FEFFFF"/>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План лекции:</a:t>
            </a:r>
          </a:p>
          <a:p>
            <a:pPr marL="457200" algn="just">
              <a:lnSpc>
                <a:spcPct val="115000"/>
              </a:lnSpc>
              <a:spcAft>
                <a:spcPts val="1000"/>
              </a:spcAft>
              <a:tabLst>
                <a:tab pos="630555" algn="l"/>
              </a:tabLst>
            </a:pPr>
            <a:endParaRPr lang="ru-RU"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865487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786EB66-C867-4091-BE41-0977C316230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9AC298A-B9B9-4BAB-BCF5-45A44E5BA7D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1BF8F48-5FE7-4A46-8BEB-AF2AE44CD2E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117AB195-E690-4959-B435-3BC469C2CA48}"/>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BBBA5550-3A7F-41FE-AEC2-85F9CA801E3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20C75782-E825-4F5C-B9E2-269CD9E69B9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3F6D5B3A-F638-4015-BF3D-202A166FD4E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C8B81319-436D-4F21-ABCC-A5838F98926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6C0516BC-CF7B-4D50-8C67-0665D3FD9A4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C232F28B-582E-441D-A117-D9A1A40EBCC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5E43823E-66CA-4740-95AE-DB53C2751B6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06C1A5BC-53FF-465A-8394-81554FCDA01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86AAA0B5-FFC7-499B-9C1B-8DFFB4F2910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A1B55CB2-2108-462D-B109-4D76D34A824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9E620EE3-25FA-4C0B-9F5D-470FF51B9B1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52A5BDF8-AD17-44D3-B1C9-E165158D919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9D9672DB-F953-4898-9C52-03A164FADED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BF03BEBE-5AB3-4234-9975-887E86FEDE1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77545F09-233F-4039-B88E-8B7EE733B6C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89D6423-0884-41BE-BAB8-0F8A9851D54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2316554F-5550-4E94-BF70-9B1092E2A85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3B986A6-E7CE-46D5-B7C2-E469056C52C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513E22E1-E1BD-471B-9959-02D382CDB4A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81396781-D57E-417F-9D99-C69663C283F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B3DCA897-9502-460C-B0A6-67548D09B71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009AF730-DCD4-4428-A9E9-D26FAD14202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72AF0F75-11D1-432A-969B-1F454307F52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3397648-9CC0-48EE-86FE-B819830EA2C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5C7C485C-93D0-46DC-AD54-B0AFDAEA7A1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BB2C71AA-96A2-4945-BE1C-17FEF965F79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1914A3E6-8F60-4CB5-8142-47B57D38C60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8E36D6EE-E260-44F2-8D0C-B86573A6803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A1EDD0E7-0ACC-4782-BB65-179218A5360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61301D83-35ED-45D9-808A-4BDADF2B221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ED1BB52-7859-46C1-997C-F679C92369F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7A5D5BB8-21AD-44D8-8793-CB4924B9380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6B17B7F3-3D9C-4459-AF7F-6BCF1366474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03AF9AAC-5EF8-43F6-A71F-CAACB54FF67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F0D2C464-1C0A-4D91-9AAA-C053C895FDF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4BEDADBB-1E6E-48F0-BBF3-EB9B978FB25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A768E058-61D9-41D6-AC45-94D984A89B4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99718B8A-0078-45EC-9F2C-1B6E96E1B73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0" name="Group 5">
            <a:extLst>
              <a:ext uri="{FF2B5EF4-FFF2-40B4-BE49-F238E27FC236}">
                <a16:creationId xmlns:a16="http://schemas.microsoft.com/office/drawing/2014/main" id="{6ADC0001-9913-4587-BA8E-807FD1C59BE9}"/>
              </a:ext>
            </a:extLst>
          </p:cNvPr>
          <p:cNvGrpSpPr/>
          <p:nvPr/>
        </p:nvGrpSpPr>
        <p:grpSpPr>
          <a:xfrm>
            <a:off x="5255650" y="1345474"/>
            <a:ext cx="1840708" cy="4524311"/>
            <a:chOff x="5700156" y="1781299"/>
            <a:chExt cx="1828800" cy="3586347"/>
          </a:xfrm>
        </p:grpSpPr>
        <p:sp>
          <p:nvSpPr>
            <p:cNvPr id="61" name="Donut 4">
              <a:extLst>
                <a:ext uri="{FF2B5EF4-FFF2-40B4-BE49-F238E27FC236}">
                  <a16:creationId xmlns:a16="http://schemas.microsoft.com/office/drawing/2014/main" id="{F5820786-8CE0-44E1-A388-AF40CB447A6E}"/>
                </a:ext>
              </a:extLst>
            </p:cNvPr>
            <p:cNvSpPr/>
            <p:nvPr/>
          </p:nvSpPr>
          <p:spPr>
            <a:xfrm>
              <a:off x="5700156" y="3538846"/>
              <a:ext cx="1828800" cy="1828800"/>
            </a:xfrm>
            <a:prstGeom prst="roundRect">
              <a:avLst/>
            </a:prstGeom>
            <a:gradFill flip="none" rotWithShape="1">
              <a:gsLst>
                <a:gs pos="0">
                  <a:schemeClr val="accent2">
                    <a:shade val="30000"/>
                    <a:satMod val="115000"/>
                  </a:schemeClr>
                </a:gs>
                <a:gs pos="50000">
                  <a:schemeClr val="accent2">
                    <a:shade val="67500"/>
                    <a:satMod val="115000"/>
                  </a:schemeClr>
                </a:gs>
                <a:gs pos="100000">
                  <a:schemeClr val="accent2">
                    <a:shade val="100000"/>
                    <a:satMod val="115000"/>
                  </a:schemeClr>
                </a:gs>
              </a:gsLst>
              <a:lin ang="5400000" scaled="1"/>
              <a:tileRect/>
            </a:gradFill>
            <a:ln>
              <a:noFill/>
            </a:ln>
            <a:effectLst>
              <a:outerShdw blurRad="444500" dist="38100" dir="12600000" sx="108000" sy="108000" algn="t" rotWithShape="0">
                <a:prstClr val="black">
                  <a:alpha val="13000"/>
                </a:prstClr>
              </a:outerShdw>
            </a:effectLst>
            <a:scene3d>
              <a:camera prst="isometricTopUp"/>
              <a:lightRig rig="threePt" dir="t"/>
            </a:scene3d>
            <a:sp3d extrusionH="2540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Donut 3">
              <a:extLst>
                <a:ext uri="{FF2B5EF4-FFF2-40B4-BE49-F238E27FC236}">
                  <a16:creationId xmlns:a16="http://schemas.microsoft.com/office/drawing/2014/main" id="{25A75341-B140-451A-8823-60F9B3E15032}"/>
                </a:ext>
              </a:extLst>
            </p:cNvPr>
            <p:cNvSpPr/>
            <p:nvPr/>
          </p:nvSpPr>
          <p:spPr>
            <a:xfrm>
              <a:off x="5700156" y="2952997"/>
              <a:ext cx="1828800" cy="1828800"/>
            </a:xfrm>
            <a:prstGeom prst="roundRect">
              <a:avLst/>
            </a:prstGeom>
            <a:gradFill flip="none" rotWithShape="1">
              <a:gsLst>
                <a:gs pos="0">
                  <a:schemeClr val="accent4">
                    <a:shade val="30000"/>
                    <a:satMod val="115000"/>
                  </a:schemeClr>
                </a:gs>
                <a:gs pos="50000">
                  <a:schemeClr val="accent4">
                    <a:shade val="67500"/>
                    <a:satMod val="115000"/>
                  </a:schemeClr>
                </a:gs>
                <a:gs pos="100000">
                  <a:schemeClr val="accent4">
                    <a:shade val="100000"/>
                    <a:satMod val="115000"/>
                  </a:schemeClr>
                </a:gs>
              </a:gsLst>
              <a:lin ang="5400000" scaled="1"/>
              <a:tileRect/>
            </a:gradFill>
            <a:ln>
              <a:noFill/>
            </a:ln>
            <a:effectLst>
              <a:outerShdw blurRad="444500" dist="38100" dir="12600000" sx="108000" sy="108000" algn="t" rotWithShape="0">
                <a:prstClr val="black">
                  <a:alpha val="13000"/>
                </a:prstClr>
              </a:outerShdw>
            </a:effectLst>
            <a:scene3d>
              <a:camera prst="isometricTopUp"/>
              <a:lightRig rig="threePt" dir="t"/>
            </a:scene3d>
            <a:sp3d extrusionH="2540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Donut 2">
              <a:extLst>
                <a:ext uri="{FF2B5EF4-FFF2-40B4-BE49-F238E27FC236}">
                  <a16:creationId xmlns:a16="http://schemas.microsoft.com/office/drawing/2014/main" id="{151A00F1-2368-4085-B4B7-EA0265254A99}"/>
                </a:ext>
              </a:extLst>
            </p:cNvPr>
            <p:cNvSpPr/>
            <p:nvPr/>
          </p:nvSpPr>
          <p:spPr>
            <a:xfrm>
              <a:off x="5700156" y="2367148"/>
              <a:ext cx="1828800" cy="1828800"/>
            </a:xfrm>
            <a:prstGeom prst="roundRect">
              <a:avLst/>
            </a:prstGeom>
            <a:gradFill flip="none" rotWithShape="1">
              <a:gsLst>
                <a:gs pos="0">
                  <a:schemeClr val="accent3">
                    <a:shade val="30000"/>
                    <a:satMod val="115000"/>
                  </a:schemeClr>
                </a:gs>
                <a:gs pos="50000">
                  <a:schemeClr val="accent3">
                    <a:shade val="67500"/>
                    <a:satMod val="115000"/>
                  </a:schemeClr>
                </a:gs>
                <a:gs pos="100000">
                  <a:schemeClr val="accent3">
                    <a:shade val="100000"/>
                    <a:satMod val="115000"/>
                  </a:schemeClr>
                </a:gs>
              </a:gsLst>
              <a:lin ang="5400000" scaled="1"/>
              <a:tileRect/>
            </a:gradFill>
            <a:ln>
              <a:noFill/>
            </a:ln>
            <a:effectLst>
              <a:outerShdw blurRad="444500" dist="38100" dir="12600000" sx="108000" sy="108000" algn="t" rotWithShape="0">
                <a:prstClr val="black">
                  <a:alpha val="13000"/>
                </a:prstClr>
              </a:outerShdw>
            </a:effectLst>
            <a:scene3d>
              <a:camera prst="isometricTopUp"/>
              <a:lightRig rig="threePt" dir="t"/>
            </a:scene3d>
            <a:sp3d extrusionH="2540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Donut 1">
              <a:extLst>
                <a:ext uri="{FF2B5EF4-FFF2-40B4-BE49-F238E27FC236}">
                  <a16:creationId xmlns:a16="http://schemas.microsoft.com/office/drawing/2014/main" id="{77D18A6E-EF02-476D-86ED-CAB86DD77E77}"/>
                </a:ext>
              </a:extLst>
            </p:cNvPr>
            <p:cNvSpPr/>
            <p:nvPr/>
          </p:nvSpPr>
          <p:spPr>
            <a:xfrm>
              <a:off x="5700156" y="1781299"/>
              <a:ext cx="1828800" cy="1828800"/>
            </a:xfrm>
            <a:prstGeom prst="round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1"/>
              <a:tileRect/>
            </a:gradFill>
            <a:ln>
              <a:noFill/>
            </a:ln>
            <a:effectLst>
              <a:outerShdw blurRad="444500" dist="38100" dir="12600000" sx="108000" sy="108000" algn="t" rotWithShape="0">
                <a:prstClr val="black">
                  <a:alpha val="13000"/>
                </a:prstClr>
              </a:outerShdw>
            </a:effectLst>
            <a:scene3d>
              <a:camera prst="isometricTopUp"/>
              <a:lightRig rig="threePt" dir="t"/>
            </a:scene3d>
            <a:sp3d extrusionH="2540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5" name="Oval 7">
            <a:extLst>
              <a:ext uri="{FF2B5EF4-FFF2-40B4-BE49-F238E27FC236}">
                <a16:creationId xmlns:a16="http://schemas.microsoft.com/office/drawing/2014/main" id="{58D19721-2A93-49FC-8350-84A541D8FAA0}"/>
              </a:ext>
            </a:extLst>
          </p:cNvPr>
          <p:cNvSpPr/>
          <p:nvPr/>
        </p:nvSpPr>
        <p:spPr>
          <a:xfrm>
            <a:off x="4426173" y="1469717"/>
            <a:ext cx="635726" cy="635726"/>
          </a:xfrm>
          <a:prstGeom prst="ellipse">
            <a:avLst/>
          </a:prstGeom>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p>
        </p:txBody>
      </p:sp>
      <p:sp>
        <p:nvSpPr>
          <p:cNvPr id="66" name="Oval 8">
            <a:extLst>
              <a:ext uri="{FF2B5EF4-FFF2-40B4-BE49-F238E27FC236}">
                <a16:creationId xmlns:a16="http://schemas.microsoft.com/office/drawing/2014/main" id="{061D340B-89A1-443D-B352-632EEED1F353}"/>
              </a:ext>
            </a:extLst>
          </p:cNvPr>
          <p:cNvSpPr/>
          <p:nvPr/>
        </p:nvSpPr>
        <p:spPr>
          <a:xfrm>
            <a:off x="7191881" y="5559378"/>
            <a:ext cx="652567" cy="652567"/>
          </a:xfrm>
          <a:prstGeom prst="ellipse">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67" name="Oval 9">
            <a:extLst>
              <a:ext uri="{FF2B5EF4-FFF2-40B4-BE49-F238E27FC236}">
                <a16:creationId xmlns:a16="http://schemas.microsoft.com/office/drawing/2014/main" id="{CF042C1B-0F24-4D5E-A235-6A139EE218C4}"/>
              </a:ext>
            </a:extLst>
          </p:cNvPr>
          <p:cNvSpPr/>
          <p:nvPr/>
        </p:nvSpPr>
        <p:spPr>
          <a:xfrm>
            <a:off x="7025369" y="1450402"/>
            <a:ext cx="634142" cy="634142"/>
          </a:xfrm>
          <a:prstGeom prst="ellipse">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en-US"/>
          </a:p>
        </p:txBody>
      </p:sp>
      <p:sp>
        <p:nvSpPr>
          <p:cNvPr id="68" name="Oval 17">
            <a:extLst>
              <a:ext uri="{FF2B5EF4-FFF2-40B4-BE49-F238E27FC236}">
                <a16:creationId xmlns:a16="http://schemas.microsoft.com/office/drawing/2014/main" id="{06291A84-37A6-418D-8CAB-D6D5CF3B31B4}"/>
              </a:ext>
            </a:extLst>
          </p:cNvPr>
          <p:cNvSpPr/>
          <p:nvPr/>
        </p:nvSpPr>
        <p:spPr>
          <a:xfrm>
            <a:off x="4691757" y="5618843"/>
            <a:ext cx="616725" cy="616725"/>
          </a:xfrm>
          <a:prstGeom prst="ellipse">
            <a:avLst/>
          </a:prstGeom>
          <a:ln/>
        </p:spPr>
        <p:style>
          <a:lnRef idx="0">
            <a:schemeClr val="accent4"/>
          </a:lnRef>
          <a:fillRef idx="3">
            <a:schemeClr val="accent4"/>
          </a:fillRef>
          <a:effectRef idx="3">
            <a:schemeClr val="accent4"/>
          </a:effectRef>
          <a:fontRef idx="minor">
            <a:schemeClr val="lt1"/>
          </a:fontRef>
        </p:style>
        <p:txBody>
          <a:bodyPr rtlCol="0" anchor="ctr"/>
          <a:lstStyle/>
          <a:p>
            <a:pPr algn="ctr"/>
            <a:endParaRPr lang="en-US"/>
          </a:p>
        </p:txBody>
      </p:sp>
      <p:sp>
        <p:nvSpPr>
          <p:cNvPr id="6" name="Прямоугольник 5">
            <a:extLst>
              <a:ext uri="{FF2B5EF4-FFF2-40B4-BE49-F238E27FC236}">
                <a16:creationId xmlns:a16="http://schemas.microsoft.com/office/drawing/2014/main" id="{2BB2EF00-EF44-4139-8550-EDB8A00BE839}"/>
              </a:ext>
            </a:extLst>
          </p:cNvPr>
          <p:cNvSpPr/>
          <p:nvPr/>
        </p:nvSpPr>
        <p:spPr>
          <a:xfrm>
            <a:off x="7790289" y="1621199"/>
            <a:ext cx="4308901" cy="4247317"/>
          </a:xfrm>
          <a:prstGeom prst="rect">
            <a:avLst/>
          </a:prstGeom>
        </p:spPr>
        <p:txBody>
          <a:bodyPr wrap="square">
            <a:spAutoFit/>
          </a:bodyPr>
          <a:lstStyle/>
          <a:p>
            <a:pPr algn="just"/>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По отношению к геосистемам географические компоненты служат структурными частями первого порядка, точнее – частями их вертикальной (радиальной, ярусной) структуры, поскольку им присуще упорядоченное ярусное расположение внутри геосистемы. </a:t>
            </a:r>
          </a:p>
          <a:p>
            <a:pPr algn="just"/>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Особенность географических компонентов состоит в том, что в каждом из них присутствует вещество всех остальных компонентов, и это придает им новые свойства, которыми не могло бы обладать химически чистое и физически однородное вещество.</a:t>
            </a:r>
            <a:endParaRPr lang="ru-RU" dirty="0">
              <a:solidFill>
                <a:srgbClr val="000000"/>
              </a:solidFill>
              <a:latin typeface="Times New Roman" panose="02020603050405020304" pitchFamily="18" charset="0"/>
            </a:endParaRPr>
          </a:p>
        </p:txBody>
      </p:sp>
      <p:sp>
        <p:nvSpPr>
          <p:cNvPr id="7" name="Прямоугольник 6">
            <a:extLst>
              <a:ext uri="{FF2B5EF4-FFF2-40B4-BE49-F238E27FC236}">
                <a16:creationId xmlns:a16="http://schemas.microsoft.com/office/drawing/2014/main" id="{8245920D-8204-45F8-88A2-CDAE9155B6F0}"/>
              </a:ext>
            </a:extLst>
          </p:cNvPr>
          <p:cNvSpPr/>
          <p:nvPr/>
        </p:nvSpPr>
        <p:spPr>
          <a:xfrm>
            <a:off x="498368" y="1562841"/>
            <a:ext cx="3998794" cy="2939074"/>
          </a:xfrm>
          <a:prstGeom prst="rect">
            <a:avLst/>
          </a:prstGeom>
        </p:spPr>
        <p:txBody>
          <a:bodyPr wrap="square">
            <a:spAutoFit/>
          </a:bodyPr>
          <a:lstStyle/>
          <a:p>
            <a:pPr indent="270510" algn="just">
              <a:lnSpc>
                <a:spcPct val="115000"/>
              </a:lnSpc>
              <a:spcAft>
                <a:spcPts val="1000"/>
              </a:spcAft>
            </a:pP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Компоненты геосистем – это результат взаимопроникновения и взаимодействия качественно разных тел, мы имеем основание рассматривать их как первую ступень географической интеграции; вторая ступень – собственно геосистемы как наиболее сложная форма организации природных тел на Земле. </a:t>
            </a:r>
            <a:endParaRPr lang="ru-RU"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705740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C57E563F-4168-4517-99C0-05AAA51642D4}"/>
                  </a:ext>
                </a:extLst>
              </p:cNvPr>
              <p:cNvSpPr txBox="1"/>
              <p:nvPr/>
            </p:nvSpPr>
            <p:spPr>
              <a:xfrm>
                <a:off x="199696" y="1333480"/>
                <a:ext cx="11645462" cy="4411016"/>
              </a:xfrm>
              <a:prstGeom prst="rect">
                <a:avLst/>
              </a:prstGeom>
              <a:noFill/>
            </p:spPr>
            <p:txBody>
              <a:bodyPr wrap="square">
                <a:spAutoFit/>
              </a:bodyPr>
              <a:lstStyle/>
              <a:p>
                <a:pPr indent="270510" algn="just"/>
                <a:r>
                  <a:rPr lang="ru-RU" dirty="0">
                    <a:effectLst/>
                    <a:latin typeface="Times New Roman" panose="02020603050405020304" pitchFamily="18" charset="0"/>
                    <a:ea typeface="Times New Roman" panose="02020603050405020304" pitchFamily="18" charset="0"/>
                    <a:cs typeface="Times New Roman" panose="02020603050405020304" pitchFamily="18" charset="0"/>
                  </a:rPr>
                  <a:t>Компонентный анализ – один из методов многомерной статистики, в его основу положена гипотеза: наблюдаемые или измеряемые параметры являются лишь косвенными характеристиками изучаемого объекта или явления. </a:t>
                </a: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C</a:t>
                </a:r>
                <a:r>
                  <a:rPr lang="ru-RU" dirty="0" err="1">
                    <a:effectLst/>
                    <a:latin typeface="Times New Roman" panose="02020603050405020304" pitchFamily="18" charset="0"/>
                    <a:ea typeface="Times New Roman" panose="02020603050405020304" pitchFamily="18" charset="0"/>
                    <a:cs typeface="Times New Roman" panose="02020603050405020304" pitchFamily="18" charset="0"/>
                  </a:rPr>
                  <a:t>уществуют</a:t>
                </a:r>
                <a:r>
                  <a:rPr lang="ru-RU" dirty="0">
                    <a:effectLst/>
                    <a:latin typeface="Times New Roman" panose="02020603050405020304" pitchFamily="18" charset="0"/>
                    <a:ea typeface="Times New Roman" panose="02020603050405020304" pitchFamily="18" charset="0"/>
                    <a:cs typeface="Times New Roman" panose="02020603050405020304" pitchFamily="18" charset="0"/>
                  </a:rPr>
                  <a:t> внутренние (скрытые, не измеряемые) параметры, называемые главными компонентами, как предполагается, сохраняют всю информацию, содержащуюся во множестве наблюдаемых переменных. И хотя такие компоненты заранее нам не известны, компонентный анализ ставит задачу представить наблюдаемые параметры в виде линейных комбинаций главных компонент и определить их, т.е. для каждого объекта указать значение каждой главной компоненты. В таком случае модель компонентного анализа может быть записана в виде</a:t>
                </a:r>
                <a:r>
                  <a:rPr lang="kk-KZ" dirty="0">
                    <a:effectLst/>
                    <a:latin typeface="Times New Roman" panose="02020603050405020304" pitchFamily="18" charset="0"/>
                    <a:ea typeface="Times New Roman" panose="02020603050405020304" pitchFamily="18" charset="0"/>
                    <a:cs typeface="Times New Roman" panose="02020603050405020304" pitchFamily="18" charset="0"/>
                  </a:rPr>
                  <a:t>, формула (1)</a:t>
                </a:r>
                <a:r>
                  <a:rPr lang="ru-RU"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indent="270510" algn="just"/>
                <a:r>
                  <a:rPr lang="ru-RU"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indent="2070735" algn="just"/>
                <a14:m>
                  <m:oMath xmlns:m="http://schemas.openxmlformats.org/officeDocument/2006/math">
                    <m:r>
                      <a:rPr lang="en-US" i="1">
                        <a:effectLst/>
                        <a:latin typeface="Cambria Math" panose="02040503050406030204" pitchFamily="18" charset="0"/>
                        <a:ea typeface="Times New Roman" panose="02020603050405020304" pitchFamily="18" charset="0"/>
                        <a:cs typeface="Times New Roman" panose="02020603050405020304" pitchFamily="18" charset="0"/>
                      </a:rPr>
                      <m:t>𝑌</m:t>
                    </m:r>
                    <m:r>
                      <a:rPr lang="en-US" i="1">
                        <a:effectLst/>
                        <a:latin typeface="Cambria Math" panose="02040503050406030204" pitchFamily="18" charset="0"/>
                        <a:ea typeface="Times New Roman" panose="02020603050405020304" pitchFamily="18" charset="0"/>
                        <a:cs typeface="Times New Roman" panose="02020603050405020304" pitchFamily="18" charset="0"/>
                      </a:rPr>
                      <m:t> </m:t>
                    </m:r>
                    <m:d>
                      <m:dPr>
                        <m:begChr m:val="["/>
                        <m:endChr m:val="]"/>
                        <m:ctrlPr>
                          <a:rPr lang="ru-RU" i="1">
                            <a:effectLst/>
                            <a:latin typeface="Cambria Math" panose="02040503050406030204" pitchFamily="18" charset="0"/>
                            <a:ea typeface="Times New Roman" panose="02020603050405020304" pitchFamily="18" charset="0"/>
                            <a:cs typeface="Times New Roman" panose="02020603050405020304" pitchFamily="18" charset="0"/>
                          </a:rPr>
                        </m:ctrlPr>
                      </m:dPr>
                      <m:e>
                        <m:r>
                          <a:rPr lang="en-US" i="1">
                            <a:effectLst/>
                            <a:latin typeface="Cambria Math" panose="02040503050406030204" pitchFamily="18" charset="0"/>
                            <a:ea typeface="Times New Roman" panose="02020603050405020304" pitchFamily="18" charset="0"/>
                            <a:cs typeface="Times New Roman" panose="02020603050405020304" pitchFamily="18" charset="0"/>
                          </a:rPr>
                          <m:t>𝑛</m:t>
                        </m:r>
                        <m:r>
                          <a:rPr lang="ru-RU" i="1">
                            <a:effectLst/>
                            <a:latin typeface="Cambria Math" panose="02040503050406030204" pitchFamily="18" charset="0"/>
                            <a:ea typeface="Times New Roman" panose="02020603050405020304" pitchFamily="18" charset="0"/>
                            <a:cs typeface="Times New Roman" panose="02020603050405020304" pitchFamily="18" charset="0"/>
                          </a:rPr>
                          <m:t>×</m:t>
                        </m:r>
                        <m:r>
                          <a:rPr lang="en-US" i="1">
                            <a:effectLst/>
                            <a:latin typeface="Cambria Math" panose="02040503050406030204" pitchFamily="18" charset="0"/>
                            <a:ea typeface="Times New Roman" panose="02020603050405020304" pitchFamily="18" charset="0"/>
                            <a:cs typeface="Times New Roman" panose="02020603050405020304" pitchFamily="18" charset="0"/>
                          </a:rPr>
                          <m:t>𝑚</m:t>
                        </m:r>
                      </m:e>
                    </m:d>
                    <m:r>
                      <a:rPr lang="ru-RU" i="1">
                        <a:effectLst/>
                        <a:latin typeface="Cambria Math" panose="02040503050406030204" pitchFamily="18" charset="0"/>
                        <a:ea typeface="Times New Roman" panose="02020603050405020304" pitchFamily="18" charset="0"/>
                        <a:cs typeface="Times New Roman" panose="02020603050405020304" pitchFamily="18" charset="0"/>
                      </a:rPr>
                      <m:t>=</m:t>
                    </m:r>
                    <m:r>
                      <a:rPr lang="en-US" i="1">
                        <a:effectLst/>
                        <a:latin typeface="Cambria Math" panose="02040503050406030204" pitchFamily="18" charset="0"/>
                        <a:ea typeface="Times New Roman" panose="02020603050405020304" pitchFamily="18" charset="0"/>
                        <a:cs typeface="Times New Roman" panose="02020603050405020304" pitchFamily="18" charset="0"/>
                      </a:rPr>
                      <m:t>𝐹</m:t>
                    </m:r>
                    <m:r>
                      <a:rPr lang="en-US" i="1">
                        <a:effectLst/>
                        <a:latin typeface="Cambria Math" panose="02040503050406030204" pitchFamily="18" charset="0"/>
                        <a:ea typeface="Times New Roman" panose="02020603050405020304" pitchFamily="18" charset="0"/>
                        <a:cs typeface="Times New Roman" panose="02020603050405020304" pitchFamily="18" charset="0"/>
                      </a:rPr>
                      <m:t> </m:t>
                    </m:r>
                    <m:d>
                      <m:dPr>
                        <m:begChr m:val="["/>
                        <m:endChr m:val="]"/>
                        <m:ctrlPr>
                          <a:rPr lang="ru-RU" i="1">
                            <a:effectLst/>
                            <a:latin typeface="Cambria Math" panose="02040503050406030204" pitchFamily="18" charset="0"/>
                            <a:ea typeface="Times New Roman" panose="02020603050405020304" pitchFamily="18" charset="0"/>
                            <a:cs typeface="Times New Roman" panose="02020603050405020304" pitchFamily="18" charset="0"/>
                          </a:rPr>
                        </m:ctrlPr>
                      </m:dPr>
                      <m:e>
                        <m:r>
                          <a:rPr lang="en-US" i="1">
                            <a:effectLst/>
                            <a:latin typeface="Cambria Math" panose="02040503050406030204" pitchFamily="18" charset="0"/>
                            <a:ea typeface="Times New Roman" panose="02020603050405020304" pitchFamily="18" charset="0"/>
                            <a:cs typeface="Times New Roman" panose="02020603050405020304" pitchFamily="18" charset="0"/>
                          </a:rPr>
                          <m:t>𝑛</m:t>
                        </m:r>
                        <m:r>
                          <a:rPr lang="ru-RU" i="1">
                            <a:effectLst/>
                            <a:latin typeface="Cambria Math" panose="02040503050406030204" pitchFamily="18" charset="0"/>
                            <a:ea typeface="Times New Roman" panose="02020603050405020304" pitchFamily="18" charset="0"/>
                            <a:cs typeface="Times New Roman" panose="02020603050405020304" pitchFamily="18" charset="0"/>
                          </a:rPr>
                          <m:t>×</m:t>
                        </m:r>
                        <m:r>
                          <a:rPr lang="en-US" i="1">
                            <a:effectLst/>
                            <a:latin typeface="Cambria Math" panose="02040503050406030204" pitchFamily="18" charset="0"/>
                            <a:ea typeface="Times New Roman" panose="02020603050405020304" pitchFamily="18" charset="0"/>
                            <a:cs typeface="Times New Roman" panose="02020603050405020304" pitchFamily="18" charset="0"/>
                          </a:rPr>
                          <m:t>𝑚</m:t>
                        </m:r>
                      </m:e>
                    </m:d>
                    <m:r>
                      <a:rPr lang="ru-RU" i="1">
                        <a:effectLst/>
                        <a:latin typeface="Cambria Math" panose="02040503050406030204" pitchFamily="18" charset="0"/>
                        <a:ea typeface="Times New Roman" panose="02020603050405020304" pitchFamily="18" charset="0"/>
                        <a:cs typeface="Times New Roman" panose="02020603050405020304" pitchFamily="18" charset="0"/>
                      </a:rPr>
                      <m:t>∙</m:t>
                    </m:r>
                    <m:r>
                      <a:rPr lang="en-US" i="1">
                        <a:effectLst/>
                        <a:latin typeface="Cambria Math" panose="02040503050406030204" pitchFamily="18" charset="0"/>
                        <a:ea typeface="Times New Roman" panose="02020603050405020304" pitchFamily="18" charset="0"/>
                        <a:cs typeface="Times New Roman" panose="02020603050405020304" pitchFamily="18" charset="0"/>
                      </a:rPr>
                      <m:t>𝐴</m:t>
                    </m:r>
                    <m:r>
                      <a:rPr lang="ru-RU" i="1">
                        <a:effectLst/>
                        <a:latin typeface="Cambria Math" panose="02040503050406030204" pitchFamily="18" charset="0"/>
                        <a:ea typeface="Times New Roman" panose="02020603050405020304" pitchFamily="18" charset="0"/>
                        <a:cs typeface="Times New Roman" panose="02020603050405020304" pitchFamily="18" charset="0"/>
                      </a:rPr>
                      <m:t> [</m:t>
                    </m:r>
                    <m:r>
                      <a:rPr lang="en-US" i="1">
                        <a:effectLst/>
                        <a:latin typeface="Cambria Math" panose="02040503050406030204" pitchFamily="18" charset="0"/>
                        <a:ea typeface="Times New Roman" panose="02020603050405020304" pitchFamily="18" charset="0"/>
                        <a:cs typeface="Times New Roman" panose="02020603050405020304" pitchFamily="18" charset="0"/>
                      </a:rPr>
                      <m:t>𝑚</m:t>
                    </m:r>
                    <m:r>
                      <a:rPr lang="ru-RU" i="1">
                        <a:effectLst/>
                        <a:latin typeface="Cambria Math" panose="02040503050406030204" pitchFamily="18" charset="0"/>
                        <a:ea typeface="Times New Roman" panose="02020603050405020304" pitchFamily="18" charset="0"/>
                        <a:cs typeface="Times New Roman" panose="02020603050405020304" pitchFamily="18" charset="0"/>
                      </a:rPr>
                      <m:t>×</m:t>
                    </m:r>
                    <m:r>
                      <a:rPr lang="en-US" i="1">
                        <a:effectLst/>
                        <a:latin typeface="Cambria Math" panose="02040503050406030204" pitchFamily="18" charset="0"/>
                        <a:ea typeface="Times New Roman" panose="02020603050405020304" pitchFamily="18" charset="0"/>
                        <a:cs typeface="Times New Roman" panose="02020603050405020304" pitchFamily="18" charset="0"/>
                      </a:rPr>
                      <m:t>𝑚</m:t>
                    </m:r>
                    <m:r>
                      <a:rPr lang="ru-RU" i="1">
                        <a:effectLst/>
                        <a:latin typeface="Cambria Math" panose="02040503050406030204" pitchFamily="18" charset="0"/>
                        <a:ea typeface="Times New Roman" panose="02020603050405020304" pitchFamily="18" charset="0"/>
                        <a:cs typeface="Times New Roman" panose="02020603050405020304" pitchFamily="18" charset="0"/>
                      </a:rPr>
                      <m:t>]</m:t>
                    </m:r>
                  </m:oMath>
                </a14:m>
                <a:r>
                  <a:rPr lang="kk-KZ" dirty="0">
                    <a:effectLst/>
                    <a:latin typeface="Times New Roman" panose="02020603050405020304" pitchFamily="18" charset="0"/>
                    <a:ea typeface="Times New Roman" panose="02020603050405020304" pitchFamily="18" charset="0"/>
                    <a:cs typeface="Times New Roman" panose="02020603050405020304" pitchFamily="18" charset="0"/>
                  </a:rPr>
                  <a:t>      (1)</a:t>
                </a:r>
                <a:endParaRPr lang="ru-RU" dirty="0">
                  <a:effectLst/>
                  <a:latin typeface="Times New Roman" panose="02020603050405020304" pitchFamily="18" charset="0"/>
                  <a:ea typeface="Times New Roman" panose="02020603050405020304" pitchFamily="18" charset="0"/>
                  <a:cs typeface="Times New Roman" panose="02020603050405020304" pitchFamily="18" charset="0"/>
                </a:endParaRPr>
              </a:p>
              <a:p>
                <a:pPr indent="270510" algn="just"/>
                <a:r>
                  <a:rPr lang="kk-KZ"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ru-RU"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где </a:t>
                </a:r>
                <a14:m>
                  <m:oMath xmlns:m="http://schemas.openxmlformats.org/officeDocument/2006/math">
                    <m:r>
                      <a:rPr lang="en-US" i="1">
                        <a:solidFill>
                          <a:srgbClr val="000000"/>
                        </a:solidFill>
                        <a:effectLst/>
                        <a:latin typeface="Cambria Math" panose="02040503050406030204" pitchFamily="18" charset="0"/>
                        <a:ea typeface="Times New Roman" panose="02020603050405020304" pitchFamily="18" charset="0"/>
                      </a:rPr>
                      <m:t>𝑌</m:t>
                    </m:r>
                    <m:r>
                      <a:rPr lang="en-US" i="1">
                        <a:solidFill>
                          <a:srgbClr val="000000"/>
                        </a:solidFill>
                        <a:effectLst/>
                        <a:latin typeface="Cambria Math" panose="02040503050406030204" pitchFamily="18" charset="0"/>
                        <a:ea typeface="Times New Roman" panose="02020603050405020304" pitchFamily="18" charset="0"/>
                      </a:rPr>
                      <m:t> </m:t>
                    </m:r>
                    <m:d>
                      <m:dPr>
                        <m:begChr m:val="["/>
                        <m:endChr m:val="]"/>
                        <m:ctrlPr>
                          <a:rPr lang="ru-RU" i="1">
                            <a:solidFill>
                              <a:srgbClr val="000000"/>
                            </a:solidFill>
                            <a:effectLst/>
                            <a:latin typeface="Cambria Math" panose="02040503050406030204" pitchFamily="18" charset="0"/>
                            <a:ea typeface="Times New Roman" panose="02020603050405020304" pitchFamily="18" charset="0"/>
                          </a:rPr>
                        </m:ctrlPr>
                      </m:dPr>
                      <m:e>
                        <m:r>
                          <a:rPr lang="en-US" i="1">
                            <a:solidFill>
                              <a:srgbClr val="000000"/>
                            </a:solidFill>
                            <a:effectLst/>
                            <a:latin typeface="Cambria Math" panose="02040503050406030204" pitchFamily="18" charset="0"/>
                            <a:ea typeface="Times New Roman" panose="02020603050405020304" pitchFamily="18" charset="0"/>
                          </a:rPr>
                          <m:t>𝑛</m:t>
                        </m:r>
                        <m:r>
                          <a:rPr lang="ru-RU" i="1">
                            <a:solidFill>
                              <a:srgbClr val="000000"/>
                            </a:solidFill>
                            <a:effectLst/>
                            <a:latin typeface="Cambria Math" panose="02040503050406030204" pitchFamily="18" charset="0"/>
                            <a:ea typeface="Times New Roman" panose="02020603050405020304" pitchFamily="18" charset="0"/>
                          </a:rPr>
                          <m:t>×</m:t>
                        </m:r>
                        <m:r>
                          <a:rPr lang="en-US" i="1">
                            <a:solidFill>
                              <a:srgbClr val="000000"/>
                            </a:solidFill>
                            <a:effectLst/>
                            <a:latin typeface="Cambria Math" panose="02040503050406030204" pitchFamily="18" charset="0"/>
                            <a:ea typeface="Times New Roman" panose="02020603050405020304" pitchFamily="18" charset="0"/>
                          </a:rPr>
                          <m:t>𝑚</m:t>
                        </m:r>
                      </m:e>
                    </m:d>
                  </m:oMath>
                </a14:m>
                <a:r>
                  <a:rPr lang="ru-RU"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представляет собой совокупность всех </a:t>
                </a:r>
                <a:r>
                  <a:rPr lang="en-US"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a:t>
                </a:r>
                <a:r>
                  <a:rPr lang="ru-RU"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наблюдаемых значений всех </a:t>
                </a:r>
                <a:r>
                  <a:rPr lang="ru-RU" b="0" i="1" u="none" strike="noStrike" spc="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т</a:t>
                </a:r>
                <a:r>
                  <a:rPr lang="ru-RU"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параметров</a:t>
                </a:r>
                <a:r>
                  <a:rPr lang="kk-KZ"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indent="270510" algn="just"/>
                <a14:m>
                  <m:oMath xmlns:m="http://schemas.openxmlformats.org/officeDocument/2006/math">
                    <m:r>
                      <a:rPr lang="en-US" i="1">
                        <a:solidFill>
                          <a:srgbClr val="000000"/>
                        </a:solidFill>
                        <a:effectLst/>
                        <a:latin typeface="Cambria Math" panose="02040503050406030204" pitchFamily="18" charset="0"/>
                        <a:ea typeface="Times New Roman" panose="02020603050405020304" pitchFamily="18" charset="0"/>
                      </a:rPr>
                      <m:t>𝐹</m:t>
                    </m:r>
                    <m:r>
                      <a:rPr lang="en-US" i="1">
                        <a:solidFill>
                          <a:srgbClr val="000000"/>
                        </a:solidFill>
                        <a:effectLst/>
                        <a:latin typeface="Cambria Math" panose="02040503050406030204" pitchFamily="18" charset="0"/>
                        <a:ea typeface="Times New Roman" panose="02020603050405020304" pitchFamily="18" charset="0"/>
                      </a:rPr>
                      <m:t> </m:t>
                    </m:r>
                    <m:d>
                      <m:dPr>
                        <m:begChr m:val="["/>
                        <m:endChr m:val="]"/>
                        <m:ctrlPr>
                          <a:rPr lang="ru-RU" i="1">
                            <a:solidFill>
                              <a:srgbClr val="000000"/>
                            </a:solidFill>
                            <a:effectLst/>
                            <a:latin typeface="Cambria Math" panose="02040503050406030204" pitchFamily="18" charset="0"/>
                            <a:ea typeface="Times New Roman" panose="02020603050405020304" pitchFamily="18" charset="0"/>
                          </a:rPr>
                        </m:ctrlPr>
                      </m:dPr>
                      <m:e>
                        <m:r>
                          <a:rPr lang="en-US" i="1">
                            <a:solidFill>
                              <a:srgbClr val="000000"/>
                            </a:solidFill>
                            <a:effectLst/>
                            <a:latin typeface="Cambria Math" panose="02040503050406030204" pitchFamily="18" charset="0"/>
                            <a:ea typeface="Times New Roman" panose="02020603050405020304" pitchFamily="18" charset="0"/>
                          </a:rPr>
                          <m:t>𝑛</m:t>
                        </m:r>
                        <m:r>
                          <a:rPr lang="ru-RU" i="1">
                            <a:solidFill>
                              <a:srgbClr val="000000"/>
                            </a:solidFill>
                            <a:effectLst/>
                            <a:latin typeface="Cambria Math" panose="02040503050406030204" pitchFamily="18" charset="0"/>
                            <a:ea typeface="Times New Roman" panose="02020603050405020304" pitchFamily="18" charset="0"/>
                          </a:rPr>
                          <m:t>×</m:t>
                        </m:r>
                        <m:r>
                          <a:rPr lang="en-US" i="1">
                            <a:solidFill>
                              <a:srgbClr val="000000"/>
                            </a:solidFill>
                            <a:effectLst/>
                            <a:latin typeface="Cambria Math" panose="02040503050406030204" pitchFamily="18" charset="0"/>
                            <a:ea typeface="Times New Roman" panose="02020603050405020304" pitchFamily="18" charset="0"/>
                          </a:rPr>
                          <m:t>𝑚</m:t>
                        </m:r>
                      </m:e>
                    </m:d>
                  </m:oMath>
                </a14:m>
                <a:r>
                  <a:rPr lang="ru-RU"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 матрица, включающая совокупность всех </a:t>
                </a:r>
                <a:r>
                  <a:rPr lang="ru-RU" b="0" i="1" u="none" strike="noStrike" spc="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a:t>
                </a:r>
                <a:r>
                  <a:rPr lang="ru-RU"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получаемых значений всех </a:t>
                </a:r>
                <a:r>
                  <a:rPr lang="ru-RU" b="0" i="1" u="none" strike="noStrike" spc="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т</a:t>
                </a:r>
                <a:r>
                  <a:rPr lang="ru-RU"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главных компонент, это искомая матрица значений новых переменных в каждой точке опробования</a:t>
                </a:r>
                <a:r>
                  <a:rPr lang="kk-KZ"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indent="270510" algn="just"/>
                <a14:m>
                  <m:oMath xmlns:m="http://schemas.openxmlformats.org/officeDocument/2006/math">
                    <m:r>
                      <a:rPr lang="en-US" i="1">
                        <a:solidFill>
                          <a:srgbClr val="000000"/>
                        </a:solidFill>
                        <a:effectLst/>
                        <a:latin typeface="Cambria Math" panose="02040503050406030204" pitchFamily="18" charset="0"/>
                        <a:ea typeface="Times New Roman" panose="02020603050405020304" pitchFamily="18" charset="0"/>
                      </a:rPr>
                      <m:t>𝐴</m:t>
                    </m:r>
                    <m:r>
                      <a:rPr lang="ru-RU" i="1">
                        <a:solidFill>
                          <a:srgbClr val="000000"/>
                        </a:solidFill>
                        <a:effectLst/>
                        <a:latin typeface="Cambria Math" panose="02040503050406030204" pitchFamily="18" charset="0"/>
                        <a:ea typeface="Times New Roman" panose="02020603050405020304" pitchFamily="18" charset="0"/>
                      </a:rPr>
                      <m:t> [</m:t>
                    </m:r>
                    <m:r>
                      <a:rPr lang="en-US" i="1">
                        <a:solidFill>
                          <a:srgbClr val="000000"/>
                        </a:solidFill>
                        <a:effectLst/>
                        <a:latin typeface="Cambria Math" panose="02040503050406030204" pitchFamily="18" charset="0"/>
                        <a:ea typeface="Times New Roman" panose="02020603050405020304" pitchFamily="18" charset="0"/>
                      </a:rPr>
                      <m:t>𝑚</m:t>
                    </m:r>
                    <m:r>
                      <a:rPr lang="ru-RU" i="1">
                        <a:solidFill>
                          <a:srgbClr val="000000"/>
                        </a:solidFill>
                        <a:effectLst/>
                        <a:latin typeface="Cambria Math" panose="02040503050406030204" pitchFamily="18" charset="0"/>
                        <a:ea typeface="Times New Roman" panose="02020603050405020304" pitchFamily="18" charset="0"/>
                      </a:rPr>
                      <m:t>×</m:t>
                    </m:r>
                    <m:r>
                      <a:rPr lang="en-US" i="1">
                        <a:solidFill>
                          <a:srgbClr val="000000"/>
                        </a:solidFill>
                        <a:effectLst/>
                        <a:latin typeface="Cambria Math" panose="02040503050406030204" pitchFamily="18" charset="0"/>
                        <a:ea typeface="Times New Roman" panose="02020603050405020304" pitchFamily="18" charset="0"/>
                      </a:rPr>
                      <m:t>𝑚</m:t>
                    </m:r>
                    <m:r>
                      <a:rPr lang="ru-RU" i="1">
                        <a:solidFill>
                          <a:srgbClr val="000000"/>
                        </a:solidFill>
                        <a:effectLst/>
                        <a:latin typeface="Cambria Math" panose="02040503050406030204" pitchFamily="18" charset="0"/>
                        <a:ea typeface="Times New Roman" panose="02020603050405020304" pitchFamily="18" charset="0"/>
                      </a:rPr>
                      <m:t>]</m:t>
                    </m:r>
                  </m:oMath>
                </a14:m>
                <a:r>
                  <a:rPr lang="ru-RU"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 так называемая матрица компонентных нагрузок, или весовая матрица, она является связующим звеном между старыми и новыми переменными.</a:t>
                </a:r>
              </a:p>
            </p:txBody>
          </p:sp>
        </mc:Choice>
        <mc:Fallback xmlns="">
          <p:sp>
            <p:nvSpPr>
              <p:cNvPr id="9" name="TextBox 8">
                <a:extLst>
                  <a:ext uri="{FF2B5EF4-FFF2-40B4-BE49-F238E27FC236}">
                    <a16:creationId xmlns:a16="http://schemas.microsoft.com/office/drawing/2014/main" id="{C57E563F-4168-4517-99C0-05AAA51642D4}"/>
                  </a:ext>
                </a:extLst>
              </p:cNvPr>
              <p:cNvSpPr txBox="1">
                <a:spLocks noRot="1" noChangeAspect="1" noMove="1" noResize="1" noEditPoints="1" noAdjustHandles="1" noChangeArrowheads="1" noChangeShapeType="1" noTextEdit="1"/>
              </p:cNvSpPr>
              <p:nvPr/>
            </p:nvSpPr>
            <p:spPr>
              <a:xfrm>
                <a:off x="199696" y="1333480"/>
                <a:ext cx="11645462" cy="4411016"/>
              </a:xfrm>
              <a:prstGeom prst="rect">
                <a:avLst/>
              </a:prstGeom>
              <a:blipFill>
                <a:blip r:embed="rId2"/>
                <a:stretch>
                  <a:fillRect l="-471" t="-830" r="-419"/>
                </a:stretch>
              </a:blipFill>
            </p:spPr>
            <p:txBody>
              <a:bodyPr/>
              <a:lstStyle/>
              <a:p>
                <a:r>
                  <a:rPr lang="ru-RU">
                    <a:noFill/>
                  </a:rPr>
                  <a:t> </a:t>
                </a:r>
              </a:p>
            </p:txBody>
          </p:sp>
        </mc:Fallback>
      </mc:AlternateContent>
    </p:spTree>
    <p:extLst>
      <p:ext uri="{BB962C8B-B14F-4D97-AF65-F5344CB8AC3E}">
        <p14:creationId xmlns:p14="http://schemas.microsoft.com/office/powerpoint/2010/main" val="10964263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786EB66-C867-4091-BE41-0977C316230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9AC298A-B9B9-4BAB-BCF5-45A44E5BA7D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1BF8F48-5FE7-4A46-8BEB-AF2AE44CD2E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117AB195-E690-4959-B435-3BC469C2CA48}"/>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BBBA5550-3A7F-41FE-AEC2-85F9CA801E3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20C75782-E825-4F5C-B9E2-269CD9E69B9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3F6D5B3A-F638-4015-BF3D-202A166FD4E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C8B81319-436D-4F21-ABCC-A5838F98926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6C0516BC-CF7B-4D50-8C67-0665D3FD9A4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C232F28B-582E-441D-A117-D9A1A40EBCC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5E43823E-66CA-4740-95AE-DB53C2751B6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06C1A5BC-53FF-465A-8394-81554FCDA01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86AAA0B5-FFC7-499B-9C1B-8DFFB4F2910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A1B55CB2-2108-462D-B109-4D76D34A824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9E620EE3-25FA-4C0B-9F5D-470FF51B9B1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52A5BDF8-AD17-44D3-B1C9-E165158D919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9D9672DB-F953-4898-9C52-03A164FADED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BF03BEBE-5AB3-4234-9975-887E86FEDE1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77545F09-233F-4039-B88E-8B7EE733B6C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89D6423-0884-41BE-BAB8-0F8A9851D54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2316554F-5550-4E94-BF70-9B1092E2A85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3B986A6-E7CE-46D5-B7C2-E469056C52C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513E22E1-E1BD-471B-9959-02D382CDB4A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81396781-D57E-417F-9D99-C69663C283F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B3DCA897-9502-460C-B0A6-67548D09B71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009AF730-DCD4-4428-A9E9-D26FAD14202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72AF0F75-11D1-432A-969B-1F454307F52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3397648-9CC0-48EE-86FE-B819830EA2C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5C7C485C-93D0-46DC-AD54-B0AFDAEA7A1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BB2C71AA-96A2-4945-BE1C-17FEF965F79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1914A3E6-8F60-4CB5-8142-47B57D38C60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8E36D6EE-E260-44F2-8D0C-B86573A6803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A1EDD0E7-0ACC-4782-BB65-179218A5360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61301D83-35ED-45D9-808A-4BDADF2B221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ED1BB52-7859-46C1-997C-F679C92369F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7A5D5BB8-21AD-44D8-8793-CB4924B9380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6B17B7F3-3D9C-4459-AF7F-6BCF1366474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03AF9AAC-5EF8-43F6-A71F-CAACB54FF67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F0D2C464-1C0A-4D91-9AAA-C053C895FDF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4BEDADBB-1E6E-48F0-BBF3-EB9B978FB25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A768E058-61D9-41D6-AC45-94D984A89B4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99718B8A-0078-45EC-9F2C-1B6E96E1B73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Прямоугольник 5">
            <a:extLst>
              <a:ext uri="{FF2B5EF4-FFF2-40B4-BE49-F238E27FC236}">
                <a16:creationId xmlns:a16="http://schemas.microsoft.com/office/drawing/2014/main" id="{875D76EF-5FAE-4978-AB28-C494BF591443}"/>
              </a:ext>
            </a:extLst>
          </p:cNvPr>
          <p:cNvSpPr/>
          <p:nvPr/>
        </p:nvSpPr>
        <p:spPr>
          <a:xfrm>
            <a:off x="1539551" y="1821819"/>
            <a:ext cx="10220466" cy="390684"/>
          </a:xfrm>
          <a:prstGeom prst="rect">
            <a:avLst/>
          </a:prstGeom>
        </p:spPr>
        <p:txBody>
          <a:bodyPr wrap="square">
            <a:spAutoFit/>
          </a:bodyPr>
          <a:lstStyle/>
          <a:p>
            <a:pPr algn="just">
              <a:lnSpc>
                <a:spcPct val="115000"/>
              </a:lnSpc>
              <a:spcAft>
                <a:spcPts val="0"/>
              </a:spcAft>
            </a:pPr>
            <a:r>
              <a:rPr lang="ru-RU"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endParaRPr lang="ru-RU" sz="1400" dirty="0">
              <a:latin typeface="Calibri" panose="020F0502020204030204" pitchFamily="34" charset="0"/>
              <a:ea typeface="Calibri" panose="020F0502020204030204" pitchFamily="34" charset="0"/>
              <a:cs typeface="Times New Roman" panose="02020603050405020304" pitchFamily="18" charset="0"/>
            </a:endParaRPr>
          </a:p>
        </p:txBody>
      </p:sp>
      <mc:AlternateContent xmlns:mc="http://schemas.openxmlformats.org/markup-compatibility/2006" xmlns:a14="http://schemas.microsoft.com/office/drawing/2010/main">
        <mc:Choice Requires="a14">
          <p:graphicFrame>
            <p:nvGraphicFramePr>
              <p:cNvPr id="2" name="Схема 1"/>
              <p:cNvGraphicFramePr/>
              <p:nvPr>
                <p:extLst>
                  <p:ext uri="{D42A27DB-BD31-4B8C-83A1-F6EECF244321}">
                    <p14:modId xmlns:p14="http://schemas.microsoft.com/office/powerpoint/2010/main" val="2021028107"/>
                  </p:ext>
                </p:extLst>
              </p:nvPr>
            </p:nvGraphicFramePr>
            <p:xfrm>
              <a:off x="1110616" y="656540"/>
              <a:ext cx="10407951" cy="48647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mc:Choice>
        <mc:Fallback xmlns="">
          <p:graphicFrame>
            <p:nvGraphicFramePr>
              <p:cNvPr id="2" name="Схема 1"/>
              <p:cNvGraphicFramePr/>
              <p:nvPr>
                <p:extLst>
                  <p:ext uri="{D42A27DB-BD31-4B8C-83A1-F6EECF244321}">
                    <p14:modId xmlns:p14="http://schemas.microsoft.com/office/powerpoint/2010/main" val="2021028107"/>
                  </p:ext>
                </p:extLst>
              </p:nvPr>
            </p:nvGraphicFramePr>
            <p:xfrm>
              <a:off x="1110616" y="656540"/>
              <a:ext cx="10407951" cy="4864741"/>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mc:Fallback>
      </mc:AlternateContent>
    </p:spTree>
    <p:extLst>
      <p:ext uri="{BB962C8B-B14F-4D97-AF65-F5344CB8AC3E}">
        <p14:creationId xmlns:p14="http://schemas.microsoft.com/office/powerpoint/2010/main" val="12005748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Скругленный прямоугольник 4">
            <a:extLst>
              <a:ext uri="{FF2B5EF4-FFF2-40B4-BE49-F238E27FC236}">
                <a16:creationId xmlns:a16="http://schemas.microsoft.com/office/drawing/2014/main" id="{0A4BBE80-208C-4177-ACF4-5238F76F7F19}"/>
              </a:ext>
            </a:extLst>
          </p:cNvPr>
          <p:cNvSpPr/>
          <p:nvPr/>
        </p:nvSpPr>
        <p:spPr>
          <a:xfrm>
            <a:off x="2109741" y="568072"/>
            <a:ext cx="8181975" cy="816713"/>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useBgFill="1">
        <p:nvSpPr>
          <p:cNvPr id="8" name="Rectangle 7">
            <a:extLst>
              <a:ext uri="{FF2B5EF4-FFF2-40B4-BE49-F238E27FC236}">
                <a16:creationId xmlns:a16="http://schemas.microsoft.com/office/drawing/2014/main" id="{0786EB66-C867-4091-BE41-0977C316230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9AC298A-B9B9-4BAB-BCF5-45A44E5BA7D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1BF8F48-5FE7-4A46-8BEB-AF2AE44CD2E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117AB195-E690-4959-B435-3BC469C2CA48}"/>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BBBA5550-3A7F-41FE-AEC2-85F9CA801E3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20C75782-E825-4F5C-B9E2-269CD9E69B9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3F6D5B3A-F638-4015-BF3D-202A166FD4E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C8B81319-436D-4F21-ABCC-A5838F98926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6C0516BC-CF7B-4D50-8C67-0665D3FD9A4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C232F28B-582E-441D-A117-D9A1A40EBCC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5E43823E-66CA-4740-95AE-DB53C2751B6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06C1A5BC-53FF-465A-8394-81554FCDA01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86AAA0B5-FFC7-499B-9C1B-8DFFB4F2910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A1B55CB2-2108-462D-B109-4D76D34A824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9E620EE3-25FA-4C0B-9F5D-470FF51B9B1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52A5BDF8-AD17-44D3-B1C9-E165158D919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9D9672DB-F953-4898-9C52-03A164FADED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BF03BEBE-5AB3-4234-9975-887E86FEDE1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77545F09-233F-4039-B88E-8B7EE733B6C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89D6423-0884-41BE-BAB8-0F8A9851D54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2316554F-5550-4E94-BF70-9B1092E2A85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3B986A6-E7CE-46D5-B7C2-E469056C52C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513E22E1-E1BD-471B-9959-02D382CDB4A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81396781-D57E-417F-9D99-C69663C283F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B3DCA897-9502-460C-B0A6-67548D09B71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009AF730-DCD4-4428-A9E9-D26FAD14202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72AF0F75-11D1-432A-969B-1F454307F52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3397648-9CC0-48EE-86FE-B819830EA2C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5C7C485C-93D0-46DC-AD54-B0AFDAEA7A1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BB2C71AA-96A2-4945-BE1C-17FEF965F79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1914A3E6-8F60-4CB5-8142-47B57D38C60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8E36D6EE-E260-44F2-8D0C-B86573A6803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A1EDD0E7-0ACC-4782-BB65-179218A5360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61301D83-35ED-45D9-808A-4BDADF2B221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ED1BB52-7859-46C1-997C-F679C92369F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7A5D5BB8-21AD-44D8-8793-CB4924B9380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6B17B7F3-3D9C-4459-AF7F-6BCF1366474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03AF9AAC-5EF8-43F6-A71F-CAACB54FF67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F0D2C464-1C0A-4D91-9AAA-C053C895FDF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4BEDADBB-1E6E-48F0-BBF3-EB9B978FB25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A768E058-61D9-41D6-AC45-94D984A89B4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99718B8A-0078-45EC-9F2C-1B6E96E1B73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mc:AlternateContent xmlns:mc="http://schemas.openxmlformats.org/markup-compatibility/2006" xmlns:a14="http://schemas.microsoft.com/office/drawing/2010/main">
        <mc:Choice Requires="a14">
          <p:graphicFrame>
            <p:nvGraphicFramePr>
              <p:cNvPr id="2" name="Схема 1"/>
              <p:cNvGraphicFramePr/>
              <p:nvPr>
                <p:extLst>
                  <p:ext uri="{D42A27DB-BD31-4B8C-83A1-F6EECF244321}">
                    <p14:modId xmlns:p14="http://schemas.microsoft.com/office/powerpoint/2010/main" val="1803110117"/>
                  </p:ext>
                </p:extLst>
              </p:nvPr>
            </p:nvGraphicFramePr>
            <p:xfrm>
              <a:off x="1896502" y="1248362"/>
              <a:ext cx="7957709" cy="50757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mc:Choice>
        <mc:Fallback xmlns="">
          <p:graphicFrame>
            <p:nvGraphicFramePr>
              <p:cNvPr id="2" name="Схема 1"/>
              <p:cNvGraphicFramePr/>
              <p:nvPr>
                <p:extLst>
                  <p:ext uri="{D42A27DB-BD31-4B8C-83A1-F6EECF244321}">
                    <p14:modId xmlns:p14="http://schemas.microsoft.com/office/powerpoint/2010/main" val="1803110117"/>
                  </p:ext>
                </p:extLst>
              </p:nvPr>
            </p:nvGraphicFramePr>
            <p:xfrm>
              <a:off x="1896502" y="1248362"/>
              <a:ext cx="7957709" cy="5075727"/>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mc:Fallback>
      </mc:AlternateContent>
    </p:spTree>
    <p:extLst>
      <p:ext uri="{BB962C8B-B14F-4D97-AF65-F5344CB8AC3E}">
        <p14:creationId xmlns:p14="http://schemas.microsoft.com/office/powerpoint/2010/main" val="13084851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Скругленный прямоугольник 4">
            <a:extLst>
              <a:ext uri="{FF2B5EF4-FFF2-40B4-BE49-F238E27FC236}">
                <a16:creationId xmlns:a16="http://schemas.microsoft.com/office/drawing/2014/main" id="{0A4BBE80-208C-4177-ACF4-5238F76F7F19}"/>
              </a:ext>
            </a:extLst>
          </p:cNvPr>
          <p:cNvSpPr/>
          <p:nvPr/>
        </p:nvSpPr>
        <p:spPr>
          <a:xfrm>
            <a:off x="2109741" y="568072"/>
            <a:ext cx="8181975" cy="816713"/>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60" name="Скругленный прямоугольник 4">
            <a:extLst>
              <a:ext uri="{FF2B5EF4-FFF2-40B4-BE49-F238E27FC236}">
                <a16:creationId xmlns:a16="http://schemas.microsoft.com/office/drawing/2014/main" id="{06CB4EFE-D685-4A6E-9495-18DF9A180BDC}"/>
              </a:ext>
            </a:extLst>
          </p:cNvPr>
          <p:cNvSpPr/>
          <p:nvPr/>
        </p:nvSpPr>
        <p:spPr>
          <a:xfrm>
            <a:off x="472052" y="40151"/>
            <a:ext cx="11247894" cy="816713"/>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useBgFill="1">
        <p:nvSpPr>
          <p:cNvPr id="8" name="Rectangle 7">
            <a:extLst>
              <a:ext uri="{FF2B5EF4-FFF2-40B4-BE49-F238E27FC236}">
                <a16:creationId xmlns:a16="http://schemas.microsoft.com/office/drawing/2014/main" id="{0786EB66-C867-4091-BE41-0977C316230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9AC298A-B9B9-4BAB-BCF5-45A44E5BA7D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1BF8F48-5FE7-4A46-8BEB-AF2AE44CD2E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117AB195-E690-4959-B435-3BC469C2CA48}"/>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BBBA5550-3A7F-41FE-AEC2-85F9CA801E3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20C75782-E825-4F5C-B9E2-269CD9E69B9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3F6D5B3A-F638-4015-BF3D-202A166FD4E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C8B81319-436D-4F21-ABCC-A5838F98926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6C0516BC-CF7B-4D50-8C67-0665D3FD9A4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C232F28B-582E-441D-A117-D9A1A40EBCC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5E43823E-66CA-4740-95AE-DB53C2751B6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06C1A5BC-53FF-465A-8394-81554FCDA01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86AAA0B5-FFC7-499B-9C1B-8DFFB4F2910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A1B55CB2-2108-462D-B109-4D76D34A824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9E620EE3-25FA-4C0B-9F5D-470FF51B9B1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52A5BDF8-AD17-44D3-B1C9-E165158D919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9D9672DB-F953-4898-9C52-03A164FADED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BF03BEBE-5AB3-4234-9975-887E86FEDE1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77545F09-233F-4039-B88E-8B7EE733B6C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89D6423-0884-41BE-BAB8-0F8A9851D54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2316554F-5550-4E94-BF70-9B1092E2A85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3B986A6-E7CE-46D5-B7C2-E469056C52C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513E22E1-E1BD-471B-9959-02D382CDB4A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81396781-D57E-417F-9D99-C69663C283F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B3DCA897-9502-460C-B0A6-67548D09B71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009AF730-DCD4-4428-A9E9-D26FAD14202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72AF0F75-11D1-432A-969B-1F454307F52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3397648-9CC0-48EE-86FE-B819830EA2C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5C7C485C-93D0-46DC-AD54-B0AFDAEA7A1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BB2C71AA-96A2-4945-BE1C-17FEF965F79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1914A3E6-8F60-4CB5-8142-47B57D38C60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8E36D6EE-E260-44F2-8D0C-B86573A6803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A1EDD0E7-0ACC-4782-BB65-179218A5360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61301D83-35ED-45D9-808A-4BDADF2B221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ED1BB52-7859-46C1-997C-F679C92369F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7A5D5BB8-21AD-44D8-8793-CB4924B9380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6B17B7F3-3D9C-4459-AF7F-6BCF1366474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03AF9AAC-5EF8-43F6-A71F-CAACB54FF67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F0D2C464-1C0A-4D91-9AAA-C053C895FDF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4BEDADBB-1E6E-48F0-BBF3-EB9B978FB25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A768E058-61D9-41D6-AC45-94D984A89B4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99718B8A-0078-45EC-9F2C-1B6E96E1B73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Arrow: Pentagon 19">
            <a:extLst>
              <a:ext uri="{FF2B5EF4-FFF2-40B4-BE49-F238E27FC236}">
                <a16:creationId xmlns:a16="http://schemas.microsoft.com/office/drawing/2014/main" id="{609E93C5-F2F3-4106-9434-76C451F35637}"/>
              </a:ext>
            </a:extLst>
          </p:cNvPr>
          <p:cNvSpPr/>
          <p:nvPr/>
        </p:nvSpPr>
        <p:spPr>
          <a:xfrm>
            <a:off x="782854" y="644189"/>
            <a:ext cx="1037394" cy="616287"/>
          </a:xfrm>
          <a:prstGeom prst="homePlate">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67" name="Arrow: Pentagon 19">
            <a:extLst>
              <a:ext uri="{FF2B5EF4-FFF2-40B4-BE49-F238E27FC236}">
                <a16:creationId xmlns:a16="http://schemas.microsoft.com/office/drawing/2014/main" id="{0CF90246-C6AA-4B6C-A94F-C734BB55074A}"/>
              </a:ext>
            </a:extLst>
          </p:cNvPr>
          <p:cNvSpPr/>
          <p:nvPr/>
        </p:nvSpPr>
        <p:spPr>
          <a:xfrm>
            <a:off x="822994" y="1946967"/>
            <a:ext cx="1037394" cy="616287"/>
          </a:xfrm>
          <a:prstGeom prst="homePlate">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68" name="Arrow: Pentagon 19">
            <a:extLst>
              <a:ext uri="{FF2B5EF4-FFF2-40B4-BE49-F238E27FC236}">
                <a16:creationId xmlns:a16="http://schemas.microsoft.com/office/drawing/2014/main" id="{542CF319-244E-4426-A859-6F7500F9BB14}"/>
              </a:ext>
            </a:extLst>
          </p:cNvPr>
          <p:cNvSpPr/>
          <p:nvPr/>
        </p:nvSpPr>
        <p:spPr>
          <a:xfrm>
            <a:off x="858303" y="3055745"/>
            <a:ext cx="1037394" cy="616287"/>
          </a:xfrm>
          <a:prstGeom prst="homePlate">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mc:AlternateContent xmlns:mc="http://schemas.openxmlformats.org/markup-compatibility/2006" xmlns:a14="http://schemas.microsoft.com/office/drawing/2010/main">
        <mc:Choice Requires="a14">
          <p:sp>
            <p:nvSpPr>
              <p:cNvPr id="57" name="Прямоугольник 56">
                <a:extLst>
                  <a:ext uri="{FF2B5EF4-FFF2-40B4-BE49-F238E27FC236}">
                    <a16:creationId xmlns:a16="http://schemas.microsoft.com/office/drawing/2014/main" id="{1ED400C0-D96C-4157-94B6-3962300FB96F}"/>
                  </a:ext>
                </a:extLst>
              </p:cNvPr>
              <p:cNvSpPr/>
              <p:nvPr/>
            </p:nvSpPr>
            <p:spPr>
              <a:xfrm>
                <a:off x="1860388" y="448507"/>
                <a:ext cx="10072258" cy="5365636"/>
              </a:xfrm>
              <a:prstGeom prst="rect">
                <a:avLst/>
              </a:prstGeom>
            </p:spPr>
            <p:txBody>
              <a:bodyPr wrap="square">
                <a:spAutoFit/>
              </a:bodyPr>
              <a:lstStyle/>
              <a:p>
                <a:pPr indent="270510" algn="just"/>
                <a:r>
                  <a:rPr lang="ru-RU" sz="1800" dirty="0">
                    <a:solidFill>
                      <a:srgbClr val="000000"/>
                    </a:solidFill>
                    <a:effectLst/>
                    <a:latin typeface="Times New Roman" panose="02020603050405020304" pitchFamily="18" charset="0"/>
                    <a:ea typeface="Times New Roman" panose="02020603050405020304" pitchFamily="18" charset="0"/>
                  </a:rPr>
                  <a:t>Эта структура находится в результате математических преобразований корреляционной матрицы, вычисленной по исходным результатам наблюдений. Преобразования основаны на теореме, использующей симметричность матрицы коэффициентов корреляции и некоторых несложных операциях над матрицами, в результате которых получают</a:t>
                </a:r>
                <a:r>
                  <a:rPr lang="kk-KZ" sz="1800" dirty="0">
                    <a:solidFill>
                      <a:srgbClr val="000000"/>
                    </a:solidFill>
                    <a:effectLst/>
                    <a:latin typeface="Times New Roman" panose="02020603050405020304" pitchFamily="18" charset="0"/>
                    <a:ea typeface="Times New Roman" panose="02020603050405020304" pitchFamily="18" charset="0"/>
                  </a:rPr>
                  <a:t>, формула (2) и (3)</a:t>
                </a:r>
                <a:r>
                  <a:rPr lang="ru-RU" sz="1800" dirty="0">
                    <a:solidFill>
                      <a:srgbClr val="000000"/>
                    </a:solidFill>
                    <a:effectLst/>
                    <a:latin typeface="Times New Roman" panose="02020603050405020304" pitchFamily="18" charset="0"/>
                    <a:ea typeface="Times New Roman" panose="02020603050405020304" pitchFamily="18" charset="0"/>
                  </a:rPr>
                  <a:t>:</a:t>
                </a:r>
              </a:p>
              <a:p>
                <a:pPr indent="270510" algn="just"/>
                <a:r>
                  <a:rPr lang="ru-RU" sz="1800" dirty="0">
                    <a:solidFill>
                      <a:srgbClr val="000000"/>
                    </a:solidFill>
                    <a:effectLst/>
                    <a:latin typeface="Times New Roman" panose="02020603050405020304" pitchFamily="18" charset="0"/>
                    <a:ea typeface="Times New Roman" panose="02020603050405020304" pitchFamily="18" charset="0"/>
                  </a:rPr>
                  <a:t> </a:t>
                </a:r>
              </a:p>
              <a:p>
                <a:pPr indent="1350645" algn="just"/>
                <a14:m>
                  <m:oMath xmlns:m="http://schemas.openxmlformats.org/officeDocument/2006/math">
                    <m:r>
                      <a:rPr lang="ru-RU" sz="1800" i="1">
                        <a:solidFill>
                          <a:srgbClr val="000000"/>
                        </a:solidFill>
                        <a:effectLst/>
                        <a:latin typeface="Cambria Math" panose="02040503050406030204" pitchFamily="18" charset="0"/>
                        <a:ea typeface="Times New Roman" panose="02020603050405020304" pitchFamily="18" charset="0"/>
                      </a:rPr>
                      <m:t>𝑅</m:t>
                    </m:r>
                    <m:r>
                      <a:rPr lang="ru-RU" sz="1800" i="1">
                        <a:solidFill>
                          <a:srgbClr val="000000"/>
                        </a:solidFill>
                        <a:effectLst/>
                        <a:latin typeface="Cambria Math" panose="02040503050406030204" pitchFamily="18" charset="0"/>
                        <a:ea typeface="Times New Roman" panose="02020603050405020304" pitchFamily="18" charset="0"/>
                      </a:rPr>
                      <m:t> </m:t>
                    </m:r>
                    <m:d>
                      <m:dPr>
                        <m:begChr m:val="["/>
                        <m:endChr m:val="]"/>
                        <m:ctrlPr>
                          <a:rPr lang="ru-RU" sz="1800" i="1">
                            <a:solidFill>
                              <a:srgbClr val="000000"/>
                            </a:solidFill>
                            <a:effectLst/>
                            <a:latin typeface="Cambria Math" panose="02040503050406030204" pitchFamily="18" charset="0"/>
                            <a:ea typeface="Times New Roman" panose="02020603050405020304" pitchFamily="18" charset="0"/>
                          </a:rPr>
                        </m:ctrlPr>
                      </m:dPr>
                      <m:e>
                        <m:r>
                          <a:rPr lang="ru-RU" sz="1800" i="1">
                            <a:solidFill>
                              <a:srgbClr val="000000"/>
                            </a:solidFill>
                            <a:effectLst/>
                            <a:latin typeface="Cambria Math" panose="02040503050406030204" pitchFamily="18" charset="0"/>
                            <a:ea typeface="Times New Roman" panose="02020603050405020304" pitchFamily="18" charset="0"/>
                          </a:rPr>
                          <m:t>𝑚</m:t>
                        </m:r>
                        <m:r>
                          <a:rPr lang="ru-RU" sz="1800" i="1">
                            <a:solidFill>
                              <a:srgbClr val="000000"/>
                            </a:solidFill>
                            <a:effectLst/>
                            <a:latin typeface="Cambria Math" panose="02040503050406030204" pitchFamily="18" charset="0"/>
                            <a:ea typeface="Times New Roman" panose="02020603050405020304" pitchFamily="18" charset="0"/>
                          </a:rPr>
                          <m:t>×</m:t>
                        </m:r>
                        <m:r>
                          <a:rPr lang="ru-RU" sz="1800" i="1">
                            <a:solidFill>
                              <a:srgbClr val="000000"/>
                            </a:solidFill>
                            <a:effectLst/>
                            <a:latin typeface="Cambria Math" panose="02040503050406030204" pitchFamily="18" charset="0"/>
                            <a:ea typeface="Times New Roman" panose="02020603050405020304" pitchFamily="18" charset="0"/>
                          </a:rPr>
                          <m:t>𝑚</m:t>
                        </m:r>
                      </m:e>
                    </m:d>
                    <m:r>
                      <a:rPr lang="ru-RU" sz="1800" i="1">
                        <a:solidFill>
                          <a:srgbClr val="000000"/>
                        </a:solidFill>
                        <a:effectLst/>
                        <a:latin typeface="Cambria Math" panose="02040503050406030204" pitchFamily="18" charset="0"/>
                        <a:ea typeface="Times New Roman" panose="02020603050405020304" pitchFamily="18" charset="0"/>
                      </a:rPr>
                      <m:t>=</m:t>
                    </m:r>
                    <m:sSup>
                      <m:sSupPr>
                        <m:ctrlPr>
                          <a:rPr lang="ru-RU" sz="1800" i="1">
                            <a:solidFill>
                              <a:srgbClr val="000000"/>
                            </a:solidFill>
                            <a:effectLst/>
                            <a:latin typeface="Cambria Math" panose="02040503050406030204" pitchFamily="18" charset="0"/>
                            <a:ea typeface="Times New Roman" panose="02020603050405020304" pitchFamily="18" charset="0"/>
                          </a:rPr>
                        </m:ctrlPr>
                      </m:sSupPr>
                      <m:e>
                        <m:r>
                          <a:rPr lang="ru-RU" sz="1800" i="1">
                            <a:solidFill>
                              <a:srgbClr val="000000"/>
                            </a:solidFill>
                            <a:effectLst/>
                            <a:latin typeface="Cambria Math" panose="02040503050406030204" pitchFamily="18" charset="0"/>
                            <a:ea typeface="Times New Roman" panose="02020603050405020304" pitchFamily="18" charset="0"/>
                          </a:rPr>
                          <m:t>𝑈</m:t>
                        </m:r>
                      </m:e>
                      <m:sup>
                        <m:r>
                          <a:rPr lang="ru-RU" sz="1800" i="1">
                            <a:solidFill>
                              <a:srgbClr val="000000"/>
                            </a:solidFill>
                            <a:effectLst/>
                            <a:latin typeface="Cambria Math" panose="02040503050406030204" pitchFamily="18" charset="0"/>
                            <a:ea typeface="Times New Roman" panose="02020603050405020304" pitchFamily="18" charset="0"/>
                          </a:rPr>
                          <m:t>,</m:t>
                        </m:r>
                      </m:sup>
                    </m:sSup>
                    <m:r>
                      <a:rPr lang="ru-RU" sz="1800" i="1">
                        <a:solidFill>
                          <a:srgbClr val="000000"/>
                        </a:solidFill>
                        <a:effectLst/>
                        <a:latin typeface="Cambria Math" panose="02040503050406030204" pitchFamily="18" charset="0"/>
                        <a:ea typeface="Times New Roman" panose="02020603050405020304" pitchFamily="18" charset="0"/>
                      </a:rPr>
                      <m:t> </m:t>
                    </m:r>
                    <m:d>
                      <m:dPr>
                        <m:begChr m:val="["/>
                        <m:endChr m:val="]"/>
                        <m:ctrlPr>
                          <a:rPr lang="ru-RU" sz="1800" i="1">
                            <a:solidFill>
                              <a:srgbClr val="000000"/>
                            </a:solidFill>
                            <a:effectLst/>
                            <a:latin typeface="Cambria Math" panose="02040503050406030204" pitchFamily="18" charset="0"/>
                            <a:ea typeface="Times New Roman" panose="02020603050405020304" pitchFamily="18" charset="0"/>
                          </a:rPr>
                        </m:ctrlPr>
                      </m:dPr>
                      <m:e>
                        <m:r>
                          <a:rPr lang="en-US" sz="1800" i="1">
                            <a:solidFill>
                              <a:srgbClr val="000000"/>
                            </a:solidFill>
                            <a:effectLst/>
                            <a:latin typeface="Cambria Math" panose="02040503050406030204" pitchFamily="18" charset="0"/>
                            <a:ea typeface="Times New Roman" panose="02020603050405020304" pitchFamily="18" charset="0"/>
                          </a:rPr>
                          <m:t>𝑚</m:t>
                        </m:r>
                        <m:r>
                          <a:rPr lang="ru-RU" sz="1800" i="1">
                            <a:solidFill>
                              <a:srgbClr val="000000"/>
                            </a:solidFill>
                            <a:effectLst/>
                            <a:latin typeface="Cambria Math" panose="02040503050406030204" pitchFamily="18" charset="0"/>
                            <a:ea typeface="Times New Roman" panose="02020603050405020304" pitchFamily="18" charset="0"/>
                          </a:rPr>
                          <m:t>×</m:t>
                        </m:r>
                        <m:r>
                          <a:rPr lang="en-US" sz="1800" i="1">
                            <a:solidFill>
                              <a:srgbClr val="000000"/>
                            </a:solidFill>
                            <a:effectLst/>
                            <a:latin typeface="Cambria Math" panose="02040503050406030204" pitchFamily="18" charset="0"/>
                            <a:ea typeface="Times New Roman" panose="02020603050405020304" pitchFamily="18" charset="0"/>
                          </a:rPr>
                          <m:t>𝑚</m:t>
                        </m:r>
                      </m:e>
                    </m:d>
                    <m:r>
                      <a:rPr lang="ru-RU" sz="1800" i="1">
                        <a:solidFill>
                          <a:srgbClr val="000000"/>
                        </a:solidFill>
                        <a:effectLst/>
                        <a:latin typeface="Cambria Math" panose="02040503050406030204" pitchFamily="18" charset="0"/>
                        <a:ea typeface="Times New Roman" panose="02020603050405020304" pitchFamily="18" charset="0"/>
                      </a:rPr>
                      <m:t>∙ </m:t>
                    </m:r>
                    <m:r>
                      <m:rPr>
                        <m:sty m:val="p"/>
                      </m:rPr>
                      <a:rPr lang="en-US" sz="1800">
                        <a:solidFill>
                          <a:srgbClr val="000000"/>
                        </a:solidFill>
                        <a:effectLst/>
                        <a:latin typeface="Cambria Math" panose="02040503050406030204" pitchFamily="18" charset="0"/>
                        <a:ea typeface="Times New Roman" panose="02020603050405020304" pitchFamily="18" charset="0"/>
                      </a:rPr>
                      <m:t>Λ</m:t>
                    </m:r>
                    <m:r>
                      <a:rPr lang="en-US" sz="1800">
                        <a:solidFill>
                          <a:srgbClr val="000000"/>
                        </a:solidFill>
                        <a:effectLst/>
                        <a:latin typeface="Cambria Math" panose="02040503050406030204" pitchFamily="18" charset="0"/>
                        <a:ea typeface="Times New Roman" panose="02020603050405020304" pitchFamily="18" charset="0"/>
                      </a:rPr>
                      <m:t> </m:t>
                    </m:r>
                    <m:d>
                      <m:dPr>
                        <m:begChr m:val="["/>
                        <m:endChr m:val="]"/>
                        <m:ctrlPr>
                          <a:rPr lang="ru-RU" sz="1800" i="1">
                            <a:solidFill>
                              <a:srgbClr val="000000"/>
                            </a:solidFill>
                            <a:effectLst/>
                            <a:latin typeface="Cambria Math" panose="02040503050406030204" pitchFamily="18" charset="0"/>
                            <a:ea typeface="Times New Roman" panose="02020603050405020304" pitchFamily="18" charset="0"/>
                          </a:rPr>
                        </m:ctrlPr>
                      </m:dPr>
                      <m:e>
                        <m:r>
                          <m:rPr>
                            <m:sty m:val="p"/>
                          </m:rPr>
                          <a:rPr lang="en-US" sz="1800">
                            <a:solidFill>
                              <a:srgbClr val="000000"/>
                            </a:solidFill>
                            <a:effectLst/>
                            <a:latin typeface="Cambria Math" panose="02040503050406030204" pitchFamily="18" charset="0"/>
                            <a:ea typeface="Times New Roman" panose="02020603050405020304" pitchFamily="18" charset="0"/>
                          </a:rPr>
                          <m:t>m</m:t>
                        </m:r>
                        <m:r>
                          <a:rPr lang="ru-RU" sz="1800">
                            <a:solidFill>
                              <a:srgbClr val="000000"/>
                            </a:solidFill>
                            <a:effectLst/>
                            <a:latin typeface="Cambria Math" panose="02040503050406030204" pitchFamily="18" charset="0"/>
                            <a:ea typeface="Times New Roman" panose="02020603050405020304" pitchFamily="18" charset="0"/>
                          </a:rPr>
                          <m:t>×</m:t>
                        </m:r>
                        <m:r>
                          <m:rPr>
                            <m:sty m:val="p"/>
                          </m:rPr>
                          <a:rPr lang="en-US" sz="1800">
                            <a:solidFill>
                              <a:srgbClr val="000000"/>
                            </a:solidFill>
                            <a:effectLst/>
                            <a:latin typeface="Cambria Math" panose="02040503050406030204" pitchFamily="18" charset="0"/>
                            <a:ea typeface="Times New Roman" panose="02020603050405020304" pitchFamily="18" charset="0"/>
                          </a:rPr>
                          <m:t>m</m:t>
                        </m:r>
                      </m:e>
                    </m:d>
                    <m:r>
                      <a:rPr lang="ru-RU" sz="1800">
                        <a:solidFill>
                          <a:srgbClr val="000000"/>
                        </a:solidFill>
                        <a:effectLst/>
                        <a:latin typeface="Cambria Math" panose="02040503050406030204" pitchFamily="18" charset="0"/>
                        <a:ea typeface="Times New Roman" panose="02020603050405020304" pitchFamily="18" charset="0"/>
                      </a:rPr>
                      <m:t>∙</m:t>
                    </m:r>
                    <m:r>
                      <m:rPr>
                        <m:sty m:val="p"/>
                      </m:rPr>
                      <a:rPr lang="en-US" sz="1800">
                        <a:solidFill>
                          <a:srgbClr val="000000"/>
                        </a:solidFill>
                        <a:effectLst/>
                        <a:latin typeface="Cambria Math" panose="02040503050406030204" pitchFamily="18" charset="0"/>
                        <a:ea typeface="Times New Roman" panose="02020603050405020304" pitchFamily="18" charset="0"/>
                      </a:rPr>
                      <m:t>U</m:t>
                    </m:r>
                    <m:r>
                      <a:rPr lang="en-US" sz="1800">
                        <a:solidFill>
                          <a:srgbClr val="000000"/>
                        </a:solidFill>
                        <a:effectLst/>
                        <a:latin typeface="Cambria Math" panose="02040503050406030204" pitchFamily="18" charset="0"/>
                        <a:ea typeface="Times New Roman" panose="02020603050405020304" pitchFamily="18" charset="0"/>
                      </a:rPr>
                      <m:t> </m:t>
                    </m:r>
                    <m:d>
                      <m:dPr>
                        <m:begChr m:val="["/>
                        <m:endChr m:val="]"/>
                        <m:ctrlPr>
                          <a:rPr lang="ru-RU" sz="1800" i="1">
                            <a:solidFill>
                              <a:srgbClr val="000000"/>
                            </a:solidFill>
                            <a:effectLst/>
                            <a:latin typeface="Cambria Math" panose="02040503050406030204" pitchFamily="18" charset="0"/>
                            <a:ea typeface="Times New Roman" panose="02020603050405020304" pitchFamily="18" charset="0"/>
                          </a:rPr>
                        </m:ctrlPr>
                      </m:dPr>
                      <m:e>
                        <m:r>
                          <m:rPr>
                            <m:sty m:val="p"/>
                          </m:rPr>
                          <a:rPr lang="en-US" sz="1800">
                            <a:solidFill>
                              <a:srgbClr val="000000"/>
                            </a:solidFill>
                            <a:effectLst/>
                            <a:latin typeface="Cambria Math" panose="02040503050406030204" pitchFamily="18" charset="0"/>
                            <a:ea typeface="Times New Roman" panose="02020603050405020304" pitchFamily="18" charset="0"/>
                          </a:rPr>
                          <m:t>m</m:t>
                        </m:r>
                        <m:r>
                          <a:rPr lang="ru-RU" sz="1800">
                            <a:solidFill>
                              <a:srgbClr val="000000"/>
                            </a:solidFill>
                            <a:effectLst/>
                            <a:latin typeface="Cambria Math" panose="02040503050406030204" pitchFamily="18" charset="0"/>
                            <a:ea typeface="Times New Roman" panose="02020603050405020304" pitchFamily="18" charset="0"/>
                          </a:rPr>
                          <m:t>×</m:t>
                        </m:r>
                        <m:r>
                          <m:rPr>
                            <m:sty m:val="p"/>
                          </m:rPr>
                          <a:rPr lang="en-US" sz="1800">
                            <a:solidFill>
                              <a:srgbClr val="000000"/>
                            </a:solidFill>
                            <a:effectLst/>
                            <a:latin typeface="Cambria Math" panose="02040503050406030204" pitchFamily="18" charset="0"/>
                            <a:ea typeface="Times New Roman" panose="02020603050405020304" pitchFamily="18" charset="0"/>
                          </a:rPr>
                          <m:t>m</m:t>
                        </m:r>
                      </m:e>
                    </m:d>
                  </m:oMath>
                </a14:m>
                <a:r>
                  <a:rPr lang="kk-KZ" sz="1800" i="1" dirty="0">
                    <a:solidFill>
                      <a:srgbClr val="000000"/>
                    </a:solidFill>
                    <a:effectLst/>
                    <a:latin typeface="Times New Roman" panose="02020603050405020304" pitchFamily="18" charset="0"/>
                    <a:ea typeface="Times New Roman" panose="02020603050405020304" pitchFamily="18" charset="0"/>
                  </a:rPr>
                  <a:t>                  </a:t>
                </a:r>
                <a:r>
                  <a:rPr lang="kk-KZ" sz="1800" dirty="0">
                    <a:solidFill>
                      <a:srgbClr val="000000"/>
                    </a:solidFill>
                    <a:effectLst/>
                    <a:latin typeface="Times New Roman" panose="02020603050405020304" pitchFamily="18" charset="0"/>
                    <a:ea typeface="Times New Roman" panose="02020603050405020304" pitchFamily="18" charset="0"/>
                  </a:rPr>
                  <a:t>(2)</a:t>
                </a:r>
                <a:endParaRPr lang="ru-RU" sz="1800" dirty="0">
                  <a:solidFill>
                    <a:srgbClr val="000000"/>
                  </a:solidFill>
                  <a:effectLst/>
                  <a:latin typeface="Times New Roman" panose="02020603050405020304" pitchFamily="18" charset="0"/>
                  <a:ea typeface="Times New Roman" panose="02020603050405020304" pitchFamily="18" charset="0"/>
                </a:endParaRPr>
              </a:p>
              <a:p>
                <a:pPr indent="270510" algn="just"/>
                <a:r>
                  <a:rPr lang="ru-RU" sz="1800" i="1" dirty="0">
                    <a:solidFill>
                      <a:srgbClr val="000000"/>
                    </a:solidFill>
                    <a:effectLst/>
                    <a:latin typeface="Times New Roman" panose="02020603050405020304" pitchFamily="18" charset="0"/>
                    <a:ea typeface="Times New Roman" panose="02020603050405020304" pitchFamily="18" charset="0"/>
                  </a:rPr>
                  <a:t> </a:t>
                </a:r>
                <a:endParaRPr lang="ru-RU" sz="1800" dirty="0">
                  <a:solidFill>
                    <a:srgbClr val="000000"/>
                  </a:solidFill>
                  <a:effectLst/>
                  <a:latin typeface="Times New Roman" panose="02020603050405020304" pitchFamily="18" charset="0"/>
                  <a:ea typeface="Times New Roman" panose="02020603050405020304" pitchFamily="18" charset="0"/>
                </a:endParaRPr>
              </a:p>
              <a:p>
                <a:pPr indent="1710690"/>
                <a14:m>
                  <m:oMath xmlns:m="http://schemas.openxmlformats.org/officeDocument/2006/math">
                    <m:r>
                      <a:rPr lang="kk-KZ" sz="1800" i="1">
                        <a:effectLst/>
                        <a:latin typeface="Cambria Math" panose="02040503050406030204" pitchFamily="18" charset="0"/>
                        <a:ea typeface="Times New Roman" panose="02020603050405020304" pitchFamily="18" charset="0"/>
                        <a:cs typeface="Times New Roman" panose="02020603050405020304" pitchFamily="18" charset="0"/>
                      </a:rPr>
                      <m:t>𝐴</m:t>
                    </m:r>
                    <m:r>
                      <a:rPr lang="kk-KZ" sz="1800" i="1">
                        <a:effectLst/>
                        <a:latin typeface="Cambria Math" panose="02040503050406030204" pitchFamily="18" charset="0"/>
                        <a:ea typeface="Times New Roman" panose="02020603050405020304" pitchFamily="18" charset="0"/>
                        <a:cs typeface="Times New Roman" panose="02020603050405020304" pitchFamily="18" charset="0"/>
                      </a:rPr>
                      <m:t> </m:t>
                    </m:r>
                    <m:d>
                      <m:dPr>
                        <m:begChr m:val="["/>
                        <m:endChr m:val="]"/>
                        <m:ctrlPr>
                          <a:rPr lang="ru-RU" sz="1800" i="1">
                            <a:effectLst/>
                            <a:latin typeface="Cambria Math" panose="02040503050406030204" pitchFamily="18" charset="0"/>
                            <a:ea typeface="Times New Roman" panose="02020603050405020304" pitchFamily="18" charset="0"/>
                            <a:cs typeface="Times New Roman" panose="02020603050405020304" pitchFamily="18" charset="0"/>
                          </a:rPr>
                        </m:ctrlPr>
                      </m:dPr>
                      <m:e>
                        <m:r>
                          <a:rPr lang="ru-RU" sz="1800" i="1">
                            <a:effectLst/>
                            <a:latin typeface="Cambria Math" panose="02040503050406030204" pitchFamily="18" charset="0"/>
                            <a:ea typeface="Times New Roman" panose="02020603050405020304" pitchFamily="18" charset="0"/>
                            <a:cs typeface="Times New Roman" panose="02020603050405020304" pitchFamily="18" charset="0"/>
                          </a:rPr>
                          <m:t>𝑚</m:t>
                        </m:r>
                        <m:r>
                          <a:rPr lang="ru-RU"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ru-RU" sz="1800" i="1">
                            <a:effectLst/>
                            <a:latin typeface="Cambria Math" panose="02040503050406030204" pitchFamily="18" charset="0"/>
                            <a:ea typeface="Times New Roman" panose="02020603050405020304" pitchFamily="18" charset="0"/>
                            <a:cs typeface="Times New Roman" panose="02020603050405020304" pitchFamily="18" charset="0"/>
                          </a:rPr>
                          <m:t>𝑚</m:t>
                        </m:r>
                      </m:e>
                    </m:d>
                    <m:r>
                      <a:rPr lang="ru-RU" sz="1800" i="1">
                        <a:effectLst/>
                        <a:latin typeface="Cambria Math" panose="02040503050406030204" pitchFamily="18" charset="0"/>
                        <a:ea typeface="Times New Roman" panose="02020603050405020304" pitchFamily="18" charset="0"/>
                        <a:cs typeface="Times New Roman" panose="02020603050405020304" pitchFamily="18" charset="0"/>
                      </a:rPr>
                      <m:t>=</m:t>
                    </m:r>
                    <m:sSup>
                      <m:sSupPr>
                        <m:ctrlPr>
                          <a:rPr lang="ru-RU" sz="1800" i="1">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ru-RU" sz="1800" i="1">
                            <a:effectLst/>
                            <a:latin typeface="Cambria Math" panose="02040503050406030204" pitchFamily="18" charset="0"/>
                            <a:ea typeface="Times New Roman" panose="02020603050405020304" pitchFamily="18" charset="0"/>
                            <a:cs typeface="Times New Roman" panose="02020603050405020304" pitchFamily="18" charset="0"/>
                          </a:rPr>
                          <m:t>𝑈</m:t>
                        </m:r>
                      </m:e>
                      <m:sup>
                        <m:r>
                          <a:rPr lang="ru-RU" sz="1800" i="1">
                            <a:effectLst/>
                            <a:latin typeface="Cambria Math" panose="02040503050406030204" pitchFamily="18" charset="0"/>
                            <a:ea typeface="Times New Roman" panose="02020603050405020304" pitchFamily="18" charset="0"/>
                            <a:cs typeface="Times New Roman" panose="02020603050405020304" pitchFamily="18" charset="0"/>
                          </a:rPr>
                          <m:t>,</m:t>
                        </m:r>
                      </m:sup>
                    </m:sSup>
                    <m:r>
                      <a:rPr lang="ru-RU" sz="1800" i="1">
                        <a:effectLst/>
                        <a:latin typeface="Cambria Math" panose="02040503050406030204" pitchFamily="18" charset="0"/>
                        <a:ea typeface="Times New Roman" panose="02020603050405020304" pitchFamily="18" charset="0"/>
                        <a:cs typeface="Times New Roman" panose="02020603050405020304" pitchFamily="18" charset="0"/>
                      </a:rPr>
                      <m:t> </m:t>
                    </m:r>
                    <m:d>
                      <m:dPr>
                        <m:begChr m:val="["/>
                        <m:endChr m:val="]"/>
                        <m:ctrlPr>
                          <a:rPr lang="ru-RU" sz="1800" i="1">
                            <a:effectLst/>
                            <a:latin typeface="Cambria Math" panose="02040503050406030204" pitchFamily="18" charset="0"/>
                            <a:ea typeface="Times New Roman" panose="02020603050405020304" pitchFamily="18" charset="0"/>
                            <a:cs typeface="Times New Roman" panose="02020603050405020304" pitchFamily="18" charset="0"/>
                          </a:rPr>
                        </m:ctrlPr>
                      </m:d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𝑚</m:t>
                        </m:r>
                        <m:r>
                          <a:rPr lang="ru-RU"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𝑚</m:t>
                        </m:r>
                      </m:e>
                    </m:d>
                    <m:r>
                      <a:rPr lang="ru-RU" sz="1800" i="1">
                        <a:effectLst/>
                        <a:latin typeface="Cambria Math" panose="02040503050406030204" pitchFamily="18" charset="0"/>
                        <a:ea typeface="Times New Roman" panose="02020603050405020304" pitchFamily="18" charset="0"/>
                        <a:cs typeface="Times New Roman" panose="02020603050405020304" pitchFamily="18" charset="0"/>
                      </a:rPr>
                      <m:t>∙ </m:t>
                    </m:r>
                    <m:sSup>
                      <m:sSupPr>
                        <m:ctrlPr>
                          <a:rPr lang="ru-RU" sz="1800" i="1">
                            <a:effectLst/>
                            <a:latin typeface="Cambria Math" panose="02040503050406030204" pitchFamily="18" charset="0"/>
                            <a:ea typeface="Times New Roman" panose="02020603050405020304" pitchFamily="18" charset="0"/>
                            <a:cs typeface="Times New Roman" panose="02020603050405020304" pitchFamily="18" charset="0"/>
                          </a:rPr>
                        </m:ctrlPr>
                      </m:sSupPr>
                      <m:e>
                        <m:r>
                          <m:rPr>
                            <m:sty m:val="p"/>
                          </m:rPr>
                          <a:rPr lang="en-US" sz="1800">
                            <a:effectLst/>
                            <a:latin typeface="Cambria Math" panose="02040503050406030204" pitchFamily="18" charset="0"/>
                            <a:ea typeface="Times New Roman" panose="02020603050405020304" pitchFamily="18" charset="0"/>
                            <a:cs typeface="Times New Roman" panose="02020603050405020304" pitchFamily="18" charset="0"/>
                          </a:rPr>
                          <m:t>Λ</m:t>
                        </m:r>
                      </m:e>
                      <m:sup>
                        <m:r>
                          <a:rPr lang="ru-RU" sz="1800">
                            <a:effectLst/>
                            <a:latin typeface="Cambria Math" panose="02040503050406030204" pitchFamily="18" charset="0"/>
                            <a:ea typeface="Times New Roman" panose="02020603050405020304" pitchFamily="18" charset="0"/>
                            <a:cs typeface="Times New Roman" panose="02020603050405020304" pitchFamily="18" charset="0"/>
                          </a:rPr>
                          <m:t>1</m:t>
                        </m:r>
                        <m:r>
                          <a:rPr lang="ru-RU" sz="1800" i="1">
                            <a:effectLst/>
                            <a:latin typeface="Cambria Math" panose="02040503050406030204" pitchFamily="18" charset="0"/>
                            <a:ea typeface="Times New Roman" panose="02020603050405020304" pitchFamily="18" charset="0"/>
                            <a:cs typeface="Times New Roman" panose="02020603050405020304" pitchFamily="18" charset="0"/>
                          </a:rPr>
                          <m:t>/2</m:t>
                        </m:r>
                      </m:sup>
                    </m:sSup>
                    <m:d>
                      <m:dPr>
                        <m:begChr m:val="["/>
                        <m:endChr m:val="]"/>
                        <m:ctrlPr>
                          <a:rPr lang="ru-RU" sz="1800" i="1">
                            <a:effectLst/>
                            <a:latin typeface="Cambria Math" panose="02040503050406030204" pitchFamily="18" charset="0"/>
                            <a:ea typeface="Times New Roman" panose="02020603050405020304" pitchFamily="18" charset="0"/>
                            <a:cs typeface="Times New Roman" panose="02020603050405020304" pitchFamily="18" charset="0"/>
                          </a:rPr>
                        </m:ctrlPr>
                      </m:dPr>
                      <m:e>
                        <m:r>
                          <m:rPr>
                            <m:sty m:val="p"/>
                          </m:rPr>
                          <a:rPr lang="en-US" sz="1800">
                            <a:effectLst/>
                            <a:latin typeface="Cambria Math" panose="02040503050406030204" pitchFamily="18" charset="0"/>
                            <a:ea typeface="Times New Roman" panose="02020603050405020304" pitchFamily="18" charset="0"/>
                            <a:cs typeface="Times New Roman" panose="02020603050405020304" pitchFamily="18" charset="0"/>
                          </a:rPr>
                          <m:t>m</m:t>
                        </m:r>
                        <m:r>
                          <a:rPr lang="ru-RU" sz="1800">
                            <a:effectLst/>
                            <a:latin typeface="Cambria Math" panose="02040503050406030204" pitchFamily="18" charset="0"/>
                            <a:ea typeface="Times New Roman" panose="02020603050405020304" pitchFamily="18" charset="0"/>
                            <a:cs typeface="Times New Roman" panose="02020603050405020304" pitchFamily="18" charset="0"/>
                          </a:rPr>
                          <m:t>×</m:t>
                        </m:r>
                        <m:r>
                          <m:rPr>
                            <m:sty m:val="p"/>
                          </m:rPr>
                          <a:rPr lang="en-US" sz="1800">
                            <a:effectLst/>
                            <a:latin typeface="Cambria Math" panose="02040503050406030204" pitchFamily="18" charset="0"/>
                            <a:ea typeface="Times New Roman" panose="02020603050405020304" pitchFamily="18" charset="0"/>
                            <a:cs typeface="Times New Roman" panose="02020603050405020304" pitchFamily="18" charset="0"/>
                          </a:rPr>
                          <m:t>m</m:t>
                        </m:r>
                      </m:e>
                    </m:d>
                  </m:oMath>
                </a14:m>
                <a:r>
                  <a:rPr lang="kk-KZ" sz="1800" dirty="0">
                    <a:effectLst/>
                    <a:latin typeface="Times New Roman" panose="02020603050405020304" pitchFamily="18" charset="0"/>
                    <a:ea typeface="Times New Roman" panose="02020603050405020304" pitchFamily="18" charset="0"/>
                    <a:cs typeface="Times New Roman" panose="02020603050405020304" pitchFamily="18" charset="0"/>
                  </a:rPr>
                  <a:t>                           (3)</a:t>
                </a:r>
                <a:endParaRPr lang="ru-RU" sz="1800" dirty="0">
                  <a:effectLst/>
                  <a:latin typeface="Calibri" panose="020F0502020204030204" pitchFamily="34" charset="0"/>
                  <a:ea typeface="Times New Roman" panose="02020603050405020304" pitchFamily="18" charset="0"/>
                  <a:cs typeface="Times New Roman" panose="02020603050405020304" pitchFamily="18" charset="0"/>
                </a:endParaRPr>
              </a:p>
              <a:p>
                <a:pPr indent="270510" algn="just"/>
                <a:r>
                  <a:rPr lang="kk-KZ" sz="1800" dirty="0">
                    <a:solidFill>
                      <a:srgbClr val="000000"/>
                    </a:solidFill>
                    <a:effectLst/>
                    <a:latin typeface="Times New Roman" panose="02020603050405020304" pitchFamily="18" charset="0"/>
                    <a:ea typeface="Times New Roman" panose="02020603050405020304" pitchFamily="18" charset="0"/>
                  </a:rPr>
                  <a:t> </a:t>
                </a:r>
                <a:endParaRPr lang="ru-RU" sz="1800" dirty="0">
                  <a:solidFill>
                    <a:srgbClr val="000000"/>
                  </a:solidFill>
                  <a:effectLst/>
                  <a:latin typeface="Times New Roman" panose="02020603050405020304" pitchFamily="18" charset="0"/>
                  <a:ea typeface="Times New Roman" panose="02020603050405020304" pitchFamily="18" charset="0"/>
                </a:endParaRPr>
              </a:p>
              <a:p>
                <a:pPr indent="270510" algn="just"/>
                <a:r>
                  <a:rPr lang="ru-RU" sz="1800" dirty="0">
                    <a:solidFill>
                      <a:srgbClr val="000000"/>
                    </a:solidFill>
                    <a:effectLst/>
                    <a:latin typeface="Times New Roman" panose="02020603050405020304" pitchFamily="18" charset="0"/>
                    <a:ea typeface="Times New Roman" panose="02020603050405020304" pitchFamily="18" charset="0"/>
                  </a:rPr>
                  <a:t>В последних уравнениях </a:t>
                </a:r>
                <a14:m>
                  <m:oMath xmlns:m="http://schemas.openxmlformats.org/officeDocument/2006/math">
                    <m:r>
                      <m:rPr>
                        <m:sty m:val="p"/>
                      </m:rPr>
                      <a:rPr lang="en-US" sz="1800">
                        <a:solidFill>
                          <a:srgbClr val="000000"/>
                        </a:solidFill>
                        <a:effectLst/>
                        <a:latin typeface="Cambria Math" panose="02040503050406030204" pitchFamily="18" charset="0"/>
                        <a:ea typeface="Times New Roman" panose="02020603050405020304" pitchFamily="18" charset="0"/>
                      </a:rPr>
                      <m:t>U</m:t>
                    </m:r>
                    <m:r>
                      <a:rPr lang="en-US" sz="1800">
                        <a:solidFill>
                          <a:srgbClr val="000000"/>
                        </a:solidFill>
                        <a:effectLst/>
                        <a:latin typeface="Cambria Math" panose="02040503050406030204" pitchFamily="18" charset="0"/>
                        <a:ea typeface="Times New Roman" panose="02020603050405020304" pitchFamily="18" charset="0"/>
                      </a:rPr>
                      <m:t> </m:t>
                    </m:r>
                    <m:d>
                      <m:dPr>
                        <m:begChr m:val="["/>
                        <m:endChr m:val="]"/>
                        <m:ctrlPr>
                          <a:rPr lang="ru-RU" sz="1800" i="1">
                            <a:solidFill>
                              <a:srgbClr val="000000"/>
                            </a:solidFill>
                            <a:effectLst/>
                            <a:latin typeface="Cambria Math" panose="02040503050406030204" pitchFamily="18" charset="0"/>
                            <a:ea typeface="Times New Roman" panose="02020603050405020304" pitchFamily="18" charset="0"/>
                          </a:rPr>
                        </m:ctrlPr>
                      </m:dPr>
                      <m:e>
                        <m:r>
                          <m:rPr>
                            <m:sty m:val="p"/>
                          </m:rPr>
                          <a:rPr lang="en-US" sz="1800">
                            <a:solidFill>
                              <a:srgbClr val="000000"/>
                            </a:solidFill>
                            <a:effectLst/>
                            <a:latin typeface="Cambria Math" panose="02040503050406030204" pitchFamily="18" charset="0"/>
                            <a:ea typeface="Times New Roman" panose="02020603050405020304" pitchFamily="18" charset="0"/>
                          </a:rPr>
                          <m:t>m</m:t>
                        </m:r>
                        <m:r>
                          <a:rPr lang="ru-RU" sz="1800">
                            <a:solidFill>
                              <a:srgbClr val="000000"/>
                            </a:solidFill>
                            <a:effectLst/>
                            <a:latin typeface="Cambria Math" panose="02040503050406030204" pitchFamily="18" charset="0"/>
                            <a:ea typeface="Times New Roman" panose="02020603050405020304" pitchFamily="18" charset="0"/>
                          </a:rPr>
                          <m:t>×</m:t>
                        </m:r>
                        <m:r>
                          <m:rPr>
                            <m:sty m:val="p"/>
                          </m:rPr>
                          <a:rPr lang="en-US" sz="1800">
                            <a:solidFill>
                              <a:srgbClr val="000000"/>
                            </a:solidFill>
                            <a:effectLst/>
                            <a:latin typeface="Cambria Math" panose="02040503050406030204" pitchFamily="18" charset="0"/>
                            <a:ea typeface="Times New Roman" panose="02020603050405020304" pitchFamily="18" charset="0"/>
                          </a:rPr>
                          <m:t>m</m:t>
                        </m:r>
                      </m:e>
                    </m:d>
                  </m:oMath>
                </a14:m>
                <a:r>
                  <a:rPr lang="ru-RU" sz="1800" dirty="0">
                    <a:solidFill>
                      <a:srgbClr val="000000"/>
                    </a:solidFill>
                    <a:effectLst/>
                    <a:latin typeface="Times New Roman" panose="02020603050405020304" pitchFamily="18" charset="0"/>
                    <a:ea typeface="Times New Roman" panose="02020603050405020304" pitchFamily="18" charset="0"/>
                  </a:rPr>
                  <a:t> - ортогональная матрица, столбцами которой являются собственные векторы матрицы </a:t>
                </a:r>
                <a14:m>
                  <m:oMath xmlns:m="http://schemas.openxmlformats.org/officeDocument/2006/math">
                    <m:r>
                      <a:rPr lang="ru-RU" sz="1800" i="1">
                        <a:solidFill>
                          <a:srgbClr val="000000"/>
                        </a:solidFill>
                        <a:effectLst/>
                        <a:latin typeface="Cambria Math" panose="02040503050406030204" pitchFamily="18" charset="0"/>
                        <a:ea typeface="Times New Roman" panose="02020603050405020304" pitchFamily="18" charset="0"/>
                      </a:rPr>
                      <m:t>𝑅</m:t>
                    </m:r>
                    <m:r>
                      <a:rPr lang="ru-RU" sz="1800" i="1">
                        <a:solidFill>
                          <a:srgbClr val="000000"/>
                        </a:solidFill>
                        <a:effectLst/>
                        <a:latin typeface="Cambria Math" panose="02040503050406030204" pitchFamily="18" charset="0"/>
                        <a:ea typeface="Times New Roman" panose="02020603050405020304" pitchFamily="18" charset="0"/>
                      </a:rPr>
                      <m:t> </m:t>
                    </m:r>
                    <m:d>
                      <m:dPr>
                        <m:begChr m:val="["/>
                        <m:endChr m:val="]"/>
                        <m:ctrlPr>
                          <a:rPr lang="ru-RU" sz="1800" i="1">
                            <a:solidFill>
                              <a:srgbClr val="000000"/>
                            </a:solidFill>
                            <a:effectLst/>
                            <a:latin typeface="Cambria Math" panose="02040503050406030204" pitchFamily="18" charset="0"/>
                            <a:ea typeface="Times New Roman" panose="02020603050405020304" pitchFamily="18" charset="0"/>
                          </a:rPr>
                        </m:ctrlPr>
                      </m:dPr>
                      <m:e>
                        <m:r>
                          <a:rPr lang="ru-RU" sz="1800" i="1">
                            <a:solidFill>
                              <a:srgbClr val="000000"/>
                            </a:solidFill>
                            <a:effectLst/>
                            <a:latin typeface="Cambria Math" panose="02040503050406030204" pitchFamily="18" charset="0"/>
                            <a:ea typeface="Times New Roman" panose="02020603050405020304" pitchFamily="18" charset="0"/>
                          </a:rPr>
                          <m:t>𝑚</m:t>
                        </m:r>
                        <m:r>
                          <a:rPr lang="ru-RU" sz="1800" i="1">
                            <a:solidFill>
                              <a:srgbClr val="000000"/>
                            </a:solidFill>
                            <a:effectLst/>
                            <a:latin typeface="Cambria Math" panose="02040503050406030204" pitchFamily="18" charset="0"/>
                            <a:ea typeface="Times New Roman" panose="02020603050405020304" pitchFamily="18" charset="0"/>
                          </a:rPr>
                          <m:t>×</m:t>
                        </m:r>
                        <m:r>
                          <a:rPr lang="ru-RU" sz="1800" i="1">
                            <a:solidFill>
                              <a:srgbClr val="000000"/>
                            </a:solidFill>
                            <a:effectLst/>
                            <a:latin typeface="Cambria Math" panose="02040503050406030204" pitchFamily="18" charset="0"/>
                            <a:ea typeface="Times New Roman" panose="02020603050405020304" pitchFamily="18" charset="0"/>
                          </a:rPr>
                          <m:t>𝑚</m:t>
                        </m:r>
                      </m:e>
                    </m:d>
                  </m:oMath>
                </a14:m>
                <a:r>
                  <a:rPr lang="ru-RU" sz="1800" dirty="0">
                    <a:solidFill>
                      <a:srgbClr val="000000"/>
                    </a:solidFill>
                    <a:effectLst/>
                    <a:latin typeface="Times New Roman" panose="02020603050405020304" pitchFamily="18" charset="0"/>
                    <a:ea typeface="Times New Roman" panose="02020603050405020304" pitchFamily="18" charset="0"/>
                  </a:rPr>
                  <a:t>, а в </a:t>
                </a:r>
                <a14:m>
                  <m:oMath xmlns:m="http://schemas.openxmlformats.org/officeDocument/2006/math">
                    <m:r>
                      <m:rPr>
                        <m:sty m:val="p"/>
                      </m:rPr>
                      <a:rPr lang="en-US" sz="1800">
                        <a:solidFill>
                          <a:srgbClr val="000000"/>
                        </a:solidFill>
                        <a:effectLst/>
                        <a:latin typeface="Cambria Math" panose="02040503050406030204" pitchFamily="18" charset="0"/>
                        <a:ea typeface="Times New Roman" panose="02020603050405020304" pitchFamily="18" charset="0"/>
                      </a:rPr>
                      <m:t>Λ</m:t>
                    </m:r>
                    <m:r>
                      <a:rPr lang="en-US" sz="1800">
                        <a:solidFill>
                          <a:srgbClr val="000000"/>
                        </a:solidFill>
                        <a:effectLst/>
                        <a:latin typeface="Cambria Math" panose="02040503050406030204" pitchFamily="18" charset="0"/>
                        <a:ea typeface="Times New Roman" panose="02020603050405020304" pitchFamily="18" charset="0"/>
                      </a:rPr>
                      <m:t> </m:t>
                    </m:r>
                    <m:d>
                      <m:dPr>
                        <m:begChr m:val="["/>
                        <m:endChr m:val="]"/>
                        <m:ctrlPr>
                          <a:rPr lang="ru-RU" sz="1800" i="1">
                            <a:solidFill>
                              <a:srgbClr val="000000"/>
                            </a:solidFill>
                            <a:effectLst/>
                            <a:latin typeface="Cambria Math" panose="02040503050406030204" pitchFamily="18" charset="0"/>
                            <a:ea typeface="Times New Roman" panose="02020603050405020304" pitchFamily="18" charset="0"/>
                          </a:rPr>
                        </m:ctrlPr>
                      </m:dPr>
                      <m:e>
                        <m:r>
                          <m:rPr>
                            <m:sty m:val="p"/>
                          </m:rPr>
                          <a:rPr lang="en-US" sz="1800">
                            <a:solidFill>
                              <a:srgbClr val="000000"/>
                            </a:solidFill>
                            <a:effectLst/>
                            <a:latin typeface="Cambria Math" panose="02040503050406030204" pitchFamily="18" charset="0"/>
                            <a:ea typeface="Times New Roman" panose="02020603050405020304" pitchFamily="18" charset="0"/>
                          </a:rPr>
                          <m:t>m</m:t>
                        </m:r>
                        <m:r>
                          <a:rPr lang="ru-RU" sz="1800">
                            <a:solidFill>
                              <a:srgbClr val="000000"/>
                            </a:solidFill>
                            <a:effectLst/>
                            <a:latin typeface="Cambria Math" panose="02040503050406030204" pitchFamily="18" charset="0"/>
                            <a:ea typeface="Times New Roman" panose="02020603050405020304" pitchFamily="18" charset="0"/>
                          </a:rPr>
                          <m:t>×</m:t>
                        </m:r>
                        <m:r>
                          <m:rPr>
                            <m:sty m:val="p"/>
                          </m:rPr>
                          <a:rPr lang="en-US" sz="1800">
                            <a:solidFill>
                              <a:srgbClr val="000000"/>
                            </a:solidFill>
                            <a:effectLst/>
                            <a:latin typeface="Cambria Math" panose="02040503050406030204" pitchFamily="18" charset="0"/>
                            <a:ea typeface="Times New Roman" panose="02020603050405020304" pitchFamily="18" charset="0"/>
                          </a:rPr>
                          <m:t>m</m:t>
                        </m:r>
                      </m:e>
                    </m:d>
                  </m:oMath>
                </a14:m>
                <a:r>
                  <a:rPr lang="ru-RU" sz="1800" dirty="0">
                    <a:solidFill>
                      <a:srgbClr val="000000"/>
                    </a:solidFill>
                    <a:effectLst/>
                    <a:latin typeface="Times New Roman" panose="02020603050405020304" pitchFamily="18" charset="0"/>
                    <a:ea typeface="Times New Roman" panose="02020603050405020304" pitchFamily="18" charset="0"/>
                  </a:rPr>
                  <a:t> диагональная матрица, составленная из собственных чисел матрицы </a:t>
                </a:r>
                <a14:m>
                  <m:oMath xmlns:m="http://schemas.openxmlformats.org/officeDocument/2006/math">
                    <m:r>
                      <a:rPr lang="ru-RU" sz="1800" i="1">
                        <a:solidFill>
                          <a:srgbClr val="000000"/>
                        </a:solidFill>
                        <a:effectLst/>
                        <a:latin typeface="Cambria Math" panose="02040503050406030204" pitchFamily="18" charset="0"/>
                        <a:ea typeface="Times New Roman" panose="02020603050405020304" pitchFamily="18" charset="0"/>
                      </a:rPr>
                      <m:t>𝑅</m:t>
                    </m:r>
                    <m:r>
                      <a:rPr lang="ru-RU" sz="1800" i="1">
                        <a:solidFill>
                          <a:srgbClr val="000000"/>
                        </a:solidFill>
                        <a:effectLst/>
                        <a:latin typeface="Cambria Math" panose="02040503050406030204" pitchFamily="18" charset="0"/>
                        <a:ea typeface="Times New Roman" panose="02020603050405020304" pitchFamily="18" charset="0"/>
                      </a:rPr>
                      <m:t> </m:t>
                    </m:r>
                    <m:d>
                      <m:dPr>
                        <m:begChr m:val="["/>
                        <m:endChr m:val="]"/>
                        <m:ctrlPr>
                          <a:rPr lang="ru-RU" sz="1800" i="1">
                            <a:solidFill>
                              <a:srgbClr val="000000"/>
                            </a:solidFill>
                            <a:effectLst/>
                            <a:latin typeface="Cambria Math" panose="02040503050406030204" pitchFamily="18" charset="0"/>
                            <a:ea typeface="Times New Roman" panose="02020603050405020304" pitchFamily="18" charset="0"/>
                          </a:rPr>
                        </m:ctrlPr>
                      </m:dPr>
                      <m:e>
                        <m:r>
                          <a:rPr lang="ru-RU" sz="1800" i="1">
                            <a:solidFill>
                              <a:srgbClr val="000000"/>
                            </a:solidFill>
                            <a:effectLst/>
                            <a:latin typeface="Cambria Math" panose="02040503050406030204" pitchFamily="18" charset="0"/>
                            <a:ea typeface="Times New Roman" panose="02020603050405020304" pitchFamily="18" charset="0"/>
                          </a:rPr>
                          <m:t>𝑚</m:t>
                        </m:r>
                        <m:r>
                          <a:rPr lang="ru-RU" sz="1800" i="1">
                            <a:solidFill>
                              <a:srgbClr val="000000"/>
                            </a:solidFill>
                            <a:effectLst/>
                            <a:latin typeface="Cambria Math" panose="02040503050406030204" pitchFamily="18" charset="0"/>
                            <a:ea typeface="Times New Roman" panose="02020603050405020304" pitchFamily="18" charset="0"/>
                          </a:rPr>
                          <m:t>×</m:t>
                        </m:r>
                        <m:r>
                          <a:rPr lang="ru-RU" sz="1800" i="1">
                            <a:solidFill>
                              <a:srgbClr val="000000"/>
                            </a:solidFill>
                            <a:effectLst/>
                            <a:latin typeface="Cambria Math" panose="02040503050406030204" pitchFamily="18" charset="0"/>
                            <a:ea typeface="Times New Roman" panose="02020603050405020304" pitchFamily="18" charset="0"/>
                          </a:rPr>
                          <m:t>𝑚</m:t>
                        </m:r>
                      </m:e>
                    </m:d>
                  </m:oMath>
                </a14:m>
                <a:r>
                  <a:rPr lang="ru-RU" sz="1800" dirty="0">
                    <a:solidFill>
                      <a:srgbClr val="000000"/>
                    </a:solidFill>
                    <a:effectLst/>
                    <a:latin typeface="Times New Roman" panose="02020603050405020304" pitchFamily="18" charset="0"/>
                    <a:ea typeface="Times New Roman" panose="02020603050405020304" pitchFamily="18" charset="0"/>
                  </a:rPr>
                  <a:t>, соответствующих собственным векторам, причем элементы в матрице </a:t>
                </a:r>
                <a14:m>
                  <m:oMath xmlns:m="http://schemas.openxmlformats.org/officeDocument/2006/math">
                    <m:r>
                      <m:rPr>
                        <m:sty m:val="p"/>
                      </m:rPr>
                      <a:rPr lang="en-US" sz="1800">
                        <a:solidFill>
                          <a:srgbClr val="000000"/>
                        </a:solidFill>
                        <a:effectLst/>
                        <a:latin typeface="Cambria Math" panose="02040503050406030204" pitchFamily="18" charset="0"/>
                        <a:ea typeface="Times New Roman" panose="02020603050405020304" pitchFamily="18" charset="0"/>
                      </a:rPr>
                      <m:t>Λ</m:t>
                    </m:r>
                    <m:r>
                      <a:rPr lang="en-US" sz="1800">
                        <a:solidFill>
                          <a:srgbClr val="000000"/>
                        </a:solidFill>
                        <a:effectLst/>
                        <a:latin typeface="Cambria Math" panose="02040503050406030204" pitchFamily="18" charset="0"/>
                        <a:ea typeface="Times New Roman" panose="02020603050405020304" pitchFamily="18" charset="0"/>
                      </a:rPr>
                      <m:t> </m:t>
                    </m:r>
                    <m:d>
                      <m:dPr>
                        <m:begChr m:val="["/>
                        <m:endChr m:val="]"/>
                        <m:ctrlPr>
                          <a:rPr lang="ru-RU" sz="1800" i="1">
                            <a:solidFill>
                              <a:srgbClr val="000000"/>
                            </a:solidFill>
                            <a:effectLst/>
                            <a:latin typeface="Cambria Math" panose="02040503050406030204" pitchFamily="18" charset="0"/>
                            <a:ea typeface="Times New Roman" panose="02020603050405020304" pitchFamily="18" charset="0"/>
                          </a:rPr>
                        </m:ctrlPr>
                      </m:dPr>
                      <m:e>
                        <m:r>
                          <m:rPr>
                            <m:sty m:val="p"/>
                          </m:rPr>
                          <a:rPr lang="en-US" sz="1800">
                            <a:solidFill>
                              <a:srgbClr val="000000"/>
                            </a:solidFill>
                            <a:effectLst/>
                            <a:latin typeface="Cambria Math" panose="02040503050406030204" pitchFamily="18" charset="0"/>
                            <a:ea typeface="Times New Roman" panose="02020603050405020304" pitchFamily="18" charset="0"/>
                          </a:rPr>
                          <m:t>m</m:t>
                        </m:r>
                        <m:r>
                          <a:rPr lang="ru-RU" sz="1800">
                            <a:solidFill>
                              <a:srgbClr val="000000"/>
                            </a:solidFill>
                            <a:effectLst/>
                            <a:latin typeface="Cambria Math" panose="02040503050406030204" pitchFamily="18" charset="0"/>
                            <a:ea typeface="Times New Roman" panose="02020603050405020304" pitchFamily="18" charset="0"/>
                          </a:rPr>
                          <m:t>×</m:t>
                        </m:r>
                        <m:r>
                          <m:rPr>
                            <m:sty m:val="p"/>
                          </m:rPr>
                          <a:rPr lang="en-US" sz="1800">
                            <a:solidFill>
                              <a:srgbClr val="000000"/>
                            </a:solidFill>
                            <a:effectLst/>
                            <a:latin typeface="Cambria Math" panose="02040503050406030204" pitchFamily="18" charset="0"/>
                            <a:ea typeface="Times New Roman" panose="02020603050405020304" pitchFamily="18" charset="0"/>
                          </a:rPr>
                          <m:t>m</m:t>
                        </m:r>
                      </m:e>
                    </m:d>
                  </m:oMath>
                </a14:m>
                <a:r>
                  <a:rPr lang="ru-RU" sz="1800" dirty="0">
                    <a:solidFill>
                      <a:srgbClr val="000000"/>
                    </a:solidFill>
                    <a:effectLst/>
                    <a:latin typeface="Times New Roman" panose="02020603050405020304" pitchFamily="18" charset="0"/>
                    <a:ea typeface="Times New Roman" panose="02020603050405020304" pitchFamily="18" charset="0"/>
                  </a:rPr>
                  <a:t> расположены в порядке убывания: </a:t>
                </a:r>
                <a14:m>
                  <m:oMath xmlns:m="http://schemas.openxmlformats.org/officeDocument/2006/math">
                    <m:sSub>
                      <m:sSubPr>
                        <m:ctrlPr>
                          <a:rPr lang="ru-RU" sz="1800" i="1">
                            <a:solidFill>
                              <a:srgbClr val="000000"/>
                            </a:solidFill>
                            <a:effectLst/>
                            <a:latin typeface="Cambria Math" panose="02040503050406030204" pitchFamily="18" charset="0"/>
                            <a:ea typeface="Times New Roman" panose="02020603050405020304" pitchFamily="18" charset="0"/>
                          </a:rPr>
                        </m:ctrlPr>
                      </m:sSubPr>
                      <m:e>
                        <m:r>
                          <a:rPr lang="ru-RU" sz="1800" i="1">
                            <a:solidFill>
                              <a:srgbClr val="000000"/>
                            </a:solidFill>
                            <a:effectLst/>
                            <a:latin typeface="Cambria Math" panose="02040503050406030204" pitchFamily="18" charset="0"/>
                            <a:ea typeface="Times New Roman" panose="02020603050405020304" pitchFamily="18" charset="0"/>
                          </a:rPr>
                          <m:t>𝜆</m:t>
                        </m:r>
                      </m:e>
                      <m:sub>
                        <m:r>
                          <a:rPr lang="ru-RU" sz="1800" i="1">
                            <a:solidFill>
                              <a:srgbClr val="000000"/>
                            </a:solidFill>
                            <a:effectLst/>
                            <a:latin typeface="Cambria Math" panose="02040503050406030204" pitchFamily="18" charset="0"/>
                            <a:ea typeface="Times New Roman" panose="02020603050405020304" pitchFamily="18" charset="0"/>
                          </a:rPr>
                          <m:t>1  </m:t>
                        </m:r>
                      </m:sub>
                    </m:sSub>
                    <m:r>
                      <a:rPr lang="ru-RU" sz="1800" i="1">
                        <a:solidFill>
                          <a:srgbClr val="000000"/>
                        </a:solidFill>
                        <a:effectLst/>
                        <a:latin typeface="Cambria Math" panose="02040503050406030204" pitchFamily="18" charset="0"/>
                        <a:ea typeface="Times New Roman" panose="02020603050405020304" pitchFamily="18" charset="0"/>
                      </a:rPr>
                      <m:t>&gt;</m:t>
                    </m:r>
                    <m:sSub>
                      <m:sSubPr>
                        <m:ctrlPr>
                          <a:rPr lang="ru-RU" sz="1800" i="1">
                            <a:solidFill>
                              <a:srgbClr val="000000"/>
                            </a:solidFill>
                            <a:effectLst/>
                            <a:latin typeface="Cambria Math" panose="02040503050406030204" pitchFamily="18" charset="0"/>
                            <a:ea typeface="Times New Roman" panose="02020603050405020304" pitchFamily="18" charset="0"/>
                          </a:rPr>
                        </m:ctrlPr>
                      </m:sSubPr>
                      <m:e>
                        <m:r>
                          <a:rPr lang="ru-RU" sz="1800" i="1">
                            <a:solidFill>
                              <a:srgbClr val="000000"/>
                            </a:solidFill>
                            <a:effectLst/>
                            <a:latin typeface="Cambria Math" panose="02040503050406030204" pitchFamily="18" charset="0"/>
                            <a:ea typeface="Times New Roman" panose="02020603050405020304" pitchFamily="18" charset="0"/>
                          </a:rPr>
                          <m:t>𝜆</m:t>
                        </m:r>
                      </m:e>
                      <m:sub>
                        <m:r>
                          <a:rPr lang="ru-RU" sz="1800" i="1">
                            <a:solidFill>
                              <a:srgbClr val="000000"/>
                            </a:solidFill>
                            <a:effectLst/>
                            <a:latin typeface="Cambria Math" panose="02040503050406030204" pitchFamily="18" charset="0"/>
                            <a:ea typeface="Times New Roman" panose="02020603050405020304" pitchFamily="18" charset="0"/>
                          </a:rPr>
                          <m:t>2  </m:t>
                        </m:r>
                      </m:sub>
                    </m:sSub>
                    <m:r>
                      <a:rPr lang="ru-RU" sz="1800" i="1">
                        <a:solidFill>
                          <a:srgbClr val="000000"/>
                        </a:solidFill>
                        <a:effectLst/>
                        <a:latin typeface="Cambria Math" panose="02040503050406030204" pitchFamily="18" charset="0"/>
                        <a:ea typeface="Times New Roman" panose="02020603050405020304" pitchFamily="18" charset="0"/>
                      </a:rPr>
                      <m:t>&gt;…&gt;</m:t>
                    </m:r>
                    <m:sSub>
                      <m:sSubPr>
                        <m:ctrlPr>
                          <a:rPr lang="ru-RU" sz="1800" i="1">
                            <a:solidFill>
                              <a:srgbClr val="000000"/>
                            </a:solidFill>
                            <a:effectLst/>
                            <a:latin typeface="Cambria Math" panose="02040503050406030204" pitchFamily="18" charset="0"/>
                            <a:ea typeface="Times New Roman" panose="02020603050405020304" pitchFamily="18" charset="0"/>
                          </a:rPr>
                        </m:ctrlPr>
                      </m:sSubPr>
                      <m:e>
                        <m:r>
                          <a:rPr lang="ru-RU" sz="1800" i="1">
                            <a:solidFill>
                              <a:srgbClr val="000000"/>
                            </a:solidFill>
                            <a:effectLst/>
                            <a:latin typeface="Cambria Math" panose="02040503050406030204" pitchFamily="18" charset="0"/>
                            <a:ea typeface="Times New Roman" panose="02020603050405020304" pitchFamily="18" charset="0"/>
                          </a:rPr>
                          <m:t>𝜆</m:t>
                        </m:r>
                      </m:e>
                      <m:sub>
                        <m:r>
                          <a:rPr lang="en-US" sz="1800" i="1">
                            <a:solidFill>
                              <a:srgbClr val="000000"/>
                            </a:solidFill>
                            <a:effectLst/>
                            <a:latin typeface="Cambria Math" panose="02040503050406030204" pitchFamily="18" charset="0"/>
                            <a:ea typeface="Times New Roman" panose="02020603050405020304" pitchFamily="18" charset="0"/>
                          </a:rPr>
                          <m:t>𝑛</m:t>
                        </m:r>
                        <m:r>
                          <a:rPr lang="ru-RU" sz="1800" i="1">
                            <a:solidFill>
                              <a:srgbClr val="000000"/>
                            </a:solidFill>
                            <a:effectLst/>
                            <a:latin typeface="Cambria Math" panose="02040503050406030204" pitchFamily="18" charset="0"/>
                            <a:ea typeface="Times New Roman" panose="02020603050405020304" pitchFamily="18" charset="0"/>
                          </a:rPr>
                          <m:t>   </m:t>
                        </m:r>
                      </m:sub>
                    </m:sSub>
                    <m:r>
                      <a:rPr lang="ru-RU" sz="1800" i="1">
                        <a:solidFill>
                          <a:srgbClr val="000000"/>
                        </a:solidFill>
                        <a:effectLst/>
                        <a:latin typeface="Cambria Math" panose="02040503050406030204" pitchFamily="18" charset="0"/>
                        <a:ea typeface="Times New Roman" panose="02020603050405020304" pitchFamily="18" charset="0"/>
                      </a:rPr>
                      <m:t>&gt;</m:t>
                    </m:r>
                    <m:r>
                      <a:rPr lang="ru-RU" sz="1800">
                        <a:solidFill>
                          <a:srgbClr val="000000"/>
                        </a:solidFill>
                        <a:effectLst/>
                        <a:latin typeface="Cambria Math" panose="02040503050406030204" pitchFamily="18" charset="0"/>
                        <a:ea typeface="Times New Roman" panose="02020603050405020304" pitchFamily="18" charset="0"/>
                      </a:rPr>
                      <m:t>0</m:t>
                    </m:r>
                    <m:r>
                      <a:rPr lang="ru-RU" sz="1800" i="1">
                        <a:solidFill>
                          <a:srgbClr val="000000"/>
                        </a:solidFill>
                        <a:effectLst/>
                        <a:latin typeface="Cambria Math" panose="02040503050406030204" pitchFamily="18" charset="0"/>
                        <a:ea typeface="Times New Roman" panose="02020603050405020304" pitchFamily="18" charset="0"/>
                      </a:rPr>
                      <m:t> </m:t>
                    </m:r>
                  </m:oMath>
                </a14:m>
                <a:r>
                  <a:rPr lang="ru-RU" sz="1800" dirty="0">
                    <a:solidFill>
                      <a:srgbClr val="000000"/>
                    </a:solidFill>
                    <a:effectLst/>
                    <a:latin typeface="Times New Roman" panose="02020603050405020304" pitchFamily="18" charset="0"/>
                    <a:ea typeface="Times New Roman" panose="02020603050405020304" pitchFamily="18" charset="0"/>
                  </a:rPr>
                  <a:t>.</a:t>
                </a:r>
              </a:p>
              <a:p>
                <a:pPr indent="270510" algn="just"/>
                <a:r>
                  <a:rPr lang="ru-RU" sz="1800" dirty="0">
                    <a:solidFill>
                      <a:srgbClr val="000000"/>
                    </a:solidFill>
                    <a:effectLst/>
                    <a:latin typeface="Times New Roman" panose="02020603050405020304" pitchFamily="18" charset="0"/>
                    <a:ea typeface="Times New Roman" panose="02020603050405020304" pitchFamily="18" charset="0"/>
                  </a:rPr>
                  <a:t>Таким образом, матрицу </a:t>
                </a:r>
                <a14:m>
                  <m:oMath xmlns:m="http://schemas.openxmlformats.org/officeDocument/2006/math">
                    <m:r>
                      <a:rPr lang="kk-KZ" sz="1800" i="1">
                        <a:solidFill>
                          <a:srgbClr val="000000"/>
                        </a:solidFill>
                        <a:effectLst/>
                        <a:latin typeface="Cambria Math" panose="02040503050406030204" pitchFamily="18" charset="0"/>
                        <a:ea typeface="Times New Roman" panose="02020603050405020304" pitchFamily="18" charset="0"/>
                      </a:rPr>
                      <m:t>𝐴</m:t>
                    </m:r>
                    <m:r>
                      <a:rPr lang="kk-KZ" sz="1800" i="1">
                        <a:solidFill>
                          <a:srgbClr val="000000"/>
                        </a:solidFill>
                        <a:effectLst/>
                        <a:latin typeface="Cambria Math" panose="02040503050406030204" pitchFamily="18" charset="0"/>
                        <a:ea typeface="Times New Roman" panose="02020603050405020304" pitchFamily="18" charset="0"/>
                      </a:rPr>
                      <m:t> </m:t>
                    </m:r>
                    <m:d>
                      <m:dPr>
                        <m:begChr m:val="["/>
                        <m:endChr m:val="]"/>
                        <m:ctrlPr>
                          <a:rPr lang="ru-RU" sz="1800" i="1">
                            <a:solidFill>
                              <a:srgbClr val="000000"/>
                            </a:solidFill>
                            <a:effectLst/>
                            <a:latin typeface="Cambria Math" panose="02040503050406030204" pitchFamily="18" charset="0"/>
                            <a:ea typeface="Times New Roman" panose="02020603050405020304" pitchFamily="18" charset="0"/>
                          </a:rPr>
                        </m:ctrlPr>
                      </m:dPr>
                      <m:e>
                        <m:r>
                          <a:rPr lang="ru-RU" sz="1800" i="1">
                            <a:solidFill>
                              <a:srgbClr val="000000"/>
                            </a:solidFill>
                            <a:effectLst/>
                            <a:latin typeface="Cambria Math" panose="02040503050406030204" pitchFamily="18" charset="0"/>
                            <a:ea typeface="Times New Roman" panose="02020603050405020304" pitchFamily="18" charset="0"/>
                          </a:rPr>
                          <m:t>𝑚</m:t>
                        </m:r>
                        <m:r>
                          <a:rPr lang="ru-RU" sz="1800" i="1">
                            <a:solidFill>
                              <a:srgbClr val="000000"/>
                            </a:solidFill>
                            <a:effectLst/>
                            <a:latin typeface="Cambria Math" panose="02040503050406030204" pitchFamily="18" charset="0"/>
                            <a:ea typeface="Times New Roman" panose="02020603050405020304" pitchFamily="18" charset="0"/>
                          </a:rPr>
                          <m:t>×</m:t>
                        </m:r>
                        <m:r>
                          <a:rPr lang="ru-RU" sz="1800" i="1">
                            <a:solidFill>
                              <a:srgbClr val="000000"/>
                            </a:solidFill>
                            <a:effectLst/>
                            <a:latin typeface="Cambria Math" panose="02040503050406030204" pitchFamily="18" charset="0"/>
                            <a:ea typeface="Times New Roman" panose="02020603050405020304" pitchFamily="18" charset="0"/>
                          </a:rPr>
                          <m:t>𝑚</m:t>
                        </m:r>
                      </m:e>
                    </m:d>
                  </m:oMath>
                </a14:m>
                <a:r>
                  <a:rPr lang="ru-RU" sz="1800" dirty="0">
                    <a:solidFill>
                      <a:srgbClr val="000000"/>
                    </a:solidFill>
                    <a:effectLst/>
                    <a:latin typeface="Times New Roman" panose="02020603050405020304" pitchFamily="18" charset="0"/>
                    <a:ea typeface="Times New Roman" panose="02020603050405020304" pitchFamily="18" charset="0"/>
                  </a:rPr>
                  <a:t> </a:t>
                </a:r>
                <a:r>
                  <a:rPr lang="ru-RU" sz="1800" b="0" i="0" u="none" strike="noStrike" spc="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можно </a:t>
                </a:r>
                <a:r>
                  <a:rPr lang="ru-RU" sz="1800" dirty="0">
                    <a:solidFill>
                      <a:srgbClr val="000000"/>
                    </a:solidFill>
                    <a:effectLst/>
                    <a:latin typeface="Times New Roman" panose="02020603050405020304" pitchFamily="18" charset="0"/>
                    <a:ea typeface="Times New Roman" panose="02020603050405020304" pitchFamily="18" charset="0"/>
                  </a:rPr>
                  <a:t>считать определенной, если известны собственные вектора и собственные числа матрицы </a:t>
                </a:r>
                <a14:m>
                  <m:oMath xmlns:m="http://schemas.openxmlformats.org/officeDocument/2006/math">
                    <m:r>
                      <a:rPr lang="ru-RU" sz="1800" i="1">
                        <a:solidFill>
                          <a:srgbClr val="000000"/>
                        </a:solidFill>
                        <a:effectLst/>
                        <a:latin typeface="Cambria Math" panose="02040503050406030204" pitchFamily="18" charset="0"/>
                        <a:ea typeface="Times New Roman" panose="02020603050405020304" pitchFamily="18" charset="0"/>
                      </a:rPr>
                      <m:t>𝑅</m:t>
                    </m:r>
                    <m:r>
                      <a:rPr lang="ru-RU" sz="1800" i="1">
                        <a:solidFill>
                          <a:srgbClr val="000000"/>
                        </a:solidFill>
                        <a:effectLst/>
                        <a:latin typeface="Cambria Math" panose="02040503050406030204" pitchFamily="18" charset="0"/>
                        <a:ea typeface="Times New Roman" panose="02020603050405020304" pitchFamily="18" charset="0"/>
                      </a:rPr>
                      <m:t> </m:t>
                    </m:r>
                    <m:d>
                      <m:dPr>
                        <m:begChr m:val="["/>
                        <m:endChr m:val="]"/>
                        <m:ctrlPr>
                          <a:rPr lang="ru-RU" sz="1800" i="1">
                            <a:solidFill>
                              <a:srgbClr val="000000"/>
                            </a:solidFill>
                            <a:effectLst/>
                            <a:latin typeface="Cambria Math" panose="02040503050406030204" pitchFamily="18" charset="0"/>
                            <a:ea typeface="Times New Roman" panose="02020603050405020304" pitchFamily="18" charset="0"/>
                          </a:rPr>
                        </m:ctrlPr>
                      </m:dPr>
                      <m:e>
                        <m:r>
                          <a:rPr lang="ru-RU" sz="1800" i="1">
                            <a:solidFill>
                              <a:srgbClr val="000000"/>
                            </a:solidFill>
                            <a:effectLst/>
                            <a:latin typeface="Cambria Math" panose="02040503050406030204" pitchFamily="18" charset="0"/>
                            <a:ea typeface="Times New Roman" panose="02020603050405020304" pitchFamily="18" charset="0"/>
                          </a:rPr>
                          <m:t>𝑚</m:t>
                        </m:r>
                        <m:r>
                          <a:rPr lang="ru-RU" sz="1800" i="1">
                            <a:solidFill>
                              <a:srgbClr val="000000"/>
                            </a:solidFill>
                            <a:effectLst/>
                            <a:latin typeface="Cambria Math" panose="02040503050406030204" pitchFamily="18" charset="0"/>
                            <a:ea typeface="Times New Roman" panose="02020603050405020304" pitchFamily="18" charset="0"/>
                          </a:rPr>
                          <m:t>×</m:t>
                        </m:r>
                        <m:r>
                          <a:rPr lang="ru-RU" sz="1800" i="1">
                            <a:solidFill>
                              <a:srgbClr val="000000"/>
                            </a:solidFill>
                            <a:effectLst/>
                            <a:latin typeface="Cambria Math" panose="02040503050406030204" pitchFamily="18" charset="0"/>
                            <a:ea typeface="Times New Roman" panose="02020603050405020304" pitchFamily="18" charset="0"/>
                          </a:rPr>
                          <m:t>𝑚</m:t>
                        </m:r>
                      </m:e>
                    </m:d>
                  </m:oMath>
                </a14:m>
                <a:r>
                  <a:rPr lang="ru-RU" sz="1800" dirty="0">
                    <a:solidFill>
                      <a:srgbClr val="000000"/>
                    </a:solidFill>
                    <a:effectLst/>
                    <a:latin typeface="Times New Roman" panose="02020603050405020304" pitchFamily="18" charset="0"/>
                    <a:ea typeface="Times New Roman" panose="02020603050405020304" pitchFamily="18" charset="0"/>
                  </a:rPr>
                  <a:t>. Этот процесс легко осуществим на ЭВМ, так как существует много стандартных алгоритмов для вычисления собственных значений и собственных векторов симметричных матриц. Так решается основная проблема компонентного анализа - определение матрицы весовых коэффициентов, учитывающих тесноту связи между признаками и главными компонентами. </a:t>
                </a:r>
              </a:p>
            </p:txBody>
          </p:sp>
        </mc:Choice>
        <mc:Fallback xmlns="">
          <p:sp>
            <p:nvSpPr>
              <p:cNvPr id="57" name="Прямоугольник 56">
                <a:extLst>
                  <a:ext uri="{FF2B5EF4-FFF2-40B4-BE49-F238E27FC236}">
                    <a16:creationId xmlns:a16="http://schemas.microsoft.com/office/drawing/2014/main" id="{1ED400C0-D96C-4157-94B6-3962300FB96F}"/>
                  </a:ext>
                </a:extLst>
              </p:cNvPr>
              <p:cNvSpPr>
                <a:spLocks noRot="1" noChangeAspect="1" noMove="1" noResize="1" noEditPoints="1" noAdjustHandles="1" noChangeArrowheads="1" noChangeShapeType="1" noTextEdit="1"/>
              </p:cNvSpPr>
              <p:nvPr/>
            </p:nvSpPr>
            <p:spPr>
              <a:xfrm>
                <a:off x="1860388" y="448507"/>
                <a:ext cx="10072258" cy="5365636"/>
              </a:xfrm>
              <a:prstGeom prst="rect">
                <a:avLst/>
              </a:prstGeom>
              <a:blipFill>
                <a:blip r:embed="rId2"/>
                <a:stretch>
                  <a:fillRect l="-484" t="-682" r="-545" b="-909"/>
                </a:stretch>
              </a:blipFill>
            </p:spPr>
            <p:txBody>
              <a:bodyPr/>
              <a:lstStyle/>
              <a:p>
                <a:r>
                  <a:rPr lang="ru-RU">
                    <a:noFill/>
                  </a:rPr>
                  <a:t> </a:t>
                </a:r>
              </a:p>
            </p:txBody>
          </p:sp>
        </mc:Fallback>
      </mc:AlternateContent>
      <p:sp>
        <p:nvSpPr>
          <p:cNvPr id="58" name="Arrow: Pentagon 19">
            <a:extLst>
              <a:ext uri="{FF2B5EF4-FFF2-40B4-BE49-F238E27FC236}">
                <a16:creationId xmlns:a16="http://schemas.microsoft.com/office/drawing/2014/main" id="{E707C413-D7ED-4D99-AC37-AFBFE43D6AE5}"/>
              </a:ext>
            </a:extLst>
          </p:cNvPr>
          <p:cNvSpPr/>
          <p:nvPr/>
        </p:nvSpPr>
        <p:spPr>
          <a:xfrm>
            <a:off x="874041" y="4429427"/>
            <a:ext cx="1037394" cy="616287"/>
          </a:xfrm>
          <a:prstGeom prst="homePlate">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235035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786EB66-C867-4091-BE41-0977C316230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9AC298A-B9B9-4BAB-BCF5-45A44E5BA7D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1BF8F48-5FE7-4A46-8BEB-AF2AE44CD2E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117AB195-E690-4959-B435-3BC469C2CA48}"/>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BBBA5550-3A7F-41FE-AEC2-85F9CA801E3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20C75782-E825-4F5C-B9E2-269CD9E69B9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3F6D5B3A-F638-4015-BF3D-202A166FD4E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C8B81319-436D-4F21-ABCC-A5838F98926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6C0516BC-CF7B-4D50-8C67-0665D3FD9A4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C232F28B-582E-441D-A117-D9A1A40EBCC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5E43823E-66CA-4740-95AE-DB53C2751B6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06C1A5BC-53FF-465A-8394-81554FCDA01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86AAA0B5-FFC7-499B-9C1B-8DFFB4F2910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A1B55CB2-2108-462D-B109-4D76D34A824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9E620EE3-25FA-4C0B-9F5D-470FF51B9B1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52A5BDF8-AD17-44D3-B1C9-E165158D919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9D9672DB-F953-4898-9C52-03A164FADED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BF03BEBE-5AB3-4234-9975-887E86FEDE1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77545F09-233F-4039-B88E-8B7EE733B6C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89D6423-0884-41BE-BAB8-0F8A9851D54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2316554F-5550-4E94-BF70-9B1092E2A85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3B986A6-E7CE-46D5-B7C2-E469056C52C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513E22E1-E1BD-471B-9959-02D382CDB4A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81396781-D57E-417F-9D99-C69663C283F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B3DCA897-9502-460C-B0A6-67548D09B71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009AF730-DCD4-4428-A9E9-D26FAD14202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72AF0F75-11D1-432A-969B-1F454307F52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3397648-9CC0-48EE-86FE-B819830EA2C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5C7C485C-93D0-46DC-AD54-B0AFDAEA7A1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BB2C71AA-96A2-4945-BE1C-17FEF965F79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1914A3E6-8F60-4CB5-8142-47B57D38C60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8E36D6EE-E260-44F2-8D0C-B86573A6803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A1EDD0E7-0ACC-4782-BB65-179218A5360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61301D83-35ED-45D9-808A-4BDADF2B221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ED1BB52-7859-46C1-997C-F679C92369F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7A5D5BB8-21AD-44D8-8793-CB4924B9380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6B17B7F3-3D9C-4459-AF7F-6BCF1366474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03AF9AAC-5EF8-43F6-A71F-CAACB54FF67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F0D2C464-1C0A-4D91-9AAA-C053C895FDF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4BEDADBB-1E6E-48F0-BBF3-EB9B978FB25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A768E058-61D9-41D6-AC45-94D984A89B4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99718B8A-0078-45EC-9F2C-1B6E96E1B73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Прямоугольник 5">
            <a:extLst>
              <a:ext uri="{FF2B5EF4-FFF2-40B4-BE49-F238E27FC236}">
                <a16:creationId xmlns:a16="http://schemas.microsoft.com/office/drawing/2014/main" id="{875D76EF-5FAE-4978-AB28-C494BF591443}"/>
              </a:ext>
            </a:extLst>
          </p:cNvPr>
          <p:cNvSpPr/>
          <p:nvPr/>
        </p:nvSpPr>
        <p:spPr>
          <a:xfrm>
            <a:off x="1539551" y="1821819"/>
            <a:ext cx="10220466" cy="390684"/>
          </a:xfrm>
          <a:prstGeom prst="rect">
            <a:avLst/>
          </a:prstGeom>
        </p:spPr>
        <p:txBody>
          <a:bodyPr wrap="square">
            <a:spAutoFit/>
          </a:bodyPr>
          <a:lstStyle/>
          <a:p>
            <a:pPr algn="just">
              <a:lnSpc>
                <a:spcPct val="115000"/>
              </a:lnSpc>
              <a:spcAft>
                <a:spcPts val="0"/>
              </a:spcAft>
            </a:pPr>
            <a:r>
              <a:rPr lang="ru-RU"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endParaRPr lang="ru-RU" sz="1400" dirty="0">
              <a:latin typeface="Calibri" panose="020F0502020204030204" pitchFamily="34" charset="0"/>
              <a:ea typeface="Calibri" panose="020F0502020204030204" pitchFamily="34" charset="0"/>
              <a:cs typeface="Times New Roman" panose="02020603050405020304" pitchFamily="18" charset="0"/>
            </a:endParaRPr>
          </a:p>
        </p:txBody>
      </p:sp>
      <p:sp>
        <p:nvSpPr>
          <p:cNvPr id="2" name="Прямоугольник: скругленные противолежащие углы 1">
            <a:extLst>
              <a:ext uri="{FF2B5EF4-FFF2-40B4-BE49-F238E27FC236}">
                <a16:creationId xmlns:a16="http://schemas.microsoft.com/office/drawing/2014/main" id="{A82D68DF-6D09-42FF-B8E6-BF4D8DF9B89E}"/>
              </a:ext>
            </a:extLst>
          </p:cNvPr>
          <p:cNvSpPr/>
          <p:nvPr/>
        </p:nvSpPr>
        <p:spPr>
          <a:xfrm>
            <a:off x="1425043" y="803444"/>
            <a:ext cx="9512512" cy="5142406"/>
          </a:xfrm>
          <a:prstGeom prst="round2Diag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ru-RU">
              <a:ln w="0"/>
              <a:solidFill>
                <a:schemeClr val="accent1"/>
              </a:solidFill>
              <a:effectLst>
                <a:outerShdw blurRad="38100" dist="25400" dir="5400000" algn="ctr" rotWithShape="0">
                  <a:srgbClr val="6E747A">
                    <a:alpha val="43000"/>
                  </a:srgbClr>
                </a:outerShdw>
              </a:effectLst>
            </a:endParaRPr>
          </a:p>
        </p:txBody>
      </p:sp>
      <p:graphicFrame>
        <p:nvGraphicFramePr>
          <p:cNvPr id="3" name="Схема 2"/>
          <p:cNvGraphicFramePr/>
          <p:nvPr>
            <p:extLst>
              <p:ext uri="{D42A27DB-BD31-4B8C-83A1-F6EECF244321}">
                <p14:modId xmlns:p14="http://schemas.microsoft.com/office/powerpoint/2010/main" val="2596035249"/>
              </p:ext>
            </p:extLst>
          </p:nvPr>
        </p:nvGraphicFramePr>
        <p:xfrm>
          <a:off x="2985665" y="1106250"/>
          <a:ext cx="6717083" cy="47089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030" name="Picture 6">
            <a:extLst>
              <a:ext uri="{FF2B5EF4-FFF2-40B4-BE49-F238E27FC236}">
                <a16:creationId xmlns:a16="http://schemas.microsoft.com/office/drawing/2014/main" id="{08413491-F282-47FA-9958-579AD72B2094}"/>
              </a:ext>
            </a:extLst>
          </p:cNvPr>
          <p:cNvPicPr>
            <a:picLocks noChangeAspect="1" noChangeArrowheads="1"/>
          </p:cNvPicPr>
          <p:nvPr/>
        </p:nvPicPr>
        <p:blipFill>
          <a:blip r:embed="rId7">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457200"/>
            <a:ext cx="88900" cy="1841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307105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786EB66-C867-4091-BE41-0977C316230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9AC298A-B9B9-4BAB-BCF5-45A44E5BA7D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1BF8F48-5FE7-4A46-8BEB-AF2AE44CD2E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117AB195-E690-4959-B435-3BC469C2CA48}"/>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BBBA5550-3A7F-41FE-AEC2-85F9CA801E3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20C75782-E825-4F5C-B9E2-269CD9E69B9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3F6D5B3A-F638-4015-BF3D-202A166FD4E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C8B81319-436D-4F21-ABCC-A5838F98926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6C0516BC-CF7B-4D50-8C67-0665D3FD9A4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C232F28B-582E-441D-A117-D9A1A40EBCC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5E43823E-66CA-4740-95AE-DB53C2751B6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06C1A5BC-53FF-465A-8394-81554FCDA01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86AAA0B5-FFC7-499B-9C1B-8DFFB4F2910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A1B55CB2-2108-462D-B109-4D76D34A824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9E620EE3-25FA-4C0B-9F5D-470FF51B9B1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52A5BDF8-AD17-44D3-B1C9-E165158D919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9D9672DB-F953-4898-9C52-03A164FADED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BF03BEBE-5AB3-4234-9975-887E86FEDE1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77545F09-233F-4039-B88E-8B7EE733B6C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89D6423-0884-41BE-BAB8-0F8A9851D54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2316554F-5550-4E94-BF70-9B1092E2A85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3B986A6-E7CE-46D5-B7C2-E469056C52C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513E22E1-E1BD-471B-9959-02D382CDB4A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81396781-D57E-417F-9D99-C69663C283F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B3DCA897-9502-460C-B0A6-67548D09B71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009AF730-DCD4-4428-A9E9-D26FAD14202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72AF0F75-11D1-432A-969B-1F454307F52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3397648-9CC0-48EE-86FE-B819830EA2C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5C7C485C-93D0-46DC-AD54-B0AFDAEA7A1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BB2C71AA-96A2-4945-BE1C-17FEF965F79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1914A3E6-8F60-4CB5-8142-47B57D38C60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8E36D6EE-E260-44F2-8D0C-B86573A6803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A1EDD0E7-0ACC-4782-BB65-179218A5360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61301D83-35ED-45D9-808A-4BDADF2B221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ED1BB52-7859-46C1-997C-F679C92369F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7A5D5BB8-21AD-44D8-8793-CB4924B9380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6B17B7F3-3D9C-4459-AF7F-6BCF1366474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03AF9AAC-5EF8-43F6-A71F-CAACB54FF67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F0D2C464-1C0A-4D91-9AAA-C053C895FDF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4BEDADBB-1E6E-48F0-BBF3-EB9B978FB25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A768E058-61D9-41D6-AC45-94D984A89B4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99718B8A-0078-45EC-9F2C-1B6E96E1B73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aphicFrame>
        <p:nvGraphicFramePr>
          <p:cNvPr id="2" name="Схема 1"/>
          <p:cNvGraphicFramePr/>
          <p:nvPr>
            <p:extLst>
              <p:ext uri="{D42A27DB-BD31-4B8C-83A1-F6EECF244321}">
                <p14:modId xmlns:p14="http://schemas.microsoft.com/office/powerpoint/2010/main" val="4134941226"/>
              </p:ext>
            </p:extLst>
          </p:nvPr>
        </p:nvGraphicFramePr>
        <p:xfrm>
          <a:off x="2033649" y="656049"/>
          <a:ext cx="9472310" cy="13234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6" name="Freeform 5">
            <a:extLst>
              <a:ext uri="{FF2B5EF4-FFF2-40B4-BE49-F238E27FC236}">
                <a16:creationId xmlns:a16="http://schemas.microsoft.com/office/drawing/2014/main" id="{D4EBE17D-3F5F-4642-90B9-6A97A8BBFD6F}"/>
              </a:ext>
            </a:extLst>
          </p:cNvPr>
          <p:cNvSpPr/>
          <p:nvPr/>
        </p:nvSpPr>
        <p:spPr>
          <a:xfrm>
            <a:off x="952331" y="568072"/>
            <a:ext cx="1010193" cy="840951"/>
          </a:xfrm>
          <a:custGeom>
            <a:avLst/>
            <a:gdLst/>
            <a:ahLst/>
            <a:cxnLst>
              <a:cxn ang="0">
                <a:pos x="1136759" y="1235640"/>
              </a:cxn>
              <a:cxn ang="0">
                <a:pos x="1086025" y="1286346"/>
              </a:cxn>
              <a:cxn ang="0">
                <a:pos x="1013623" y="1305028"/>
              </a:cxn>
              <a:cxn ang="0">
                <a:pos x="431239" y="1305028"/>
              </a:cxn>
              <a:cxn ang="0">
                <a:pos x="362008" y="1286346"/>
              </a:cxn>
              <a:cxn ang="0">
                <a:pos x="311274" y="1235106"/>
              </a:cxn>
              <a:cxn ang="0">
                <a:pos x="19025" y="723770"/>
              </a:cxn>
              <a:cxn ang="0">
                <a:pos x="0" y="652781"/>
              </a:cxn>
              <a:cxn ang="0">
                <a:pos x="19025" y="581257"/>
              </a:cxn>
              <a:cxn ang="0">
                <a:pos x="310217" y="72056"/>
              </a:cxn>
              <a:cxn ang="0">
                <a:pos x="362008" y="19748"/>
              </a:cxn>
              <a:cxn ang="0">
                <a:pos x="428068" y="533"/>
              </a:cxn>
              <a:cxn ang="0">
                <a:pos x="1012566" y="533"/>
              </a:cxn>
              <a:cxn ang="0">
                <a:pos x="1086025" y="19748"/>
              </a:cxn>
              <a:cxn ang="0">
                <a:pos x="1136759" y="70455"/>
              </a:cxn>
              <a:cxn ang="0">
                <a:pos x="1427951" y="579656"/>
              </a:cxn>
              <a:cxn ang="0">
                <a:pos x="1448034" y="652781"/>
              </a:cxn>
              <a:cxn ang="0">
                <a:pos x="1427423" y="726439"/>
              </a:cxn>
              <a:cxn ang="0">
                <a:pos x="1136759" y="1235640"/>
              </a:cxn>
            </a:cxnLst>
            <a:rect l="0" t="0" r="0" b="0"/>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chemeClr val="accent1"/>
          </a:solidFill>
          <a:ln w="9525">
            <a:noFill/>
          </a:ln>
        </p:spPr>
        <p:txBody>
          <a:bodyPr/>
          <a:lstStyle/>
          <a:p>
            <a:pPr defTabSz="866943" fontAlgn="base">
              <a:spcBef>
                <a:spcPct val="0"/>
              </a:spcBef>
              <a:spcAft>
                <a:spcPct val="0"/>
              </a:spcAft>
            </a:pPr>
            <a:endParaRPr lang="zh-CN" altLang="en-US" sz="1707" i="0">
              <a:solidFill>
                <a:prstClr val="black"/>
              </a:solidFill>
              <a:ea typeface="微软雅黑" panose="020B0503020204020204" pitchFamily="34" charset="-122"/>
              <a:sym typeface="Arial" panose="020B0604020202020204" pitchFamily="34" charset="0"/>
            </a:endParaRPr>
          </a:p>
        </p:txBody>
      </p:sp>
      <p:sp>
        <p:nvSpPr>
          <p:cNvPr id="57" name="Freeform 5">
            <a:extLst>
              <a:ext uri="{FF2B5EF4-FFF2-40B4-BE49-F238E27FC236}">
                <a16:creationId xmlns:a16="http://schemas.microsoft.com/office/drawing/2014/main" id="{D8312634-857C-4C80-B4F3-4F20E0E7CE7B}"/>
              </a:ext>
            </a:extLst>
          </p:cNvPr>
          <p:cNvSpPr/>
          <p:nvPr/>
        </p:nvSpPr>
        <p:spPr>
          <a:xfrm>
            <a:off x="978276" y="1479337"/>
            <a:ext cx="1010193" cy="840951"/>
          </a:xfrm>
          <a:custGeom>
            <a:avLst/>
            <a:gdLst/>
            <a:ahLst/>
            <a:cxnLst>
              <a:cxn ang="0">
                <a:pos x="1136759" y="1235640"/>
              </a:cxn>
              <a:cxn ang="0">
                <a:pos x="1086025" y="1286346"/>
              </a:cxn>
              <a:cxn ang="0">
                <a:pos x="1013623" y="1305028"/>
              </a:cxn>
              <a:cxn ang="0">
                <a:pos x="431239" y="1305028"/>
              </a:cxn>
              <a:cxn ang="0">
                <a:pos x="362008" y="1286346"/>
              </a:cxn>
              <a:cxn ang="0">
                <a:pos x="311274" y="1235106"/>
              </a:cxn>
              <a:cxn ang="0">
                <a:pos x="19025" y="723770"/>
              </a:cxn>
              <a:cxn ang="0">
                <a:pos x="0" y="652781"/>
              </a:cxn>
              <a:cxn ang="0">
                <a:pos x="19025" y="581257"/>
              </a:cxn>
              <a:cxn ang="0">
                <a:pos x="310217" y="72056"/>
              </a:cxn>
              <a:cxn ang="0">
                <a:pos x="362008" y="19748"/>
              </a:cxn>
              <a:cxn ang="0">
                <a:pos x="428068" y="533"/>
              </a:cxn>
              <a:cxn ang="0">
                <a:pos x="1012566" y="533"/>
              </a:cxn>
              <a:cxn ang="0">
                <a:pos x="1086025" y="19748"/>
              </a:cxn>
              <a:cxn ang="0">
                <a:pos x="1136759" y="70455"/>
              </a:cxn>
              <a:cxn ang="0">
                <a:pos x="1427951" y="579656"/>
              </a:cxn>
              <a:cxn ang="0">
                <a:pos x="1448034" y="652781"/>
              </a:cxn>
              <a:cxn ang="0">
                <a:pos x="1427423" y="726439"/>
              </a:cxn>
              <a:cxn ang="0">
                <a:pos x="1136759" y="1235640"/>
              </a:cxn>
            </a:cxnLst>
            <a:rect l="0" t="0" r="0" b="0"/>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chemeClr val="accent1"/>
          </a:solidFill>
          <a:ln w="9525">
            <a:noFill/>
          </a:ln>
        </p:spPr>
        <p:txBody>
          <a:bodyPr/>
          <a:lstStyle/>
          <a:p>
            <a:pPr defTabSz="866943" fontAlgn="base">
              <a:spcBef>
                <a:spcPct val="0"/>
              </a:spcBef>
              <a:spcAft>
                <a:spcPct val="0"/>
              </a:spcAft>
            </a:pPr>
            <a:endParaRPr lang="zh-CN" altLang="en-US" sz="1707" i="0">
              <a:solidFill>
                <a:prstClr val="black"/>
              </a:solidFill>
              <a:ea typeface="微软雅黑" panose="020B0503020204020204" pitchFamily="34" charset="-122"/>
              <a:sym typeface="Arial" panose="020B0604020202020204" pitchFamily="34" charset="0"/>
            </a:endParaRPr>
          </a:p>
        </p:txBody>
      </p:sp>
      <p:sp>
        <p:nvSpPr>
          <p:cNvPr id="60" name="Freeform 5">
            <a:extLst>
              <a:ext uri="{FF2B5EF4-FFF2-40B4-BE49-F238E27FC236}">
                <a16:creationId xmlns:a16="http://schemas.microsoft.com/office/drawing/2014/main" id="{C1D66ED7-73A3-4B9E-87B2-E58BA41E63E6}"/>
              </a:ext>
            </a:extLst>
          </p:cNvPr>
          <p:cNvSpPr/>
          <p:nvPr/>
        </p:nvSpPr>
        <p:spPr>
          <a:xfrm>
            <a:off x="987893" y="2439425"/>
            <a:ext cx="1010193" cy="840951"/>
          </a:xfrm>
          <a:custGeom>
            <a:avLst/>
            <a:gdLst/>
            <a:ahLst/>
            <a:cxnLst>
              <a:cxn ang="0">
                <a:pos x="1136759" y="1235640"/>
              </a:cxn>
              <a:cxn ang="0">
                <a:pos x="1086025" y="1286346"/>
              </a:cxn>
              <a:cxn ang="0">
                <a:pos x="1013623" y="1305028"/>
              </a:cxn>
              <a:cxn ang="0">
                <a:pos x="431239" y="1305028"/>
              </a:cxn>
              <a:cxn ang="0">
                <a:pos x="362008" y="1286346"/>
              </a:cxn>
              <a:cxn ang="0">
                <a:pos x="311274" y="1235106"/>
              </a:cxn>
              <a:cxn ang="0">
                <a:pos x="19025" y="723770"/>
              </a:cxn>
              <a:cxn ang="0">
                <a:pos x="0" y="652781"/>
              </a:cxn>
              <a:cxn ang="0">
                <a:pos x="19025" y="581257"/>
              </a:cxn>
              <a:cxn ang="0">
                <a:pos x="310217" y="72056"/>
              </a:cxn>
              <a:cxn ang="0">
                <a:pos x="362008" y="19748"/>
              </a:cxn>
              <a:cxn ang="0">
                <a:pos x="428068" y="533"/>
              </a:cxn>
              <a:cxn ang="0">
                <a:pos x="1012566" y="533"/>
              </a:cxn>
              <a:cxn ang="0">
                <a:pos x="1086025" y="19748"/>
              </a:cxn>
              <a:cxn ang="0">
                <a:pos x="1136759" y="70455"/>
              </a:cxn>
              <a:cxn ang="0">
                <a:pos x="1427951" y="579656"/>
              </a:cxn>
              <a:cxn ang="0">
                <a:pos x="1448034" y="652781"/>
              </a:cxn>
              <a:cxn ang="0">
                <a:pos x="1427423" y="726439"/>
              </a:cxn>
              <a:cxn ang="0">
                <a:pos x="1136759" y="1235640"/>
              </a:cxn>
            </a:cxnLst>
            <a:rect l="0" t="0" r="0" b="0"/>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chemeClr val="accent1"/>
          </a:solidFill>
          <a:ln w="9525">
            <a:noFill/>
          </a:ln>
        </p:spPr>
        <p:txBody>
          <a:bodyPr/>
          <a:lstStyle/>
          <a:p>
            <a:pPr defTabSz="866943" fontAlgn="base">
              <a:spcBef>
                <a:spcPct val="0"/>
              </a:spcBef>
              <a:spcAft>
                <a:spcPct val="0"/>
              </a:spcAft>
            </a:pPr>
            <a:endParaRPr lang="zh-CN" altLang="en-US" sz="1707" i="0">
              <a:solidFill>
                <a:prstClr val="black"/>
              </a:solidFill>
              <a:ea typeface="微软雅黑" panose="020B0503020204020204" pitchFamily="34" charset="-122"/>
              <a:sym typeface="Arial" panose="020B0604020202020204" pitchFamily="34" charset="0"/>
            </a:endParaRPr>
          </a:p>
        </p:txBody>
      </p:sp>
      <p:sp>
        <p:nvSpPr>
          <p:cNvPr id="61" name="Freeform 5">
            <a:extLst>
              <a:ext uri="{FF2B5EF4-FFF2-40B4-BE49-F238E27FC236}">
                <a16:creationId xmlns:a16="http://schemas.microsoft.com/office/drawing/2014/main" id="{743FF76E-0D49-45A8-BE15-2B7AF89EAE9D}"/>
              </a:ext>
            </a:extLst>
          </p:cNvPr>
          <p:cNvSpPr/>
          <p:nvPr/>
        </p:nvSpPr>
        <p:spPr>
          <a:xfrm>
            <a:off x="961264" y="3393272"/>
            <a:ext cx="1010193" cy="840951"/>
          </a:xfrm>
          <a:custGeom>
            <a:avLst/>
            <a:gdLst/>
            <a:ahLst/>
            <a:cxnLst>
              <a:cxn ang="0">
                <a:pos x="1136759" y="1235640"/>
              </a:cxn>
              <a:cxn ang="0">
                <a:pos x="1086025" y="1286346"/>
              </a:cxn>
              <a:cxn ang="0">
                <a:pos x="1013623" y="1305028"/>
              </a:cxn>
              <a:cxn ang="0">
                <a:pos x="431239" y="1305028"/>
              </a:cxn>
              <a:cxn ang="0">
                <a:pos x="362008" y="1286346"/>
              </a:cxn>
              <a:cxn ang="0">
                <a:pos x="311274" y="1235106"/>
              </a:cxn>
              <a:cxn ang="0">
                <a:pos x="19025" y="723770"/>
              </a:cxn>
              <a:cxn ang="0">
                <a:pos x="0" y="652781"/>
              </a:cxn>
              <a:cxn ang="0">
                <a:pos x="19025" y="581257"/>
              </a:cxn>
              <a:cxn ang="0">
                <a:pos x="310217" y="72056"/>
              </a:cxn>
              <a:cxn ang="0">
                <a:pos x="362008" y="19748"/>
              </a:cxn>
              <a:cxn ang="0">
                <a:pos x="428068" y="533"/>
              </a:cxn>
              <a:cxn ang="0">
                <a:pos x="1012566" y="533"/>
              </a:cxn>
              <a:cxn ang="0">
                <a:pos x="1086025" y="19748"/>
              </a:cxn>
              <a:cxn ang="0">
                <a:pos x="1136759" y="70455"/>
              </a:cxn>
              <a:cxn ang="0">
                <a:pos x="1427951" y="579656"/>
              </a:cxn>
              <a:cxn ang="0">
                <a:pos x="1448034" y="652781"/>
              </a:cxn>
              <a:cxn ang="0">
                <a:pos x="1427423" y="726439"/>
              </a:cxn>
              <a:cxn ang="0">
                <a:pos x="1136759" y="1235640"/>
              </a:cxn>
            </a:cxnLst>
            <a:rect l="0" t="0" r="0" b="0"/>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chemeClr val="accent1"/>
          </a:solidFill>
          <a:ln w="9525">
            <a:noFill/>
          </a:ln>
        </p:spPr>
        <p:txBody>
          <a:bodyPr/>
          <a:lstStyle/>
          <a:p>
            <a:pPr defTabSz="866943" fontAlgn="base">
              <a:spcBef>
                <a:spcPct val="0"/>
              </a:spcBef>
              <a:spcAft>
                <a:spcPct val="0"/>
              </a:spcAft>
            </a:pPr>
            <a:endParaRPr lang="zh-CN" altLang="en-US" sz="1707" i="0">
              <a:solidFill>
                <a:prstClr val="black"/>
              </a:solidFill>
              <a:ea typeface="微软雅黑" panose="020B0503020204020204" pitchFamily="34" charset="-122"/>
              <a:sym typeface="Arial" panose="020B0604020202020204" pitchFamily="34" charset="0"/>
            </a:endParaRPr>
          </a:p>
        </p:txBody>
      </p:sp>
      <p:sp>
        <p:nvSpPr>
          <p:cNvPr id="65" name="Freeform 5">
            <a:extLst>
              <a:ext uri="{FF2B5EF4-FFF2-40B4-BE49-F238E27FC236}">
                <a16:creationId xmlns:a16="http://schemas.microsoft.com/office/drawing/2014/main" id="{8E112DDD-E6BE-4293-B86E-AF303CA286FB}"/>
              </a:ext>
            </a:extLst>
          </p:cNvPr>
          <p:cNvSpPr/>
          <p:nvPr/>
        </p:nvSpPr>
        <p:spPr>
          <a:xfrm>
            <a:off x="1001387" y="4361913"/>
            <a:ext cx="1010193" cy="840951"/>
          </a:xfrm>
          <a:custGeom>
            <a:avLst/>
            <a:gdLst/>
            <a:ahLst/>
            <a:cxnLst>
              <a:cxn ang="0">
                <a:pos x="1136759" y="1235640"/>
              </a:cxn>
              <a:cxn ang="0">
                <a:pos x="1086025" y="1286346"/>
              </a:cxn>
              <a:cxn ang="0">
                <a:pos x="1013623" y="1305028"/>
              </a:cxn>
              <a:cxn ang="0">
                <a:pos x="431239" y="1305028"/>
              </a:cxn>
              <a:cxn ang="0">
                <a:pos x="362008" y="1286346"/>
              </a:cxn>
              <a:cxn ang="0">
                <a:pos x="311274" y="1235106"/>
              </a:cxn>
              <a:cxn ang="0">
                <a:pos x="19025" y="723770"/>
              </a:cxn>
              <a:cxn ang="0">
                <a:pos x="0" y="652781"/>
              </a:cxn>
              <a:cxn ang="0">
                <a:pos x="19025" y="581257"/>
              </a:cxn>
              <a:cxn ang="0">
                <a:pos x="310217" y="72056"/>
              </a:cxn>
              <a:cxn ang="0">
                <a:pos x="362008" y="19748"/>
              </a:cxn>
              <a:cxn ang="0">
                <a:pos x="428068" y="533"/>
              </a:cxn>
              <a:cxn ang="0">
                <a:pos x="1012566" y="533"/>
              </a:cxn>
              <a:cxn ang="0">
                <a:pos x="1086025" y="19748"/>
              </a:cxn>
              <a:cxn ang="0">
                <a:pos x="1136759" y="70455"/>
              </a:cxn>
              <a:cxn ang="0">
                <a:pos x="1427951" y="579656"/>
              </a:cxn>
              <a:cxn ang="0">
                <a:pos x="1448034" y="652781"/>
              </a:cxn>
              <a:cxn ang="0">
                <a:pos x="1427423" y="726439"/>
              </a:cxn>
              <a:cxn ang="0">
                <a:pos x="1136759" y="1235640"/>
              </a:cxn>
            </a:cxnLst>
            <a:rect l="0" t="0" r="0" b="0"/>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chemeClr val="accent1"/>
          </a:solidFill>
          <a:ln w="9525">
            <a:noFill/>
          </a:ln>
        </p:spPr>
        <p:txBody>
          <a:bodyPr/>
          <a:lstStyle/>
          <a:p>
            <a:pPr defTabSz="866943" fontAlgn="base">
              <a:spcBef>
                <a:spcPct val="0"/>
              </a:spcBef>
              <a:spcAft>
                <a:spcPct val="0"/>
              </a:spcAft>
            </a:pPr>
            <a:endParaRPr lang="zh-CN" altLang="en-US" sz="1707" i="0">
              <a:solidFill>
                <a:prstClr val="black"/>
              </a:solidFill>
              <a:ea typeface="微软雅黑" panose="020B0503020204020204" pitchFamily="34" charset="-122"/>
              <a:sym typeface="Arial" panose="020B0604020202020204" pitchFamily="34" charset="0"/>
            </a:endParaRPr>
          </a:p>
        </p:txBody>
      </p:sp>
      <p:graphicFrame>
        <p:nvGraphicFramePr>
          <p:cNvPr id="5" name="Схема 4"/>
          <p:cNvGraphicFramePr/>
          <p:nvPr>
            <p:extLst>
              <p:ext uri="{D42A27DB-BD31-4B8C-83A1-F6EECF244321}">
                <p14:modId xmlns:p14="http://schemas.microsoft.com/office/powerpoint/2010/main" val="1364815008"/>
              </p:ext>
            </p:extLst>
          </p:nvPr>
        </p:nvGraphicFramePr>
        <p:xfrm>
          <a:off x="1962524" y="2136049"/>
          <a:ext cx="9534502" cy="403187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978548127"/>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TM04033925[[fn=Капля]]</Template>
  <TotalTime>3239</TotalTime>
  <Words>1737</Words>
  <Application>Microsoft Office PowerPoint</Application>
  <PresentationFormat>Широкоэкранный</PresentationFormat>
  <Paragraphs>67</Paragraphs>
  <Slides>16</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16</vt:i4>
      </vt:variant>
    </vt:vector>
  </HeadingPairs>
  <TitlesOfParts>
    <vt:vector size="23" baseType="lpstr">
      <vt:lpstr>微软雅黑</vt:lpstr>
      <vt:lpstr>Arial</vt:lpstr>
      <vt:lpstr>Calibri</vt:lpstr>
      <vt:lpstr>Calibri Light</vt:lpstr>
      <vt:lpstr>Cambria Math</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Обзорные вопросы</vt:lpstr>
      <vt:lpstr>Список использованных источников</vt:lpstr>
      <vt:lpstr>Благодарю за внимание!</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Аманжолова Айнур Кайралиевна</dc:creator>
  <cp:lastModifiedBy>Anuar</cp:lastModifiedBy>
  <cp:revision>86</cp:revision>
  <dcterms:created xsi:type="dcterms:W3CDTF">2021-11-16T03:16:23Z</dcterms:created>
  <dcterms:modified xsi:type="dcterms:W3CDTF">2023-11-05T16:34:39Z</dcterms:modified>
</cp:coreProperties>
</file>