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sldIdLst>
    <p:sldId id="256" r:id="rId5"/>
    <p:sldId id="258" r:id="rId6"/>
    <p:sldId id="275" r:id="rId7"/>
    <p:sldId id="278" r:id="rId8"/>
    <p:sldId id="279" r:id="rId9"/>
    <p:sldId id="280" r:id="rId10"/>
    <p:sldId id="276" r:id="rId11"/>
    <p:sldId id="272" r:id="rId12"/>
    <p:sldId id="277"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lazira Akymbek" initials="GA" lastIdx="1" clrIdx="0">
    <p:extLst>
      <p:ext uri="{19B8F6BF-5375-455C-9EA6-DF929625EA0E}">
        <p15:presenceInfo xmlns:p15="http://schemas.microsoft.com/office/powerpoint/2012/main" xmlns="" userId="381da62acd8dda7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varScale="1">
        <p:scale>
          <a:sx n="65" d="100"/>
          <a:sy n="65" d="100"/>
        </p:scale>
        <p:origin x="-834"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xmlns=""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xmlns=""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pPr/>
              <a:t>9/19/2024</a:t>
            </a:fld>
            <a:endParaRPr lang="en-US" dirty="0"/>
          </a:p>
        </p:txBody>
      </p:sp>
      <p:sp>
        <p:nvSpPr>
          <p:cNvPr id="24" name="Footer Placeholder 23">
            <a:extLst>
              <a:ext uri="{FF2B5EF4-FFF2-40B4-BE49-F238E27FC236}">
                <a16:creationId xmlns:a16="http://schemas.microsoft.com/office/drawing/2014/main" xmlns=""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xmlns=""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xmlns=""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xmlns=""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xmlns=""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xmlns="" val="1125564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6397E4A-EB6A-4FA6-AA4F-69EA0C70FDC9}"/>
              </a:ext>
            </a:extLst>
          </p:cNvPr>
          <p:cNvSpPr>
            <a:spLocks noGrp="1"/>
          </p:cNvSpPr>
          <p:nvPr>
            <p:ph type="dt" sz="half" idx="10"/>
          </p:nvPr>
        </p:nvSpPr>
        <p:spPr/>
        <p:txBody>
          <a:bodyPr/>
          <a:lstStyle/>
          <a:p>
            <a:fld id="{6F86ED0C-1DA7-41F0-94CF-6218B1FEDFF1}" type="datetime1">
              <a:rPr lang="en-US" smtClean="0"/>
              <a:pPr/>
              <a:t>9/19/2024</a:t>
            </a:fld>
            <a:endParaRPr lang="en-US" dirty="0"/>
          </a:p>
        </p:txBody>
      </p:sp>
      <p:sp>
        <p:nvSpPr>
          <p:cNvPr id="8" name="Footer Placeholder 7">
            <a:extLst>
              <a:ext uri="{FF2B5EF4-FFF2-40B4-BE49-F238E27FC236}">
                <a16:creationId xmlns:a16="http://schemas.microsoft.com/office/drawing/2014/main" xmlns=""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486857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pPr/>
              <a:t>9/19/2024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a:extLst>
              <a:ext uri="{FF2B5EF4-FFF2-40B4-BE49-F238E27FC236}">
                <a16:creationId xmlns:a16="http://schemas.microsoft.com/office/drawing/2014/main" xmlns=""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9134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6923EF53-7767-4C94-BEF6-D452927945DA}"/>
              </a:ext>
            </a:extLst>
          </p:cNvPr>
          <p:cNvSpPr>
            <a:spLocks noGrp="1"/>
          </p:cNvSpPr>
          <p:nvPr>
            <p:ph type="dt" sz="half" idx="10"/>
          </p:nvPr>
        </p:nvSpPr>
        <p:spPr/>
        <p:txBody>
          <a:bodyPr/>
          <a:lstStyle/>
          <a:p>
            <a:fld id="{22F3E5F3-28EE-488F-BD53-B744C06C3DEC}" type="datetime1">
              <a:rPr lang="en-US" smtClean="0"/>
              <a:pPr/>
              <a:t>9/19/2024</a:t>
            </a:fld>
            <a:endParaRPr lang="en-US" dirty="0"/>
          </a:p>
        </p:txBody>
      </p:sp>
      <p:sp>
        <p:nvSpPr>
          <p:cNvPr id="11" name="Footer Placeholder 10">
            <a:extLst>
              <a:ext uri="{FF2B5EF4-FFF2-40B4-BE49-F238E27FC236}">
                <a16:creationId xmlns:a16="http://schemas.microsoft.com/office/drawing/2014/main" xmlns=""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3906315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xmlns=""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xmlns=""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xmlns=""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xmlns=""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xmlns=""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xmlns=""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xmlns=""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xmlns=""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xmlns=""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xmlns=""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xmlns=""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xmlns=""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xmlns=""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xmlns=""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xmlns=""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xmlns=""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pPr/>
              <a:t>9/19/2024</a:t>
            </a:fld>
            <a:endParaRPr lang="en-US" dirty="0"/>
          </a:p>
        </p:txBody>
      </p:sp>
    </p:spTree>
    <p:extLst>
      <p:ext uri="{BB962C8B-B14F-4D97-AF65-F5344CB8AC3E}">
        <p14:creationId xmlns:p14="http://schemas.microsoft.com/office/powerpoint/2010/main" xmlns="" val="156747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7C1D6427-F07F-4D50-B151-455100AF70FF}"/>
              </a:ext>
            </a:extLst>
          </p:cNvPr>
          <p:cNvSpPr>
            <a:spLocks noGrp="1"/>
          </p:cNvSpPr>
          <p:nvPr>
            <p:ph type="dt" sz="half" idx="10"/>
          </p:nvPr>
        </p:nvSpPr>
        <p:spPr/>
        <p:txBody>
          <a:bodyPr/>
          <a:lstStyle/>
          <a:p>
            <a:fld id="{D0158CFD-9357-46BE-A189-D637A67C8730}" type="datetime1">
              <a:rPr lang="en-US" smtClean="0"/>
              <a:pPr/>
              <a:t>9/19/2024</a:t>
            </a:fld>
            <a:endParaRPr lang="en-US" dirty="0"/>
          </a:p>
        </p:txBody>
      </p:sp>
      <p:sp>
        <p:nvSpPr>
          <p:cNvPr id="9" name="Footer Placeholder 8">
            <a:extLst>
              <a:ext uri="{FF2B5EF4-FFF2-40B4-BE49-F238E27FC236}">
                <a16:creationId xmlns:a16="http://schemas.microsoft.com/office/drawing/2014/main" xmlns=""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xmlns=""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81006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3771BF97-4D2A-43A4-8CDC-2250017EB045}"/>
              </a:ext>
            </a:extLst>
          </p:cNvPr>
          <p:cNvSpPr>
            <a:spLocks noGrp="1"/>
          </p:cNvSpPr>
          <p:nvPr>
            <p:ph type="dt" sz="half" idx="10"/>
          </p:nvPr>
        </p:nvSpPr>
        <p:spPr/>
        <p:txBody>
          <a:bodyPr/>
          <a:lstStyle/>
          <a:p>
            <a:fld id="{7B4742EE-B331-4632-BD10-A82FED6B6FC0}" type="datetime1">
              <a:rPr lang="en-US" smtClean="0"/>
              <a:pPr/>
              <a:t>9/19/2024</a:t>
            </a:fld>
            <a:endParaRPr lang="en-US" dirty="0"/>
          </a:p>
        </p:txBody>
      </p:sp>
      <p:sp>
        <p:nvSpPr>
          <p:cNvPr id="11" name="Footer Placeholder 10">
            <a:extLst>
              <a:ext uri="{FF2B5EF4-FFF2-40B4-BE49-F238E27FC236}">
                <a16:creationId xmlns:a16="http://schemas.microsoft.com/office/drawing/2014/main" xmlns=""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xmlns=""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xmlns=""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xmlns="" val="206627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xmlns="" id="{CF30096C-3491-4EF2-ABB2-D57F3F4B5BD5}"/>
              </a:ext>
            </a:extLst>
          </p:cNvPr>
          <p:cNvSpPr>
            <a:spLocks noGrp="1"/>
          </p:cNvSpPr>
          <p:nvPr>
            <p:ph type="dt" sz="half" idx="10"/>
          </p:nvPr>
        </p:nvSpPr>
        <p:spPr/>
        <p:txBody>
          <a:bodyPr/>
          <a:lstStyle/>
          <a:p>
            <a:fld id="{451BA835-D13F-49F4-8F11-5D576AC65FAD}" type="datetime1">
              <a:rPr lang="en-US" smtClean="0"/>
              <a:pPr/>
              <a:t>9/19/2024</a:t>
            </a:fld>
            <a:endParaRPr lang="en-US" dirty="0"/>
          </a:p>
        </p:txBody>
      </p:sp>
      <p:sp>
        <p:nvSpPr>
          <p:cNvPr id="7" name="Footer Placeholder 6">
            <a:extLst>
              <a:ext uri="{FF2B5EF4-FFF2-40B4-BE49-F238E27FC236}">
                <a16:creationId xmlns:a16="http://schemas.microsoft.com/office/drawing/2014/main" xmlns=""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xmlns=""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158065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xmlns="" id="{209BEFCA-6D6F-4F26-823F-C86CA694B830}"/>
              </a:ext>
            </a:extLst>
          </p:cNvPr>
          <p:cNvSpPr>
            <a:spLocks noGrp="1"/>
          </p:cNvSpPr>
          <p:nvPr>
            <p:ph type="dt" sz="half" idx="10"/>
          </p:nvPr>
        </p:nvSpPr>
        <p:spPr/>
        <p:txBody>
          <a:bodyPr/>
          <a:lstStyle/>
          <a:p>
            <a:fld id="{ADBD1799-ACB5-4CB2-86A2-5C574F1C8706}" type="datetime1">
              <a:rPr lang="en-US" smtClean="0"/>
              <a:pPr/>
              <a:t>9/19/2024</a:t>
            </a:fld>
            <a:endParaRPr lang="en-US" dirty="0"/>
          </a:p>
        </p:txBody>
      </p:sp>
      <p:sp>
        <p:nvSpPr>
          <p:cNvPr id="6" name="Footer Placeholder 5">
            <a:extLst>
              <a:ext uri="{FF2B5EF4-FFF2-40B4-BE49-F238E27FC236}">
                <a16:creationId xmlns:a16="http://schemas.microsoft.com/office/drawing/2014/main" xmlns=""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106448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xmlns=""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pPr/>
              <a:t>9/19/2024</a:t>
            </a:fld>
            <a:endParaRPr lang="en-US" dirty="0"/>
          </a:p>
        </p:txBody>
      </p:sp>
      <p:sp>
        <p:nvSpPr>
          <p:cNvPr id="9" name="Footer Placeholder 8">
            <a:extLst>
              <a:ext uri="{FF2B5EF4-FFF2-40B4-BE49-F238E27FC236}">
                <a16:creationId xmlns:a16="http://schemas.microsoft.com/office/drawing/2014/main" xmlns=""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xmlns=""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939601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xmlns=""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pPr/>
              <a:t>9/19/2024</a:t>
            </a:fld>
            <a:endParaRPr lang="en-US" dirty="0"/>
          </a:p>
        </p:txBody>
      </p:sp>
      <p:sp>
        <p:nvSpPr>
          <p:cNvPr id="12" name="Footer Placeholder 11">
            <a:extLst>
              <a:ext uri="{FF2B5EF4-FFF2-40B4-BE49-F238E27FC236}">
                <a16:creationId xmlns:a16="http://schemas.microsoft.com/office/drawing/2014/main" xmlns=""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xmlns=""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xmlns="" val="2587971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pPr/>
              <a:t>9/19/2024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a:extLst>
              <a:ext uri="{FF2B5EF4-FFF2-40B4-BE49-F238E27FC236}">
                <a16:creationId xmlns:a16="http://schemas.microsoft.com/office/drawing/2014/main" xmlns=""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2379525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37" r:id="rId6"/>
    <p:sldLayoutId id="2147483733" r:id="rId7"/>
    <p:sldLayoutId id="2147483734" r:id="rId8"/>
    <p:sldLayoutId id="2147483735" r:id="rId9"/>
    <p:sldLayoutId id="2147483736" r:id="rId10"/>
    <p:sldLayoutId id="214748373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dereksiz.org/resurs-3-empirikali-edister.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ereksiz.org/9-tairip-iskerlik-belsendilikti-taldau.html" TargetMode="External"/><Relationship Id="rId2" Type="http://schemas.openxmlformats.org/officeDocument/2006/relationships/hyperlink" Target="https://dereksiz.org/sabati-masati-bilimdilik-v5.html" TargetMode="External"/><Relationship Id="rId1" Type="http://schemas.openxmlformats.org/officeDocument/2006/relationships/slideLayout" Target="../slideLayouts/slideLayout2.xml"/><Relationship Id="rId6" Type="http://schemas.openxmlformats.org/officeDocument/2006/relationships/hyperlink" Target="https://dereksiz.org/psiholingvistikadafi-eksperiment-associativti-eksperiment.html" TargetMode="External"/><Relationship Id="rId5" Type="http://schemas.openxmlformats.org/officeDocument/2006/relationships/hyperlink" Target="https://dereksiz.org/planirovanie-kursa-ekologiya-rastenij.html" TargetMode="External"/><Relationship Id="rId4" Type="http://schemas.openxmlformats.org/officeDocument/2006/relationships/hyperlink" Target="https://dereksiz.org/sabati-tairibi-sociogenez-turali-teoriyalardi-aluan-trliligi.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Layout" Target="../slideLayouts/slideLayout3.xml"/><Relationship Id="rId5" Type="http://schemas.openxmlformats.org/officeDocument/2006/relationships/hyperlink" Target="https://dereksiz.org/tairibi-kesipkerlik-izmetti-tiimdiligin-taldau.html" TargetMode="External"/><Relationship Id="rId4" Type="http://schemas.openxmlformats.org/officeDocument/2006/relationships/hyperlink" Target="https://dereksiz.org/ordabaeva-janar-mergalievna.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xmlns="" id="{8A50E011-6D55-4A68-B283-7CDCF556B7CF}"/>
              </a:ext>
            </a:extLst>
          </p:cNvPr>
          <p:cNvPicPr>
            <a:picLocks noChangeAspect="1"/>
          </p:cNvPicPr>
          <p:nvPr/>
        </p:nvPicPr>
        <p:blipFill rotWithShape="1">
          <a:blip r:embed="rId2" cstate="print"/>
          <a:srcRect t="5447" r="-1" b="6982"/>
          <a:stretch/>
        </p:blipFill>
        <p:spPr>
          <a:xfrm>
            <a:off x="-34893" y="10"/>
            <a:ext cx="12188952" cy="6857990"/>
          </a:xfrm>
          <a:prstGeom prst="rect">
            <a:avLst/>
          </a:prstGeom>
        </p:spPr>
        <p:style>
          <a:lnRef idx="0">
            <a:schemeClr val="accent5"/>
          </a:lnRef>
          <a:fillRef idx="3">
            <a:schemeClr val="accent5"/>
          </a:fillRef>
          <a:effectRef idx="3">
            <a:schemeClr val="accent5"/>
          </a:effectRef>
          <a:fontRef idx="minor">
            <a:schemeClr val="lt1"/>
          </a:fontRef>
        </p:style>
      </p:pic>
      <p:sp>
        <p:nvSpPr>
          <p:cNvPr id="11" name="Freeform: Shape 10">
            <a:extLst>
              <a:ext uri="{FF2B5EF4-FFF2-40B4-BE49-F238E27FC236}">
                <a16:creationId xmlns:a16="http://schemas.microsoft.com/office/drawing/2014/main" xmlns="" id="{391F8D69-709A-4575-A393-B4C26481AF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966083" y="0"/>
            <a:ext cx="9841377" cy="6858000"/>
          </a:xfrm>
          <a:custGeom>
            <a:avLst/>
            <a:gdLst>
              <a:gd name="connsiteX0" fmla="*/ 8218354 w 9841377"/>
              <a:gd name="connsiteY0" fmla="*/ 0 h 6858000"/>
              <a:gd name="connsiteX1" fmla="*/ 5551962 w 9841377"/>
              <a:gd name="connsiteY1" fmla="*/ 0 h 6858000"/>
              <a:gd name="connsiteX2" fmla="*/ 5482342 w 9841377"/>
              <a:gd name="connsiteY2" fmla="*/ 0 h 6858000"/>
              <a:gd name="connsiteX3" fmla="*/ 4359035 w 9841377"/>
              <a:gd name="connsiteY3" fmla="*/ 0 h 6858000"/>
              <a:gd name="connsiteX4" fmla="*/ 4289415 w 9841377"/>
              <a:gd name="connsiteY4" fmla="*/ 0 h 6858000"/>
              <a:gd name="connsiteX5" fmla="*/ 1623023 w 9841377"/>
              <a:gd name="connsiteY5" fmla="*/ 0 h 6858000"/>
              <a:gd name="connsiteX6" fmla="*/ 1600899 w 9841377"/>
              <a:gd name="connsiteY6" fmla="*/ 14997 h 6858000"/>
              <a:gd name="connsiteX7" fmla="*/ 0 w 9841377"/>
              <a:gd name="connsiteY7" fmla="*/ 3621656 h 6858000"/>
              <a:gd name="connsiteX8" fmla="*/ 1874350 w 9841377"/>
              <a:gd name="connsiteY8" fmla="*/ 6374814 h 6858000"/>
              <a:gd name="connsiteX9" fmla="*/ 2390998 w 9841377"/>
              <a:gd name="connsiteY9" fmla="*/ 6780599 h 6858000"/>
              <a:gd name="connsiteX10" fmla="*/ 2502754 w 9841377"/>
              <a:gd name="connsiteY10" fmla="*/ 6858000 h 6858000"/>
              <a:gd name="connsiteX11" fmla="*/ 4289415 w 9841377"/>
              <a:gd name="connsiteY11" fmla="*/ 6858000 h 6858000"/>
              <a:gd name="connsiteX12" fmla="*/ 4359035 w 9841377"/>
              <a:gd name="connsiteY12" fmla="*/ 6858000 h 6858000"/>
              <a:gd name="connsiteX13" fmla="*/ 5482342 w 9841377"/>
              <a:gd name="connsiteY13" fmla="*/ 6858000 h 6858000"/>
              <a:gd name="connsiteX14" fmla="*/ 5551962 w 9841377"/>
              <a:gd name="connsiteY14" fmla="*/ 6858000 h 6858000"/>
              <a:gd name="connsiteX15" fmla="*/ 7338623 w 9841377"/>
              <a:gd name="connsiteY15" fmla="*/ 6858000 h 6858000"/>
              <a:gd name="connsiteX16" fmla="*/ 7450379 w 9841377"/>
              <a:gd name="connsiteY16" fmla="*/ 6780599 h 6858000"/>
              <a:gd name="connsiteX17" fmla="*/ 7967027 w 9841377"/>
              <a:gd name="connsiteY17" fmla="*/ 6374814 h 6858000"/>
              <a:gd name="connsiteX18" fmla="*/ 9841377 w 9841377"/>
              <a:gd name="connsiteY18" fmla="*/ 3621656 h 6858000"/>
              <a:gd name="connsiteX19" fmla="*/ 8240478 w 9841377"/>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41377" h="6858000">
                <a:moveTo>
                  <a:pt x="8218354" y="0"/>
                </a:moveTo>
                <a:lnTo>
                  <a:pt x="5551962" y="0"/>
                </a:lnTo>
                <a:lnTo>
                  <a:pt x="5482342" y="0"/>
                </a:lnTo>
                <a:lnTo>
                  <a:pt x="4359035" y="0"/>
                </a:lnTo>
                <a:lnTo>
                  <a:pt x="4289415" y="0"/>
                </a:lnTo>
                <a:lnTo>
                  <a:pt x="1623023" y="0"/>
                </a:lnTo>
                <a:lnTo>
                  <a:pt x="1600899" y="14997"/>
                </a:lnTo>
                <a:cubicBezTo>
                  <a:pt x="573736" y="754641"/>
                  <a:pt x="0" y="2093192"/>
                  <a:pt x="0" y="3621656"/>
                </a:cubicBezTo>
                <a:cubicBezTo>
                  <a:pt x="0" y="4969131"/>
                  <a:pt x="928725" y="5602839"/>
                  <a:pt x="1874350" y="6374814"/>
                </a:cubicBezTo>
                <a:cubicBezTo>
                  <a:pt x="2046553" y="6515397"/>
                  <a:pt x="2217180" y="6653108"/>
                  <a:pt x="2390998" y="6780599"/>
                </a:cubicBezTo>
                <a:lnTo>
                  <a:pt x="2502754" y="6858000"/>
                </a:lnTo>
                <a:lnTo>
                  <a:pt x="4289415" y="6858000"/>
                </a:lnTo>
                <a:lnTo>
                  <a:pt x="4359035" y="6858000"/>
                </a:lnTo>
                <a:lnTo>
                  <a:pt x="5482342" y="6858000"/>
                </a:lnTo>
                <a:lnTo>
                  <a:pt x="5551962" y="6858000"/>
                </a:lnTo>
                <a:lnTo>
                  <a:pt x="7338623" y="6858000"/>
                </a:lnTo>
                <a:lnTo>
                  <a:pt x="7450379" y="6780599"/>
                </a:lnTo>
                <a:cubicBezTo>
                  <a:pt x="7624197" y="6653108"/>
                  <a:pt x="7794824" y="6515397"/>
                  <a:pt x="7967027" y="6374814"/>
                </a:cubicBezTo>
                <a:cubicBezTo>
                  <a:pt x="8912652" y="5602839"/>
                  <a:pt x="9841377" y="4969131"/>
                  <a:pt x="9841377" y="3621656"/>
                </a:cubicBezTo>
                <a:cubicBezTo>
                  <a:pt x="9841377" y="2093192"/>
                  <a:pt x="9267641" y="754641"/>
                  <a:pt x="8240478" y="14997"/>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xmlns="" id="{C87A50C4-1191-461A-9E09-C8057F2AF0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43035" y="0"/>
            <a:ext cx="2265453" cy="6858000"/>
          </a:xfrm>
          <a:custGeom>
            <a:avLst/>
            <a:gdLst>
              <a:gd name="connsiteX0" fmla="*/ 1117108 w 2265453"/>
              <a:gd name="connsiteY0" fmla="*/ 0 h 6858000"/>
              <a:gd name="connsiteX1" fmla="*/ 1099628 w 2265453"/>
              <a:gd name="connsiteY1" fmla="*/ 0 h 6858000"/>
              <a:gd name="connsiteX2" fmla="*/ 1175238 w 2265453"/>
              <a:gd name="connsiteY2" fmla="*/ 82371 h 6858000"/>
              <a:gd name="connsiteX3" fmla="*/ 2240276 w 2265453"/>
              <a:gd name="connsiteY3" fmla="*/ 3734791 h 6858000"/>
              <a:gd name="connsiteX4" fmla="*/ 274951 w 2265453"/>
              <a:gd name="connsiteY4" fmla="*/ 6634678 h 6858000"/>
              <a:gd name="connsiteX5" fmla="*/ 12802 w 2265453"/>
              <a:gd name="connsiteY5" fmla="*/ 6848127 h 6858000"/>
              <a:gd name="connsiteX6" fmla="*/ 0 w 2265453"/>
              <a:gd name="connsiteY6" fmla="*/ 6858000 h 6858000"/>
              <a:gd name="connsiteX7" fmla="*/ 19410 w 2265453"/>
              <a:gd name="connsiteY7" fmla="*/ 6858000 h 6858000"/>
              <a:gd name="connsiteX8" fmla="*/ 31082 w 2265453"/>
              <a:gd name="connsiteY8" fmla="*/ 6848998 h 6858000"/>
              <a:gd name="connsiteX9" fmla="*/ 293230 w 2265453"/>
              <a:gd name="connsiteY9" fmla="*/ 6635549 h 6858000"/>
              <a:gd name="connsiteX10" fmla="*/ 2258555 w 2265453"/>
              <a:gd name="connsiteY10" fmla="*/ 3735662 h 6858000"/>
              <a:gd name="connsiteX11" fmla="*/ 1193518 w 2265453"/>
              <a:gd name="connsiteY11" fmla="*/ 832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453" h="6858000">
                <a:moveTo>
                  <a:pt x="1117108" y="0"/>
                </a:moveTo>
                <a:lnTo>
                  <a:pt x="1099628" y="0"/>
                </a:lnTo>
                <a:lnTo>
                  <a:pt x="1175238" y="82371"/>
                </a:lnTo>
                <a:cubicBezTo>
                  <a:pt x="1926546" y="957940"/>
                  <a:pt x="2303836" y="2277119"/>
                  <a:pt x="2240276" y="3734791"/>
                </a:cubicBezTo>
                <a:cubicBezTo>
                  <a:pt x="2176522" y="5196911"/>
                  <a:pt x="1237280" y="5841173"/>
                  <a:pt x="274951" y="6634678"/>
                </a:cubicBezTo>
                <a:cubicBezTo>
                  <a:pt x="187328" y="6706930"/>
                  <a:pt x="100126" y="6778421"/>
                  <a:pt x="12802" y="6848127"/>
                </a:cubicBezTo>
                <a:lnTo>
                  <a:pt x="0" y="6858000"/>
                </a:lnTo>
                <a:lnTo>
                  <a:pt x="19410" y="6858000"/>
                </a:lnTo>
                <a:lnTo>
                  <a:pt x="31082" y="6848998"/>
                </a:lnTo>
                <a:cubicBezTo>
                  <a:pt x="118405" y="6779292"/>
                  <a:pt x="205608" y="6707801"/>
                  <a:pt x="293230" y="6635549"/>
                </a:cubicBezTo>
                <a:cubicBezTo>
                  <a:pt x="1255560" y="5842045"/>
                  <a:pt x="2194802" y="5197782"/>
                  <a:pt x="2258555" y="3735662"/>
                </a:cubicBezTo>
                <a:cubicBezTo>
                  <a:pt x="2322115" y="2277991"/>
                  <a:pt x="1944825" y="958811"/>
                  <a:pt x="1193518" y="83243"/>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BC87DA9F-8DB2-4D48-8716-A928FBB8A5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03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195EA065-AC5D-431D-927E-87FF05884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696194"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xmlns="" id="{46934B3C-D73F-4CD0-95B1-0244D662D1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523292"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E53B413E-8200-45B1-BA14-828A3A607EC1}"/>
              </a:ext>
            </a:extLst>
          </p:cNvPr>
          <p:cNvSpPr>
            <a:spLocks noGrp="1"/>
          </p:cNvSpPr>
          <p:nvPr>
            <p:ph type="subTitle" idx="1"/>
          </p:nvPr>
        </p:nvSpPr>
        <p:spPr>
          <a:xfrm>
            <a:off x="2619375" y="4706911"/>
            <a:ext cx="6953250" cy="1244184"/>
          </a:xfrm>
        </p:spPr>
        <p:txBody>
          <a:bodyPr anchor="t">
            <a:normAutofit fontScale="70000" lnSpcReduction="20000"/>
          </a:bodyPr>
          <a:lstStyle/>
          <a:p>
            <a:pPr algn="ctr">
              <a:lnSpc>
                <a:spcPct val="120000"/>
              </a:lnSpc>
            </a:pPr>
            <a:r>
              <a:rPr lang="kk-KZ" sz="2900" b="1" dirty="0">
                <a:solidFill>
                  <a:schemeClr val="accent6">
                    <a:lumMod val="50000"/>
                  </a:schemeClr>
                </a:solidFill>
                <a:latin typeface="Times New Roman" pitchFamily="18" charset="0"/>
                <a:ea typeface="Times New Roman" panose="02020603050405020304" pitchFamily="18" charset="0"/>
                <a:cs typeface="Times New Roman" pitchFamily="18" charset="0"/>
              </a:rPr>
              <a:t>Психодиагностика пәні</a:t>
            </a:r>
            <a:r>
              <a:rPr lang="kk-KZ" sz="2900" b="1" dirty="0">
                <a:solidFill>
                  <a:schemeClr val="accent6">
                    <a:lumMod val="50000"/>
                  </a:schemeClr>
                </a:solidFill>
                <a:latin typeface="Times New Roman" pitchFamily="18" charset="0"/>
                <a:cs typeface="Times New Roman" pitchFamily="18" charset="0"/>
              </a:rPr>
              <a:t>.</a:t>
            </a:r>
          </a:p>
          <a:p>
            <a:pPr algn="ctr">
              <a:lnSpc>
                <a:spcPct val="120000"/>
              </a:lnSpc>
            </a:pPr>
            <a:r>
              <a:rPr lang="kk-KZ" sz="2900" b="1" dirty="0">
                <a:solidFill>
                  <a:schemeClr val="accent6">
                    <a:lumMod val="50000"/>
                  </a:schemeClr>
                </a:solidFill>
                <a:latin typeface="Times New Roman" pitchFamily="18" charset="0"/>
                <a:cs typeface="Times New Roman" pitchFamily="18" charset="0"/>
              </a:rPr>
              <a:t>Пән оқытушысы, психология ғылымдарының кандидаты Байжуманова Б.Ш. </a:t>
            </a:r>
          </a:p>
          <a:p>
            <a:pPr algn="ctr">
              <a:lnSpc>
                <a:spcPct val="120000"/>
              </a:lnSpc>
            </a:pPr>
            <a:endParaRPr lang="en-US" sz="2000" b="1" dirty="0"/>
          </a:p>
        </p:txBody>
      </p:sp>
      <p:sp>
        <p:nvSpPr>
          <p:cNvPr id="6" name="Заголовок 5">
            <a:extLst>
              <a:ext uri="{FF2B5EF4-FFF2-40B4-BE49-F238E27FC236}">
                <a16:creationId xmlns:a16="http://schemas.microsoft.com/office/drawing/2014/main" xmlns="" id="{7539DB9D-FD14-4785-8201-741A49A67221}"/>
              </a:ext>
            </a:extLst>
          </p:cNvPr>
          <p:cNvSpPr>
            <a:spLocks noGrp="1"/>
          </p:cNvSpPr>
          <p:nvPr>
            <p:ph type="ctrTitle"/>
          </p:nvPr>
        </p:nvSpPr>
        <p:spPr>
          <a:xfrm>
            <a:off x="2604385" y="254834"/>
            <a:ext cx="9095056" cy="1873770"/>
          </a:xfrm>
        </p:spPr>
        <p:txBody>
          <a:bodyPr/>
          <a:lstStyle/>
          <a:p>
            <a:pPr algn="ctr"/>
            <a:r>
              <a:rPr lang="kk-KZ" sz="3200" b="1" dirty="0">
                <a:effectLst/>
                <a:latin typeface="Times New Roman" panose="02020603050405020304" pitchFamily="18" charset="0"/>
                <a:ea typeface="Times New Roman" panose="02020603050405020304" pitchFamily="18" charset="0"/>
              </a:rPr>
              <a:t>№1 дәріс</a:t>
            </a:r>
            <a:br>
              <a:rPr lang="kk-KZ" sz="3200" b="1" dirty="0">
                <a:effectLst/>
                <a:latin typeface="Times New Roman" panose="02020603050405020304" pitchFamily="18" charset="0"/>
                <a:ea typeface="Times New Roman" panose="02020603050405020304" pitchFamily="18" charset="0"/>
              </a:rPr>
            </a:br>
            <a:r>
              <a:rPr lang="kk-KZ" sz="3600" dirty="0"/>
              <a:t>Тұлғаны зерттеуде қолданылатын </a:t>
            </a:r>
            <a:r>
              <a:rPr lang="kk-KZ" sz="3600" dirty="0" smtClean="0"/>
              <a:t>психосемантикалық </a:t>
            </a:r>
            <a:r>
              <a:rPr lang="kk-KZ" sz="3600" dirty="0"/>
              <a:t>әдістер</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121016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Семей, НАЗАРЛАРЫҢЫЗҒА РАХМЕТ! - ppt download">
            <a:extLst>
              <a:ext uri="{FF2B5EF4-FFF2-40B4-BE49-F238E27FC236}">
                <a16:creationId xmlns:a16="http://schemas.microsoft.com/office/drawing/2014/main" xmlns="" id="{2A04209E-8B81-42DD-B1D4-0AFACE2521A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51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a:extLst>
              <a:ext uri="{FF2B5EF4-FFF2-40B4-BE49-F238E27FC236}">
                <a16:creationId xmlns:a16="http://schemas.microsoft.com/office/drawing/2014/main" xmlns="" id="{3F927838-1EC1-4FF7-901E-1A72863AD9C3}"/>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9294" r="19013" b="1"/>
          <a:stretch/>
        </p:blipFill>
        <p:spPr>
          <a:xfrm>
            <a:off x="4487333" y="10"/>
            <a:ext cx="7704667" cy="6877868"/>
          </a:xfrm>
          <a:custGeom>
            <a:avLst/>
            <a:gdLst/>
            <a:ahLst/>
            <a:cxnLst/>
            <a:rect l="l" t="t" r="r" b="b"/>
            <a:pathLst>
              <a:path w="7704667" h="6877878">
                <a:moveTo>
                  <a:pt x="0" y="0"/>
                </a:moveTo>
                <a:lnTo>
                  <a:pt x="7704667" y="0"/>
                </a:lnTo>
                <a:lnTo>
                  <a:pt x="7704667" y="6877878"/>
                </a:lnTo>
                <a:lnTo>
                  <a:pt x="0" y="6877878"/>
                </a:lnTo>
                <a:lnTo>
                  <a:pt x="0" y="6867939"/>
                </a:lnTo>
                <a:lnTo>
                  <a:pt x="146217" y="6867939"/>
                </a:lnTo>
                <a:lnTo>
                  <a:pt x="252811" y="6795007"/>
                </a:lnTo>
                <a:cubicBezTo>
                  <a:pt x="428996" y="6667346"/>
                  <a:pt x="601946" y="6529451"/>
                  <a:pt x="776494" y="6388681"/>
                </a:cubicBezTo>
                <a:cubicBezTo>
                  <a:pt x="1734992" y="5615677"/>
                  <a:pt x="2676361" y="4981124"/>
                  <a:pt x="2676361" y="3631852"/>
                </a:cubicBezTo>
                <a:cubicBezTo>
                  <a:pt x="2676361" y="2101350"/>
                  <a:pt x="2094814" y="761014"/>
                  <a:pt x="1053668" y="20384"/>
                </a:cubicBezTo>
                <a:lnTo>
                  <a:pt x="1038069" y="9939"/>
                </a:lnTo>
                <a:lnTo>
                  <a:pt x="0" y="9939"/>
                </a:lnTo>
                <a:close/>
              </a:path>
            </a:pathLst>
          </a:custGeom>
        </p:spPr>
      </p:pic>
      <p:sp>
        <p:nvSpPr>
          <p:cNvPr id="27" name="Freeform: Shape 26">
            <a:extLst>
              <a:ext uri="{FF2B5EF4-FFF2-40B4-BE49-F238E27FC236}">
                <a16:creationId xmlns:a16="http://schemas.microsoft.com/office/drawing/2014/main" xmlns="" id="{DCD36D47-40B7-494B-B249-3CBA333DE2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7475746" cy="6858000"/>
          </a:xfrm>
          <a:custGeom>
            <a:avLst/>
            <a:gdLst>
              <a:gd name="connsiteX0" fmla="*/ 0 w 7475746"/>
              <a:gd name="connsiteY0" fmla="*/ 0 h 6858000"/>
              <a:gd name="connsiteX1" fmla="*/ 5859459 w 7475746"/>
              <a:gd name="connsiteY1" fmla="*/ 0 h 6858000"/>
              <a:gd name="connsiteX2" fmla="*/ 5874848 w 7475746"/>
              <a:gd name="connsiteY2" fmla="*/ 10445 h 6858000"/>
              <a:gd name="connsiteX3" fmla="*/ 7475746 w 7475746"/>
              <a:gd name="connsiteY3" fmla="*/ 3621913 h 6858000"/>
              <a:gd name="connsiteX4" fmla="*/ 5601397 w 7475746"/>
              <a:gd name="connsiteY4" fmla="*/ 6378742 h 6858000"/>
              <a:gd name="connsiteX5" fmla="*/ 5084748 w 7475746"/>
              <a:gd name="connsiteY5" fmla="*/ 6785068 h 6858000"/>
              <a:gd name="connsiteX6" fmla="*/ 4979585 w 7475746"/>
              <a:gd name="connsiteY6" fmla="*/ 6858000 h 6858000"/>
              <a:gd name="connsiteX7" fmla="*/ 0 w 747574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5746" h="6858000">
                <a:moveTo>
                  <a:pt x="0" y="0"/>
                </a:moveTo>
                <a:lnTo>
                  <a:pt x="5859459" y="0"/>
                </a:lnTo>
                <a:lnTo>
                  <a:pt x="5874848" y="10445"/>
                </a:lnTo>
                <a:cubicBezTo>
                  <a:pt x="6902010" y="751075"/>
                  <a:pt x="7475746" y="2091411"/>
                  <a:pt x="7475746" y="3621913"/>
                </a:cubicBezTo>
                <a:cubicBezTo>
                  <a:pt x="7475746" y="4971185"/>
                  <a:pt x="6547021" y="5605738"/>
                  <a:pt x="5601397" y="6378742"/>
                </a:cubicBezTo>
                <a:cubicBezTo>
                  <a:pt x="5429193" y="6519512"/>
                  <a:pt x="5258566" y="6657407"/>
                  <a:pt x="5084748" y="6785068"/>
                </a:cubicBezTo>
                <a:lnTo>
                  <a:pt x="4979585"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9" name="Freeform: Shape 28">
            <a:extLst>
              <a:ext uri="{FF2B5EF4-FFF2-40B4-BE49-F238E27FC236}">
                <a16:creationId xmlns:a16="http://schemas.microsoft.com/office/drawing/2014/main" xmlns="" id="{03AD0D1C-F8BA-4CD1-BC4D-BE1823F3EB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3" y="0"/>
            <a:ext cx="7283242" cy="6858000"/>
          </a:xfrm>
          <a:custGeom>
            <a:avLst/>
            <a:gdLst>
              <a:gd name="connsiteX0" fmla="*/ 0 w 7163694"/>
              <a:gd name="connsiteY0" fmla="*/ 0 h 6858000"/>
              <a:gd name="connsiteX1" fmla="*/ 5525402 w 7163694"/>
              <a:gd name="connsiteY1" fmla="*/ 0 h 6858000"/>
              <a:gd name="connsiteX2" fmla="*/ 5541001 w 7163694"/>
              <a:gd name="connsiteY2" fmla="*/ 10445 h 6858000"/>
              <a:gd name="connsiteX3" fmla="*/ 7163694 w 7163694"/>
              <a:gd name="connsiteY3" fmla="*/ 3621913 h 6858000"/>
              <a:gd name="connsiteX4" fmla="*/ 5263827 w 7163694"/>
              <a:gd name="connsiteY4" fmla="*/ 6378742 h 6858000"/>
              <a:gd name="connsiteX5" fmla="*/ 4740144 w 7163694"/>
              <a:gd name="connsiteY5" fmla="*/ 6785068 h 6858000"/>
              <a:gd name="connsiteX6" fmla="*/ 4633550 w 7163694"/>
              <a:gd name="connsiteY6" fmla="*/ 6858000 h 6858000"/>
              <a:gd name="connsiteX7" fmla="*/ 0 w 716369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3694" h="6858000">
                <a:moveTo>
                  <a:pt x="0" y="0"/>
                </a:moveTo>
                <a:lnTo>
                  <a:pt x="5525402" y="0"/>
                </a:lnTo>
                <a:lnTo>
                  <a:pt x="5541001" y="10445"/>
                </a:lnTo>
                <a:cubicBezTo>
                  <a:pt x="6582147" y="751075"/>
                  <a:pt x="7163694" y="2091411"/>
                  <a:pt x="7163694" y="3621913"/>
                </a:cubicBezTo>
                <a:cubicBezTo>
                  <a:pt x="7163694" y="4971185"/>
                  <a:pt x="6222325" y="5605738"/>
                  <a:pt x="5263827" y="6378742"/>
                </a:cubicBezTo>
                <a:cubicBezTo>
                  <a:pt x="5089279" y="6519512"/>
                  <a:pt x="4916329" y="6657407"/>
                  <a:pt x="4740144" y="6785068"/>
                </a:cubicBezTo>
                <a:lnTo>
                  <a:pt x="46335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FBA7E51E-7B6A-4A79-8F84-47C845C7A2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19836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Подзаголовок 2">
            <a:extLst>
              <a:ext uri="{FF2B5EF4-FFF2-40B4-BE49-F238E27FC236}">
                <a16:creationId xmlns:a16="http://schemas.microsoft.com/office/drawing/2014/main" xmlns="" id="{4418DC3C-96E4-4AED-9177-1E5C68C1C2F8}"/>
              </a:ext>
            </a:extLst>
          </p:cNvPr>
          <p:cNvSpPr>
            <a:spLocks noGrp="1"/>
          </p:cNvSpPr>
          <p:nvPr>
            <p:ph type="subTitle" idx="1"/>
          </p:nvPr>
        </p:nvSpPr>
        <p:spPr>
          <a:xfrm>
            <a:off x="223736" y="290946"/>
            <a:ext cx="7252009" cy="6296890"/>
          </a:xfrm>
        </p:spPr>
        <p:txBody>
          <a:bodyPr anchor="t">
            <a:normAutofit/>
          </a:bodyPr>
          <a:lstStyle/>
          <a:p>
            <a:pPr marR="71755">
              <a:lnSpc>
                <a:spcPct val="100000"/>
              </a:lnSpc>
              <a:spcBef>
                <a:spcPts val="20"/>
              </a:spcBef>
              <a:spcAft>
                <a:spcPts val="20"/>
              </a:spcAft>
            </a:pPr>
            <a:r>
              <a:rPr lang="kk-KZ" sz="3600" b="1" dirty="0">
                <a:effectLst/>
                <a:latin typeface="Times New Roman" pitchFamily="18" charset="0"/>
                <a:ea typeface="Times New Roman" panose="02020603050405020304" pitchFamily="18" charset="0"/>
                <a:cs typeface="Times New Roman" pitchFamily="18" charset="0"/>
              </a:rPr>
              <a:t>Қарастырылатын сұрақтар:</a:t>
            </a:r>
          </a:p>
          <a:p>
            <a:pPr marR="71755">
              <a:lnSpc>
                <a:spcPct val="100000"/>
              </a:lnSpc>
              <a:spcBef>
                <a:spcPts val="20"/>
              </a:spcBef>
              <a:spcAft>
                <a:spcPts val="20"/>
              </a:spcAft>
            </a:pPr>
            <a:endParaRPr lang="kk-KZ" sz="1000" b="1" dirty="0">
              <a:effectLst/>
              <a:latin typeface="Times New Roman" pitchFamily="18" charset="0"/>
              <a:ea typeface="Times New Roman" panose="02020603050405020304" pitchFamily="18" charset="0"/>
              <a:cs typeface="Times New Roman" pitchFamily="18" charset="0"/>
            </a:endParaRPr>
          </a:p>
          <a:p>
            <a:pPr>
              <a:lnSpc>
                <a:spcPct val="100000"/>
              </a:lnSpc>
            </a:pPr>
            <a:r>
              <a:rPr lang="kk-KZ" sz="3600" dirty="0">
                <a:latin typeface="Times New Roman" pitchFamily="18" charset="0"/>
                <a:cs typeface="Times New Roman" pitchFamily="18" charset="0"/>
              </a:rPr>
              <a:t>1. Тұлғаны зерттеуде қолданылатын психосемантикалық әдістері</a:t>
            </a:r>
          </a:p>
          <a:p>
            <a:pPr>
              <a:lnSpc>
                <a:spcPct val="100000"/>
              </a:lnSpc>
            </a:pPr>
            <a:r>
              <a:rPr lang="kk-KZ" sz="3600" dirty="0">
                <a:latin typeface="Times New Roman" pitchFamily="18" charset="0"/>
                <a:cs typeface="Times New Roman" pitchFamily="18" charset="0"/>
              </a:rPr>
              <a:t>2. Ч. Осгудтің семантикалық дифференциал әдісі.  </a:t>
            </a:r>
          </a:p>
          <a:p>
            <a:pPr>
              <a:lnSpc>
                <a:spcPct val="100000"/>
              </a:lnSpc>
            </a:pPr>
            <a:r>
              <a:rPr lang="kk-KZ" sz="3600" dirty="0">
                <a:latin typeface="Times New Roman" pitchFamily="18" charset="0"/>
                <a:cs typeface="Times New Roman" pitchFamily="18" charset="0"/>
              </a:rPr>
              <a:t>3. Семантикалық кеңістіктер</a:t>
            </a:r>
            <a:endParaRPr lang="kk-KZ" sz="3600" dirty="0">
              <a:latin typeface="Times New Roman" pitchFamily="18" charset="0"/>
              <a:ea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xmlns="" val="9212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0282" y="358006"/>
            <a:ext cx="8770571" cy="1345269"/>
          </a:xfrm>
        </p:spPr>
        <p:txBody>
          <a:bodyPr>
            <a:normAutofit fontScale="90000"/>
          </a:bodyPr>
          <a:lstStyle/>
          <a:p>
            <a:r>
              <a:rPr lang="ru-RU" b="1" i="0" u="sng">
                <a:solidFill>
                  <a:schemeClr val="tx1"/>
                </a:solidFill>
                <a:effectLst/>
                <a:latin typeface="Times New Roman" panose="02020603050405020304" pitchFamily="18" charset="0"/>
              </a:rPr>
              <a:t>Тұлғаны зерттеуде қолданылатын </a:t>
            </a:r>
            <a:r>
              <a:rPr lang="ru-RU" b="1" i="0" u="sng" strike="noStrike">
                <a:solidFill>
                  <a:schemeClr val="tx1"/>
                </a:solidFill>
                <a:effectLst/>
                <a:latin typeface="Times New Roman" panose="02020603050405020304" pitchFamily="18" charset="0"/>
                <a:hlinkClick r:id="rId2">
                  <a:extLst>
                    <a:ext uri="{A12FA001-AC4F-418D-AE19-62706E023703}">
                      <ahyp:hlinkClr xmlns:ahyp="http://schemas.microsoft.com/office/drawing/2018/hyperlinkcolor" xmlns="" val="tx"/>
                    </a:ext>
                  </a:extLst>
                </a:hlinkClick>
              </a:rPr>
              <a:t>психосемантикалық әдістер</a:t>
            </a:r>
            <a:endParaRPr lang="ru-RU" u="sng">
              <a:solidFill>
                <a:schemeClr val="tx1"/>
              </a:solidFill>
            </a:endParaRPr>
          </a:p>
        </p:txBody>
      </p:sp>
      <p:sp>
        <p:nvSpPr>
          <p:cNvPr id="3" name="Содержимое 2"/>
          <p:cNvSpPr>
            <a:spLocks noGrp="1"/>
          </p:cNvSpPr>
          <p:nvPr>
            <p:ph idx="1"/>
          </p:nvPr>
        </p:nvSpPr>
        <p:spPr>
          <a:xfrm>
            <a:off x="810748" y="2312276"/>
            <a:ext cx="10303676" cy="3651504"/>
          </a:xfrm>
        </p:spPr>
        <p:txBody>
          <a:bodyPr/>
          <a:lstStyle/>
          <a:p>
            <a:pPr marL="285750" indent="-285750">
              <a:buFont typeface="Arial" panose="020B0604020202020204" pitchFamily="34" charset="0"/>
              <a:buChar char="•"/>
            </a:pPr>
            <a:r>
              <a:rPr lang="ru-RU" b="0" i="0">
                <a:solidFill>
                  <a:srgbClr val="000000"/>
                </a:solidFill>
                <a:effectLst/>
                <a:latin typeface="Times New Roman" panose="02020603050405020304" pitchFamily="18" charset="0"/>
              </a:rPr>
              <a:t>Психодиагностикалық әдістерді құрастырудың психосемантикалық дәстүрдің психометрикалық әдістерге қарағанда өзіндік ерекшеліктері бар. Психометрикалық әдістерде (тест, сұрақтамалар) таңдау тобында шығарылған тесттік нормалар бар, зерттелінуші көрсеткішінің таңдау тобындағы көрсеткіштердің үлестірімінде алатын орны анықталады. Яғни, адам басқа адамдармен салыстыру арқылы бағаланады. Психосемантикалық бағытта әр адам өзіндік субъективті тәжірибесі бар индивидуалды сананың иесі ретінде қарастырылады</a:t>
            </a:r>
            <a:endParaRPr lang="ru-RU" dirty="0"/>
          </a:p>
        </p:txBody>
      </p:sp>
      <p:pic>
        <p:nvPicPr>
          <p:cNvPr id="4" name="Рисунок 3">
            <a:extLst>
              <a:ext uri="{FF2B5EF4-FFF2-40B4-BE49-F238E27FC236}">
                <a16:creationId xmlns:a16="http://schemas.microsoft.com/office/drawing/2014/main" xmlns="" id="{FE601B7E-15FE-B115-D500-8764A2E8717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144000" y="124646"/>
            <a:ext cx="3048000" cy="202881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593B4D24-F4A8-4141-A20A-E0575D1996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5" name="Рисунок 4" descr="Изображение выглядит как звезда, легкий&#10;&#10;Автоматически созданное описание">
            <a:extLst>
              <a:ext uri="{FF2B5EF4-FFF2-40B4-BE49-F238E27FC236}">
                <a16:creationId xmlns:a16="http://schemas.microsoft.com/office/drawing/2014/main" xmlns="" id="{FCE54BF6-7861-48A2-BA36-A508B00573D0}"/>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r="-1" b="24730"/>
          <a:stretch/>
        </p:blipFill>
        <p:spPr>
          <a:xfrm>
            <a:off x="1524" y="10"/>
            <a:ext cx="12188952" cy="6857990"/>
          </a:xfrm>
          <a:prstGeom prst="rect">
            <a:avLst/>
          </a:prstGeom>
        </p:spPr>
      </p:pic>
      <p:sp>
        <p:nvSpPr>
          <p:cNvPr id="12" name="Freeform: Shape 11">
            <a:extLst>
              <a:ext uri="{FF2B5EF4-FFF2-40B4-BE49-F238E27FC236}">
                <a16:creationId xmlns:a16="http://schemas.microsoft.com/office/drawing/2014/main" xmlns="" id="{55A741C2-AB82-4BF5-9324-5D0B56A3D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xmlns="" id="{638BEFBA-7426-4131-B796-BB3989E1EA9E}"/>
              </a:ext>
            </a:extLst>
          </p:cNvPr>
          <p:cNvSpPr>
            <a:spLocks noGrp="1"/>
          </p:cNvSpPr>
          <p:nvPr>
            <p:ph type="title"/>
          </p:nvPr>
        </p:nvSpPr>
        <p:spPr>
          <a:xfrm>
            <a:off x="1920875" y="442912"/>
            <a:ext cx="8391967" cy="1504055"/>
          </a:xfrm>
        </p:spPr>
        <p:txBody>
          <a:bodyPr anchor="b">
            <a:normAutofit fontScale="90000"/>
          </a:bodyPr>
          <a:lstStyle/>
          <a:p>
            <a:pPr>
              <a:lnSpc>
                <a:spcPct val="120000"/>
              </a:lnSpc>
            </a:pP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ru-RU" sz="1000" b="1" dirty="0">
                <a:effectLst/>
                <a:latin typeface="Times New Roman" panose="02020603050405020304" pitchFamily="18" charset="0"/>
                <a:ea typeface="Times New Roman" panose="02020603050405020304" pitchFamily="18" charset="0"/>
              </a:rPr>
              <a:t/>
            </a:r>
            <a:br>
              <a:rPr lang="ru-RU" sz="1000" b="1" dirty="0">
                <a:effectLst/>
                <a:latin typeface="Times New Roman" panose="02020603050405020304" pitchFamily="18" charset="0"/>
                <a:ea typeface="Times New Roman" panose="02020603050405020304" pitchFamily="18" charset="0"/>
              </a:rPr>
            </a:br>
            <a:r>
              <a:rPr lang="kk-KZ" sz="2800" dirty="0" smtClean="0"/>
              <a:t>Жалпы психосемантикалық зерттеулерде мынадай әдістер (технологиялық амалдар) қолданылады</a:t>
            </a:r>
            <a:r>
              <a:rPr lang="kk-KZ" sz="2800" dirty="0" smtClean="0"/>
              <a:t>:</a:t>
            </a:r>
            <a:endParaRPr lang="en-US" sz="2800" dirty="0"/>
          </a:p>
        </p:txBody>
      </p:sp>
      <p:sp>
        <p:nvSpPr>
          <p:cNvPr id="14" name="Freeform: Shape 13">
            <a:extLst>
              <a:ext uri="{FF2B5EF4-FFF2-40B4-BE49-F238E27FC236}">
                <a16:creationId xmlns:a16="http://schemas.microsoft.com/office/drawing/2014/main" xmlns="" id="{DCD46807-BF17-4E5D-90A8-A062604C00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xmlns="" id="{823926DB-76C8-474A-B5FB-F43C59E33F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TextBox 5">
            <a:extLst>
              <a:ext uri="{FF2B5EF4-FFF2-40B4-BE49-F238E27FC236}">
                <a16:creationId xmlns:a16="http://schemas.microsoft.com/office/drawing/2014/main" xmlns="" id="{96962980-4C81-3A89-E4BE-295077FC756A}"/>
              </a:ext>
            </a:extLst>
          </p:cNvPr>
          <p:cNvSpPr txBox="1"/>
          <p:nvPr/>
        </p:nvSpPr>
        <p:spPr>
          <a:xfrm>
            <a:off x="3716594" y="2321583"/>
            <a:ext cx="6714235" cy="3046988"/>
          </a:xfrm>
          <a:prstGeom prst="rect">
            <a:avLst/>
          </a:prstGeom>
          <a:noFill/>
        </p:spPr>
        <p:txBody>
          <a:bodyPr wrap="square">
            <a:spAutoFit/>
          </a:bodyPr>
          <a:lstStyle/>
          <a:p>
            <a:r>
              <a:rPr lang="kk-KZ" sz="3200" dirty="0" smtClean="0"/>
              <a:t>1</a:t>
            </a:r>
            <a:r>
              <a:rPr lang="kk-KZ" sz="3200" dirty="0" smtClean="0"/>
              <a:t>. Субъективті шкалалау;</a:t>
            </a:r>
            <a:endParaRPr lang="ru-RU" sz="3200" dirty="0" smtClean="0"/>
          </a:p>
          <a:p>
            <a:r>
              <a:rPr lang="kk-KZ" sz="3200" dirty="0" smtClean="0"/>
              <a:t>2. Рангілеу;</a:t>
            </a:r>
            <a:endParaRPr lang="ru-RU" sz="3200" dirty="0" smtClean="0"/>
          </a:p>
          <a:p>
            <a:r>
              <a:rPr lang="kk-KZ" sz="3200" dirty="0" smtClean="0"/>
              <a:t>3. Топтау;</a:t>
            </a:r>
            <a:endParaRPr lang="ru-RU" sz="3200" dirty="0" smtClean="0"/>
          </a:p>
          <a:p>
            <a:r>
              <a:rPr lang="kk-KZ" sz="3200" dirty="0" smtClean="0"/>
              <a:t>4. Ассоциативті эксперимент;</a:t>
            </a:r>
            <a:endParaRPr lang="ru-RU" sz="3200" dirty="0" smtClean="0"/>
          </a:p>
          <a:p>
            <a:r>
              <a:rPr lang="kk-KZ" sz="3200" dirty="0" smtClean="0"/>
              <a:t>5. Келлидің репертуарлар кестесі.</a:t>
            </a:r>
            <a:endParaRPr lang="ru-RU" sz="3200" dirty="0" smtClean="0"/>
          </a:p>
          <a:p>
            <a:endParaRPr lang="ru-RU" sz="3200" b="1" dirty="0"/>
          </a:p>
        </p:txBody>
      </p:sp>
    </p:spTree>
    <p:extLst>
      <p:ext uri="{BB962C8B-B14F-4D97-AF65-F5344CB8AC3E}">
        <p14:creationId xmlns:p14="http://schemas.microsoft.com/office/powerpoint/2010/main" xmlns="" val="301964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Shape 39">
            <a:extLst>
              <a:ext uri="{FF2B5EF4-FFF2-40B4-BE49-F238E27FC236}">
                <a16:creationId xmlns:a16="http://schemas.microsoft.com/office/drawing/2014/main" xmlns="" id="{9B0F7D69-D93C-4C38-A23D-76E000D69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xmlns="" id="{8CD419D4-EA9D-42D9-BF62-B07F0B7B67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4" name="Freeform: Shape 43">
            <a:extLst>
              <a:ext uri="{FF2B5EF4-FFF2-40B4-BE49-F238E27FC236}">
                <a16:creationId xmlns:a16="http://schemas.microsoft.com/office/drawing/2014/main" xmlns="" id="{1C6FEC9B-9608-4181-A9E5-A1B80E720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6" name="Freeform: Shape 45">
            <a:extLst>
              <a:ext uri="{FF2B5EF4-FFF2-40B4-BE49-F238E27FC236}">
                <a16:creationId xmlns:a16="http://schemas.microsoft.com/office/drawing/2014/main" xmlns="" id="{AB1564ED-F26F-451D-97D6-A6EC3E83FD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8" name="Freeform: Shape 47">
            <a:extLst>
              <a:ext uri="{FF2B5EF4-FFF2-40B4-BE49-F238E27FC236}">
                <a16:creationId xmlns:a16="http://schemas.microsoft.com/office/drawing/2014/main" xmlns="" id="{0CA184B6-3482-4F43-87F0-BC765DCFD8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0" name="Freeform: Shape 49">
            <a:extLst>
              <a:ext uri="{FF2B5EF4-FFF2-40B4-BE49-F238E27FC236}">
                <a16:creationId xmlns:a16="http://schemas.microsoft.com/office/drawing/2014/main" xmlns="" id="{6C869923-8380-4244-9548-802C330638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xmlns="" id="{C06255F2-BC67-4DDE-B34E-AC4BA218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4" name="Freeform: Shape 53">
            <a:extLst>
              <a:ext uri="{FF2B5EF4-FFF2-40B4-BE49-F238E27FC236}">
                <a16:creationId xmlns:a16="http://schemas.microsoft.com/office/drawing/2014/main" xmlns="" id="{55169443-FCCD-4C0A-8C69-18CD3FA096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56" name="Rectangle 55">
            <a:extLst>
              <a:ext uri="{FF2B5EF4-FFF2-40B4-BE49-F238E27FC236}">
                <a16:creationId xmlns:a16="http://schemas.microsoft.com/office/drawing/2014/main" xmlns="" id="{E217F32C-75AA-4B97-ADFB-5E2C3C7ECB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xmlns="" id="{0360523C-8847-42F7-BC24-EE3D15E6DD1F}"/>
              </a:ext>
            </a:extLst>
          </p:cNvPr>
          <p:cNvPicPr>
            <a:picLocks noChangeAspect="1"/>
          </p:cNvPicPr>
          <p:nvPr/>
        </p:nvPicPr>
        <p:blipFill rotWithShape="1">
          <a:blip r:embed="rId2" cstate="print"/>
          <a:srcRect t="16357"/>
          <a:stretch/>
        </p:blipFill>
        <p:spPr>
          <a:xfrm>
            <a:off x="20" y="10"/>
            <a:ext cx="12191980" cy="6857990"/>
          </a:xfrm>
          <a:prstGeom prst="rect">
            <a:avLst/>
          </a:prstGeom>
        </p:spPr>
      </p:pic>
      <p:sp>
        <p:nvSpPr>
          <p:cNvPr id="58" name="Rectangle 57">
            <a:extLst>
              <a:ext uri="{FF2B5EF4-FFF2-40B4-BE49-F238E27FC236}">
                <a16:creationId xmlns:a16="http://schemas.microsoft.com/office/drawing/2014/main" xmlns="" id="{4D76AAEA-AF3A-4616-9F99-E9AA131A51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023360" y="0"/>
            <a:ext cx="8168639" cy="6858000"/>
          </a:xfrm>
          <a:prstGeom prst="rect">
            <a:avLst/>
          </a:prstGeom>
          <a:gradFill>
            <a:gsLst>
              <a:gs pos="58000">
                <a:schemeClr val="tx1">
                  <a:alpha val="55000"/>
                </a:schemeClr>
              </a:gs>
              <a:gs pos="33000">
                <a:schemeClr val="tx1">
                  <a:alpha val="40000"/>
                </a:schemeClr>
              </a:gs>
              <a:gs pos="3000">
                <a:schemeClr val="tx1">
                  <a:alpha val="0"/>
                </a:schemeClr>
              </a:gs>
              <a:gs pos="100000">
                <a:schemeClr val="tx1">
                  <a:alpha val="5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000" dirty="0" smtClean="0">
                <a:solidFill>
                  <a:schemeClr val="tx1"/>
                </a:solidFill>
              </a:rPr>
              <a:t>АҚШ ғалымы Чарлз Озгуд 1952 жылы семантикалық дифференциал (СД) әдісін ұсынды. Оның бұл әдісі прагматикалық мағыналарды анықтау үшін қолданылады. Яғни, СД әдісі сөздердің мәндерін прагматикалық өлшеуде пайдаланылады. Бұл әдістің көмегімен сөйлеу іс-әрекетінің заңдылықтары зерттелінеді. Ал бұл әдістің мәселелерінің бірі сөздердің мәндері мен мағынасының сәйкестігі және өзара әрекеттестігі болып табылады. Прагматикалық мән, Ч. Озгуд бойынша, бұл сөздің мағынасы мен ол тұғызатын эмоциялардың бірлігі болып табылады. Ч. Осгудтің айтуынша, әр түрлі стимул-сөздер адамдарда әр түрлі реакциялар тұғызуы мүмкін. Бұл реакциялар 2 параметр бойынша бөлінеді: сапасы мен күші бойынша. </a:t>
            </a:r>
            <a:endParaRPr lang="en-US" sz="2000" dirty="0">
              <a:solidFill>
                <a:schemeClr val="tx1"/>
              </a:solidFill>
            </a:endParaRPr>
          </a:p>
        </p:txBody>
      </p:sp>
    </p:spTree>
    <p:extLst>
      <p:ext uri="{BB962C8B-B14F-4D97-AF65-F5344CB8AC3E}">
        <p14:creationId xmlns:p14="http://schemas.microsoft.com/office/powerpoint/2010/main" xmlns="" val="345851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5626" y="442220"/>
            <a:ext cx="9555185" cy="1345269"/>
          </a:xfrm>
        </p:spPr>
        <p:txBody>
          <a:bodyPr>
            <a:normAutofit/>
          </a:bodyPr>
          <a:lstStyle/>
          <a:p>
            <a:pPr algn="ctr"/>
            <a:r>
              <a:rPr lang="kk-KZ" dirty="0" smtClean="0"/>
              <a:t>«Семантикалық дифференциация» әдісі</a:t>
            </a:r>
            <a:endParaRPr lang="ru-RU" dirty="0"/>
          </a:p>
        </p:txBody>
      </p:sp>
      <p:sp>
        <p:nvSpPr>
          <p:cNvPr id="3" name="Содержимое 2"/>
          <p:cNvSpPr>
            <a:spLocks noGrp="1"/>
          </p:cNvSpPr>
          <p:nvPr>
            <p:ph idx="1"/>
          </p:nvPr>
        </p:nvSpPr>
        <p:spPr>
          <a:xfrm>
            <a:off x="1920240" y="2312275"/>
            <a:ext cx="9524508" cy="4221259"/>
          </a:xfrm>
        </p:spPr>
        <p:txBody>
          <a:bodyPr>
            <a:normAutofit fontScale="92500" lnSpcReduction="20000"/>
          </a:bodyPr>
          <a:lstStyle/>
          <a:p>
            <a:pPr lvl="0" fontAlgn="base"/>
            <a:r>
              <a:rPr lang="kk-KZ" dirty="0" smtClean="0"/>
              <a:t>«Семантикалық дифференциация» әдісі (Осгуд), бұл әдістің көмегімен адамның белгілі бір объектіні, өзін, әлемді және т.б қалай елестетіндігін білуге болады. Жеті градация сөзбен көрсетілген ұсынылған бірнеше жеті баллдық шкалаларды қолданылады. </a:t>
            </a:r>
            <a:r>
              <a:rPr lang="ru-RU" dirty="0" err="1" smtClean="0"/>
              <a:t>Мысалы</a:t>
            </a:r>
            <a:r>
              <a:rPr lang="ru-RU" dirty="0" smtClean="0"/>
              <a:t>, </a:t>
            </a:r>
            <a:r>
              <a:rPr lang="ru-RU" dirty="0" err="1" smtClean="0"/>
              <a:t>мұғалімнің бағалауда белгілі</a:t>
            </a:r>
            <a:r>
              <a:rPr lang="ru-RU" dirty="0" smtClean="0"/>
              <a:t> </a:t>
            </a:r>
            <a:r>
              <a:rPr lang="ru-RU" dirty="0" err="1" smtClean="0"/>
              <a:t>бір</a:t>
            </a:r>
            <a:r>
              <a:rPr lang="ru-RU" dirty="0" smtClean="0"/>
              <a:t> </a:t>
            </a:r>
            <a:r>
              <a:rPr lang="ru-RU" dirty="0" err="1" smtClean="0"/>
              <a:t>қасиеттер шкалаларын</a:t>
            </a:r>
            <a:r>
              <a:rPr lang="ru-RU" dirty="0" smtClean="0"/>
              <a:t> </a:t>
            </a:r>
            <a:r>
              <a:rPr lang="ru-RU" dirty="0" err="1" smtClean="0"/>
              <a:t>қолдануы мүмкін.</a:t>
            </a:r>
            <a:endParaRPr lang="ru-RU" dirty="0" smtClean="0"/>
          </a:p>
          <a:p>
            <a:r>
              <a:rPr lang="ru-RU" dirty="0" err="1" smtClean="0"/>
              <a:t>Белсенді</a:t>
            </a:r>
            <a:r>
              <a:rPr lang="ru-RU" dirty="0" smtClean="0"/>
              <a:t> – </a:t>
            </a:r>
            <a:r>
              <a:rPr lang="ru-RU" dirty="0" err="1" smtClean="0"/>
              <a:t>қатты </a:t>
            </a:r>
            <a:r>
              <a:rPr lang="ru-RU" dirty="0" smtClean="0"/>
              <a:t>– </a:t>
            </a:r>
            <a:r>
              <a:rPr lang="ru-RU" dirty="0" err="1" smtClean="0"/>
              <a:t>орташа</a:t>
            </a:r>
            <a:r>
              <a:rPr lang="ru-RU" dirty="0" smtClean="0"/>
              <a:t> - </a:t>
            </a:r>
            <a:r>
              <a:rPr lang="ru-RU" dirty="0" err="1" smtClean="0"/>
              <a:t>әлсіз </a:t>
            </a:r>
            <a:r>
              <a:rPr lang="ru-RU" dirty="0" smtClean="0"/>
              <a:t>– </a:t>
            </a:r>
            <a:r>
              <a:rPr lang="ru-RU" dirty="0" err="1" smtClean="0"/>
              <a:t>ешқалай;</a:t>
            </a:r>
            <a:endParaRPr lang="ru-RU" dirty="0" smtClean="0"/>
          </a:p>
          <a:p>
            <a:r>
              <a:rPr lang="ru-RU" dirty="0" err="1" smtClean="0"/>
              <a:t>Әлсіз </a:t>
            </a:r>
            <a:r>
              <a:rPr lang="ru-RU" dirty="0" smtClean="0"/>
              <a:t>– </a:t>
            </a:r>
            <a:r>
              <a:rPr lang="ru-RU" dirty="0" err="1" smtClean="0"/>
              <a:t>орташа</a:t>
            </a:r>
            <a:r>
              <a:rPr lang="ru-RU" dirty="0" smtClean="0"/>
              <a:t> – </a:t>
            </a:r>
            <a:r>
              <a:rPr lang="ru-RU" dirty="0" err="1" smtClean="0"/>
              <a:t>қатты </a:t>
            </a:r>
            <a:r>
              <a:rPr lang="ru-RU" dirty="0" smtClean="0"/>
              <a:t>– </a:t>
            </a:r>
            <a:r>
              <a:rPr lang="ru-RU" dirty="0" err="1" smtClean="0"/>
              <a:t>пассивті</a:t>
            </a:r>
            <a:r>
              <a:rPr lang="ru-RU" dirty="0" smtClean="0"/>
              <a:t>;</a:t>
            </a:r>
          </a:p>
          <a:p>
            <a:r>
              <a:rPr lang="ru-RU" dirty="0" err="1" smtClean="0"/>
              <a:t>Қатаң </a:t>
            </a:r>
            <a:r>
              <a:rPr lang="ru-RU" dirty="0" smtClean="0"/>
              <a:t>– </a:t>
            </a:r>
            <a:r>
              <a:rPr lang="ru-RU" dirty="0" err="1" smtClean="0"/>
              <a:t>қатты </a:t>
            </a:r>
            <a:r>
              <a:rPr lang="ru-RU" dirty="0" smtClean="0"/>
              <a:t>– </a:t>
            </a:r>
            <a:r>
              <a:rPr lang="ru-RU" dirty="0" err="1" smtClean="0"/>
              <a:t>орташа</a:t>
            </a:r>
            <a:r>
              <a:rPr lang="ru-RU" dirty="0" smtClean="0"/>
              <a:t> - </a:t>
            </a:r>
            <a:r>
              <a:rPr lang="ru-RU" dirty="0" err="1" smtClean="0"/>
              <a:t>әлсіз </a:t>
            </a:r>
            <a:r>
              <a:rPr lang="ru-RU" dirty="0" smtClean="0"/>
              <a:t>– </a:t>
            </a:r>
            <a:r>
              <a:rPr lang="ru-RU" dirty="0" err="1" smtClean="0"/>
              <a:t>ешқандай;</a:t>
            </a:r>
            <a:endParaRPr lang="ru-RU" dirty="0" smtClean="0"/>
          </a:p>
          <a:p>
            <a:r>
              <a:rPr lang="ru-RU" dirty="0" err="1" smtClean="0"/>
              <a:t>Әлсіз </a:t>
            </a:r>
            <a:r>
              <a:rPr lang="ru-RU" dirty="0" smtClean="0"/>
              <a:t>– </a:t>
            </a:r>
            <a:r>
              <a:rPr lang="ru-RU" dirty="0" err="1" smtClean="0"/>
              <a:t>орташа</a:t>
            </a:r>
            <a:r>
              <a:rPr lang="ru-RU" dirty="0" smtClean="0"/>
              <a:t> – </a:t>
            </a:r>
            <a:r>
              <a:rPr lang="ru-RU" dirty="0" err="1" smtClean="0"/>
              <a:t>қатты </a:t>
            </a:r>
            <a:r>
              <a:rPr lang="ru-RU" dirty="0" smtClean="0"/>
              <a:t>– </a:t>
            </a:r>
            <a:r>
              <a:rPr lang="ru-RU" dirty="0" err="1" smtClean="0"/>
              <a:t>жуас</a:t>
            </a:r>
            <a:r>
              <a:rPr lang="ru-RU" dirty="0" smtClean="0"/>
              <a:t>.</a:t>
            </a:r>
          </a:p>
          <a:p>
            <a:r>
              <a:rPr lang="ru-RU" dirty="0" err="1" smtClean="0"/>
              <a:t>Шкалаларды</a:t>
            </a:r>
            <a:r>
              <a:rPr lang="ru-RU" dirty="0" smtClean="0"/>
              <a:t> </a:t>
            </a:r>
            <a:r>
              <a:rPr lang="ru-RU" dirty="0" err="1" smtClean="0"/>
              <a:t>қолдану нәтижесінде объектінің өлшенген субъективті</a:t>
            </a:r>
            <a:r>
              <a:rPr lang="ru-RU" dirty="0" smtClean="0"/>
              <a:t> </a:t>
            </a:r>
            <a:r>
              <a:rPr lang="ru-RU" dirty="0" err="1" smtClean="0"/>
              <a:t>семантикалық профилі</a:t>
            </a:r>
            <a:r>
              <a:rPr lang="ru-RU" dirty="0" smtClean="0"/>
              <a:t> пайда болады. </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3087" y="-361574"/>
            <a:ext cx="10176835" cy="1051858"/>
          </a:xfrm>
        </p:spPr>
        <p:txBody>
          <a:bodyPr>
            <a:normAutofit/>
          </a:bodyPr>
          <a:lstStyle/>
          <a:p>
            <a:r>
              <a:rPr lang="ru-RU" b="1" i="0" u="sng">
                <a:solidFill>
                  <a:schemeClr val="tx1"/>
                </a:solidFill>
                <a:effectLst/>
                <a:latin typeface="Times New Roman" panose="02020603050405020304" pitchFamily="18" charset="0"/>
              </a:rPr>
              <a:t>Ч. Осгудтің семантикалық </a:t>
            </a:r>
            <a:r>
              <a:rPr lang="ru-RU" b="1" i="0" u="sng" strike="noStrike">
                <a:solidFill>
                  <a:schemeClr val="tx1"/>
                </a:solidFill>
                <a:effectLst/>
                <a:latin typeface="Times New Roman" panose="02020603050405020304" pitchFamily="18" charset="0"/>
                <a:hlinkClick r:id="rId2">
                  <a:extLst>
                    <a:ext uri="{A12FA001-AC4F-418D-AE19-62706E023703}">
                      <ahyp:hlinkClr xmlns:ahyp="http://schemas.microsoft.com/office/drawing/2018/hyperlinkcolor" xmlns="" val="tx"/>
                    </a:ext>
                  </a:extLst>
                </a:hlinkClick>
              </a:rPr>
              <a:t>дифференциал әдісі</a:t>
            </a:r>
            <a:r>
              <a:rPr lang="ru-RU" b="0" i="0" u="sng">
                <a:solidFill>
                  <a:schemeClr val="tx1"/>
                </a:solidFill>
                <a:effectLst/>
                <a:latin typeface="Times New Roman" panose="02020603050405020304" pitchFamily="18" charset="0"/>
              </a:rPr>
              <a:t>.</a:t>
            </a:r>
            <a:endParaRPr lang="ru-RU" u="sng">
              <a:solidFill>
                <a:schemeClr val="tx1"/>
              </a:solidFill>
            </a:endParaRPr>
          </a:p>
        </p:txBody>
      </p:sp>
      <p:sp>
        <p:nvSpPr>
          <p:cNvPr id="3" name="Содержимое 2"/>
          <p:cNvSpPr>
            <a:spLocks noGrp="1"/>
          </p:cNvSpPr>
          <p:nvPr>
            <p:ph idx="1"/>
          </p:nvPr>
        </p:nvSpPr>
        <p:spPr>
          <a:xfrm>
            <a:off x="298824" y="824752"/>
            <a:ext cx="11630209" cy="5880848"/>
          </a:xfrm>
        </p:spPr>
        <p:txBody>
          <a:bodyPr/>
          <a:lstStyle/>
          <a:p>
            <a:r>
              <a:rPr lang="ru-RU" b="1" i="0">
                <a:solidFill>
                  <a:schemeClr val="tx1"/>
                </a:solidFill>
                <a:effectLst/>
                <a:latin typeface="Times New Roman" panose="02020603050405020304" pitchFamily="18" charset="0"/>
              </a:rPr>
              <a:t>семантикалық </a:t>
            </a:r>
            <a:r>
              <a:rPr lang="ru-RU" b="1" i="0" u="none" strike="noStrike">
                <a:solidFill>
                  <a:schemeClr val="tx1"/>
                </a:solidFill>
                <a:effectLst/>
                <a:latin typeface="Times New Roman" panose="02020603050405020304" pitchFamily="18" charset="0"/>
                <a:hlinkClick r:id="rId2">
                  <a:extLst>
                    <a:ext uri="{A12FA001-AC4F-418D-AE19-62706E023703}">
                      <ahyp:hlinkClr xmlns:ahyp="http://schemas.microsoft.com/office/drawing/2018/hyperlinkcolor" xmlns="" val="tx"/>
                    </a:ext>
                  </a:extLst>
                </a:hlinkClick>
              </a:rPr>
              <a:t>дифференциал әдісі</a:t>
            </a:r>
            <a:r>
              <a:rPr lang="ru-RU" b="0" i="0">
                <a:solidFill>
                  <a:schemeClr val="tx1"/>
                </a:solidFill>
                <a:effectLst/>
                <a:latin typeface="Times New Roman" panose="02020603050405020304" pitchFamily="18" charset="0"/>
              </a:rPr>
              <a:t>. Психосемантика бұл индивидуалды сананың мағыналары мен мәндер жүйесін анықтаумен айналысатын, ХХ ғасырдың 70 жылдары қалыптасқан психологиялық бағыт.</a:t>
            </a:r>
            <a:endParaRPr lang="ru-RU">
              <a:solidFill>
                <a:schemeClr val="tx1"/>
              </a:solidFill>
            </a:endParaRPr>
          </a:p>
        </p:txBody>
      </p:sp>
      <p:sp>
        <p:nvSpPr>
          <p:cNvPr id="5" name="TextBox 4">
            <a:extLst>
              <a:ext uri="{FF2B5EF4-FFF2-40B4-BE49-F238E27FC236}">
                <a16:creationId xmlns:a16="http://schemas.microsoft.com/office/drawing/2014/main" xmlns="" id="{970EBCF7-CC74-CCAA-E74F-A9B45844A4D9}"/>
              </a:ext>
            </a:extLst>
          </p:cNvPr>
          <p:cNvSpPr txBox="1"/>
          <p:nvPr/>
        </p:nvSpPr>
        <p:spPr>
          <a:xfrm>
            <a:off x="392456" y="2221138"/>
            <a:ext cx="11500719" cy="923330"/>
          </a:xfrm>
          <a:prstGeom prst="rect">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ru-RU" b="0" i="0" dirty="0" err="1">
                <a:solidFill>
                  <a:srgbClr val="000000"/>
                </a:solidFill>
                <a:effectLst/>
                <a:latin typeface="Times New Roman" panose="02020603050405020304" pitchFamily="18" charset="0"/>
              </a:rPr>
              <a:t>Мағына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бұл</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қоршаған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ортаны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жалпыланған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түрде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бейнелеу</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Мағыналар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адамзаттың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тарихи</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дамуы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негінде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қалыптасады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және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түсініктер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білім</a:t>
            </a:r>
            <a:r>
              <a:rPr lang="ru-RU" b="0" i="0" dirty="0">
                <a:solidFill>
                  <a:srgbClr val="000000"/>
                </a:solidFill>
                <a:effectLst/>
                <a:latin typeface="Times New Roman" panose="02020603050405020304" pitchFamily="18" charset="0"/>
              </a:rPr>
              <a:t>, </a:t>
            </a:r>
            <a:r>
              <a:rPr lang="ru-RU" b="0" i="0" u="none" strike="noStrike" dirty="0" err="1">
                <a:effectLst/>
                <a:latin typeface="Times New Roman" panose="02020603050405020304" pitchFamily="18" charset="0"/>
                <a:hlinkClick r:id="rId3"/>
              </a:rPr>
              <a:t>іскерлік</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формасында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көрінеді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Мән</a:t>
            </a:r>
            <a:r>
              <a:rPr lang="ru-RU" b="0" i="0" dirty="0">
                <a:solidFill>
                  <a:srgbClr val="000000"/>
                </a:solidFill>
                <a:effectLst/>
                <a:latin typeface="Times New Roman" panose="02020603050405020304" pitchFamily="18" charset="0"/>
              </a:rPr>
              <a:t> – </a:t>
            </a:r>
            <a:r>
              <a:rPr lang="ru-RU" b="0" i="0" dirty="0" err="1">
                <a:solidFill>
                  <a:srgbClr val="000000"/>
                </a:solidFill>
                <a:effectLst/>
                <a:latin typeface="Times New Roman" panose="02020603050405020304" pitchFamily="18" charset="0"/>
              </a:rPr>
              <a:t>бұл</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индивидуалды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мағына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әр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адамның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тәжірибесінде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қалыптасады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Мәндер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адамның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эмоцияларымен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байланысты</a:t>
            </a:r>
            <a:endParaRPr lang="ru-RU" dirty="0"/>
          </a:p>
        </p:txBody>
      </p:sp>
      <p:sp>
        <p:nvSpPr>
          <p:cNvPr id="11" name="TextBox 10">
            <a:extLst>
              <a:ext uri="{FF2B5EF4-FFF2-40B4-BE49-F238E27FC236}">
                <a16:creationId xmlns:a16="http://schemas.microsoft.com/office/drawing/2014/main" xmlns="" id="{7A11965A-F2FC-FF63-99B8-E19D879233C9}"/>
              </a:ext>
            </a:extLst>
          </p:cNvPr>
          <p:cNvSpPr txBox="1"/>
          <p:nvPr/>
        </p:nvSpPr>
        <p:spPr>
          <a:xfrm>
            <a:off x="262965" y="3202417"/>
            <a:ext cx="11630209" cy="923330"/>
          </a:xfrm>
          <a:prstGeom prst="rect">
            <a:avLst/>
          </a:prstGeom>
          <a:noFill/>
        </p:spPr>
        <p:txBody>
          <a:bodyPr wrap="square">
            <a:spAutoFit/>
          </a:bodyPr>
          <a:lstStyle/>
          <a:p>
            <a:r>
              <a:rPr lang="ru-RU" b="0" i="0" dirty="0" err="1">
                <a:solidFill>
                  <a:srgbClr val="000000"/>
                </a:solidFill>
                <a:effectLst/>
                <a:latin typeface="Times New Roman" panose="02020603050405020304" pitchFamily="18" charset="0"/>
              </a:rPr>
              <a:t>Прагматикалық</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мағына</a:t>
            </a:r>
            <a:r>
              <a:rPr lang="ru-RU" b="0" i="0" dirty="0">
                <a:solidFill>
                  <a:srgbClr val="000000"/>
                </a:solidFill>
                <a:effectLst/>
                <a:latin typeface="Times New Roman" panose="02020603050405020304" pitchFamily="18" charset="0"/>
              </a:rPr>
              <a:t> Ч. </a:t>
            </a:r>
            <a:r>
              <a:rPr lang="ru-RU" b="0" i="0" dirty="0" err="1">
                <a:solidFill>
                  <a:srgbClr val="000000"/>
                </a:solidFill>
                <a:effectLst/>
                <a:latin typeface="Times New Roman" panose="02020603050405020304" pitchFamily="18" charset="0"/>
              </a:rPr>
              <a:t>Осгуд</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бойынша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бұл</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сөздің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мағынасы</a:t>
            </a:r>
            <a:r>
              <a:rPr lang="ru-RU" b="0" i="0" dirty="0">
                <a:solidFill>
                  <a:srgbClr val="000000"/>
                </a:solidFill>
                <a:effectLst/>
                <a:latin typeface="Times New Roman" panose="02020603050405020304" pitchFamily="18" charset="0"/>
              </a:rPr>
              <a:t> мен </a:t>
            </a:r>
            <a:r>
              <a:rPr lang="ru-RU" b="0" i="0" dirty="0" err="1">
                <a:solidFill>
                  <a:srgbClr val="000000"/>
                </a:solidFill>
                <a:effectLst/>
                <a:latin typeface="Times New Roman" panose="02020603050405020304" pitchFamily="18" charset="0"/>
              </a:rPr>
              <a:t>ол</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тұғызатын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эмоциялардың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бірлігі</a:t>
            </a:r>
            <a:r>
              <a:rPr lang="ru-RU" b="0" i="0" dirty="0">
                <a:solidFill>
                  <a:srgbClr val="000000"/>
                </a:solidFill>
                <a:effectLst/>
                <a:latin typeface="Times New Roman" panose="02020603050405020304" pitchFamily="18" charset="0"/>
              </a:rPr>
              <a:t>. Ч. </a:t>
            </a:r>
            <a:r>
              <a:rPr lang="ru-RU" b="0" i="0" dirty="0" err="1">
                <a:solidFill>
                  <a:srgbClr val="000000"/>
                </a:solidFill>
                <a:effectLst/>
                <a:latin typeface="Times New Roman" panose="02020603050405020304" pitchFamily="18" charset="0"/>
              </a:rPr>
              <a:t>Осгудтің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ойы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бойынша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әр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түрлі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сөздер-стимулдар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адамдарда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әр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түрлі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реакциялар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тұғызуы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мүмкін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Бұл</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реакциялар</a:t>
            </a:r>
            <a:r>
              <a:rPr lang="ru-RU" b="0" i="0" dirty="0">
                <a:solidFill>
                  <a:srgbClr val="000000"/>
                </a:solidFill>
                <a:effectLst/>
                <a:latin typeface="Times New Roman" panose="02020603050405020304" pitchFamily="18" charset="0"/>
              </a:rPr>
              <a:t> 2 параметр </a:t>
            </a:r>
            <a:r>
              <a:rPr lang="ru-RU" b="0" i="0" dirty="0" err="1">
                <a:solidFill>
                  <a:srgbClr val="000000"/>
                </a:solidFill>
                <a:effectLst/>
                <a:latin typeface="Times New Roman" panose="02020603050405020304" pitchFamily="18" charset="0"/>
              </a:rPr>
              <a:t>бойынша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бөлінеді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сапасы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және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күші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бойынша</a:t>
            </a:r>
            <a:r>
              <a:rPr lang="ru-RU" b="0" i="0" dirty="0">
                <a:solidFill>
                  <a:srgbClr val="000000"/>
                </a:solidFill>
                <a:effectLst/>
                <a:latin typeface="Times New Roman" panose="02020603050405020304" pitchFamily="18" charset="0"/>
              </a:rPr>
              <a:t>.</a:t>
            </a:r>
            <a:endParaRPr lang="ru-RU" dirty="0"/>
          </a:p>
        </p:txBody>
      </p:sp>
      <p:sp>
        <p:nvSpPr>
          <p:cNvPr id="13" name="TextBox 12">
            <a:extLst>
              <a:ext uri="{FF2B5EF4-FFF2-40B4-BE49-F238E27FC236}">
                <a16:creationId xmlns:a16="http://schemas.microsoft.com/office/drawing/2014/main" xmlns="" id="{93686B67-E344-462C-BE58-7840631D0F29}"/>
              </a:ext>
            </a:extLst>
          </p:cNvPr>
          <p:cNvSpPr txBox="1"/>
          <p:nvPr/>
        </p:nvSpPr>
        <p:spPr>
          <a:xfrm>
            <a:off x="227106" y="4111229"/>
            <a:ext cx="11630209" cy="646331"/>
          </a:xfrm>
          <a:prstGeom prst="rect">
            <a:avLst/>
          </a:prstGeom>
          <a:noFill/>
        </p:spPr>
        <p:txBody>
          <a:bodyPr wrap="square">
            <a:spAutoFit/>
          </a:bodyPr>
          <a:lstStyle/>
          <a:p>
            <a:r>
              <a:rPr lang="ru-RU" b="0" i="0" dirty="0" err="1">
                <a:solidFill>
                  <a:srgbClr val="000000"/>
                </a:solidFill>
                <a:effectLst/>
                <a:latin typeface="Times New Roman" panose="02020603050405020304" pitchFamily="18" charset="0"/>
              </a:rPr>
              <a:t>Яғни</a:t>
            </a:r>
            <a:r>
              <a:rPr lang="ru-RU" b="0" i="0" dirty="0">
                <a:solidFill>
                  <a:srgbClr val="000000"/>
                </a:solidFill>
                <a:effectLst/>
                <a:latin typeface="Times New Roman" panose="02020603050405020304" pitchFamily="18" charset="0"/>
              </a:rPr>
              <a:t>, СД </a:t>
            </a:r>
            <a:r>
              <a:rPr lang="ru-RU" b="0" i="0" dirty="0" err="1">
                <a:solidFill>
                  <a:srgbClr val="000000"/>
                </a:solidFill>
                <a:effectLst/>
                <a:latin typeface="Times New Roman" panose="02020603050405020304" pitchFamily="18" charset="0"/>
              </a:rPr>
              <a:t>әдісі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бұл</a:t>
            </a:r>
            <a:r>
              <a:rPr lang="ru-RU" b="0" i="0" dirty="0">
                <a:solidFill>
                  <a:srgbClr val="000000"/>
                </a:solidFill>
                <a:effectLst/>
                <a:latin typeface="Times New Roman" panose="02020603050405020304" pitchFamily="18" charset="0"/>
              </a:rPr>
              <a:t> 2 </a:t>
            </a:r>
            <a:r>
              <a:rPr lang="ru-RU" b="0" i="0" dirty="0" err="1">
                <a:solidFill>
                  <a:srgbClr val="000000"/>
                </a:solidFill>
                <a:effectLst/>
                <a:latin typeface="Times New Roman" panose="02020603050405020304" pitchFamily="18" charset="0"/>
              </a:rPr>
              <a:t>қарама-қарсы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шкалалардың</a:t>
            </a:r>
            <a:r>
              <a:rPr lang="ru-RU" b="0" i="0" dirty="0">
                <a:solidFill>
                  <a:srgbClr val="000000"/>
                </a:solidFill>
                <a:effectLst/>
                <a:latin typeface="Times New Roman" panose="02020603050405020304" pitchFamily="18" charset="0"/>
              </a:rPr>
              <a:t> </a:t>
            </a:r>
            <a:r>
              <a:rPr lang="ru-RU" b="0" i="0" u="none" strike="noStrike" dirty="0" err="1">
                <a:effectLst/>
                <a:latin typeface="Times New Roman" panose="02020603050405020304" pitchFamily="18" charset="0"/>
                <a:hlinkClick r:id="rId4"/>
              </a:rPr>
              <a:t>көмегімен</a:t>
            </a:r>
            <a:r>
              <a:rPr lang="ru-RU" b="0" i="0" u="none" strike="noStrike" dirty="0">
                <a:effectLst/>
                <a:latin typeface="Times New Roman" panose="02020603050405020304" pitchFamily="18" charset="0"/>
                <a:hlinkClick r:id="rId4"/>
              </a:rPr>
              <a:t> </a:t>
            </a:r>
            <a:r>
              <a:rPr lang="ru-RU" b="0" i="0" u="none" strike="noStrike" dirty="0" err="1">
                <a:effectLst/>
                <a:latin typeface="Times New Roman" panose="02020603050405020304" pitchFamily="18" charset="0"/>
                <a:hlinkClick r:id="rId4"/>
              </a:rPr>
              <a:t>мағыналарды</a:t>
            </a:r>
            <a:r>
              <a:rPr lang="ru-RU" b="0" i="0" u="none" strike="noStrike" dirty="0">
                <a:effectLst/>
                <a:latin typeface="Times New Roman" panose="02020603050405020304" pitchFamily="18" charset="0"/>
                <a:hlinkClick r:id="rId4"/>
              </a:rPr>
              <a:t> </a:t>
            </a:r>
            <a:r>
              <a:rPr lang="ru-RU" b="0" i="0" u="none" strike="noStrike" dirty="0" err="1">
                <a:effectLst/>
                <a:latin typeface="Times New Roman" panose="02020603050405020304" pitchFamily="18" charset="0"/>
                <a:hlinkClick r:id="rId4"/>
              </a:rPr>
              <a:t>сапалық</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сандық</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шкалалау</a:t>
            </a:r>
            <a:r>
              <a:rPr lang="ru-RU" b="0" i="0" dirty="0">
                <a:solidFill>
                  <a:srgbClr val="000000"/>
                </a:solidFill>
                <a:effectLst/>
                <a:latin typeface="Times New Roman" panose="02020603050405020304" pitchFamily="18" charset="0"/>
              </a:rPr>
              <a:t>. Осы </a:t>
            </a:r>
            <a:r>
              <a:rPr lang="ru-RU" b="0" i="0" dirty="0" err="1">
                <a:solidFill>
                  <a:srgbClr val="000000"/>
                </a:solidFill>
                <a:effectLst/>
                <a:latin typeface="Times New Roman" panose="02020603050405020304" pitchFamily="18" charset="0"/>
              </a:rPr>
              <a:t>шкалаларды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құрайтын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сипаттамалардың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арасында</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мағыналық</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байланыстар</a:t>
            </a:r>
            <a:r>
              <a:rPr lang="ru-RU" b="0" i="0" dirty="0">
                <a:solidFill>
                  <a:srgbClr val="000000"/>
                </a:solidFill>
                <a:effectLst/>
                <a:latin typeface="Times New Roman" panose="02020603050405020304" pitchFamily="18" charset="0"/>
              </a:rPr>
              <a:t> бар </a:t>
            </a:r>
            <a:r>
              <a:rPr lang="ru-RU" b="0" i="0" dirty="0" err="1">
                <a:solidFill>
                  <a:srgbClr val="000000"/>
                </a:solidFill>
                <a:effectLst/>
                <a:latin typeface="Times New Roman" panose="02020603050405020304" pitchFamily="18" charset="0"/>
              </a:rPr>
              <a:t>екендігін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анықтаған</a:t>
            </a:r>
            <a:r>
              <a:rPr lang="ru-RU" b="0" i="0" dirty="0">
                <a:solidFill>
                  <a:srgbClr val="000000"/>
                </a:solidFill>
                <a:effectLst/>
                <a:latin typeface="Times New Roman" panose="02020603050405020304" pitchFamily="18" charset="0"/>
              </a:rPr>
              <a:t>.</a:t>
            </a:r>
            <a:endParaRPr lang="ru-RU" dirty="0"/>
          </a:p>
        </p:txBody>
      </p:sp>
      <p:sp>
        <p:nvSpPr>
          <p:cNvPr id="15" name="TextBox 14">
            <a:extLst>
              <a:ext uri="{FF2B5EF4-FFF2-40B4-BE49-F238E27FC236}">
                <a16:creationId xmlns:a16="http://schemas.microsoft.com/office/drawing/2014/main" xmlns="" id="{90303DD3-DA9E-7F2D-0D97-C03E5024C811}"/>
              </a:ext>
            </a:extLst>
          </p:cNvPr>
          <p:cNvSpPr txBox="1"/>
          <p:nvPr/>
        </p:nvSpPr>
        <p:spPr>
          <a:xfrm>
            <a:off x="298824" y="4732224"/>
            <a:ext cx="11964892" cy="1754326"/>
          </a:xfrm>
          <a:prstGeom prst="rect">
            <a:avLst/>
          </a:prstGeom>
          <a:noFill/>
        </p:spPr>
        <p:txBody>
          <a:bodyPr wrap="square">
            <a:spAutoFit/>
          </a:bodyPr>
          <a:lstStyle/>
          <a:p>
            <a:r>
              <a:rPr lang="ru-RU" b="0" i="0" dirty="0">
                <a:solidFill>
                  <a:srgbClr val="000000"/>
                </a:solidFill>
                <a:effectLst/>
                <a:latin typeface="Times New Roman" panose="02020603050405020304" pitchFamily="18" charset="0"/>
              </a:rPr>
              <a:t> Ч. </a:t>
            </a:r>
            <a:r>
              <a:rPr lang="ru-RU" b="0" i="0" dirty="0" err="1">
                <a:solidFill>
                  <a:srgbClr val="000000"/>
                </a:solidFill>
                <a:effectLst/>
                <a:latin typeface="Times New Roman" panose="02020603050405020304" pitchFamily="18" charset="0"/>
              </a:rPr>
              <a:t>Осгуд</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ұсынған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шкалаларды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топтастырып</a:t>
            </a:r>
            <a:r>
              <a:rPr lang="ru-RU" b="0" i="0" dirty="0">
                <a:solidFill>
                  <a:srgbClr val="000000"/>
                </a:solidFill>
                <a:effectLst/>
                <a:latin typeface="Times New Roman" panose="02020603050405020304" pitchFamily="18" charset="0"/>
              </a:rPr>
              <a:t>, 3 </a:t>
            </a:r>
            <a:r>
              <a:rPr lang="ru-RU" b="0" i="0" dirty="0" err="1">
                <a:solidFill>
                  <a:srgbClr val="000000"/>
                </a:solidFill>
                <a:effectLst/>
                <a:latin typeface="Times New Roman" panose="02020603050405020304" pitchFamily="18" charset="0"/>
              </a:rPr>
              <a:t>факторды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бөлген</a:t>
            </a:r>
            <a:r>
              <a:rPr lang="ru-RU" b="0" i="0" dirty="0">
                <a:solidFill>
                  <a:srgbClr val="000000"/>
                </a:solidFill>
                <a:effectLst/>
                <a:latin typeface="Times New Roman" panose="02020603050405020304" pitchFamily="18" charset="0"/>
              </a:rPr>
              <a:t>: 1. </a:t>
            </a:r>
            <a:r>
              <a:rPr lang="ru-RU" b="0" i="0" u="none" strike="noStrike" dirty="0" err="1">
                <a:effectLst/>
                <a:latin typeface="Times New Roman" panose="02020603050405020304" pitchFamily="18" charset="0"/>
                <a:hlinkClick r:id="rId5"/>
              </a:rPr>
              <a:t>бағалау</a:t>
            </a:r>
            <a:r>
              <a:rPr lang="ru-RU" b="0" i="0" u="none" strike="noStrike" dirty="0">
                <a:effectLst/>
                <a:latin typeface="Times New Roman" panose="02020603050405020304" pitchFamily="18" charset="0"/>
                <a:hlinkClick r:id="rId5"/>
              </a:rPr>
              <a:t> факторы</a:t>
            </a:r>
            <a:r>
              <a:rPr lang="ru-RU" b="0" i="0" dirty="0">
                <a:solidFill>
                  <a:srgbClr val="000000"/>
                </a:solidFill>
                <a:effectLst/>
                <a:latin typeface="Times New Roman" panose="02020603050405020304" pitchFamily="18" charset="0"/>
              </a:rPr>
              <a:t>, 2. </a:t>
            </a:r>
            <a:r>
              <a:rPr lang="ru-RU" b="0" i="0" dirty="0" err="1">
                <a:solidFill>
                  <a:srgbClr val="000000"/>
                </a:solidFill>
                <a:effectLst/>
                <a:latin typeface="Times New Roman" panose="02020603050405020304" pitchFamily="18" charset="0"/>
              </a:rPr>
              <a:t>күш</a:t>
            </a:r>
            <a:r>
              <a:rPr lang="ru-RU" b="0" i="0" dirty="0">
                <a:solidFill>
                  <a:srgbClr val="000000"/>
                </a:solidFill>
                <a:effectLst/>
                <a:latin typeface="Times New Roman" panose="02020603050405020304" pitchFamily="18" charset="0"/>
              </a:rPr>
              <a:t> факторы, 3. </a:t>
            </a:r>
            <a:r>
              <a:rPr lang="ru-RU" b="0" i="0" dirty="0" err="1">
                <a:solidFill>
                  <a:srgbClr val="000000"/>
                </a:solidFill>
                <a:effectLst/>
                <a:latin typeface="Times New Roman" panose="02020603050405020304" pitchFamily="18" charset="0"/>
              </a:rPr>
              <a:t>белсенділік</a:t>
            </a:r>
            <a:r>
              <a:rPr lang="ru-RU" b="0" i="0" dirty="0">
                <a:solidFill>
                  <a:srgbClr val="000000"/>
                </a:solidFill>
                <a:effectLst/>
                <a:latin typeface="Times New Roman" panose="02020603050405020304" pitchFamily="18" charset="0"/>
              </a:rPr>
              <a:t> факторы. </a:t>
            </a:r>
            <a:r>
              <a:rPr lang="ru-RU" b="0" i="0" dirty="0" err="1">
                <a:solidFill>
                  <a:srgbClr val="000000"/>
                </a:solidFill>
                <a:effectLst/>
                <a:latin typeface="Times New Roman" panose="02020603050405020304" pitchFamily="18" charset="0"/>
              </a:rPr>
              <a:t>Факторлар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әр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түрлі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шкалалардың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мазмұнын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біріктіреді</a:t>
            </a:r>
            <a:r>
              <a:rPr lang="ru-RU" b="0" i="0" dirty="0">
                <a:solidFill>
                  <a:srgbClr val="000000"/>
                </a:solidFill>
                <a:effectLst/>
                <a:latin typeface="Times New Roman" panose="02020603050405020304" pitchFamily="18" charset="0"/>
              </a:rPr>
              <a:t>. СД –</a:t>
            </a:r>
            <a:r>
              <a:rPr lang="ru-RU" b="0" i="0" dirty="0" err="1">
                <a:solidFill>
                  <a:srgbClr val="000000"/>
                </a:solidFill>
                <a:effectLst/>
                <a:latin typeface="Times New Roman" panose="02020603050405020304" pitchFamily="18" charset="0"/>
              </a:rPr>
              <a:t>бұл</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психосемантикалық</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зерттеулерде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қолданылатын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негізгі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әдіс</a:t>
            </a:r>
            <a:r>
              <a:rPr lang="ru-RU" b="0" i="0" dirty="0">
                <a:solidFill>
                  <a:srgbClr val="000000"/>
                </a:solidFill>
                <a:effectLst/>
                <a:latin typeface="Times New Roman" panose="02020603050405020304" pitchFamily="18" charset="0"/>
              </a:rPr>
              <a:t>. СД-</a:t>
            </a:r>
            <a:r>
              <a:rPr lang="ru-RU" b="0" i="0" dirty="0" err="1">
                <a:solidFill>
                  <a:srgbClr val="000000"/>
                </a:solidFill>
                <a:effectLst/>
                <a:latin typeface="Times New Roman" panose="02020603050405020304" pitchFamily="18" charset="0"/>
              </a:rPr>
              <a:t>бақыланатын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ассоцияциялар</a:t>
            </a:r>
            <a:r>
              <a:rPr lang="ru-RU" b="0" i="0" dirty="0">
                <a:solidFill>
                  <a:srgbClr val="000000"/>
                </a:solidFill>
                <a:effectLst/>
                <a:latin typeface="Times New Roman" panose="02020603050405020304" pitchFamily="18" charset="0"/>
              </a:rPr>
              <a:t> мен </a:t>
            </a:r>
            <a:r>
              <a:rPr lang="ru-RU" b="0" i="0" dirty="0" err="1">
                <a:solidFill>
                  <a:srgbClr val="000000"/>
                </a:solidFill>
                <a:effectLst/>
                <a:latin typeface="Times New Roman" panose="02020603050405020304" pitchFamily="18" charset="0"/>
              </a:rPr>
              <a:t>шкалалау</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процедураларының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комбинациясы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Одан</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басқа психосемантикалық зерттеулерде</a:t>
            </a:r>
            <a:r>
              <a:rPr lang="ru-RU" b="0" i="0" dirty="0">
                <a:solidFill>
                  <a:srgbClr val="000000"/>
                </a:solidFill>
                <a:effectLst/>
                <a:latin typeface="Times New Roman" panose="02020603050405020304" pitchFamily="18" charset="0"/>
              </a:rPr>
              <a:t> мынадай </a:t>
            </a:r>
            <a:r>
              <a:rPr lang="ru-RU" b="0" i="0" dirty="0" err="1">
                <a:solidFill>
                  <a:srgbClr val="000000"/>
                </a:solidFill>
                <a:effectLst/>
                <a:latin typeface="Times New Roman" panose="02020603050405020304" pitchFamily="18" charset="0"/>
              </a:rPr>
              <a:t>әдістер </a:t>
            </a:r>
            <a:r>
              <a:rPr lang="ru-RU" b="0" i="0" dirty="0">
                <a:solidFill>
                  <a:srgbClr val="000000"/>
                </a:solidFill>
                <a:effectLst/>
                <a:latin typeface="Times New Roman" panose="02020603050405020304" pitchFamily="18" charset="0"/>
              </a:rPr>
              <a:t>(</a:t>
            </a:r>
            <a:r>
              <a:rPr lang="ru-RU" b="0" i="0" dirty="0" err="1">
                <a:solidFill>
                  <a:srgbClr val="000000"/>
                </a:solidFill>
                <a:effectLst/>
                <a:latin typeface="Times New Roman" panose="02020603050405020304" pitchFamily="18" charset="0"/>
              </a:rPr>
              <a:t>технологиялық амалдар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қолданылады</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субъективті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шкалалау</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рангилеу</a:t>
            </a:r>
            <a:r>
              <a:rPr lang="ru-RU" b="0" i="0" dirty="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топтау</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ассоциативті</a:t>
            </a:r>
            <a:r>
              <a:rPr lang="ru-RU" b="0" i="0" dirty="0">
                <a:solidFill>
                  <a:srgbClr val="000000"/>
                </a:solidFill>
                <a:effectLst/>
                <a:latin typeface="Times New Roman" panose="02020603050405020304" pitchFamily="18" charset="0"/>
              </a:rPr>
              <a:t> </a:t>
            </a:r>
            <a:r>
              <a:rPr lang="ru-RU" b="0" i="0" u="none" strike="noStrike" dirty="0">
                <a:effectLst/>
                <a:latin typeface="Times New Roman" panose="02020603050405020304" pitchFamily="18" charset="0"/>
                <a:hlinkClick r:id="rId6"/>
              </a:rPr>
              <a:t>эксперимент</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Келлидің репертуарлар</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кестесі</a:t>
            </a:r>
            <a:r>
              <a:rPr lang="ru-RU" b="0" i="0" dirty="0">
                <a:solidFill>
                  <a:srgbClr val="000000"/>
                </a:solidFill>
                <a:effectLst/>
                <a:latin typeface="Times New Roman" panose="02020603050405020304" pitchFamily="18" charset="0"/>
              </a:rPr>
              <a:t>.</a:t>
            </a:r>
            <a:r>
              <a:rPr lang="ru-RU" dirty="0"/>
              <a:t/>
            </a:r>
            <a:br>
              <a:rPr lang="ru-RU" dirty="0"/>
            </a:br>
            <a:r>
              <a:rPr lang="ru-RU" b="0" i="0" dirty="0" err="1">
                <a:solidFill>
                  <a:srgbClr val="000000"/>
                </a:solidFill>
                <a:effectLst/>
                <a:latin typeface="Times New Roman" panose="02020603050405020304" pitchFamily="18" charset="0"/>
              </a:rPr>
              <a:t>Психосемантикалық</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әдістердің</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нәтижесі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ретінде</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семантикалық</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кеңістіктерді</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құру</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болып</a:t>
            </a:r>
            <a:r>
              <a:rPr lang="ru-RU" b="0" i="0" dirty="0">
                <a:solidFill>
                  <a:srgbClr val="000000"/>
                </a:solidFill>
                <a:effectLst/>
                <a:latin typeface="Times New Roman" panose="02020603050405020304" pitchFamily="18" charset="0"/>
              </a:rPr>
              <a:t> </a:t>
            </a:r>
            <a:r>
              <a:rPr lang="ru-RU" b="0" i="0" dirty="0" err="1">
                <a:solidFill>
                  <a:srgbClr val="000000"/>
                </a:solidFill>
                <a:effectLst/>
                <a:latin typeface="Times New Roman" panose="02020603050405020304" pitchFamily="18" charset="0"/>
              </a:rPr>
              <a:t>табылады</a:t>
            </a:r>
            <a:r>
              <a:rPr lang="ru-RU" b="0" i="0" dirty="0">
                <a:solidFill>
                  <a:srgbClr val="000000"/>
                </a:solidFill>
                <a:effectLst/>
                <a:latin typeface="Times New Roman" panose="02020603050405020304" pitchFamily="18" charset="0"/>
              </a:rPr>
              <a:t>. </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xmlns="" id="{9B0F7D69-D93C-4C38-A23D-76E000D691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xmlns="" id="{8CD419D4-EA9D-42D9-BF62-B07F0B7B672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3" name="Freeform: Shape 12">
            <a:extLst>
              <a:ext uri="{FF2B5EF4-FFF2-40B4-BE49-F238E27FC236}">
                <a16:creationId xmlns:a16="http://schemas.microsoft.com/office/drawing/2014/main" xmlns="" id="{1C6FEC9B-9608-4181-A9E5-A1B80E7202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xmlns="" id="{AB1564ED-F26F-451D-97D6-A6EC3E83FD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17" name="Freeform: Shape 16">
            <a:extLst>
              <a:ext uri="{FF2B5EF4-FFF2-40B4-BE49-F238E27FC236}">
                <a16:creationId xmlns:a16="http://schemas.microsoft.com/office/drawing/2014/main" xmlns="" id="{0CA184B6-3482-4F43-87F0-BC765DCFD8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3496422" cy="6858000"/>
          </a:xfrm>
          <a:custGeom>
            <a:avLst/>
            <a:gdLst/>
            <a:ahLst/>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xmlns="" id="{6C869923-8380-4244-9548-802C330638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375409" y="0"/>
            <a:ext cx="2529723" cy="6858000"/>
          </a:xfrm>
          <a:custGeom>
            <a:avLst/>
            <a:gdLst/>
            <a:ahLst/>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 name="Freeform: Shape 20">
            <a:extLst>
              <a:ext uri="{FF2B5EF4-FFF2-40B4-BE49-F238E27FC236}">
                <a16:creationId xmlns:a16="http://schemas.microsoft.com/office/drawing/2014/main" xmlns="" id="{C06255F2-BC67-4DDE-B34E-AC4BA21838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55402" y="0"/>
            <a:ext cx="2536434" cy="6858000"/>
          </a:xfrm>
          <a:custGeom>
            <a:avLst/>
            <a:gdLst/>
            <a:ahLst/>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3" name="Freeform: Shape 22">
            <a:extLst>
              <a:ext uri="{FF2B5EF4-FFF2-40B4-BE49-F238E27FC236}">
                <a16:creationId xmlns:a16="http://schemas.microsoft.com/office/drawing/2014/main" xmlns="" id="{55169443-FCCD-4C0A-8C69-18CD3FA096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924161" y="0"/>
            <a:ext cx="2261351" cy="6858000"/>
          </a:xfrm>
          <a:custGeom>
            <a:avLst/>
            <a:gdLst/>
            <a:ahLst/>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useBgFill="1">
        <p:nvSpPr>
          <p:cNvPr id="25" name="Rectangle 24">
            <a:extLst>
              <a:ext uri="{FF2B5EF4-FFF2-40B4-BE49-F238E27FC236}">
                <a16:creationId xmlns:a16="http://schemas.microsoft.com/office/drawing/2014/main" xmlns="" id="{0DBF1ABE-8590-450D-BB49-BDDCCF3EE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Заголовок 1">
            <a:extLst>
              <a:ext uri="{FF2B5EF4-FFF2-40B4-BE49-F238E27FC236}">
                <a16:creationId xmlns:a16="http://schemas.microsoft.com/office/drawing/2014/main" xmlns="" id="{B402E25F-1E6B-4B3E-B178-B60FE5704947}"/>
              </a:ext>
            </a:extLst>
          </p:cNvPr>
          <p:cNvSpPr>
            <a:spLocks noGrp="1"/>
          </p:cNvSpPr>
          <p:nvPr>
            <p:ph type="title"/>
          </p:nvPr>
        </p:nvSpPr>
        <p:spPr>
          <a:xfrm>
            <a:off x="4141494" y="2480553"/>
            <a:ext cx="7512025" cy="4212448"/>
          </a:xfrm>
        </p:spPr>
        <p:txBody>
          <a:bodyPr vert="horz" lIns="109728" tIns="109728" rIns="109728" bIns="91440" rtlCol="0" anchor="b">
            <a:noAutofit/>
          </a:bodyPr>
          <a:lstStyle/>
          <a:p>
            <a:pPr algn="just">
              <a:spcAft>
                <a:spcPts val="800"/>
              </a:spcAft>
            </a:pPr>
            <a:r>
              <a:rPr lang="kk-KZ" sz="2400" dirty="0">
                <a:solidFill>
                  <a:schemeClr val="tx1">
                    <a:lumMod val="85000"/>
                    <a:lumOff val="15000"/>
                  </a:schemeClr>
                </a:solidFill>
                <a:effectLst/>
                <a:latin typeface="Times New Roman" panose="02020603050405020304" pitchFamily="18" charset="0"/>
                <a:cs typeface="Times New Roman" panose="02020603050405020304" pitchFamily="18" charset="0"/>
              </a:rPr>
              <a:t>	</a:t>
            </a: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7" name="Freeform: Shape 26">
            <a:extLst>
              <a:ext uri="{FF2B5EF4-FFF2-40B4-BE49-F238E27FC236}">
                <a16:creationId xmlns:a16="http://schemas.microsoft.com/office/drawing/2014/main" xmlns="" id="{96CB0275-66F1-4491-93B8-121D0C7176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xmlns="" id="{18D32C3D-8F76-4E99-BE56-0836CC38C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xmlns="" id="{70766076-46F5-42D5-A773-2B3BEF2B8B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6" name="Graphic 5" descr="Отпечаток пальца">
            <a:extLst>
              <a:ext uri="{FF2B5EF4-FFF2-40B4-BE49-F238E27FC236}">
                <a16:creationId xmlns:a16="http://schemas.microsoft.com/office/drawing/2014/main" xmlns="" id="{D8DE84DB-A459-4BB8-AFEA-BFB5CDC2B5FB}"/>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902571" y="1794394"/>
            <a:ext cx="3217333" cy="3217333"/>
          </a:xfrm>
          <a:prstGeom prst="rect">
            <a:avLst/>
          </a:prstGeom>
        </p:spPr>
      </p:pic>
      <p:sp>
        <p:nvSpPr>
          <p:cNvPr id="7" name="TextBox 6">
            <a:extLst>
              <a:ext uri="{FF2B5EF4-FFF2-40B4-BE49-F238E27FC236}">
                <a16:creationId xmlns:a16="http://schemas.microsoft.com/office/drawing/2014/main" xmlns="" id="{6D82B7D9-BAEE-C3D3-F6C9-9B11659ED00B}"/>
              </a:ext>
            </a:extLst>
          </p:cNvPr>
          <p:cNvSpPr txBox="1"/>
          <p:nvPr/>
        </p:nvSpPr>
        <p:spPr>
          <a:xfrm>
            <a:off x="4011561" y="722672"/>
            <a:ext cx="7978878" cy="5632311"/>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p>
            <a:r>
              <a:rPr lang="ru-RU" b="0" i="0" dirty="0">
                <a:solidFill>
                  <a:srgbClr val="000000"/>
                </a:solidFill>
                <a:effectLst/>
                <a:latin typeface="Times New Roman" panose="02020603050405020304" pitchFamily="18" charset="0"/>
              </a:rPr>
              <a:t> </a:t>
            </a:r>
            <a:r>
              <a:rPr lang="ru-RU" sz="2400" b="1" i="0" dirty="0" err="1">
                <a:solidFill>
                  <a:srgbClr val="000000"/>
                </a:solidFill>
                <a:effectLst/>
                <a:latin typeface="Times New Roman" panose="02020603050405020304" pitchFamily="18" charset="0"/>
              </a:rPr>
              <a:t>Семантикалық</a:t>
            </a:r>
            <a:r>
              <a:rPr lang="ru-RU" sz="2400" b="1" i="0" dirty="0">
                <a:solidFill>
                  <a:srgbClr val="000000"/>
                </a:solidFill>
                <a:effectLst/>
                <a:latin typeface="Times New Roman" panose="02020603050405020304" pitchFamily="18" charset="0"/>
              </a:rPr>
              <a:t> </a:t>
            </a:r>
            <a:r>
              <a:rPr lang="ru-RU" sz="2400" b="1" i="0" dirty="0" err="1">
                <a:solidFill>
                  <a:srgbClr val="000000"/>
                </a:solidFill>
                <a:effectLst/>
                <a:latin typeface="Times New Roman" panose="02020603050405020304" pitchFamily="18" charset="0"/>
              </a:rPr>
              <a:t>кеңістіктер</a:t>
            </a:r>
            <a:r>
              <a:rPr lang="ru-RU" sz="2400" b="0" i="0" dirty="0">
                <a:solidFill>
                  <a:srgbClr val="000000"/>
                </a:solidFill>
                <a:effectLst/>
                <a:latin typeface="Times New Roman" panose="02020603050405020304" pitchFamily="18" charset="0"/>
              </a:rPr>
              <a:t> – </a:t>
            </a:r>
            <a:r>
              <a:rPr lang="ru-RU" sz="2400" b="0" i="0" dirty="0" err="1">
                <a:solidFill>
                  <a:srgbClr val="000000"/>
                </a:solidFill>
                <a:effectLst/>
                <a:latin typeface="Times New Roman" panose="02020603050405020304" pitchFamily="18" charset="0"/>
              </a:rPr>
              <a:t>бұл</a:t>
            </a:r>
            <a:r>
              <a:rPr lang="ru-RU" sz="2400" b="0" i="0" dirty="0">
                <a:solidFill>
                  <a:srgbClr val="000000"/>
                </a:solidFill>
                <a:effectLst/>
                <a:latin typeface="Times New Roman" panose="02020603050405020304" pitchFamily="18" charset="0"/>
              </a:rPr>
              <a:t> </a:t>
            </a:r>
            <a:r>
              <a:rPr lang="ru-RU" sz="2400" b="0" i="0" strike="noStrike" dirty="0" err="1">
                <a:effectLst/>
                <a:latin typeface="Times New Roman" panose="02020603050405020304" pitchFamily="18" charset="0"/>
                <a:hlinkClick r:id="rId4"/>
              </a:rPr>
              <a:t>адам</a:t>
            </a:r>
            <a:r>
              <a:rPr lang="ru-RU" sz="2400" b="0" i="0" strike="noStrike" dirty="0">
                <a:effectLst/>
                <a:latin typeface="Times New Roman" panose="02020603050405020304" pitchFamily="18" charset="0"/>
                <a:hlinkClick r:id="rId4"/>
              </a:rPr>
              <a:t> </a:t>
            </a:r>
            <a:r>
              <a:rPr lang="ru-RU" sz="2400" b="0" i="0" strike="noStrike" dirty="0" err="1">
                <a:effectLst/>
                <a:latin typeface="Times New Roman" panose="02020603050405020304" pitchFamily="18" charset="0"/>
                <a:hlinkClick r:id="rId4"/>
              </a:rPr>
              <a:t>санасындағы</a:t>
            </a:r>
            <a:r>
              <a:rPr lang="ru-RU" sz="2400" b="0" i="0" strike="noStrike" dirty="0">
                <a:effectLst/>
                <a:latin typeface="Times New Roman" panose="02020603050405020304" pitchFamily="18" charset="0"/>
                <a:hlinkClick r:id="rId4"/>
              </a:rPr>
              <a:t> </a:t>
            </a:r>
            <a:r>
              <a:rPr lang="ru-RU" sz="2400" b="0" i="0" strike="noStrike" dirty="0" err="1">
                <a:effectLst/>
                <a:latin typeface="Times New Roman" panose="02020603050405020304" pitchFamily="18" charset="0"/>
                <a:hlinkClick r:id="rId4"/>
              </a:rPr>
              <a:t>мағыналардың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көзқарастардың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кеңістіктік</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координаталық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моделі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үлгісі</a:t>
            </a:r>
            <a:r>
              <a:rPr lang="ru-RU" sz="2400" b="0" i="0" dirty="0">
                <a:solidFill>
                  <a:srgbClr val="000000"/>
                </a:solidFill>
                <a:effectLst/>
                <a:latin typeface="Times New Roman" panose="02020603050405020304" pitchFamily="18" charset="0"/>
              </a:rPr>
              <a:t>). В.Ф. Петренко </a:t>
            </a:r>
            <a:r>
              <a:rPr lang="ru-RU" sz="2400" b="0" i="0" dirty="0" err="1">
                <a:solidFill>
                  <a:srgbClr val="000000"/>
                </a:solidFill>
                <a:effectLst/>
                <a:latin typeface="Times New Roman" panose="02020603050405020304" pitchFamily="18" charset="0"/>
              </a:rPr>
              <a:t>Семантикалық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кеңістікті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құруда</a:t>
            </a:r>
            <a:r>
              <a:rPr lang="ru-RU" sz="2400" b="0" i="0" dirty="0">
                <a:solidFill>
                  <a:srgbClr val="000000"/>
                </a:solidFill>
                <a:effectLst/>
                <a:latin typeface="Times New Roman" panose="02020603050405020304" pitchFamily="18" charset="0"/>
              </a:rPr>
              <a:t> 3 </a:t>
            </a:r>
            <a:r>
              <a:rPr lang="ru-RU" sz="2400" b="0" i="0" dirty="0" err="1">
                <a:solidFill>
                  <a:srgbClr val="000000"/>
                </a:solidFill>
                <a:effectLst/>
                <a:latin typeface="Times New Roman" panose="02020603050405020304" pitchFamily="18" charset="0"/>
              </a:rPr>
              <a:t>кезеңін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көрсетеді</a:t>
            </a:r>
            <a:r>
              <a:rPr lang="ru-RU" sz="2400" b="0" i="0" dirty="0">
                <a:solidFill>
                  <a:srgbClr val="000000"/>
                </a:solidFill>
                <a:effectLst/>
                <a:latin typeface="Times New Roman" panose="02020603050405020304" pitchFamily="18" charset="0"/>
              </a:rPr>
              <a:t>:</a:t>
            </a:r>
            <a:r>
              <a:rPr lang="ru-RU" sz="2400" dirty="0"/>
              <a:t/>
            </a:r>
            <a:br>
              <a:rPr lang="ru-RU" sz="2400" dirty="0"/>
            </a:br>
            <a:r>
              <a:rPr lang="ru-RU" sz="2400" b="0" i="0" dirty="0">
                <a:solidFill>
                  <a:srgbClr val="000000"/>
                </a:solidFill>
                <a:effectLst/>
                <a:latin typeface="Times New Roman" panose="02020603050405020304" pitchFamily="18" charset="0"/>
              </a:rPr>
              <a:t>1. </a:t>
            </a:r>
            <a:r>
              <a:rPr lang="ru-RU" sz="2400" b="0" i="0" dirty="0" err="1">
                <a:solidFill>
                  <a:srgbClr val="000000"/>
                </a:solidFill>
                <a:effectLst/>
                <a:latin typeface="Times New Roman" panose="02020603050405020304" pitchFamily="18" charset="0"/>
              </a:rPr>
              <a:t>алғашқы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эксперименталды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мәліметтерді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жинақтау</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Зерттеленетін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объектіледің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стимулдардың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семантикалық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байланыстарын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анықтау</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Ол</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үшін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жоғары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көрсетілген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техникалық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амалдар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қолданылады</a:t>
            </a:r>
            <a:r>
              <a:rPr lang="ru-RU" sz="2400" b="0" i="0" dirty="0">
                <a:solidFill>
                  <a:srgbClr val="000000"/>
                </a:solidFill>
                <a:effectLst/>
                <a:latin typeface="Times New Roman" panose="02020603050405020304" pitchFamily="18" charset="0"/>
              </a:rPr>
              <a:t>.</a:t>
            </a:r>
            <a:r>
              <a:rPr lang="ru-RU" sz="2400" dirty="0"/>
              <a:t/>
            </a:r>
            <a:br>
              <a:rPr lang="ru-RU" sz="2400" dirty="0"/>
            </a:br>
            <a:r>
              <a:rPr lang="ru-RU" sz="2400" b="0" i="0" dirty="0">
                <a:solidFill>
                  <a:srgbClr val="000000"/>
                </a:solidFill>
                <a:effectLst/>
                <a:latin typeface="Times New Roman" panose="02020603050405020304" pitchFamily="18" charset="0"/>
              </a:rPr>
              <a:t>2. </a:t>
            </a:r>
            <a:r>
              <a:rPr lang="ru-RU" sz="2400" b="0" i="0" dirty="0" err="1">
                <a:solidFill>
                  <a:srgbClr val="000000"/>
                </a:solidFill>
                <a:effectLst/>
                <a:latin typeface="Times New Roman" panose="02020603050405020304" pitchFamily="18" charset="0"/>
              </a:rPr>
              <a:t>анықталған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семантикалық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байланысатрдың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құрылымын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құру</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Ол</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үшін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семантикалық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байланыстардың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матрицасы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жасалады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Яғни</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ірі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жалпыланған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мағыналық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құрылымдар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анықталады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Ол</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үшін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факторлық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талдау</a:t>
            </a:r>
            <a:r>
              <a:rPr lang="ru-RU" sz="2400" b="0" i="0" dirty="0">
                <a:solidFill>
                  <a:srgbClr val="000000"/>
                </a:solidFill>
                <a:effectLst/>
                <a:latin typeface="Times New Roman" panose="02020603050405020304" pitchFamily="18" charset="0"/>
              </a:rPr>
              <a:t>, </a:t>
            </a:r>
            <a:r>
              <a:rPr lang="ru-RU" sz="2400" b="0" i="0" strike="noStrike" dirty="0" err="1">
                <a:effectLst/>
                <a:latin typeface="Times New Roman" panose="02020603050405020304" pitchFamily="18" charset="0"/>
                <a:hlinkClick r:id="rId5"/>
              </a:rPr>
              <a:t>класстерлік</a:t>
            </a:r>
            <a:r>
              <a:rPr lang="ru-RU" sz="2400" b="0" i="0" strike="noStrike" dirty="0">
                <a:effectLst/>
                <a:latin typeface="Times New Roman" panose="02020603050405020304" pitchFamily="18" charset="0"/>
                <a:hlinkClick r:id="rId5"/>
              </a:rPr>
              <a:t> </a:t>
            </a:r>
            <a:r>
              <a:rPr lang="ru-RU" sz="2400" b="0" i="0" strike="noStrike" dirty="0" err="1">
                <a:effectLst/>
                <a:latin typeface="Times New Roman" panose="02020603050405020304" pitchFamily="18" charset="0"/>
                <a:hlinkClick r:id="rId5"/>
              </a:rPr>
              <a:t>талдау</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көп</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мөлшерлі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шкалалу</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амалдары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қолданылады</a:t>
            </a:r>
            <a:r>
              <a:rPr lang="ru-RU" sz="2400" b="0" i="0" dirty="0">
                <a:solidFill>
                  <a:srgbClr val="000000"/>
                </a:solidFill>
                <a:effectLst/>
                <a:latin typeface="Times New Roman" panose="02020603050405020304" pitchFamily="18" charset="0"/>
              </a:rPr>
              <a:t>.</a:t>
            </a:r>
            <a:r>
              <a:rPr lang="ru-RU" sz="2400" dirty="0"/>
              <a:t/>
            </a:r>
            <a:br>
              <a:rPr lang="ru-RU" sz="2400" dirty="0"/>
            </a:br>
            <a:r>
              <a:rPr lang="ru-RU" sz="2400" b="0" i="0" dirty="0">
                <a:solidFill>
                  <a:srgbClr val="000000"/>
                </a:solidFill>
                <a:effectLst/>
                <a:latin typeface="Times New Roman" panose="02020603050405020304" pitchFamily="18" charset="0"/>
              </a:rPr>
              <a:t>3. </a:t>
            </a:r>
            <a:r>
              <a:rPr lang="ru-RU" sz="2400" b="0" i="0" dirty="0" err="1">
                <a:solidFill>
                  <a:srgbClr val="000000"/>
                </a:solidFill>
                <a:effectLst/>
                <a:latin typeface="Times New Roman" panose="02020603050405020304" pitchFamily="18" charset="0"/>
              </a:rPr>
              <a:t>анықталған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семантикалық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құрылымның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интерпретациясы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жасалады</a:t>
            </a:r>
            <a:r>
              <a:rPr lang="ru-RU" sz="2400" b="0" i="0" dirty="0">
                <a:solidFill>
                  <a:srgbClr val="000000"/>
                </a:solidFill>
                <a:effectLst/>
                <a:latin typeface="Times New Roman" panose="02020603050405020304" pitchFamily="18" charset="0"/>
              </a:rPr>
              <a:t>.</a:t>
            </a:r>
            <a:endParaRPr lang="ru-RU" sz="2400" dirty="0"/>
          </a:p>
        </p:txBody>
      </p:sp>
    </p:spTree>
    <p:extLst>
      <p:ext uri="{BB962C8B-B14F-4D97-AF65-F5344CB8AC3E}">
        <p14:creationId xmlns:p14="http://schemas.microsoft.com/office/powerpoint/2010/main" xmlns="" val="720118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8426" y="0"/>
            <a:ext cx="10515601" cy="6740307"/>
          </a:xfrm>
          <a:prstGeom prst="rect">
            <a:avLst/>
          </a:prstGeom>
          <a:noFill/>
        </p:spPr>
        <p:txBody>
          <a:bodyPr wrap="square" rtlCol="0">
            <a:spAutoFit/>
          </a:bodyPr>
          <a:lstStyle/>
          <a:p>
            <a:pPr algn="ctr"/>
            <a:r>
              <a:rPr lang="kk-KZ" sz="3200" b="1" dirty="0">
                <a:latin typeface="Times New Roman" pitchFamily="18" charset="0"/>
                <a:cs typeface="Times New Roman" pitchFamily="18" charset="0"/>
              </a:rPr>
              <a:t>Ұсынылатын әдебиеттер тізімі</a:t>
            </a:r>
          </a:p>
          <a:p>
            <a:r>
              <a:rPr lang="kk-KZ" sz="1600" dirty="0">
                <a:latin typeface="Times New Roman" pitchFamily="18" charset="0"/>
                <a:cs typeface="Times New Roman" pitchFamily="18" charset="0"/>
              </a:rPr>
              <a:t>1. </a:t>
            </a:r>
            <a:r>
              <a:rPr lang="ru-RU" sz="1600" dirty="0">
                <a:latin typeface="Times New Roman" pitchFamily="18" charset="0"/>
                <a:cs typeface="Times New Roman" pitchFamily="18" charset="0"/>
              </a:rPr>
              <a:t>Б.Ш. </a:t>
            </a:r>
            <a:r>
              <a:rPr lang="ru-RU" sz="1600" dirty="0" err="1">
                <a:latin typeface="Times New Roman" pitchFamily="18" charset="0"/>
                <a:cs typeface="Times New Roman" pitchFamily="18" charset="0"/>
              </a:rPr>
              <a:t>Байжуманова</a:t>
            </a:r>
            <a:r>
              <a:rPr lang="ru-RU" sz="1600" dirty="0">
                <a:latin typeface="Times New Roman" pitchFamily="18" charset="0"/>
                <a:cs typeface="Times New Roman" pitchFamily="18" charset="0"/>
              </a:rPr>
              <a:t>, А.Ж. </a:t>
            </a:r>
            <a:r>
              <a:rPr lang="ru-RU" sz="1600" dirty="0" err="1">
                <a:latin typeface="Times New Roman" pitchFamily="18" charset="0"/>
                <a:cs typeface="Times New Roman" pitchFamily="18" charset="0"/>
              </a:rPr>
              <a:t>Кунанбаева</a:t>
            </a:r>
            <a:r>
              <a:rPr lang="ru-RU" sz="1600" dirty="0">
                <a:latin typeface="Times New Roman" pitchFamily="18" charset="0"/>
                <a:cs typeface="Times New Roman" pitchFamily="18" charset="0"/>
              </a:rPr>
              <a:t>, Ә.М. </a:t>
            </a:r>
            <a:r>
              <a:rPr lang="ru-RU" sz="1600" dirty="0" err="1">
                <a:latin typeface="Times New Roman" pitchFamily="18" charset="0"/>
                <a:cs typeface="Times New Roman" pitchFamily="18" charset="0"/>
              </a:rPr>
              <a:t>Умирзакова</a:t>
            </a:r>
            <a:r>
              <a:rPr lang="ru-RU" sz="1600" dirty="0">
                <a:latin typeface="Times New Roman" pitchFamily="18" charset="0"/>
                <a:cs typeface="Times New Roman" pitchFamily="18" charset="0"/>
              </a:rPr>
              <a:t>. Психодиагностика. </a:t>
            </a:r>
            <a:r>
              <a:rPr lang="ru-RU" sz="1600" dirty="0" err="1">
                <a:latin typeface="Times New Roman" pitchFamily="18" charset="0"/>
                <a:cs typeface="Times New Roman" pitchFamily="18" charset="0"/>
              </a:rPr>
              <a:t>Оқу-әдістемелік құрал.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a:t>
            </a:r>
            <a:r>
              <a:rPr lang="en-US" sz="1600" dirty="0">
                <a:latin typeface="Times New Roman" pitchFamily="18" charset="0"/>
                <a:cs typeface="Times New Roman" pitchFamily="18" charset="0"/>
              </a:rPr>
              <a:t>ADAL KITAP» </a:t>
            </a:r>
            <a:r>
              <a:rPr lang="ru-RU" sz="1600" dirty="0" err="1">
                <a:latin typeface="Times New Roman" pitchFamily="18" charset="0"/>
                <a:cs typeface="Times New Roman" pitchFamily="18" charset="0"/>
              </a:rPr>
              <a:t>баспасы</a:t>
            </a:r>
            <a:r>
              <a:rPr lang="ru-RU" sz="1600" dirty="0">
                <a:latin typeface="Times New Roman" pitchFamily="18" charset="0"/>
                <a:cs typeface="Times New Roman" pitchFamily="18" charset="0"/>
              </a:rPr>
              <a:t>. 2024, - 417 б. </a:t>
            </a:r>
          </a:p>
          <a:p>
            <a:r>
              <a:rPr lang="ru-RU" sz="1600" dirty="0">
                <a:latin typeface="Times New Roman" pitchFamily="18" charset="0"/>
                <a:cs typeface="Times New Roman" pitchFamily="18" charset="0"/>
              </a:rPr>
              <a:t>2. </a:t>
            </a:r>
            <a:r>
              <a:rPr lang="ru-RU" sz="1600" dirty="0" err="1">
                <a:latin typeface="Times New Roman" pitchFamily="18" charset="0"/>
                <a:cs typeface="Times New Roman" pitchFamily="18" charset="0"/>
              </a:rPr>
              <a:t>Яньшин</a:t>
            </a:r>
            <a:r>
              <a:rPr lang="ru-RU" sz="1600" dirty="0">
                <a:latin typeface="Times New Roman" pitchFamily="18" charset="0"/>
                <a:cs typeface="Times New Roman" pitchFamily="18" charset="0"/>
              </a:rPr>
              <a:t>,</a:t>
            </a:r>
            <a:r>
              <a:rPr lang="ru-RU" sz="1600" i="1" dirty="0">
                <a:latin typeface="Times New Roman" pitchFamily="18" charset="0"/>
                <a:cs typeface="Times New Roman" pitchFamily="18" charset="0"/>
              </a:rPr>
              <a:t> П. В. </a:t>
            </a:r>
            <a:r>
              <a:rPr lang="ru-RU" sz="1600" dirty="0">
                <a:latin typeface="Times New Roman" pitchFamily="18" charset="0"/>
                <a:cs typeface="Times New Roman" pitchFamily="18" charset="0"/>
              </a:rPr>
              <a:t> Клиническая психодиагностика личности: учебное пособие для вузов / П. В. </a:t>
            </a:r>
            <a:r>
              <a:rPr lang="ru-RU" sz="1600" dirty="0" err="1">
                <a:latin typeface="Times New Roman" pitchFamily="18" charset="0"/>
                <a:cs typeface="Times New Roman" pitchFamily="18" charset="0"/>
              </a:rPr>
              <a:t>Яньшин</a:t>
            </a:r>
            <a:r>
              <a:rPr lang="ru-RU" sz="1600" dirty="0">
                <a:latin typeface="Times New Roman" pitchFamily="18" charset="0"/>
                <a:cs typeface="Times New Roman" pitchFamily="18" charset="0"/>
              </a:rPr>
              <a:t>. — 3-е изд., </a:t>
            </a:r>
            <a:r>
              <a:rPr lang="ru-RU" sz="1600" dirty="0" err="1">
                <a:latin typeface="Times New Roman" pitchFamily="18" charset="0"/>
                <a:cs typeface="Times New Roman" pitchFamily="18" charset="0"/>
              </a:rPr>
              <a:t>перераб</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327 с. </a:t>
            </a:r>
          </a:p>
          <a:p>
            <a:pPr lvl="0" fontAlgn="base"/>
            <a:r>
              <a:rPr lang="ru-RU" sz="1600" dirty="0">
                <a:latin typeface="Times New Roman" pitchFamily="18" charset="0"/>
                <a:cs typeface="Times New Roman" pitchFamily="18" charset="0"/>
              </a:rPr>
              <a:t>3.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a:t>
            </a:r>
            <a:r>
              <a:rPr lang="ru-RU" sz="1600" i="1" dirty="0">
                <a:latin typeface="Times New Roman" pitchFamily="18" charset="0"/>
                <a:cs typeface="Times New Roman" pitchFamily="18" charset="0"/>
              </a:rPr>
              <a:t> Д. М. </a:t>
            </a:r>
            <a:r>
              <a:rPr lang="ru-RU" sz="1600" dirty="0">
                <a:latin typeface="Times New Roman" pitchFamily="18" charset="0"/>
                <a:cs typeface="Times New Roman" pitchFamily="18" charset="0"/>
              </a:rPr>
              <a:t> Практикум по психодиагностике: учебное пособие для вузов / Д. М.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 М. Г. </a:t>
            </a:r>
            <a:r>
              <a:rPr lang="ru-RU" sz="1600" dirty="0" err="1">
                <a:latin typeface="Times New Roman" pitchFamily="18" charset="0"/>
                <a:cs typeface="Times New Roman" pitchFamily="18" charset="0"/>
              </a:rPr>
              <a:t>Рамендик</a:t>
            </a:r>
            <a:r>
              <a:rPr lang="ru-RU" sz="1600" dirty="0">
                <a:latin typeface="Times New Roman" pitchFamily="18" charset="0"/>
                <a:cs typeface="Times New Roman" pitchFamily="18" charset="0"/>
              </a:rPr>
              <a:t>. — 2-е изд., </a:t>
            </a:r>
            <a:r>
              <a:rPr lang="ru-RU" sz="1600" dirty="0" err="1">
                <a:latin typeface="Times New Roman" pitchFamily="18" charset="0"/>
                <a:cs typeface="Times New Roman" pitchFamily="18" charset="0"/>
              </a:rPr>
              <a:t>испр</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139 с. </a:t>
            </a:r>
            <a:r>
              <a:rPr lang="kk-KZ" sz="1600" dirty="0">
                <a:latin typeface="Times New Roman" pitchFamily="18" charset="0"/>
                <a:cs typeface="Times New Roman" pitchFamily="18" charset="0"/>
              </a:rPr>
              <a:t>- </a:t>
            </a:r>
            <a:r>
              <a:rPr lang="ru-RU" sz="1600" dirty="0">
                <a:latin typeface="Times New Roman" pitchFamily="18" charset="0"/>
                <a:cs typeface="Times New Roman" pitchFamily="18" charset="0"/>
              </a:rPr>
              <a:t>(Высшее образование). — ISBN 978-5-534-07265-5.</a:t>
            </a:r>
          </a:p>
          <a:p>
            <a:pPr lvl="0" fontAlgn="base"/>
            <a:r>
              <a:rPr lang="ru-RU" sz="1600" dirty="0">
                <a:latin typeface="Times New Roman" pitchFamily="18" charset="0"/>
                <a:cs typeface="Times New Roman" pitchFamily="18" charset="0"/>
              </a:rPr>
              <a:t>4. Психодиагностика. Теория и практика в 2 ч. Часть 1: учебник для вузов / М. К. Акимова [и др.] ; под редакцией М. К. Акимовой, М. К. Акимовой. — 4-е изд., </a:t>
            </a:r>
            <a:r>
              <a:rPr lang="ru-RU" sz="1600" dirty="0" err="1">
                <a:latin typeface="Times New Roman" pitchFamily="18" charset="0"/>
                <a:cs typeface="Times New Roman" pitchFamily="18" charset="0"/>
              </a:rPr>
              <a:t>перераб</a:t>
            </a:r>
            <a:r>
              <a:rPr lang="ru-RU" sz="1600" dirty="0">
                <a:latin typeface="Times New Roman" pitchFamily="18" charset="0"/>
                <a:cs typeface="Times New Roman" pitchFamily="18" charset="0"/>
              </a:rPr>
              <a:t>. и доп. — Москва: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301 с. — (Высшее образование). — ISBN 978-5-9916-9948-8. — Текст: электронный // ЭБС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[сайт]. — URL: </a:t>
            </a:r>
          </a:p>
          <a:p>
            <a:pPr lvl="0" fontAlgn="base"/>
            <a:r>
              <a:rPr lang="ru-RU" sz="1600" dirty="0">
                <a:latin typeface="Times New Roman" pitchFamily="18" charset="0"/>
                <a:cs typeface="Times New Roman" pitchFamily="18" charset="0"/>
              </a:rPr>
              <a:t>5. Психодиагностика: учебник и практикум для вузов / А. Н. Кошелева [и др.]; под редакцией А. Н. Кошелевой, В. В. Хороших. — Москва : Издательство </a:t>
            </a:r>
            <a:r>
              <a:rPr lang="ru-RU" sz="1600" dirty="0" err="1">
                <a:latin typeface="Times New Roman" pitchFamily="18" charset="0"/>
                <a:cs typeface="Times New Roman" pitchFamily="18" charset="0"/>
              </a:rPr>
              <a:t>Юрайт</a:t>
            </a:r>
            <a:r>
              <a:rPr lang="ru-RU" sz="1600" dirty="0">
                <a:latin typeface="Times New Roman" pitchFamily="18" charset="0"/>
                <a:cs typeface="Times New Roman" pitchFamily="18" charset="0"/>
              </a:rPr>
              <a:t>, 2020. — 373 с. — (Высшее образование). — ISBN 978-5-534-00775-6</a:t>
            </a:r>
          </a:p>
          <a:p>
            <a:pPr lvl="0" fontAlgn="base"/>
            <a:r>
              <a:rPr lang="ru-RU" sz="1600" dirty="0">
                <a:latin typeface="Times New Roman" pitchFamily="18" charset="0"/>
                <a:cs typeface="Times New Roman" pitchFamily="18" charset="0"/>
              </a:rPr>
              <a:t>6. Ишанов, П. З. Основы психолого-педагогической диагностики : учеб. пособие / П. З. Ишанов ; </a:t>
            </a:r>
            <a:r>
              <a:rPr lang="ru-RU" sz="1600" dirty="0" err="1">
                <a:latin typeface="Times New Roman" pitchFamily="18" charset="0"/>
                <a:cs typeface="Times New Roman" pitchFamily="18" charset="0"/>
              </a:rPr>
              <a:t>М-во</a:t>
            </a:r>
            <a:r>
              <a:rPr lang="ru-RU" sz="1600" dirty="0">
                <a:latin typeface="Times New Roman" pitchFamily="18" charset="0"/>
                <a:cs typeface="Times New Roman" pitchFamily="18" charset="0"/>
              </a:rPr>
              <a:t> образования и науки РК. - 3-е изд. - Караганда : </a:t>
            </a:r>
            <a:r>
              <a:rPr lang="ru-RU" sz="1600" dirty="0" err="1">
                <a:latin typeface="Times New Roman" pitchFamily="18" charset="0"/>
                <a:cs typeface="Times New Roman" pitchFamily="18" charset="0"/>
              </a:rPr>
              <a:t>Ақнұр</a:t>
            </a:r>
            <a:r>
              <a:rPr lang="ru-RU" sz="1600" dirty="0">
                <a:latin typeface="Times New Roman" pitchFamily="18" charset="0"/>
                <a:cs typeface="Times New Roman" pitchFamily="18" charset="0"/>
              </a:rPr>
              <a:t>, 2019. - 136 с. - URL: http://elib.kaznu.kz/order-book. - 500 (тираж) экз. - ISBN 978-601-7938-48-2 </a:t>
            </a:r>
          </a:p>
          <a:p>
            <a:pPr lvl="0" fontAlgn="base"/>
            <a:r>
              <a:rPr lang="kk-KZ" sz="1600" dirty="0">
                <a:latin typeface="Times New Roman" pitchFamily="18" charset="0"/>
                <a:cs typeface="Times New Roman" pitchFamily="18" charset="0"/>
              </a:rPr>
              <a:t>7. </a:t>
            </a:r>
            <a:r>
              <a:rPr lang="ru-RU" sz="1600" dirty="0" err="1">
                <a:latin typeface="Times New Roman" pitchFamily="18" charset="0"/>
                <a:cs typeface="Times New Roman" pitchFamily="18" charset="0"/>
              </a:rPr>
              <a:t>Жұбаназарова, </a:t>
            </a:r>
            <a:r>
              <a:rPr lang="ru-RU" sz="1600" dirty="0">
                <a:latin typeface="Times New Roman" pitchFamily="18" charset="0"/>
                <a:cs typeface="Times New Roman" pitchFamily="18" charset="0"/>
              </a:rPr>
              <a:t>Н. С. Психодиагностика </a:t>
            </a:r>
            <a:r>
              <a:rPr lang="ru-RU" sz="1600" dirty="0" err="1">
                <a:latin typeface="Times New Roman" pitchFamily="18" charset="0"/>
                <a:cs typeface="Times New Roman" pitchFamily="18" charset="0"/>
              </a:rPr>
              <a:t>негіздері</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оқу құралы </a:t>
            </a:r>
            <a:r>
              <a:rPr lang="ru-RU" sz="1600" dirty="0">
                <a:latin typeface="Times New Roman" pitchFamily="18" charset="0"/>
                <a:cs typeface="Times New Roman" pitchFamily="18" charset="0"/>
              </a:rPr>
              <a:t>/ Н. С. </a:t>
            </a:r>
            <a:r>
              <a:rPr lang="ru-RU" sz="1600" dirty="0" err="1">
                <a:latin typeface="Times New Roman" pitchFamily="18" charset="0"/>
                <a:cs typeface="Times New Roman" pitchFamily="18" charset="0"/>
              </a:rPr>
              <a:t>Жұбаназарова, </a:t>
            </a:r>
            <a:r>
              <a:rPr lang="ru-RU" sz="1600" dirty="0">
                <a:latin typeface="Times New Roman" pitchFamily="18" charset="0"/>
                <a:cs typeface="Times New Roman" pitchFamily="18" charset="0"/>
              </a:rPr>
              <a:t>З. Б. </a:t>
            </a:r>
            <a:r>
              <a:rPr lang="ru-RU" sz="1600" dirty="0" err="1">
                <a:latin typeface="Times New Roman" pitchFamily="18" charset="0"/>
                <a:cs typeface="Times New Roman" pitchFamily="18" charset="0"/>
              </a:rPr>
              <a:t>Мадалиева</a:t>
            </a:r>
            <a:r>
              <a:rPr lang="ru-RU" sz="1600" dirty="0">
                <a:latin typeface="Times New Roman" pitchFamily="18" charset="0"/>
                <a:cs typeface="Times New Roman" pitchFamily="18" charset="0"/>
              </a:rPr>
              <a:t>, Н. Қ. </a:t>
            </a:r>
            <a:r>
              <a:rPr lang="ru-RU" sz="1600" dirty="0" err="1">
                <a:latin typeface="Times New Roman" pitchFamily="18" charset="0"/>
                <a:cs typeface="Times New Roman" pitchFamily="18" charset="0"/>
              </a:rPr>
              <a:t>Тоқсанбаева </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Әл-Фараби атын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ҚазҰУ.</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Қазақ ун-ті</a:t>
            </a:r>
            <a:r>
              <a:rPr lang="ru-RU" sz="1600" dirty="0">
                <a:latin typeface="Times New Roman" pitchFamily="18" charset="0"/>
                <a:cs typeface="Times New Roman" pitchFamily="18" charset="0"/>
              </a:rPr>
              <a:t>, 2020. - 253, [1] б. - </a:t>
            </a:r>
            <a:r>
              <a:rPr lang="en-US" sz="1600" dirty="0">
                <a:latin typeface="Times New Roman" pitchFamily="18" charset="0"/>
                <a:cs typeface="Times New Roman" pitchFamily="18" charset="0"/>
              </a:rPr>
              <a:t>URL: http://elib.kaznu.kz/book/16569. - </a:t>
            </a:r>
            <a:r>
              <a:rPr lang="ru-RU" sz="1600" dirty="0" err="1">
                <a:latin typeface="Times New Roman" pitchFamily="18" charset="0"/>
                <a:cs typeface="Times New Roman" pitchFamily="18" charset="0"/>
              </a:rPr>
              <a:t>Библиогр</a:t>
            </a:r>
            <a:r>
              <a:rPr lang="ru-RU" sz="1600" dirty="0">
                <a:latin typeface="Times New Roman" pitchFamily="18" charset="0"/>
                <a:cs typeface="Times New Roman" pitchFamily="18" charset="0"/>
              </a:rPr>
              <a:t>.: 243-251 б. - </a:t>
            </a:r>
            <a:r>
              <a:rPr lang="en-US" sz="1600" dirty="0">
                <a:latin typeface="Times New Roman" pitchFamily="18" charset="0"/>
                <a:cs typeface="Times New Roman" pitchFamily="18" charset="0"/>
              </a:rPr>
              <a:t>ISBN 978-604-04-4713-4</a:t>
            </a:r>
            <a:endParaRPr lang="kk-KZ" sz="1600" dirty="0">
              <a:latin typeface="Times New Roman" pitchFamily="18" charset="0"/>
              <a:cs typeface="Times New Roman" pitchFamily="18" charset="0"/>
            </a:endParaRPr>
          </a:p>
          <a:p>
            <a:pPr lvl="0" fontAlgn="base"/>
            <a:r>
              <a:rPr lang="kk-KZ" sz="1600" dirty="0">
                <a:latin typeface="Times New Roman" pitchFamily="18" charset="0"/>
                <a:cs typeface="Times New Roman" pitchFamily="18" charset="0"/>
              </a:rPr>
              <a:t>8. </a:t>
            </a:r>
            <a:r>
              <a:rPr lang="ru-RU" sz="1600" dirty="0">
                <a:latin typeface="Times New Roman" pitchFamily="18" charset="0"/>
                <a:cs typeface="Times New Roman" pitchFamily="18" charset="0"/>
              </a:rPr>
              <a:t>Практикум по психодиагностике : практикум / </a:t>
            </a:r>
            <a:r>
              <a:rPr lang="ru-RU" sz="1600" dirty="0" err="1">
                <a:latin typeface="Times New Roman" pitchFamily="18" charset="0"/>
                <a:cs typeface="Times New Roman" pitchFamily="18" charset="0"/>
              </a:rPr>
              <a:t>КазНУ</a:t>
            </a:r>
            <a:r>
              <a:rPr lang="ru-RU" sz="1600" dirty="0">
                <a:latin typeface="Times New Roman" pitchFamily="18" charset="0"/>
                <a:cs typeface="Times New Roman" pitchFamily="18" charset="0"/>
              </a:rPr>
              <a:t> им. </a:t>
            </a:r>
            <a:r>
              <a:rPr lang="ru-RU" sz="1600" dirty="0" err="1">
                <a:latin typeface="Times New Roman" pitchFamily="18" charset="0"/>
                <a:cs typeface="Times New Roman" pitchFamily="18" charset="0"/>
              </a:rPr>
              <a:t>аль-Фараби</a:t>
            </a:r>
            <a:r>
              <a:rPr lang="ru-RU" sz="1600" dirty="0">
                <a:latin typeface="Times New Roman" pitchFamily="18" charset="0"/>
                <a:cs typeface="Times New Roman" pitchFamily="18" charset="0"/>
              </a:rPr>
              <a:t> ; [авт.-сост.: А. И. Гарбер, Д. В. Иванов, С. К. </a:t>
            </a:r>
            <a:r>
              <a:rPr lang="ru-RU" sz="1600" dirty="0" err="1">
                <a:latin typeface="Times New Roman" pitchFamily="18" charset="0"/>
                <a:cs typeface="Times New Roman" pitchFamily="18" charset="0"/>
              </a:rPr>
              <a:t>Бердибаева</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Алматы</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Қазақ ун-ті</a:t>
            </a:r>
            <a:r>
              <a:rPr lang="ru-RU" sz="1600" dirty="0">
                <a:latin typeface="Times New Roman" pitchFamily="18" charset="0"/>
                <a:cs typeface="Times New Roman" pitchFamily="18" charset="0"/>
              </a:rPr>
              <a:t>, 2019. - 364 с. - URL: http://elib.kaznu.kz/order-book. - </a:t>
            </a:r>
            <a:r>
              <a:rPr lang="ru-RU" sz="1600" dirty="0" err="1">
                <a:latin typeface="Times New Roman" pitchFamily="18" charset="0"/>
                <a:cs typeface="Times New Roman" pitchFamily="18" charset="0"/>
              </a:rPr>
              <a:t>Библиогр</a:t>
            </a:r>
            <a:r>
              <a:rPr lang="ru-RU" sz="1600" dirty="0">
                <a:latin typeface="Times New Roman" pitchFamily="18" charset="0"/>
                <a:cs typeface="Times New Roman" pitchFamily="18" charset="0"/>
              </a:rPr>
              <a:t>.: с. 359-360. - 100 (тираж) экз. - ISBN 978-601-04-3727-2 </a:t>
            </a:r>
          </a:p>
          <a:p>
            <a:pPr lvl="0" fontAlgn="base"/>
            <a:r>
              <a:rPr lang="kk-KZ" sz="1600" dirty="0">
                <a:latin typeface="Times New Roman" pitchFamily="18" charset="0"/>
                <a:cs typeface="Times New Roman" pitchFamily="18" charset="0"/>
              </a:rPr>
              <a:t>9. </a:t>
            </a:r>
            <a:r>
              <a:rPr lang="ru-RU" sz="1600" dirty="0">
                <a:latin typeface="Times New Roman" pitchFamily="18" charset="0"/>
                <a:cs typeface="Times New Roman" pitchFamily="18" charset="0"/>
              </a:rPr>
              <a:t>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p>
        </p:txBody>
      </p:sp>
    </p:spTree>
  </p:cSld>
  <p:clrMapOvr>
    <a:masterClrMapping/>
  </p:clrMapOvr>
</p:sld>
</file>

<file path=ppt/theme/theme1.xml><?xml version="1.0" encoding="utf-8"?>
<a:theme xmlns:a="http://schemas.openxmlformats.org/drawingml/2006/main" name="SketchLinesVTI">
  <a:themeElements>
    <a:clrScheme name="AnalogousFromLightSeed_2SEEDS">
      <a:dk1>
        <a:srgbClr val="000000"/>
      </a:dk1>
      <a:lt1>
        <a:srgbClr val="FFFFFF"/>
      </a:lt1>
      <a:dk2>
        <a:srgbClr val="413924"/>
      </a:dk2>
      <a:lt2>
        <a:srgbClr val="E6E8EB"/>
      </a:lt2>
      <a:accent1>
        <a:srgbClr val="B5A065"/>
      </a:accent1>
      <a:accent2>
        <a:srgbClr val="CC9479"/>
      </a:accent2>
      <a:accent3>
        <a:srgbClr val="9DA66D"/>
      </a:accent3>
      <a:accent4>
        <a:srgbClr val="62AFA0"/>
      </a:accent4>
      <a:accent5>
        <a:srgbClr val="62ACC1"/>
      </a:accent5>
      <a:accent6>
        <a:srgbClr val="7090C9"/>
      </a:accent6>
      <a:hlink>
        <a:srgbClr val="7082B2"/>
      </a:hlink>
      <a:folHlink>
        <a:srgbClr val="848484"/>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LinesVTI" id="{8C0B0F05-C8D0-4078-9615-83E590287484}" vid="{43A7BC57-C1E3-4EE6-BDBC-5422DD574AF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Документ" ma:contentTypeID="0x0101000E1303072A1AC246B5C433DD0ED3ADBB" ma:contentTypeVersion="0" ma:contentTypeDescription="Создание документа." ma:contentTypeScope="" ma:versionID="c22e34f055bc0e882c858975705e8a4d">
  <xsd:schema xmlns:xsd="http://www.w3.org/2001/XMLSchema" xmlns:xs="http://www.w3.org/2001/XMLSchema" xmlns:p="http://schemas.microsoft.com/office/2006/metadata/properties" targetNamespace="http://schemas.microsoft.com/office/2006/metadata/properties" ma:root="true" ma:fieldsID="82fabbfca08c602fc194a16e9198900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B1FFEA-B1E9-46EA-8FC1-6E661D4AE48D}">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BDE80DA6-C5C5-4836-BAE2-1F80F894E46D}">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666DAFF-F075-4378-8E02-C15D91AEA0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112</TotalTime>
  <Words>444</Words>
  <Application>Microsoft Office PowerPoint</Application>
  <PresentationFormat>Произвольный</PresentationFormat>
  <Paragraphs>42</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SketchLinesVTI</vt:lpstr>
      <vt:lpstr>№1 дәріс Тұлғаны зерттеуде қолданылатын психосемантикалық әдістер</vt:lpstr>
      <vt:lpstr>Слайд 2</vt:lpstr>
      <vt:lpstr>Тұлғаны зерттеуде қолданылатын психосемантикалық әдістер</vt:lpstr>
      <vt:lpstr>    Жалпы психосемантикалық зерттеулерде мынадай әдістер (технологиялық амалдар) қолданылады:</vt:lpstr>
      <vt:lpstr>Слайд 5</vt:lpstr>
      <vt:lpstr>«Семантикалық дифференциация» әдісі</vt:lpstr>
      <vt:lpstr>Ч. Осгудтің семантикалық дифференциал әдісі.</vt:lpstr>
      <vt:lpstr> </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Эксперименттік психологияның пәні мен міндеттері </dc:title>
  <dc:creator>Сагинов Кайрат Мырзабаевич</dc:creator>
  <cp:lastModifiedBy>ASUS</cp:lastModifiedBy>
  <cp:revision>13</cp:revision>
  <dcterms:created xsi:type="dcterms:W3CDTF">2020-09-07T07:46:50Z</dcterms:created>
  <dcterms:modified xsi:type="dcterms:W3CDTF">2024-09-18T19:19:39Z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0x0101000E1303072A1AC246B5C433DD0ED3ADBB</vt:lpwstr>
  </property>
</Properties>
</file>