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41"/>
  </p:notesMasterIdLst>
  <p:handoutMasterIdLst>
    <p:handoutMasterId r:id="rId42"/>
  </p:handoutMasterIdLst>
  <p:sldIdLst>
    <p:sldId id="256" r:id="rId5"/>
    <p:sldId id="269" r:id="rId6"/>
    <p:sldId id="279" r:id="rId7"/>
    <p:sldId id="280" r:id="rId8"/>
    <p:sldId id="281" r:id="rId9"/>
    <p:sldId id="270" r:id="rId10"/>
    <p:sldId id="282" r:id="rId11"/>
    <p:sldId id="283" r:id="rId12"/>
    <p:sldId id="272" r:id="rId13"/>
    <p:sldId id="284" r:id="rId14"/>
    <p:sldId id="285" r:id="rId15"/>
    <p:sldId id="286" r:id="rId16"/>
    <p:sldId id="318" r:id="rId17"/>
    <p:sldId id="287" r:id="rId18"/>
    <p:sldId id="311" r:id="rId19"/>
    <p:sldId id="312" r:id="rId20"/>
    <p:sldId id="313" r:id="rId21"/>
    <p:sldId id="314" r:id="rId22"/>
    <p:sldId id="289" r:id="rId23"/>
    <p:sldId id="290" r:id="rId24"/>
    <p:sldId id="291" r:id="rId25"/>
    <p:sldId id="293" r:id="rId26"/>
    <p:sldId id="294" r:id="rId27"/>
    <p:sldId id="295" r:id="rId28"/>
    <p:sldId id="274" r:id="rId29"/>
    <p:sldId id="292" r:id="rId30"/>
    <p:sldId id="297" r:id="rId31"/>
    <p:sldId id="298" r:id="rId32"/>
    <p:sldId id="299" r:id="rId33"/>
    <p:sldId id="300" r:id="rId34"/>
    <p:sldId id="301" r:id="rId35"/>
    <p:sldId id="277" r:id="rId36"/>
    <p:sldId id="288" r:id="rId37"/>
    <p:sldId id="266" r:id="rId38"/>
    <p:sldId id="296" r:id="rId39"/>
    <p:sldId id="302" r:id="rId4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/>
              <a:t>Алгоритмизация </a:t>
            </a:r>
            <a:br>
              <a:rPr lang="ru-RU" sz="4000" b="1"/>
            </a:br>
            <a:r>
              <a:rPr lang="ru-RU" sz="4000" b="1"/>
              <a:t>и </a:t>
            </a:r>
            <a:br>
              <a:rPr lang="ru-RU" sz="4000" b="1"/>
            </a:br>
            <a:r>
              <a:rPr lang="ru-RU" sz="4000" b="1"/>
              <a:t>программирование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ИС 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А.А</a:t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92597" y="5560173"/>
            <a:ext cx="7141579" cy="955565"/>
          </a:xfrm>
        </p:spPr>
        <p:txBody>
          <a:bodyPr rtlCol="0">
            <a:normAutofit/>
          </a:bodyPr>
          <a:lstStyle/>
          <a:p>
            <a:pPr algn="r"/>
            <a:r>
              <a:rPr lang="ru-RU" sz="2800" b="1" i="1" dirty="0" smtClean="0"/>
              <a:t>Лекция №</a:t>
            </a:r>
            <a:r>
              <a:rPr lang="en-US" sz="2800" b="1" i="1" dirty="0"/>
              <a:t>2</a:t>
            </a:r>
            <a:r>
              <a:rPr lang="ru-RU" sz="2800" b="1" i="1" dirty="0" smtClean="0"/>
              <a:t> </a:t>
            </a:r>
            <a:r>
              <a:rPr lang="ru-RU" sz="2400" b="1" dirty="0"/>
              <a:t>Типы и структуры </a:t>
            </a:r>
            <a:r>
              <a:rPr lang="ru-RU" sz="2400" b="1" dirty="0" smtClean="0"/>
              <a:t>данных </a:t>
            </a:r>
            <a:endParaRPr lang="ru-RU" sz="2800" b="1" i="1" dirty="0"/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Переменные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69698" y="1806740"/>
            <a:ext cx="8261873" cy="36038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Данные хранятся в ячейках памяти компьютера. Когда мы вводим число, оно помещается в память. Но как узнать, куда именно? Как в последствии обращаться к этим данным? Раньше, при написании программ на машинном языке, обращение к ячейкам памяти осуществляли с помощью указания регистров. Но уже с появлением ассемблеров, при обращении к данным стали использовать так называемые </a:t>
            </a:r>
            <a:r>
              <a:rPr lang="ru-RU" i="1" dirty="0" smtClean="0"/>
              <a:t>переменные</a:t>
            </a:r>
            <a:r>
              <a:rPr lang="ru-RU" dirty="0" smtClean="0"/>
              <a:t>. Механизм связи между переменными и данными может различаться в</a:t>
            </a:r>
            <a:r>
              <a:rPr lang="ru-RU" i="1" dirty="0" smtClean="0"/>
              <a:t> </a:t>
            </a:r>
            <a:r>
              <a:rPr lang="ru-RU" dirty="0" smtClean="0"/>
              <a:t>зависимости от языка программирования и типа данных. Пока достаточно запомнить, что данные связываются с каким-либо именем и в дальнейшем обращение к ним возможно по этому имени. </a:t>
            </a:r>
            <a:r>
              <a:rPr lang="kk-KZ" dirty="0" smtClean="0">
                <a:cs typeface="Times New Roman" pitchFamily="18" charset="0"/>
              </a:rPr>
              <a:t>Каждая переменная характеризуется именем и типом.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Операция присваивания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800" dirty="0" smtClean="0"/>
              <a:t>В программе на языке </a:t>
            </a:r>
            <a:r>
              <a:rPr lang="ru-RU" sz="1800" dirty="0" err="1" smtClean="0"/>
              <a:t>Python</a:t>
            </a:r>
            <a:r>
              <a:rPr lang="ru-RU" sz="1800" dirty="0" smtClean="0"/>
              <a:t> связь между данными и переменными устанавливается с помощью знака </a:t>
            </a:r>
            <a:r>
              <a:rPr lang="ru-RU" sz="1800" b="1" dirty="0" smtClean="0"/>
              <a:t>=</a:t>
            </a:r>
            <a:r>
              <a:rPr lang="ru-RU" sz="1800" dirty="0" smtClean="0"/>
              <a:t>. Такая операция называется присваиванием. Например, выражение </a:t>
            </a:r>
            <a:r>
              <a:rPr lang="ru-RU" sz="1800" dirty="0" err="1" smtClean="0"/>
              <a:t>sq</a:t>
            </a:r>
            <a:r>
              <a:rPr lang="ru-RU" sz="1800" dirty="0" smtClean="0"/>
              <a:t> = 4 означает, что на объект (данные) в определенной области памяти ссылается имя </a:t>
            </a:r>
            <a:r>
              <a:rPr lang="ru-RU" sz="1800" dirty="0" err="1" smtClean="0"/>
              <a:t>sq</a:t>
            </a:r>
            <a:r>
              <a:rPr lang="ru-RU" sz="1800" dirty="0" smtClean="0"/>
              <a:t> и обращаться к ним теперь следует по этому имени.</a:t>
            </a:r>
          </a:p>
          <a:p>
            <a:endParaRPr lang="ru-RU" sz="1800" dirty="0"/>
          </a:p>
        </p:txBody>
      </p:sp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1762" y="3764445"/>
            <a:ext cx="3078163" cy="19240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Переменные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Имена переменных могут быть любыми. Однако есть несколько общих правил их написания:</a:t>
            </a:r>
          </a:p>
          <a:p>
            <a:endParaRPr lang="ru-RU" dirty="0" smtClean="0"/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Желательно давать переменным осмысленные имена, говорящие о назначении данных, на которые они ссылаются.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Имя переменной не должно совпадать с командами языка (зарезервированными ключевыми словами).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Имя переменной должно начинаться с буквы или символа подчеркивания (_).</a:t>
            </a:r>
          </a:p>
          <a:p>
            <a:pPr lvl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Строчные и заглавные буквы различаются, то есть переменные с именами dlina и Dlina– это две разные переменные.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следующем списке перечислены все зарезервированные слова</a:t>
            </a:r>
            <a:endParaRPr lang="ru-RU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712" t="36584" r="17175" b="38479"/>
          <a:stretch>
            <a:fillRect/>
          </a:stretch>
        </p:blipFill>
        <p:spPr bwMode="auto">
          <a:xfrm>
            <a:off x="2037145" y="2264471"/>
            <a:ext cx="8669438" cy="28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2848" y="869191"/>
            <a:ext cx="8261873" cy="36038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		Чтобы узнать значение, на которое ссылается переменная, находясь в режиме интерпретатора, достаточно ее вызвать (написать имя и нажать </a:t>
            </a:r>
            <a:r>
              <a:rPr lang="ru-RU" sz="1600" dirty="0" err="1" smtClean="0"/>
              <a:t>Enter</a:t>
            </a:r>
            <a:r>
              <a:rPr lang="ru-RU" sz="1600" dirty="0" smtClean="0"/>
              <a:t>).</a:t>
            </a:r>
          </a:p>
          <a:p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Пример работы с переменными в интерактивном режиме:</a:t>
            </a:r>
          </a:p>
          <a:p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&gt;&gt;&gt; </a:t>
            </a:r>
            <a:r>
              <a:rPr lang="ru-RU" sz="1600" dirty="0" err="1" smtClean="0"/>
              <a:t>apples</a:t>
            </a:r>
            <a:r>
              <a:rPr lang="ru-RU" sz="1600" dirty="0" smtClean="0"/>
              <a:t> = 100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 &gt;&gt;&gt; </a:t>
            </a:r>
            <a:r>
              <a:rPr lang="ru-RU" sz="1600" dirty="0" err="1" smtClean="0"/>
              <a:t>eat_day</a:t>
            </a:r>
            <a:r>
              <a:rPr lang="ru-RU" sz="1600" dirty="0" smtClean="0"/>
              <a:t> = 5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 &gt;&gt;&gt; </a:t>
            </a:r>
            <a:r>
              <a:rPr lang="ru-RU" sz="1600" dirty="0" err="1" smtClean="0"/>
              <a:t>day</a:t>
            </a:r>
            <a:r>
              <a:rPr lang="ru-RU" sz="1600" dirty="0" smtClean="0"/>
              <a:t> = 7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 &gt;&gt;&gt; </a:t>
            </a:r>
            <a:r>
              <a:rPr lang="ru-RU" sz="1600" dirty="0" err="1" smtClean="0"/>
              <a:t>apples</a:t>
            </a:r>
            <a:r>
              <a:rPr lang="ru-RU" sz="1600" dirty="0" smtClean="0"/>
              <a:t> = </a:t>
            </a:r>
            <a:r>
              <a:rPr lang="ru-RU" sz="1600" dirty="0" err="1" smtClean="0"/>
              <a:t>apples</a:t>
            </a:r>
            <a:r>
              <a:rPr lang="ru-RU" sz="1600" dirty="0" smtClean="0"/>
              <a:t> - </a:t>
            </a:r>
            <a:r>
              <a:rPr lang="ru-RU" sz="1600" dirty="0" err="1" smtClean="0"/>
              <a:t>eat_day</a:t>
            </a:r>
            <a:r>
              <a:rPr lang="ru-RU" sz="1600" dirty="0" smtClean="0"/>
              <a:t> * </a:t>
            </a:r>
            <a:r>
              <a:rPr lang="ru-RU" sz="1600" dirty="0" err="1" smtClean="0"/>
              <a:t>day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 &gt;&gt;&gt; </a:t>
            </a:r>
            <a:r>
              <a:rPr lang="ru-RU" sz="1600" dirty="0" err="1" smtClean="0"/>
              <a:t>apples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65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&gt;&gt;&gt;                                                  Еще пример:</a:t>
            </a: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36151" y="4160320"/>
            <a:ext cx="2530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m = n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sum = a + b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stepen3 = a ** 3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x = 2 * a – 3.6 * b/c;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sred = (a + b)/2.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Простое вычисление сложных процентов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principal = 1000 # </a:t>
            </a:r>
            <a:r>
              <a:rPr lang="ru-RU" dirty="0" smtClean="0"/>
              <a:t>Начальная сумма вклада</a:t>
            </a:r>
          </a:p>
          <a:p>
            <a:pPr>
              <a:buNone/>
            </a:pPr>
            <a:r>
              <a:rPr lang="en-US" dirty="0" smtClean="0"/>
              <a:t>rate = 0.05 # </a:t>
            </a:r>
            <a:r>
              <a:rPr lang="ru-RU" dirty="0" smtClean="0"/>
              <a:t>Процент</a:t>
            </a:r>
          </a:p>
          <a:p>
            <a:pPr>
              <a:buNone/>
            </a:pPr>
            <a:r>
              <a:rPr lang="en-US" dirty="0" err="1" smtClean="0"/>
              <a:t>numyears</a:t>
            </a:r>
            <a:r>
              <a:rPr lang="en-US" dirty="0" smtClean="0"/>
              <a:t> = 5 # </a:t>
            </a:r>
            <a:r>
              <a:rPr lang="ru-RU" dirty="0" smtClean="0"/>
              <a:t>Количество лет</a:t>
            </a:r>
          </a:p>
          <a:p>
            <a:pPr>
              <a:buNone/>
            </a:pPr>
            <a:r>
              <a:rPr lang="en-US" dirty="0" smtClean="0"/>
              <a:t>year = 1</a:t>
            </a:r>
          </a:p>
          <a:p>
            <a:pPr>
              <a:buNone/>
            </a:pPr>
            <a:r>
              <a:rPr lang="en-US" dirty="0" smtClean="0"/>
              <a:t>while year &lt;= </a:t>
            </a:r>
            <a:r>
              <a:rPr lang="en-US" dirty="0" err="1" smtClean="0"/>
              <a:t>numyears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principal = principal * (1 + rate)</a:t>
            </a:r>
          </a:p>
          <a:p>
            <a:pPr>
              <a:buNone/>
            </a:pPr>
            <a:r>
              <a:rPr lang="en-US" dirty="0" smtClean="0"/>
              <a:t>print year, principal # </a:t>
            </a:r>
            <a:r>
              <a:rPr lang="ru-RU" dirty="0" smtClean="0"/>
              <a:t>В </a:t>
            </a:r>
            <a:r>
              <a:rPr lang="en-US" dirty="0" smtClean="0"/>
              <a:t>Python 3: print(year, principal)</a:t>
            </a:r>
          </a:p>
          <a:p>
            <a:pPr>
              <a:buNone/>
            </a:pPr>
            <a:r>
              <a:rPr lang="en-US" dirty="0" smtClean="0"/>
              <a:t>year += 1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В результате работы программы будет получена следующая таблица:</a:t>
            </a:r>
          </a:p>
          <a:p>
            <a:pPr>
              <a:buNone/>
            </a:pPr>
            <a:r>
              <a:rPr lang="ru-RU" dirty="0" smtClean="0"/>
              <a:t>1 1050.0</a:t>
            </a:r>
          </a:p>
          <a:p>
            <a:pPr>
              <a:buNone/>
            </a:pPr>
            <a:r>
              <a:rPr lang="ru-RU" dirty="0" smtClean="0"/>
              <a:t>2 1102.5</a:t>
            </a:r>
          </a:p>
          <a:p>
            <a:pPr>
              <a:buNone/>
            </a:pPr>
            <a:r>
              <a:rPr lang="ru-RU" dirty="0" smtClean="0"/>
              <a:t>3 1157.625</a:t>
            </a:r>
          </a:p>
          <a:p>
            <a:pPr>
              <a:buNone/>
            </a:pPr>
            <a:r>
              <a:rPr lang="ru-RU" dirty="0" smtClean="0"/>
              <a:t>4 1215.50625</a:t>
            </a:r>
          </a:p>
          <a:p>
            <a:pPr>
              <a:buNone/>
            </a:pPr>
            <a:r>
              <a:rPr lang="ru-RU" dirty="0" smtClean="0"/>
              <a:t>5 1276.2815625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064871"/>
            <a:ext cx="8261873" cy="465819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700" dirty="0" smtClean="0"/>
              <a:t>		</a:t>
            </a:r>
            <a:r>
              <a:rPr lang="ru-RU" sz="1700" dirty="0" err="1" smtClean="0"/>
              <a:t>Python</a:t>
            </a:r>
            <a:r>
              <a:rPr lang="ru-RU" sz="1700" dirty="0" smtClean="0"/>
              <a:t> – это язык с динамической типизацией, то есть в ходе выполнения программы одна и та же переменная может хранить значения различных типов.  Оператор  присваивания  просто  создает  связь  между  именем  переменной  и  значением.  Хотя  каждое  значение  имеет  собственный  тип  данных, например целое число или строка, сами переменные не имеют типа и в процессе выполнения программы могут ссылаться на значения любых типов. Этим </a:t>
            </a:r>
            <a:r>
              <a:rPr lang="ru-RU" sz="1700" dirty="0" err="1" smtClean="0"/>
              <a:t>Python</a:t>
            </a:r>
            <a:r>
              <a:rPr lang="ru-RU" sz="1700" dirty="0" smtClean="0"/>
              <a:t> отличается от языка C, например, в котором каждая  переменная имеет определенный тип, размер и местоположение в памяти, где сохраняется ее значение. Динамическую природу языка </a:t>
            </a:r>
            <a:r>
              <a:rPr lang="ru-RU" sz="1700" dirty="0" err="1" smtClean="0"/>
              <a:t>Python</a:t>
            </a:r>
            <a:r>
              <a:rPr lang="ru-RU" sz="1700" dirty="0" smtClean="0"/>
              <a:t> ниже можно наблюдать на примере переменной </a:t>
            </a:r>
            <a:r>
              <a:rPr lang="ru-RU" sz="1700" dirty="0" err="1" smtClean="0"/>
              <a:t>principal</a:t>
            </a:r>
            <a:r>
              <a:rPr lang="ru-RU" sz="1700" dirty="0" smtClean="0"/>
              <a:t>. Изначально ей присваивается  целочисленное  значение.  Однако  позднее  в  программе  выполняется следующее присваивание:</a:t>
            </a:r>
          </a:p>
          <a:p>
            <a:pPr algn="ctr">
              <a:buNone/>
            </a:pPr>
            <a:r>
              <a:rPr lang="ru-RU" sz="1700" dirty="0" err="1" smtClean="0"/>
              <a:t>principal</a:t>
            </a:r>
            <a:r>
              <a:rPr lang="ru-RU" sz="1700" dirty="0" smtClean="0"/>
              <a:t> = </a:t>
            </a:r>
            <a:r>
              <a:rPr lang="ru-RU" sz="1700" dirty="0" err="1" smtClean="0"/>
              <a:t>principal</a:t>
            </a:r>
            <a:r>
              <a:rPr lang="ru-RU" sz="1700" dirty="0" smtClean="0"/>
              <a:t> * (1 + </a:t>
            </a:r>
            <a:r>
              <a:rPr lang="ru-RU" sz="1700" dirty="0" err="1" smtClean="0"/>
              <a:t>rate</a:t>
            </a:r>
            <a:r>
              <a:rPr lang="ru-RU" sz="1700" dirty="0" smtClean="0"/>
              <a:t>)</a:t>
            </a:r>
            <a:endParaRPr lang="ru-RU" sz="1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Эта инструкция вычисляет выражение и присваивает результат переменной с именем </a:t>
            </a:r>
            <a:r>
              <a:rPr lang="ru-RU" dirty="0" err="1" smtClean="0"/>
              <a:t>principal</a:t>
            </a:r>
            <a:r>
              <a:rPr lang="ru-RU" dirty="0" smtClean="0"/>
              <a:t>. Несмотря на то что первоначальное значение переменной </a:t>
            </a:r>
            <a:r>
              <a:rPr lang="ru-RU" dirty="0" err="1" smtClean="0"/>
              <a:t>principal</a:t>
            </a:r>
            <a:r>
              <a:rPr lang="ru-RU" dirty="0" smtClean="0"/>
              <a:t> было целым числом 1000, новое значение является числом с плавающей точкой (значение переменной </a:t>
            </a:r>
            <a:r>
              <a:rPr lang="ru-RU" dirty="0" err="1" smtClean="0"/>
              <a:t>rate</a:t>
            </a:r>
            <a:r>
              <a:rPr lang="ru-RU" dirty="0" smtClean="0"/>
              <a:t> является числом с плавающей  точкой,  поэтому  результатом  приведенного  выше  выражения  также  будет  число  с  плавающей  точкой).  То  есть  в  середине  программы  «тип» переменной </a:t>
            </a:r>
            <a:r>
              <a:rPr lang="ru-RU" dirty="0" err="1" smtClean="0"/>
              <a:t>principal</a:t>
            </a:r>
            <a:r>
              <a:rPr lang="ru-RU" dirty="0" smtClean="0"/>
              <a:t> динамически изменяется с целочисленного на число с плавающей точкой. Однако, если быть более точными, следует заметить, что  изменяется  не  тип  переменной </a:t>
            </a:r>
            <a:r>
              <a:rPr lang="ru-RU" dirty="0" err="1" smtClean="0"/>
              <a:t>principal</a:t>
            </a:r>
            <a:r>
              <a:rPr lang="ru-RU" dirty="0" smtClean="0"/>
              <a:t>,  а  тип  значения,  на  которое ссылается эта переменная.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Конец строки завершает инструкцию. Однако имеется возможность разместить несколько инструкций в одной строке, отделив их точкой с запятой, как показано ниже:</a:t>
            </a:r>
          </a:p>
          <a:p>
            <a:pPr algn="ctr">
              <a:buNone/>
            </a:pPr>
            <a:r>
              <a:rPr lang="ru-RU" dirty="0" err="1" smtClean="0"/>
              <a:t>principal</a:t>
            </a:r>
            <a:r>
              <a:rPr lang="ru-RU" dirty="0" smtClean="0"/>
              <a:t> = 1000; </a:t>
            </a:r>
            <a:r>
              <a:rPr lang="ru-RU" dirty="0" err="1" smtClean="0"/>
              <a:t>rate</a:t>
            </a:r>
            <a:r>
              <a:rPr lang="ru-RU" dirty="0" smtClean="0"/>
              <a:t> = 0.05; </a:t>
            </a:r>
            <a:r>
              <a:rPr lang="ru-RU" dirty="0" err="1" smtClean="0"/>
              <a:t>numyears</a:t>
            </a:r>
            <a:r>
              <a:rPr lang="ru-RU" dirty="0" smtClean="0"/>
              <a:t> = 5;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8456" y="717630"/>
            <a:ext cx="9286993" cy="804726"/>
          </a:xfrm>
        </p:spPr>
        <p:txBody>
          <a:bodyPr/>
          <a:lstStyle/>
          <a:p>
            <a:r>
              <a:rPr lang="ru-RU" b="1" dirty="0" smtClean="0"/>
              <a:t>Логические выражения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724628"/>
            <a:ext cx="8261873" cy="3998441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Логического выражения и логический тип данных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Часто в реальной жизни мы соглашаемся или отрицаем то или иное утверждение, событие, факт. Например, "Сумма чисел 3 и 5 больше 7" является правдивым утверждением, а "Сумма чисел 3 и 5 меньше 7" - ложным. Можно заметить, что с точки зрения логики подобные фразы предполагают только два результата: "Да" (правда) и "Нет" (ложь). Подобное используется в программировании: если результатом вычисления выражения может быть лишь истина или ложь, то такое выражение называется логическим.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Выше были описаны три типа данных: </a:t>
            </a:r>
            <a:r>
              <a:rPr lang="ru-RU" b="1" dirty="0" smtClean="0"/>
              <a:t>целые, дробные числа, а также строки</a:t>
            </a:r>
            <a:r>
              <a:rPr lang="ru-RU" dirty="0" smtClean="0"/>
              <a:t>. Также выделяют </a:t>
            </a:r>
            <a:r>
              <a:rPr lang="ru-RU" b="1" i="1" dirty="0" smtClean="0"/>
              <a:t>логический тип данных</a:t>
            </a:r>
            <a:r>
              <a:rPr lang="ru-RU" b="1" dirty="0" smtClean="0"/>
              <a:t> </a:t>
            </a:r>
            <a:r>
              <a:rPr lang="ru-RU" dirty="0" smtClean="0"/>
              <a:t>. У этого типа всего два возможных значения: </a:t>
            </a:r>
            <a:r>
              <a:rPr lang="ru-RU" b="1" dirty="0" err="1" smtClean="0"/>
              <a:t>True</a:t>
            </a:r>
            <a:r>
              <a:rPr lang="ru-RU" dirty="0" smtClean="0"/>
              <a:t> (правда) — 1 и </a:t>
            </a:r>
            <a:r>
              <a:rPr lang="ru-RU" b="1" dirty="0" err="1" smtClean="0"/>
              <a:t>False</a:t>
            </a:r>
            <a:r>
              <a:rPr lang="ru-RU" dirty="0" smtClean="0"/>
              <a:t> (ложь) — 0. Только эти значения могут быть результатом логических выражений.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C845319-B967-46F9-97DC-B61FFA9D50B0}"/>
              </a:ext>
            </a:extLst>
          </p:cNvPr>
          <p:cNvSpPr/>
          <p:nvPr/>
        </p:nvSpPr>
        <p:spPr>
          <a:xfrm>
            <a:off x="1501020" y="719312"/>
            <a:ext cx="4479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2</a:t>
            </a:r>
            <a:r>
              <a:rPr lang="ru-RU" b="1" i="1" dirty="0" smtClean="0"/>
              <a:t> </a:t>
            </a:r>
            <a:r>
              <a:rPr lang="ru-RU" b="1" dirty="0">
                <a:latin typeface="Times New Roman"/>
                <a:ea typeface="Times New Roman"/>
              </a:rPr>
              <a:t>Типы и структуры данных. </a:t>
            </a:r>
            <a:endParaRPr lang="ru-RU" i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6787" y="1250065"/>
            <a:ext cx="9286993" cy="4514127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План лекции: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1.Структурированные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базовые типы данных.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2.Простые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типы данных. Порядковые типы данных. Целые типы данных.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3.Стандартные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математические функции для работы с различными типами данных.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4.Переменные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5.Инструкция присваивания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Инструкция ввода/вывода.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 Ветвление.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5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Логические операторы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2847" y="1864614"/>
            <a:ext cx="8261873" cy="36038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Говоря на естественном языке (например, русском) мы обозначаем сравнение словами "равно", "больше", "меньше". В языках программирования используются специальные знаки, подобные тем, которые используются в математических выражениях: &gt; (больше), &lt; (меньше), &gt;= (больше или равно), &lt;= (меньше или равно).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Новыми для вас могут оказаться обозначение равенства: == (два знака "равно"); а также неравенства !=. Здесь следует обратить внимание на следующее: не путайте операцию присваивания, обозначаемую в языке </a:t>
            </a:r>
            <a:r>
              <a:rPr lang="ru-RU" dirty="0" err="1" smtClean="0"/>
              <a:t>Python</a:t>
            </a:r>
            <a:r>
              <a:rPr lang="ru-RU" dirty="0" smtClean="0"/>
              <a:t> одиночным знаком "равно", и операцию сравнения (два знака "равно"). Присваивание и сравнение — совершенно разные операции.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6176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2296" y="1702568"/>
            <a:ext cx="8261873" cy="36038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Примеры работы с логическими выражениями на языке программирования </a:t>
            </a:r>
            <a:r>
              <a:rPr lang="ru-RU" dirty="0" err="1" smtClean="0"/>
              <a:t>Python</a:t>
            </a:r>
            <a:r>
              <a:rPr lang="ru-RU" dirty="0" smtClean="0"/>
              <a:t> (после # написаны комментарии):</a:t>
            </a:r>
          </a:p>
          <a:p>
            <a:endParaRPr lang="ru-RU" dirty="0" smtClean="0"/>
          </a:p>
          <a:p>
            <a:r>
              <a:rPr lang="ru-RU" dirty="0" err="1" smtClean="0"/>
              <a:t>x</a:t>
            </a:r>
            <a:r>
              <a:rPr lang="ru-RU" dirty="0" smtClean="0"/>
              <a:t> = 12 – 5      # это не логическая операция,</a:t>
            </a:r>
          </a:p>
          <a:p>
            <a:r>
              <a:rPr lang="ru-RU" dirty="0" smtClean="0"/>
              <a:t># а операция присваивания переменной </a:t>
            </a:r>
            <a:r>
              <a:rPr lang="ru-RU" dirty="0" err="1" smtClean="0"/>
              <a:t>x</a:t>
            </a:r>
            <a:r>
              <a:rPr lang="ru-RU" dirty="0" smtClean="0"/>
              <a:t> результата выражения 12 — 5 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== 4      # </a:t>
            </a:r>
            <a:r>
              <a:rPr lang="ru-RU" dirty="0" err="1" smtClean="0"/>
              <a:t>x</a:t>
            </a:r>
            <a:r>
              <a:rPr lang="ru-RU" dirty="0" smtClean="0"/>
              <a:t> равен 4</a:t>
            </a:r>
          </a:p>
          <a:p>
            <a:r>
              <a:rPr lang="ru-RU" dirty="0" smtClean="0"/>
              <a:t> </a:t>
            </a:r>
            <a:r>
              <a:rPr lang="ru-RU" dirty="0" err="1" smtClean="0"/>
              <a:t>x</a:t>
            </a:r>
            <a:r>
              <a:rPr lang="ru-RU" dirty="0" smtClean="0"/>
              <a:t> == 7     # </a:t>
            </a:r>
            <a:r>
              <a:rPr lang="ru-RU" dirty="0" err="1" smtClean="0"/>
              <a:t>x</a:t>
            </a:r>
            <a:r>
              <a:rPr lang="ru-RU" dirty="0" smtClean="0"/>
              <a:t> равен 7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!= 7       # </a:t>
            </a:r>
            <a:r>
              <a:rPr lang="ru-RU" dirty="0" err="1" smtClean="0"/>
              <a:t>x</a:t>
            </a:r>
            <a:r>
              <a:rPr lang="ru-RU" dirty="0" smtClean="0"/>
              <a:t> не равен 7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!= 4       # </a:t>
            </a:r>
            <a:r>
              <a:rPr lang="ru-RU" dirty="0" err="1" smtClean="0"/>
              <a:t>x</a:t>
            </a:r>
            <a:r>
              <a:rPr lang="ru-RU" dirty="0" smtClean="0"/>
              <a:t> не равен 4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&gt; 5        # </a:t>
            </a:r>
            <a:r>
              <a:rPr lang="ru-RU" dirty="0" err="1" smtClean="0"/>
              <a:t>x</a:t>
            </a:r>
            <a:r>
              <a:rPr lang="ru-RU" dirty="0" smtClean="0"/>
              <a:t> больше 5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&lt; 5        # </a:t>
            </a:r>
            <a:r>
              <a:rPr lang="ru-RU" dirty="0" err="1" smtClean="0"/>
              <a:t>x</a:t>
            </a:r>
            <a:r>
              <a:rPr lang="ru-RU" dirty="0" smtClean="0"/>
              <a:t> меньше 5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&gt;= 6      # </a:t>
            </a:r>
            <a:r>
              <a:rPr lang="ru-RU" dirty="0" err="1" smtClean="0"/>
              <a:t>x</a:t>
            </a:r>
            <a:r>
              <a:rPr lang="ru-RU" dirty="0" smtClean="0"/>
              <a:t> больше или равен 6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&lt;= 6      # </a:t>
            </a:r>
            <a:r>
              <a:rPr lang="ru-RU" dirty="0" err="1" smtClean="0"/>
              <a:t>x</a:t>
            </a:r>
            <a:r>
              <a:rPr lang="ru-RU" dirty="0" smtClean="0"/>
              <a:t> меньше или равен 6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Сложные логические выражения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Логические выражения типа </a:t>
            </a:r>
            <a:r>
              <a:rPr lang="ru-RU" dirty="0" err="1" smtClean="0"/>
              <a:t>verymuch</a:t>
            </a:r>
            <a:r>
              <a:rPr lang="ru-RU" dirty="0" smtClean="0"/>
              <a:t> &gt;= 1023 является простым. Однако, на практике не редко используются более сложные. Может понадобиться получить ответа "Да" или "Нет" в зависимости от результата выполнения двух простых выражений. Например, "на улице идет снег или дождь", "переменная </a:t>
            </a:r>
            <a:r>
              <a:rPr lang="ru-RU" dirty="0" err="1" smtClean="0"/>
              <a:t>new</a:t>
            </a:r>
            <a:r>
              <a:rPr lang="ru-RU" dirty="0" smtClean="0"/>
              <a:t> больше 12 и меньше 20" и т.п.</a:t>
            </a:r>
          </a:p>
          <a:p>
            <a:pPr algn="just"/>
            <a:endParaRPr lang="ru-RU" dirty="0" smtClean="0"/>
          </a:p>
          <a:p>
            <a:pPr lvl="0" algn="just"/>
            <a:r>
              <a:rPr lang="ru-RU" dirty="0" smtClean="0"/>
              <a:t>В таких случаях используются специальные операторы, объединяющие два и более простых логических выражения. Широко используются два способа объединения: через, так называемые, логические И (</a:t>
            </a:r>
            <a:r>
              <a:rPr lang="ru-RU" b="1" dirty="0" err="1" smtClean="0"/>
              <a:t>and</a:t>
            </a:r>
            <a:r>
              <a:rPr lang="ru-RU" dirty="0" smtClean="0"/>
              <a:t>) </a:t>
            </a:r>
            <a:r>
              <a:rPr lang="ru-RU" dirty="0" err="1" smtClean="0"/>
              <a:t>и</a:t>
            </a:r>
            <a:r>
              <a:rPr lang="ru-RU" dirty="0" smtClean="0"/>
              <a:t> ИЛИ (</a:t>
            </a:r>
            <a:r>
              <a:rPr lang="ru-RU" b="1" dirty="0" err="1" smtClean="0"/>
              <a:t>or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907045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Сложные логические выражения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Чтобы получить истину (</a:t>
            </a:r>
            <a:r>
              <a:rPr lang="ru-RU" b="1" dirty="0" err="1" smtClean="0"/>
              <a:t>True</a:t>
            </a:r>
            <a:r>
              <a:rPr lang="ru-RU" dirty="0" smtClean="0"/>
              <a:t>) при использовании оператора </a:t>
            </a:r>
            <a:r>
              <a:rPr lang="ru-RU" b="1" dirty="0" err="1" smtClean="0"/>
              <a:t>and</a:t>
            </a:r>
            <a:r>
              <a:rPr lang="ru-RU" dirty="0" smtClean="0"/>
              <a:t>, необходимо, чтобы результаты обоих простых выражений, которые связывает данный оператор, были истинными. Если хотя бы в одном случае результатом будет </a:t>
            </a:r>
            <a:r>
              <a:rPr lang="ru-RU" b="1" dirty="0" err="1" smtClean="0"/>
              <a:t>False</a:t>
            </a:r>
            <a:r>
              <a:rPr lang="ru-RU" dirty="0" smtClean="0"/>
              <a:t> (ложь), то и все сложное выражение будет ложным.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Чтобы получить истину (</a:t>
            </a:r>
            <a:r>
              <a:rPr lang="ru-RU" b="1" dirty="0" err="1" smtClean="0"/>
              <a:t>True</a:t>
            </a:r>
            <a:r>
              <a:rPr lang="ru-RU" dirty="0" smtClean="0"/>
              <a:t>) при использовании оператора </a:t>
            </a:r>
            <a:r>
              <a:rPr lang="ru-RU" b="1" dirty="0" err="1" smtClean="0"/>
              <a:t>or</a:t>
            </a:r>
            <a:r>
              <a:rPr lang="ru-RU" dirty="0" smtClean="0"/>
              <a:t>, необходимо, чтобы результаты хотя бы одного простого выражения, входящего в состав сложного, был истинным. В случае оператора </a:t>
            </a:r>
            <a:r>
              <a:rPr lang="ru-RU" b="1" dirty="0" err="1" smtClean="0"/>
              <a:t>or</a:t>
            </a:r>
            <a:r>
              <a:rPr lang="ru-RU" dirty="0" smtClean="0"/>
              <a:t> сложное выражение становится ложным лишь тогда, когда ложны все составляющие его простые выражения.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6987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632030"/>
            <a:ext cx="8261873" cy="409103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Примеры работы со сложными логическими выражениями на языке программирования </a:t>
            </a:r>
            <a:r>
              <a:rPr lang="ru-RU" dirty="0" err="1" smtClean="0"/>
              <a:t>Python</a:t>
            </a:r>
            <a:r>
              <a:rPr lang="ru-RU" dirty="0" smtClean="0"/>
              <a:t> (после # написаны комментарии):</a:t>
            </a:r>
          </a:p>
          <a:p>
            <a:endParaRPr lang="ru-RU" dirty="0" smtClean="0"/>
          </a:p>
          <a:p>
            <a:r>
              <a:rPr lang="ru-RU" dirty="0" err="1" smtClean="0"/>
              <a:t>x</a:t>
            </a:r>
            <a:r>
              <a:rPr lang="ru-RU" dirty="0" smtClean="0"/>
              <a:t> = 8</a:t>
            </a:r>
          </a:p>
          <a:p>
            <a:r>
              <a:rPr lang="ru-RU" dirty="0" err="1" smtClean="0"/>
              <a:t>y</a:t>
            </a:r>
            <a:r>
              <a:rPr lang="ru-RU" dirty="0" smtClean="0"/>
              <a:t> = 13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== 8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&lt; 15    # </a:t>
            </a:r>
            <a:r>
              <a:rPr lang="ru-RU" dirty="0" err="1" smtClean="0"/>
              <a:t>x</a:t>
            </a:r>
            <a:r>
              <a:rPr lang="ru-RU" dirty="0" smtClean="0"/>
              <a:t> равен 8 и </a:t>
            </a:r>
            <a:r>
              <a:rPr lang="ru-RU" dirty="0" err="1" smtClean="0"/>
              <a:t>y</a:t>
            </a:r>
            <a:r>
              <a:rPr lang="ru-RU" dirty="0" smtClean="0"/>
              <a:t> меньше 15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&gt; 8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&lt; 15      # </a:t>
            </a:r>
            <a:r>
              <a:rPr lang="ru-RU" dirty="0" err="1" smtClean="0"/>
              <a:t>x</a:t>
            </a:r>
            <a:r>
              <a:rPr lang="ru-RU" dirty="0" smtClean="0"/>
              <a:t> больше 8 и </a:t>
            </a:r>
            <a:r>
              <a:rPr lang="ru-RU" dirty="0" err="1" smtClean="0"/>
              <a:t>y</a:t>
            </a:r>
            <a:r>
              <a:rPr lang="ru-RU" dirty="0" smtClean="0"/>
              <a:t> меньше 15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!= 0 </a:t>
            </a:r>
            <a:r>
              <a:rPr lang="ru-RU" dirty="0" err="1" smtClean="0"/>
              <a:t>or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&gt;15         # </a:t>
            </a:r>
            <a:r>
              <a:rPr lang="ru-RU" dirty="0" err="1" smtClean="0"/>
              <a:t>x</a:t>
            </a:r>
            <a:r>
              <a:rPr lang="ru-RU" dirty="0" smtClean="0"/>
              <a:t> не равен 0 или </a:t>
            </a:r>
            <a:r>
              <a:rPr lang="ru-RU" dirty="0" err="1" smtClean="0"/>
              <a:t>y</a:t>
            </a:r>
            <a:r>
              <a:rPr lang="ru-RU" dirty="0" smtClean="0"/>
              <a:t> меньше 15</a:t>
            </a:r>
          </a:p>
          <a:p>
            <a:r>
              <a:rPr lang="ru-RU" dirty="0" err="1" smtClean="0"/>
              <a:t>x</a:t>
            </a:r>
            <a:r>
              <a:rPr lang="ru-RU" dirty="0" smtClean="0"/>
              <a:t> &lt; 0 </a:t>
            </a:r>
            <a:r>
              <a:rPr lang="ru-RU" dirty="0" err="1" smtClean="0"/>
              <a:t>or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&gt;15          # </a:t>
            </a:r>
            <a:r>
              <a:rPr lang="ru-RU" dirty="0" err="1" smtClean="0"/>
              <a:t>x</a:t>
            </a:r>
            <a:r>
              <a:rPr lang="ru-RU" dirty="0" smtClean="0"/>
              <a:t> меньше 0 или </a:t>
            </a:r>
            <a:r>
              <a:rPr lang="ru-RU" dirty="0" err="1" smtClean="0"/>
              <a:t>y</a:t>
            </a:r>
            <a:r>
              <a:rPr lang="ru-RU" dirty="0" smtClean="0"/>
              <a:t> меньше 15</a:t>
            </a:r>
          </a:p>
          <a:p>
            <a:endParaRPr lang="ru-RU" dirty="0" smtClean="0"/>
          </a:p>
          <a:p>
            <a:pPr algn="just">
              <a:buNone/>
            </a:pPr>
            <a:r>
              <a:rPr lang="ru-RU" dirty="0" smtClean="0"/>
              <a:t>		Определите устно результаты выполнения операций, приведенных в примере выше. Проверьте правильность ваших предположений, выполнив данные выражения с помощью интерпретатора языка </a:t>
            </a:r>
            <a:r>
              <a:rPr lang="ru-RU" dirty="0" err="1" smtClean="0"/>
              <a:t>Python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52" y="3745503"/>
            <a:ext cx="10094482" cy="5167003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3" t="27608" r="18399" b="19292"/>
          <a:stretch>
            <a:fillRect/>
          </a:stretch>
        </p:blipFill>
        <p:spPr bwMode="auto">
          <a:xfrm>
            <a:off x="2824222" y="1482338"/>
            <a:ext cx="6308203" cy="443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47777" y="826812"/>
            <a:ext cx="8484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логические операции и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выражения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93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Ввод данных с клавиатуры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585732"/>
            <a:ext cx="8261873" cy="413733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Компьютерные программы обрабатывают данные, производя над ними операции, которые задал программист, и которые были обусловлены поставленными задачами. Данные в программу можно "заложить" в процессе ее разработки. Однако такая программа всегда будет обрабатывать одни и те же данные и возвращать один и тот же результат. Чаще требуется совершенно другое — программа должна обрабатывать разные (относительно, в определенном диапазоне) данные, которые поступают в нее из внешних источников. В качестве последних могут выступать файлы или клавиатура. Когда информация вводится с клавиатуры, а результаты выводятся на экран монитора, то можно говорить об интерактивном режиме работы программы. Она обменивается информацией с внешней для нее средой: может выводить и получать данные в процессе выполнения, и не является замкнутой сама на себе.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выводом данных мы уже отчасти знакомы: выводом на экран (и не только) в языке программирования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занимается функция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print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Ввод данных с клавиатуры в программу (начиная с версии </a:t>
            </a:r>
            <a:r>
              <a:rPr lang="ru-RU" dirty="0" err="1" smtClean="0"/>
              <a:t>Python</a:t>
            </a:r>
            <a:r>
              <a:rPr lang="ru-RU" dirty="0" smtClean="0"/>
              <a:t> 3.0) осуществляется помощью функции </a:t>
            </a:r>
            <a:r>
              <a:rPr lang="ru-RU" b="1" dirty="0" err="1" smtClean="0"/>
              <a:t>input</a:t>
            </a:r>
            <a:r>
              <a:rPr lang="ru-RU" b="1" dirty="0" smtClean="0"/>
              <a:t>()</a:t>
            </a:r>
            <a:r>
              <a:rPr lang="ru-RU" dirty="0" smtClean="0"/>
              <a:t>. Когда данная функция выполняется, то поток выполнения программы останавливается в ожидании данных, которые пользователь должен ввести с помощью клавиатуры. После ввода данных и нажатия </a:t>
            </a:r>
            <a:r>
              <a:rPr lang="ru-RU" dirty="0" err="1" smtClean="0"/>
              <a:t>Enter</a:t>
            </a:r>
            <a:r>
              <a:rPr lang="ru-RU" dirty="0" smtClean="0"/>
              <a:t>, функция </a:t>
            </a:r>
            <a:r>
              <a:rPr lang="ru-RU" b="1" dirty="0" err="1" smtClean="0"/>
              <a:t>input</a:t>
            </a:r>
            <a:r>
              <a:rPr lang="ru-RU" b="1" dirty="0" smtClean="0"/>
              <a:t>() </a:t>
            </a:r>
            <a:r>
              <a:rPr lang="ru-RU" dirty="0" smtClean="0"/>
              <a:t>завершает свое выполнение и возвращает результат, который представляет собой строку символов, введенных пользователем.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&gt;&gt;&gt; </a:t>
            </a:r>
            <a:r>
              <a:rPr lang="ru-RU" dirty="0" err="1" smtClean="0"/>
              <a:t>input</a:t>
            </a:r>
            <a:r>
              <a:rPr lang="ru-RU" dirty="0" smtClean="0"/>
              <a:t>()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1234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'1234'</a:t>
            </a:r>
          </a:p>
          <a:p>
            <a:pPr lvl="0">
              <a:buNone/>
            </a:pPr>
            <a:r>
              <a:rPr lang="en-US" dirty="0" smtClean="0"/>
              <a:t>&gt;&gt;&gt; input() Hello World! </a:t>
            </a:r>
          </a:p>
          <a:p>
            <a:pPr lvl="0">
              <a:buNone/>
            </a:pPr>
            <a:r>
              <a:rPr lang="en-US" dirty="0" smtClean="0"/>
              <a:t>'Hello World!'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&gt;&gt;&gt;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5181" y="1180618"/>
            <a:ext cx="8557414" cy="454245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выполняющаяся программа предлагает пользователю что-либо ввести, то пользователь может не понять, что от него хотят. Надо как-то сообщить, ввод каких данных ожидает программа. С этой целью функция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 принимать необязательный аргумент-приглашение строкового типа; при выполнении функции сообщение будет появляться на экране и информировать человека о запрашиваемых данных.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("Введите номер карты: ")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Введите номер карты: 98765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'98765'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input('Input your name: ')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Input your name: Sasha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'Sasha'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Данные и их типы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Можно заметить, что все, что мы делаем, мы делаем над чем-то — какими-то предметами или объектами. Мы меняем свойства объектов и их возможности. Программы для компьютеров также манипулируют какими-то объектами (назовем их пока </a:t>
            </a:r>
            <a:r>
              <a:rPr lang="ru-RU" i="1" dirty="0" smtClean="0"/>
              <a:t>данными</a:t>
            </a:r>
            <a:r>
              <a:rPr lang="ru-RU" dirty="0" smtClean="0"/>
              <a:t>).</a:t>
            </a:r>
          </a:p>
          <a:p>
            <a:pPr algn="just">
              <a:buNone/>
            </a:pPr>
            <a:r>
              <a:rPr lang="ru-RU" dirty="0" smtClean="0"/>
              <a:t> 		Очевидно, данные бывают разными. Очень часто компьютерной программе приходится работать с числами и строками. </a:t>
            </a:r>
          </a:p>
          <a:p>
            <a:pPr algn="just">
              <a:buNone/>
            </a:pPr>
            <a:endParaRPr lang="ru-RU" dirty="0" smtClean="0"/>
          </a:p>
          <a:p>
            <a:r>
              <a:rPr lang="ru-RU" dirty="0" smtClean="0"/>
              <a:t>– </a:t>
            </a:r>
            <a:r>
              <a:rPr lang="ru-RU" i="1" dirty="0" smtClean="0"/>
              <a:t>целые числа (</a:t>
            </a:r>
            <a:r>
              <a:rPr lang="ru-RU" i="1" dirty="0" err="1" smtClean="0"/>
              <a:t>integer</a:t>
            </a:r>
            <a:r>
              <a:rPr lang="ru-RU" i="1" dirty="0" smtClean="0"/>
              <a:t>)</a:t>
            </a:r>
            <a:r>
              <a:rPr lang="ru-RU" dirty="0" smtClean="0"/>
              <a:t> – положительные и отрицательные целые числа, а также 0 (например, 4, 687, -45, 0).</a:t>
            </a:r>
          </a:p>
          <a:p>
            <a:endParaRPr lang="ru-RU" dirty="0" smtClean="0"/>
          </a:p>
          <a:p>
            <a:r>
              <a:rPr lang="ru-RU" dirty="0" smtClean="0"/>
              <a:t>– </a:t>
            </a:r>
            <a:r>
              <a:rPr lang="ru-RU" i="1" dirty="0" smtClean="0"/>
              <a:t>числа с плавающей точкой (</a:t>
            </a:r>
            <a:r>
              <a:rPr lang="ru-RU" i="1" dirty="0" err="1" smtClean="0"/>
              <a:t>float</a:t>
            </a:r>
            <a:r>
              <a:rPr lang="ru-RU" i="1" dirty="0" smtClean="0"/>
              <a:t> </a:t>
            </a:r>
            <a:r>
              <a:rPr lang="ru-RU" i="1" dirty="0" err="1" smtClean="0"/>
              <a:t>point</a:t>
            </a:r>
            <a:r>
              <a:rPr lang="ru-RU" i="1" dirty="0" smtClean="0"/>
              <a:t>)</a:t>
            </a:r>
            <a:r>
              <a:rPr lang="ru-RU" dirty="0" smtClean="0"/>
              <a:t> – дробные числа (например, 1.45, -3.789654, 0.00453). Примечание: разделителем целой и дробной части служит точка, а не запятая.</a:t>
            </a:r>
          </a:p>
          <a:p>
            <a:endParaRPr lang="ru-RU" dirty="0" smtClean="0"/>
          </a:p>
          <a:p>
            <a:r>
              <a:rPr lang="ru-RU" dirty="0" smtClean="0"/>
              <a:t>– </a:t>
            </a:r>
            <a:r>
              <a:rPr lang="ru-RU" i="1" dirty="0" smtClean="0"/>
              <a:t>строки (</a:t>
            </a:r>
            <a:r>
              <a:rPr lang="ru-RU" i="1" dirty="0" err="1" smtClean="0"/>
              <a:t>string</a:t>
            </a:r>
            <a:r>
              <a:rPr lang="ru-RU" i="1" dirty="0" smtClean="0"/>
              <a:t>)</a:t>
            </a:r>
            <a:r>
              <a:rPr lang="ru-RU" dirty="0" smtClean="0"/>
              <a:t> — набор символов, заключенных в кавычки (например, "</a:t>
            </a:r>
            <a:r>
              <a:rPr lang="ru-RU" dirty="0" err="1" smtClean="0"/>
              <a:t>ball</a:t>
            </a:r>
            <a:r>
              <a:rPr lang="ru-RU" dirty="0" smtClean="0"/>
              <a:t>", "</a:t>
            </a:r>
            <a:r>
              <a:rPr lang="ru-RU" dirty="0" err="1" smtClean="0"/>
              <a:t>What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your</a:t>
            </a:r>
            <a:r>
              <a:rPr lang="ru-RU" dirty="0" smtClean="0"/>
              <a:t> </a:t>
            </a:r>
            <a:r>
              <a:rPr lang="ru-RU" dirty="0" err="1" smtClean="0"/>
              <a:t>name</a:t>
            </a:r>
            <a:r>
              <a:rPr lang="ru-RU" dirty="0" smtClean="0"/>
              <a:t>?", '</a:t>
            </a:r>
            <a:r>
              <a:rPr lang="ru-RU" dirty="0" err="1" smtClean="0"/>
              <a:t>dkfjUUv</a:t>
            </a:r>
            <a:r>
              <a:rPr lang="ru-RU" dirty="0" smtClean="0"/>
              <a:t>', '6589'). Примечание: кавычки в </a:t>
            </a:r>
            <a:r>
              <a:rPr lang="ru-RU" dirty="0" err="1" smtClean="0"/>
              <a:t>Python</a:t>
            </a:r>
            <a:r>
              <a:rPr lang="ru-RU" dirty="0" smtClean="0"/>
              <a:t> могут быть одинарными или двойными.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960699"/>
            <a:ext cx="8261873" cy="476237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примеров видно, что данные возвращаются в виде строки, даже если было введено число. В более ранних версиях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были две встроенные функции, позволяющие получать данные с клавиатуры: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raw_input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возвращающая в программу строку 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возвращающая число. Начиная с версии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3.0, если требуется получить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число, то результат выполнения функции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изменяют с помощью функций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float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('Введите число: ')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Введите число: 10 '10'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('Введите число: '))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Введите число: 10 10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float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('Введите число: '))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Введите число: 10 10.0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134319"/>
            <a:ext cx="8261873" cy="458875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Результат, возвращаемый функцией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обычно присваивают переменной для дальнейшего использования в программе.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userName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input('What is your name? ')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is your name?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Masha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exp = input('3*34 = ')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3*34 = 102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exp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(exp) + 21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userName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&gt;&gt;&gt; exp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123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&gt;&gt;&gt;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3398" y="730295"/>
            <a:ext cx="8261873" cy="36038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</a:p>
          <a:p>
            <a:pPr marL="0" indent="0"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Перечислите операции с целыми значениями. В каких операциях операнды могут принимать только целые значения?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Перечислите логические операции. Что может быть операндом при такой операции? Какие значения принимает результат?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Какие операции можно вычислять с вещественными значениями?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Перечислите стандартные математические функции. Какие типы может иметь их аргумент?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 организовать возведение в степень?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Перечислите стандартные функции преобразования типов. Какие два способа преобразования вещественных значений в целые?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Какие величины в программе называют «переменными»?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Чем характеризуется каждая переменная?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Каковы правила присвоения имен переменным?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Почему желательно переменным давать «говорящие» имена?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Какие типы переменных вы знаете?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Что определяет тип переменной?</a:t>
            </a:r>
          </a:p>
          <a:p>
            <a:pPr lvl="0"/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Какие значения может иметь переменная логического типа? 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такое приоритет операций? Зачем он нужен? Перечислите арифметические операции в порядке уменьшения приоритета.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97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Вопросы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Какие типы данных вы знаете? Опишите их.</a:t>
            </a:r>
          </a:p>
          <a:p>
            <a:r>
              <a:rPr lang="ru-RU" dirty="0" smtClean="0"/>
              <a:t>Можно ли преобразовать дробное число в целое? целое в дробное? В каких случаях можно строку преобразовать в число?</a:t>
            </a:r>
          </a:p>
          <a:p>
            <a:r>
              <a:rPr lang="ru-RU" dirty="0" smtClean="0"/>
              <a:t>Приведите примеры операций. Для чего предназначена операция присвоения?</a:t>
            </a:r>
          </a:p>
          <a:p>
            <a:r>
              <a:rPr lang="ru-RU" dirty="0" smtClean="0"/>
              <a:t> Какие существуют правила и рекомендации для именования переменных?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4591" y="1273215"/>
            <a:ext cx="7631291" cy="1169192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Практическая работа</a:t>
            </a:r>
            <a:br>
              <a:rPr lang="ru-RU" sz="2400" b="1" i="1" dirty="0" smtClean="0"/>
            </a:br>
            <a:r>
              <a:rPr lang="ru-RU" sz="2400" b="1" i="1" dirty="0" smtClean="0"/>
              <a:t>инструкция присваивания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7820" y="2222339"/>
            <a:ext cx="7616239" cy="164932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dirty="0" smtClean="0"/>
              <a:t> </a:t>
            </a:r>
          </a:p>
          <a:p>
            <a:pPr marL="914400" lvl="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Переменной </a:t>
            </a:r>
            <a:r>
              <a:rPr lang="ru-RU" sz="6400" dirty="0" err="1" smtClean="0">
                <a:solidFill>
                  <a:schemeClr val="tx1"/>
                </a:solidFill>
              </a:rPr>
              <a:t>var_int</a:t>
            </a:r>
            <a:r>
              <a:rPr lang="ru-RU" sz="6400" dirty="0" smtClean="0">
                <a:solidFill>
                  <a:schemeClr val="tx1"/>
                </a:solidFill>
              </a:rPr>
              <a:t> присвойте значение 10, </a:t>
            </a:r>
            <a:r>
              <a:rPr lang="ru-RU" sz="6400" dirty="0" err="1" smtClean="0">
                <a:solidFill>
                  <a:schemeClr val="tx1"/>
                </a:solidFill>
              </a:rPr>
              <a:t>var_float</a:t>
            </a:r>
            <a:r>
              <a:rPr lang="ru-RU" sz="6400" dirty="0" smtClean="0">
                <a:solidFill>
                  <a:schemeClr val="tx1"/>
                </a:solidFill>
              </a:rPr>
              <a:t> - значение 8.4, </a:t>
            </a:r>
            <a:r>
              <a:rPr lang="ru-RU" sz="6400" dirty="0" err="1" smtClean="0">
                <a:solidFill>
                  <a:schemeClr val="tx1"/>
                </a:solidFill>
              </a:rPr>
              <a:t>var_str</a:t>
            </a:r>
            <a:r>
              <a:rPr lang="ru-RU" sz="6400" dirty="0" smtClean="0">
                <a:solidFill>
                  <a:schemeClr val="tx1"/>
                </a:solidFill>
              </a:rPr>
              <a:t> - "</a:t>
            </a:r>
            <a:r>
              <a:rPr lang="ru-RU" sz="6400" dirty="0" err="1" smtClean="0">
                <a:solidFill>
                  <a:schemeClr val="tx1"/>
                </a:solidFill>
              </a:rPr>
              <a:t>No</a:t>
            </a:r>
            <a:r>
              <a:rPr lang="ru-RU" sz="6400" dirty="0" smtClean="0">
                <a:solidFill>
                  <a:schemeClr val="tx1"/>
                </a:solidFill>
              </a:rPr>
              <a:t>".</a:t>
            </a:r>
          </a:p>
          <a:p>
            <a:pPr marL="91440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 Измените значение, хранимое в переменной </a:t>
            </a:r>
            <a:r>
              <a:rPr lang="ru-RU" sz="6400" dirty="0" err="1" smtClean="0">
                <a:solidFill>
                  <a:schemeClr val="tx1"/>
                </a:solidFill>
              </a:rPr>
              <a:t>var_int</a:t>
            </a:r>
            <a:r>
              <a:rPr lang="ru-RU" sz="6400" dirty="0" smtClean="0">
                <a:solidFill>
                  <a:schemeClr val="tx1"/>
                </a:solidFill>
              </a:rPr>
              <a:t>, увеличив его в 3.5 раза, результат свяжите с переменной </a:t>
            </a:r>
            <a:r>
              <a:rPr lang="ru-RU" sz="6400" dirty="0" err="1" smtClean="0">
                <a:solidFill>
                  <a:schemeClr val="tx1"/>
                </a:solidFill>
              </a:rPr>
              <a:t>big_int</a:t>
            </a:r>
            <a:r>
              <a:rPr lang="ru-RU" sz="6400" dirty="0" smtClean="0">
                <a:solidFill>
                  <a:schemeClr val="tx1"/>
                </a:solidFill>
              </a:rPr>
              <a:t>.</a:t>
            </a:r>
          </a:p>
          <a:p>
            <a:pPr marL="91440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 Измените  значение,  хранимое  в  переменной  </a:t>
            </a:r>
            <a:r>
              <a:rPr lang="ru-RU" sz="6400" dirty="0" err="1" smtClean="0">
                <a:solidFill>
                  <a:schemeClr val="tx1"/>
                </a:solidFill>
              </a:rPr>
              <a:t>var_float</a:t>
            </a:r>
            <a:r>
              <a:rPr lang="ru-RU" sz="6400" dirty="0" smtClean="0">
                <a:solidFill>
                  <a:schemeClr val="tx1"/>
                </a:solidFill>
              </a:rPr>
              <a:t>,  уменьшив  его  на единицу, результат свяжите с той же переменной.</a:t>
            </a:r>
          </a:p>
          <a:p>
            <a:pPr marL="91440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 Разделите </a:t>
            </a:r>
            <a:r>
              <a:rPr lang="ru-RU" sz="6400" dirty="0" err="1" smtClean="0">
                <a:solidFill>
                  <a:schemeClr val="tx1"/>
                </a:solidFill>
              </a:rPr>
              <a:t>var_int</a:t>
            </a:r>
            <a:r>
              <a:rPr lang="ru-RU" sz="6400" dirty="0" smtClean="0">
                <a:solidFill>
                  <a:schemeClr val="tx1"/>
                </a:solidFill>
              </a:rPr>
              <a:t> на </a:t>
            </a:r>
            <a:r>
              <a:rPr lang="ru-RU" sz="6400" dirty="0" err="1" smtClean="0">
                <a:solidFill>
                  <a:schemeClr val="tx1"/>
                </a:solidFill>
              </a:rPr>
              <a:t>var_float</a:t>
            </a:r>
            <a:r>
              <a:rPr lang="ru-RU" sz="6400" dirty="0" smtClean="0">
                <a:solidFill>
                  <a:schemeClr val="tx1"/>
                </a:solidFill>
              </a:rPr>
              <a:t>, а затем </a:t>
            </a:r>
            <a:r>
              <a:rPr lang="ru-RU" sz="6400" dirty="0" err="1" smtClean="0">
                <a:solidFill>
                  <a:schemeClr val="tx1"/>
                </a:solidFill>
              </a:rPr>
              <a:t>big_int</a:t>
            </a:r>
            <a:r>
              <a:rPr lang="ru-RU" sz="6400" dirty="0" smtClean="0">
                <a:solidFill>
                  <a:schemeClr val="tx1"/>
                </a:solidFill>
              </a:rPr>
              <a:t> на </a:t>
            </a:r>
            <a:r>
              <a:rPr lang="ru-RU" sz="6400" dirty="0" err="1" smtClean="0">
                <a:solidFill>
                  <a:schemeClr val="tx1"/>
                </a:solidFill>
              </a:rPr>
              <a:t>var_float</a:t>
            </a:r>
            <a:r>
              <a:rPr lang="ru-RU" sz="6400" dirty="0" smtClean="0">
                <a:solidFill>
                  <a:schemeClr val="tx1"/>
                </a:solidFill>
              </a:rPr>
              <a:t>. Результат данных выражений не привязывайте ни к каким переменным.</a:t>
            </a:r>
          </a:p>
          <a:p>
            <a:pPr marL="91440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Измените значение переменной </a:t>
            </a:r>
            <a:r>
              <a:rPr lang="ru-RU" sz="6400" dirty="0" err="1" smtClean="0">
                <a:solidFill>
                  <a:schemeClr val="tx1"/>
                </a:solidFill>
              </a:rPr>
              <a:t>var_str</a:t>
            </a:r>
            <a:r>
              <a:rPr lang="ru-RU" sz="6400" dirty="0" smtClean="0">
                <a:solidFill>
                  <a:schemeClr val="tx1"/>
                </a:solidFill>
              </a:rPr>
              <a:t> на "</a:t>
            </a:r>
            <a:r>
              <a:rPr lang="ru-RU" sz="6400" dirty="0" err="1" smtClean="0">
                <a:solidFill>
                  <a:schemeClr val="tx1"/>
                </a:solidFill>
              </a:rPr>
              <a:t>NoNoYesYesYes</a:t>
            </a:r>
            <a:r>
              <a:rPr lang="ru-RU" sz="6400" dirty="0" smtClean="0">
                <a:solidFill>
                  <a:schemeClr val="tx1"/>
                </a:solidFill>
              </a:rPr>
              <a:t>". При формировании нового значения используйте операции конкатенации (+) и повторения строки (*).</a:t>
            </a:r>
          </a:p>
          <a:p>
            <a:pPr marL="914400" indent="180000" algn="just">
              <a:buFont typeface="+mj-lt"/>
              <a:buAutoNum type="arabicPeriod"/>
            </a:pPr>
            <a:r>
              <a:rPr lang="ru-RU" sz="6400" dirty="0" smtClean="0">
                <a:solidFill>
                  <a:schemeClr val="tx1"/>
                </a:solidFill>
              </a:rPr>
              <a:t> Выведите значения всех переменных.</a:t>
            </a:r>
          </a:p>
          <a:p>
            <a:pPr lvl="0"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/>
              <a:t>Практическая работа</a:t>
            </a:r>
            <a:br>
              <a:rPr lang="ru-RU" sz="3200" b="1" i="1" dirty="0" smtClean="0"/>
            </a:br>
            <a:r>
              <a:rPr lang="ru-RU" sz="3200" b="1" i="1" dirty="0" smtClean="0"/>
              <a:t>Логические выражения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/>
              <a:t>Присвойте двум переменным любые числовые значения.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Составьте четыре сложных логических выражения с помощью оператора </a:t>
            </a:r>
            <a:r>
              <a:rPr lang="ru-RU" b="1" dirty="0" err="1" smtClean="0"/>
              <a:t>and</a:t>
            </a:r>
            <a:r>
              <a:rPr lang="ru-RU" dirty="0" smtClean="0"/>
              <a:t>, два из которых должны давать истину, а два других - ложь.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Аналогично выполните п. 2, но уже используя оператор </a:t>
            </a:r>
            <a:r>
              <a:rPr lang="ru-RU" b="1" dirty="0" err="1" smtClean="0"/>
              <a:t>or</a:t>
            </a:r>
            <a:r>
              <a:rPr lang="ru-RU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Попробуйте использовать в сложных логических выражениях работу с переменными строкового типа.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Практическая работа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Ввод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 smtClean="0"/>
              <a:t> Создайте </a:t>
            </a:r>
            <a:r>
              <a:rPr lang="ru-RU" dirty="0" err="1" smtClean="0"/>
              <a:t>скрипт</a:t>
            </a:r>
            <a:r>
              <a:rPr lang="ru-RU" dirty="0" smtClean="0"/>
              <a:t> (файл </a:t>
            </a:r>
            <a:r>
              <a:rPr lang="ru-RU" dirty="0" err="1" smtClean="0"/>
              <a:t>data.py</a:t>
            </a:r>
            <a:r>
              <a:rPr lang="ru-RU" dirty="0" smtClean="0"/>
              <a:t>), который бы запрашивал у пользователя</a:t>
            </a:r>
            <a:endParaRPr lang="ru-RU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его имя</a:t>
            </a:r>
            <a:r>
              <a:rPr lang="en-US" dirty="0" smtClean="0"/>
              <a:t>: "What is your name?"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 </a:t>
            </a:r>
            <a:r>
              <a:rPr lang="ru-RU" dirty="0" smtClean="0"/>
              <a:t>возраст</a:t>
            </a:r>
            <a:r>
              <a:rPr lang="en-US" dirty="0" smtClean="0"/>
              <a:t>: "How old are you?"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 </a:t>
            </a:r>
            <a:r>
              <a:rPr lang="ru-RU" dirty="0" smtClean="0"/>
              <a:t>место жительства</a:t>
            </a:r>
            <a:r>
              <a:rPr lang="en-US" dirty="0" smtClean="0"/>
              <a:t>: "Where are you live?"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 </a:t>
            </a:r>
            <a:r>
              <a:rPr lang="ru-RU" sz="2400" dirty="0" smtClean="0"/>
              <a:t>а затем выводил три строки</a:t>
            </a:r>
            <a:endParaRPr lang="ru-RU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"</a:t>
            </a:r>
            <a:r>
              <a:rPr lang="ru-RU" dirty="0" err="1" smtClean="0"/>
              <a:t>This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i="1" dirty="0" smtClean="0"/>
              <a:t>имя</a:t>
            </a:r>
            <a:r>
              <a:rPr lang="ru-RU" dirty="0" smtClean="0"/>
              <a:t>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"</a:t>
            </a:r>
            <a:r>
              <a:rPr lang="ru-RU" dirty="0" err="1" smtClean="0"/>
              <a:t>It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i="1" dirty="0" smtClean="0"/>
              <a:t>возраст</a:t>
            </a:r>
            <a:r>
              <a:rPr lang="ru-RU" dirty="0" smtClean="0"/>
              <a:t>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"</a:t>
            </a:r>
            <a:r>
              <a:rPr lang="ru-RU" dirty="0" err="1" smtClean="0"/>
              <a:t>He</a:t>
            </a:r>
            <a:r>
              <a:rPr lang="ru-RU" dirty="0" smtClean="0"/>
              <a:t> </a:t>
            </a:r>
            <a:r>
              <a:rPr lang="ru-RU" dirty="0" err="1" smtClean="0"/>
              <a:t>live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i="1" dirty="0" err="1" smtClean="0"/>
              <a:t>место_жительства</a:t>
            </a:r>
            <a:r>
              <a:rPr lang="ru-RU" dirty="0" smtClean="0"/>
              <a:t>"</a:t>
            </a:r>
            <a:endParaRPr lang="ru-RU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 </a:t>
            </a:r>
            <a:r>
              <a:rPr lang="ru-RU" sz="2400" dirty="0" smtClean="0"/>
              <a:t>где вместо </a:t>
            </a:r>
            <a:r>
              <a:rPr lang="ru-RU" sz="2400" i="1" dirty="0" smtClean="0"/>
              <a:t>имя, возраст, </a:t>
            </a:r>
            <a:r>
              <a:rPr lang="ru-RU" sz="2400" i="1" dirty="0" err="1" smtClean="0"/>
              <a:t>место_жительства</a:t>
            </a:r>
            <a:r>
              <a:rPr lang="ru-RU" sz="2400" dirty="0" smtClean="0"/>
              <a:t> должны быть соответствующие данные, введенные пользователем</a:t>
            </a:r>
            <a:endParaRPr lang="ru-RU" sz="3200" dirty="0" smtClean="0"/>
          </a:p>
          <a:p>
            <a:pPr marL="457200" lvl="0" indent="-457200">
              <a:buFont typeface="+mj-lt"/>
              <a:buAutoNum type="arabicPeriod"/>
            </a:pPr>
            <a:endParaRPr lang="ru-RU" sz="18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Операции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53951" y="1517373"/>
            <a:ext cx="8261873" cy="360381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Можно сказать, что </a:t>
            </a:r>
            <a:r>
              <a:rPr lang="ru-RU" i="1" dirty="0" smtClean="0"/>
              <a:t>операция</a:t>
            </a:r>
            <a:r>
              <a:rPr lang="ru-RU" dirty="0" smtClean="0"/>
              <a:t> — это выполнение каких-нибудь действий над данными (</a:t>
            </a:r>
            <a:r>
              <a:rPr lang="ru-RU" i="1" dirty="0" smtClean="0"/>
              <a:t>операндами</a:t>
            </a:r>
            <a:r>
              <a:rPr lang="ru-RU" dirty="0" smtClean="0"/>
              <a:t>). Для выполнения конкретных действий требуются специальные инструменты — </a:t>
            </a:r>
            <a:r>
              <a:rPr lang="ru-RU" i="1" dirty="0" smtClean="0"/>
              <a:t>операторы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Например, символ </a:t>
            </a:r>
            <a:r>
              <a:rPr lang="ru-RU" b="1" dirty="0" smtClean="0"/>
              <a:t>"+"</a:t>
            </a:r>
            <a:r>
              <a:rPr lang="ru-RU" dirty="0" smtClean="0"/>
              <a:t> по отношению к числам выполняет операцию сложения, а по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отношению к строкам — конкатенацию (соединение). Парный знак </a:t>
            </a:r>
            <a:r>
              <a:rPr lang="ru-RU" b="1" dirty="0" smtClean="0"/>
              <a:t>**</a:t>
            </a:r>
            <a:r>
              <a:rPr lang="ru-RU" dirty="0" smtClean="0"/>
              <a:t> возводит первое число в степень второго.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10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801" y="2533952"/>
            <a:ext cx="3696363" cy="181346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51038" y="2744346"/>
          <a:ext cx="826135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0675"/>
                <a:gridCol w="4130675"/>
              </a:tblGrid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Выражение</a:t>
                      </a:r>
                      <a:endParaRPr lang="ru-RU" sz="1100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ysClr val="windowText" lastClr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выполнения</a:t>
                      </a:r>
                      <a:endParaRPr lang="ru-RU" sz="110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34.907 + 320.65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355.55699999999996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"Hi, " + "world :)"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'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world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:)'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" * 10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'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'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2303" y="1740231"/>
            <a:ext cx="8808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85394" y="661188"/>
            <a:ext cx="8621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362" y="1284790"/>
            <a:ext cx="7363228" cy="479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88615" y="790501"/>
            <a:ext cx="4455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Операции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9821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Изменение типа данных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0721" y="1678329"/>
            <a:ext cx="8261873" cy="4044740"/>
          </a:xfrm>
        </p:spPr>
        <p:txBody>
          <a:bodyPr/>
          <a:lstStyle/>
          <a:p>
            <a:pPr algn="just"/>
            <a:r>
              <a:rPr lang="ru-RU" sz="1600" dirty="0" smtClean="0"/>
              <a:t>Что будет, если мы попытаемся выполнить в одном выражении операцию над разными типами данных? Например, сложить целое и дробное число, число и строку. Однозначный ответ дать нельзя: так, при складывании целого числа и числа с плавающей точкой, получается число с плавающей точкой, а если попытаться сложить любое число и строку, то интерпретатор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выдаст ошибку.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01448" y="3543889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Выражение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Результат выполнения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1 + 0.65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1.6499999999999999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Hi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" + 15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O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и б к а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2847" y="880765"/>
            <a:ext cx="8261873" cy="4860277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Однако, бывают случаи, когда программа получает данные в виде строк, а оперировать должна числами (или наоборот). В таком случае используются специальные функции (особые операторы), позволяющие преобразовать один тип данных в другой. Так функция </a:t>
            </a:r>
            <a:r>
              <a:rPr lang="ru-RU" sz="1600" b="1" dirty="0" err="1" smtClean="0"/>
              <a:t>int</a:t>
            </a:r>
            <a:r>
              <a:rPr lang="ru-RU" sz="1600" b="1" dirty="0" smtClean="0"/>
              <a:t>()</a:t>
            </a:r>
            <a:r>
              <a:rPr lang="ru-RU" sz="1600" dirty="0" smtClean="0"/>
              <a:t> преобразует переданную ей строку (или число с плавающей точкой) в целое, функция </a:t>
            </a:r>
            <a:r>
              <a:rPr lang="ru-RU" sz="1600" b="1" dirty="0" err="1" smtClean="0"/>
              <a:t>str</a:t>
            </a:r>
            <a:r>
              <a:rPr lang="ru-RU" sz="1600" b="1" dirty="0" smtClean="0"/>
              <a:t>()</a:t>
            </a:r>
            <a:r>
              <a:rPr lang="ru-RU" sz="1600" dirty="0" smtClean="0"/>
              <a:t> преобразует переданный ей аргумент в строку, </a:t>
            </a:r>
            <a:r>
              <a:rPr lang="ru-RU" sz="1600" b="1" dirty="0" err="1" smtClean="0"/>
              <a:t>float</a:t>
            </a:r>
            <a:r>
              <a:rPr lang="ru-RU" sz="1600" b="1" dirty="0" smtClean="0"/>
              <a:t>()</a:t>
            </a:r>
            <a:r>
              <a:rPr lang="ru-RU" sz="1600" dirty="0" smtClean="0"/>
              <a:t> - в дробное число.</a:t>
            </a:r>
          </a:p>
          <a:p>
            <a:pPr algn="just"/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8136" y="2444294"/>
          <a:ext cx="7551838" cy="3669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5919"/>
                <a:gridCol w="3775919"/>
              </a:tblGrid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Выражение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Результат выполнения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("56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")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(4.03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("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comp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486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")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O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и б к а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str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(56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'56'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str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(4.03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'4.03'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float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(56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56.0</a:t>
                      </a:r>
                    </a:p>
                  </a:txBody>
                  <a:tcPr marL="0" marR="0" marT="0" marB="0" anchor="b"/>
                </a:tc>
              </a:tr>
              <a:tr h="256051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float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("56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")</a:t>
                      </a: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56.0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40815" y="927588"/>
            <a:ext cx="9286993" cy="4514127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7777" y="1084630"/>
            <a:ext cx="86694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Кроме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того,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операций с числами используются функции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abs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(вычисление абсолютного значения — модуля,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abs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(−3) → 3),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pow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() (возведение в степень,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pow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(2,3)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→ 8),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divmod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() (вычисление результата целочисленного деления и остатка,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divmod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(17,5)→ (3,2))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round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() (округление,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round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(100.0/6) → 17.0).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Эти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функции являются «встроенными», что означает, что для их использования нет необходимости подключать дополнительные модули. Все прочие функции для работы с числами (математические), такие как вычисление квадратного корня, синуса и пр. требуют подключения модуля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math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515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4873beb7-5857-4685-be1f-d57550cc96c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1702</Words>
  <Application>Microsoft Office PowerPoint</Application>
  <PresentationFormat>Произвольный</PresentationFormat>
  <Paragraphs>255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Кнопка</vt:lpstr>
      <vt:lpstr>Алгоритмизация  и  программирование  и.о. доцент кафедры ИС  Муханова А.А </vt:lpstr>
      <vt:lpstr>План лекции: 1.Структурированные и базовые типы данных.  2.Простые типы данных. Порядковые типы данных. Целые типы данных.  3.Стандартные математические функции для работы с различными типами данных. 4.Переменные 5.Инструкция присваивания 6. Инструкция ввода/вывода. 7. Ветвление.    </vt:lpstr>
      <vt:lpstr>Данные и их типы </vt:lpstr>
      <vt:lpstr>Операции </vt:lpstr>
      <vt:lpstr>Примеры</vt:lpstr>
      <vt:lpstr>Презентация PowerPoint</vt:lpstr>
      <vt:lpstr>Изменение типа данных </vt:lpstr>
      <vt:lpstr>Презентация PowerPoint</vt:lpstr>
      <vt:lpstr> </vt:lpstr>
      <vt:lpstr>Переменные </vt:lpstr>
      <vt:lpstr>Операция присваивания</vt:lpstr>
      <vt:lpstr>Переменные </vt:lpstr>
      <vt:lpstr>В следующем списке перечислены все зарезервированные слова</vt:lpstr>
      <vt:lpstr>Презентация PowerPoint</vt:lpstr>
      <vt:lpstr>Простое вычисление сложных процентов </vt:lpstr>
      <vt:lpstr>Презентация PowerPoint</vt:lpstr>
      <vt:lpstr>Презентация PowerPoint</vt:lpstr>
      <vt:lpstr>Презентация PowerPoint</vt:lpstr>
      <vt:lpstr>Логические выражения</vt:lpstr>
      <vt:lpstr>Логические операторы </vt:lpstr>
      <vt:lpstr>Примеры</vt:lpstr>
      <vt:lpstr>Сложные логические выражения</vt:lpstr>
      <vt:lpstr>Сложные логические выражения</vt:lpstr>
      <vt:lpstr>Примеры</vt:lpstr>
      <vt:lpstr>Презентация PowerPoint</vt:lpstr>
      <vt:lpstr>Ввод данных с клавиатуры </vt:lpstr>
      <vt:lpstr>Презентация PowerPoint</vt:lpstr>
      <vt:lpstr>Примеры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</vt:lpstr>
      <vt:lpstr>Практическая работа инструкция присваивания </vt:lpstr>
      <vt:lpstr>Практическая работа Логические выражения </vt:lpstr>
      <vt:lpstr>Практическая работа Ввод данных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2022-11-01T08:56:50Z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