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1" r:id="rId2"/>
    <p:sldId id="256" r:id="rId3"/>
    <p:sldId id="262" r:id="rId4"/>
    <p:sldId id="264" r:id="rId5"/>
    <p:sldId id="266" r:id="rId6"/>
    <p:sldId id="267" r:id="rId7"/>
    <p:sldId id="270" r:id="rId8"/>
    <p:sldId id="268" r:id="rId9"/>
    <p:sldId id="269" r:id="rId10"/>
    <p:sldId id="271" r:id="rId11"/>
    <p:sldId id="272" r:id="rId12"/>
    <p:sldId id="273" r:id="rId13"/>
    <p:sldId id="274" r:id="rId14"/>
    <p:sldId id="275" r:id="rId15"/>
    <p:sldId id="276" r:id="rId16"/>
    <p:sldId id="279" r:id="rId17"/>
    <p:sldId id="294" r:id="rId18"/>
    <p:sldId id="295" r:id="rId19"/>
    <p:sldId id="296" r:id="rId20"/>
    <p:sldId id="302" r:id="rId21"/>
    <p:sldId id="303" r:id="rId22"/>
    <p:sldId id="304" r:id="rId23"/>
    <p:sldId id="305" r:id="rId24"/>
    <p:sldId id="306" r:id="rId25"/>
    <p:sldId id="307" r:id="rId26"/>
    <p:sldId id="308" r:id="rId27"/>
    <p:sldId id="29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F752F-646C-4DD4-8C23-786A3C508718}" type="doc">
      <dgm:prSet loTypeId="urn:microsoft.com/office/officeart/2005/8/layout/venn1" loCatId="relationship" qsTypeId="urn:microsoft.com/office/officeart/2005/8/quickstyle/simple5" qsCatId="simple" csTypeId="urn:microsoft.com/office/officeart/2005/8/colors/accent0_1" csCatId="mainScheme" phldr="1"/>
      <dgm:spPr/>
    </dgm:pt>
    <dgm:pt modelId="{967E9A94-6220-46D4-95AD-E0397111BB0C}">
      <dgm:prSet phldrT="[Текст]" custT="1"/>
      <dgm:spPr/>
      <dgm:t>
        <a:bodyPr/>
        <a:lstStyle/>
        <a:p>
          <a:r>
            <a:rPr lang="ru-RU" sz="2000" b="1" dirty="0" smtClean="0">
              <a:solidFill>
                <a:srgbClr val="FFFF00"/>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тәжірибе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әрекетті ойлау</a:t>
          </a: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нақты заттармен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тікелей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байланыса</a:t>
          </a:r>
          <a:r>
            <a:rPr lang="ru-RU" sz="2000" dirty="0" smtClean="0">
              <a:solidFill>
                <a:schemeClr val="tx1"/>
              </a:solidFill>
              <a:latin typeface="Times New Roman" pitchFamily="18" charset="0"/>
              <a:cs typeface="Times New Roman" pitchFamily="18" charset="0"/>
            </a:rPr>
            <a:t>, ой </a:t>
          </a:r>
          <a:r>
            <a:rPr lang="ru-RU" sz="2000" dirty="0" err="1" smtClean="0">
              <a:solidFill>
                <a:schemeClr val="tx1"/>
              </a:solidFill>
              <a:latin typeface="Times New Roman" pitchFamily="18" charset="0"/>
              <a:cs typeface="Times New Roman" pitchFamily="18" charset="0"/>
            </a:rPr>
            <a:t>қызметін орындау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түрі</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dgm:t>
    </dgm:pt>
    <dgm:pt modelId="{631126FB-1BC5-45A0-8D4C-AD7E2A841C75}" type="parTrans" cxnId="{4BECEEAA-4C3C-4411-B127-8E78A2AB989E}">
      <dgm:prSet/>
      <dgm:spPr/>
      <dgm:t>
        <a:bodyPr/>
        <a:lstStyle/>
        <a:p>
          <a:endParaRPr lang="ru-RU"/>
        </a:p>
      </dgm:t>
    </dgm:pt>
    <dgm:pt modelId="{A935EA57-0FDE-4FE0-843E-0C772507837A}" type="sibTrans" cxnId="{4BECEEAA-4C3C-4411-B127-8E78A2AB989E}">
      <dgm:prSet/>
      <dgm:spPr/>
      <dgm:t>
        <a:bodyPr/>
        <a:lstStyle/>
        <a:p>
          <a:endParaRPr lang="ru-RU"/>
        </a:p>
      </dgm:t>
    </dgm:pt>
    <dgm:pt modelId="{C50A4F41-82FA-4419-B895-320915E52DFD}">
      <dgm:prSet phldrT="[Текст]" custT="1"/>
      <dgm:spPr/>
      <dgm:t>
        <a:bodyPr/>
        <a:lstStyle/>
        <a:p>
          <a:r>
            <a:rPr lang="ru-RU" sz="1800" b="1" dirty="0" smtClean="0">
              <a:solidFill>
                <a:schemeClr val="tx1"/>
              </a:solidFill>
              <a:latin typeface="Times New Roman" pitchFamily="18" charset="0"/>
              <a:cs typeface="Times New Roman" pitchFamily="18" charset="0"/>
            </a:rPr>
            <a:t>- </a:t>
          </a:r>
          <a:r>
            <a:rPr lang="ru-RU" sz="1800" b="1" dirty="0" err="1" smtClean="0">
              <a:solidFill>
                <a:schemeClr val="tx1"/>
              </a:solidFill>
              <a:latin typeface="Times New Roman" pitchFamily="18" charset="0"/>
              <a:cs typeface="Times New Roman" pitchFamily="18" charset="0"/>
            </a:rPr>
            <a:t>көрнекі-бейнелі </a:t>
          </a:r>
          <a:r>
            <a:rPr lang="ru-RU" sz="1800" dirty="0" err="1" smtClean="0">
              <a:solidFill>
                <a:schemeClr val="tx1"/>
              </a:solidFill>
              <a:latin typeface="Times New Roman" pitchFamily="18" charset="0"/>
              <a:cs typeface="Times New Roman" pitchFamily="18" charset="0"/>
            </a:rPr>
            <a:t>ойлау</a:t>
          </a:r>
          <a:r>
            <a:rPr lang="ru-RU" sz="1800" dirty="0" smtClean="0">
              <a:solidFill>
                <a:schemeClr val="tx1"/>
              </a:solidFill>
              <a:latin typeface="Times New Roman" pitchFamily="18" charset="0"/>
              <a:cs typeface="Times New Roman" pitchFamily="18" charset="0"/>
            </a:rPr>
            <a:t> – </a:t>
          </a:r>
          <a:r>
            <a:rPr lang="ru-RU" sz="1800" dirty="0" err="1" smtClean="0">
              <a:solidFill>
                <a:schemeClr val="tx1"/>
              </a:solidFill>
              <a:latin typeface="Times New Roman" pitchFamily="18" charset="0"/>
              <a:cs typeface="Times New Roman" pitchFamily="18" charset="0"/>
            </a:rPr>
            <a:t>елестер</a:t>
          </a:r>
          <a:r>
            <a:rPr lang="ru-RU" sz="1800" dirty="0" smtClean="0">
              <a:solidFill>
                <a:schemeClr val="tx1"/>
              </a:solidFill>
              <a:latin typeface="Times New Roman" pitchFamily="18" charset="0"/>
              <a:cs typeface="Times New Roman" pitchFamily="18" charset="0"/>
            </a:rPr>
            <a:t> мен психика </a:t>
          </a:r>
          <a:r>
            <a:rPr lang="ru-RU" sz="1800" dirty="0" err="1" smtClean="0">
              <a:solidFill>
                <a:schemeClr val="tx1"/>
              </a:solidFill>
              <a:latin typeface="Times New Roman" pitchFamily="18" charset="0"/>
              <a:cs typeface="Times New Roman" pitchFamily="18" charset="0"/>
            </a:rPr>
            <a:t>өрнектерін арқау еткен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ойлау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түрі</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dgm:t>
    </dgm:pt>
    <dgm:pt modelId="{1293FB4B-CA3F-42EB-9475-60B8E7DDC0FF}" type="parTrans" cxnId="{AB2023A4-F4D6-4301-AAD8-22ED117BE5C5}">
      <dgm:prSet/>
      <dgm:spPr/>
      <dgm:t>
        <a:bodyPr/>
        <a:lstStyle/>
        <a:p>
          <a:endParaRPr lang="ru-RU"/>
        </a:p>
      </dgm:t>
    </dgm:pt>
    <dgm:pt modelId="{10907E93-C783-43E5-81D8-920EF2B407CB}" type="sibTrans" cxnId="{AB2023A4-F4D6-4301-AAD8-22ED117BE5C5}">
      <dgm:prSet/>
      <dgm:spPr/>
      <dgm:t>
        <a:bodyPr/>
        <a:lstStyle/>
        <a:p>
          <a:endParaRPr lang="ru-RU"/>
        </a:p>
      </dgm:t>
    </dgm:pt>
    <dgm:pt modelId="{35B04D55-CD5E-4EAD-A7AF-C28B756D6A48}">
      <dgm:prSet phldrT="[Текст]" custT="1"/>
      <dgm:spPr/>
      <dgm:t>
        <a:bodyPr/>
        <a:lstStyle/>
        <a:p>
          <a:r>
            <a:rPr lang="ru-RU" sz="1800" b="1" dirty="0" smtClean="0">
              <a:solidFill>
                <a:srgbClr val="FFFF00"/>
              </a:solidFill>
              <a:latin typeface="Times New Roman" pitchFamily="18" charset="0"/>
              <a:cs typeface="Times New Roman" pitchFamily="18" charset="0"/>
            </a:rPr>
            <a:t>- </a:t>
          </a:r>
          <a:r>
            <a:rPr lang="ru-RU" sz="1800" b="1" dirty="0" err="1" smtClean="0">
              <a:solidFill>
                <a:schemeClr val="tx1"/>
              </a:solidFill>
              <a:latin typeface="Times New Roman" pitchFamily="18" charset="0"/>
              <a:cs typeface="Times New Roman" pitchFamily="18" charset="0"/>
            </a:rPr>
            <a:t>сөздік </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логикалы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немесе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сөздік </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рәмізді ойлау</a:t>
          </a:r>
          <a:r>
            <a:rPr lang="ru-RU" sz="1800" dirty="0" smtClean="0">
              <a:solidFill>
                <a:schemeClr val="tx1"/>
              </a:solidFill>
              <a:latin typeface="Times New Roman" pitchFamily="18" charset="0"/>
              <a:cs typeface="Times New Roman" pitchFamily="18" charset="0"/>
            </a:rPr>
            <a:t> – абстракт </a:t>
          </a:r>
          <a:r>
            <a:rPr lang="ru-RU" sz="1800" dirty="0" err="1" smtClean="0">
              <a:solidFill>
                <a:schemeClr val="tx1"/>
              </a:solidFill>
              <a:latin typeface="Times New Roman" pitchFamily="18" charset="0"/>
              <a:cs typeface="Times New Roman" pitchFamily="18" charset="0"/>
            </a:rPr>
            <a:t>түсініктерді пайдалану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және жалпыланған заңдылықтарды ашумен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байланысты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ойлау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түрі</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dgm:t>
    </dgm:pt>
    <dgm:pt modelId="{4675565D-9381-4323-BC83-08AD8D2834AD}" type="parTrans" cxnId="{440FC06D-CED7-457F-8A25-D35A452A13C8}">
      <dgm:prSet/>
      <dgm:spPr/>
      <dgm:t>
        <a:bodyPr/>
        <a:lstStyle/>
        <a:p>
          <a:endParaRPr lang="ru-RU"/>
        </a:p>
      </dgm:t>
    </dgm:pt>
    <dgm:pt modelId="{A6BE5968-74CA-4F55-8365-19A5BADD2C56}" type="sibTrans" cxnId="{440FC06D-CED7-457F-8A25-D35A452A13C8}">
      <dgm:prSet/>
      <dgm:spPr/>
      <dgm:t>
        <a:bodyPr/>
        <a:lstStyle/>
        <a:p>
          <a:endParaRPr lang="ru-RU"/>
        </a:p>
      </dgm:t>
    </dgm:pt>
    <dgm:pt modelId="{3613F819-471F-4833-BE4B-AF200507B545}" type="pres">
      <dgm:prSet presAssocID="{7A5F752F-646C-4DD4-8C23-786A3C508718}" presName="compositeShape" presStyleCnt="0">
        <dgm:presLayoutVars>
          <dgm:chMax val="7"/>
          <dgm:dir/>
          <dgm:resizeHandles val="exact"/>
        </dgm:presLayoutVars>
      </dgm:prSet>
      <dgm:spPr/>
    </dgm:pt>
    <dgm:pt modelId="{3D6D2470-2563-44CA-82F8-365A9916812C}" type="pres">
      <dgm:prSet presAssocID="{967E9A94-6220-46D4-95AD-E0397111BB0C}" presName="circ1" presStyleLbl="vennNode1" presStyleIdx="0" presStyleCnt="3" custScaleX="142228" custLinFactNeighborX="3" custLinFactNeighborY="157"/>
      <dgm:spPr/>
      <dgm:t>
        <a:bodyPr/>
        <a:lstStyle/>
        <a:p>
          <a:endParaRPr lang="ru-RU"/>
        </a:p>
      </dgm:t>
    </dgm:pt>
    <dgm:pt modelId="{67189EF5-28BC-446D-87DB-D9477082E924}" type="pres">
      <dgm:prSet presAssocID="{967E9A94-6220-46D4-95AD-E0397111BB0C}" presName="circ1Tx" presStyleLbl="revTx" presStyleIdx="0" presStyleCnt="0">
        <dgm:presLayoutVars>
          <dgm:chMax val="0"/>
          <dgm:chPref val="0"/>
          <dgm:bulletEnabled val="1"/>
        </dgm:presLayoutVars>
      </dgm:prSet>
      <dgm:spPr/>
      <dgm:t>
        <a:bodyPr/>
        <a:lstStyle/>
        <a:p>
          <a:endParaRPr lang="ru-RU"/>
        </a:p>
      </dgm:t>
    </dgm:pt>
    <dgm:pt modelId="{533D47B7-21C7-4309-A997-C6C6884FA19E}" type="pres">
      <dgm:prSet presAssocID="{C50A4F41-82FA-4419-B895-320915E52DFD}" presName="circ2" presStyleLbl="vennNode1" presStyleIdx="1" presStyleCnt="3" custScaleX="129945" custLinFactNeighborX="25148" custLinFactNeighborY="-2459"/>
      <dgm:spPr/>
      <dgm:t>
        <a:bodyPr/>
        <a:lstStyle/>
        <a:p>
          <a:endParaRPr lang="ru-RU"/>
        </a:p>
      </dgm:t>
    </dgm:pt>
    <dgm:pt modelId="{D54576F3-6453-44D9-B729-242BE9EA71A2}" type="pres">
      <dgm:prSet presAssocID="{C50A4F41-82FA-4419-B895-320915E52DFD}" presName="circ2Tx" presStyleLbl="revTx" presStyleIdx="0" presStyleCnt="0">
        <dgm:presLayoutVars>
          <dgm:chMax val="0"/>
          <dgm:chPref val="0"/>
          <dgm:bulletEnabled val="1"/>
        </dgm:presLayoutVars>
      </dgm:prSet>
      <dgm:spPr/>
      <dgm:t>
        <a:bodyPr/>
        <a:lstStyle/>
        <a:p>
          <a:endParaRPr lang="ru-RU"/>
        </a:p>
      </dgm:t>
    </dgm:pt>
    <dgm:pt modelId="{9553A8DA-67A6-4C3D-8059-64D6B1E198FB}" type="pres">
      <dgm:prSet presAssocID="{35B04D55-CD5E-4EAD-A7AF-C28B756D6A48}" presName="circ3" presStyleLbl="vennNode1" presStyleIdx="2" presStyleCnt="3" custScaleX="129942" custLinFactNeighborX="-22456" custLinFactNeighborY="-2459"/>
      <dgm:spPr/>
      <dgm:t>
        <a:bodyPr/>
        <a:lstStyle/>
        <a:p>
          <a:endParaRPr lang="ru-RU"/>
        </a:p>
      </dgm:t>
    </dgm:pt>
    <dgm:pt modelId="{B0A10263-61F1-488A-A7D2-4E666828FBCE}" type="pres">
      <dgm:prSet presAssocID="{35B04D55-CD5E-4EAD-A7AF-C28B756D6A48}" presName="circ3Tx" presStyleLbl="revTx" presStyleIdx="0" presStyleCnt="0">
        <dgm:presLayoutVars>
          <dgm:chMax val="0"/>
          <dgm:chPref val="0"/>
          <dgm:bulletEnabled val="1"/>
        </dgm:presLayoutVars>
      </dgm:prSet>
      <dgm:spPr/>
      <dgm:t>
        <a:bodyPr/>
        <a:lstStyle/>
        <a:p>
          <a:endParaRPr lang="ru-RU"/>
        </a:p>
      </dgm:t>
    </dgm:pt>
  </dgm:ptLst>
  <dgm:cxnLst>
    <dgm:cxn modelId="{16684DC5-F1E7-4818-B16D-1FA5CFF346E6}" type="presOf" srcId="{35B04D55-CD5E-4EAD-A7AF-C28B756D6A48}" destId="{B0A10263-61F1-488A-A7D2-4E666828FBCE}" srcOrd="1" destOrd="0" presId="urn:microsoft.com/office/officeart/2005/8/layout/venn1"/>
    <dgm:cxn modelId="{3286C9A0-40BC-44C8-A79C-4000F674F048}" type="presOf" srcId="{967E9A94-6220-46D4-95AD-E0397111BB0C}" destId="{3D6D2470-2563-44CA-82F8-365A9916812C}" srcOrd="0" destOrd="0" presId="urn:microsoft.com/office/officeart/2005/8/layout/venn1"/>
    <dgm:cxn modelId="{440FC06D-CED7-457F-8A25-D35A452A13C8}" srcId="{7A5F752F-646C-4DD4-8C23-786A3C508718}" destId="{35B04D55-CD5E-4EAD-A7AF-C28B756D6A48}" srcOrd="2" destOrd="0" parTransId="{4675565D-9381-4323-BC83-08AD8D2834AD}" sibTransId="{A6BE5968-74CA-4F55-8365-19A5BADD2C56}"/>
    <dgm:cxn modelId="{D2567269-6CA0-49DB-AC2A-7DF880AAE4E6}" type="presOf" srcId="{7A5F752F-646C-4DD4-8C23-786A3C508718}" destId="{3613F819-471F-4833-BE4B-AF200507B545}" srcOrd="0" destOrd="0" presId="urn:microsoft.com/office/officeart/2005/8/layout/venn1"/>
    <dgm:cxn modelId="{67C63398-8338-48B2-B28D-E92A28FE5765}" type="presOf" srcId="{967E9A94-6220-46D4-95AD-E0397111BB0C}" destId="{67189EF5-28BC-446D-87DB-D9477082E924}" srcOrd="1" destOrd="0" presId="urn:microsoft.com/office/officeart/2005/8/layout/venn1"/>
    <dgm:cxn modelId="{9D9D3F56-D408-43F3-AC4C-9684D6602374}" type="presOf" srcId="{35B04D55-CD5E-4EAD-A7AF-C28B756D6A48}" destId="{9553A8DA-67A6-4C3D-8059-64D6B1E198FB}" srcOrd="0" destOrd="0" presId="urn:microsoft.com/office/officeart/2005/8/layout/venn1"/>
    <dgm:cxn modelId="{7E09F0D0-3FF9-4E00-9A95-6A65BD5EDFD4}" type="presOf" srcId="{C50A4F41-82FA-4419-B895-320915E52DFD}" destId="{533D47B7-21C7-4309-A997-C6C6884FA19E}" srcOrd="0" destOrd="0" presId="urn:microsoft.com/office/officeart/2005/8/layout/venn1"/>
    <dgm:cxn modelId="{EF730861-CBCA-4BF5-ACC3-F6D1BC2C4838}" type="presOf" srcId="{C50A4F41-82FA-4419-B895-320915E52DFD}" destId="{D54576F3-6453-44D9-B729-242BE9EA71A2}" srcOrd="1" destOrd="0" presId="urn:microsoft.com/office/officeart/2005/8/layout/venn1"/>
    <dgm:cxn modelId="{4BECEEAA-4C3C-4411-B127-8E78A2AB989E}" srcId="{7A5F752F-646C-4DD4-8C23-786A3C508718}" destId="{967E9A94-6220-46D4-95AD-E0397111BB0C}" srcOrd="0" destOrd="0" parTransId="{631126FB-1BC5-45A0-8D4C-AD7E2A841C75}" sibTransId="{A935EA57-0FDE-4FE0-843E-0C772507837A}"/>
    <dgm:cxn modelId="{AB2023A4-F4D6-4301-AAD8-22ED117BE5C5}" srcId="{7A5F752F-646C-4DD4-8C23-786A3C508718}" destId="{C50A4F41-82FA-4419-B895-320915E52DFD}" srcOrd="1" destOrd="0" parTransId="{1293FB4B-CA3F-42EB-9475-60B8E7DDC0FF}" sibTransId="{10907E93-C783-43E5-81D8-920EF2B407CB}"/>
    <dgm:cxn modelId="{1D6F610E-9A20-4CC1-B820-B0D9C2AE2A66}" type="presParOf" srcId="{3613F819-471F-4833-BE4B-AF200507B545}" destId="{3D6D2470-2563-44CA-82F8-365A9916812C}" srcOrd="0" destOrd="0" presId="urn:microsoft.com/office/officeart/2005/8/layout/venn1"/>
    <dgm:cxn modelId="{85675198-1961-4D2C-BC06-317BF2AAF806}" type="presParOf" srcId="{3613F819-471F-4833-BE4B-AF200507B545}" destId="{67189EF5-28BC-446D-87DB-D9477082E924}" srcOrd="1" destOrd="0" presId="urn:microsoft.com/office/officeart/2005/8/layout/venn1"/>
    <dgm:cxn modelId="{2C38AD79-FAB9-4D3F-B60B-926881BAEB75}" type="presParOf" srcId="{3613F819-471F-4833-BE4B-AF200507B545}" destId="{533D47B7-21C7-4309-A997-C6C6884FA19E}" srcOrd="2" destOrd="0" presId="urn:microsoft.com/office/officeart/2005/8/layout/venn1"/>
    <dgm:cxn modelId="{7AB3A665-7278-440A-BAF2-A224C0FCD1A7}" type="presParOf" srcId="{3613F819-471F-4833-BE4B-AF200507B545}" destId="{D54576F3-6453-44D9-B729-242BE9EA71A2}" srcOrd="3" destOrd="0" presId="urn:microsoft.com/office/officeart/2005/8/layout/venn1"/>
    <dgm:cxn modelId="{9B27A4EA-5FCE-4286-94AD-9BECAAEA61CE}" type="presParOf" srcId="{3613F819-471F-4833-BE4B-AF200507B545}" destId="{9553A8DA-67A6-4C3D-8059-64D6B1E198FB}" srcOrd="4" destOrd="0" presId="urn:microsoft.com/office/officeart/2005/8/layout/venn1"/>
    <dgm:cxn modelId="{109421B0-DC50-46F6-B41C-76F80E05481D}" type="presParOf" srcId="{3613F819-471F-4833-BE4B-AF200507B545}" destId="{B0A10263-61F1-488A-A7D2-4E666828FBCE}"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2D3FF-1004-4841-AAA5-5131AF10AC9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9E4C7047-160A-4670-B321-8D392448AAC5}">
      <dgm:prSet phldrT="[Текст]"/>
      <dgm:spPr/>
      <dgm:t>
        <a:bodyPr/>
        <a:lstStyle/>
        <a:p>
          <a:r>
            <a:rPr lang="ru-RU" dirty="0" err="1" smtClean="0"/>
            <a:t>Вербалды</a:t>
          </a:r>
          <a:r>
            <a:rPr lang="ru-RU" dirty="0" smtClean="0"/>
            <a:t> </a:t>
          </a:r>
          <a:r>
            <a:rPr lang="ru-RU" dirty="0" err="1" smtClean="0"/>
            <a:t>(сөздік</a:t>
          </a:r>
          <a:r>
            <a:rPr lang="ru-RU" dirty="0" smtClean="0"/>
            <a:t>)</a:t>
          </a:r>
          <a:endParaRPr lang="ru-RU" dirty="0"/>
        </a:p>
      </dgm:t>
    </dgm:pt>
    <dgm:pt modelId="{26080B77-0B46-4C78-BEB6-59E1AC6B3E7E}" type="parTrans" cxnId="{7B0721CE-7D56-42F0-AD1F-76B169EF6951}">
      <dgm:prSet/>
      <dgm:spPr/>
      <dgm:t>
        <a:bodyPr/>
        <a:lstStyle/>
        <a:p>
          <a:endParaRPr lang="ru-RU"/>
        </a:p>
      </dgm:t>
    </dgm:pt>
    <dgm:pt modelId="{8CA223AC-6690-4BF6-AA81-F281A4F85769}" type="sibTrans" cxnId="{7B0721CE-7D56-42F0-AD1F-76B169EF6951}">
      <dgm:prSet/>
      <dgm:spPr/>
      <dgm:t>
        <a:bodyPr/>
        <a:lstStyle/>
        <a:p>
          <a:endParaRPr lang="ru-RU"/>
        </a:p>
      </dgm:t>
    </dgm:pt>
    <dgm:pt modelId="{F7CE81CF-B6FD-490D-B319-65D1382268E5}">
      <dgm:prSet phldrT="[Текст]"/>
      <dgm:spPr/>
      <dgm:t>
        <a:bodyPr/>
        <a:lstStyle/>
        <a:p>
          <a:r>
            <a:rPr lang="ru-RU" dirty="0" err="1" smtClean="0"/>
            <a:t>визуалды</a:t>
          </a:r>
          <a:r>
            <a:rPr lang="ru-RU" dirty="0" smtClean="0"/>
            <a:t> </a:t>
          </a:r>
          <a:r>
            <a:rPr lang="ru-RU" dirty="0" err="1" smtClean="0"/>
            <a:t>(көру</a:t>
          </a:r>
          <a:r>
            <a:rPr lang="ru-RU" dirty="0" smtClean="0"/>
            <a:t>)</a:t>
          </a:r>
          <a:endParaRPr lang="ru-RU" dirty="0"/>
        </a:p>
      </dgm:t>
    </dgm:pt>
    <dgm:pt modelId="{EDEDD2A0-5432-4369-87B3-9FDBC2ACAA9D}" type="parTrans" cxnId="{2ACED3B1-2FB3-42D3-82A9-CF78FF4D2162}">
      <dgm:prSet/>
      <dgm:spPr/>
      <dgm:t>
        <a:bodyPr/>
        <a:lstStyle/>
        <a:p>
          <a:endParaRPr lang="ru-RU"/>
        </a:p>
      </dgm:t>
    </dgm:pt>
    <dgm:pt modelId="{9C408668-0AA3-4192-8B99-75C703EB8C1D}" type="sibTrans" cxnId="{2ACED3B1-2FB3-42D3-82A9-CF78FF4D2162}">
      <dgm:prSet/>
      <dgm:spPr/>
      <dgm:t>
        <a:bodyPr/>
        <a:lstStyle/>
        <a:p>
          <a:endParaRPr lang="ru-RU"/>
        </a:p>
      </dgm:t>
    </dgm:pt>
    <dgm:pt modelId="{22A2C21C-1FE2-4DF7-99F4-A7468922ED27}" type="pres">
      <dgm:prSet presAssocID="{9D22D3FF-1004-4841-AAA5-5131AF10AC98}" presName="compositeShape" presStyleCnt="0">
        <dgm:presLayoutVars>
          <dgm:chMax val="2"/>
          <dgm:dir/>
          <dgm:resizeHandles val="exact"/>
        </dgm:presLayoutVars>
      </dgm:prSet>
      <dgm:spPr/>
      <dgm:t>
        <a:bodyPr/>
        <a:lstStyle/>
        <a:p>
          <a:endParaRPr lang="ru-RU"/>
        </a:p>
      </dgm:t>
    </dgm:pt>
    <dgm:pt modelId="{A74E6CCD-2679-46F7-AFD6-831936BC022C}" type="pres">
      <dgm:prSet presAssocID="{9D22D3FF-1004-4841-AAA5-5131AF10AC98}" presName="ribbon" presStyleLbl="node1" presStyleIdx="0" presStyleCnt="1" custLinFactNeighborX="-17376" custLinFactNeighborY="1328"/>
      <dgm:spPr/>
      <dgm:t>
        <a:bodyPr/>
        <a:lstStyle/>
        <a:p>
          <a:endParaRPr lang="ru-RU"/>
        </a:p>
      </dgm:t>
    </dgm:pt>
    <dgm:pt modelId="{7E95296B-68EC-4238-9B5A-DAD8409D358D}" type="pres">
      <dgm:prSet presAssocID="{9D22D3FF-1004-4841-AAA5-5131AF10AC98}" presName="leftArrowText" presStyleLbl="node1" presStyleIdx="0" presStyleCnt="1">
        <dgm:presLayoutVars>
          <dgm:chMax val="0"/>
          <dgm:bulletEnabled val="1"/>
        </dgm:presLayoutVars>
      </dgm:prSet>
      <dgm:spPr/>
      <dgm:t>
        <a:bodyPr/>
        <a:lstStyle/>
        <a:p>
          <a:endParaRPr lang="ru-RU"/>
        </a:p>
      </dgm:t>
    </dgm:pt>
    <dgm:pt modelId="{1B3B54B8-A535-44B5-8003-FEFDDC4802D6}" type="pres">
      <dgm:prSet presAssocID="{9D22D3FF-1004-4841-AAA5-5131AF10AC98}" presName="rightArrowText" presStyleLbl="node1" presStyleIdx="0" presStyleCnt="1">
        <dgm:presLayoutVars>
          <dgm:chMax val="0"/>
          <dgm:bulletEnabled val="1"/>
        </dgm:presLayoutVars>
      </dgm:prSet>
      <dgm:spPr/>
      <dgm:t>
        <a:bodyPr/>
        <a:lstStyle/>
        <a:p>
          <a:endParaRPr lang="ru-RU"/>
        </a:p>
      </dgm:t>
    </dgm:pt>
  </dgm:ptLst>
  <dgm:cxnLst>
    <dgm:cxn modelId="{2ACED3B1-2FB3-42D3-82A9-CF78FF4D2162}" srcId="{9D22D3FF-1004-4841-AAA5-5131AF10AC98}" destId="{F7CE81CF-B6FD-490D-B319-65D1382268E5}" srcOrd="1" destOrd="0" parTransId="{EDEDD2A0-5432-4369-87B3-9FDBC2ACAA9D}" sibTransId="{9C408668-0AA3-4192-8B99-75C703EB8C1D}"/>
    <dgm:cxn modelId="{1C74943C-8E3F-4770-9963-411F47BABFB0}" type="presOf" srcId="{9E4C7047-160A-4670-B321-8D392448AAC5}" destId="{7E95296B-68EC-4238-9B5A-DAD8409D358D}" srcOrd="0" destOrd="0" presId="urn:microsoft.com/office/officeart/2005/8/layout/arrow6"/>
    <dgm:cxn modelId="{7B0721CE-7D56-42F0-AD1F-76B169EF6951}" srcId="{9D22D3FF-1004-4841-AAA5-5131AF10AC98}" destId="{9E4C7047-160A-4670-B321-8D392448AAC5}" srcOrd="0" destOrd="0" parTransId="{26080B77-0B46-4C78-BEB6-59E1AC6B3E7E}" sibTransId="{8CA223AC-6690-4BF6-AA81-F281A4F85769}"/>
    <dgm:cxn modelId="{C0123461-4DBB-44F8-93FE-203CF6763541}" type="presOf" srcId="{9D22D3FF-1004-4841-AAA5-5131AF10AC98}" destId="{22A2C21C-1FE2-4DF7-99F4-A7468922ED27}" srcOrd="0" destOrd="0" presId="urn:microsoft.com/office/officeart/2005/8/layout/arrow6"/>
    <dgm:cxn modelId="{CDC51295-D3E5-431D-9D65-D55D996226F1}" type="presOf" srcId="{F7CE81CF-B6FD-490D-B319-65D1382268E5}" destId="{1B3B54B8-A535-44B5-8003-FEFDDC4802D6}" srcOrd="0" destOrd="0" presId="urn:microsoft.com/office/officeart/2005/8/layout/arrow6"/>
    <dgm:cxn modelId="{CFFC7D08-923A-44AD-92EB-A70B1AD30D3E}" type="presParOf" srcId="{22A2C21C-1FE2-4DF7-99F4-A7468922ED27}" destId="{A74E6CCD-2679-46F7-AFD6-831936BC022C}" srcOrd="0" destOrd="0" presId="urn:microsoft.com/office/officeart/2005/8/layout/arrow6"/>
    <dgm:cxn modelId="{4F199AC2-C6C4-4093-9D4B-4E126A899B42}" type="presParOf" srcId="{22A2C21C-1FE2-4DF7-99F4-A7468922ED27}" destId="{7E95296B-68EC-4238-9B5A-DAD8409D358D}" srcOrd="1" destOrd="0" presId="urn:microsoft.com/office/officeart/2005/8/layout/arrow6"/>
    <dgm:cxn modelId="{336E4168-EA84-47A4-8A2F-DAE54D536AE3}" type="presParOf" srcId="{22A2C21C-1FE2-4DF7-99F4-A7468922ED27}" destId="{1B3B54B8-A535-44B5-8003-FEFDDC4802D6}"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A3F38-7B06-4BD0-80C7-F17D0C16BBB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1CF9F533-AF91-4BFD-B869-DC99DB76B26C}">
      <dgm:prSet phldrT="[Текст]"/>
      <dgm:spPr/>
      <dgm:t>
        <a:bodyPr/>
        <a:lstStyle/>
        <a:p>
          <a:r>
            <a:rPr lang="ru-RU" dirty="0" err="1" smtClean="0"/>
            <a:t>нақты</a:t>
          </a:r>
          <a:endParaRPr lang="ru-RU" dirty="0"/>
        </a:p>
      </dgm:t>
    </dgm:pt>
    <dgm:pt modelId="{4E0AEBAF-7067-4723-9563-F54CAB5A22EF}" type="parTrans" cxnId="{B6AA7F5C-AAEF-47C7-A4AF-2C341DE351B5}">
      <dgm:prSet/>
      <dgm:spPr/>
      <dgm:t>
        <a:bodyPr/>
        <a:lstStyle/>
        <a:p>
          <a:endParaRPr lang="ru-RU"/>
        </a:p>
      </dgm:t>
    </dgm:pt>
    <dgm:pt modelId="{4AB20106-6A7D-4D66-91D8-CAA11FB8FFC5}" type="sibTrans" cxnId="{B6AA7F5C-AAEF-47C7-A4AF-2C341DE351B5}">
      <dgm:prSet/>
      <dgm:spPr/>
      <dgm:t>
        <a:bodyPr/>
        <a:lstStyle/>
        <a:p>
          <a:endParaRPr lang="ru-RU"/>
        </a:p>
      </dgm:t>
    </dgm:pt>
    <dgm:pt modelId="{3D1C60C0-53A3-4F32-880A-2F7AE1BF1BB6}">
      <dgm:prSet phldrT="[Текст]"/>
      <dgm:spPr/>
      <dgm:t>
        <a:bodyPr/>
        <a:lstStyle/>
        <a:p>
          <a:r>
            <a:rPr lang="ru-RU" dirty="0" err="1" smtClean="0"/>
            <a:t>дерексіз</a:t>
          </a:r>
          <a:r>
            <a:rPr lang="ru-RU" dirty="0" smtClean="0"/>
            <a:t> (абстракт)</a:t>
          </a:r>
          <a:endParaRPr lang="ru-RU" dirty="0"/>
        </a:p>
      </dgm:t>
    </dgm:pt>
    <dgm:pt modelId="{E56F4C5A-5B2B-4AFE-B60C-E67467BCD31A}" type="sibTrans" cxnId="{8C61D70A-11B9-4887-A4CB-6D47C8D75291}">
      <dgm:prSet/>
      <dgm:spPr/>
      <dgm:t>
        <a:bodyPr/>
        <a:lstStyle/>
        <a:p>
          <a:endParaRPr lang="ru-RU"/>
        </a:p>
      </dgm:t>
    </dgm:pt>
    <dgm:pt modelId="{71CA5D30-2541-47E9-9650-43DC9E7F1A18}" type="parTrans" cxnId="{8C61D70A-11B9-4887-A4CB-6D47C8D75291}">
      <dgm:prSet/>
      <dgm:spPr/>
      <dgm:t>
        <a:bodyPr/>
        <a:lstStyle/>
        <a:p>
          <a:endParaRPr lang="ru-RU"/>
        </a:p>
      </dgm:t>
    </dgm:pt>
    <dgm:pt modelId="{F3F24289-A4C4-4CBD-BB91-250D0B5F9148}">
      <dgm:prSet/>
      <dgm:spPr/>
      <dgm:t>
        <a:bodyPr/>
        <a:lstStyle/>
        <a:p>
          <a:endParaRPr lang="ru-RU" dirty="0"/>
        </a:p>
      </dgm:t>
    </dgm:pt>
    <dgm:pt modelId="{3DE34A37-72BF-47C0-8703-1569850C43F1}" type="sibTrans" cxnId="{16EACEFD-E842-40D6-B416-D25D30471D5D}">
      <dgm:prSet/>
      <dgm:spPr/>
      <dgm:t>
        <a:bodyPr/>
        <a:lstStyle/>
        <a:p>
          <a:endParaRPr lang="ru-RU"/>
        </a:p>
      </dgm:t>
    </dgm:pt>
    <dgm:pt modelId="{BD4F6B40-9914-4292-BC27-AA3D83E808D8}" type="parTrans" cxnId="{16EACEFD-E842-40D6-B416-D25D30471D5D}">
      <dgm:prSet/>
      <dgm:spPr/>
      <dgm:t>
        <a:bodyPr/>
        <a:lstStyle/>
        <a:p>
          <a:endParaRPr lang="ru-RU"/>
        </a:p>
      </dgm:t>
    </dgm:pt>
    <dgm:pt modelId="{4022EB95-D2C0-4E0A-A3D0-C49DB6655EE3}" type="pres">
      <dgm:prSet presAssocID="{1FDA3F38-7B06-4BD0-80C7-F17D0C16BBBC}" presName="compositeShape" presStyleCnt="0">
        <dgm:presLayoutVars>
          <dgm:chMax val="2"/>
          <dgm:dir/>
          <dgm:resizeHandles val="exact"/>
        </dgm:presLayoutVars>
      </dgm:prSet>
      <dgm:spPr/>
      <dgm:t>
        <a:bodyPr/>
        <a:lstStyle/>
        <a:p>
          <a:endParaRPr lang="ru-RU"/>
        </a:p>
      </dgm:t>
    </dgm:pt>
    <dgm:pt modelId="{65F1BE5E-8F1B-47F8-A93F-0563EE4DF3B7}" type="pres">
      <dgm:prSet presAssocID="{1FDA3F38-7B06-4BD0-80C7-F17D0C16BBBC}" presName="ribbon" presStyleLbl="node1" presStyleIdx="0" presStyleCnt="1" custLinFactNeighborX="-1563" custLinFactNeighborY="55859"/>
      <dgm:spPr/>
      <dgm:t>
        <a:bodyPr/>
        <a:lstStyle/>
        <a:p>
          <a:endParaRPr lang="ru-RU"/>
        </a:p>
      </dgm:t>
    </dgm:pt>
    <dgm:pt modelId="{9DB5E387-257F-4D81-8061-0227E2399748}" type="pres">
      <dgm:prSet presAssocID="{1FDA3F38-7B06-4BD0-80C7-F17D0C16BBBC}" presName="leftArrowText" presStyleLbl="node1" presStyleIdx="0" presStyleCnt="1" custLinFactNeighborX="2699" custLinFactNeighborY="69649">
        <dgm:presLayoutVars>
          <dgm:chMax val="0"/>
          <dgm:bulletEnabled val="1"/>
        </dgm:presLayoutVars>
      </dgm:prSet>
      <dgm:spPr/>
      <dgm:t>
        <a:bodyPr/>
        <a:lstStyle/>
        <a:p>
          <a:endParaRPr lang="ru-RU"/>
        </a:p>
      </dgm:t>
    </dgm:pt>
    <dgm:pt modelId="{8038C478-AB0C-45C9-A73F-2E1F13B4DCF7}" type="pres">
      <dgm:prSet presAssocID="{1FDA3F38-7B06-4BD0-80C7-F17D0C16BBBC}" presName="rightArrowText" presStyleLbl="node1" presStyleIdx="0" presStyleCnt="1" custLinFactNeighborX="-5007" custLinFactNeighborY="72870">
        <dgm:presLayoutVars>
          <dgm:chMax val="0"/>
          <dgm:bulletEnabled val="1"/>
        </dgm:presLayoutVars>
      </dgm:prSet>
      <dgm:spPr/>
      <dgm:t>
        <a:bodyPr/>
        <a:lstStyle/>
        <a:p>
          <a:endParaRPr lang="ru-RU"/>
        </a:p>
      </dgm:t>
    </dgm:pt>
  </dgm:ptLst>
  <dgm:cxnLst>
    <dgm:cxn modelId="{16EACEFD-E842-40D6-B416-D25D30471D5D}" srcId="{1FDA3F38-7B06-4BD0-80C7-F17D0C16BBBC}" destId="{F3F24289-A4C4-4CBD-BB91-250D0B5F9148}" srcOrd="2" destOrd="0" parTransId="{BD4F6B40-9914-4292-BC27-AA3D83E808D8}" sibTransId="{3DE34A37-72BF-47C0-8703-1569850C43F1}"/>
    <dgm:cxn modelId="{8CACC52D-292A-4C96-9EA6-380CD35E5F62}" type="presOf" srcId="{1FDA3F38-7B06-4BD0-80C7-F17D0C16BBBC}" destId="{4022EB95-D2C0-4E0A-A3D0-C49DB6655EE3}" srcOrd="0" destOrd="0" presId="urn:microsoft.com/office/officeart/2005/8/layout/arrow6"/>
    <dgm:cxn modelId="{94D9C043-2E6E-46D0-B12B-218C00555425}" type="presOf" srcId="{1CF9F533-AF91-4BFD-B869-DC99DB76B26C}" destId="{9DB5E387-257F-4D81-8061-0227E2399748}" srcOrd="0" destOrd="0" presId="urn:microsoft.com/office/officeart/2005/8/layout/arrow6"/>
    <dgm:cxn modelId="{17BA1042-1881-48B6-BF95-05AB86AD0094}" type="presOf" srcId="{3D1C60C0-53A3-4F32-880A-2F7AE1BF1BB6}" destId="{8038C478-AB0C-45C9-A73F-2E1F13B4DCF7}" srcOrd="0" destOrd="0" presId="urn:microsoft.com/office/officeart/2005/8/layout/arrow6"/>
    <dgm:cxn modelId="{B6AA7F5C-AAEF-47C7-A4AF-2C341DE351B5}" srcId="{1FDA3F38-7B06-4BD0-80C7-F17D0C16BBBC}" destId="{1CF9F533-AF91-4BFD-B869-DC99DB76B26C}" srcOrd="0" destOrd="0" parTransId="{4E0AEBAF-7067-4723-9563-F54CAB5A22EF}" sibTransId="{4AB20106-6A7D-4D66-91D8-CAA11FB8FFC5}"/>
    <dgm:cxn modelId="{8C61D70A-11B9-4887-A4CB-6D47C8D75291}" srcId="{1FDA3F38-7B06-4BD0-80C7-F17D0C16BBBC}" destId="{3D1C60C0-53A3-4F32-880A-2F7AE1BF1BB6}" srcOrd="1" destOrd="0" parTransId="{71CA5D30-2541-47E9-9650-43DC9E7F1A18}" sibTransId="{E56F4C5A-5B2B-4AFE-B60C-E67467BCD31A}"/>
    <dgm:cxn modelId="{BA5000DC-B468-49CE-9142-32BC8C571613}" type="presParOf" srcId="{4022EB95-D2C0-4E0A-A3D0-C49DB6655EE3}" destId="{65F1BE5E-8F1B-47F8-A93F-0563EE4DF3B7}" srcOrd="0" destOrd="0" presId="urn:microsoft.com/office/officeart/2005/8/layout/arrow6"/>
    <dgm:cxn modelId="{136B0A47-DF51-4DB2-85C9-4D90CDD14F3A}" type="presParOf" srcId="{4022EB95-D2C0-4E0A-A3D0-C49DB6655EE3}" destId="{9DB5E387-257F-4D81-8061-0227E2399748}" srcOrd="1" destOrd="0" presId="urn:microsoft.com/office/officeart/2005/8/layout/arrow6"/>
    <dgm:cxn modelId="{7B19873D-A952-420F-8F18-FB1DA40D63D5}" type="presParOf" srcId="{4022EB95-D2C0-4E0A-A3D0-C49DB6655EE3}" destId="{8038C478-AB0C-45C9-A73F-2E1F13B4DCF7}" srcOrd="2" destOrd="0" presId="urn:microsoft.com/office/officeart/2005/8/layout/arrow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AF73C9-7C33-4F53-86DB-5EFC178A4811}" type="doc">
      <dgm:prSet loTypeId="urn:microsoft.com/office/officeart/2005/8/layout/matrix2" loCatId="matrix" qsTypeId="urn:microsoft.com/office/officeart/2005/8/quickstyle/simple2" qsCatId="simple" csTypeId="urn:microsoft.com/office/officeart/2005/8/colors/accent0_1" csCatId="mainScheme" phldr="1"/>
      <dgm:spPr/>
      <dgm:t>
        <a:bodyPr/>
        <a:lstStyle/>
        <a:p>
          <a:endParaRPr lang="ru-RU"/>
        </a:p>
      </dgm:t>
    </dgm:pt>
    <dgm:pt modelId="{4C32D112-EDCB-4399-AE10-D0A5C42335F2}">
      <dgm:prSet phldrT="[Текст]" custT="1"/>
      <dgm:spPr/>
      <dgm:t>
        <a:bodyPr/>
        <a:lstStyle/>
        <a:p>
          <a:r>
            <a:rPr lang="ru-RU" sz="1800" dirty="0" err="1" smtClean="0">
              <a:solidFill>
                <a:schemeClr val="tx1"/>
              </a:solidFill>
              <a:latin typeface="Times New Roman" pitchFamily="18" charset="0"/>
              <a:cs typeface="Times New Roman" pitchFamily="18" charset="0"/>
            </a:rPr>
            <a:t>Эмпирикалық (тәжірибелік</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ойлау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күнделікті қызмет, тіршілік</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әрекеттері негізінде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алғашқы қорыту, жалпылау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мүмкіндігін береді</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dgm:t>
    </dgm:pt>
    <dgm:pt modelId="{E3BA1031-902A-4C81-B5E1-B6F7572C207C}" type="parTrans" cxnId="{981BAE28-AEEB-4049-B201-5D51549AA03D}">
      <dgm:prSet/>
      <dgm:spPr/>
      <dgm:t>
        <a:bodyPr/>
        <a:lstStyle/>
        <a:p>
          <a:endParaRPr lang="ru-RU"/>
        </a:p>
      </dgm:t>
    </dgm:pt>
    <dgm:pt modelId="{38A842F1-7DB7-4739-906E-45EDF8E15025}" type="sibTrans" cxnId="{981BAE28-AEEB-4049-B201-5D51549AA03D}">
      <dgm:prSet/>
      <dgm:spPr/>
      <dgm:t>
        <a:bodyPr/>
        <a:lstStyle/>
        <a:p>
          <a:endParaRPr lang="ru-RU"/>
        </a:p>
      </dgm:t>
    </dgm:pt>
    <dgm:pt modelId="{A8A99D47-C576-4A96-A0AD-EE7684351868}">
      <dgm:prSet phldrT="[Текст]" custT="1"/>
      <dgm:spPr/>
      <dgm:t>
        <a:bodyPr/>
        <a:lstStyle/>
        <a:p>
          <a:r>
            <a:rPr lang="ru-RU" sz="1600" dirty="0" err="1" smtClean="0">
              <a:latin typeface="Times New Roman" pitchFamily="18" charset="0"/>
              <a:cs typeface="Times New Roman" pitchFamily="18" charset="0"/>
            </a:rPr>
            <a:t>Теориялық ойлау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жалпыланған қатынастарды ашады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таным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нысанын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өзіне тән қажетті байланыстар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жүйесінде зерттейді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нәтижеде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адамның жасампаздық іс-әрекеттерін қамсыздандырушы әрқилы құбылыстардың </a:t>
          </a:r>
          <a:r>
            <a:rPr lang="ru-RU" sz="1600" dirty="0" smtClean="0">
              <a:latin typeface="Times New Roman" pitchFamily="18" charset="0"/>
              <a:cs typeface="Times New Roman" pitchFamily="18" charset="0"/>
            </a:rPr>
            <a:t>даму </a:t>
          </a:r>
          <a:r>
            <a:rPr lang="ru-RU" sz="1600" dirty="0" err="1" smtClean="0">
              <a:latin typeface="Times New Roman" pitchFamily="18" charset="0"/>
              <a:cs typeface="Times New Roman" pitchFamily="18" charset="0"/>
            </a:rPr>
            <a:t>заңдылықтары нақты айқындалады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647D4A49-1018-4AFB-9AE9-B94A33738F1B}" type="parTrans" cxnId="{944503A3-6CC6-42C2-B76D-38716F9B5D29}">
      <dgm:prSet/>
      <dgm:spPr/>
      <dgm:t>
        <a:bodyPr/>
        <a:lstStyle/>
        <a:p>
          <a:endParaRPr lang="ru-RU"/>
        </a:p>
      </dgm:t>
    </dgm:pt>
    <dgm:pt modelId="{E5B74F92-1F59-49D6-96FF-B769B72FEC32}" type="sibTrans" cxnId="{944503A3-6CC6-42C2-B76D-38716F9B5D29}">
      <dgm:prSet/>
      <dgm:spPr/>
      <dgm:t>
        <a:bodyPr/>
        <a:lstStyle/>
        <a:p>
          <a:endParaRPr lang="ru-RU"/>
        </a:p>
      </dgm:t>
    </dgm:pt>
    <dgm:pt modelId="{23C4523B-A9D9-46AE-9A8F-B9DE48E327C7}">
      <dgm:prSet phldrT="[Текст]"/>
      <dgm:spPr/>
      <dgm:t>
        <a:bodyPr/>
        <a:lstStyle/>
        <a:p>
          <a:r>
            <a:rPr lang="ru-RU" dirty="0" err="1" smtClean="0">
              <a:latin typeface="Times New Roman" pitchFamily="18" charset="0"/>
              <a:cs typeface="Times New Roman" pitchFamily="18" charset="0"/>
            </a:rPr>
            <a:t>Логикалық (қисынды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ойлау</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логикалық амалдар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салыстыру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жүелеу, қорыту және </a:t>
          </a:r>
          <a:r>
            <a:rPr lang="ru-RU" dirty="0" smtClean="0">
              <a:latin typeface="Times New Roman" pitchFamily="18" charset="0"/>
              <a:cs typeface="Times New Roman" pitchFamily="18" charset="0"/>
            </a:rPr>
            <a:t>т.б.) </a:t>
          </a:r>
          <a:r>
            <a:rPr lang="ru-RU" dirty="0" err="1" smtClean="0">
              <a:latin typeface="Times New Roman" pitchFamily="18" charset="0"/>
              <a:cs typeface="Times New Roman" pitchFamily="18" charset="0"/>
            </a:rPr>
            <a:t>жәрдемімен орындалатын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a:t>
          </a:r>
          <a:endParaRPr lang="ru-RU" dirty="0">
            <a:latin typeface="Times New Roman" pitchFamily="18" charset="0"/>
            <a:cs typeface="Times New Roman" pitchFamily="18" charset="0"/>
          </a:endParaRPr>
        </a:p>
      </dgm:t>
    </dgm:pt>
    <dgm:pt modelId="{F9DD9E08-53AC-49B0-85D0-70CA5151F63E}" type="parTrans" cxnId="{FBA0ABC0-8F35-4B05-AF0F-AD03FCAD8E05}">
      <dgm:prSet/>
      <dgm:spPr/>
      <dgm:t>
        <a:bodyPr/>
        <a:lstStyle/>
        <a:p>
          <a:endParaRPr lang="ru-RU"/>
        </a:p>
      </dgm:t>
    </dgm:pt>
    <dgm:pt modelId="{FA7F44B0-8353-4393-BE16-E51F2BD35D92}" type="sibTrans" cxnId="{FBA0ABC0-8F35-4B05-AF0F-AD03FCAD8E05}">
      <dgm:prSet/>
      <dgm:spPr/>
      <dgm:t>
        <a:bodyPr/>
        <a:lstStyle/>
        <a:p>
          <a:endParaRPr lang="ru-RU"/>
        </a:p>
      </dgm:t>
    </dgm:pt>
    <dgm:pt modelId="{B74D4700-900D-4D37-AE06-5904B459280A}">
      <dgm:prSet phldrT="[Текст]"/>
      <dgm:spPr/>
      <dgm:t>
        <a:bodyPr/>
        <a:lstStyle/>
        <a:p>
          <a:r>
            <a:rPr lang="ru-RU" dirty="0" err="1" smtClean="0">
              <a:latin typeface="Times New Roman" pitchFamily="18" charset="0"/>
              <a:cs typeface="Times New Roman" pitchFamily="18" charset="0"/>
            </a:rPr>
            <a:t>Синкретикалық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біріктіру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ойлауда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құбылыстар мәнді қатынастарынан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сырттай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ұқсастық белгілері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өзара байланыстырылады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C16BC2ED-C9F0-4AE5-8D42-CBFF836DCE51}" type="parTrans" cxnId="{4944699D-05BC-4870-A1FD-8E5C76A21384}">
      <dgm:prSet/>
      <dgm:spPr/>
      <dgm:t>
        <a:bodyPr/>
        <a:lstStyle/>
        <a:p>
          <a:endParaRPr lang="ru-RU"/>
        </a:p>
      </dgm:t>
    </dgm:pt>
    <dgm:pt modelId="{C2835BCC-230B-443A-A621-C36CCDB05AF5}" type="sibTrans" cxnId="{4944699D-05BC-4870-A1FD-8E5C76A21384}">
      <dgm:prSet/>
      <dgm:spPr/>
      <dgm:t>
        <a:bodyPr/>
        <a:lstStyle/>
        <a:p>
          <a:endParaRPr lang="ru-RU"/>
        </a:p>
      </dgm:t>
    </dgm:pt>
    <dgm:pt modelId="{6474E3FE-E2E4-4A15-9A8C-90C1BE2C8E4F}" type="pres">
      <dgm:prSet presAssocID="{A6AF73C9-7C33-4F53-86DB-5EFC178A4811}" presName="matrix" presStyleCnt="0">
        <dgm:presLayoutVars>
          <dgm:chMax val="1"/>
          <dgm:dir/>
          <dgm:resizeHandles val="exact"/>
        </dgm:presLayoutVars>
      </dgm:prSet>
      <dgm:spPr/>
      <dgm:t>
        <a:bodyPr/>
        <a:lstStyle/>
        <a:p>
          <a:endParaRPr lang="ru-RU"/>
        </a:p>
      </dgm:t>
    </dgm:pt>
    <dgm:pt modelId="{76A00828-8401-4FC9-8FF8-623D94B6DC96}" type="pres">
      <dgm:prSet presAssocID="{A6AF73C9-7C33-4F53-86DB-5EFC178A4811}" presName="axisShape" presStyleLbl="bgShp" presStyleIdx="0" presStyleCnt="1" custScaleX="111831" custLinFactNeighborX="0"/>
      <dgm:spPr/>
    </dgm:pt>
    <dgm:pt modelId="{01978FEA-520E-4863-AB60-3AD2142B0FEC}" type="pres">
      <dgm:prSet presAssocID="{A6AF73C9-7C33-4F53-86DB-5EFC178A4811}" presName="rect1" presStyleLbl="node1" presStyleIdx="0" presStyleCnt="4">
        <dgm:presLayoutVars>
          <dgm:chMax val="0"/>
          <dgm:chPref val="0"/>
          <dgm:bulletEnabled val="1"/>
        </dgm:presLayoutVars>
      </dgm:prSet>
      <dgm:spPr/>
      <dgm:t>
        <a:bodyPr/>
        <a:lstStyle/>
        <a:p>
          <a:endParaRPr lang="ru-RU"/>
        </a:p>
      </dgm:t>
    </dgm:pt>
    <dgm:pt modelId="{CE863D38-60CC-4C76-9D0D-33ECB178B533}" type="pres">
      <dgm:prSet presAssocID="{A6AF73C9-7C33-4F53-86DB-5EFC178A4811}" presName="rect2" presStyleLbl="node1" presStyleIdx="1" presStyleCnt="4">
        <dgm:presLayoutVars>
          <dgm:chMax val="0"/>
          <dgm:chPref val="0"/>
          <dgm:bulletEnabled val="1"/>
        </dgm:presLayoutVars>
      </dgm:prSet>
      <dgm:spPr/>
      <dgm:t>
        <a:bodyPr/>
        <a:lstStyle/>
        <a:p>
          <a:endParaRPr lang="ru-RU"/>
        </a:p>
      </dgm:t>
    </dgm:pt>
    <dgm:pt modelId="{029DBCCB-AFAE-453A-88CD-0D241DE2B29D}" type="pres">
      <dgm:prSet presAssocID="{A6AF73C9-7C33-4F53-86DB-5EFC178A4811}" presName="rect3" presStyleLbl="node1" presStyleIdx="2" presStyleCnt="4">
        <dgm:presLayoutVars>
          <dgm:chMax val="0"/>
          <dgm:chPref val="0"/>
          <dgm:bulletEnabled val="1"/>
        </dgm:presLayoutVars>
      </dgm:prSet>
      <dgm:spPr/>
      <dgm:t>
        <a:bodyPr/>
        <a:lstStyle/>
        <a:p>
          <a:endParaRPr lang="ru-RU"/>
        </a:p>
      </dgm:t>
    </dgm:pt>
    <dgm:pt modelId="{6CC5188D-E0C2-458B-9731-8ABF5C0B4EAF}" type="pres">
      <dgm:prSet presAssocID="{A6AF73C9-7C33-4F53-86DB-5EFC178A4811}" presName="rect4" presStyleLbl="node1" presStyleIdx="3" presStyleCnt="4">
        <dgm:presLayoutVars>
          <dgm:chMax val="0"/>
          <dgm:chPref val="0"/>
          <dgm:bulletEnabled val="1"/>
        </dgm:presLayoutVars>
      </dgm:prSet>
      <dgm:spPr/>
      <dgm:t>
        <a:bodyPr/>
        <a:lstStyle/>
        <a:p>
          <a:endParaRPr lang="ru-RU"/>
        </a:p>
      </dgm:t>
    </dgm:pt>
  </dgm:ptLst>
  <dgm:cxnLst>
    <dgm:cxn modelId="{888F5142-4DF5-4887-BFC3-805315B23030}" type="presOf" srcId="{A8A99D47-C576-4A96-A0AD-EE7684351868}" destId="{CE863D38-60CC-4C76-9D0D-33ECB178B533}" srcOrd="0" destOrd="0" presId="urn:microsoft.com/office/officeart/2005/8/layout/matrix2"/>
    <dgm:cxn modelId="{EB0A1E4E-A540-45A3-B8A1-2C071C24CC79}" type="presOf" srcId="{4C32D112-EDCB-4399-AE10-D0A5C42335F2}" destId="{01978FEA-520E-4863-AB60-3AD2142B0FEC}" srcOrd="0" destOrd="0" presId="urn:microsoft.com/office/officeart/2005/8/layout/matrix2"/>
    <dgm:cxn modelId="{D17B00DF-01D1-4409-98C1-E8B17AE4CBB0}" type="presOf" srcId="{A6AF73C9-7C33-4F53-86DB-5EFC178A4811}" destId="{6474E3FE-E2E4-4A15-9A8C-90C1BE2C8E4F}" srcOrd="0" destOrd="0" presId="urn:microsoft.com/office/officeart/2005/8/layout/matrix2"/>
    <dgm:cxn modelId="{944503A3-6CC6-42C2-B76D-38716F9B5D29}" srcId="{A6AF73C9-7C33-4F53-86DB-5EFC178A4811}" destId="{A8A99D47-C576-4A96-A0AD-EE7684351868}" srcOrd="1" destOrd="0" parTransId="{647D4A49-1018-4AFB-9AE9-B94A33738F1B}" sibTransId="{E5B74F92-1F59-49D6-96FF-B769B72FEC32}"/>
    <dgm:cxn modelId="{981BAE28-AEEB-4049-B201-5D51549AA03D}" srcId="{A6AF73C9-7C33-4F53-86DB-5EFC178A4811}" destId="{4C32D112-EDCB-4399-AE10-D0A5C42335F2}" srcOrd="0" destOrd="0" parTransId="{E3BA1031-902A-4C81-B5E1-B6F7572C207C}" sibTransId="{38A842F1-7DB7-4739-906E-45EDF8E15025}"/>
    <dgm:cxn modelId="{8789775A-8EC2-44B0-91D9-4303C158ED40}" type="presOf" srcId="{B74D4700-900D-4D37-AE06-5904B459280A}" destId="{6CC5188D-E0C2-458B-9731-8ABF5C0B4EAF}" srcOrd="0" destOrd="0" presId="urn:microsoft.com/office/officeart/2005/8/layout/matrix2"/>
    <dgm:cxn modelId="{4944699D-05BC-4870-A1FD-8E5C76A21384}" srcId="{A6AF73C9-7C33-4F53-86DB-5EFC178A4811}" destId="{B74D4700-900D-4D37-AE06-5904B459280A}" srcOrd="3" destOrd="0" parTransId="{C16BC2ED-C9F0-4AE5-8D42-CBFF836DCE51}" sibTransId="{C2835BCC-230B-443A-A621-C36CCDB05AF5}"/>
    <dgm:cxn modelId="{FBA0ABC0-8F35-4B05-AF0F-AD03FCAD8E05}" srcId="{A6AF73C9-7C33-4F53-86DB-5EFC178A4811}" destId="{23C4523B-A9D9-46AE-9A8F-B9DE48E327C7}" srcOrd="2" destOrd="0" parTransId="{F9DD9E08-53AC-49B0-85D0-70CA5151F63E}" sibTransId="{FA7F44B0-8353-4393-BE16-E51F2BD35D92}"/>
    <dgm:cxn modelId="{7A425D40-0DAF-4A69-A274-BA4219D914A3}" type="presOf" srcId="{23C4523B-A9D9-46AE-9A8F-B9DE48E327C7}" destId="{029DBCCB-AFAE-453A-88CD-0D241DE2B29D}" srcOrd="0" destOrd="0" presId="urn:microsoft.com/office/officeart/2005/8/layout/matrix2"/>
    <dgm:cxn modelId="{EC64503D-C1A2-405A-802D-14CF18A00505}" type="presParOf" srcId="{6474E3FE-E2E4-4A15-9A8C-90C1BE2C8E4F}" destId="{76A00828-8401-4FC9-8FF8-623D94B6DC96}" srcOrd="0" destOrd="0" presId="urn:microsoft.com/office/officeart/2005/8/layout/matrix2"/>
    <dgm:cxn modelId="{07DCEF34-68DD-4601-A721-C48871347029}" type="presParOf" srcId="{6474E3FE-E2E4-4A15-9A8C-90C1BE2C8E4F}" destId="{01978FEA-520E-4863-AB60-3AD2142B0FEC}" srcOrd="1" destOrd="0" presId="urn:microsoft.com/office/officeart/2005/8/layout/matrix2"/>
    <dgm:cxn modelId="{7C9B6FCC-4427-427A-8993-AA85D8812C86}" type="presParOf" srcId="{6474E3FE-E2E4-4A15-9A8C-90C1BE2C8E4F}" destId="{CE863D38-60CC-4C76-9D0D-33ECB178B533}" srcOrd="2" destOrd="0" presId="urn:microsoft.com/office/officeart/2005/8/layout/matrix2"/>
    <dgm:cxn modelId="{5D41C92C-07EE-450F-A345-9E547B40DB6E}" type="presParOf" srcId="{6474E3FE-E2E4-4A15-9A8C-90C1BE2C8E4F}" destId="{029DBCCB-AFAE-453A-88CD-0D241DE2B29D}" srcOrd="3" destOrd="0" presId="urn:microsoft.com/office/officeart/2005/8/layout/matrix2"/>
    <dgm:cxn modelId="{A1B4C283-7B3B-4F83-9953-05A5C70000B2}" type="presParOf" srcId="{6474E3FE-E2E4-4A15-9A8C-90C1BE2C8E4F}" destId="{6CC5188D-E0C2-458B-9731-8ABF5C0B4EAF}"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A75CBE-F569-4B2A-A599-9EC34FC7C20F}"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ru-RU"/>
        </a:p>
      </dgm:t>
    </dgm:pt>
    <dgm:pt modelId="{94B0B923-30ED-41F2-8193-13E0D1071960}">
      <dgm:prSet phldrT="[Текст]" custT="1"/>
      <dgm:spPr/>
      <dgm:t>
        <a:bodyPr/>
        <a:lstStyle/>
        <a:p>
          <a:r>
            <a:rPr lang="ru-RU" sz="1800" dirty="0" err="1" smtClean="0">
              <a:latin typeface="Times New Roman" pitchFamily="18" charset="0"/>
              <a:cs typeface="Times New Roman" pitchFamily="18" charset="0"/>
            </a:rPr>
            <a:t>Алгоритмдік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ойлау</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типтік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мәселелерді шешуге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қажет алдын</a:t>
          </a:r>
          <a:r>
            <a:rPr lang="ru-RU" sz="1800" dirty="0" smtClean="0">
              <a:latin typeface="Times New Roman" pitchFamily="18" charset="0"/>
              <a:cs typeface="Times New Roman" pitchFamily="18" charset="0"/>
            </a:rPr>
            <a:t> ала </a:t>
          </a:r>
          <a:r>
            <a:rPr lang="ru-RU" sz="1800" dirty="0" err="1" smtClean="0">
              <a:latin typeface="Times New Roman" pitchFamily="18" charset="0"/>
              <a:cs typeface="Times New Roman" pitchFamily="18" charset="0"/>
            </a:rPr>
            <a:t>белгіленген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ережелерге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әрекеттердің қалыпты бірізділігіне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орайласқан ойлау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түрі</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C56C63E2-AC14-45D8-8CB4-05CC0B6C2685}" type="parTrans" cxnId="{A216B1E5-1329-4416-AE97-B3DCFF8E5E96}">
      <dgm:prSet/>
      <dgm:spPr/>
      <dgm:t>
        <a:bodyPr/>
        <a:lstStyle/>
        <a:p>
          <a:endParaRPr lang="ru-RU"/>
        </a:p>
      </dgm:t>
    </dgm:pt>
    <dgm:pt modelId="{129EA1CB-D1D5-4995-933A-0E1AC0114C22}" type="sibTrans" cxnId="{A216B1E5-1329-4416-AE97-B3DCFF8E5E96}">
      <dgm:prSet/>
      <dgm:spPr/>
      <dgm:t>
        <a:bodyPr/>
        <a:lstStyle/>
        <a:p>
          <a:endParaRPr lang="ru-RU"/>
        </a:p>
      </dgm:t>
    </dgm:pt>
    <dgm:pt modelId="{E67BEBCF-C1DF-4E86-9D8D-F7BE57933739}">
      <dgm:prSet phldrT="[Текст]" custT="1"/>
      <dgm:spPr/>
      <dgm:t>
        <a:bodyPr/>
        <a:lstStyle/>
        <a:p>
          <a:r>
            <a:rPr lang="ru-RU" sz="1800" smtClean="0">
              <a:latin typeface="Times New Roman" pitchFamily="18" charset="0"/>
              <a:cs typeface="Times New Roman" pitchFamily="18" charset="0"/>
            </a:rPr>
            <a:t>Дискурсив ойлау - өзара байланысты ұғымдар жүйесіне негізделген ой әрекеті түрі.</a:t>
          </a:r>
          <a:endParaRPr lang="ru-RU" sz="1800" dirty="0">
            <a:latin typeface="Times New Roman" pitchFamily="18" charset="0"/>
            <a:cs typeface="Times New Roman" pitchFamily="18" charset="0"/>
          </a:endParaRPr>
        </a:p>
      </dgm:t>
    </dgm:pt>
    <dgm:pt modelId="{28348E1A-4597-4079-B562-CAA3F0ADFBB8}" type="parTrans" cxnId="{72D3E3CC-D885-4A64-BFEC-61FF53B7340A}">
      <dgm:prSet/>
      <dgm:spPr/>
      <dgm:t>
        <a:bodyPr/>
        <a:lstStyle/>
        <a:p>
          <a:endParaRPr lang="ru-RU"/>
        </a:p>
      </dgm:t>
    </dgm:pt>
    <dgm:pt modelId="{A0362C71-A319-4A1A-B40B-E7CAA7D625DD}" type="sibTrans" cxnId="{72D3E3CC-D885-4A64-BFEC-61FF53B7340A}">
      <dgm:prSet/>
      <dgm:spPr/>
      <dgm:t>
        <a:bodyPr/>
        <a:lstStyle/>
        <a:p>
          <a:endParaRPr lang="ru-RU"/>
        </a:p>
      </dgm:t>
    </dgm:pt>
    <dgm:pt modelId="{56C9F438-75B0-4D9F-9476-093359B4CDEF}">
      <dgm:prSet phldrT="[Текст]" custT="1"/>
      <dgm:spPr/>
      <dgm:t>
        <a:bodyPr/>
        <a:lstStyle/>
        <a:p>
          <a:r>
            <a:rPr lang="ru-RU" sz="1800" smtClean="0">
              <a:latin typeface="Times New Roman" pitchFamily="18" charset="0"/>
              <a:cs typeface="Times New Roman" pitchFamily="18" charset="0"/>
            </a:rPr>
            <a:t>Шығармашыл ойлау – соны жаңалықтар ашуға, түбегейлі жаңа нәтижелерге қол жеткізетін ой қызметі.</a:t>
          </a:r>
          <a:endParaRPr lang="ru-RU" sz="1800" dirty="0">
            <a:latin typeface="Times New Roman" pitchFamily="18" charset="0"/>
            <a:cs typeface="Times New Roman" pitchFamily="18" charset="0"/>
          </a:endParaRPr>
        </a:p>
      </dgm:t>
    </dgm:pt>
    <dgm:pt modelId="{593AC6FD-C0EE-4233-B823-4137EB268791}" type="parTrans" cxnId="{AD83572B-738E-449B-80BB-9B53BF58F65C}">
      <dgm:prSet/>
      <dgm:spPr/>
      <dgm:t>
        <a:bodyPr/>
        <a:lstStyle/>
        <a:p>
          <a:endParaRPr lang="ru-RU"/>
        </a:p>
      </dgm:t>
    </dgm:pt>
    <dgm:pt modelId="{FDD4F8DA-F685-4A39-9EA4-164F3B67BA3A}" type="sibTrans" cxnId="{AD83572B-738E-449B-80BB-9B53BF58F65C}">
      <dgm:prSet/>
      <dgm:spPr/>
      <dgm:t>
        <a:bodyPr/>
        <a:lstStyle/>
        <a:p>
          <a:endParaRPr lang="ru-RU"/>
        </a:p>
      </dgm:t>
    </dgm:pt>
    <dgm:pt modelId="{7D43B455-022B-4DD4-808F-CB91AF3184C9}">
      <dgm:prSet phldrT="[Текст]" custT="1"/>
      <dgm:spPr/>
      <dgm:t>
        <a:bodyPr/>
        <a:lstStyle/>
        <a:p>
          <a:r>
            <a:rPr lang="ru-RU" sz="1600" dirty="0" err="1" smtClean="0">
              <a:latin typeface="Times New Roman" pitchFamily="18" charset="0"/>
              <a:cs typeface="Times New Roman" pitchFamily="18" charset="0"/>
            </a:rPr>
            <a:t>Эвристикалық ойлау</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қалыптан тыс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мәселе, міндеттердің шешімін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табуға бағытталған өнімді ойлау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үдерісі.</a:t>
          </a:r>
          <a:endParaRPr lang="ru-RU" sz="1600" dirty="0">
            <a:latin typeface="Times New Roman" pitchFamily="18" charset="0"/>
            <a:cs typeface="Times New Roman" pitchFamily="18" charset="0"/>
          </a:endParaRPr>
        </a:p>
      </dgm:t>
    </dgm:pt>
    <dgm:pt modelId="{F06BFDB3-36DA-4B59-A14B-9EC7843B01A3}" type="parTrans" cxnId="{616CCABD-8537-48AD-8F27-2EAA4ED813D1}">
      <dgm:prSet/>
      <dgm:spPr/>
      <dgm:t>
        <a:bodyPr/>
        <a:lstStyle/>
        <a:p>
          <a:endParaRPr lang="ru-RU"/>
        </a:p>
      </dgm:t>
    </dgm:pt>
    <dgm:pt modelId="{5F6F2A77-3135-4D26-B327-608AEF800454}" type="sibTrans" cxnId="{616CCABD-8537-48AD-8F27-2EAA4ED813D1}">
      <dgm:prSet/>
      <dgm:spPr/>
      <dgm:t>
        <a:bodyPr/>
        <a:lstStyle/>
        <a:p>
          <a:endParaRPr lang="ru-RU"/>
        </a:p>
      </dgm:t>
    </dgm:pt>
    <dgm:pt modelId="{E96EEDD5-7364-4A63-8201-FB641BDE16D1}" type="pres">
      <dgm:prSet presAssocID="{C0A75CBE-F569-4B2A-A599-9EC34FC7C20F}" presName="matrix" presStyleCnt="0">
        <dgm:presLayoutVars>
          <dgm:chMax val="1"/>
          <dgm:dir/>
          <dgm:resizeHandles val="exact"/>
        </dgm:presLayoutVars>
      </dgm:prSet>
      <dgm:spPr/>
      <dgm:t>
        <a:bodyPr/>
        <a:lstStyle/>
        <a:p>
          <a:endParaRPr lang="ru-RU"/>
        </a:p>
      </dgm:t>
    </dgm:pt>
    <dgm:pt modelId="{4483387F-6B00-4A23-8EC7-BC0BD7AD01CA}" type="pres">
      <dgm:prSet presAssocID="{C0A75CBE-F569-4B2A-A599-9EC34FC7C20F}" presName="diamond" presStyleLbl="bgShp" presStyleIdx="0" presStyleCnt="1" custScaleX="148573" custLinFactNeighborX="-1429" custLinFactNeighborY="0"/>
      <dgm:spPr/>
    </dgm:pt>
    <dgm:pt modelId="{ADCF95B5-EEFD-4C60-89BC-4DEE59599CF3}" type="pres">
      <dgm:prSet presAssocID="{C0A75CBE-F569-4B2A-A599-9EC34FC7C20F}" presName="quad1" presStyleLbl="node1" presStyleIdx="0" presStyleCnt="4" custScaleX="148719" custScaleY="104762" custLinFactNeighborX="-25641" custLinFactNeighborY="0">
        <dgm:presLayoutVars>
          <dgm:chMax val="0"/>
          <dgm:chPref val="0"/>
          <dgm:bulletEnabled val="1"/>
        </dgm:presLayoutVars>
      </dgm:prSet>
      <dgm:spPr/>
      <dgm:t>
        <a:bodyPr/>
        <a:lstStyle/>
        <a:p>
          <a:endParaRPr lang="ru-RU"/>
        </a:p>
      </dgm:t>
    </dgm:pt>
    <dgm:pt modelId="{E168E5C7-BE0E-4476-921B-7749BD1B83B4}" type="pres">
      <dgm:prSet presAssocID="{C0A75CBE-F569-4B2A-A599-9EC34FC7C20F}" presName="quad2" presStyleLbl="node1" presStyleIdx="1" presStyleCnt="4" custScaleX="158976" custScaleY="104762" custLinFactNeighborX="36631" custLinFactNeighborY="0">
        <dgm:presLayoutVars>
          <dgm:chMax val="0"/>
          <dgm:chPref val="0"/>
          <dgm:bulletEnabled val="1"/>
        </dgm:presLayoutVars>
      </dgm:prSet>
      <dgm:spPr/>
      <dgm:t>
        <a:bodyPr/>
        <a:lstStyle/>
        <a:p>
          <a:endParaRPr lang="ru-RU"/>
        </a:p>
      </dgm:t>
    </dgm:pt>
    <dgm:pt modelId="{7EFA4C67-1751-4837-A328-CBE915343CB5}" type="pres">
      <dgm:prSet presAssocID="{C0A75CBE-F569-4B2A-A599-9EC34FC7C20F}" presName="quad3" presStyleLbl="node1" presStyleIdx="2" presStyleCnt="4" custScaleX="144322" custLinFactNeighborX="-21978" custLinFactNeighborY="-182">
        <dgm:presLayoutVars>
          <dgm:chMax val="0"/>
          <dgm:chPref val="0"/>
          <dgm:bulletEnabled val="1"/>
        </dgm:presLayoutVars>
      </dgm:prSet>
      <dgm:spPr/>
      <dgm:t>
        <a:bodyPr/>
        <a:lstStyle/>
        <a:p>
          <a:endParaRPr lang="ru-RU"/>
        </a:p>
      </dgm:t>
    </dgm:pt>
    <dgm:pt modelId="{92E77DFC-CFC6-4216-9B60-CB994B30FBF8}" type="pres">
      <dgm:prSet presAssocID="{C0A75CBE-F569-4B2A-A599-9EC34FC7C20F}" presName="quad4" presStyleLbl="node1" presStyleIdx="3" presStyleCnt="4" custScaleX="156412" custLinFactNeighborX="39012" custLinFactNeighborY="-3846">
        <dgm:presLayoutVars>
          <dgm:chMax val="0"/>
          <dgm:chPref val="0"/>
          <dgm:bulletEnabled val="1"/>
        </dgm:presLayoutVars>
      </dgm:prSet>
      <dgm:spPr/>
      <dgm:t>
        <a:bodyPr/>
        <a:lstStyle/>
        <a:p>
          <a:endParaRPr lang="ru-RU"/>
        </a:p>
      </dgm:t>
    </dgm:pt>
  </dgm:ptLst>
  <dgm:cxnLst>
    <dgm:cxn modelId="{8B43F6DC-6BAF-444C-8970-FE62646DF00D}" type="presOf" srcId="{7D43B455-022B-4DD4-808F-CB91AF3184C9}" destId="{92E77DFC-CFC6-4216-9B60-CB994B30FBF8}" srcOrd="0" destOrd="0" presId="urn:microsoft.com/office/officeart/2005/8/layout/matrix3"/>
    <dgm:cxn modelId="{01C2527B-F960-4C22-9BF9-93022B6873E4}" type="presOf" srcId="{56C9F438-75B0-4D9F-9476-093359B4CDEF}" destId="{7EFA4C67-1751-4837-A328-CBE915343CB5}" srcOrd="0" destOrd="0" presId="urn:microsoft.com/office/officeart/2005/8/layout/matrix3"/>
    <dgm:cxn modelId="{F0AA7090-00DF-46D8-BAD4-30B5E62A2164}" type="presOf" srcId="{E67BEBCF-C1DF-4E86-9D8D-F7BE57933739}" destId="{E168E5C7-BE0E-4476-921B-7749BD1B83B4}" srcOrd="0" destOrd="0" presId="urn:microsoft.com/office/officeart/2005/8/layout/matrix3"/>
    <dgm:cxn modelId="{44AF1089-C78D-4271-BA1F-3D768EA15606}" type="presOf" srcId="{94B0B923-30ED-41F2-8193-13E0D1071960}" destId="{ADCF95B5-EEFD-4C60-89BC-4DEE59599CF3}" srcOrd="0" destOrd="0" presId="urn:microsoft.com/office/officeart/2005/8/layout/matrix3"/>
    <dgm:cxn modelId="{AD83572B-738E-449B-80BB-9B53BF58F65C}" srcId="{C0A75CBE-F569-4B2A-A599-9EC34FC7C20F}" destId="{56C9F438-75B0-4D9F-9476-093359B4CDEF}" srcOrd="2" destOrd="0" parTransId="{593AC6FD-C0EE-4233-B823-4137EB268791}" sibTransId="{FDD4F8DA-F685-4A39-9EA4-164F3B67BA3A}"/>
    <dgm:cxn modelId="{0F82EF9F-E6F4-4197-9035-23F7ED63402C}" type="presOf" srcId="{C0A75CBE-F569-4B2A-A599-9EC34FC7C20F}" destId="{E96EEDD5-7364-4A63-8201-FB641BDE16D1}" srcOrd="0" destOrd="0" presId="urn:microsoft.com/office/officeart/2005/8/layout/matrix3"/>
    <dgm:cxn modelId="{616CCABD-8537-48AD-8F27-2EAA4ED813D1}" srcId="{C0A75CBE-F569-4B2A-A599-9EC34FC7C20F}" destId="{7D43B455-022B-4DD4-808F-CB91AF3184C9}" srcOrd="3" destOrd="0" parTransId="{F06BFDB3-36DA-4B59-A14B-9EC7843B01A3}" sibTransId="{5F6F2A77-3135-4D26-B327-608AEF800454}"/>
    <dgm:cxn modelId="{A216B1E5-1329-4416-AE97-B3DCFF8E5E96}" srcId="{C0A75CBE-F569-4B2A-A599-9EC34FC7C20F}" destId="{94B0B923-30ED-41F2-8193-13E0D1071960}" srcOrd="0" destOrd="0" parTransId="{C56C63E2-AC14-45D8-8CB4-05CC0B6C2685}" sibTransId="{129EA1CB-D1D5-4995-933A-0E1AC0114C22}"/>
    <dgm:cxn modelId="{72D3E3CC-D885-4A64-BFEC-61FF53B7340A}" srcId="{C0A75CBE-F569-4B2A-A599-9EC34FC7C20F}" destId="{E67BEBCF-C1DF-4E86-9D8D-F7BE57933739}" srcOrd="1" destOrd="0" parTransId="{28348E1A-4597-4079-B562-CAA3F0ADFBB8}" sibTransId="{A0362C71-A319-4A1A-B40B-E7CAA7D625DD}"/>
    <dgm:cxn modelId="{EE590882-7608-4CD6-AEED-1C5510DF7572}" type="presParOf" srcId="{E96EEDD5-7364-4A63-8201-FB641BDE16D1}" destId="{4483387F-6B00-4A23-8EC7-BC0BD7AD01CA}" srcOrd="0" destOrd="0" presId="urn:microsoft.com/office/officeart/2005/8/layout/matrix3"/>
    <dgm:cxn modelId="{46DC5CDD-DAFE-4857-AB45-3E047497C328}" type="presParOf" srcId="{E96EEDD5-7364-4A63-8201-FB641BDE16D1}" destId="{ADCF95B5-EEFD-4C60-89BC-4DEE59599CF3}" srcOrd="1" destOrd="0" presId="urn:microsoft.com/office/officeart/2005/8/layout/matrix3"/>
    <dgm:cxn modelId="{A9D17E45-939B-4FBC-8C03-E7E05446E6A3}" type="presParOf" srcId="{E96EEDD5-7364-4A63-8201-FB641BDE16D1}" destId="{E168E5C7-BE0E-4476-921B-7749BD1B83B4}" srcOrd="2" destOrd="0" presId="urn:microsoft.com/office/officeart/2005/8/layout/matrix3"/>
    <dgm:cxn modelId="{A2BDD6D9-6253-4C62-AC56-1BD3EAEEAC57}" type="presParOf" srcId="{E96EEDD5-7364-4A63-8201-FB641BDE16D1}" destId="{7EFA4C67-1751-4837-A328-CBE915343CB5}" srcOrd="3" destOrd="0" presId="urn:microsoft.com/office/officeart/2005/8/layout/matrix3"/>
    <dgm:cxn modelId="{A35EF896-B3BF-4C69-A3BA-F37415DD98DC}" type="presParOf" srcId="{E96EEDD5-7364-4A63-8201-FB641BDE16D1}" destId="{92E77DFC-CFC6-4216-9B60-CB994B30FBF8}"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6D2470-2563-44CA-82F8-365A9916812C}">
      <dsp:nvSpPr>
        <dsp:cNvPr id="0" name=""/>
        <dsp:cNvSpPr/>
      </dsp:nvSpPr>
      <dsp:spPr>
        <a:xfrm>
          <a:off x="2357464" y="142875"/>
          <a:ext cx="4072042" cy="2863038"/>
        </a:xfrm>
        <a:prstGeom prst="ellipse">
          <a:avLst/>
        </a:prstGeom>
        <a:gradFill rotWithShape="0">
          <a:gsLst>
            <a:gs pos="0">
              <a:schemeClr val="lt1">
                <a:alpha val="50000"/>
                <a:hueOff val="0"/>
                <a:satOff val="0"/>
                <a:lumOff val="0"/>
                <a:alphaOff val="0"/>
                <a:tint val="96000"/>
                <a:lumMod val="100000"/>
              </a:schemeClr>
            </a:gs>
            <a:gs pos="78000">
              <a:schemeClr val="lt1">
                <a:alpha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FFFF00"/>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тәжірибе </a:t>
          </a:r>
          <a:r>
            <a:rPr lang="ru-RU" sz="2000" kern="1200" dirty="0" smtClean="0">
              <a:solidFill>
                <a:schemeClr val="tx1"/>
              </a:solidFill>
              <a:latin typeface="Times New Roman" pitchFamily="18" charset="0"/>
              <a:cs typeface="Times New Roman" pitchFamily="18" charset="0"/>
            </a:rPr>
            <a:t>– </a:t>
          </a:r>
          <a:r>
            <a:rPr lang="ru-RU" sz="2000" kern="1200" dirty="0" err="1" smtClean="0">
              <a:solidFill>
                <a:schemeClr val="tx1"/>
              </a:solidFill>
              <a:latin typeface="Times New Roman" pitchFamily="18" charset="0"/>
              <a:cs typeface="Times New Roman" pitchFamily="18" charset="0"/>
            </a:rPr>
            <a:t>әрекетті ойлау</a:t>
          </a:r>
          <a:r>
            <a:rPr lang="ru-RU" sz="2000" kern="1200" dirty="0" smtClean="0">
              <a:solidFill>
                <a:schemeClr val="tx1"/>
              </a:solidFill>
              <a:latin typeface="Times New Roman" pitchFamily="18" charset="0"/>
              <a:cs typeface="Times New Roman" pitchFamily="18" charset="0"/>
            </a:rPr>
            <a:t> – </a:t>
          </a:r>
          <a:r>
            <a:rPr lang="ru-RU" sz="2000" kern="1200" dirty="0" err="1" smtClean="0">
              <a:solidFill>
                <a:schemeClr val="tx1"/>
              </a:solidFill>
              <a:latin typeface="Times New Roman" pitchFamily="18" charset="0"/>
              <a:cs typeface="Times New Roman" pitchFamily="18" charset="0"/>
            </a:rPr>
            <a:t>нақты заттармен</a:t>
          </a:r>
          <a:r>
            <a:rPr lang="ru-RU" sz="2000" kern="1200" dirty="0" smtClean="0">
              <a:solidFill>
                <a:schemeClr val="tx1"/>
              </a:solidFill>
              <a:latin typeface="Times New Roman" pitchFamily="18" charset="0"/>
              <a:cs typeface="Times New Roman" pitchFamily="18" charset="0"/>
            </a:rPr>
            <a:t> </a:t>
          </a:r>
          <a:r>
            <a:rPr lang="ru-RU" sz="2000" kern="1200" dirty="0" err="1" smtClean="0">
              <a:solidFill>
                <a:schemeClr val="tx1"/>
              </a:solidFill>
              <a:latin typeface="Times New Roman" pitchFamily="18" charset="0"/>
              <a:cs typeface="Times New Roman" pitchFamily="18" charset="0"/>
            </a:rPr>
            <a:t>тікелей</a:t>
          </a:r>
          <a:r>
            <a:rPr lang="ru-RU" sz="2000" kern="1200" dirty="0" smtClean="0">
              <a:solidFill>
                <a:schemeClr val="tx1"/>
              </a:solidFill>
              <a:latin typeface="Times New Roman" pitchFamily="18" charset="0"/>
              <a:cs typeface="Times New Roman" pitchFamily="18" charset="0"/>
            </a:rPr>
            <a:t> </a:t>
          </a:r>
          <a:r>
            <a:rPr lang="ru-RU" sz="2000" kern="1200" dirty="0" err="1" smtClean="0">
              <a:solidFill>
                <a:schemeClr val="tx1"/>
              </a:solidFill>
              <a:latin typeface="Times New Roman" pitchFamily="18" charset="0"/>
              <a:cs typeface="Times New Roman" pitchFamily="18" charset="0"/>
            </a:rPr>
            <a:t>байланыса</a:t>
          </a:r>
          <a:r>
            <a:rPr lang="ru-RU" sz="2000" kern="1200" dirty="0" smtClean="0">
              <a:solidFill>
                <a:schemeClr val="tx1"/>
              </a:solidFill>
              <a:latin typeface="Times New Roman" pitchFamily="18" charset="0"/>
              <a:cs typeface="Times New Roman" pitchFamily="18" charset="0"/>
            </a:rPr>
            <a:t>, ой </a:t>
          </a:r>
          <a:r>
            <a:rPr lang="ru-RU" sz="2000" kern="1200" dirty="0" err="1" smtClean="0">
              <a:solidFill>
                <a:schemeClr val="tx1"/>
              </a:solidFill>
              <a:latin typeface="Times New Roman" pitchFamily="18" charset="0"/>
              <a:cs typeface="Times New Roman" pitchFamily="18" charset="0"/>
            </a:rPr>
            <a:t>қызметін орындау</a:t>
          </a:r>
          <a:r>
            <a:rPr lang="ru-RU" sz="2000" kern="1200" dirty="0" smtClean="0">
              <a:solidFill>
                <a:schemeClr val="tx1"/>
              </a:solidFill>
              <a:latin typeface="Times New Roman" pitchFamily="18" charset="0"/>
              <a:cs typeface="Times New Roman" pitchFamily="18" charset="0"/>
            </a:rPr>
            <a:t> </a:t>
          </a:r>
          <a:r>
            <a:rPr lang="ru-RU" sz="2000" kern="1200" dirty="0" err="1" smtClean="0">
              <a:solidFill>
                <a:schemeClr val="tx1"/>
              </a:solidFill>
              <a:latin typeface="Times New Roman" pitchFamily="18" charset="0"/>
              <a:cs typeface="Times New Roman" pitchFamily="18" charset="0"/>
            </a:rPr>
            <a:t>түрі</a:t>
          </a:r>
          <a:r>
            <a:rPr lang="ru-RU" sz="2000" kern="1200" dirty="0" smtClean="0">
              <a:solidFill>
                <a:schemeClr val="tx1"/>
              </a:solidFill>
              <a:latin typeface="Times New Roman" pitchFamily="18" charset="0"/>
              <a:cs typeface="Times New Roman" pitchFamily="18" charset="0"/>
            </a:rPr>
            <a:t>;</a:t>
          </a:r>
          <a:endParaRPr lang="ru-RU" sz="2000" kern="1200" dirty="0">
            <a:solidFill>
              <a:schemeClr val="tx1"/>
            </a:solidFill>
            <a:latin typeface="Times New Roman" pitchFamily="18" charset="0"/>
            <a:cs typeface="Times New Roman" pitchFamily="18" charset="0"/>
          </a:endParaRPr>
        </a:p>
      </dsp:txBody>
      <dsp:txXfrm>
        <a:off x="2900403" y="643906"/>
        <a:ext cx="2986164" cy="1288367"/>
      </dsp:txXfrm>
    </dsp:sp>
    <dsp:sp modelId="{533D47B7-21C7-4309-A997-C6C6884FA19E}">
      <dsp:nvSpPr>
        <dsp:cNvPr id="0" name=""/>
        <dsp:cNvSpPr/>
      </dsp:nvSpPr>
      <dsp:spPr>
        <a:xfrm>
          <a:off x="4286288" y="1857377"/>
          <a:ext cx="3720375" cy="2863038"/>
        </a:xfrm>
        <a:prstGeom prst="ellipse">
          <a:avLst/>
        </a:prstGeom>
        <a:gradFill rotWithShape="0">
          <a:gsLst>
            <a:gs pos="0">
              <a:schemeClr val="lt1">
                <a:alpha val="50000"/>
                <a:hueOff val="0"/>
                <a:satOff val="0"/>
                <a:lumOff val="0"/>
                <a:alphaOff val="0"/>
                <a:tint val="96000"/>
                <a:lumMod val="100000"/>
              </a:schemeClr>
            </a:gs>
            <a:gs pos="78000">
              <a:schemeClr val="lt1">
                <a:alpha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 </a:t>
          </a:r>
          <a:r>
            <a:rPr lang="ru-RU" sz="1800" b="1" kern="1200" dirty="0" err="1" smtClean="0">
              <a:solidFill>
                <a:schemeClr val="tx1"/>
              </a:solidFill>
              <a:latin typeface="Times New Roman" pitchFamily="18" charset="0"/>
              <a:cs typeface="Times New Roman" pitchFamily="18" charset="0"/>
            </a:rPr>
            <a:t>көрнекі-бейнелі </a:t>
          </a:r>
          <a:r>
            <a:rPr lang="ru-RU" sz="1800" kern="1200" dirty="0" err="1" smtClean="0">
              <a:solidFill>
                <a:schemeClr val="tx1"/>
              </a:solidFill>
              <a:latin typeface="Times New Roman" pitchFamily="18" charset="0"/>
              <a:cs typeface="Times New Roman" pitchFamily="18" charset="0"/>
            </a:rPr>
            <a:t>ойлау</a:t>
          </a:r>
          <a:r>
            <a:rPr lang="ru-RU" sz="1800" kern="1200" dirty="0" smtClean="0">
              <a:solidFill>
                <a:schemeClr val="tx1"/>
              </a:solidFill>
              <a:latin typeface="Times New Roman" pitchFamily="18" charset="0"/>
              <a:cs typeface="Times New Roman" pitchFamily="18" charset="0"/>
            </a:rPr>
            <a:t> – </a:t>
          </a:r>
          <a:r>
            <a:rPr lang="ru-RU" sz="1800" kern="1200" dirty="0" err="1" smtClean="0">
              <a:solidFill>
                <a:schemeClr val="tx1"/>
              </a:solidFill>
              <a:latin typeface="Times New Roman" pitchFamily="18" charset="0"/>
              <a:cs typeface="Times New Roman" pitchFamily="18" charset="0"/>
            </a:rPr>
            <a:t>елестер</a:t>
          </a:r>
          <a:r>
            <a:rPr lang="ru-RU" sz="1800" kern="1200" dirty="0" smtClean="0">
              <a:solidFill>
                <a:schemeClr val="tx1"/>
              </a:solidFill>
              <a:latin typeface="Times New Roman" pitchFamily="18" charset="0"/>
              <a:cs typeface="Times New Roman" pitchFamily="18" charset="0"/>
            </a:rPr>
            <a:t> мен психика </a:t>
          </a:r>
          <a:r>
            <a:rPr lang="ru-RU" sz="1800" kern="1200" dirty="0" err="1" smtClean="0">
              <a:solidFill>
                <a:schemeClr val="tx1"/>
              </a:solidFill>
              <a:latin typeface="Times New Roman" pitchFamily="18" charset="0"/>
              <a:cs typeface="Times New Roman" pitchFamily="18" charset="0"/>
            </a:rPr>
            <a:t>өрнектерін арқау еткен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ойлау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түрі</a:t>
          </a:r>
          <a:r>
            <a:rPr lang="ru-RU" sz="1800" kern="1200" dirty="0" smtClean="0">
              <a:solidFill>
                <a:schemeClr val="tx1"/>
              </a:solidFill>
              <a:latin typeface="Times New Roman" pitchFamily="18" charset="0"/>
              <a:cs typeface="Times New Roman" pitchFamily="18" charset="0"/>
            </a:rPr>
            <a:t>;</a:t>
          </a:r>
          <a:endParaRPr lang="ru-RU" sz="1800" kern="1200" dirty="0">
            <a:solidFill>
              <a:schemeClr val="tx1"/>
            </a:solidFill>
            <a:latin typeface="Times New Roman" pitchFamily="18" charset="0"/>
            <a:cs typeface="Times New Roman" pitchFamily="18" charset="0"/>
          </a:endParaRPr>
        </a:p>
      </dsp:txBody>
      <dsp:txXfrm>
        <a:off x="5424103" y="2596995"/>
        <a:ext cx="2232225" cy="1574671"/>
      </dsp:txXfrm>
    </dsp:sp>
    <dsp:sp modelId="{9553A8DA-67A6-4C3D-8059-64D6B1E198FB}">
      <dsp:nvSpPr>
        <dsp:cNvPr id="0" name=""/>
        <dsp:cNvSpPr/>
      </dsp:nvSpPr>
      <dsp:spPr>
        <a:xfrm>
          <a:off x="857251" y="1857377"/>
          <a:ext cx="3720289" cy="2863038"/>
        </a:xfrm>
        <a:prstGeom prst="ellipse">
          <a:avLst/>
        </a:prstGeom>
        <a:gradFill rotWithShape="0">
          <a:gsLst>
            <a:gs pos="0">
              <a:schemeClr val="lt1">
                <a:alpha val="50000"/>
                <a:hueOff val="0"/>
                <a:satOff val="0"/>
                <a:lumOff val="0"/>
                <a:alphaOff val="0"/>
                <a:tint val="96000"/>
                <a:lumMod val="100000"/>
              </a:schemeClr>
            </a:gs>
            <a:gs pos="78000">
              <a:schemeClr val="lt1">
                <a:alpha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FFFF00"/>
              </a:solidFill>
              <a:latin typeface="Times New Roman" pitchFamily="18" charset="0"/>
              <a:cs typeface="Times New Roman" pitchFamily="18" charset="0"/>
            </a:rPr>
            <a:t>- </a:t>
          </a:r>
          <a:r>
            <a:rPr lang="ru-RU" sz="1800" b="1" kern="1200" dirty="0" err="1" smtClean="0">
              <a:solidFill>
                <a:schemeClr val="tx1"/>
              </a:solidFill>
              <a:latin typeface="Times New Roman" pitchFamily="18" charset="0"/>
              <a:cs typeface="Times New Roman" pitchFamily="18" charset="0"/>
            </a:rPr>
            <a:t>сөздік </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логикалы</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немесе</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сөздік </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рәмізді ойлау</a:t>
          </a:r>
          <a:r>
            <a:rPr lang="ru-RU" sz="1800" kern="1200" dirty="0" smtClean="0">
              <a:solidFill>
                <a:schemeClr val="tx1"/>
              </a:solidFill>
              <a:latin typeface="Times New Roman" pitchFamily="18" charset="0"/>
              <a:cs typeface="Times New Roman" pitchFamily="18" charset="0"/>
            </a:rPr>
            <a:t> – абстракт </a:t>
          </a:r>
          <a:r>
            <a:rPr lang="ru-RU" sz="1800" kern="1200" dirty="0" err="1" smtClean="0">
              <a:solidFill>
                <a:schemeClr val="tx1"/>
              </a:solidFill>
              <a:latin typeface="Times New Roman" pitchFamily="18" charset="0"/>
              <a:cs typeface="Times New Roman" pitchFamily="18" charset="0"/>
            </a:rPr>
            <a:t>түсініктерді пайдалану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және жалпыланған заңдылықтарды ашумен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байланысты</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ойлау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түрі</a:t>
          </a:r>
          <a:r>
            <a:rPr lang="ru-RU" sz="1800" kern="1200" dirty="0" smtClean="0">
              <a:solidFill>
                <a:schemeClr val="tx1"/>
              </a:solidFill>
              <a:latin typeface="Times New Roman" pitchFamily="18" charset="0"/>
              <a:cs typeface="Times New Roman" pitchFamily="18" charset="0"/>
            </a:rPr>
            <a:t>.</a:t>
          </a:r>
          <a:endParaRPr lang="ru-RU" sz="1800" kern="1200" dirty="0">
            <a:solidFill>
              <a:schemeClr val="tx1"/>
            </a:solidFill>
            <a:latin typeface="Times New Roman" pitchFamily="18" charset="0"/>
            <a:cs typeface="Times New Roman" pitchFamily="18" charset="0"/>
          </a:endParaRPr>
        </a:p>
      </dsp:txBody>
      <dsp:txXfrm>
        <a:off x="1207578" y="2596995"/>
        <a:ext cx="2232173" cy="15746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4E6CCD-2679-46F7-AFD6-831936BC022C}">
      <dsp:nvSpPr>
        <dsp:cNvPr id="0" name=""/>
        <dsp:cNvSpPr/>
      </dsp:nvSpPr>
      <dsp:spPr>
        <a:xfrm>
          <a:off x="0" y="0"/>
          <a:ext cx="5972975" cy="2389190"/>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5296B-68EC-4238-9B5A-DAD8409D358D}">
      <dsp:nvSpPr>
        <dsp:cNvPr id="0" name=""/>
        <dsp:cNvSpPr/>
      </dsp:nvSpPr>
      <dsp:spPr>
        <a:xfrm>
          <a:off x="897343" y="418108"/>
          <a:ext cx="1971081" cy="117070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ru-RU" sz="3400" kern="1200" dirty="0" err="1" smtClean="0"/>
            <a:t>Вербалды</a:t>
          </a:r>
          <a:r>
            <a:rPr lang="ru-RU" sz="3400" kern="1200" dirty="0" smtClean="0"/>
            <a:t> </a:t>
          </a:r>
          <a:r>
            <a:rPr lang="ru-RU" sz="3400" kern="1200" dirty="0" err="1" smtClean="0"/>
            <a:t>(сөздік</a:t>
          </a:r>
          <a:r>
            <a:rPr lang="ru-RU" sz="3400" kern="1200" dirty="0" smtClean="0"/>
            <a:t>)</a:t>
          </a:r>
          <a:endParaRPr lang="ru-RU" sz="3400" kern="1200" dirty="0"/>
        </a:p>
      </dsp:txBody>
      <dsp:txXfrm>
        <a:off x="897343" y="418108"/>
        <a:ext cx="1971081" cy="1170703"/>
      </dsp:txXfrm>
    </dsp:sp>
    <dsp:sp modelId="{1B3B54B8-A535-44B5-8003-FEFDDC4802D6}">
      <dsp:nvSpPr>
        <dsp:cNvPr id="0" name=""/>
        <dsp:cNvSpPr/>
      </dsp:nvSpPr>
      <dsp:spPr>
        <a:xfrm>
          <a:off x="3167073" y="800378"/>
          <a:ext cx="2329460" cy="117070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ru-RU" sz="3400" kern="1200" dirty="0" err="1" smtClean="0"/>
            <a:t>визуалды</a:t>
          </a:r>
          <a:r>
            <a:rPr lang="ru-RU" sz="3400" kern="1200" dirty="0" smtClean="0"/>
            <a:t> </a:t>
          </a:r>
          <a:r>
            <a:rPr lang="ru-RU" sz="3400" kern="1200" dirty="0" err="1" smtClean="0"/>
            <a:t>(көру</a:t>
          </a:r>
          <a:r>
            <a:rPr lang="ru-RU" sz="3400" kern="1200" dirty="0" smtClean="0"/>
            <a:t>)</a:t>
          </a:r>
          <a:endParaRPr lang="ru-RU" sz="3400" kern="1200" dirty="0"/>
        </a:p>
      </dsp:txBody>
      <dsp:txXfrm>
        <a:off x="3167073" y="800378"/>
        <a:ext cx="2329460" cy="11707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F1BE5E-8F1B-47F8-A93F-0563EE4DF3B7}">
      <dsp:nvSpPr>
        <dsp:cNvPr id="0" name=""/>
        <dsp:cNvSpPr/>
      </dsp:nvSpPr>
      <dsp:spPr>
        <a:xfrm>
          <a:off x="0" y="1625600"/>
          <a:ext cx="6096000" cy="2438400"/>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B5E387-257F-4D81-8061-0227E2399748}">
      <dsp:nvSpPr>
        <dsp:cNvPr id="0" name=""/>
        <dsp:cNvSpPr/>
      </dsp:nvSpPr>
      <dsp:spPr>
        <a:xfrm>
          <a:off x="785815" y="2071697"/>
          <a:ext cx="2011680" cy="11948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ru-RU" sz="3500" kern="1200" dirty="0" err="1" smtClean="0"/>
            <a:t>нақты</a:t>
          </a:r>
          <a:endParaRPr lang="ru-RU" sz="3500" kern="1200" dirty="0"/>
        </a:p>
      </dsp:txBody>
      <dsp:txXfrm>
        <a:off x="785815" y="2071697"/>
        <a:ext cx="2011680" cy="1194816"/>
      </dsp:txXfrm>
    </dsp:sp>
    <dsp:sp modelId="{8038C478-AB0C-45C9-A73F-2E1F13B4DCF7}">
      <dsp:nvSpPr>
        <dsp:cNvPr id="0" name=""/>
        <dsp:cNvSpPr/>
      </dsp:nvSpPr>
      <dsp:spPr>
        <a:xfrm>
          <a:off x="2928961" y="2500326"/>
          <a:ext cx="2377440" cy="119481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lvl="0" algn="ctr" defTabSz="1555750">
            <a:lnSpc>
              <a:spcPct val="90000"/>
            </a:lnSpc>
            <a:spcBef>
              <a:spcPct val="0"/>
            </a:spcBef>
            <a:spcAft>
              <a:spcPct val="35000"/>
            </a:spcAft>
          </a:pPr>
          <a:r>
            <a:rPr lang="ru-RU" sz="3500" kern="1200" dirty="0" err="1" smtClean="0"/>
            <a:t>дерексіз</a:t>
          </a:r>
          <a:r>
            <a:rPr lang="ru-RU" sz="3500" kern="1200" dirty="0" smtClean="0"/>
            <a:t> (абстракт)</a:t>
          </a:r>
          <a:endParaRPr lang="ru-RU" sz="3500" kern="1200" dirty="0"/>
        </a:p>
      </dsp:txBody>
      <dsp:txXfrm>
        <a:off x="2928961" y="2500326"/>
        <a:ext cx="2377440" cy="11948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A00828-8401-4FC9-8FF8-623D94B6DC96}">
      <dsp:nvSpPr>
        <dsp:cNvPr id="0" name=""/>
        <dsp:cNvSpPr/>
      </dsp:nvSpPr>
      <dsp:spPr>
        <a:xfrm>
          <a:off x="323523" y="0"/>
          <a:ext cx="7669369" cy="6858000"/>
        </a:xfrm>
        <a:prstGeom prst="quadArrow">
          <a:avLst>
            <a:gd name="adj1" fmla="val 2000"/>
            <a:gd name="adj2" fmla="val 4000"/>
            <a:gd name="adj3" fmla="val 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78FEA-520E-4863-AB60-3AD2142B0FEC}">
      <dsp:nvSpPr>
        <dsp:cNvPr id="0" name=""/>
        <dsp:cNvSpPr/>
      </dsp:nvSpPr>
      <dsp:spPr>
        <a:xfrm>
          <a:off x="1174978" y="445770"/>
          <a:ext cx="2743200" cy="2743200"/>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solidFill>
                <a:schemeClr val="tx1"/>
              </a:solidFill>
              <a:latin typeface="Times New Roman" pitchFamily="18" charset="0"/>
              <a:cs typeface="Times New Roman" pitchFamily="18" charset="0"/>
            </a:rPr>
            <a:t>Эмпирикалық (тәжірибелік</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ойлау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күнделікті қызмет, тіршілік</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әрекеттері негізінде</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алғашқы қорыту, жалпылау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мүмкіндігін береді</a:t>
          </a:r>
          <a:r>
            <a:rPr lang="ru-RU" sz="1800" kern="1200" dirty="0" smtClean="0">
              <a:solidFill>
                <a:schemeClr val="tx1"/>
              </a:solidFill>
              <a:latin typeface="Times New Roman" pitchFamily="18" charset="0"/>
              <a:cs typeface="Times New Roman" pitchFamily="18" charset="0"/>
            </a:rPr>
            <a:t>.</a:t>
          </a:r>
          <a:endParaRPr lang="ru-RU" sz="1800" kern="1200" dirty="0">
            <a:solidFill>
              <a:schemeClr val="tx1"/>
            </a:solidFill>
            <a:latin typeface="Times New Roman" pitchFamily="18" charset="0"/>
            <a:cs typeface="Times New Roman" pitchFamily="18" charset="0"/>
          </a:endParaRPr>
        </a:p>
      </dsp:txBody>
      <dsp:txXfrm>
        <a:off x="1174978" y="445770"/>
        <a:ext cx="2743200" cy="2743200"/>
      </dsp:txXfrm>
    </dsp:sp>
    <dsp:sp modelId="{CE863D38-60CC-4C76-9D0D-33ECB178B533}">
      <dsp:nvSpPr>
        <dsp:cNvPr id="0" name=""/>
        <dsp:cNvSpPr/>
      </dsp:nvSpPr>
      <dsp:spPr>
        <a:xfrm>
          <a:off x="4398238" y="445770"/>
          <a:ext cx="2743200" cy="2743200"/>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latin typeface="Times New Roman" pitchFamily="18" charset="0"/>
              <a:cs typeface="Times New Roman" pitchFamily="18" charset="0"/>
            </a:rPr>
            <a:t>Теориялық ойлау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жалпыланған қатынастарды ашады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таным</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нысанын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өзіне тән қажетті байланыстар</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жүйесінде зерттейді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нәтижеде </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адамның жасампаздық іс-әрекеттерін қамсыздандырушы әрқилы құбылыстардың </a:t>
          </a:r>
          <a:r>
            <a:rPr lang="ru-RU" sz="1600" kern="1200" dirty="0" smtClean="0">
              <a:latin typeface="Times New Roman" pitchFamily="18" charset="0"/>
              <a:cs typeface="Times New Roman" pitchFamily="18" charset="0"/>
            </a:rPr>
            <a:t>даму </a:t>
          </a:r>
          <a:r>
            <a:rPr lang="ru-RU" sz="1600" kern="1200" dirty="0" err="1" smtClean="0">
              <a:latin typeface="Times New Roman" pitchFamily="18" charset="0"/>
              <a:cs typeface="Times New Roman" pitchFamily="18" charset="0"/>
            </a:rPr>
            <a:t>заңдылықтары нақты айқындалады</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4398238" y="445770"/>
        <a:ext cx="2743200" cy="2743200"/>
      </dsp:txXfrm>
    </dsp:sp>
    <dsp:sp modelId="{029DBCCB-AFAE-453A-88CD-0D241DE2B29D}">
      <dsp:nvSpPr>
        <dsp:cNvPr id="0" name=""/>
        <dsp:cNvSpPr/>
      </dsp:nvSpPr>
      <dsp:spPr>
        <a:xfrm>
          <a:off x="1174978" y="3669030"/>
          <a:ext cx="2743200" cy="2743200"/>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itchFamily="18" charset="0"/>
              <a:cs typeface="Times New Roman" pitchFamily="18" charset="0"/>
            </a:rPr>
            <a:t>Логикалық (қисынды</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ойлау</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логикалық амалдар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салыстыру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жүелеу, қорыту және </a:t>
          </a:r>
          <a:r>
            <a:rPr lang="ru-RU" sz="2000" kern="1200" dirty="0" smtClean="0">
              <a:latin typeface="Times New Roman" pitchFamily="18" charset="0"/>
              <a:cs typeface="Times New Roman" pitchFamily="18" charset="0"/>
            </a:rPr>
            <a:t>т.б.) </a:t>
          </a:r>
          <a:r>
            <a:rPr lang="ru-RU" sz="2000" kern="1200" dirty="0" err="1" smtClean="0">
              <a:latin typeface="Times New Roman" pitchFamily="18" charset="0"/>
              <a:cs typeface="Times New Roman" pitchFamily="18" charset="0"/>
            </a:rPr>
            <a:t>жәрдемімен орындалатын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ойлау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түрі.</a:t>
          </a:r>
          <a:endParaRPr lang="ru-RU" sz="2000" kern="1200" dirty="0">
            <a:latin typeface="Times New Roman" pitchFamily="18" charset="0"/>
            <a:cs typeface="Times New Roman" pitchFamily="18" charset="0"/>
          </a:endParaRPr>
        </a:p>
      </dsp:txBody>
      <dsp:txXfrm>
        <a:off x="1174978" y="3669030"/>
        <a:ext cx="2743200" cy="2743200"/>
      </dsp:txXfrm>
    </dsp:sp>
    <dsp:sp modelId="{6CC5188D-E0C2-458B-9731-8ABF5C0B4EAF}">
      <dsp:nvSpPr>
        <dsp:cNvPr id="0" name=""/>
        <dsp:cNvSpPr/>
      </dsp:nvSpPr>
      <dsp:spPr>
        <a:xfrm>
          <a:off x="4398238" y="3669030"/>
          <a:ext cx="2743200" cy="2743200"/>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itchFamily="18" charset="0"/>
              <a:cs typeface="Times New Roman" pitchFamily="18" charset="0"/>
            </a:rPr>
            <a:t>Синкретикалық </a:t>
          </a:r>
          <a:r>
            <a:rPr lang="ru-RU" sz="2000" kern="1200" dirty="0" smtClean="0">
              <a:latin typeface="Times New Roman" pitchFamily="18" charset="0"/>
              <a:cs typeface="Times New Roman" pitchFamily="18" charset="0"/>
            </a:rPr>
            <a:t>(</a:t>
          </a:r>
          <a:r>
            <a:rPr lang="ru-RU" sz="2000" kern="1200" dirty="0" err="1" smtClean="0">
              <a:latin typeface="Times New Roman" pitchFamily="18" charset="0"/>
              <a:cs typeface="Times New Roman" pitchFamily="18" charset="0"/>
            </a:rPr>
            <a:t>біріктіру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ойлауда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құбылыстар мәнді қатынастарынан емес</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сырттай</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ұқсастық белгілері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бойынша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өзара байланыстырылады</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a:off x="4398238" y="3669030"/>
        <a:ext cx="2743200" cy="27432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83387F-6B00-4A23-8EC7-BC0BD7AD01CA}">
      <dsp:nvSpPr>
        <dsp:cNvPr id="0" name=""/>
        <dsp:cNvSpPr/>
      </dsp:nvSpPr>
      <dsp:spPr>
        <a:xfrm>
          <a:off x="785743" y="0"/>
          <a:ext cx="7429594" cy="5000635"/>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F95B5-EEFD-4C60-89BC-4DEE59599CF3}">
      <dsp:nvSpPr>
        <dsp:cNvPr id="0" name=""/>
        <dsp:cNvSpPr/>
      </dsp:nvSpPr>
      <dsp:spPr>
        <a:xfrm>
          <a:off x="1571608" y="428625"/>
          <a:ext cx="2900389" cy="204311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latin typeface="Times New Roman" pitchFamily="18" charset="0"/>
              <a:cs typeface="Times New Roman" pitchFamily="18" charset="0"/>
            </a:rPr>
            <a:t>Алгоритмдік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ойлау</a:t>
          </a:r>
          <a:r>
            <a:rPr lang="ru-RU" sz="1800" kern="1200" dirty="0" smtClean="0">
              <a:latin typeface="Times New Roman" pitchFamily="18" charset="0"/>
              <a:cs typeface="Times New Roman" pitchFamily="18" charset="0"/>
            </a:rPr>
            <a:t> – </a:t>
          </a:r>
          <a:r>
            <a:rPr lang="ru-RU" sz="1800" kern="1200" dirty="0" err="1" smtClean="0">
              <a:latin typeface="Times New Roman" pitchFamily="18" charset="0"/>
              <a:cs typeface="Times New Roman" pitchFamily="18" charset="0"/>
            </a:rPr>
            <a:t>типтік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мәселелерді шешуге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қажет алдын</a:t>
          </a:r>
          <a:r>
            <a:rPr lang="ru-RU" sz="1800" kern="1200" dirty="0" smtClean="0">
              <a:latin typeface="Times New Roman" pitchFamily="18" charset="0"/>
              <a:cs typeface="Times New Roman" pitchFamily="18" charset="0"/>
            </a:rPr>
            <a:t> ала </a:t>
          </a:r>
          <a:r>
            <a:rPr lang="ru-RU" sz="1800" kern="1200" dirty="0" err="1" smtClean="0">
              <a:latin typeface="Times New Roman" pitchFamily="18" charset="0"/>
              <a:cs typeface="Times New Roman" pitchFamily="18" charset="0"/>
            </a:rPr>
            <a:t>белгіленген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ережелерге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әрекеттердің қалыпты бірізділігіне</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орайласқан ойлау</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түрі</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1571608" y="428625"/>
        <a:ext cx="2900389" cy="2043118"/>
      </dsp:txXfrm>
    </dsp:sp>
    <dsp:sp modelId="{E168E5C7-BE0E-4476-921B-7749BD1B83B4}">
      <dsp:nvSpPr>
        <dsp:cNvPr id="0" name=""/>
        <dsp:cNvSpPr/>
      </dsp:nvSpPr>
      <dsp:spPr>
        <a:xfrm>
          <a:off x="4786315" y="428625"/>
          <a:ext cx="3100426" cy="204311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smtClean="0">
              <a:latin typeface="Times New Roman" pitchFamily="18" charset="0"/>
              <a:cs typeface="Times New Roman" pitchFamily="18" charset="0"/>
            </a:rPr>
            <a:t>Дискурсив ойлау - өзара байланысты ұғымдар жүйесіне негізделген ой әрекеті түрі.</a:t>
          </a:r>
          <a:endParaRPr lang="ru-RU" sz="1800" kern="1200" dirty="0">
            <a:latin typeface="Times New Roman" pitchFamily="18" charset="0"/>
            <a:cs typeface="Times New Roman" pitchFamily="18" charset="0"/>
          </a:endParaRPr>
        </a:p>
      </dsp:txBody>
      <dsp:txXfrm>
        <a:off x="4786315" y="428625"/>
        <a:ext cx="3100426" cy="2043118"/>
      </dsp:txXfrm>
    </dsp:sp>
    <dsp:sp modelId="{7EFA4C67-1751-4837-A328-CBE915343CB5}">
      <dsp:nvSpPr>
        <dsp:cNvPr id="0" name=""/>
        <dsp:cNvSpPr/>
      </dsp:nvSpPr>
      <dsp:spPr>
        <a:xfrm>
          <a:off x="1685922" y="2571778"/>
          <a:ext cx="2814636" cy="195024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smtClean="0">
              <a:latin typeface="Times New Roman" pitchFamily="18" charset="0"/>
              <a:cs typeface="Times New Roman" pitchFamily="18" charset="0"/>
            </a:rPr>
            <a:t>Шығармашыл ойлау – соны жаңалықтар ашуға, түбегейлі жаңа нәтижелерге қол жеткізетін ой қызметі.</a:t>
          </a:r>
          <a:endParaRPr lang="ru-RU" sz="1800" kern="1200" dirty="0">
            <a:latin typeface="Times New Roman" pitchFamily="18" charset="0"/>
            <a:cs typeface="Times New Roman" pitchFamily="18" charset="0"/>
          </a:endParaRPr>
        </a:p>
      </dsp:txBody>
      <dsp:txXfrm>
        <a:off x="1685922" y="2571778"/>
        <a:ext cx="2814636" cy="1950248"/>
      </dsp:txXfrm>
    </dsp:sp>
    <dsp:sp modelId="{92E77DFC-CFC6-4216-9B60-CB994B30FBF8}">
      <dsp:nvSpPr>
        <dsp:cNvPr id="0" name=""/>
        <dsp:cNvSpPr/>
      </dsp:nvSpPr>
      <dsp:spPr>
        <a:xfrm>
          <a:off x="4857753" y="2500321"/>
          <a:ext cx="3050421" cy="1950248"/>
        </a:xfrm>
        <a:prstGeom prst="round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latin typeface="Times New Roman" pitchFamily="18" charset="0"/>
              <a:cs typeface="Times New Roman" pitchFamily="18" charset="0"/>
            </a:rPr>
            <a:t>Эвристикалық ойлау</a:t>
          </a:r>
          <a:r>
            <a:rPr lang="ru-RU" sz="1600" kern="1200" dirty="0" smtClean="0">
              <a:latin typeface="Times New Roman" pitchFamily="18" charset="0"/>
              <a:cs typeface="Times New Roman" pitchFamily="18" charset="0"/>
            </a:rPr>
            <a:t> – </a:t>
          </a:r>
          <a:r>
            <a:rPr lang="ru-RU" sz="1600" kern="1200" dirty="0" err="1" smtClean="0">
              <a:latin typeface="Times New Roman" pitchFamily="18" charset="0"/>
              <a:cs typeface="Times New Roman" pitchFamily="18" charset="0"/>
            </a:rPr>
            <a:t>қалыптан тыс</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мәселе, міндеттердің шешімін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табуға бағытталған өнімді ойлау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үдерісі.</a:t>
          </a:r>
          <a:endParaRPr lang="ru-RU" sz="1600" kern="1200" dirty="0">
            <a:latin typeface="Times New Roman" pitchFamily="18" charset="0"/>
            <a:cs typeface="Times New Roman" pitchFamily="18" charset="0"/>
          </a:endParaRPr>
        </a:p>
      </dsp:txBody>
      <dsp:txXfrm>
        <a:off x="4857753" y="2500321"/>
        <a:ext cx="3050421" cy="19502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154534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26012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84894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13562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79146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279229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1239412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100135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69964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59789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20075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210635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181092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261044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221792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35A208-A006-47BA-AA6C-751D4040286C}" type="datetimeFigureOut">
              <a:rPr lang="ru-RU" smtClean="0"/>
              <a:pPr/>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331928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5A208-A006-47BA-AA6C-751D4040286C}" type="datetimeFigureOut">
              <a:rPr lang="ru-RU" smtClean="0"/>
              <a:pPr/>
              <a:t>08.06.2023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64EAF7F-1C08-42F3-BC9B-EA87F92804B0}" type="slidenum">
              <a:rPr lang="ru-RU" smtClean="0"/>
              <a:pPr/>
              <a:t>‹#›</a:t>
            </a:fld>
            <a:endParaRPr lang="ru-RU"/>
          </a:p>
        </p:txBody>
      </p:sp>
    </p:spTree>
    <p:extLst>
      <p:ext uri="{BB962C8B-B14F-4D97-AF65-F5344CB8AC3E}">
        <p14:creationId xmlns:p14="http://schemas.microsoft.com/office/powerpoint/2010/main" xmlns="" val="42507962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48880"/>
            <a:ext cx="8244407" cy="2160240"/>
          </a:xfrm>
        </p:spPr>
        <p:txBody>
          <a:bodyPr>
            <a:normAutofit/>
          </a:bodyPr>
          <a:lstStyle/>
          <a:p>
            <a:pPr algn="ctr"/>
            <a:r>
              <a:rPr lang="kk-KZ" b="1" dirty="0" smtClean="0">
                <a:solidFill>
                  <a:schemeClr val="accent2"/>
                </a:solidFill>
                <a:latin typeface="Times New Roman" pitchFamily="18" charset="0"/>
                <a:cs typeface="Times New Roman" pitchFamily="18" charset="0"/>
              </a:rPr>
              <a:t>Ойлау </a:t>
            </a:r>
            <a:r>
              <a:rPr lang="kk-KZ" b="1" dirty="0" smtClean="0">
                <a:solidFill>
                  <a:schemeClr val="accent2"/>
                </a:solidFill>
                <a:latin typeface="Times New Roman" pitchFamily="18" charset="0"/>
                <a:cs typeface="Times New Roman" pitchFamily="18" charset="0"/>
              </a:rPr>
              <a:t>турлерiнiң типологиялык  </a:t>
            </a:r>
            <a:r>
              <a:rPr lang="kk-KZ" b="1" dirty="0" smtClean="0">
                <a:solidFill>
                  <a:schemeClr val="accent2"/>
                </a:solidFill>
                <a:latin typeface="Times New Roman" pitchFamily="18" charset="0"/>
                <a:cs typeface="Times New Roman" pitchFamily="18" charset="0"/>
              </a:rPr>
              <a:t>және  генетикалык классификациясы</a:t>
            </a:r>
            <a:endParaRPr lang="ru-RU" b="1" dirty="0">
              <a:solidFill>
                <a:schemeClr val="accent2"/>
              </a:solidFill>
              <a:latin typeface="Times New Roman" pitchFamily="18" charset="0"/>
              <a:cs typeface="Times New Roman" pitchFamily="18" charset="0"/>
            </a:endParaRPr>
          </a:p>
        </p:txBody>
      </p:sp>
      <p:sp>
        <p:nvSpPr>
          <p:cNvPr id="3" name="Содержимое 2"/>
          <p:cNvSpPr>
            <a:spLocks noGrp="1"/>
          </p:cNvSpPr>
          <p:nvPr>
            <p:ph idx="1"/>
          </p:nvPr>
        </p:nvSpPr>
        <p:spPr>
          <a:xfrm>
            <a:off x="609598" y="4869160"/>
            <a:ext cx="7418785" cy="1172203"/>
          </a:xfrm>
        </p:spPr>
        <p:txBody>
          <a:bodyPr>
            <a:normAutofit/>
          </a:bodyPr>
          <a:lstStyle/>
          <a:p>
            <a:pPr algn="r">
              <a:buNone/>
            </a:pPr>
            <a:r>
              <a:rPr lang="kk-KZ" sz="2800" b="1" dirty="0" smtClean="0">
                <a:solidFill>
                  <a:schemeClr val="accent2"/>
                </a:solidFill>
                <a:latin typeface="Times New Roman" pitchFamily="18" charset="0"/>
                <a:cs typeface="Times New Roman" pitchFamily="18" charset="0"/>
              </a:rPr>
              <a:t>12 лекция </a:t>
            </a:r>
            <a:endParaRPr lang="ru-RU"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476673"/>
            <a:ext cx="8712968" cy="864095"/>
          </a:xfrm>
          <a:solidFill>
            <a:schemeClr val="accent5">
              <a:lumMod val="40000"/>
              <a:lumOff val="60000"/>
            </a:schemeClr>
          </a:solidFill>
        </p:spPr>
        <p:txBody>
          <a:bodyPr>
            <a:normAutofit/>
          </a:bodyPr>
          <a:lstStyle/>
          <a:p>
            <a:pPr algn="ctr"/>
            <a:r>
              <a:rPr lang="ru-RU" sz="2800" dirty="0" err="1" smtClean="0">
                <a:solidFill>
                  <a:srgbClr val="FF0000"/>
                </a:solidFill>
              </a:rPr>
              <a:t>Еріктік</a:t>
            </a:r>
            <a:r>
              <a:rPr lang="ru-RU" sz="2800" dirty="0" smtClean="0">
                <a:solidFill>
                  <a:srgbClr val="FF0000"/>
                </a:solidFill>
              </a:rPr>
              <a:t>  </a:t>
            </a:r>
            <a:r>
              <a:rPr lang="ru-RU" sz="2800" dirty="0" err="1" smtClean="0">
                <a:solidFill>
                  <a:srgbClr val="FF0000"/>
                </a:solidFill>
              </a:rPr>
              <a:t>күштің</a:t>
            </a:r>
            <a:r>
              <a:rPr lang="ru-RU" sz="2800" dirty="0" smtClean="0">
                <a:solidFill>
                  <a:srgbClr val="FF0000"/>
                </a:solidFill>
              </a:rPr>
              <a:t> </a:t>
            </a:r>
            <a:r>
              <a:rPr lang="ru-RU" sz="2800" dirty="0" err="1" smtClean="0">
                <a:solidFill>
                  <a:srgbClr val="FF0000"/>
                </a:solidFill>
              </a:rPr>
              <a:t>жұмсалуына</a:t>
            </a:r>
            <a:r>
              <a:rPr lang="ru-RU" sz="2800" dirty="0" smtClean="0">
                <a:solidFill>
                  <a:srgbClr val="FF0000"/>
                </a:solidFill>
              </a:rPr>
              <a:t> </a:t>
            </a:r>
            <a:r>
              <a:rPr lang="ru-RU" sz="2800" dirty="0" err="1" smtClean="0">
                <a:solidFill>
                  <a:srgbClr val="FF0000"/>
                </a:solidFill>
              </a:rPr>
              <a:t>байланысты</a:t>
            </a:r>
            <a:r>
              <a:rPr lang="ru-RU" sz="2800" dirty="0" smtClean="0"/>
              <a:t>.</a:t>
            </a:r>
            <a:endParaRPr lang="ru-RU" sz="2800" dirty="0"/>
          </a:p>
        </p:txBody>
      </p:sp>
      <p:sp>
        <p:nvSpPr>
          <p:cNvPr id="3" name="Подзаголовок 2"/>
          <p:cNvSpPr>
            <a:spLocks noGrp="1"/>
          </p:cNvSpPr>
          <p:nvPr>
            <p:ph type="subTitle" idx="1"/>
          </p:nvPr>
        </p:nvSpPr>
        <p:spPr>
          <a:xfrm>
            <a:off x="251520" y="1916832"/>
            <a:ext cx="4032448" cy="4392488"/>
          </a:xfrm>
          <a:solidFill>
            <a:schemeClr val="accent5">
              <a:lumMod val="40000"/>
              <a:lumOff val="60000"/>
            </a:schemeClr>
          </a:solidFill>
        </p:spPr>
        <p:txBody>
          <a:bodyPr>
            <a:normAutofit/>
          </a:bodyPr>
          <a:lstStyle/>
          <a:p>
            <a:pPr algn="l"/>
            <a:r>
              <a:rPr lang="ru-RU" sz="2800" b="1" dirty="0" smtClean="0">
                <a:solidFill>
                  <a:schemeClr val="tx1"/>
                </a:solidFill>
                <a:latin typeface="Times New Roman" panose="02020603050405020304" pitchFamily="18" charset="0"/>
                <a:cs typeface="Times New Roman" panose="02020603050405020304" pitchFamily="18" charset="0"/>
              </a:rPr>
              <a:t>1)</a:t>
            </a:r>
            <a:r>
              <a:rPr lang="ru-RU" sz="2800" b="1" dirty="0" err="1" smtClean="0">
                <a:solidFill>
                  <a:schemeClr val="tx1"/>
                </a:solidFill>
                <a:latin typeface="Times New Roman" panose="02020603050405020304" pitchFamily="18" charset="0"/>
                <a:cs typeface="Times New Roman" panose="02020603050405020304" pitchFamily="18" charset="0"/>
              </a:rPr>
              <a:t>Ырықсыз</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ойлау</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a:t>
            </a:r>
          </a:p>
          <a:p>
            <a:pPr algn="l"/>
            <a:endParaRPr lang="ru-RU" sz="2800" dirty="0" smtClean="0">
              <a:solidFill>
                <a:schemeClr val="tx1"/>
              </a:solidFill>
              <a:latin typeface="Times New Roman" panose="02020603050405020304" pitchFamily="18" charset="0"/>
              <a:cs typeface="Times New Roman" panose="02020603050405020304" pitchFamily="18" charset="0"/>
            </a:endParaRPr>
          </a:p>
          <a:p>
            <a:pPr algn="l"/>
            <a:r>
              <a:rPr lang="ru-RU" sz="2800" b="1" dirty="0" smtClean="0">
                <a:solidFill>
                  <a:schemeClr val="tx1"/>
                </a:solidFill>
                <a:latin typeface="Times New Roman" panose="02020603050405020304" pitchFamily="18" charset="0"/>
                <a:cs typeface="Times New Roman" panose="02020603050405020304" pitchFamily="18" charset="0"/>
              </a:rPr>
              <a:t>2)</a:t>
            </a:r>
            <a:r>
              <a:rPr lang="ru-RU" sz="2800" b="1" dirty="0" err="1" smtClean="0">
                <a:solidFill>
                  <a:schemeClr val="tx1"/>
                </a:solidFill>
                <a:latin typeface="Times New Roman" panose="02020603050405020304" pitchFamily="18" charset="0"/>
                <a:cs typeface="Times New Roman" panose="02020603050405020304" pitchFamily="18" charset="0"/>
              </a:rPr>
              <a:t>Ырықты</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ойлау</a:t>
            </a:r>
            <a:r>
              <a:rPr lang="ru-RU" sz="2800" dirty="0" err="1" smtClean="0">
                <a:solidFill>
                  <a:schemeClr val="tx1"/>
                </a:solidFill>
                <a:latin typeface="Times New Roman" panose="02020603050405020304" pitchFamily="18" charset="0"/>
                <a:cs typeface="Times New Roman" panose="02020603050405020304" pitchFamily="18" charset="0"/>
              </a:rPr>
              <a:t>-проблемалық</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жағдаяттарды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мақсатты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түрде</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шешу</a:t>
            </a:r>
            <a:r>
              <a:rPr lang="ru-RU" sz="2800" dirty="0" smtClean="0">
                <a:solidFill>
                  <a:schemeClr val="tx1"/>
                </a:solidFill>
                <a:latin typeface="Times New Roman" panose="02020603050405020304" pitchFamily="18" charset="0"/>
                <a:cs typeface="Times New Roman" panose="02020603050405020304" pitchFamily="18" charset="0"/>
              </a:rPr>
              <a:t>.</a:t>
            </a:r>
          </a:p>
          <a:p>
            <a:pPr algn="l"/>
            <a:endParaRPr lang="kk-KZ" sz="2800" dirty="0" smtClean="0">
              <a:latin typeface="Times New Roman" panose="02020603050405020304" pitchFamily="18" charset="0"/>
              <a:cs typeface="Times New Roman" panose="02020603050405020304" pitchFamily="18" charset="0"/>
            </a:endParaRPr>
          </a:p>
          <a:p>
            <a:pPr algn="l"/>
            <a:r>
              <a:rPr lang="kk-KZ" sz="3200" dirty="0" smtClean="0">
                <a:solidFill>
                  <a:srgbClr val="FF0000"/>
                </a:solidFill>
                <a:latin typeface="Times New Roman" panose="02020603050405020304" pitchFamily="18" charset="0"/>
                <a:cs typeface="Times New Roman" panose="02020603050405020304" pitchFamily="18" charset="0"/>
              </a:rPr>
              <a:t>Зентагл тәжірибесі </a:t>
            </a:r>
          </a:p>
          <a:p>
            <a:pPr algn="l"/>
            <a:endParaRPr lang="ru-RU" sz="28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772816"/>
            <a:ext cx="4248472" cy="4823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940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572560" cy="1785950"/>
          </a:xfrm>
        </p:spPr>
        <p:txBody>
          <a:bodyPr>
            <a:normAutofit/>
          </a:bodyPr>
          <a:lstStyle/>
          <a:p>
            <a:pPr>
              <a:buNone/>
            </a:pPr>
            <a:r>
              <a:rPr lang="ru-RU" sz="2400" dirty="0" smtClean="0">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Психология </a:t>
            </a:r>
            <a:r>
              <a:rPr lang="ru-RU" sz="2400" dirty="0" err="1" smtClean="0">
                <a:solidFill>
                  <a:schemeClr val="tx1"/>
                </a:solidFill>
                <a:latin typeface="Times New Roman" pitchFamily="18" charset="0"/>
                <a:cs typeface="Times New Roman" pitchFamily="18" charset="0"/>
              </a:rPr>
              <a:t>ғылымында ойлау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түрлерін ажыратуға байланысты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алғашқы қабылданған </a:t>
            </a:r>
            <a:r>
              <a:rPr lang="ru-RU" sz="2400" b="1" i="1" dirty="0" err="1" smtClean="0">
                <a:solidFill>
                  <a:schemeClr val="tx1"/>
                </a:solidFill>
                <a:latin typeface="Times New Roman" pitchFamily="18" charset="0"/>
                <a:cs typeface="Times New Roman" pitchFamily="18" charset="0"/>
              </a:rPr>
              <a:t>генетикалық топтастыру</a:t>
            </a:r>
            <a:r>
              <a:rPr lang="ru-RU" sz="2400" b="1" i="1" dirty="0" smtClean="0">
                <a:solidFill>
                  <a:schemeClr val="tx1"/>
                </a:solidFill>
                <a:latin typeface="Times New Roman" pitchFamily="18" charset="0"/>
                <a:cs typeface="Times New Roman" pitchFamily="18" charset="0"/>
              </a:rPr>
              <a:t> </a:t>
            </a:r>
            <a:r>
              <a:rPr lang="ru-RU" sz="2400" b="1" i="1" dirty="0" err="1" smtClean="0">
                <a:solidFill>
                  <a:schemeClr val="tx1"/>
                </a:solidFill>
                <a:latin typeface="Times New Roman" pitchFamily="18" charset="0"/>
                <a:cs typeface="Times New Roman" pitchFamily="18" charset="0"/>
              </a:rPr>
              <a:t>әдісі</a:t>
            </a:r>
            <a:r>
              <a:rPr lang="ru-RU" sz="2400" b="1" i="1" dirty="0" smtClean="0">
                <a:solidFill>
                  <a:schemeClr val="tx1"/>
                </a:solidFill>
                <a:latin typeface="Times New Roman" pitchFamily="18" charset="0"/>
                <a:cs typeface="Times New Roman" pitchFamily="18" charset="0"/>
              </a:rPr>
              <a:t>. </a:t>
            </a:r>
            <a:r>
              <a:rPr lang="ru-RU" sz="2400" b="1" i="1" dirty="0" err="1" smtClean="0">
                <a:solidFill>
                  <a:schemeClr val="tx1"/>
                </a:solidFill>
                <a:latin typeface="Times New Roman" pitchFamily="18" charset="0"/>
                <a:cs typeface="Times New Roman" pitchFamily="18" charset="0"/>
              </a:rPr>
              <a:t>Бұл бойынша</a:t>
            </a:r>
            <a:r>
              <a:rPr lang="ru-RU" sz="2400" b="1" i="1" dirty="0" smtClean="0">
                <a:solidFill>
                  <a:schemeClr val="tx1"/>
                </a:solidFill>
                <a:latin typeface="Times New Roman" pitchFamily="18" charset="0"/>
                <a:cs typeface="Times New Roman" pitchFamily="18" charset="0"/>
              </a:rPr>
              <a:t> </a:t>
            </a:r>
            <a:r>
              <a:rPr lang="ru-RU" sz="2400" b="1" i="1" dirty="0" err="1" smtClean="0">
                <a:solidFill>
                  <a:schemeClr val="tx1"/>
                </a:solidFill>
                <a:latin typeface="Times New Roman" pitchFamily="18" charset="0"/>
                <a:cs typeface="Times New Roman" pitchFamily="18" charset="0"/>
              </a:rPr>
              <a:t>ойлау</a:t>
            </a:r>
            <a:r>
              <a:rPr lang="ru-RU" sz="2400" b="1" i="1" dirty="0" smtClean="0">
                <a:solidFill>
                  <a:schemeClr val="tx1"/>
                </a:solidFill>
                <a:latin typeface="Times New Roman" pitchFamily="18" charset="0"/>
                <a:cs typeface="Times New Roman" pitchFamily="18" charset="0"/>
              </a:rPr>
              <a:t> </a:t>
            </a:r>
            <a:r>
              <a:rPr lang="ru-RU" sz="2400" b="1" i="1" dirty="0" err="1" smtClean="0">
                <a:solidFill>
                  <a:schemeClr val="tx1"/>
                </a:solidFill>
                <a:latin typeface="Times New Roman" pitchFamily="18" charset="0"/>
                <a:cs typeface="Times New Roman" pitchFamily="18" charset="0"/>
              </a:rPr>
              <a:t>әрекеті дамуының үш деңгейі еленген</a:t>
            </a:r>
            <a:r>
              <a:rPr lang="ru-RU" sz="2400" b="1" i="1" dirty="0" smtClean="0">
                <a:solidFill>
                  <a:schemeClr val="tx1"/>
                </a:solidFill>
                <a:latin typeface="Times New Roman" pitchFamily="18" charset="0"/>
                <a:cs typeface="Times New Roman" pitchFamily="18" charset="0"/>
              </a:rPr>
              <a:t>: </a:t>
            </a:r>
            <a:endParaRPr lang="ru-RU" sz="2400" dirty="0">
              <a:solidFill>
                <a:schemeClr val="tx1"/>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xmlns="" val="2036137162"/>
              </p:ext>
            </p:extLst>
          </p:nvPr>
        </p:nvGraphicFramePr>
        <p:xfrm>
          <a:off x="357158" y="1928802"/>
          <a:ext cx="8786842" cy="492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240759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643998" cy="1357322"/>
          </a:xfrm>
        </p:spPr>
        <p:txBody>
          <a:bodyPr>
            <a:normAutofit/>
          </a:bodyPr>
          <a:lstStyle/>
          <a:p>
            <a:pPr algn="ctr">
              <a:buNone/>
            </a:pPr>
            <a:r>
              <a:rPr lang="ru-RU" sz="2800" b="1" dirty="0" err="1" smtClean="0">
                <a:solidFill>
                  <a:schemeClr val="accent2"/>
                </a:solidFill>
                <a:latin typeface="Times New Roman" pitchFamily="18" charset="0"/>
                <a:cs typeface="Times New Roman" pitchFamily="18" charset="0"/>
              </a:rPr>
              <a:t>Қолданылатын құрал-жабдықтарына тәуелді ойлау</a:t>
            </a:r>
            <a:r>
              <a:rPr lang="ru-RU" sz="2800" b="1" dirty="0" smtClean="0">
                <a:solidFill>
                  <a:schemeClr val="accent2"/>
                </a:solidFill>
                <a:latin typeface="Times New Roman" pitchFamily="18" charset="0"/>
                <a:cs typeface="Times New Roman" pitchFamily="18" charset="0"/>
              </a:rPr>
              <a:t> </a:t>
            </a:r>
            <a:r>
              <a:rPr lang="ru-RU" sz="2800" b="1" dirty="0" err="1" smtClean="0">
                <a:solidFill>
                  <a:schemeClr val="accent2"/>
                </a:solidFill>
                <a:latin typeface="Times New Roman" pitchFamily="18" charset="0"/>
                <a:cs typeface="Times New Roman" pitchFamily="18" charset="0"/>
              </a:rPr>
              <a:t>үдерісі келесі</a:t>
            </a:r>
            <a:r>
              <a:rPr lang="ru-RU" sz="2800" b="1" dirty="0" smtClean="0">
                <a:solidFill>
                  <a:schemeClr val="accent2"/>
                </a:solidFill>
                <a:latin typeface="Times New Roman" pitchFamily="18" charset="0"/>
                <a:cs typeface="Times New Roman" pitchFamily="18" charset="0"/>
              </a:rPr>
              <a:t> </a:t>
            </a:r>
            <a:r>
              <a:rPr lang="ru-RU" sz="2800" b="1" dirty="0" err="1" smtClean="0">
                <a:solidFill>
                  <a:schemeClr val="accent2"/>
                </a:solidFill>
                <a:latin typeface="Times New Roman" pitchFamily="18" charset="0"/>
                <a:cs typeface="Times New Roman" pitchFamily="18" charset="0"/>
              </a:rPr>
              <a:t>түрлерге бөлінеді:</a:t>
            </a:r>
            <a:endParaRPr lang="ru-RU" sz="2800" b="1" dirty="0">
              <a:solidFill>
                <a:schemeClr val="accent2"/>
              </a:solidFill>
              <a:latin typeface="Times New Roman" pitchFamily="18" charset="0"/>
              <a:cs typeface="Times New Roman" pitchFamily="18" charset="0"/>
            </a:endParaRPr>
          </a:p>
        </p:txBody>
      </p:sp>
      <p:graphicFrame>
        <p:nvGraphicFramePr>
          <p:cNvPr id="4" name="Схема 3"/>
          <p:cNvGraphicFramePr/>
          <p:nvPr/>
        </p:nvGraphicFramePr>
        <p:xfrm>
          <a:off x="214282" y="1500174"/>
          <a:ext cx="6334148" cy="2389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2786050" y="242886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6085534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xmlns="" val="696021967"/>
              </p:ext>
            </p:extLst>
          </p:nvPr>
        </p:nvGraphicFramePr>
        <p:xfrm>
          <a:off x="0" y="0"/>
          <a:ext cx="831641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72261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2852"/>
            <a:ext cx="8280920" cy="1571636"/>
          </a:xfrm>
        </p:spPr>
        <p:txBody>
          <a:bodyPr>
            <a:normAutofit/>
          </a:bodyPr>
          <a:lstStyle/>
          <a:p>
            <a:pPr marL="0" indent="0">
              <a:spcBef>
                <a:spcPts val="0"/>
              </a:spcBef>
              <a:buNone/>
            </a:pPr>
            <a:r>
              <a:rPr lang="ru-RU" sz="2400" b="1" dirty="0" err="1" smtClean="0">
                <a:solidFill>
                  <a:schemeClr val="accent2"/>
                </a:solidFill>
                <a:latin typeface="Times New Roman" pitchFamily="18" charset="0"/>
                <a:cs typeface="Times New Roman" pitchFamily="18" charset="0"/>
              </a:rPr>
              <a:t>Шешілетін</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мәселе және орындалатын</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іс-әрекеттердің стандартты</a:t>
            </a:r>
            <a:r>
              <a:rPr lang="ru-RU" sz="2400" b="1" dirty="0" smtClean="0">
                <a:solidFill>
                  <a:schemeClr val="accent2"/>
                </a:solidFill>
                <a:latin typeface="Times New Roman" pitchFamily="18" charset="0"/>
                <a:cs typeface="Times New Roman" pitchFamily="18" charset="0"/>
              </a:rPr>
              <a:t> не </a:t>
            </a:r>
            <a:r>
              <a:rPr lang="ru-RU" sz="2400" b="1" dirty="0" err="1" smtClean="0">
                <a:solidFill>
                  <a:schemeClr val="accent2"/>
                </a:solidFill>
                <a:latin typeface="Times New Roman" pitchFamily="18" charset="0"/>
                <a:cs typeface="Times New Roman" pitchFamily="18" charset="0"/>
              </a:rPr>
              <a:t>стандартты</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болмауынан</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келесідей</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ойлау</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түрлері ажыралады</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алгоритмдік</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дискурсив</a:t>
            </a:r>
            <a:r>
              <a:rPr lang="ru-RU" sz="2400" b="1" dirty="0" smtClean="0">
                <a:solidFill>
                  <a:schemeClr val="accent2"/>
                </a:solidFill>
                <a:latin typeface="Times New Roman" pitchFamily="18" charset="0"/>
                <a:cs typeface="Times New Roman" pitchFamily="18" charset="0"/>
              </a:rPr>
              <a:t>, </a:t>
            </a:r>
            <a:r>
              <a:rPr lang="ru-RU" sz="2400" b="1" dirty="0" err="1" smtClean="0">
                <a:solidFill>
                  <a:schemeClr val="accent2"/>
                </a:solidFill>
                <a:latin typeface="Times New Roman" pitchFamily="18" charset="0"/>
                <a:cs typeface="Times New Roman" pitchFamily="18" charset="0"/>
              </a:rPr>
              <a:t>эвристикалық және шығармашыл ойлау</a:t>
            </a:r>
            <a:r>
              <a:rPr lang="ru-RU" sz="2400" b="1" dirty="0" smtClean="0">
                <a:solidFill>
                  <a:schemeClr val="accent2"/>
                </a:solidFill>
                <a:latin typeface="Times New Roman" pitchFamily="18" charset="0"/>
                <a:cs typeface="Times New Roman" pitchFamily="18" charset="0"/>
              </a:rPr>
              <a:t>.</a:t>
            </a:r>
            <a:endParaRPr lang="ru-RU" sz="2400" b="1" dirty="0">
              <a:solidFill>
                <a:schemeClr val="accent2"/>
              </a:solidFill>
              <a:latin typeface="Times New Roman" pitchFamily="18" charset="0"/>
              <a:cs typeface="Times New Roman" pitchFamily="18" charset="0"/>
            </a:endParaRPr>
          </a:p>
        </p:txBody>
      </p:sp>
      <p:graphicFrame>
        <p:nvGraphicFramePr>
          <p:cNvPr id="4" name="Схема 3"/>
          <p:cNvGraphicFramePr/>
          <p:nvPr/>
        </p:nvGraphicFramePr>
        <p:xfrm>
          <a:off x="0" y="1857364"/>
          <a:ext cx="9144000" cy="5000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86981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2"/>
            <a:ext cx="8429684" cy="5929354"/>
          </a:xfrm>
        </p:spPr>
        <p:txBody>
          <a:bodyPr>
            <a:normAutofit/>
          </a:bodyPr>
          <a:lstStyle/>
          <a:p>
            <a:r>
              <a:rPr lang="ru-RU" sz="2400" dirty="0" err="1" smtClean="0">
                <a:solidFill>
                  <a:schemeClr val="tx1"/>
                </a:solidFill>
                <a:latin typeface="Times New Roman" pitchFamily="18" charset="0"/>
                <a:cs typeface="Times New Roman" pitchFamily="18" charset="0"/>
              </a:rPr>
              <a:t>Танымдық үдерістер өздерінің өту сипаттары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бойынша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шұғыл сезімдік</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интуитивтік</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және аналитикалық (талдауға негізделген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болып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бөлінеді.</a:t>
            </a:r>
            <a:endParaRPr lang="ru-RU" sz="2400" dirty="0" smtClean="0">
              <a:solidFill>
                <a:schemeClr val="tx1"/>
              </a:solidFill>
              <a:latin typeface="Times New Roman" pitchFamily="18" charset="0"/>
              <a:cs typeface="Times New Roman" pitchFamily="18" charset="0"/>
            </a:endParaRPr>
          </a:p>
          <a:p>
            <a:r>
              <a:rPr lang="ru-RU" sz="2400" dirty="0" err="1" smtClean="0">
                <a:solidFill>
                  <a:schemeClr val="tx1"/>
                </a:solidFill>
                <a:latin typeface="Times New Roman" pitchFamily="18" charset="0"/>
                <a:cs typeface="Times New Roman" pitchFamily="18" charset="0"/>
              </a:rPr>
              <a:t>Шұғыл сезімдік</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интуитивті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ойлау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сипаты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өтуі шапшаң, толық түсінікке келмеген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кезеңдері анық емес</a:t>
            </a:r>
            <a:r>
              <a:rPr lang="ru-RU" sz="2400" dirty="0" smtClean="0">
                <a:solidFill>
                  <a:schemeClr val="tx1"/>
                </a:solidFill>
                <a:latin typeface="Times New Roman" pitchFamily="18" charset="0"/>
                <a:cs typeface="Times New Roman" pitchFamily="18" charset="0"/>
              </a:rPr>
              <a:t>.</a:t>
            </a:r>
          </a:p>
          <a:p>
            <a:r>
              <a:rPr lang="ru-RU" sz="2400" dirty="0" err="1" smtClean="0">
                <a:solidFill>
                  <a:schemeClr val="tx1"/>
                </a:solidFill>
                <a:latin typeface="Times New Roman" pitchFamily="18" charset="0"/>
                <a:cs typeface="Times New Roman" pitchFamily="18" charset="0"/>
              </a:rPr>
              <a:t>Ойлаудың арнайы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бір</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түрі </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аутистикалық ойлау</a:t>
            </a:r>
            <a:r>
              <a:rPr lang="ru-RU" sz="2400" dirty="0" smtClean="0">
                <a:solidFill>
                  <a:schemeClr val="tx1"/>
                </a:solidFill>
                <a:latin typeface="Times New Roman" pitchFamily="18" charset="0"/>
                <a:cs typeface="Times New Roman" pitchFamily="18" charset="0"/>
              </a:rPr>
              <a:t> – </a:t>
            </a:r>
            <a:r>
              <a:rPr lang="ru-RU" sz="2400" dirty="0" err="1" smtClean="0">
                <a:solidFill>
                  <a:schemeClr val="tx1"/>
                </a:solidFill>
                <a:latin typeface="Times New Roman" pitchFamily="18" charset="0"/>
                <a:cs typeface="Times New Roman" pitchFamily="18" charset="0"/>
              </a:rPr>
              <a:t>психикалық сырқаттармен байланыста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көрінеді </a:t>
            </a:r>
            <a:r>
              <a:rPr lang="ru-RU" sz="2400" dirty="0" smtClean="0">
                <a:solidFill>
                  <a:schemeClr val="tx1"/>
                </a:solidFill>
                <a:latin typeface="Times New Roman" pitchFamily="18" charset="0"/>
                <a:cs typeface="Times New Roman" pitchFamily="18" charset="0"/>
              </a:rPr>
              <a:t>(</a:t>
            </a:r>
            <a:r>
              <a:rPr lang="ru-RU" sz="2400" dirty="0" err="1" smtClean="0">
                <a:solidFill>
                  <a:schemeClr val="tx1"/>
                </a:solidFill>
                <a:latin typeface="Times New Roman" pitchFamily="18" charset="0"/>
                <a:cs typeface="Times New Roman" pitchFamily="18" charset="0"/>
              </a:rPr>
              <a:t>мысалы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ақылдан адасу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ес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ауу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жағдайында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Өмірде мұндай сырқатты ойдың өтпелі формалары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көптеп кездеседі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нақты тәжірибеден шамалап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ажырасудан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бастап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негізсіз</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шындыққа тіпті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жанаспайтын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қиялилыққа дейін</a:t>
            </a:r>
            <a:r>
              <a:rPr lang="ru-RU" sz="2400" dirty="0" smtClean="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574663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080142" y="188640"/>
            <a:ext cx="504056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Ойлау-шындықтағы нәрселерді тікелей және жанама түрде бейнелеу</a:t>
            </a:r>
          </a:p>
        </p:txBody>
      </p:sp>
      <p:sp>
        <p:nvSpPr>
          <p:cNvPr id="6" name="Прямоугольник 5"/>
          <p:cNvSpPr/>
          <p:nvPr/>
        </p:nvSpPr>
        <p:spPr>
          <a:xfrm>
            <a:off x="442151" y="1918823"/>
            <a:ext cx="36724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Абстрактілі-логикалық</a:t>
            </a:r>
            <a:endParaRPr lang="ru-RU" dirty="0"/>
          </a:p>
        </p:txBody>
      </p:sp>
      <p:sp>
        <p:nvSpPr>
          <p:cNvPr id="8" name="Прямоугольник 7"/>
          <p:cNvSpPr/>
          <p:nvPr/>
        </p:nvSpPr>
        <p:spPr>
          <a:xfrm>
            <a:off x="411261" y="2780928"/>
            <a:ext cx="370329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Көрнекі-бейнелі ойлау</a:t>
            </a:r>
            <a:endParaRPr lang="ru-RU" dirty="0"/>
          </a:p>
        </p:txBody>
      </p:sp>
      <p:sp>
        <p:nvSpPr>
          <p:cNvPr id="9" name="Прямоугольник 8"/>
          <p:cNvSpPr/>
          <p:nvPr/>
        </p:nvSpPr>
        <p:spPr>
          <a:xfrm>
            <a:off x="411261" y="3784254"/>
            <a:ext cx="3672408"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Көрнекі әрекетті</a:t>
            </a:r>
            <a:endParaRPr lang="ru-RU" dirty="0"/>
          </a:p>
        </p:txBody>
      </p:sp>
      <p:sp>
        <p:nvSpPr>
          <p:cNvPr id="10" name="Прямоугольник 9"/>
          <p:cNvSpPr/>
          <p:nvPr/>
        </p:nvSpPr>
        <p:spPr>
          <a:xfrm>
            <a:off x="442151" y="4725144"/>
            <a:ext cx="3641518" cy="714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Теориялық ойлау</a:t>
            </a:r>
            <a:endParaRPr lang="ru-RU" dirty="0"/>
          </a:p>
        </p:txBody>
      </p:sp>
      <p:sp>
        <p:nvSpPr>
          <p:cNvPr id="11" name="Прямоугольник 10"/>
          <p:cNvSpPr/>
          <p:nvPr/>
        </p:nvSpPr>
        <p:spPr>
          <a:xfrm>
            <a:off x="443728" y="5640450"/>
            <a:ext cx="36399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Практикалық ойлау</a:t>
            </a:r>
            <a:endParaRPr lang="ru-RU" dirty="0"/>
          </a:p>
        </p:txBody>
      </p:sp>
      <p:sp>
        <p:nvSpPr>
          <p:cNvPr id="12" name="Прямоугольник 11"/>
          <p:cNvSpPr/>
          <p:nvPr/>
        </p:nvSpPr>
        <p:spPr>
          <a:xfrm>
            <a:off x="5373603" y="5640450"/>
            <a:ext cx="3614433" cy="46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Интуитивтік ойлау</a:t>
            </a:r>
            <a:endParaRPr lang="ru-RU" dirty="0"/>
          </a:p>
        </p:txBody>
      </p:sp>
      <p:sp>
        <p:nvSpPr>
          <p:cNvPr id="13" name="Прямоугольник 12"/>
          <p:cNvSpPr/>
          <p:nvPr/>
        </p:nvSpPr>
        <p:spPr>
          <a:xfrm>
            <a:off x="5531652" y="1899209"/>
            <a:ext cx="3456384" cy="61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Аналитикалық ойлау</a:t>
            </a:r>
            <a:endParaRPr lang="ru-RU" dirty="0"/>
          </a:p>
        </p:txBody>
      </p:sp>
      <p:sp>
        <p:nvSpPr>
          <p:cNvPr id="14" name="Прямоугольник 13"/>
          <p:cNvSpPr/>
          <p:nvPr/>
        </p:nvSpPr>
        <p:spPr>
          <a:xfrm>
            <a:off x="5531652" y="2749205"/>
            <a:ext cx="34563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Репродуктивті ойлау</a:t>
            </a:r>
            <a:endParaRPr lang="ru-RU" dirty="0"/>
          </a:p>
        </p:txBody>
      </p:sp>
      <p:sp>
        <p:nvSpPr>
          <p:cNvPr id="15" name="Прямоугольник 14"/>
          <p:cNvSpPr/>
          <p:nvPr/>
        </p:nvSpPr>
        <p:spPr>
          <a:xfrm>
            <a:off x="5531652" y="3736567"/>
            <a:ext cx="3456384" cy="607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Продуктивті ойлау</a:t>
            </a:r>
            <a:endParaRPr lang="ru-RU" dirty="0"/>
          </a:p>
        </p:txBody>
      </p:sp>
      <p:sp>
        <p:nvSpPr>
          <p:cNvPr id="16" name="Прямоугольник 15"/>
          <p:cNvSpPr/>
          <p:nvPr/>
        </p:nvSpPr>
        <p:spPr>
          <a:xfrm>
            <a:off x="5531652" y="4719883"/>
            <a:ext cx="3456384" cy="58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Реалистикалық ойлау</a:t>
            </a:r>
            <a:endParaRPr lang="ru-RU" dirty="0"/>
          </a:p>
        </p:txBody>
      </p:sp>
    </p:spTree>
    <p:extLst>
      <p:ext uri="{BB962C8B-B14F-4D97-AF65-F5344CB8AC3E}">
        <p14:creationId xmlns:p14="http://schemas.microsoft.com/office/powerpoint/2010/main" xmlns="" val="26174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400" b="1" dirty="0" smtClean="0">
                <a:solidFill>
                  <a:schemeClr val="accent2"/>
                </a:solidFill>
                <a:latin typeface="Times New Roman" pitchFamily="18" charset="0"/>
                <a:cs typeface="Times New Roman" pitchFamily="18" charset="0"/>
              </a:rPr>
              <a:t>Ойлаудың  түрлері</a:t>
            </a:r>
            <a:endParaRPr lang="ru-RU" sz="4400" b="1" dirty="0">
              <a:solidFill>
                <a:schemeClr val="accent2"/>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2249488"/>
          <a:ext cx="7211144" cy="3108960"/>
        </p:xfrm>
        <a:graphic>
          <a:graphicData uri="http://schemas.openxmlformats.org/drawingml/2006/table">
            <a:tbl>
              <a:tblPr firstRow="1" bandRow="1">
                <a:tableStyleId>{5C22544A-7EE6-4342-B048-85BDC9FD1C3A}</a:tableStyleId>
              </a:tblPr>
              <a:tblGrid>
                <a:gridCol w="4114800"/>
                <a:gridCol w="3096344"/>
              </a:tblGrid>
              <a:tr h="370840">
                <a:tc>
                  <a:txBody>
                    <a:bodyPr/>
                    <a:lstStyle/>
                    <a:p>
                      <a:pPr algn="l"/>
                      <a:r>
                        <a:rPr lang="kk-KZ" sz="2000" dirty="0" smtClean="0">
                          <a:latin typeface="Times New Roman" pitchFamily="18" charset="0"/>
                          <a:cs typeface="Times New Roman" pitchFamily="18" charset="0"/>
                        </a:rPr>
                        <a:t>Формасына  қарай</a:t>
                      </a:r>
                      <a:endParaRPr lang="ru-RU" sz="2000" b="1" dirty="0">
                        <a:latin typeface="Times New Roman" pitchFamily="18" charset="0"/>
                        <a:cs typeface="Times New Roman" pitchFamily="18" charset="0"/>
                      </a:endParaRPr>
                    </a:p>
                  </a:txBody>
                  <a:tcPr/>
                </a:tc>
                <a:tc>
                  <a:txBody>
                    <a:bodyPr/>
                    <a:lstStyle/>
                    <a:p>
                      <a:pPr algn="l"/>
                      <a:r>
                        <a:rPr lang="kk-KZ" sz="2000" dirty="0" smtClean="0">
                          <a:latin typeface="Times New Roman" pitchFamily="18" charset="0"/>
                          <a:cs typeface="Times New Roman" pitchFamily="18" charset="0"/>
                        </a:rPr>
                        <a:t>Көрнекі – әрекеттік</a:t>
                      </a:r>
                    </a:p>
                    <a:p>
                      <a:pPr algn="l"/>
                      <a:r>
                        <a:rPr lang="kk-KZ" sz="2000" dirty="0" smtClean="0">
                          <a:latin typeface="Times New Roman" pitchFamily="18" charset="0"/>
                          <a:cs typeface="Times New Roman" pitchFamily="18" charset="0"/>
                        </a:rPr>
                        <a:t>Көрнекі – образдық</a:t>
                      </a:r>
                    </a:p>
                    <a:p>
                      <a:pPr algn="l"/>
                      <a:r>
                        <a:rPr lang="kk-KZ" sz="2000" dirty="0" smtClean="0">
                          <a:latin typeface="Times New Roman" pitchFamily="18" charset="0"/>
                          <a:cs typeface="Times New Roman" pitchFamily="18" charset="0"/>
                        </a:rPr>
                        <a:t>Абстракті - логикалық</a:t>
                      </a:r>
                      <a:endParaRPr lang="ru-RU" sz="2000" b="0" dirty="0">
                        <a:latin typeface="Times New Roman" pitchFamily="18" charset="0"/>
                        <a:cs typeface="Times New Roman" pitchFamily="18" charset="0"/>
                      </a:endParaRPr>
                    </a:p>
                  </a:txBody>
                  <a:tcPr/>
                </a:tc>
              </a:tr>
              <a:tr h="370840">
                <a:tc>
                  <a:txBody>
                    <a:bodyPr/>
                    <a:lstStyle/>
                    <a:p>
                      <a:pPr algn="l"/>
                      <a:r>
                        <a:rPr lang="kk-KZ" sz="2000" dirty="0" smtClean="0">
                          <a:latin typeface="Times New Roman" pitchFamily="18" charset="0"/>
                          <a:cs typeface="Times New Roman" pitchFamily="18" charset="0"/>
                        </a:rPr>
                        <a:t>Сипатына қарай</a:t>
                      </a:r>
                      <a:endParaRPr lang="ru-RU" sz="2000" b="1" dirty="0">
                        <a:latin typeface="Times New Roman" pitchFamily="18" charset="0"/>
                        <a:cs typeface="Times New Roman" pitchFamily="18" charset="0"/>
                      </a:endParaRPr>
                    </a:p>
                  </a:txBody>
                  <a:tcPr/>
                </a:tc>
                <a:tc>
                  <a:txBody>
                    <a:bodyPr/>
                    <a:lstStyle/>
                    <a:p>
                      <a:pPr algn="l"/>
                      <a:r>
                        <a:rPr lang="kk-KZ" sz="2000" dirty="0" smtClean="0">
                          <a:latin typeface="Times New Roman" pitchFamily="18" charset="0"/>
                          <a:cs typeface="Times New Roman" pitchFamily="18" charset="0"/>
                        </a:rPr>
                        <a:t>Теориялық</a:t>
                      </a:r>
                    </a:p>
                    <a:p>
                      <a:pPr algn="l"/>
                      <a:r>
                        <a:rPr lang="kk-KZ" sz="2000" dirty="0" smtClean="0">
                          <a:latin typeface="Times New Roman" pitchFamily="18" charset="0"/>
                          <a:cs typeface="Times New Roman" pitchFamily="18" charset="0"/>
                        </a:rPr>
                        <a:t>Практикалық</a:t>
                      </a:r>
                      <a:endParaRPr lang="kk-KZ" sz="2000" b="0" dirty="0" smtClean="0">
                        <a:latin typeface="Times New Roman" pitchFamily="18" charset="0"/>
                        <a:cs typeface="Times New Roman" pitchFamily="18" charset="0"/>
                      </a:endParaRPr>
                    </a:p>
                  </a:txBody>
                  <a:tcPr/>
                </a:tc>
              </a:tr>
              <a:tr h="370840">
                <a:tc>
                  <a:txBody>
                    <a:bodyPr/>
                    <a:lstStyle/>
                    <a:p>
                      <a:pPr algn="l"/>
                      <a:r>
                        <a:rPr lang="kk-KZ" sz="2000" dirty="0" smtClean="0">
                          <a:latin typeface="Times New Roman" pitchFamily="18" charset="0"/>
                          <a:cs typeface="Times New Roman" pitchFamily="18" charset="0"/>
                        </a:rPr>
                        <a:t>Ашық  көріну  деңгейіне қарай</a:t>
                      </a:r>
                      <a:endParaRPr lang="ru-RU" sz="2000" b="1" dirty="0">
                        <a:latin typeface="Times New Roman" pitchFamily="18" charset="0"/>
                        <a:cs typeface="Times New Roman" pitchFamily="18" charset="0"/>
                      </a:endParaRPr>
                    </a:p>
                  </a:txBody>
                  <a:tcPr/>
                </a:tc>
                <a:tc>
                  <a:txBody>
                    <a:bodyPr/>
                    <a:lstStyle/>
                    <a:p>
                      <a:pPr algn="l"/>
                      <a:r>
                        <a:rPr lang="kk-KZ" sz="2000" dirty="0" smtClean="0">
                          <a:latin typeface="Times New Roman" pitchFamily="18" charset="0"/>
                          <a:cs typeface="Times New Roman" pitchFamily="18" charset="0"/>
                        </a:rPr>
                        <a:t>Дискурсивтік</a:t>
                      </a:r>
                    </a:p>
                    <a:p>
                      <a:pPr algn="l"/>
                      <a:r>
                        <a:rPr lang="kk-KZ" sz="2000" dirty="0" smtClean="0">
                          <a:latin typeface="Times New Roman" pitchFamily="18" charset="0"/>
                          <a:cs typeface="Times New Roman" pitchFamily="18" charset="0"/>
                        </a:rPr>
                        <a:t>Интуитивтік</a:t>
                      </a:r>
                      <a:endParaRPr lang="kk-KZ" sz="2000" b="0" dirty="0" smtClean="0">
                        <a:latin typeface="Times New Roman" pitchFamily="18" charset="0"/>
                        <a:cs typeface="Times New Roman" pitchFamily="18" charset="0"/>
                      </a:endParaRPr>
                    </a:p>
                  </a:txBody>
                  <a:tcPr/>
                </a:tc>
              </a:tr>
              <a:tr h="370840">
                <a:tc>
                  <a:txBody>
                    <a:bodyPr/>
                    <a:lstStyle/>
                    <a:p>
                      <a:pPr algn="l"/>
                      <a:r>
                        <a:rPr lang="kk-KZ" sz="2000" dirty="0" smtClean="0">
                          <a:latin typeface="Times New Roman" pitchFamily="18" charset="0"/>
                          <a:cs typeface="Times New Roman" pitchFamily="18" charset="0"/>
                        </a:rPr>
                        <a:t>Жаңашылдық  деңгейіне  қарай</a:t>
                      </a:r>
                      <a:endParaRPr lang="ru-RU" sz="2000" b="1" dirty="0">
                        <a:latin typeface="Times New Roman" pitchFamily="18" charset="0"/>
                        <a:cs typeface="Times New Roman" pitchFamily="18" charset="0"/>
                      </a:endParaRPr>
                    </a:p>
                  </a:txBody>
                  <a:tcPr/>
                </a:tc>
                <a:tc>
                  <a:txBody>
                    <a:bodyPr/>
                    <a:lstStyle/>
                    <a:p>
                      <a:pPr algn="l"/>
                      <a:r>
                        <a:rPr lang="kk-KZ" sz="2000" dirty="0" smtClean="0">
                          <a:latin typeface="Times New Roman" pitchFamily="18" charset="0"/>
                          <a:cs typeface="Times New Roman" pitchFamily="18" charset="0"/>
                        </a:rPr>
                        <a:t>Творчествалық</a:t>
                      </a:r>
                    </a:p>
                    <a:p>
                      <a:pPr algn="l"/>
                      <a:r>
                        <a:rPr lang="kk-KZ" sz="2000" dirty="0" smtClean="0">
                          <a:latin typeface="Times New Roman" pitchFamily="18" charset="0"/>
                          <a:cs typeface="Times New Roman" pitchFamily="18" charset="0"/>
                        </a:rPr>
                        <a:t>Творчествалық  емес</a:t>
                      </a:r>
                      <a:endParaRPr lang="kk-KZ" sz="2000" b="0" dirty="0" smtClean="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3492176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400" b="1" dirty="0" smtClean="0">
                <a:latin typeface="Times New Roman" pitchFamily="18" charset="0"/>
                <a:cs typeface="Times New Roman" pitchFamily="18" charset="0"/>
              </a:rPr>
              <a:t>Сипатына қарай</a:t>
            </a:r>
            <a:endParaRPr lang="ru-RU" sz="44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700808"/>
          <a:ext cx="7499176" cy="4389160"/>
        </p:xfrm>
        <a:graphic>
          <a:graphicData uri="http://schemas.openxmlformats.org/drawingml/2006/table">
            <a:tbl>
              <a:tblPr firstRow="1" bandRow="1">
                <a:tableStyleId>{5C22544A-7EE6-4342-B048-85BDC9FD1C3A}</a:tableStyleId>
              </a:tblPr>
              <a:tblGrid>
                <a:gridCol w="3749588"/>
                <a:gridCol w="3749588"/>
              </a:tblGrid>
              <a:tr h="522519">
                <a:tc gridSpan="2">
                  <a:txBody>
                    <a:bodyPr/>
                    <a:lstStyle/>
                    <a:p>
                      <a:pPr algn="ctr"/>
                      <a:r>
                        <a:rPr lang="kk-KZ" sz="2400" dirty="0" smtClean="0">
                          <a:solidFill>
                            <a:schemeClr val="tx1">
                              <a:lumMod val="95000"/>
                              <a:lumOff val="5000"/>
                            </a:schemeClr>
                          </a:solidFill>
                          <a:latin typeface="Times New Roman" pitchFamily="18" charset="0"/>
                          <a:cs typeface="Times New Roman" pitchFamily="18" charset="0"/>
                        </a:rPr>
                        <a:t>Теориялық ойлау</a:t>
                      </a:r>
                      <a:endParaRPr lang="ru-RU" sz="2400" dirty="0">
                        <a:solidFill>
                          <a:schemeClr val="tx1">
                            <a:lumMod val="95000"/>
                            <a:lumOff val="5000"/>
                          </a:schemeClr>
                        </a:solidFill>
                        <a:latin typeface="Times New Roman" pitchFamily="18" charset="0"/>
                        <a:cs typeface="Times New Roman" pitchFamily="18" charset="0"/>
                      </a:endParaRPr>
                    </a:p>
                  </a:txBody>
                  <a:tcPr/>
                </a:tc>
                <a:tc hMerge="1">
                  <a:txBody>
                    <a:bodyPr/>
                    <a:lstStyle/>
                    <a:p>
                      <a:endParaRPr lang="ru-RU" dirty="0"/>
                    </a:p>
                  </a:txBody>
                  <a:tcPr/>
                </a:tc>
              </a:tr>
              <a:tr h="3866641">
                <a:tc>
                  <a:txBody>
                    <a:bodyPr/>
                    <a:lstStyle/>
                    <a:p>
                      <a:pPr algn="just"/>
                      <a:r>
                        <a:rPr lang="kk-KZ" b="1" dirty="0" smtClean="0">
                          <a:latin typeface="Times New Roman" pitchFamily="18" charset="0"/>
                          <a:cs typeface="Times New Roman" pitchFamily="18" charset="0"/>
                        </a:rPr>
                        <a:t>Ұғым</a:t>
                      </a:r>
                      <a:r>
                        <a:rPr lang="kk-KZ" dirty="0" smtClean="0">
                          <a:latin typeface="Times New Roman" pitchFamily="18" charset="0"/>
                          <a:cs typeface="Times New Roman" pitchFamily="18" charset="0"/>
                        </a:rPr>
                        <a:t> -  бұл белгілі  бір  түсінік қолданылатын  ойлаудың түрі.</a:t>
                      </a:r>
                      <a:r>
                        <a:rPr lang="kk-KZ" baseline="0" dirty="0" smtClean="0">
                          <a:latin typeface="Times New Roman" pitchFamily="18" charset="0"/>
                          <a:cs typeface="Times New Roman" pitchFamily="18" charset="0"/>
                        </a:rPr>
                        <a:t>  Бұл  кезде біз  тапсырманы шешу  барысында  жаңа  бір  ақпараттың  көмегін  іздемейміз,  тек басқа адамдардан  алған  ұғым  формасы ретіндегі, пікір және ой қарытындысы ретіндегі  дайын  білімдерімізді ғана пайдаланамыз.</a:t>
                      </a:r>
                      <a:endParaRPr lang="ru-RU" dirty="0">
                        <a:latin typeface="Times New Roman" pitchFamily="18" charset="0"/>
                        <a:cs typeface="Times New Roman" pitchFamily="18" charset="0"/>
                      </a:endParaRPr>
                    </a:p>
                  </a:txBody>
                  <a:tcPr/>
                </a:tc>
                <a:tc>
                  <a:txBody>
                    <a:bodyPr/>
                    <a:lstStyle/>
                    <a:p>
                      <a:pPr algn="just"/>
                      <a:r>
                        <a:rPr lang="kk-KZ" b="1" dirty="0" smtClean="0">
                          <a:latin typeface="Times New Roman" pitchFamily="18" charset="0"/>
                          <a:cs typeface="Times New Roman" pitchFamily="18" charset="0"/>
                        </a:rPr>
                        <a:t>Образды  ойлау </a:t>
                      </a:r>
                      <a:r>
                        <a:rPr lang="kk-KZ" dirty="0" smtClean="0">
                          <a:latin typeface="Times New Roman" pitchFamily="18" charset="0"/>
                          <a:cs typeface="Times New Roman" pitchFamily="18" charset="0"/>
                        </a:rPr>
                        <a:t>-  бұл  образдар</a:t>
                      </a:r>
                      <a:r>
                        <a:rPr lang="kk-KZ" baseline="0" dirty="0" smtClean="0">
                          <a:latin typeface="Times New Roman" pitchFamily="18" charset="0"/>
                          <a:cs typeface="Times New Roman" pitchFamily="18" charset="0"/>
                        </a:rPr>
                        <a:t>  пайдаланылатын  ойлау процесінің  түрі.  Бұл образдар  тікелей  естен  алынады  немесе  елестеуден  туындайды.  Ойлау  тапсырмаларын  шешу  барысында  келісетін  образдар  ойша қалыптасқан  және олармен  манипуляция  жасағанда бізді  қызықтыратын  тапсырманың  шешімін  табамыз. Бұндай  ойлау  әдетте  творчествамен  айналысатын  адамдарда болады.</a:t>
                      </a:r>
                      <a:endParaRPr lang="ru-RU"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940884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836712"/>
          <a:ext cx="6707088" cy="4608512"/>
        </p:xfrm>
        <a:graphic>
          <a:graphicData uri="http://schemas.openxmlformats.org/drawingml/2006/table">
            <a:tbl>
              <a:tblPr firstRow="1" bandRow="1">
                <a:tableStyleId>{5C22544A-7EE6-4342-B048-85BDC9FD1C3A}</a:tableStyleId>
              </a:tblPr>
              <a:tblGrid>
                <a:gridCol w="3353544"/>
                <a:gridCol w="3353544"/>
              </a:tblGrid>
              <a:tr h="548633">
                <a:tc gridSpan="2">
                  <a:txBody>
                    <a:bodyPr/>
                    <a:lstStyle/>
                    <a:p>
                      <a:pPr algn="ctr"/>
                      <a:r>
                        <a:rPr lang="kk-KZ" sz="2400" dirty="0" smtClean="0">
                          <a:solidFill>
                            <a:schemeClr val="tx1">
                              <a:lumMod val="95000"/>
                              <a:lumOff val="5000"/>
                            </a:schemeClr>
                          </a:solidFill>
                          <a:latin typeface="Times New Roman" pitchFamily="18" charset="0"/>
                          <a:cs typeface="Times New Roman" pitchFamily="18" charset="0"/>
                        </a:rPr>
                        <a:t>Практикалық  ойлау</a:t>
                      </a:r>
                      <a:endParaRPr lang="ru-RU" sz="2400" dirty="0">
                        <a:solidFill>
                          <a:schemeClr val="tx1">
                            <a:lumMod val="95000"/>
                            <a:lumOff val="5000"/>
                          </a:schemeClr>
                        </a:solidFill>
                        <a:latin typeface="Times New Roman" pitchFamily="18" charset="0"/>
                        <a:cs typeface="Times New Roman" pitchFamily="18" charset="0"/>
                      </a:endParaRPr>
                    </a:p>
                  </a:txBody>
                  <a:tcPr/>
                </a:tc>
                <a:tc hMerge="1">
                  <a:txBody>
                    <a:bodyPr/>
                    <a:lstStyle/>
                    <a:p>
                      <a:endParaRPr lang="ru-RU" dirty="0"/>
                    </a:p>
                  </a:txBody>
                  <a:tcPr/>
                </a:tc>
              </a:tr>
              <a:tr h="4059879">
                <a:tc>
                  <a:txBody>
                    <a:bodyPr/>
                    <a:lstStyle/>
                    <a:p>
                      <a:pPr algn="just"/>
                      <a:r>
                        <a:rPr lang="kk-KZ" b="1" dirty="0" smtClean="0">
                          <a:latin typeface="Times New Roman" pitchFamily="18" charset="0"/>
                          <a:cs typeface="Times New Roman" pitchFamily="18" charset="0"/>
                        </a:rPr>
                        <a:t>Көрнекті – образды</a:t>
                      </a:r>
                      <a:r>
                        <a:rPr lang="kk-KZ" b="1" baseline="0" dirty="0" smtClean="0">
                          <a:latin typeface="Times New Roman" pitchFamily="18" charset="0"/>
                          <a:cs typeface="Times New Roman" pitchFamily="18" charset="0"/>
                        </a:rPr>
                        <a:t> ойлау </a:t>
                      </a:r>
                      <a:r>
                        <a:rPr lang="kk-KZ" baseline="0" dirty="0" smtClean="0">
                          <a:latin typeface="Times New Roman" pitchFamily="18" charset="0"/>
                          <a:cs typeface="Times New Roman" pitchFamily="18" charset="0"/>
                        </a:rPr>
                        <a:t>-  шындықты  қабылдау  кезінде тікелей орындалатын   ойлау процесінің  түрі.  Көрнекті – образды  ойласақ  біз  шындыққа   тәуелді  боламыз,  ал  керекті  образдар  аз  уақыттағы  және  жылдам  есте  көрінеді.  Аталған  ойлау  формасы  мектеп  жасына  дейінгі  және  мектеп жасындағы  балаларда  болады.</a:t>
                      </a:r>
                      <a:endParaRPr lang="ru-RU" dirty="0">
                        <a:latin typeface="Times New Roman" pitchFamily="18" charset="0"/>
                        <a:cs typeface="Times New Roman" pitchFamily="18" charset="0"/>
                      </a:endParaRPr>
                    </a:p>
                  </a:txBody>
                  <a:tcPr/>
                </a:tc>
                <a:tc>
                  <a:txBody>
                    <a:bodyPr/>
                    <a:lstStyle/>
                    <a:p>
                      <a:pPr algn="just"/>
                      <a:r>
                        <a:rPr lang="kk-KZ" b="1" dirty="0" smtClean="0">
                          <a:latin typeface="Times New Roman" pitchFamily="18" charset="0"/>
                          <a:cs typeface="Times New Roman" pitchFamily="18" charset="0"/>
                        </a:rPr>
                        <a:t>Көрнекті – әрекеттік  ойлау  </a:t>
                      </a:r>
                      <a:r>
                        <a:rPr lang="kk-KZ" dirty="0" smtClean="0">
                          <a:latin typeface="Times New Roman" pitchFamily="18" charset="0"/>
                          <a:cs typeface="Times New Roman" pitchFamily="18" charset="0"/>
                        </a:rPr>
                        <a:t>-   бұл  ойлаудың  ерекше түрі, бұның</a:t>
                      </a:r>
                      <a:r>
                        <a:rPr lang="kk-KZ" baseline="0" dirty="0" smtClean="0">
                          <a:latin typeface="Times New Roman" pitchFamily="18" charset="0"/>
                          <a:cs typeface="Times New Roman" pitchFamily="18" charset="0"/>
                        </a:rPr>
                        <a:t>  мәні  практикалық  қайта құралған  және  шындық  заттармен  орындалатын  әрекетте.  Бұл  ойлаудың түрі  өндірістік  еңбекпен  айналысатын  адамдарда  кездеседі,  оның  нәтижесі  қандай да бір материалдық өнім.</a:t>
                      </a:r>
                    </a:p>
                    <a:p>
                      <a:pPr algn="just"/>
                      <a:endParaRPr lang="ru-RU"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4165243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52120" y="4437112"/>
            <a:ext cx="3096344" cy="2016224"/>
          </a:xfrm>
        </p:spPr>
        <p:txBody>
          <a:bodyPr>
            <a:normAutofit/>
          </a:bodyPr>
          <a:lstStyle/>
          <a:p>
            <a:r>
              <a:rPr lang="ru-RU" dirty="0" smtClean="0">
                <a:solidFill>
                  <a:schemeClr val="bg1"/>
                </a:solidFill>
              </a:rPr>
              <a:t>- </a:t>
            </a:r>
            <a:r>
              <a:rPr lang="ru-RU" dirty="0" err="1" smtClean="0">
                <a:solidFill>
                  <a:schemeClr val="bg1"/>
                </a:solidFill>
              </a:rPr>
              <a:t>Ойлау</a:t>
            </a:r>
            <a:r>
              <a:rPr lang="ru-RU" dirty="0" smtClean="0">
                <a:solidFill>
                  <a:schemeClr val="bg1"/>
                </a:solidFill>
              </a:rPr>
              <a:t> </a:t>
            </a:r>
            <a:endParaRPr lang="ru-RU" dirty="0">
              <a:solidFill>
                <a:schemeClr val="bg1"/>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7864" y="548680"/>
            <a:ext cx="2376264" cy="3609147"/>
          </a:xfrm>
          <a:prstGeom prst="rect">
            <a:avLst/>
          </a:prstGeom>
        </p:spPr>
      </p:pic>
    </p:spTree>
    <p:extLst>
      <p:ext uri="{BB962C8B-B14F-4D97-AF65-F5344CB8AC3E}">
        <p14:creationId xmlns:p14="http://schemas.microsoft.com/office/powerpoint/2010/main" xmlns="" val="2361998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234" y="2636912"/>
            <a:ext cx="8229600" cy="934963"/>
          </a:xfrm>
        </p:spPr>
        <p:txBody>
          <a:bodyPr>
            <a:noAutofit/>
          </a:bodyPr>
          <a:lstStyle/>
          <a:p>
            <a:pPr algn="ctr"/>
            <a:r>
              <a:rPr lang="kk-KZ" sz="3200" b="1" dirty="0" smtClean="0">
                <a:solidFill>
                  <a:schemeClr val="accent2"/>
                </a:solidFill>
                <a:latin typeface="Times New Roman" pitchFamily="18" charset="0"/>
                <a:cs typeface="Times New Roman" pitchFamily="18" charset="0"/>
              </a:rPr>
              <a:t>КҮРДЕЛІ ОЙЛАУДЫҢ ТАҒЫ БІР ТҮРІ - ЛОГИКАЛЫҚ ОЙЛАУ</a:t>
            </a:r>
            <a:endParaRPr lang="ru-RU" sz="3200" b="1" dirty="0">
              <a:solidFill>
                <a:schemeClr val="accent2"/>
              </a:solidFill>
              <a:latin typeface="Times New Roman" pitchFamily="18" charset="0"/>
              <a:cs typeface="Times New Roman"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844825"/>
            <a:ext cx="7094592" cy="2736304"/>
          </a:xfrm>
        </p:spPr>
        <p:txBody>
          <a:bodyPr/>
          <a:lstStyle/>
          <a:p>
            <a:pPr marL="0" indent="0" algn="just">
              <a:spcBef>
                <a:spcPts val="0"/>
              </a:spcBef>
              <a:buNone/>
            </a:pPr>
            <a:r>
              <a:rPr lang="kk-KZ" sz="2800" dirty="0" smtClean="0">
                <a:solidFill>
                  <a:schemeClr val="accent2"/>
                </a:solidFill>
                <a:latin typeface="Times New Roman" pitchFamily="18" charset="0"/>
                <a:cs typeface="Times New Roman" pitchFamily="18" charset="0"/>
              </a:rPr>
              <a:t>«</a:t>
            </a:r>
            <a:r>
              <a:rPr lang="kk-KZ" sz="2800" dirty="0" smtClean="0">
                <a:solidFill>
                  <a:schemeClr val="accent2"/>
                </a:solidFill>
                <a:latin typeface="Times New Roman" pitchFamily="18" charset="0"/>
                <a:cs typeface="Times New Roman" pitchFamily="18" charset="0"/>
              </a:rPr>
              <a:t>Ойлау логикалық заңдылықтары мен формаларына бағынады. Көптеген адамдар логикалық ойлайды, бірақ өздерінің ойлауы логика заңдылықтары мен формалары арқылы болып жатқанын білмейді» - дейді В. Кириллова.</a:t>
            </a:r>
          </a:p>
          <a:p>
            <a:pPr marL="0" indent="0">
              <a:spcBef>
                <a:spcPts val="0"/>
              </a:spcBef>
              <a:buNone/>
            </a:pPr>
            <a:endParaRPr lang="ru-RU" dirty="0" smtClean="0">
              <a:solidFill>
                <a:schemeClr val="accent2"/>
              </a:solidFill>
              <a:latin typeface="Times New Roman" pitchFamily="18" charset="0"/>
              <a:cs typeface="Times New Roman" pitchFamily="18" charset="0"/>
            </a:endParaRPr>
          </a:p>
          <a:p>
            <a:pPr marL="0" indent="0">
              <a:spcBef>
                <a:spcPts val="0"/>
              </a:spcBef>
              <a:buNone/>
            </a:pPr>
            <a:endParaRPr lang="ru-RU" dirty="0">
              <a:solidFill>
                <a:schemeClr val="accent2"/>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0562" y="764704"/>
            <a:ext cx="3887862" cy="4968552"/>
          </a:xfrm>
        </p:spPr>
        <p:txBody>
          <a:bodyPr>
            <a:normAutofit fontScale="92500" lnSpcReduction="10000"/>
          </a:bodyPr>
          <a:lstStyle/>
          <a:p>
            <a:pPr marL="0" indent="0">
              <a:spcBef>
                <a:spcPts val="0"/>
              </a:spcBef>
              <a:buNone/>
            </a:pPr>
            <a:r>
              <a:rPr lang="kk-KZ" sz="2800" b="1" dirty="0" smtClean="0">
                <a:solidFill>
                  <a:schemeClr val="accent2"/>
                </a:solidFill>
                <a:latin typeface="Times New Roman" pitchFamily="18" charset="0"/>
                <a:cs typeface="Times New Roman" pitchFamily="18" charset="0"/>
              </a:rPr>
              <a:t>А.Н</a:t>
            </a:r>
            <a:r>
              <a:rPr lang="kk-KZ" sz="2800" b="1" dirty="0" smtClean="0">
                <a:solidFill>
                  <a:schemeClr val="accent2"/>
                </a:solidFill>
                <a:latin typeface="Times New Roman" pitchFamily="18" charset="0"/>
                <a:cs typeface="Times New Roman" pitchFamily="18" charset="0"/>
              </a:rPr>
              <a:t>. </a:t>
            </a:r>
            <a:r>
              <a:rPr lang="kk-KZ" sz="2800" b="1" dirty="0" smtClean="0">
                <a:solidFill>
                  <a:schemeClr val="accent2"/>
                </a:solidFill>
                <a:latin typeface="Times New Roman" pitchFamily="18" charset="0"/>
                <a:cs typeface="Times New Roman" pitchFamily="18" charset="0"/>
              </a:rPr>
              <a:t>Леонтьев: </a:t>
            </a:r>
          </a:p>
          <a:p>
            <a:pPr marL="0" indent="0">
              <a:spcBef>
                <a:spcPts val="0"/>
              </a:spcBef>
              <a:buNone/>
            </a:pPr>
            <a:r>
              <a:rPr lang="kk-KZ" sz="2800" dirty="0" smtClean="0">
                <a:solidFill>
                  <a:schemeClr val="accent2"/>
                </a:solidFill>
                <a:latin typeface="Times New Roman" pitchFamily="18" charset="0"/>
                <a:cs typeface="Times New Roman" pitchFamily="18" charset="0"/>
              </a:rPr>
              <a:t>«</a:t>
            </a:r>
            <a:r>
              <a:rPr lang="kk-KZ" sz="2800" dirty="0" smtClean="0">
                <a:solidFill>
                  <a:schemeClr val="accent2"/>
                </a:solidFill>
                <a:latin typeface="Times New Roman" pitchFamily="18" charset="0"/>
                <a:cs typeface="Times New Roman" pitchFamily="18" charset="0"/>
              </a:rPr>
              <a:t>Логикалық ойлау» ұғымына нақты анықтама берген. </a:t>
            </a:r>
            <a:endParaRPr lang="ru-RU" sz="2800" dirty="0" smtClean="0">
              <a:solidFill>
                <a:schemeClr val="accent2"/>
              </a:solidFill>
              <a:latin typeface="Times New Roman" pitchFamily="18" charset="0"/>
              <a:cs typeface="Times New Roman" pitchFamily="18" charset="0"/>
            </a:endParaRPr>
          </a:p>
          <a:p>
            <a:pPr marL="0" indent="0">
              <a:spcBef>
                <a:spcPts val="0"/>
              </a:spcBef>
              <a:buNone/>
            </a:pPr>
            <a:endParaRPr lang="kk-KZ" sz="2800" dirty="0" smtClean="0">
              <a:solidFill>
                <a:schemeClr val="accent2"/>
              </a:solidFill>
              <a:latin typeface="Times New Roman" pitchFamily="18" charset="0"/>
              <a:cs typeface="Times New Roman" pitchFamily="18" charset="0"/>
            </a:endParaRPr>
          </a:p>
          <a:p>
            <a:pPr marL="0" indent="0">
              <a:spcBef>
                <a:spcPts val="0"/>
              </a:spcBef>
              <a:buNone/>
            </a:pPr>
            <a:r>
              <a:rPr lang="kk-KZ" sz="2800" b="1" dirty="0" smtClean="0">
                <a:solidFill>
                  <a:schemeClr val="accent2"/>
                </a:solidFill>
                <a:latin typeface="Times New Roman" pitchFamily="18" charset="0"/>
                <a:cs typeface="Times New Roman" pitchFamily="18" charset="0"/>
              </a:rPr>
              <a:t>«</a:t>
            </a:r>
            <a:r>
              <a:rPr lang="kk-KZ" sz="2800" b="1" dirty="0" smtClean="0">
                <a:solidFill>
                  <a:schemeClr val="accent2"/>
                </a:solidFill>
                <a:latin typeface="Times New Roman" pitchFamily="18" charset="0"/>
                <a:cs typeface="Times New Roman" pitchFamily="18" charset="0"/>
              </a:rPr>
              <a:t>Логикалық ойлау» дегеніміз </a:t>
            </a:r>
            <a:r>
              <a:rPr lang="kk-KZ" sz="2800" dirty="0" smtClean="0">
                <a:solidFill>
                  <a:schemeClr val="accent2"/>
                </a:solidFill>
                <a:latin typeface="Times New Roman" pitchFamily="18" charset="0"/>
                <a:cs typeface="Times New Roman" pitchFamily="18" charset="0"/>
              </a:rPr>
              <a:t>– логика заңдылықтарын пайдалана отырып, ой-пікірлерді тұжырымдарды қолдануға негізделген ойлаудың бір түрі</a:t>
            </a:r>
            <a:r>
              <a:rPr lang="kk-KZ" sz="2800" dirty="0" smtClean="0">
                <a:solidFill>
                  <a:srgbClr val="FFFF00"/>
                </a:solidFill>
                <a:latin typeface="Times New Roman" pitchFamily="18" charset="0"/>
                <a:cs typeface="Times New Roman" pitchFamily="18" charset="0"/>
              </a:rPr>
              <a:t>. </a:t>
            </a:r>
            <a:endParaRPr lang="ru-RU" sz="2800" dirty="0">
              <a:solidFill>
                <a:srgbClr val="FFFF00"/>
              </a:solidFill>
              <a:latin typeface="Times New Roman" pitchFamily="18" charset="0"/>
              <a:cs typeface="Times New Roman" pitchFamily="18" charset="0"/>
            </a:endParaRPr>
          </a:p>
        </p:txBody>
      </p:sp>
      <p:pic>
        <p:nvPicPr>
          <p:cNvPr id="16386" name="Picture 2" descr="Файл:Leontiev A N.jpg"/>
          <p:cNvPicPr>
            <a:picLocks noChangeAspect="1" noChangeArrowheads="1"/>
          </p:cNvPicPr>
          <p:nvPr/>
        </p:nvPicPr>
        <p:blipFill>
          <a:blip r:embed="rId2" cstate="print"/>
          <a:srcRect/>
          <a:stretch>
            <a:fillRect/>
          </a:stretch>
        </p:blipFill>
        <p:spPr bwMode="auto">
          <a:xfrm>
            <a:off x="0" y="0"/>
            <a:ext cx="4500562" cy="6858000"/>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7984" y="1052736"/>
            <a:ext cx="3744416" cy="5112568"/>
          </a:xfrm>
        </p:spPr>
        <p:txBody>
          <a:bodyPr>
            <a:normAutofit fontScale="92500" lnSpcReduction="10000"/>
          </a:bodyPr>
          <a:lstStyle/>
          <a:p>
            <a:pPr marL="0" indent="0">
              <a:spcBef>
                <a:spcPts val="0"/>
              </a:spcBef>
              <a:buNone/>
            </a:pPr>
            <a:r>
              <a:rPr lang="kk-KZ" sz="2800" b="1" dirty="0" smtClean="0">
                <a:solidFill>
                  <a:schemeClr val="accent2"/>
                </a:solidFill>
                <a:latin typeface="Times New Roman" pitchFamily="18" charset="0"/>
                <a:cs typeface="Times New Roman" pitchFamily="18" charset="0"/>
              </a:rPr>
              <a:t>М</a:t>
            </a:r>
            <a:r>
              <a:rPr lang="kk-KZ" sz="2800" b="1" dirty="0" smtClean="0">
                <a:solidFill>
                  <a:schemeClr val="accent2"/>
                </a:solidFill>
                <a:latin typeface="Times New Roman" pitchFamily="18" charset="0"/>
                <a:cs typeface="Times New Roman" pitchFamily="18" charset="0"/>
              </a:rPr>
              <a:t>. Жұмабаев </a:t>
            </a:r>
            <a:r>
              <a:rPr lang="kk-KZ" sz="2800" dirty="0" smtClean="0">
                <a:solidFill>
                  <a:schemeClr val="accent2"/>
                </a:solidFill>
                <a:latin typeface="Times New Roman" pitchFamily="18" charset="0"/>
                <a:cs typeface="Times New Roman" pitchFamily="18" charset="0"/>
              </a:rPr>
              <a:t>«Ойлау – жанның өте бір қиын терең іс. Жас балаға тым ауыр. Сондықтан мұғалім оқушының ойлауын өркендеткенде, сақтықпен басқыштап істеу керек» деген. Логикалық ойлау оқушының тапқырлыққа, тез есептеуге, өздігінен шешім қабылдауға, салыстыруға әсер етеді.</a:t>
            </a:r>
            <a:endParaRPr lang="ru-RU" sz="2800" dirty="0">
              <a:solidFill>
                <a:schemeClr val="accent2"/>
              </a:solidFill>
              <a:latin typeface="Times New Roman" pitchFamily="18" charset="0"/>
              <a:cs typeface="Times New Roman" pitchFamily="18" charset="0"/>
            </a:endParaRPr>
          </a:p>
        </p:txBody>
      </p:sp>
      <p:pic>
        <p:nvPicPr>
          <p:cNvPr id="15362" name="Picture 2" descr="Картинка 1 из 167"/>
          <p:cNvPicPr>
            <a:picLocks noChangeAspect="1" noChangeArrowheads="1"/>
          </p:cNvPicPr>
          <p:nvPr/>
        </p:nvPicPr>
        <p:blipFill>
          <a:blip r:embed="rId2" cstate="print"/>
          <a:srcRect/>
          <a:stretch>
            <a:fillRect/>
          </a:stretch>
        </p:blipFill>
        <p:spPr bwMode="auto">
          <a:xfrm>
            <a:off x="-1" y="0"/>
            <a:ext cx="4357687" cy="6858000"/>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99992" y="548680"/>
            <a:ext cx="3672408" cy="5760640"/>
          </a:xfrm>
        </p:spPr>
        <p:txBody>
          <a:bodyPr>
            <a:normAutofit lnSpcReduction="10000"/>
          </a:bodyPr>
          <a:lstStyle/>
          <a:p>
            <a:pPr marL="0" indent="0">
              <a:spcBef>
                <a:spcPts val="0"/>
              </a:spcBef>
              <a:buNone/>
            </a:pPr>
            <a:r>
              <a:rPr lang="vi-VN" sz="2800" b="1" dirty="0" smtClean="0">
                <a:solidFill>
                  <a:schemeClr val="accent2"/>
                </a:solidFill>
                <a:latin typeface="Times New Roman" pitchFamily="18" charset="0"/>
                <a:cs typeface="Times New Roman" pitchFamily="18" charset="0"/>
              </a:rPr>
              <a:t>Вольф </a:t>
            </a:r>
            <a:r>
              <a:rPr lang="vi-VN" sz="2800" b="1" dirty="0" smtClean="0">
                <a:solidFill>
                  <a:schemeClr val="accent2"/>
                </a:solidFill>
                <a:latin typeface="Times New Roman" pitchFamily="18" charset="0"/>
                <a:cs typeface="Times New Roman" pitchFamily="18" charset="0"/>
              </a:rPr>
              <a:t>Соломо́нович Ме́рлин</a:t>
            </a:r>
            <a:r>
              <a:rPr lang="kk-KZ" sz="2800" b="1" dirty="0" smtClean="0">
                <a:solidFill>
                  <a:schemeClr val="accent2"/>
                </a:solidFill>
                <a:latin typeface="Times New Roman" pitchFamily="18" charset="0"/>
                <a:cs typeface="Times New Roman" pitchFamily="18" charset="0"/>
              </a:rPr>
              <a:t>нің </a:t>
            </a:r>
            <a:r>
              <a:rPr lang="kk-KZ" sz="2800" dirty="0" smtClean="0">
                <a:solidFill>
                  <a:schemeClr val="accent2"/>
                </a:solidFill>
                <a:latin typeface="Times New Roman" pitchFamily="18" charset="0"/>
                <a:cs typeface="Times New Roman" pitchFamily="18" charset="0"/>
              </a:rPr>
              <a:t>әдістемесі бойынша логикалық ойлауын жеткізуді анықтау әдістемесінен тапсырмалар анықтадым. «Артық сөзді алып тастау» әдістемесі бойынша баланың маңызды бөліктерді бөліп көрсету жалпылай білу дағдысын көрсетеді.</a:t>
            </a:r>
            <a:endParaRPr lang="ru-RU" sz="2800" dirty="0">
              <a:solidFill>
                <a:schemeClr val="accent2"/>
              </a:solidFill>
              <a:latin typeface="Times New Roman" pitchFamily="18" charset="0"/>
              <a:cs typeface="Times New Roman" pitchFamily="18" charset="0"/>
            </a:endParaRPr>
          </a:p>
        </p:txBody>
      </p:sp>
      <p:pic>
        <p:nvPicPr>
          <p:cNvPr id="14338" name="Picture 2" descr="Файл:Мерлин Вольф Соломонович.jpg"/>
          <p:cNvPicPr>
            <a:picLocks noChangeAspect="1" noChangeArrowheads="1"/>
          </p:cNvPicPr>
          <p:nvPr/>
        </p:nvPicPr>
        <p:blipFill>
          <a:blip r:embed="rId2" cstate="print"/>
          <a:srcRect/>
          <a:stretch>
            <a:fillRect/>
          </a:stretch>
        </p:blipFill>
        <p:spPr bwMode="auto">
          <a:xfrm>
            <a:off x="0" y="0"/>
            <a:ext cx="4429124" cy="685335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2"/>
            <a:ext cx="7166600" cy="5929354"/>
          </a:xfrm>
        </p:spPr>
        <p:txBody>
          <a:bodyPr>
            <a:normAutofit/>
          </a:bodyPr>
          <a:lstStyle/>
          <a:p>
            <a:pPr marL="0" indent="0" algn="just">
              <a:spcBef>
                <a:spcPts val="0"/>
              </a:spcBef>
              <a:buNone/>
            </a:pPr>
            <a:r>
              <a:rPr lang="kk-KZ" sz="2400" dirty="0" smtClean="0">
                <a:solidFill>
                  <a:schemeClr val="accent2"/>
                </a:solidFill>
                <a:latin typeface="Times New Roman" pitchFamily="18" charset="0"/>
                <a:cs typeface="Times New Roman" pitchFamily="18" charset="0"/>
              </a:rPr>
              <a:t>Негізінен</a:t>
            </a:r>
            <a:r>
              <a:rPr lang="kk-KZ" sz="2400" dirty="0" smtClean="0">
                <a:solidFill>
                  <a:schemeClr val="accent2"/>
                </a:solidFill>
                <a:latin typeface="Times New Roman" pitchFamily="18" charset="0"/>
                <a:cs typeface="Times New Roman" pitchFamily="18" charset="0"/>
              </a:rPr>
              <a:t>, </a:t>
            </a:r>
            <a:r>
              <a:rPr lang="ru-RU" sz="2400" b="1" dirty="0" smtClean="0">
                <a:solidFill>
                  <a:schemeClr val="accent2"/>
                </a:solidFill>
                <a:latin typeface="Times New Roman" pitchFamily="18" charset="0"/>
                <a:cs typeface="Times New Roman" pitchFamily="18" charset="0"/>
              </a:rPr>
              <a:t>логика</a:t>
            </a:r>
            <a:r>
              <a:rPr lang="ru-RU" sz="2400" dirty="0" smtClean="0">
                <a:solidFill>
                  <a:schemeClr val="accent2"/>
                </a:solidFill>
                <a:latin typeface="Times New Roman" pitchFamily="18" charset="0"/>
                <a:cs typeface="Times New Roman" pitchFamily="18" charset="0"/>
              </a:rPr>
              <a:t> (гр.</a:t>
            </a:r>
            <a:r>
              <a:rPr lang="el-GR" sz="2400" i="1" dirty="0" smtClean="0">
                <a:solidFill>
                  <a:schemeClr val="accent2"/>
                </a:solidFill>
                <a:latin typeface="Times New Roman" pitchFamily="18" charset="0"/>
                <a:cs typeface="Times New Roman" pitchFamily="18" charset="0"/>
              </a:rPr>
              <a:t>λογική</a:t>
            </a:r>
            <a:r>
              <a:rPr lang="el-GR" sz="2400" dirty="0" smtClean="0">
                <a:solidFill>
                  <a:schemeClr val="accent2"/>
                </a:solidFill>
                <a:latin typeface="Times New Roman" pitchFamily="18" charset="0"/>
                <a:cs typeface="Times New Roman" pitchFamily="18" charset="0"/>
              </a:rPr>
              <a:t> - «</a:t>
            </a:r>
            <a:r>
              <a:rPr lang="ru-RU" sz="2400" dirty="0" err="1" smtClean="0">
                <a:solidFill>
                  <a:schemeClr val="accent2"/>
                </a:solidFill>
                <a:latin typeface="Times New Roman" pitchFamily="18" charset="0"/>
                <a:cs typeface="Times New Roman" pitchFamily="18" charset="0"/>
              </a:rPr>
              <a:t>талдауға құрылған»,</a:t>
            </a:r>
            <a:r>
              <a:rPr lang="ru-RU" sz="2400" dirty="0" smtClean="0">
                <a:solidFill>
                  <a:schemeClr val="accent2"/>
                </a:solidFill>
                <a:latin typeface="Times New Roman" pitchFamily="18" charset="0"/>
                <a:cs typeface="Times New Roman" pitchFamily="18" charset="0"/>
              </a:rPr>
              <a:t> </a:t>
            </a:r>
            <a:r>
              <a:rPr lang="el-GR" sz="2400" i="1" dirty="0" smtClean="0">
                <a:solidFill>
                  <a:schemeClr val="accent2"/>
                </a:solidFill>
                <a:latin typeface="Times New Roman" pitchFamily="18" charset="0"/>
                <a:cs typeface="Times New Roman" pitchFamily="18" charset="0"/>
              </a:rPr>
              <a:t>λόγος</a:t>
            </a:r>
            <a:r>
              <a:rPr lang="el-GR" sz="2400" dirty="0" smtClean="0">
                <a:solidFill>
                  <a:schemeClr val="accent2"/>
                </a:solidFill>
                <a:latin typeface="Times New Roman" pitchFamily="18" charset="0"/>
                <a:cs typeface="Times New Roman" pitchFamily="18" charset="0"/>
              </a:rPr>
              <a:t> — «</a:t>
            </a:r>
            <a:r>
              <a:rPr lang="ru-RU" sz="2400" dirty="0" err="1" smtClean="0">
                <a:solidFill>
                  <a:schemeClr val="accent2"/>
                </a:solidFill>
                <a:latin typeface="Times New Roman" pitchFamily="18" charset="0"/>
                <a:cs typeface="Times New Roman" pitchFamily="18" charset="0"/>
              </a:rPr>
              <a:t>сөз», «сөйлем», </a:t>
            </a:r>
            <a:r>
              <a:rPr lang="ru-RU" sz="2400" dirty="0" smtClean="0">
                <a:solidFill>
                  <a:schemeClr val="accent2"/>
                </a:solidFill>
                <a:latin typeface="Times New Roman" pitchFamily="18" charset="0"/>
                <a:cs typeface="Times New Roman" pitchFamily="18" charset="0"/>
              </a:rPr>
              <a:t>«</a:t>
            </a:r>
            <a:r>
              <a:rPr lang="ru-RU" sz="2400" dirty="0" err="1" smtClean="0">
                <a:solidFill>
                  <a:schemeClr val="accent2"/>
                </a:solidFill>
                <a:latin typeface="Times New Roman" pitchFamily="18" charset="0"/>
                <a:cs typeface="Times New Roman" pitchFamily="18" charset="0"/>
              </a:rPr>
              <a:t>ойлау</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«ақыл»</a:t>
            </a:r>
            <a:r>
              <a:rPr lang="ru-RU" sz="2400" dirty="0" smtClean="0">
                <a:solidFill>
                  <a:schemeClr val="accent2"/>
                </a:solidFill>
                <a:latin typeface="Times New Roman" pitchFamily="18" charset="0"/>
                <a:cs typeface="Times New Roman" pitchFamily="18" charset="0"/>
              </a:rPr>
              <a:t>) — </a:t>
            </a:r>
            <a:r>
              <a:rPr lang="ru-RU" sz="2400" dirty="0" err="1" smtClean="0">
                <a:solidFill>
                  <a:schemeClr val="accent2"/>
                </a:solidFill>
                <a:latin typeface="Times New Roman" pitchFamily="18" charset="0"/>
                <a:cs typeface="Times New Roman" pitchFamily="18" charset="0"/>
              </a:rPr>
              <a:t>ойлау</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оның формалары</a:t>
            </a:r>
            <a:r>
              <a:rPr lang="ru-RU" sz="2400" dirty="0" smtClean="0">
                <a:solidFill>
                  <a:schemeClr val="accent2"/>
                </a:solidFill>
                <a:latin typeface="Times New Roman" pitchFamily="18" charset="0"/>
                <a:cs typeface="Times New Roman" pitchFamily="18" charset="0"/>
              </a:rPr>
              <a:t> мен </a:t>
            </a:r>
            <a:r>
              <a:rPr lang="ru-RU" sz="2400" dirty="0" err="1" smtClean="0">
                <a:solidFill>
                  <a:schemeClr val="accent2"/>
                </a:solidFill>
                <a:latin typeface="Times New Roman" pitchFamily="18" charset="0"/>
                <a:cs typeface="Times New Roman" pitchFamily="18" charset="0"/>
              </a:rPr>
              <a:t>заңдылықтары туралы</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ғылым</a:t>
            </a:r>
            <a:r>
              <a:rPr lang="ru-RU" sz="2400" dirty="0" smtClean="0">
                <a:solidFill>
                  <a:schemeClr val="accent2"/>
                </a:solidFill>
                <a:latin typeface="Times New Roman" pitchFamily="18" charset="0"/>
                <a:cs typeface="Times New Roman" pitchFamily="18" charset="0"/>
              </a:rPr>
              <a:t>. Логика </a:t>
            </a:r>
            <a:r>
              <a:rPr lang="ru-RU" sz="2400" dirty="0" err="1" smtClean="0">
                <a:solidFill>
                  <a:schemeClr val="accent2"/>
                </a:solidFill>
                <a:latin typeface="Times New Roman" pitchFamily="18" charset="0"/>
                <a:cs typeface="Times New Roman" pitchFamily="18" charset="0"/>
              </a:rPr>
              <a:t>дәлелдеу </a:t>
            </a:r>
            <a:r>
              <a:rPr lang="ru-RU" sz="2400" dirty="0" smtClean="0">
                <a:solidFill>
                  <a:schemeClr val="accent2"/>
                </a:solidFill>
                <a:latin typeface="Times New Roman" pitchFamily="18" charset="0"/>
                <a:cs typeface="Times New Roman" pitchFamily="18" charset="0"/>
              </a:rPr>
              <a:t>мен </a:t>
            </a:r>
            <a:r>
              <a:rPr lang="ru-RU" sz="2400" dirty="0" err="1" smtClean="0">
                <a:solidFill>
                  <a:schemeClr val="accent2"/>
                </a:solidFill>
                <a:latin typeface="Times New Roman" pitchFamily="18" charset="0"/>
                <a:cs typeface="Times New Roman" pitchFamily="18" charset="0"/>
              </a:rPr>
              <a:t>теріске</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шығарудың белгілі</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бір</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әдіс-тәсілдері </a:t>
            </a:r>
            <a:r>
              <a:rPr lang="ru-RU" sz="2400" dirty="0" err="1" smtClean="0">
                <a:solidFill>
                  <a:schemeClr val="accent2"/>
                </a:solidFill>
                <a:latin typeface="Times New Roman" pitchFamily="18" charset="0"/>
                <a:cs typeface="Times New Roman" pitchFamily="18" charset="0"/>
              </a:rPr>
              <a:t>қаралатын </a:t>
            </a:r>
            <a:r>
              <a:rPr lang="ru-RU" sz="2400" dirty="0" err="1" smtClean="0">
                <a:solidFill>
                  <a:schemeClr val="accent2"/>
                </a:solidFill>
                <a:latin typeface="Times New Roman" pitchFamily="18" charset="0"/>
                <a:cs typeface="Times New Roman" pitchFamily="18" charset="0"/>
              </a:rPr>
              <a:t>ғылым</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теориялар</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жиынтығын </a:t>
            </a:r>
            <a:r>
              <a:rPr lang="ru-RU" sz="2400" dirty="0" err="1" smtClean="0">
                <a:solidFill>
                  <a:schemeClr val="accent2"/>
                </a:solidFill>
                <a:latin typeface="Times New Roman" pitchFamily="18" charset="0"/>
                <a:cs typeface="Times New Roman" pitchFamily="18" charset="0"/>
              </a:rPr>
              <a:t>құрайды</a:t>
            </a:r>
            <a:r>
              <a:rPr lang="ru-RU" sz="2400" dirty="0" smtClean="0">
                <a:solidFill>
                  <a:schemeClr val="accent2"/>
                </a:solidFill>
                <a:latin typeface="Times New Roman" pitchFamily="18" charset="0"/>
                <a:cs typeface="Times New Roman" pitchFamily="18" charset="0"/>
              </a:rPr>
              <a:t>.</a:t>
            </a:r>
          </a:p>
          <a:p>
            <a:pPr marL="0" indent="0" algn="just">
              <a:spcBef>
                <a:spcPts val="0"/>
              </a:spcBef>
              <a:buNone/>
            </a:pPr>
            <a:r>
              <a:rPr lang="ru-RU" sz="2400" dirty="0" err="1" smtClean="0">
                <a:solidFill>
                  <a:schemeClr val="accent2"/>
                </a:solidFill>
                <a:latin typeface="Times New Roman" pitchFamily="18" charset="0"/>
                <a:cs typeface="Times New Roman" pitchFamily="18" charset="0"/>
              </a:rPr>
              <a:t>Ғылым </a:t>
            </a:r>
            <a:r>
              <a:rPr lang="ru-RU" sz="2400" dirty="0" err="1" smtClean="0">
                <a:solidFill>
                  <a:schemeClr val="accent2"/>
                </a:solidFill>
                <a:latin typeface="Times New Roman" pitchFamily="18" charset="0"/>
                <a:cs typeface="Times New Roman" pitchFamily="18" charset="0"/>
              </a:rPr>
              <a:t>ретіндегі</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логикадан</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логикалық дұрыс ойдың байланысы</a:t>
            </a:r>
            <a:r>
              <a:rPr lang="ru-RU" sz="2400" dirty="0" smtClean="0">
                <a:solidFill>
                  <a:schemeClr val="accent2"/>
                </a:solidFill>
                <a:latin typeface="Times New Roman" pitchFamily="18" charset="0"/>
                <a:cs typeface="Times New Roman" pitchFamily="18" charset="0"/>
              </a:rPr>
              <a:t> мен </a:t>
            </a:r>
            <a:r>
              <a:rPr lang="ru-RU" sz="2400" dirty="0" err="1" smtClean="0">
                <a:solidFill>
                  <a:schemeClr val="accent2"/>
                </a:solidFill>
                <a:latin typeface="Times New Roman" pitchFamily="18" charset="0"/>
                <a:cs typeface="Times New Roman" pitchFamily="18" charset="0"/>
              </a:rPr>
              <a:t>динамикасын</a:t>
            </a:r>
            <a:r>
              <a:rPr lang="ru-RU" sz="2400" dirty="0" smtClean="0">
                <a:solidFill>
                  <a:schemeClr val="accent2"/>
                </a:solidFill>
                <a:latin typeface="Times New Roman" pitchFamily="18" charset="0"/>
                <a:cs typeface="Times New Roman" pitchFamily="18" charset="0"/>
              </a:rPr>
              <a:t> (</a:t>
            </a:r>
            <a:r>
              <a:rPr lang="ru-RU" sz="2400" i="1" dirty="0" err="1" smtClean="0">
                <a:solidFill>
                  <a:schemeClr val="accent2"/>
                </a:solidFill>
                <a:latin typeface="Times New Roman" pitchFamily="18" charset="0"/>
                <a:cs typeface="Times New Roman" pitchFamily="18" charset="0"/>
              </a:rPr>
              <a:t>ойлау</a:t>
            </a:r>
            <a:r>
              <a:rPr lang="ru-RU" sz="2400" i="1" dirty="0" smtClean="0">
                <a:solidFill>
                  <a:schemeClr val="accent2"/>
                </a:solidFill>
                <a:latin typeface="Times New Roman" pitchFamily="18" charset="0"/>
                <a:cs typeface="Times New Roman" pitchFamily="18" charset="0"/>
              </a:rPr>
              <a:t> </a:t>
            </a:r>
            <a:r>
              <a:rPr lang="ru-RU" sz="2400" i="1" dirty="0" err="1" smtClean="0">
                <a:solidFill>
                  <a:schemeClr val="accent2"/>
                </a:solidFill>
                <a:latin typeface="Times New Roman" pitchFamily="18" charset="0"/>
                <a:cs typeface="Times New Roman" pitchFamily="18" charset="0"/>
              </a:rPr>
              <a:t>логикасы</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айыра</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білу</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қажет</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Ғылыми </a:t>
            </a:r>
            <a:r>
              <a:rPr lang="ru-RU" sz="2400" dirty="0" smtClean="0">
                <a:solidFill>
                  <a:schemeClr val="accent2"/>
                </a:solidFill>
                <a:latin typeface="Times New Roman" pitchFamily="18" charset="0"/>
                <a:cs typeface="Times New Roman" pitchFamily="18" charset="0"/>
              </a:rPr>
              <a:t>логика </a:t>
            </a:r>
            <a:r>
              <a:rPr lang="ru-RU" sz="2400" dirty="0" err="1" smtClean="0">
                <a:solidFill>
                  <a:schemeClr val="accent2"/>
                </a:solidFill>
                <a:latin typeface="Times New Roman" pitchFamily="18" charset="0"/>
                <a:cs typeface="Times New Roman" pitchFamily="18" charset="0"/>
              </a:rPr>
              <a:t>саласына</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белгілік</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құрылымдарды жасау</a:t>
            </a:r>
            <a:r>
              <a:rPr lang="ru-RU" sz="2400" dirty="0" smtClean="0">
                <a:solidFill>
                  <a:schemeClr val="accent2"/>
                </a:solidFill>
                <a:latin typeface="Times New Roman" pitchFamily="18" charset="0"/>
                <a:cs typeface="Times New Roman" pitchFamily="18" charset="0"/>
              </a:rPr>
              <a:t> мен </a:t>
            </a:r>
            <a:r>
              <a:rPr lang="ru-RU" sz="2400" dirty="0" err="1" smtClean="0">
                <a:solidFill>
                  <a:schemeClr val="accent2"/>
                </a:solidFill>
                <a:latin typeface="Times New Roman" pitchFamily="18" charset="0"/>
                <a:cs typeface="Times New Roman" pitchFamily="18" charset="0"/>
              </a:rPr>
              <a:t>зерттеу</a:t>
            </a:r>
            <a:r>
              <a:rPr lang="ru-RU" sz="2400" dirty="0" smtClean="0">
                <a:solidFill>
                  <a:schemeClr val="accent2"/>
                </a:solidFill>
                <a:latin typeface="Times New Roman" pitchFamily="18" charset="0"/>
                <a:cs typeface="Times New Roman" pitchFamily="18" charset="0"/>
              </a:rPr>
              <a:t> (</a:t>
            </a:r>
            <a:r>
              <a:rPr lang="ru-RU" sz="2400" i="1" dirty="0" err="1" smtClean="0">
                <a:solidFill>
                  <a:schemeClr val="accent2"/>
                </a:solidFill>
                <a:latin typeface="Times New Roman" pitchFamily="18" charset="0"/>
                <a:cs typeface="Times New Roman" pitchFamily="18" charset="0"/>
              </a:rPr>
              <a:t>есептеу</a:t>
            </a:r>
            <a:r>
              <a:rPr lang="ru-RU" sz="2400" i="1" dirty="0" smtClean="0">
                <a:solidFill>
                  <a:schemeClr val="accent2"/>
                </a:solidFill>
                <a:latin typeface="Times New Roman" pitchFamily="18" charset="0"/>
                <a:cs typeface="Times New Roman" pitchFamily="18" charset="0"/>
              </a:rPr>
              <a:t>, </a:t>
            </a:r>
            <a:r>
              <a:rPr lang="ru-RU" sz="2400" i="1" dirty="0" err="1" smtClean="0">
                <a:solidFill>
                  <a:schemeClr val="accent2"/>
                </a:solidFill>
                <a:latin typeface="Times New Roman" pitchFamily="18" charset="0"/>
                <a:cs typeface="Times New Roman" pitchFamily="18" charset="0"/>
              </a:rPr>
              <a:t>формальдік</a:t>
            </a:r>
            <a:r>
              <a:rPr lang="ru-RU" sz="2400" i="1" dirty="0" smtClean="0">
                <a:solidFill>
                  <a:schemeClr val="accent2"/>
                </a:solidFill>
                <a:latin typeface="Times New Roman" pitchFamily="18" charset="0"/>
                <a:cs typeface="Times New Roman" pitchFamily="18" charset="0"/>
              </a:rPr>
              <a:t> </a:t>
            </a:r>
            <a:r>
              <a:rPr lang="ru-RU" sz="2400" i="1" dirty="0" err="1" smtClean="0">
                <a:solidFill>
                  <a:schemeClr val="accent2"/>
                </a:solidFill>
                <a:latin typeface="Times New Roman" pitchFamily="18" charset="0"/>
                <a:cs typeface="Times New Roman" pitchFamily="18" charset="0"/>
              </a:rPr>
              <a:t>жүйеле</a:t>
            </a:r>
            <a:r>
              <a:rPr lang="ru-RU" sz="2400" dirty="0" err="1" smtClean="0">
                <a:solidFill>
                  <a:schemeClr val="accent2"/>
                </a:solidFill>
                <a:latin typeface="Times New Roman" pitchFamily="18" charset="0"/>
                <a:cs typeface="Times New Roman" pitchFamily="18" charset="0"/>
              </a:rPr>
              <a:t>р</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жалпы</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касиеттері</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логикалық оймен</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көрінетін және белгілік</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құрылымда белгіленетін</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шындықтың белгілі</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бір</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үзінділерін қарастыру </a:t>
            </a:r>
            <a:r>
              <a:rPr lang="ru-RU" sz="2400" dirty="0" smtClean="0">
                <a:solidFill>
                  <a:schemeClr val="accent2"/>
                </a:solidFill>
                <a:latin typeface="Times New Roman" pitchFamily="18" charset="0"/>
                <a:cs typeface="Times New Roman" pitchFamily="18" charset="0"/>
              </a:rPr>
              <a:t>(</a:t>
            </a:r>
            <a:r>
              <a:rPr lang="ru-RU" sz="2400" i="1" dirty="0" err="1" smtClean="0">
                <a:solidFill>
                  <a:schemeClr val="accent2"/>
                </a:solidFill>
                <a:latin typeface="Times New Roman" pitchFamily="18" charset="0"/>
                <a:cs typeface="Times New Roman" pitchFamily="18" charset="0"/>
              </a:rPr>
              <a:t>модельдер</a:t>
            </a:r>
            <a:r>
              <a:rPr lang="ru-RU" sz="2400" dirty="0" smtClean="0">
                <a:solidFill>
                  <a:schemeClr val="accent2"/>
                </a:solidFill>
                <a:latin typeface="Times New Roman" pitchFamily="18" charset="0"/>
                <a:cs typeface="Times New Roman" pitchFamily="18" charset="0"/>
              </a:rPr>
              <a:t>) </a:t>
            </a:r>
            <a:r>
              <a:rPr lang="ru-RU" sz="2400" dirty="0" err="1" smtClean="0">
                <a:solidFill>
                  <a:schemeClr val="accent2"/>
                </a:solidFill>
                <a:latin typeface="Times New Roman" pitchFamily="18" charset="0"/>
                <a:cs typeface="Times New Roman" pitchFamily="18" charset="0"/>
              </a:rPr>
              <a:t>енеді</a:t>
            </a:r>
            <a:r>
              <a:rPr lang="ru-RU" dirty="0" smtClean="0">
                <a:solidFill>
                  <a:srgbClr val="FFFF00"/>
                </a:solidFill>
                <a:latin typeface="Times New Roman" pitchFamily="18" charset="0"/>
                <a:cs typeface="Times New Roman" pitchFamily="18" charset="0"/>
              </a:rPr>
              <a:t>.</a:t>
            </a:r>
            <a:endParaRPr lang="ru-RU"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85795"/>
            <a:ext cx="7772400" cy="3571899"/>
          </a:xfrm>
        </p:spPr>
        <p:txBody>
          <a:bodyPr>
            <a:normAutofit/>
          </a:bodyPr>
          <a:lstStyle/>
          <a:p>
            <a:pPr algn="ctr"/>
            <a:r>
              <a:rPr lang="ru-RU" dirty="0" smtClean="0"/>
              <a:t/>
            </a:r>
            <a:br>
              <a:rPr lang="ru-RU" dirty="0" smtClean="0"/>
            </a:br>
            <a:r>
              <a:rPr lang="ru-RU" sz="6000" dirty="0" smtClean="0"/>
              <a:t/>
            </a:r>
            <a:br>
              <a:rPr lang="ru-RU" sz="6000" dirty="0" smtClean="0"/>
            </a:br>
            <a:endParaRPr lang="ru-RU" dirty="0">
              <a:solidFill>
                <a:schemeClr val="accent5">
                  <a:lumMod val="50000"/>
                </a:schemeClr>
              </a:solidFill>
            </a:endParaRPr>
          </a:p>
        </p:txBody>
      </p:sp>
      <p:sp>
        <p:nvSpPr>
          <p:cNvPr id="3" name="Подзаголовок 2"/>
          <p:cNvSpPr>
            <a:spLocks noGrp="1"/>
          </p:cNvSpPr>
          <p:nvPr>
            <p:ph type="subTitle" idx="1"/>
          </p:nvPr>
        </p:nvSpPr>
        <p:spPr>
          <a:xfrm>
            <a:off x="685800" y="785794"/>
            <a:ext cx="7772400" cy="4500594"/>
          </a:xfrm>
        </p:spPr>
        <p:txBody>
          <a:bodyPr>
            <a:noAutofit/>
          </a:bodyPr>
          <a:lstStyle/>
          <a:p>
            <a:pPr algn="ctr"/>
            <a:endParaRPr lang="kk-KZ" sz="3600" b="1" dirty="0" smtClean="0">
              <a:latin typeface="Times New Roman" panose="02020603050405020304" pitchFamily="18" charset="0"/>
              <a:cs typeface="Times New Roman" panose="02020603050405020304" pitchFamily="18" charset="0"/>
            </a:endParaRPr>
          </a:p>
          <a:p>
            <a:pPr algn="ctr"/>
            <a:endParaRPr lang="ru-RU" sz="3600" b="1" dirty="0">
              <a:latin typeface="Times New Roman" panose="02020603050405020304" pitchFamily="18" charset="0"/>
              <a:cs typeface="Times New Roman" panose="02020603050405020304" pitchFamily="18" charset="0"/>
            </a:endParaRPr>
          </a:p>
        </p:txBody>
      </p:sp>
      <p:pic>
        <p:nvPicPr>
          <p:cNvPr id="4" name="Рисунок 3" descr="http://infotimes.kz/wp-content/uploads/2018/01/%D0%BF%D1%81%D0%B8.jpg"/>
          <p:cNvPicPr/>
          <p:nvPr/>
        </p:nvPicPr>
        <p:blipFill>
          <a:blip r:embed="rId2" cstate="print">
            <a:extLst>
              <a:ext uri="{28A0092B-C50C-407E-A947-70E740481C1C}">
                <a14:useLocalDpi xmlns:a14="http://schemas.microsoft.com/office/drawing/2010/main" xmlns="" val="0"/>
              </a:ext>
            </a:extLst>
          </a:blip>
          <a:srcRect l="17391" r="14783"/>
          <a:stretch>
            <a:fillRect/>
          </a:stretch>
        </p:blipFill>
        <p:spPr bwMode="auto">
          <a:xfrm>
            <a:off x="1619672" y="188640"/>
            <a:ext cx="5040560" cy="3672408"/>
          </a:xfrm>
          <a:prstGeom prst="rect">
            <a:avLst/>
          </a:prstGeom>
          <a:noFill/>
          <a:ln>
            <a:noFill/>
          </a:ln>
        </p:spPr>
      </p:pic>
      <p:sp>
        <p:nvSpPr>
          <p:cNvPr id="5" name="Прямоугольник 4"/>
          <p:cNvSpPr/>
          <p:nvPr/>
        </p:nvSpPr>
        <p:spPr>
          <a:xfrm>
            <a:off x="611560" y="3861048"/>
            <a:ext cx="7704856" cy="2308324"/>
          </a:xfrm>
          <a:prstGeom prst="rect">
            <a:avLst/>
          </a:prstGeom>
        </p:spPr>
        <p:txBody>
          <a:bodyPr wrap="square">
            <a:spAutoFit/>
          </a:bodyPr>
          <a:lstStyle/>
          <a:p>
            <a:pPr algn="ctr"/>
            <a:r>
              <a:rPr lang="ru-RU" sz="2400" b="1" dirty="0" smtClean="0">
                <a:solidFill>
                  <a:schemeClr val="accent2"/>
                </a:solidFill>
                <a:latin typeface="Times New Roman" panose="02020603050405020304" pitchFamily="18" charset="0"/>
                <a:cs typeface="Times New Roman" panose="02020603050405020304" pitchFamily="18" charset="0"/>
              </a:rPr>
              <a:t>ОЙЛАУДЫҢ ТАҒЫ 2 ТҮРІ: </a:t>
            </a:r>
          </a:p>
          <a:p>
            <a:pPr marL="342900" indent="-342900">
              <a:buAutoNum type="arabicPeriod"/>
            </a:pPr>
            <a:r>
              <a:rPr lang="ru-RU" sz="2400" dirty="0" err="1" smtClean="0">
                <a:latin typeface="Times New Roman" panose="02020603050405020304" pitchFamily="18" charset="0"/>
                <a:cs typeface="Times New Roman" panose="02020603050405020304" pitchFamily="18" charset="0"/>
              </a:rPr>
              <a:t>Негативті</a:t>
            </a:r>
            <a:r>
              <a:rPr lang="ru-RU"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ой </a:t>
            </a:r>
            <a:r>
              <a:rPr lang="ru-RU" sz="2400" dirty="0" err="1" smtClean="0">
                <a:latin typeface="Times New Roman" panose="02020603050405020304" pitchFamily="18" charset="0"/>
                <a:cs typeface="Times New Roman" panose="02020603050405020304" pitchFamily="18" charset="0"/>
              </a:rPr>
              <a:t>адамды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кері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тартатын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тежеуіш</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күш болса</a:t>
            </a:r>
            <a:r>
              <a:rPr lang="ru-RU" sz="2400" dirty="0" smtClean="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buAutoNum type="arabicPeriod"/>
            </a:pPr>
            <a:r>
              <a:rPr lang="ru-RU" sz="2400" dirty="0" err="1" smtClean="0">
                <a:latin typeface="Times New Roman" panose="02020603050405020304" pitchFamily="18" charset="0"/>
                <a:cs typeface="Times New Roman" panose="02020603050405020304" pitchFamily="18" charset="0"/>
              </a:rPr>
              <a:t>Позитивті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ойлап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мүмкіндіктерді көре білу</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жетістіктерге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жету</a:t>
            </a:r>
            <a:r>
              <a:rPr lang="ru-RU" sz="2400" dirty="0" smtClean="0">
                <a:latin typeface="Times New Roman" panose="02020603050405020304" pitchFamily="18" charset="0"/>
                <a:cs typeface="Times New Roman" panose="02020603050405020304" pitchFamily="18" charset="0"/>
              </a:rPr>
              <a:t> мен </a:t>
            </a:r>
            <a:r>
              <a:rPr lang="ru-RU" sz="2400" dirty="0" err="1" smtClean="0">
                <a:latin typeface="Times New Roman" panose="02020603050405020304" pitchFamily="18" charset="0"/>
                <a:cs typeface="Times New Roman" panose="02020603050405020304" pitchFamily="18" charset="0"/>
              </a:rPr>
              <a:t>адамның тұлға ретіндегі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дамуының </a:t>
            </a:r>
            <a:r>
              <a:rPr lang="ru-RU" sz="2400" dirty="0" err="1" smtClean="0">
                <a:latin typeface="Times New Roman" panose="02020603050405020304" pitchFamily="18" charset="0"/>
                <a:cs typeface="Times New Roman" panose="02020603050405020304" pitchFamily="18" charset="0"/>
              </a:rPr>
              <a:t>кілті</a:t>
            </a:r>
            <a:endParaRPr lang="ru-RU" sz="2400" dirty="0"/>
          </a:p>
        </p:txBody>
      </p:sp>
    </p:spTree>
    <p:extLst>
      <p:ext uri="{BB962C8B-B14F-4D97-AF65-F5344CB8AC3E}">
        <p14:creationId xmlns:p14="http://schemas.microsoft.com/office/powerpoint/2010/main" xmlns="" val="957612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65175"/>
            <a:ext cx="6778625" cy="652463"/>
          </a:xfrm>
        </p:spPr>
        <p:txBody>
          <a:bodyPr>
            <a:normAutofit/>
          </a:bodyPr>
          <a:lstStyle/>
          <a:p>
            <a:pPr algn="ctr" eaLnBrk="1" hangingPunct="1"/>
            <a:r>
              <a:rPr lang="ru-RU" altLang="ru-RU" b="1" dirty="0" smtClean="0">
                <a:solidFill>
                  <a:srgbClr val="FF0000"/>
                </a:solidFill>
                <a:latin typeface="Times New Roman" panose="02020603050405020304" pitchFamily="18" charset="0"/>
                <a:cs typeface="Times New Roman" panose="02020603050405020304" pitchFamily="18" charset="0"/>
              </a:rPr>
              <a:t>«2 </a:t>
            </a:r>
            <a:r>
              <a:rPr lang="ru-RU" altLang="ru-RU" b="1" dirty="0" err="1" smtClean="0">
                <a:solidFill>
                  <a:srgbClr val="FF0000"/>
                </a:solidFill>
                <a:latin typeface="Times New Roman" panose="02020603050405020304" pitchFamily="18" charset="0"/>
                <a:cs typeface="Times New Roman" panose="02020603050405020304" pitchFamily="18" charset="0"/>
              </a:rPr>
              <a:t>жұлдыз</a:t>
            </a:r>
            <a:r>
              <a:rPr lang="ru-RU" altLang="ru-RU" b="1" dirty="0" smtClean="0">
                <a:solidFill>
                  <a:srgbClr val="FF0000"/>
                </a:solidFill>
                <a:latin typeface="Times New Roman" panose="02020603050405020304" pitchFamily="18" charset="0"/>
                <a:cs typeface="Times New Roman" panose="02020603050405020304" pitchFamily="18" charset="0"/>
              </a:rPr>
              <a:t>, </a:t>
            </a:r>
            <a:r>
              <a:rPr lang="ru-RU" altLang="ru-RU" b="1" dirty="0" err="1" smtClean="0">
                <a:solidFill>
                  <a:srgbClr val="FF0000"/>
                </a:solidFill>
                <a:latin typeface="Times New Roman" panose="02020603050405020304" pitchFamily="18" charset="0"/>
                <a:cs typeface="Times New Roman" panose="02020603050405020304" pitchFamily="18" charset="0"/>
              </a:rPr>
              <a:t>бір</a:t>
            </a:r>
            <a:r>
              <a:rPr lang="ru-RU" altLang="ru-RU" b="1" dirty="0" smtClean="0">
                <a:solidFill>
                  <a:srgbClr val="FF0000"/>
                </a:solidFill>
                <a:latin typeface="Times New Roman" panose="02020603050405020304" pitchFamily="18" charset="0"/>
                <a:cs typeface="Times New Roman" panose="02020603050405020304" pitchFamily="18" charset="0"/>
              </a:rPr>
              <a:t> </a:t>
            </a:r>
            <a:r>
              <a:rPr lang="ru-RU" altLang="ru-RU" b="1" dirty="0" err="1" smtClean="0">
                <a:solidFill>
                  <a:srgbClr val="FF0000"/>
                </a:solidFill>
                <a:latin typeface="Times New Roman" panose="02020603050405020304" pitchFamily="18" charset="0"/>
                <a:cs typeface="Times New Roman" panose="02020603050405020304" pitchFamily="18" charset="0"/>
              </a:rPr>
              <a:t>тілек</a:t>
            </a:r>
            <a:r>
              <a:rPr lang="ru-RU" altLang="ru-RU" b="1" dirty="0" smtClean="0">
                <a:solidFill>
                  <a:srgbClr val="FF0000"/>
                </a:solidFill>
                <a:latin typeface="Times New Roman" panose="02020603050405020304" pitchFamily="18" charset="0"/>
                <a:cs typeface="Times New Roman" panose="02020603050405020304" pitchFamily="18" charset="0"/>
              </a:rPr>
              <a:t>»</a:t>
            </a:r>
            <a:endParaRPr lang="en-GB" altLang="ru-RU" b="1" dirty="0" smtClean="0">
              <a:solidFill>
                <a:srgbClr val="FF0000"/>
              </a:solidFill>
              <a:latin typeface="Times New Roman" panose="02020603050405020304" pitchFamily="18" charset="0"/>
              <a:cs typeface="Times New Roman" panose="02020603050405020304" pitchFamily="18" charset="0"/>
            </a:endParaRPr>
          </a:p>
        </p:txBody>
      </p:sp>
      <p:sp>
        <p:nvSpPr>
          <p:cNvPr id="53251" name="Rectangle 3"/>
          <p:cNvSpPr txBox="1">
            <a:spLocks noChangeArrowheads="1"/>
          </p:cNvSpPr>
          <p:nvPr/>
        </p:nvSpPr>
        <p:spPr bwMode="auto">
          <a:xfrm>
            <a:off x="838200" y="1600200"/>
            <a:ext cx="365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buClrTx/>
              <a:buSzTx/>
              <a:buFontTx/>
              <a:buNone/>
            </a:pPr>
            <a:endParaRPr lang="kk-KZ" altLang="ru-RU" sz="1800">
              <a:solidFill>
                <a:srgbClr val="3399FF"/>
              </a:solidFill>
              <a:latin typeface="Arial" pitchFamily="34" charset="0"/>
            </a:endParaRPr>
          </a:p>
          <a:p>
            <a:pPr eaLnBrk="1" hangingPunct="1">
              <a:buClrTx/>
              <a:buSzTx/>
              <a:buFontTx/>
              <a:buNone/>
            </a:pPr>
            <a:endParaRPr lang="kk-KZ" altLang="ru-RU" sz="1800">
              <a:solidFill>
                <a:srgbClr val="3399FF"/>
              </a:solidFill>
              <a:latin typeface="Arial" pitchFamily="34" charset="0"/>
            </a:endParaRPr>
          </a:p>
          <a:p>
            <a:pPr eaLnBrk="1" hangingPunct="1">
              <a:buClrTx/>
              <a:buSzTx/>
              <a:buFontTx/>
              <a:buNone/>
            </a:pPr>
            <a:endParaRPr lang="en-GB" altLang="ru-RU" sz="1800">
              <a:solidFill>
                <a:srgbClr val="3399FF"/>
              </a:solidFill>
              <a:latin typeface="Arial" pitchFamily="34" charset="0"/>
            </a:endParaRPr>
          </a:p>
          <a:p>
            <a:pPr eaLnBrk="1" hangingPunct="1">
              <a:buClrTx/>
              <a:buSzTx/>
              <a:buFontTx/>
              <a:buNone/>
            </a:pPr>
            <a:r>
              <a:rPr lang="ru-RU" altLang="ru-RU">
                <a:solidFill>
                  <a:schemeClr val="tx1"/>
                </a:solidFill>
                <a:latin typeface="Times New Roman" pitchFamily="18" charset="0"/>
                <a:cs typeface="Times New Roman" pitchFamily="18" charset="0"/>
              </a:rPr>
              <a:t>Екі жұлдыз= екі ұнаған нәрсе (жұмыс туралы);</a:t>
            </a:r>
          </a:p>
          <a:p>
            <a:pPr eaLnBrk="1" hangingPunct="1">
              <a:buClrTx/>
              <a:buSzTx/>
              <a:buFontTx/>
              <a:buNone/>
            </a:pPr>
            <a:endParaRPr lang="ru-RU" altLang="ru-RU">
              <a:solidFill>
                <a:schemeClr val="tx1"/>
              </a:solidFill>
              <a:latin typeface="Times New Roman" pitchFamily="18" charset="0"/>
              <a:cs typeface="Times New Roman" pitchFamily="18" charset="0"/>
            </a:endParaRPr>
          </a:p>
          <a:p>
            <a:pPr eaLnBrk="1" hangingPunct="1">
              <a:buClrTx/>
              <a:buSzTx/>
              <a:buFontTx/>
              <a:buNone/>
            </a:pPr>
            <a:endParaRPr lang="en-GB" altLang="ru-RU">
              <a:solidFill>
                <a:schemeClr val="tx1"/>
              </a:solidFill>
              <a:latin typeface="Times New Roman" pitchFamily="18" charset="0"/>
              <a:cs typeface="Times New Roman" pitchFamily="18" charset="0"/>
            </a:endParaRPr>
          </a:p>
          <a:p>
            <a:pPr eaLnBrk="1" hangingPunct="1">
              <a:buClrTx/>
              <a:buSzTx/>
              <a:buFontTx/>
              <a:buNone/>
            </a:pPr>
            <a:r>
              <a:rPr lang="ru-RU" altLang="ru-RU">
                <a:solidFill>
                  <a:schemeClr val="tx1"/>
                </a:solidFill>
                <a:latin typeface="Times New Roman" pitchFamily="18" charset="0"/>
                <a:cs typeface="Times New Roman" pitchFamily="18" charset="0"/>
              </a:rPr>
              <a:t>Тілек – жақсартуды қажет ететін нәрсе. </a:t>
            </a:r>
            <a:endParaRPr lang="en-GB" altLang="ru-RU">
              <a:solidFill>
                <a:schemeClr val="tx1"/>
              </a:solidFill>
              <a:latin typeface="Times New Roman" pitchFamily="18" charset="0"/>
              <a:cs typeface="Times New Roman" pitchFamily="18" charset="0"/>
            </a:endParaRPr>
          </a:p>
        </p:txBody>
      </p:sp>
      <p:pic>
        <p:nvPicPr>
          <p:cNvPr id="53252" name="Picture 6" descr="http://www.pmbni.org.uk/img/photos/2sta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4875" y="1500188"/>
            <a:ext cx="3751263"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812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836713"/>
            <a:ext cx="5112568" cy="4477468"/>
          </a:xfrm>
        </p:spPr>
        <p:txBody>
          <a:bodyPr>
            <a:normAutofit fontScale="90000"/>
          </a:bodyPr>
          <a:lstStyle/>
          <a:p>
            <a:pPr algn="just">
              <a:lnSpc>
                <a:spcPct val="150000"/>
              </a:lnSpc>
            </a:pPr>
            <a:r>
              <a:rPr lang="ru-RU" sz="3600" dirty="0" smtClean="0"/>
              <a:t>      ***</a:t>
            </a:r>
            <a:r>
              <a:rPr lang="ru-RU" sz="2400" dirty="0" smtClean="0"/>
              <a:t/>
            </a:r>
            <a:br>
              <a:rPr lang="ru-RU" sz="2400" dirty="0" smtClean="0"/>
            </a:br>
            <a:r>
              <a:rPr lang="ru-RU" sz="2400" dirty="0" smtClean="0"/>
              <a:t>      </a:t>
            </a:r>
            <a:r>
              <a:rPr lang="ru-RU" sz="2400" dirty="0" err="1" smtClean="0">
                <a:solidFill>
                  <a:schemeClr val="tx1"/>
                </a:solidFill>
                <a:latin typeface="Times New Roman" panose="02020603050405020304" pitchFamily="18" charset="0"/>
                <a:cs typeface="Times New Roman" panose="02020603050405020304" pitchFamily="18" charset="0"/>
              </a:rPr>
              <a:t>Адамның</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ойлауы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әр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түрлі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деңгейдегі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ойлау</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операцияларынан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тұрады</a:t>
            </a:r>
            <a:r>
              <a:rPr lang="ru-RU" sz="2400" dirty="0" smtClean="0">
                <a:solidFill>
                  <a:schemeClr val="tx1"/>
                </a:solidFill>
                <a:latin typeface="Times New Roman" panose="02020603050405020304" pitchFamily="18" charset="0"/>
                <a:cs typeface="Times New Roman" panose="02020603050405020304" pitchFamily="18" charset="0"/>
              </a:rPr>
              <a:t>. Ал </a:t>
            </a:r>
            <a:r>
              <a:rPr lang="ru-RU" sz="2400" dirty="0" err="1" smtClean="0">
                <a:solidFill>
                  <a:schemeClr val="tx1"/>
                </a:solidFill>
                <a:latin typeface="Times New Roman" panose="02020603050405020304" pitchFamily="18" charset="0"/>
                <a:cs typeface="Times New Roman" panose="02020603050405020304" pitchFamily="18" charset="0"/>
              </a:rPr>
              <a:t>олардың</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әрқайсысы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әр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түрлі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танымдық</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мәнге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ие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Ә</a:t>
            </a:r>
            <a:r>
              <a:rPr lang="ru-RU" sz="2400" dirty="0" err="1" smtClean="0">
                <a:solidFill>
                  <a:schemeClr val="tx1"/>
                </a:solidFill>
                <a:latin typeface="Times New Roman" panose="02020603050405020304" pitchFamily="18" charset="0"/>
                <a:cs typeface="Times New Roman" panose="02020603050405020304" pitchFamily="18" charset="0"/>
              </a:rPr>
              <a:t>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түрлі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деңгейдегі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ойлаудың</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түрлері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ретінде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қарапайым</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көріністегі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көрнекі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ойлау</a:t>
            </a:r>
            <a:r>
              <a:rPr lang="ru-RU" sz="2400" dirty="0" smtClean="0">
                <a:solidFill>
                  <a:schemeClr val="tx1"/>
                </a:solidFill>
                <a:latin typeface="Times New Roman" panose="02020603050405020304" pitchFamily="18" charset="0"/>
                <a:cs typeface="Times New Roman" panose="02020603050405020304" pitchFamily="18" charset="0"/>
              </a:rPr>
              <a:t> мен </a:t>
            </a:r>
            <a:r>
              <a:rPr lang="ru-RU" sz="2400" dirty="0" err="1" smtClean="0">
                <a:solidFill>
                  <a:schemeClr val="tx1"/>
                </a:solidFill>
                <a:latin typeface="Times New Roman" panose="02020603050405020304" pitchFamily="18" charset="0"/>
                <a:cs typeface="Times New Roman" panose="02020603050405020304" pitchFamily="18" charset="0"/>
              </a:rPr>
              <a:t>берілген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көрініс</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шегінен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шығатын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теориялық</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ойлауды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бөліп</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көрстеуге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болады</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548680"/>
            <a:ext cx="3096344" cy="61466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88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О</a:t>
            </a:r>
            <a:r>
              <a:rPr lang="ru-RU" dirty="0" err="1" smtClean="0"/>
              <a:t>йлау</a:t>
            </a:r>
            <a:r>
              <a:rPr lang="ru-RU" dirty="0" smtClean="0"/>
              <a:t>  </a:t>
            </a:r>
            <a:r>
              <a:rPr lang="ru-RU" dirty="0" err="1" smtClean="0"/>
              <a:t>түрлерінің</a:t>
            </a:r>
            <a:r>
              <a:rPr lang="ru-RU" dirty="0" smtClean="0"/>
              <a:t> </a:t>
            </a:r>
            <a:r>
              <a:rPr lang="ru-RU" dirty="0" err="1" smtClean="0"/>
              <a:t>жіктелуі</a:t>
            </a:r>
            <a:endParaRPr lang="ru-RU" dirty="0"/>
          </a:p>
        </p:txBody>
      </p:sp>
      <p:sp>
        <p:nvSpPr>
          <p:cNvPr id="4" name="Объект 3"/>
          <p:cNvSpPr>
            <a:spLocks noGrp="1"/>
          </p:cNvSpPr>
          <p:nvPr>
            <p:ph idx="1"/>
          </p:nvPr>
        </p:nvSpPr>
        <p:spPr>
          <a:xfrm>
            <a:off x="251520" y="1556792"/>
            <a:ext cx="3168352" cy="2232247"/>
          </a:xfrm>
        </p:spPr>
        <p:txBody>
          <a:bodyPr>
            <a:noAutofit/>
          </a:bodyPr>
          <a:lstStyle/>
          <a:p>
            <a:pPr marL="0" indent="0">
              <a:buNone/>
            </a:pPr>
            <a:r>
              <a:rPr lang="ru-RU" sz="1800" b="1" dirty="0" err="1" smtClean="0">
                <a:solidFill>
                  <a:schemeClr val="accent1"/>
                </a:solidFill>
              </a:rPr>
              <a:t>Теориялық</a:t>
            </a:r>
            <a:r>
              <a:rPr lang="ru-RU" sz="1800" b="1" dirty="0" smtClean="0">
                <a:solidFill>
                  <a:schemeClr val="accent1"/>
                </a:solidFill>
              </a:rPr>
              <a:t> </a:t>
            </a:r>
            <a:r>
              <a:rPr lang="ru-RU" sz="1800" b="1" dirty="0" err="1" smtClean="0">
                <a:solidFill>
                  <a:schemeClr val="accent1"/>
                </a:solidFill>
              </a:rPr>
              <a:t>ойлау</a:t>
            </a:r>
            <a:r>
              <a:rPr lang="ru-RU" sz="1800" dirty="0" err="1" smtClean="0"/>
              <a:t>-ғылыми</a:t>
            </a:r>
            <a:r>
              <a:rPr lang="ru-RU" sz="1800" dirty="0" smtClean="0"/>
              <a:t> </a:t>
            </a:r>
            <a:r>
              <a:rPr lang="ru-RU" sz="1800" dirty="0" err="1" smtClean="0"/>
              <a:t>ұғымдарды</a:t>
            </a:r>
            <a:r>
              <a:rPr lang="ru-RU" sz="1800" dirty="0" smtClean="0"/>
              <a:t> </a:t>
            </a:r>
            <a:r>
              <a:rPr lang="ru-RU" sz="1800" dirty="0" err="1" smtClean="0"/>
              <a:t>пайдалану</a:t>
            </a:r>
            <a:r>
              <a:rPr lang="ru-RU" sz="1800" dirty="0" smtClean="0"/>
              <a:t> </a:t>
            </a:r>
            <a:r>
              <a:rPr lang="ru-RU" sz="1800" dirty="0" err="1" smtClean="0"/>
              <a:t>негізінде</a:t>
            </a:r>
            <a:r>
              <a:rPr lang="ru-RU" sz="1800" dirty="0" smtClean="0"/>
              <a:t> </a:t>
            </a:r>
            <a:r>
              <a:rPr lang="ru-RU" sz="1800" dirty="0" err="1" smtClean="0"/>
              <a:t>заңдар</a:t>
            </a:r>
            <a:r>
              <a:rPr lang="ru-RU" sz="1800" dirty="0" smtClean="0"/>
              <a:t> мен </a:t>
            </a:r>
            <a:r>
              <a:rPr lang="ru-RU" sz="1800" dirty="0" err="1" smtClean="0"/>
              <a:t>ережелерді</a:t>
            </a:r>
            <a:r>
              <a:rPr lang="ru-RU" sz="1800" dirty="0" smtClean="0"/>
              <a:t> </a:t>
            </a:r>
            <a:r>
              <a:rPr lang="ru-RU" sz="1800" dirty="0" err="1" smtClean="0"/>
              <a:t>танып-білуден</a:t>
            </a:r>
            <a:r>
              <a:rPr lang="ru-RU" sz="1800" dirty="0" smtClean="0"/>
              <a:t> </a:t>
            </a:r>
            <a:r>
              <a:rPr lang="ru-RU" sz="1800" dirty="0" err="1" smtClean="0"/>
              <a:t>тұратын</a:t>
            </a:r>
            <a:r>
              <a:rPr lang="ru-RU" sz="1800" dirty="0" smtClean="0"/>
              <a:t> </a:t>
            </a:r>
            <a:r>
              <a:rPr lang="ru-RU" sz="1800" dirty="0" err="1" smtClean="0"/>
              <a:t>ойлаудың</a:t>
            </a:r>
            <a:r>
              <a:rPr lang="ru-RU" sz="1800" dirty="0" smtClean="0"/>
              <a:t> </a:t>
            </a:r>
            <a:r>
              <a:rPr lang="ru-RU" sz="1800" dirty="0" err="1" smtClean="0"/>
              <a:t>жоғары</a:t>
            </a:r>
            <a:r>
              <a:rPr lang="ru-RU" sz="1800" dirty="0" smtClean="0"/>
              <a:t> </a:t>
            </a:r>
            <a:r>
              <a:rPr lang="ru-RU" sz="1800" dirty="0" err="1" smtClean="0"/>
              <a:t>дамыған</a:t>
            </a:r>
            <a:r>
              <a:rPr lang="ru-RU" sz="1800" dirty="0" smtClean="0"/>
              <a:t> </a:t>
            </a:r>
            <a:r>
              <a:rPr lang="ru-RU" sz="1800" dirty="0" err="1" smtClean="0"/>
              <a:t>түрі</a:t>
            </a:r>
            <a:r>
              <a:rPr lang="ru-RU" sz="1800" dirty="0" smtClean="0"/>
              <a:t>.</a:t>
            </a:r>
            <a:endParaRPr lang="ru-RU" sz="1800" dirty="0"/>
          </a:p>
        </p:txBody>
      </p:sp>
      <p:sp>
        <p:nvSpPr>
          <p:cNvPr id="5" name="TextBox 4"/>
          <p:cNvSpPr txBox="1"/>
          <p:nvPr/>
        </p:nvSpPr>
        <p:spPr>
          <a:xfrm>
            <a:off x="179512" y="3573016"/>
            <a:ext cx="3384376" cy="3139321"/>
          </a:xfrm>
          <a:prstGeom prst="rect">
            <a:avLst/>
          </a:prstGeom>
          <a:noFill/>
        </p:spPr>
        <p:txBody>
          <a:bodyPr wrap="square" rtlCol="0">
            <a:spAutoFit/>
          </a:bodyPr>
          <a:lstStyle/>
          <a:p>
            <a:r>
              <a:rPr lang="ru-RU" b="1" dirty="0" err="1" smtClean="0">
                <a:solidFill>
                  <a:schemeClr val="accent1"/>
                </a:solidFill>
              </a:rPr>
              <a:t>Практикалық</a:t>
            </a:r>
            <a:r>
              <a:rPr lang="ru-RU" b="1" dirty="0" smtClean="0">
                <a:solidFill>
                  <a:schemeClr val="accent1"/>
                </a:solidFill>
              </a:rPr>
              <a:t> </a:t>
            </a:r>
            <a:r>
              <a:rPr lang="ru-RU" b="1" dirty="0" err="1" smtClean="0">
                <a:solidFill>
                  <a:schemeClr val="accent1"/>
                </a:solidFill>
              </a:rPr>
              <a:t>ойлау</a:t>
            </a:r>
            <a:r>
              <a:rPr lang="ru-RU" dirty="0" err="1" smtClean="0"/>
              <a:t>-ақиқатты</a:t>
            </a:r>
            <a:r>
              <a:rPr lang="ru-RU" dirty="0" smtClean="0"/>
              <a:t> </a:t>
            </a:r>
            <a:r>
              <a:rPr lang="ru-RU" dirty="0" err="1" smtClean="0"/>
              <a:t>физикалық</a:t>
            </a:r>
            <a:r>
              <a:rPr lang="ru-RU" dirty="0" smtClean="0"/>
              <a:t> </a:t>
            </a:r>
            <a:r>
              <a:rPr lang="ru-RU" dirty="0" err="1" smtClean="0"/>
              <a:t>түрде</a:t>
            </a:r>
            <a:r>
              <a:rPr lang="ru-RU" dirty="0" smtClean="0"/>
              <a:t> </a:t>
            </a:r>
            <a:r>
              <a:rPr lang="ru-RU" dirty="0" err="1" smtClean="0"/>
              <a:t>өзгертуге</a:t>
            </a:r>
            <a:r>
              <a:rPr lang="ru-RU" dirty="0" smtClean="0"/>
              <a:t> </a:t>
            </a:r>
            <a:r>
              <a:rPr lang="ru-RU" dirty="0" err="1" smtClean="0"/>
              <a:t>дайындық</a:t>
            </a:r>
            <a:r>
              <a:rPr lang="ru-RU" dirty="0" smtClean="0"/>
              <a:t> </a:t>
            </a:r>
            <a:r>
              <a:rPr lang="ru-RU" dirty="0" err="1" smtClean="0"/>
              <a:t>күйін</a:t>
            </a:r>
            <a:r>
              <a:rPr lang="ru-RU" dirty="0" smtClean="0"/>
              <a:t> (</a:t>
            </a:r>
            <a:r>
              <a:rPr lang="ru-RU" dirty="0" err="1" smtClean="0"/>
              <a:t>мақсат</a:t>
            </a:r>
            <a:r>
              <a:rPr lang="ru-RU" dirty="0" smtClean="0"/>
              <a:t> </a:t>
            </a:r>
            <a:r>
              <a:rPr lang="ru-RU" dirty="0" err="1" smtClean="0"/>
              <a:t>қою</a:t>
            </a:r>
            <a:r>
              <a:rPr lang="ru-RU" dirty="0" smtClean="0"/>
              <a:t>, </a:t>
            </a:r>
            <a:r>
              <a:rPr lang="ru-RU" dirty="0" err="1" smtClean="0"/>
              <a:t>жоспар</a:t>
            </a:r>
            <a:r>
              <a:rPr lang="ru-RU" dirty="0" smtClean="0"/>
              <a:t>, </a:t>
            </a:r>
            <a:r>
              <a:rPr lang="ru-RU" dirty="0" err="1" smtClean="0"/>
              <a:t>жоба</a:t>
            </a:r>
            <a:r>
              <a:rPr lang="ru-RU" dirty="0" smtClean="0"/>
              <a:t>, схема </a:t>
            </a:r>
            <a:r>
              <a:rPr lang="ru-RU" dirty="0" err="1" smtClean="0"/>
              <a:t>құру</a:t>
            </a:r>
            <a:r>
              <a:rPr lang="ru-RU" dirty="0" smtClean="0"/>
              <a:t>) </a:t>
            </a:r>
            <a:r>
              <a:rPr lang="ru-RU" dirty="0" err="1" smtClean="0"/>
              <a:t>білдіретін</a:t>
            </a:r>
            <a:r>
              <a:rPr lang="ru-RU" dirty="0" smtClean="0"/>
              <a:t> </a:t>
            </a:r>
            <a:r>
              <a:rPr lang="ru-RU" dirty="0" err="1" smtClean="0"/>
              <a:t>ойлау</a:t>
            </a:r>
            <a:r>
              <a:rPr lang="ru-RU" dirty="0" smtClean="0"/>
              <a:t> </a:t>
            </a:r>
            <a:r>
              <a:rPr lang="ru-RU" dirty="0" err="1" smtClean="0"/>
              <a:t>түрі</a:t>
            </a:r>
            <a:r>
              <a:rPr lang="ru-RU" dirty="0" smtClean="0"/>
              <a:t>. </a:t>
            </a:r>
            <a:r>
              <a:rPr lang="ru-RU" dirty="0" err="1" smtClean="0"/>
              <a:t>Бұл</a:t>
            </a:r>
            <a:r>
              <a:rPr lang="ru-RU" dirty="0" smtClean="0"/>
              <a:t> </a:t>
            </a:r>
            <a:r>
              <a:rPr lang="ru-RU" dirty="0" err="1" smtClean="0"/>
              <a:t>ойлау</a:t>
            </a:r>
            <a:r>
              <a:rPr lang="ru-RU" dirty="0" smtClean="0"/>
              <a:t> </a:t>
            </a:r>
            <a:r>
              <a:rPr lang="ru-RU" dirty="0" err="1" smtClean="0"/>
              <a:t>түрі</a:t>
            </a:r>
            <a:r>
              <a:rPr lang="ru-RU" dirty="0" smtClean="0"/>
              <a:t> </a:t>
            </a:r>
            <a:r>
              <a:rPr lang="ru-RU" dirty="0" err="1" smtClean="0"/>
              <a:t>кеңес</a:t>
            </a:r>
            <a:r>
              <a:rPr lang="ru-RU" dirty="0" smtClean="0"/>
              <a:t> </a:t>
            </a:r>
            <a:r>
              <a:rPr lang="ru-RU" dirty="0" err="1" smtClean="0"/>
              <a:t>ғалым-психологы</a:t>
            </a:r>
            <a:r>
              <a:rPr lang="ru-RU" dirty="0" smtClean="0"/>
              <a:t> </a:t>
            </a:r>
            <a:r>
              <a:rPr lang="ru-RU" dirty="0" err="1" smtClean="0"/>
              <a:t>Б.М.Тепловпен</a:t>
            </a:r>
            <a:r>
              <a:rPr lang="ru-RU" dirty="0" smtClean="0"/>
              <a:t> </a:t>
            </a:r>
            <a:r>
              <a:rPr lang="ru-RU" dirty="0" err="1" smtClean="0"/>
              <a:t>едәуір</a:t>
            </a:r>
            <a:r>
              <a:rPr lang="ru-RU" dirty="0" smtClean="0"/>
              <a:t> </a:t>
            </a:r>
            <a:r>
              <a:rPr lang="ru-RU" dirty="0" err="1" smtClean="0"/>
              <a:t>көп</a:t>
            </a:r>
            <a:r>
              <a:rPr lang="ru-RU" dirty="0" smtClean="0"/>
              <a:t> </a:t>
            </a:r>
            <a:r>
              <a:rPr lang="ru-RU" dirty="0" err="1" smtClean="0"/>
              <a:t>зерттелінген</a:t>
            </a:r>
            <a:r>
              <a:rPr lang="ru-RU" dirty="0" smtClean="0"/>
              <a:t>.</a:t>
            </a:r>
          </a:p>
          <a:p>
            <a:endParaRPr lang="kk-KZ" dirty="0"/>
          </a:p>
          <a:p>
            <a:endParaRPr lang="kk-KZ" dirty="0" smtClean="0"/>
          </a:p>
          <a:p>
            <a:r>
              <a:rPr lang="kk-KZ" dirty="0" smtClean="0"/>
              <a:t>Жолаушы есебі - мысал</a:t>
            </a:r>
            <a:endParaRPr lang="ru-RU" dirty="0"/>
          </a:p>
        </p:txBody>
      </p:sp>
      <p:sp>
        <p:nvSpPr>
          <p:cNvPr id="6" name="Прямоугольник 5"/>
          <p:cNvSpPr/>
          <p:nvPr/>
        </p:nvSpPr>
        <p:spPr>
          <a:xfrm>
            <a:off x="3275856" y="2101885"/>
            <a:ext cx="1163604" cy="923330"/>
          </a:xfrm>
          <a:prstGeom prst="rect">
            <a:avLst/>
          </a:prstGeom>
          <a:noFill/>
        </p:spPr>
        <p:txBody>
          <a:bodyPr wrap="square" lIns="91440" tIns="45720" rIns="91440" bIns="45720">
            <a:spAutoFit/>
          </a:bodyPr>
          <a:lstStyle/>
          <a:p>
            <a:pPr algn="ctr"/>
            <a:r>
              <a:rPr lang="kk-KZ"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Прямоугольник 6"/>
          <p:cNvSpPr/>
          <p:nvPr/>
        </p:nvSpPr>
        <p:spPr>
          <a:xfrm>
            <a:off x="3801594" y="5431869"/>
            <a:ext cx="535724" cy="923330"/>
          </a:xfrm>
          <a:prstGeom prst="rect">
            <a:avLst/>
          </a:prstGeom>
          <a:noFill/>
        </p:spPr>
        <p:txBody>
          <a:bodyPr wrap="none" lIns="91440" tIns="45720" rIns="91440" bIns="45720">
            <a:spAutoFit/>
          </a:bodyPr>
          <a:lstStyle/>
          <a:p>
            <a:pPr algn="ctr"/>
            <a:r>
              <a:rPr lang="kk-KZ"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1940786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16633"/>
            <a:ext cx="8496944" cy="576063"/>
          </a:xfrm>
          <a:solidFill>
            <a:schemeClr val="accent5">
              <a:lumMod val="40000"/>
              <a:lumOff val="60000"/>
            </a:schemeClr>
          </a:solidFill>
        </p:spPr>
        <p:txBody>
          <a:bodyPr>
            <a:normAutofit/>
          </a:bodyPr>
          <a:lstStyle/>
          <a:p>
            <a:r>
              <a:rPr lang="ru-RU" sz="2800" dirty="0" smtClean="0">
                <a:solidFill>
                  <a:srgbClr val="FF0000"/>
                </a:solidFill>
              </a:rPr>
              <a:t>Рефлексия </a:t>
            </a:r>
            <a:r>
              <a:rPr lang="ru-RU" sz="2800" dirty="0" err="1" smtClean="0">
                <a:solidFill>
                  <a:srgbClr val="FF0000"/>
                </a:solidFill>
              </a:rPr>
              <a:t>немесе</a:t>
            </a:r>
            <a:r>
              <a:rPr lang="ru-RU" sz="2800" dirty="0" smtClean="0">
                <a:solidFill>
                  <a:srgbClr val="FF0000"/>
                </a:solidFill>
              </a:rPr>
              <a:t> сана </a:t>
            </a:r>
            <a:r>
              <a:rPr lang="ru-RU" sz="2800" dirty="0" err="1" smtClean="0">
                <a:solidFill>
                  <a:srgbClr val="FF0000"/>
                </a:solidFill>
              </a:rPr>
              <a:t>деңгейі</a:t>
            </a:r>
            <a:r>
              <a:rPr lang="ru-RU" sz="2800" dirty="0" smtClean="0">
                <a:solidFill>
                  <a:srgbClr val="FF0000"/>
                </a:solidFill>
              </a:rPr>
              <a:t> </a:t>
            </a:r>
            <a:r>
              <a:rPr lang="ru-RU" sz="2800" dirty="0" err="1" smtClean="0">
                <a:solidFill>
                  <a:srgbClr val="FF0000"/>
                </a:solidFill>
              </a:rPr>
              <a:t>бойынша</a:t>
            </a:r>
            <a:r>
              <a:rPr lang="ru-RU" sz="2800" dirty="0" smtClean="0"/>
              <a:t>:</a:t>
            </a:r>
            <a:endParaRPr lang="ru-RU" sz="2800" dirty="0"/>
          </a:p>
        </p:txBody>
      </p:sp>
      <p:sp>
        <p:nvSpPr>
          <p:cNvPr id="3" name="Подзаголовок 2"/>
          <p:cNvSpPr>
            <a:spLocks noGrp="1"/>
          </p:cNvSpPr>
          <p:nvPr>
            <p:ph type="subTitle" idx="1"/>
          </p:nvPr>
        </p:nvSpPr>
        <p:spPr>
          <a:xfrm>
            <a:off x="395536" y="1700808"/>
            <a:ext cx="8352928" cy="3937992"/>
          </a:xfrm>
        </p:spPr>
        <p:txBody>
          <a:bodyPr>
            <a:normAutofit/>
          </a:bodyPr>
          <a:lstStyle/>
          <a:p>
            <a:pPr marL="457200" indent="-457200" algn="just">
              <a:lnSpc>
                <a:spcPct val="150000"/>
              </a:lnSpc>
              <a:buFont typeface="Wingdings" panose="05000000000000000000" pitchFamily="2" charset="2"/>
              <a:buChar char="§"/>
            </a:pPr>
            <a:r>
              <a:rPr lang="ru-RU" sz="2000" b="1" dirty="0" err="1" smtClean="0">
                <a:solidFill>
                  <a:schemeClr val="tx1"/>
                </a:solidFill>
              </a:rPr>
              <a:t>Интуитивтік</a:t>
            </a:r>
            <a:r>
              <a:rPr lang="ru-RU" sz="2000" b="1" dirty="0" smtClean="0">
                <a:solidFill>
                  <a:schemeClr val="tx1"/>
                </a:solidFill>
              </a:rPr>
              <a:t> </a:t>
            </a:r>
            <a:r>
              <a:rPr lang="ru-RU" sz="2000" b="1" dirty="0" err="1" smtClean="0">
                <a:solidFill>
                  <a:schemeClr val="tx1"/>
                </a:solidFill>
              </a:rPr>
              <a:t>ойлау</a:t>
            </a:r>
            <a:r>
              <a:rPr lang="ru-RU" sz="2000" dirty="0" smtClean="0">
                <a:solidFill>
                  <a:schemeClr val="tx1"/>
                </a:solidFill>
              </a:rPr>
              <a:t>-тез </a:t>
            </a:r>
            <a:r>
              <a:rPr lang="ru-RU" sz="2000" dirty="0" err="1" smtClean="0">
                <a:solidFill>
                  <a:schemeClr val="tx1"/>
                </a:solidFill>
              </a:rPr>
              <a:t>өтетін</a:t>
            </a:r>
            <a:r>
              <a:rPr lang="ru-RU" sz="2000" dirty="0" smtClean="0">
                <a:solidFill>
                  <a:schemeClr val="tx1"/>
                </a:solidFill>
              </a:rPr>
              <a:t>, </a:t>
            </a:r>
            <a:r>
              <a:rPr lang="ru-RU" sz="2000" dirty="0" err="1" smtClean="0">
                <a:solidFill>
                  <a:schemeClr val="tx1"/>
                </a:solidFill>
              </a:rPr>
              <a:t>анық</a:t>
            </a:r>
            <a:r>
              <a:rPr lang="ru-RU" sz="2000" dirty="0" smtClean="0">
                <a:solidFill>
                  <a:schemeClr val="tx1"/>
                </a:solidFill>
              </a:rPr>
              <a:t> </a:t>
            </a:r>
            <a:r>
              <a:rPr lang="ru-RU" sz="2000" dirty="0" err="1" smtClean="0">
                <a:solidFill>
                  <a:schemeClr val="tx1"/>
                </a:solidFill>
              </a:rPr>
              <a:t>кезеңдері</a:t>
            </a:r>
            <a:r>
              <a:rPr lang="ru-RU" sz="2000" dirty="0" smtClean="0">
                <a:solidFill>
                  <a:schemeClr val="tx1"/>
                </a:solidFill>
              </a:rPr>
              <a:t> </a:t>
            </a:r>
            <a:r>
              <a:rPr lang="ru-RU" sz="2000" dirty="0" err="1" smtClean="0">
                <a:solidFill>
                  <a:schemeClr val="tx1"/>
                </a:solidFill>
              </a:rPr>
              <a:t>жоқ</a:t>
            </a:r>
            <a:r>
              <a:rPr lang="ru-RU" sz="2000" dirty="0" smtClean="0">
                <a:solidFill>
                  <a:schemeClr val="tx1"/>
                </a:solidFill>
              </a:rPr>
              <a:t>, </a:t>
            </a:r>
            <a:r>
              <a:rPr lang="ru-RU" sz="2000" dirty="0" err="1" smtClean="0">
                <a:solidFill>
                  <a:schemeClr val="tx1"/>
                </a:solidFill>
              </a:rPr>
              <a:t>көбінесе</a:t>
            </a:r>
            <a:r>
              <a:rPr lang="ru-RU" sz="2000" dirty="0" smtClean="0">
                <a:solidFill>
                  <a:schemeClr val="tx1"/>
                </a:solidFill>
              </a:rPr>
              <a:t> </a:t>
            </a:r>
            <a:r>
              <a:rPr lang="ru-RU" sz="2000" dirty="0" err="1" smtClean="0">
                <a:solidFill>
                  <a:schemeClr val="tx1"/>
                </a:solidFill>
              </a:rPr>
              <a:t>саналанбайтын</a:t>
            </a:r>
            <a:r>
              <a:rPr lang="ru-RU" sz="2000" dirty="0" smtClean="0">
                <a:solidFill>
                  <a:schemeClr val="tx1"/>
                </a:solidFill>
              </a:rPr>
              <a:t> </a:t>
            </a:r>
            <a:r>
              <a:rPr lang="ru-RU" sz="2000" dirty="0" err="1" smtClean="0">
                <a:solidFill>
                  <a:schemeClr val="tx1"/>
                </a:solidFill>
              </a:rPr>
              <a:t>ойлаудың</a:t>
            </a:r>
            <a:r>
              <a:rPr lang="ru-RU" sz="2000" dirty="0" smtClean="0">
                <a:solidFill>
                  <a:schemeClr val="tx1"/>
                </a:solidFill>
              </a:rPr>
              <a:t> </a:t>
            </a:r>
            <a:r>
              <a:rPr lang="ru-RU" sz="2000" dirty="0" err="1" smtClean="0">
                <a:solidFill>
                  <a:schemeClr val="tx1"/>
                </a:solidFill>
              </a:rPr>
              <a:t>түрі</a:t>
            </a:r>
            <a:r>
              <a:rPr lang="ru-RU" sz="2000" dirty="0" smtClean="0">
                <a:solidFill>
                  <a:schemeClr val="tx1"/>
                </a:solidFill>
              </a:rPr>
              <a:t>. </a:t>
            </a:r>
          </a:p>
          <a:p>
            <a:pPr algn="just">
              <a:lnSpc>
                <a:spcPct val="150000"/>
              </a:lnSpc>
            </a:pPr>
            <a:endParaRPr lang="ru-RU" sz="2000" dirty="0" smtClean="0">
              <a:solidFill>
                <a:schemeClr val="tx1"/>
              </a:solidFill>
            </a:endParaRPr>
          </a:p>
          <a:p>
            <a:pPr marL="457200" indent="-457200" algn="just">
              <a:lnSpc>
                <a:spcPct val="150000"/>
              </a:lnSpc>
              <a:buFont typeface="Wingdings" panose="05000000000000000000" pitchFamily="2" charset="2"/>
              <a:buChar char="§"/>
            </a:pPr>
            <a:r>
              <a:rPr lang="ru-RU" sz="2000" b="1" dirty="0" err="1" smtClean="0">
                <a:solidFill>
                  <a:schemeClr val="tx1"/>
                </a:solidFill>
              </a:rPr>
              <a:t>Рационалдық</a:t>
            </a:r>
            <a:r>
              <a:rPr lang="ru-RU" sz="2000" b="1" dirty="0" smtClean="0">
                <a:solidFill>
                  <a:schemeClr val="tx1"/>
                </a:solidFill>
              </a:rPr>
              <a:t> </a:t>
            </a:r>
            <a:r>
              <a:rPr lang="ru-RU" sz="2000" b="1" dirty="0" err="1" smtClean="0">
                <a:solidFill>
                  <a:schemeClr val="tx1"/>
                </a:solidFill>
              </a:rPr>
              <a:t>ойлау</a:t>
            </a:r>
            <a:r>
              <a:rPr lang="ru-RU" sz="2000" b="1" dirty="0" smtClean="0">
                <a:solidFill>
                  <a:schemeClr val="tx1"/>
                </a:solidFill>
              </a:rPr>
              <a:t> </a:t>
            </a:r>
            <a:r>
              <a:rPr lang="ru-RU" sz="2000" dirty="0" smtClean="0">
                <a:solidFill>
                  <a:schemeClr val="tx1"/>
                </a:solidFill>
              </a:rPr>
              <a:t>(</a:t>
            </a:r>
            <a:r>
              <a:rPr lang="ru-RU" sz="2000" dirty="0" err="1" smtClean="0">
                <a:solidFill>
                  <a:schemeClr val="tx1"/>
                </a:solidFill>
              </a:rPr>
              <a:t>аналитикалық</a:t>
            </a:r>
            <a:r>
              <a:rPr lang="ru-RU" sz="2000" dirty="0" smtClean="0">
                <a:solidFill>
                  <a:schemeClr val="tx1"/>
                </a:solidFill>
              </a:rPr>
              <a:t> </a:t>
            </a:r>
            <a:r>
              <a:rPr lang="ru-RU" sz="2000" dirty="0" err="1" smtClean="0">
                <a:solidFill>
                  <a:schemeClr val="tx1"/>
                </a:solidFill>
              </a:rPr>
              <a:t>немесе</a:t>
            </a:r>
            <a:r>
              <a:rPr lang="ru-RU" sz="2000" dirty="0" smtClean="0">
                <a:solidFill>
                  <a:schemeClr val="tx1"/>
                </a:solidFill>
              </a:rPr>
              <a:t> </a:t>
            </a:r>
            <a:r>
              <a:rPr lang="ru-RU" sz="2000" dirty="0" err="1" smtClean="0">
                <a:solidFill>
                  <a:schemeClr val="tx1"/>
                </a:solidFill>
              </a:rPr>
              <a:t>логикалық</a:t>
            </a:r>
            <a:r>
              <a:rPr lang="ru-RU" sz="2000" dirty="0" smtClean="0">
                <a:solidFill>
                  <a:schemeClr val="tx1"/>
                </a:solidFill>
              </a:rPr>
              <a:t> </a:t>
            </a:r>
            <a:r>
              <a:rPr lang="ru-RU" sz="2000" dirty="0" err="1" smtClean="0">
                <a:solidFill>
                  <a:schemeClr val="tx1"/>
                </a:solidFill>
              </a:rPr>
              <a:t>ойлау</a:t>
            </a:r>
            <a:r>
              <a:rPr lang="ru-RU" sz="2000" dirty="0" smtClean="0">
                <a:solidFill>
                  <a:schemeClr val="tx1"/>
                </a:solidFill>
              </a:rPr>
              <a:t>)-</a:t>
            </a:r>
            <a:r>
              <a:rPr lang="ru-RU" sz="2000" dirty="0" err="1" smtClean="0">
                <a:solidFill>
                  <a:schemeClr val="tx1"/>
                </a:solidFill>
              </a:rPr>
              <a:t>уақыт</a:t>
            </a:r>
            <a:r>
              <a:rPr lang="ru-RU" sz="2000" dirty="0" smtClean="0">
                <a:solidFill>
                  <a:schemeClr val="tx1"/>
                </a:solidFill>
              </a:rPr>
              <a:t> </a:t>
            </a:r>
            <a:r>
              <a:rPr lang="ru-RU" sz="2000" dirty="0" err="1" smtClean="0">
                <a:solidFill>
                  <a:schemeClr val="tx1"/>
                </a:solidFill>
              </a:rPr>
              <a:t>бойынша</a:t>
            </a:r>
            <a:r>
              <a:rPr lang="ru-RU" sz="2000" dirty="0" smtClean="0">
                <a:solidFill>
                  <a:schemeClr val="tx1"/>
                </a:solidFill>
              </a:rPr>
              <a:t> </a:t>
            </a:r>
            <a:r>
              <a:rPr lang="ru-RU" sz="2000" dirty="0" err="1" smtClean="0">
                <a:solidFill>
                  <a:schemeClr val="tx1"/>
                </a:solidFill>
              </a:rPr>
              <a:t>кең</a:t>
            </a:r>
            <a:r>
              <a:rPr lang="ru-RU" sz="2000" dirty="0" smtClean="0">
                <a:solidFill>
                  <a:schemeClr val="tx1"/>
                </a:solidFill>
              </a:rPr>
              <a:t> </a:t>
            </a:r>
            <a:r>
              <a:rPr lang="ru-RU" sz="2000" dirty="0" err="1" smtClean="0">
                <a:solidFill>
                  <a:schemeClr val="tx1"/>
                </a:solidFill>
              </a:rPr>
              <a:t>таралған</a:t>
            </a:r>
            <a:r>
              <a:rPr lang="ru-RU" sz="2000" dirty="0" smtClean="0">
                <a:solidFill>
                  <a:schemeClr val="tx1"/>
                </a:solidFill>
              </a:rPr>
              <a:t>, </a:t>
            </a:r>
            <a:r>
              <a:rPr lang="ru-RU" sz="2000" dirty="0" err="1" smtClean="0">
                <a:solidFill>
                  <a:schemeClr val="tx1"/>
                </a:solidFill>
              </a:rPr>
              <a:t>айқын</a:t>
            </a:r>
            <a:r>
              <a:rPr lang="ru-RU" sz="2000" dirty="0" smtClean="0">
                <a:solidFill>
                  <a:schemeClr val="tx1"/>
                </a:solidFill>
              </a:rPr>
              <a:t> </a:t>
            </a:r>
            <a:r>
              <a:rPr lang="ru-RU" sz="2000" dirty="0" err="1" smtClean="0">
                <a:solidFill>
                  <a:schemeClr val="tx1"/>
                </a:solidFill>
              </a:rPr>
              <a:t>кезеңдері</a:t>
            </a:r>
            <a:r>
              <a:rPr lang="ru-RU" sz="2000" dirty="0" smtClean="0">
                <a:solidFill>
                  <a:schemeClr val="tx1"/>
                </a:solidFill>
              </a:rPr>
              <a:t> бар, </a:t>
            </a:r>
            <a:r>
              <a:rPr lang="ru-RU" sz="2000" dirty="0" err="1" smtClean="0">
                <a:solidFill>
                  <a:schemeClr val="tx1"/>
                </a:solidFill>
              </a:rPr>
              <a:t>ойлаушы</a:t>
            </a:r>
            <a:r>
              <a:rPr lang="ru-RU" sz="2000" dirty="0" smtClean="0">
                <a:solidFill>
                  <a:schemeClr val="tx1"/>
                </a:solidFill>
              </a:rPr>
              <a:t> </a:t>
            </a:r>
            <a:r>
              <a:rPr lang="ru-RU" sz="2000" dirty="0" err="1" smtClean="0">
                <a:solidFill>
                  <a:schemeClr val="tx1"/>
                </a:solidFill>
              </a:rPr>
              <a:t>субъектінің</a:t>
            </a:r>
            <a:r>
              <a:rPr lang="ru-RU" sz="2000" dirty="0" smtClean="0">
                <a:solidFill>
                  <a:schemeClr val="tx1"/>
                </a:solidFill>
              </a:rPr>
              <a:t> </a:t>
            </a:r>
            <a:r>
              <a:rPr lang="ru-RU" sz="2000" dirty="0" err="1" smtClean="0">
                <a:solidFill>
                  <a:schemeClr val="tx1"/>
                </a:solidFill>
              </a:rPr>
              <a:t>санасында</a:t>
            </a:r>
            <a:r>
              <a:rPr lang="ru-RU" sz="2000" dirty="0" smtClean="0">
                <a:solidFill>
                  <a:schemeClr val="tx1"/>
                </a:solidFill>
              </a:rPr>
              <a:t> </a:t>
            </a:r>
            <a:r>
              <a:rPr lang="ru-RU" sz="2000" dirty="0" err="1" smtClean="0">
                <a:solidFill>
                  <a:schemeClr val="tx1"/>
                </a:solidFill>
              </a:rPr>
              <a:t>едәуір</a:t>
            </a:r>
            <a:r>
              <a:rPr lang="ru-RU" sz="2000" dirty="0" smtClean="0">
                <a:solidFill>
                  <a:schemeClr val="tx1"/>
                </a:solidFill>
              </a:rPr>
              <a:t> </a:t>
            </a:r>
            <a:r>
              <a:rPr lang="ru-RU" sz="2000" dirty="0" err="1" smtClean="0">
                <a:solidFill>
                  <a:schemeClr val="tx1"/>
                </a:solidFill>
              </a:rPr>
              <a:t>көрініс</a:t>
            </a:r>
            <a:r>
              <a:rPr lang="ru-RU" sz="2000" dirty="0" smtClean="0">
                <a:solidFill>
                  <a:schemeClr val="tx1"/>
                </a:solidFill>
              </a:rPr>
              <a:t> </a:t>
            </a:r>
            <a:r>
              <a:rPr lang="ru-RU" sz="2000" dirty="0" err="1" smtClean="0">
                <a:solidFill>
                  <a:schemeClr val="tx1"/>
                </a:solidFill>
              </a:rPr>
              <a:t>табатын</a:t>
            </a:r>
            <a:r>
              <a:rPr lang="ru-RU" sz="2000" dirty="0" smtClean="0">
                <a:solidFill>
                  <a:schemeClr val="tx1"/>
                </a:solidFill>
              </a:rPr>
              <a:t> </a:t>
            </a:r>
            <a:r>
              <a:rPr lang="ru-RU" sz="2000" dirty="0" err="1" smtClean="0">
                <a:solidFill>
                  <a:schemeClr val="tx1"/>
                </a:solidFill>
              </a:rPr>
              <a:t>ойлау</a:t>
            </a:r>
            <a:r>
              <a:rPr lang="ru-RU" sz="2000" dirty="0" smtClean="0">
                <a:solidFill>
                  <a:schemeClr val="tx1"/>
                </a:solidFill>
              </a:rPr>
              <a:t> </a:t>
            </a:r>
            <a:r>
              <a:rPr lang="ru-RU" sz="2000" dirty="0" err="1" smtClean="0">
                <a:solidFill>
                  <a:schemeClr val="tx1"/>
                </a:solidFill>
              </a:rPr>
              <a:t>түрі</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xmlns="" val="211690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76673"/>
            <a:ext cx="8424936" cy="1008111"/>
          </a:xfrm>
          <a:solidFill>
            <a:schemeClr val="accent3">
              <a:lumMod val="40000"/>
              <a:lumOff val="60000"/>
            </a:schemeClr>
          </a:solidFill>
        </p:spPr>
        <p:txBody>
          <a:bodyPr>
            <a:normAutofit/>
          </a:bodyPr>
          <a:lstStyle/>
          <a:p>
            <a:pPr algn="ctr"/>
            <a:r>
              <a:rPr lang="ru-RU" sz="3200" dirty="0" err="1" smtClean="0">
                <a:solidFill>
                  <a:srgbClr val="FF0000"/>
                </a:solidFill>
              </a:rPr>
              <a:t>Әрекеттің</a:t>
            </a:r>
            <a:r>
              <a:rPr lang="ru-RU" sz="3200" dirty="0" smtClean="0">
                <a:solidFill>
                  <a:srgbClr val="FF0000"/>
                </a:solidFill>
              </a:rPr>
              <a:t> </a:t>
            </a:r>
            <a:r>
              <a:rPr lang="ru-RU" sz="3200" dirty="0" err="1" smtClean="0">
                <a:solidFill>
                  <a:srgbClr val="FF0000"/>
                </a:solidFill>
              </a:rPr>
              <a:t>тәсілдері</a:t>
            </a:r>
            <a:r>
              <a:rPr lang="ru-RU" sz="3200" dirty="0" smtClean="0">
                <a:solidFill>
                  <a:srgbClr val="FF0000"/>
                </a:solidFill>
              </a:rPr>
              <a:t> </a:t>
            </a:r>
            <a:r>
              <a:rPr lang="ru-RU" sz="3200" dirty="0" err="1" smtClean="0">
                <a:solidFill>
                  <a:srgbClr val="FF0000"/>
                </a:solidFill>
              </a:rPr>
              <a:t>негізінде</a:t>
            </a:r>
            <a:r>
              <a:rPr lang="ru-RU" sz="3200" dirty="0" smtClean="0">
                <a:solidFill>
                  <a:srgbClr val="FF0000"/>
                </a:solidFill>
              </a:rPr>
              <a:t>:</a:t>
            </a:r>
            <a:endParaRPr lang="ru-RU" sz="3200" dirty="0">
              <a:solidFill>
                <a:srgbClr val="FF0000"/>
              </a:solidFill>
            </a:endParaRPr>
          </a:p>
        </p:txBody>
      </p:sp>
      <p:sp>
        <p:nvSpPr>
          <p:cNvPr id="4" name="TextBox 3"/>
          <p:cNvSpPr txBox="1"/>
          <p:nvPr/>
        </p:nvSpPr>
        <p:spPr>
          <a:xfrm>
            <a:off x="467544" y="2132856"/>
            <a:ext cx="3240360" cy="1938992"/>
          </a:xfrm>
          <a:prstGeom prst="rect">
            <a:avLst/>
          </a:prstGeom>
          <a:noFill/>
        </p:spPr>
        <p:txBody>
          <a:bodyPr wrap="square" rtlCol="0">
            <a:spAutoFit/>
          </a:bodyPr>
          <a:lstStyle/>
          <a:p>
            <a:r>
              <a:rPr lang="ru-RU" sz="2400" b="1" dirty="0" err="1" smtClean="0"/>
              <a:t>Вербальдық</a:t>
            </a:r>
            <a:r>
              <a:rPr lang="ru-RU" sz="2400" b="1" dirty="0" smtClean="0"/>
              <a:t> (</a:t>
            </a:r>
            <a:r>
              <a:rPr lang="ru-RU" sz="2400" b="1" dirty="0" err="1" smtClean="0"/>
              <a:t>сөздік</a:t>
            </a:r>
            <a:r>
              <a:rPr lang="ru-RU" sz="2400" b="1" dirty="0" smtClean="0"/>
              <a:t>) </a:t>
            </a:r>
            <a:r>
              <a:rPr lang="ru-RU" sz="2400" b="1" dirty="0" err="1" smtClean="0"/>
              <a:t>ойлау-</a:t>
            </a:r>
            <a:r>
              <a:rPr lang="ru-RU" sz="2400" dirty="0" err="1" smtClean="0"/>
              <a:t>тілдік</a:t>
            </a:r>
            <a:r>
              <a:rPr lang="ru-RU" sz="2400" dirty="0" smtClean="0"/>
              <a:t> </a:t>
            </a:r>
            <a:r>
              <a:rPr lang="ru-RU" sz="2400" dirty="0" err="1" smtClean="0"/>
              <a:t>құралды</a:t>
            </a:r>
            <a:r>
              <a:rPr lang="ru-RU" sz="2400" dirty="0" smtClean="0"/>
              <a:t> </a:t>
            </a:r>
            <a:r>
              <a:rPr lang="ru-RU" sz="2400" dirty="0" err="1" smtClean="0"/>
              <a:t>пайдалану</a:t>
            </a:r>
            <a:r>
              <a:rPr lang="ru-RU" sz="2400" dirty="0" smtClean="0"/>
              <a:t> </a:t>
            </a:r>
            <a:r>
              <a:rPr lang="ru-RU" sz="2400" dirty="0" err="1" smtClean="0"/>
              <a:t>арқылы</a:t>
            </a:r>
            <a:r>
              <a:rPr lang="ru-RU" sz="2400" dirty="0" smtClean="0"/>
              <a:t> </a:t>
            </a:r>
            <a:r>
              <a:rPr lang="ru-RU" sz="2400" dirty="0" err="1" smtClean="0"/>
              <a:t>адамның</a:t>
            </a:r>
            <a:r>
              <a:rPr lang="ru-RU" sz="2400" dirty="0" smtClean="0"/>
              <a:t> </a:t>
            </a:r>
            <a:r>
              <a:rPr lang="ru-RU" sz="2400" dirty="0" err="1" smtClean="0"/>
              <a:t>өз</a:t>
            </a:r>
            <a:r>
              <a:rPr lang="ru-RU" sz="2400" dirty="0" smtClean="0"/>
              <a:t> </a:t>
            </a:r>
            <a:r>
              <a:rPr lang="ru-RU" sz="2400" dirty="0" err="1" smtClean="0"/>
              <a:t>пікірін</a:t>
            </a:r>
            <a:r>
              <a:rPr lang="ru-RU" sz="2400" dirty="0" smtClean="0"/>
              <a:t> </a:t>
            </a:r>
            <a:r>
              <a:rPr lang="ru-RU" sz="2400" dirty="0" err="1" smtClean="0"/>
              <a:t>тұжырымдауы,білдіруі</a:t>
            </a:r>
            <a:r>
              <a:rPr lang="ru-RU" sz="2400" dirty="0" smtClean="0"/>
              <a:t>.</a:t>
            </a:r>
            <a:endParaRPr lang="ru-RU" sz="2400" dirty="0"/>
          </a:p>
        </p:txBody>
      </p:sp>
      <p:sp>
        <p:nvSpPr>
          <p:cNvPr id="5" name="TextBox 4"/>
          <p:cNvSpPr txBox="1"/>
          <p:nvPr/>
        </p:nvSpPr>
        <p:spPr>
          <a:xfrm>
            <a:off x="5580112" y="2276872"/>
            <a:ext cx="3024336" cy="1938992"/>
          </a:xfrm>
          <a:prstGeom prst="rect">
            <a:avLst/>
          </a:prstGeom>
          <a:noFill/>
        </p:spPr>
        <p:txBody>
          <a:bodyPr wrap="square" rtlCol="0">
            <a:spAutoFit/>
          </a:bodyPr>
          <a:lstStyle/>
          <a:p>
            <a:r>
              <a:rPr lang="ru-RU" sz="2400" b="1" dirty="0" err="1" smtClean="0"/>
              <a:t>Көрнекі</a:t>
            </a:r>
            <a:r>
              <a:rPr lang="ru-RU" sz="2400" b="1" dirty="0" smtClean="0"/>
              <a:t> </a:t>
            </a:r>
            <a:r>
              <a:rPr lang="ru-RU" sz="2400" b="1" dirty="0" err="1" smtClean="0"/>
              <a:t>ойлау-</a:t>
            </a:r>
            <a:r>
              <a:rPr lang="ru-RU" sz="2400" dirty="0" err="1" smtClean="0"/>
              <a:t>мәселені</a:t>
            </a:r>
            <a:r>
              <a:rPr lang="ru-RU" sz="2400" dirty="0" smtClean="0"/>
              <a:t> </a:t>
            </a:r>
            <a:r>
              <a:rPr lang="ru-RU" sz="2400" dirty="0" err="1" smtClean="0"/>
              <a:t>шешу</a:t>
            </a:r>
            <a:r>
              <a:rPr lang="ru-RU" sz="2400" dirty="0" smtClean="0"/>
              <a:t> </a:t>
            </a:r>
            <a:r>
              <a:rPr lang="ru-RU" sz="2400" dirty="0" err="1" smtClean="0"/>
              <a:t>нақты</a:t>
            </a:r>
            <a:r>
              <a:rPr lang="ru-RU" sz="2400" dirty="0" smtClean="0"/>
              <a:t> </a:t>
            </a:r>
            <a:r>
              <a:rPr lang="ru-RU" sz="2400" dirty="0" err="1" smtClean="0"/>
              <a:t>бейнелі</a:t>
            </a:r>
            <a:r>
              <a:rPr lang="ru-RU" sz="2400" dirty="0" smtClean="0"/>
              <a:t> </a:t>
            </a:r>
            <a:r>
              <a:rPr lang="ru-RU" sz="2400" dirty="0" err="1" smtClean="0"/>
              <a:t>түрде</a:t>
            </a:r>
            <a:r>
              <a:rPr lang="ru-RU" sz="2400" dirty="0" smtClean="0"/>
              <a:t> </a:t>
            </a:r>
            <a:r>
              <a:rPr lang="ru-RU" sz="2400" dirty="0" err="1" smtClean="0"/>
              <a:t>көрінуінде</a:t>
            </a:r>
            <a:r>
              <a:rPr lang="ru-RU" sz="2400" dirty="0" smtClean="0"/>
              <a:t> </a:t>
            </a:r>
            <a:r>
              <a:rPr lang="ru-RU" sz="2400" dirty="0" err="1" smtClean="0"/>
              <a:t>жүзеге</a:t>
            </a:r>
            <a:r>
              <a:rPr lang="ru-RU" sz="2400" dirty="0" smtClean="0"/>
              <a:t> </a:t>
            </a:r>
            <a:r>
              <a:rPr lang="ru-RU" sz="2400" dirty="0" err="1" smtClean="0"/>
              <a:t>асатын</a:t>
            </a:r>
            <a:r>
              <a:rPr lang="ru-RU" sz="2400" dirty="0" smtClean="0"/>
              <a:t> </a:t>
            </a:r>
            <a:r>
              <a:rPr lang="ru-RU" sz="2400" dirty="0" err="1" smtClean="0"/>
              <a:t>ойлау</a:t>
            </a:r>
            <a:r>
              <a:rPr lang="ru-RU" sz="2400" dirty="0" smtClean="0"/>
              <a:t> </a:t>
            </a:r>
            <a:r>
              <a:rPr lang="ru-RU" sz="2400" dirty="0" err="1" smtClean="0"/>
              <a:t>түрі</a:t>
            </a:r>
            <a:r>
              <a:rPr lang="ru-RU" sz="2400" dirty="0" smtClean="0"/>
              <a:t>.</a:t>
            </a:r>
            <a:endParaRPr lang="ru-RU" sz="24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4459561"/>
            <a:ext cx="3744416" cy="1944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8908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152127"/>
          </a:xfrm>
          <a:solidFill>
            <a:schemeClr val="accent1">
              <a:lumMod val="20000"/>
              <a:lumOff val="80000"/>
            </a:schemeClr>
          </a:solidFill>
        </p:spPr>
        <p:txBody>
          <a:bodyPr>
            <a:normAutofit/>
          </a:bodyPr>
          <a:lstStyle/>
          <a:p>
            <a:r>
              <a:rPr lang="ru-RU" sz="2800" b="1" dirty="0" err="1" smtClean="0">
                <a:solidFill>
                  <a:schemeClr val="accent2">
                    <a:lumMod val="50000"/>
                  </a:schemeClr>
                </a:solidFill>
              </a:rPr>
              <a:t>Ойлаудың</a:t>
            </a:r>
            <a:r>
              <a:rPr lang="ru-RU" sz="2800" b="1" dirty="0" smtClean="0">
                <a:solidFill>
                  <a:schemeClr val="accent2">
                    <a:lumMod val="50000"/>
                  </a:schemeClr>
                </a:solidFill>
              </a:rPr>
              <a:t> </a:t>
            </a:r>
            <a:r>
              <a:rPr lang="ru-RU" sz="2800" b="1" dirty="0" err="1" smtClean="0">
                <a:solidFill>
                  <a:schemeClr val="accent2">
                    <a:lumMod val="50000"/>
                  </a:schemeClr>
                </a:solidFill>
              </a:rPr>
              <a:t>функцияларына</a:t>
            </a:r>
            <a:r>
              <a:rPr lang="ru-RU" sz="2800" b="1" dirty="0" smtClean="0">
                <a:solidFill>
                  <a:schemeClr val="accent2">
                    <a:lumMod val="50000"/>
                  </a:schemeClr>
                </a:solidFill>
              </a:rPr>
              <a:t> </a:t>
            </a:r>
            <a:r>
              <a:rPr lang="ru-RU" sz="2800" b="1" dirty="0" err="1" smtClean="0">
                <a:solidFill>
                  <a:schemeClr val="accent2">
                    <a:lumMod val="50000"/>
                  </a:schemeClr>
                </a:solidFill>
              </a:rPr>
              <a:t>байланысты</a:t>
            </a:r>
            <a:r>
              <a:rPr lang="ru-RU" sz="2800" b="1" dirty="0" smtClean="0">
                <a:solidFill>
                  <a:schemeClr val="accent2">
                    <a:lumMod val="50000"/>
                  </a:schemeClr>
                </a:solidFill>
              </a:rPr>
              <a:t>:</a:t>
            </a:r>
            <a:endParaRPr lang="ru-RU" sz="2800" b="1" dirty="0">
              <a:solidFill>
                <a:schemeClr val="accent2">
                  <a:lumMod val="5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6" y="1800225"/>
            <a:ext cx="7738242" cy="2276847"/>
          </a:xfrm>
          <a:prstGeom prst="rect">
            <a:avLst/>
          </a:prstGeom>
        </p:spPr>
      </p:pic>
      <p:sp>
        <p:nvSpPr>
          <p:cNvPr id="5" name="TextBox 4"/>
          <p:cNvSpPr txBox="1"/>
          <p:nvPr/>
        </p:nvSpPr>
        <p:spPr>
          <a:xfrm>
            <a:off x="467545" y="4005064"/>
            <a:ext cx="4104455" cy="2400657"/>
          </a:xfrm>
          <a:prstGeom prst="rect">
            <a:avLst/>
          </a:prstGeom>
          <a:solidFill>
            <a:schemeClr val="accent4">
              <a:lumMod val="40000"/>
              <a:lumOff val="60000"/>
            </a:schemeClr>
          </a:solidFill>
        </p:spPr>
        <p:txBody>
          <a:bodyPr wrap="square" rtlCol="0">
            <a:spAutoFit/>
          </a:bodyPr>
          <a:lstStyle/>
          <a:p>
            <a:pPr algn="just"/>
            <a:r>
              <a:rPr lang="ru-RU" sz="2400" b="1" dirty="0" err="1" smtClean="0"/>
              <a:t>Критикалық</a:t>
            </a:r>
            <a:r>
              <a:rPr lang="ru-RU" sz="2400" b="1" dirty="0" smtClean="0"/>
              <a:t> </a:t>
            </a:r>
            <a:r>
              <a:rPr lang="ru-RU" sz="2400" b="1" dirty="0" err="1" smtClean="0"/>
              <a:t>ойлау</a:t>
            </a:r>
            <a:r>
              <a:rPr lang="ru-RU" b="1" dirty="0" err="1" smtClean="0"/>
              <a:t>-</a:t>
            </a:r>
            <a:r>
              <a:rPr lang="ru-RU" dirty="0" err="1" smtClean="0"/>
              <a:t>заттар</a:t>
            </a:r>
            <a:r>
              <a:rPr lang="ru-RU" dirty="0" smtClean="0"/>
              <a:t> мен </a:t>
            </a:r>
            <a:r>
              <a:rPr lang="ru-RU" dirty="0" err="1" smtClean="0"/>
              <a:t>құбылыстарды</a:t>
            </a:r>
            <a:r>
              <a:rPr lang="ru-RU" dirty="0" smtClean="0"/>
              <a:t> </a:t>
            </a:r>
            <a:r>
              <a:rPr lang="ru-RU" dirty="0" err="1" smtClean="0"/>
              <a:t>терең</a:t>
            </a:r>
            <a:r>
              <a:rPr lang="ru-RU" dirty="0" smtClean="0"/>
              <a:t> </a:t>
            </a:r>
            <a:r>
              <a:rPr lang="ru-RU" dirty="0" err="1" smtClean="0"/>
              <a:t>зерттеу</a:t>
            </a:r>
            <a:r>
              <a:rPr lang="ru-RU" dirty="0" smtClean="0"/>
              <a:t> </a:t>
            </a:r>
            <a:r>
              <a:rPr lang="ru-RU" dirty="0" err="1" smtClean="0"/>
              <a:t>негізінде</a:t>
            </a:r>
            <a:r>
              <a:rPr lang="ru-RU" dirty="0" smtClean="0"/>
              <a:t>, </a:t>
            </a:r>
            <a:r>
              <a:rPr lang="ru-RU" dirty="0" err="1" smtClean="0"/>
              <a:t>солар</a:t>
            </a:r>
            <a:r>
              <a:rPr lang="ru-RU" dirty="0" smtClean="0"/>
              <a:t> </a:t>
            </a:r>
            <a:r>
              <a:rPr lang="ru-RU" dirty="0" err="1" smtClean="0"/>
              <a:t>жөніндегі</a:t>
            </a:r>
            <a:r>
              <a:rPr lang="ru-RU" dirty="0" smtClean="0"/>
              <a:t> </a:t>
            </a:r>
            <a:r>
              <a:rPr lang="ru-RU" dirty="0" err="1" smtClean="0"/>
              <a:t>көзқарастар</a:t>
            </a:r>
            <a:r>
              <a:rPr lang="ru-RU" dirty="0" smtClean="0"/>
              <a:t> мен </a:t>
            </a:r>
            <a:r>
              <a:rPr lang="ru-RU" dirty="0" err="1" smtClean="0"/>
              <a:t>пікірлердегі</a:t>
            </a:r>
            <a:r>
              <a:rPr lang="ru-RU" dirty="0" smtClean="0"/>
              <a:t> </a:t>
            </a:r>
            <a:r>
              <a:rPr lang="ru-RU" dirty="0" err="1" smtClean="0"/>
              <a:t>қайшылықтар</a:t>
            </a:r>
            <a:r>
              <a:rPr lang="ru-RU" dirty="0" smtClean="0"/>
              <a:t> мен </a:t>
            </a:r>
            <a:r>
              <a:rPr lang="ru-RU" dirty="0" err="1" smtClean="0"/>
              <a:t>кемшіліктерді</a:t>
            </a:r>
            <a:r>
              <a:rPr lang="ru-RU" dirty="0" smtClean="0"/>
              <a:t> </a:t>
            </a:r>
            <a:r>
              <a:rPr lang="ru-RU" dirty="0" err="1" smtClean="0"/>
              <a:t>таба</a:t>
            </a:r>
            <a:r>
              <a:rPr lang="ru-RU" dirty="0" smtClean="0"/>
              <a:t> </a:t>
            </a:r>
            <a:r>
              <a:rPr lang="ru-RU" dirty="0" err="1" smtClean="0"/>
              <a:t>білумен</a:t>
            </a:r>
            <a:r>
              <a:rPr lang="ru-RU" dirty="0" smtClean="0"/>
              <a:t> </a:t>
            </a:r>
            <a:r>
              <a:rPr lang="ru-RU" dirty="0" err="1" smtClean="0"/>
              <a:t>байланысты</a:t>
            </a:r>
            <a:r>
              <a:rPr lang="ru-RU" dirty="0" smtClean="0"/>
              <a:t> </a:t>
            </a:r>
            <a:r>
              <a:rPr lang="ru-RU" dirty="0" err="1" smtClean="0"/>
              <a:t>болатын</a:t>
            </a:r>
            <a:r>
              <a:rPr lang="ru-RU" dirty="0" smtClean="0"/>
              <a:t>, </a:t>
            </a:r>
            <a:r>
              <a:rPr lang="ru-RU" dirty="0" err="1" smtClean="0"/>
              <a:t>ғылыми</a:t>
            </a:r>
            <a:r>
              <a:rPr lang="ru-RU" dirty="0" smtClean="0"/>
              <a:t> </a:t>
            </a:r>
            <a:r>
              <a:rPr lang="ru-RU" dirty="0" err="1" smtClean="0"/>
              <a:t>дәйектелген</a:t>
            </a:r>
            <a:r>
              <a:rPr lang="ru-RU" dirty="0" smtClean="0"/>
              <a:t> </a:t>
            </a:r>
            <a:r>
              <a:rPr lang="ru-RU" dirty="0" err="1" smtClean="0"/>
              <a:t>сындық</a:t>
            </a:r>
            <a:r>
              <a:rPr lang="ru-RU" dirty="0" smtClean="0"/>
              <a:t> </a:t>
            </a:r>
            <a:r>
              <a:rPr lang="ru-RU" dirty="0" err="1" smtClean="0"/>
              <a:t>пікірден</a:t>
            </a:r>
            <a:r>
              <a:rPr lang="ru-RU" dirty="0" smtClean="0"/>
              <a:t> </a:t>
            </a:r>
            <a:r>
              <a:rPr lang="ru-RU" dirty="0" err="1" smtClean="0"/>
              <a:t>тұратын</a:t>
            </a:r>
            <a:r>
              <a:rPr lang="ru-RU" dirty="0" smtClean="0"/>
              <a:t> </a:t>
            </a:r>
            <a:r>
              <a:rPr lang="ru-RU" dirty="0" err="1" smtClean="0"/>
              <a:t>ойлаудың</a:t>
            </a:r>
            <a:r>
              <a:rPr lang="ru-RU" dirty="0" smtClean="0"/>
              <a:t> </a:t>
            </a:r>
            <a:r>
              <a:rPr lang="ru-RU" dirty="0" err="1" smtClean="0"/>
              <a:t>бір</a:t>
            </a:r>
            <a:r>
              <a:rPr lang="ru-RU" dirty="0" smtClean="0"/>
              <a:t> </a:t>
            </a:r>
            <a:r>
              <a:rPr lang="ru-RU" dirty="0" err="1" smtClean="0"/>
              <a:t>түрі</a:t>
            </a:r>
            <a:r>
              <a:rPr lang="ru-RU" dirty="0" smtClean="0"/>
              <a:t>.</a:t>
            </a:r>
            <a:endParaRPr lang="ru-RU" dirty="0"/>
          </a:p>
        </p:txBody>
      </p:sp>
      <p:sp>
        <p:nvSpPr>
          <p:cNvPr id="6" name="TextBox 5"/>
          <p:cNvSpPr txBox="1"/>
          <p:nvPr/>
        </p:nvSpPr>
        <p:spPr>
          <a:xfrm>
            <a:off x="4860032" y="4077072"/>
            <a:ext cx="3672408" cy="1938992"/>
          </a:xfrm>
          <a:prstGeom prst="rect">
            <a:avLst/>
          </a:prstGeom>
          <a:solidFill>
            <a:schemeClr val="accent4">
              <a:lumMod val="40000"/>
              <a:lumOff val="60000"/>
            </a:schemeClr>
          </a:solidFill>
        </p:spPr>
        <p:txBody>
          <a:bodyPr wrap="square" rtlCol="0">
            <a:spAutoFit/>
          </a:bodyPr>
          <a:lstStyle/>
          <a:p>
            <a:r>
              <a:rPr lang="ru-RU" sz="2000" b="1" dirty="0" err="1" smtClean="0"/>
              <a:t>Творчестволық</a:t>
            </a:r>
            <a:r>
              <a:rPr lang="ru-RU" sz="2000" b="1" dirty="0" smtClean="0"/>
              <a:t> </a:t>
            </a:r>
            <a:r>
              <a:rPr lang="ru-RU" sz="2000" b="1" dirty="0" err="1" smtClean="0"/>
              <a:t>ойлау-</a:t>
            </a:r>
            <a:r>
              <a:rPr lang="ru-RU" sz="2000" dirty="0" err="1" smtClean="0"/>
              <a:t>ақиқат</a:t>
            </a:r>
            <a:r>
              <a:rPr lang="ru-RU" sz="2000" dirty="0" smtClean="0"/>
              <a:t> </a:t>
            </a:r>
            <a:r>
              <a:rPr lang="ru-RU" sz="2000" dirty="0" err="1" smtClean="0"/>
              <a:t>дүниеге</a:t>
            </a:r>
            <a:r>
              <a:rPr lang="ru-RU" sz="2000" dirty="0" smtClean="0"/>
              <a:t> </a:t>
            </a:r>
            <a:r>
              <a:rPr lang="ru-RU" sz="2000" dirty="0" err="1" smtClean="0"/>
              <a:t>жаңалықты</a:t>
            </a:r>
            <a:r>
              <a:rPr lang="ru-RU" sz="2000" dirty="0" smtClean="0"/>
              <a:t> </a:t>
            </a:r>
            <a:r>
              <a:rPr lang="ru-RU" sz="2000" dirty="0" err="1" smtClean="0"/>
              <a:t>тудырумен</a:t>
            </a:r>
            <a:r>
              <a:rPr lang="ru-RU" sz="2000" dirty="0" smtClean="0"/>
              <a:t>, </a:t>
            </a:r>
            <a:r>
              <a:rPr lang="ru-RU" sz="2000" dirty="0" err="1" smtClean="0"/>
              <a:t>жаңа</a:t>
            </a:r>
            <a:r>
              <a:rPr lang="ru-RU" sz="2000" dirty="0" smtClean="0"/>
              <a:t> </a:t>
            </a:r>
            <a:r>
              <a:rPr lang="ru-RU" sz="2000" dirty="0" err="1" smtClean="0"/>
              <a:t>білімдерді</a:t>
            </a:r>
            <a:r>
              <a:rPr lang="ru-RU" sz="2000" dirty="0" smtClean="0"/>
              <a:t> </a:t>
            </a:r>
            <a:r>
              <a:rPr lang="ru-RU" sz="2000" dirty="0" err="1" smtClean="0"/>
              <a:t>тауып</a:t>
            </a:r>
            <a:r>
              <a:rPr lang="ru-RU" sz="2000" dirty="0" smtClean="0"/>
              <a:t>, </a:t>
            </a:r>
            <a:r>
              <a:rPr lang="ru-RU" sz="2000" dirty="0" err="1" smtClean="0"/>
              <a:t>негіздеумен</a:t>
            </a:r>
            <a:r>
              <a:rPr lang="ru-RU" sz="2000" dirty="0" smtClean="0"/>
              <a:t> </a:t>
            </a:r>
            <a:r>
              <a:rPr lang="ru-RU" sz="2000" dirty="0" err="1" smtClean="0"/>
              <a:t>байланысты</a:t>
            </a:r>
            <a:r>
              <a:rPr lang="ru-RU" sz="2000" dirty="0" smtClean="0"/>
              <a:t> </a:t>
            </a:r>
            <a:r>
              <a:rPr lang="ru-RU" sz="2000" dirty="0" err="1" smtClean="0"/>
              <a:t>болатын</a:t>
            </a:r>
            <a:r>
              <a:rPr lang="ru-RU" sz="2000" dirty="0" smtClean="0"/>
              <a:t> </a:t>
            </a:r>
            <a:r>
              <a:rPr lang="ru-RU" sz="2000" dirty="0" err="1" smtClean="0"/>
              <a:t>ойлаудың</a:t>
            </a:r>
            <a:r>
              <a:rPr lang="ru-RU" sz="2000" dirty="0" smtClean="0"/>
              <a:t> </a:t>
            </a:r>
            <a:r>
              <a:rPr lang="ru-RU" sz="2000" dirty="0" err="1" smtClean="0"/>
              <a:t>түрі</a:t>
            </a:r>
            <a:r>
              <a:rPr lang="ru-RU" sz="2000" dirty="0" smtClean="0"/>
              <a:t>.</a:t>
            </a:r>
            <a:endParaRPr lang="ru-RU" sz="2000" dirty="0"/>
          </a:p>
        </p:txBody>
      </p:sp>
    </p:spTree>
    <p:extLst>
      <p:ext uri="{BB962C8B-B14F-4D97-AF65-F5344CB8AC3E}">
        <p14:creationId xmlns:p14="http://schemas.microsoft.com/office/powerpoint/2010/main" xmlns="" val="281954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620689"/>
            <a:ext cx="8352928" cy="1296143"/>
          </a:xfrm>
          <a:solidFill>
            <a:schemeClr val="accent2">
              <a:lumMod val="40000"/>
              <a:lumOff val="60000"/>
            </a:schemeClr>
          </a:solidFill>
        </p:spPr>
        <p:txBody>
          <a:bodyPr>
            <a:normAutofit/>
          </a:bodyPr>
          <a:lstStyle/>
          <a:p>
            <a:r>
              <a:rPr lang="ru-RU" sz="3200" dirty="0" err="1" smtClean="0">
                <a:solidFill>
                  <a:schemeClr val="tx1"/>
                </a:solidFill>
              </a:rPr>
              <a:t>Ойлау</a:t>
            </a:r>
            <a:r>
              <a:rPr lang="ru-RU" sz="3200" dirty="0" smtClean="0">
                <a:solidFill>
                  <a:schemeClr val="tx1"/>
                </a:solidFill>
              </a:rPr>
              <a:t> </a:t>
            </a:r>
            <a:r>
              <a:rPr lang="ru-RU" sz="3200" dirty="0" err="1" smtClean="0">
                <a:solidFill>
                  <a:schemeClr val="tx1"/>
                </a:solidFill>
              </a:rPr>
              <a:t>бағыттылығымен</a:t>
            </a:r>
            <a:r>
              <a:rPr lang="ru-RU" sz="3200" dirty="0" smtClean="0">
                <a:solidFill>
                  <a:schemeClr val="tx1"/>
                </a:solidFill>
              </a:rPr>
              <a:t> </a:t>
            </a:r>
            <a:r>
              <a:rPr lang="ru-RU" sz="3200" dirty="0" err="1" smtClean="0">
                <a:solidFill>
                  <a:schemeClr val="tx1"/>
                </a:solidFill>
              </a:rPr>
              <a:t>байланысты</a:t>
            </a:r>
            <a:r>
              <a:rPr lang="ru-RU" sz="3200" dirty="0" smtClean="0">
                <a:solidFill>
                  <a:schemeClr val="tx1"/>
                </a:solidFill>
              </a:rPr>
              <a:t>:</a:t>
            </a:r>
            <a:endParaRPr lang="ru-RU" sz="3200" dirty="0">
              <a:solidFill>
                <a:schemeClr val="tx1"/>
              </a:solidFill>
            </a:endParaRPr>
          </a:p>
        </p:txBody>
      </p:sp>
      <p:sp>
        <p:nvSpPr>
          <p:cNvPr id="3" name="Подзаголовок 2"/>
          <p:cNvSpPr>
            <a:spLocks noGrp="1"/>
          </p:cNvSpPr>
          <p:nvPr>
            <p:ph type="subTitle" idx="1"/>
          </p:nvPr>
        </p:nvSpPr>
        <p:spPr>
          <a:xfrm>
            <a:off x="395536" y="2420888"/>
            <a:ext cx="5040560" cy="3672408"/>
          </a:xfrm>
        </p:spPr>
        <p:txBody>
          <a:bodyPr>
            <a:normAutofit fontScale="70000" lnSpcReduction="20000"/>
          </a:bodyPr>
          <a:lstStyle/>
          <a:p>
            <a:pPr marL="457200" indent="-457200" algn="just">
              <a:buFont typeface="Wingdings" panose="05000000000000000000" pitchFamily="2" charset="2"/>
              <a:buChar char="ü"/>
            </a:pPr>
            <a:r>
              <a:rPr lang="ru-RU" sz="2800" b="1" dirty="0" err="1" smtClean="0">
                <a:solidFill>
                  <a:schemeClr val="tx1"/>
                </a:solidFill>
              </a:rPr>
              <a:t>Шынайы</a:t>
            </a:r>
            <a:r>
              <a:rPr lang="ru-RU" sz="2800" b="1" dirty="0" smtClean="0">
                <a:solidFill>
                  <a:schemeClr val="tx1"/>
                </a:solidFill>
              </a:rPr>
              <a:t> (</a:t>
            </a:r>
            <a:r>
              <a:rPr lang="ru-RU" sz="2800" b="1" dirty="0" err="1" smtClean="0">
                <a:solidFill>
                  <a:schemeClr val="tx1"/>
                </a:solidFill>
              </a:rPr>
              <a:t>немесе</a:t>
            </a:r>
            <a:r>
              <a:rPr lang="ru-RU" sz="2800" b="1" dirty="0" smtClean="0">
                <a:solidFill>
                  <a:schemeClr val="tx1"/>
                </a:solidFill>
              </a:rPr>
              <a:t> </a:t>
            </a:r>
            <a:r>
              <a:rPr lang="ru-RU" sz="2800" b="1" dirty="0" err="1" smtClean="0">
                <a:solidFill>
                  <a:schemeClr val="tx1"/>
                </a:solidFill>
              </a:rPr>
              <a:t>реалистік</a:t>
            </a:r>
            <a:r>
              <a:rPr lang="ru-RU" sz="2800" b="1" dirty="0" smtClean="0">
                <a:solidFill>
                  <a:schemeClr val="tx1"/>
                </a:solidFill>
              </a:rPr>
              <a:t>) </a:t>
            </a:r>
            <a:r>
              <a:rPr lang="ru-RU" sz="2800" b="1" dirty="0" err="1" smtClean="0">
                <a:solidFill>
                  <a:schemeClr val="tx1"/>
                </a:solidFill>
              </a:rPr>
              <a:t>ойлау</a:t>
            </a:r>
            <a:r>
              <a:rPr lang="ru-RU" sz="2800" dirty="0" err="1" smtClean="0">
                <a:solidFill>
                  <a:schemeClr val="tx1"/>
                </a:solidFill>
              </a:rPr>
              <a:t>-ақиқат</a:t>
            </a:r>
            <a:r>
              <a:rPr lang="ru-RU" sz="2800" dirty="0" smtClean="0">
                <a:solidFill>
                  <a:schemeClr val="tx1"/>
                </a:solidFill>
              </a:rPr>
              <a:t> </a:t>
            </a:r>
            <a:r>
              <a:rPr lang="ru-RU" sz="2800" dirty="0" err="1" smtClean="0">
                <a:solidFill>
                  <a:schemeClr val="tx1"/>
                </a:solidFill>
              </a:rPr>
              <a:t>шындыққа</a:t>
            </a:r>
            <a:r>
              <a:rPr lang="ru-RU" sz="2800" dirty="0" smtClean="0">
                <a:solidFill>
                  <a:schemeClr val="tx1"/>
                </a:solidFill>
              </a:rPr>
              <a:t> </a:t>
            </a:r>
            <a:r>
              <a:rPr lang="ru-RU" sz="2800" dirty="0" err="1" smtClean="0">
                <a:solidFill>
                  <a:schemeClr val="tx1"/>
                </a:solidFill>
              </a:rPr>
              <a:t>басым</a:t>
            </a:r>
            <a:r>
              <a:rPr lang="ru-RU" sz="2800" dirty="0" smtClean="0">
                <a:solidFill>
                  <a:schemeClr val="tx1"/>
                </a:solidFill>
              </a:rPr>
              <a:t> </a:t>
            </a:r>
            <a:r>
              <a:rPr lang="ru-RU" sz="2800" dirty="0" err="1" smtClean="0">
                <a:solidFill>
                  <a:schemeClr val="tx1"/>
                </a:solidFill>
              </a:rPr>
              <a:t>түрде</a:t>
            </a:r>
            <a:r>
              <a:rPr lang="ru-RU" sz="2800" dirty="0" smtClean="0">
                <a:solidFill>
                  <a:schemeClr val="tx1"/>
                </a:solidFill>
              </a:rPr>
              <a:t> </a:t>
            </a:r>
            <a:r>
              <a:rPr lang="ru-RU" sz="2800" dirty="0" err="1" smtClean="0">
                <a:solidFill>
                  <a:schemeClr val="tx1"/>
                </a:solidFill>
              </a:rPr>
              <a:t>бағытталған</a:t>
            </a:r>
            <a:r>
              <a:rPr lang="ru-RU" sz="2800" dirty="0" smtClean="0">
                <a:solidFill>
                  <a:schemeClr val="tx1"/>
                </a:solidFill>
              </a:rPr>
              <a:t>, </a:t>
            </a:r>
            <a:r>
              <a:rPr lang="ru-RU" sz="2800" dirty="0" err="1" smtClean="0">
                <a:solidFill>
                  <a:schemeClr val="tx1"/>
                </a:solidFill>
              </a:rPr>
              <a:t>логикалық</a:t>
            </a:r>
            <a:r>
              <a:rPr lang="ru-RU" sz="2800" dirty="0" smtClean="0">
                <a:solidFill>
                  <a:schemeClr val="tx1"/>
                </a:solidFill>
              </a:rPr>
              <a:t> </a:t>
            </a:r>
            <a:r>
              <a:rPr lang="ru-RU" sz="2800" dirty="0" err="1" smtClean="0">
                <a:solidFill>
                  <a:schemeClr val="tx1"/>
                </a:solidFill>
              </a:rPr>
              <a:t>заңдармен</a:t>
            </a:r>
            <a:r>
              <a:rPr lang="ru-RU" sz="2800" dirty="0" smtClean="0">
                <a:solidFill>
                  <a:schemeClr val="tx1"/>
                </a:solidFill>
              </a:rPr>
              <a:t> </a:t>
            </a:r>
            <a:r>
              <a:rPr lang="ru-RU" sz="2800" dirty="0" err="1" smtClean="0">
                <a:solidFill>
                  <a:schemeClr val="tx1"/>
                </a:solidFill>
              </a:rPr>
              <a:t>реттелетін</a:t>
            </a:r>
            <a:r>
              <a:rPr lang="ru-RU" sz="2800" dirty="0" smtClean="0">
                <a:solidFill>
                  <a:schemeClr val="tx1"/>
                </a:solidFill>
              </a:rPr>
              <a:t> </a:t>
            </a:r>
            <a:r>
              <a:rPr lang="ru-RU" sz="2800" dirty="0" err="1" smtClean="0">
                <a:solidFill>
                  <a:schemeClr val="tx1"/>
                </a:solidFill>
              </a:rPr>
              <a:t>ойлаудың</a:t>
            </a:r>
            <a:r>
              <a:rPr lang="ru-RU" sz="2800" dirty="0" smtClean="0">
                <a:solidFill>
                  <a:schemeClr val="tx1"/>
                </a:solidFill>
              </a:rPr>
              <a:t> </a:t>
            </a:r>
            <a:r>
              <a:rPr lang="ru-RU" sz="2800" dirty="0" err="1" smtClean="0">
                <a:solidFill>
                  <a:schemeClr val="tx1"/>
                </a:solidFill>
              </a:rPr>
              <a:t>бір</a:t>
            </a:r>
            <a:r>
              <a:rPr lang="ru-RU" sz="2800" dirty="0" smtClean="0">
                <a:solidFill>
                  <a:schemeClr val="tx1"/>
                </a:solidFill>
              </a:rPr>
              <a:t> </a:t>
            </a:r>
            <a:r>
              <a:rPr lang="ru-RU" sz="2800" dirty="0" err="1" smtClean="0">
                <a:solidFill>
                  <a:schemeClr val="tx1"/>
                </a:solidFill>
              </a:rPr>
              <a:t>түрі</a:t>
            </a:r>
            <a:r>
              <a:rPr lang="ru-RU" sz="2800" dirty="0" smtClean="0">
                <a:solidFill>
                  <a:schemeClr val="tx1"/>
                </a:solidFill>
              </a:rPr>
              <a:t>.</a:t>
            </a:r>
          </a:p>
          <a:p>
            <a:pPr algn="just"/>
            <a:endParaRPr lang="ru-RU" sz="2800" dirty="0" smtClean="0">
              <a:solidFill>
                <a:schemeClr val="tx1"/>
              </a:solidFill>
            </a:endParaRPr>
          </a:p>
          <a:p>
            <a:pPr marL="457200" indent="-457200" algn="just">
              <a:buFont typeface="Wingdings" panose="05000000000000000000" pitchFamily="2" charset="2"/>
              <a:buChar char="ü"/>
            </a:pPr>
            <a:r>
              <a:rPr lang="ru-RU" sz="2800" b="1" dirty="0" err="1" smtClean="0">
                <a:solidFill>
                  <a:schemeClr val="tx1"/>
                </a:solidFill>
              </a:rPr>
              <a:t>Аутистік</a:t>
            </a:r>
            <a:r>
              <a:rPr lang="ru-RU" sz="2800" b="1" dirty="0" smtClean="0">
                <a:solidFill>
                  <a:schemeClr val="tx1"/>
                </a:solidFill>
              </a:rPr>
              <a:t> </a:t>
            </a:r>
            <a:r>
              <a:rPr lang="ru-RU" sz="2800" b="1" dirty="0" err="1" smtClean="0">
                <a:solidFill>
                  <a:schemeClr val="tx1"/>
                </a:solidFill>
              </a:rPr>
              <a:t>ойлау</a:t>
            </a:r>
            <a:r>
              <a:rPr lang="ru-RU" sz="2800" dirty="0" err="1" smtClean="0">
                <a:solidFill>
                  <a:schemeClr val="tx1"/>
                </a:solidFill>
              </a:rPr>
              <a:t>-адамның</a:t>
            </a:r>
            <a:r>
              <a:rPr lang="ru-RU" sz="2800" dirty="0" smtClean="0">
                <a:solidFill>
                  <a:schemeClr val="tx1"/>
                </a:solidFill>
              </a:rPr>
              <a:t> </a:t>
            </a:r>
            <a:r>
              <a:rPr lang="ru-RU" sz="2800" dirty="0" err="1" smtClean="0">
                <a:solidFill>
                  <a:schemeClr val="tx1"/>
                </a:solidFill>
              </a:rPr>
              <a:t>ниеттерін</a:t>
            </a:r>
            <a:r>
              <a:rPr lang="ru-RU" sz="2800" dirty="0" smtClean="0">
                <a:solidFill>
                  <a:schemeClr val="tx1"/>
                </a:solidFill>
              </a:rPr>
              <a:t> </a:t>
            </a:r>
            <a:r>
              <a:rPr lang="ru-RU" sz="2800" dirty="0" err="1" smtClean="0">
                <a:solidFill>
                  <a:schemeClr val="tx1"/>
                </a:solidFill>
              </a:rPr>
              <a:t>жүзеге</a:t>
            </a:r>
            <a:r>
              <a:rPr lang="ru-RU" sz="2800" dirty="0" smtClean="0">
                <a:solidFill>
                  <a:schemeClr val="tx1"/>
                </a:solidFill>
              </a:rPr>
              <a:t> </a:t>
            </a:r>
            <a:r>
              <a:rPr lang="ru-RU" sz="2800" dirty="0" err="1" smtClean="0">
                <a:solidFill>
                  <a:schemeClr val="tx1"/>
                </a:solidFill>
              </a:rPr>
              <a:t>асырумен</a:t>
            </a:r>
            <a:r>
              <a:rPr lang="ru-RU" sz="2800" dirty="0" smtClean="0">
                <a:solidFill>
                  <a:schemeClr val="tx1"/>
                </a:solidFill>
              </a:rPr>
              <a:t> </a:t>
            </a:r>
            <a:r>
              <a:rPr lang="ru-RU" sz="2800" dirty="0" err="1" smtClean="0">
                <a:solidFill>
                  <a:schemeClr val="tx1"/>
                </a:solidFill>
              </a:rPr>
              <a:t>байланысты</a:t>
            </a:r>
            <a:r>
              <a:rPr lang="ru-RU" sz="2800" dirty="0" smtClean="0">
                <a:solidFill>
                  <a:schemeClr val="tx1"/>
                </a:solidFill>
              </a:rPr>
              <a:t> </a:t>
            </a:r>
            <a:r>
              <a:rPr lang="ru-RU" sz="2800" dirty="0" err="1" smtClean="0">
                <a:solidFill>
                  <a:schemeClr val="tx1"/>
                </a:solidFill>
              </a:rPr>
              <a:t>болатын</a:t>
            </a:r>
            <a:r>
              <a:rPr lang="ru-RU" sz="2800" dirty="0" smtClean="0">
                <a:solidFill>
                  <a:schemeClr val="tx1"/>
                </a:solidFill>
              </a:rPr>
              <a:t> </a:t>
            </a:r>
            <a:r>
              <a:rPr lang="ru-RU" sz="2800" dirty="0" err="1" smtClean="0">
                <a:solidFill>
                  <a:schemeClr val="tx1"/>
                </a:solidFill>
              </a:rPr>
              <a:t>ойлау</a:t>
            </a:r>
            <a:r>
              <a:rPr lang="ru-RU" sz="2800" dirty="0" smtClean="0">
                <a:solidFill>
                  <a:schemeClr val="tx1"/>
                </a:solidFill>
              </a:rPr>
              <a:t> </a:t>
            </a:r>
            <a:r>
              <a:rPr lang="ru-RU" sz="2800" dirty="0" err="1" smtClean="0">
                <a:solidFill>
                  <a:schemeClr val="tx1"/>
                </a:solidFill>
              </a:rPr>
              <a:t>түрі</a:t>
            </a:r>
            <a:r>
              <a:rPr lang="ru-RU" sz="2800" dirty="0" smtClean="0">
                <a:solidFill>
                  <a:schemeClr val="tx1"/>
                </a:solidFill>
              </a:rPr>
              <a:t>. </a:t>
            </a:r>
            <a:r>
              <a:rPr lang="ru-RU" sz="2800" dirty="0" err="1" smtClean="0">
                <a:solidFill>
                  <a:schemeClr val="tx1"/>
                </a:solidFill>
              </a:rPr>
              <a:t>Осыған</a:t>
            </a:r>
            <a:r>
              <a:rPr lang="ru-RU" sz="2800" dirty="0" smtClean="0">
                <a:solidFill>
                  <a:schemeClr val="tx1"/>
                </a:solidFill>
              </a:rPr>
              <a:t> </a:t>
            </a:r>
            <a:r>
              <a:rPr lang="ru-RU" sz="2800" dirty="0" err="1" smtClean="0">
                <a:solidFill>
                  <a:schemeClr val="tx1"/>
                </a:solidFill>
              </a:rPr>
              <a:t>ұқсас</a:t>
            </a:r>
            <a:r>
              <a:rPr lang="ru-RU" sz="2800" dirty="0" smtClean="0">
                <a:solidFill>
                  <a:schemeClr val="tx1"/>
                </a:solidFill>
              </a:rPr>
              <a:t> </a:t>
            </a:r>
            <a:r>
              <a:rPr lang="ru-RU" sz="2800" dirty="0" err="1" smtClean="0">
                <a:solidFill>
                  <a:schemeClr val="tx1"/>
                </a:solidFill>
              </a:rPr>
              <a:t>келетін</a:t>
            </a:r>
            <a:r>
              <a:rPr lang="ru-RU" sz="2800" dirty="0" smtClean="0">
                <a:solidFill>
                  <a:schemeClr val="tx1"/>
                </a:solidFill>
              </a:rPr>
              <a:t> </a:t>
            </a:r>
            <a:r>
              <a:rPr lang="ru-RU" sz="2800" dirty="0" err="1" smtClean="0">
                <a:solidFill>
                  <a:schemeClr val="tx1"/>
                </a:solidFill>
              </a:rPr>
              <a:t>эгоцентрлік</a:t>
            </a:r>
            <a:r>
              <a:rPr lang="ru-RU" sz="2800" dirty="0" smtClean="0">
                <a:solidFill>
                  <a:schemeClr val="tx1"/>
                </a:solidFill>
              </a:rPr>
              <a:t> </a:t>
            </a:r>
            <a:r>
              <a:rPr lang="ru-RU" sz="2800" dirty="0" err="1" smtClean="0">
                <a:solidFill>
                  <a:schemeClr val="tx1"/>
                </a:solidFill>
              </a:rPr>
              <a:t>ойлаудың</a:t>
            </a:r>
            <a:r>
              <a:rPr lang="ru-RU" sz="2800" dirty="0" smtClean="0">
                <a:solidFill>
                  <a:schemeClr val="tx1"/>
                </a:solidFill>
              </a:rPr>
              <a:t> </a:t>
            </a:r>
            <a:r>
              <a:rPr lang="ru-RU" sz="2800" dirty="0" err="1" smtClean="0">
                <a:solidFill>
                  <a:schemeClr val="tx1"/>
                </a:solidFill>
              </a:rPr>
              <a:t>ерекшілігі-адамның</a:t>
            </a:r>
            <a:r>
              <a:rPr lang="ru-RU" sz="2800" dirty="0" smtClean="0">
                <a:solidFill>
                  <a:schemeClr val="tx1"/>
                </a:solidFill>
              </a:rPr>
              <a:t> </a:t>
            </a:r>
            <a:r>
              <a:rPr lang="ru-RU" sz="2800" dirty="0" err="1" smtClean="0">
                <a:solidFill>
                  <a:schemeClr val="tx1"/>
                </a:solidFill>
              </a:rPr>
              <a:t>басқа</a:t>
            </a:r>
            <a:r>
              <a:rPr lang="ru-RU" sz="2800" dirty="0" smtClean="0">
                <a:solidFill>
                  <a:schemeClr val="tx1"/>
                </a:solidFill>
              </a:rPr>
              <a:t> </a:t>
            </a:r>
            <a:r>
              <a:rPr lang="ru-RU" sz="2800" dirty="0" err="1" smtClean="0">
                <a:solidFill>
                  <a:schemeClr val="tx1"/>
                </a:solidFill>
              </a:rPr>
              <a:t>біреудің</a:t>
            </a:r>
            <a:r>
              <a:rPr lang="ru-RU" sz="2800" dirty="0" smtClean="0">
                <a:solidFill>
                  <a:schemeClr val="tx1"/>
                </a:solidFill>
              </a:rPr>
              <a:t> </a:t>
            </a:r>
            <a:r>
              <a:rPr lang="ru-RU" sz="2800" dirty="0" err="1" smtClean="0">
                <a:solidFill>
                  <a:schemeClr val="tx1"/>
                </a:solidFill>
              </a:rPr>
              <a:t>позициясында</a:t>
            </a:r>
            <a:r>
              <a:rPr lang="ru-RU" sz="2800" dirty="0" smtClean="0">
                <a:solidFill>
                  <a:schemeClr val="tx1"/>
                </a:solidFill>
              </a:rPr>
              <a:t> </a:t>
            </a:r>
            <a:r>
              <a:rPr lang="ru-RU" sz="2800" dirty="0" err="1" smtClean="0">
                <a:solidFill>
                  <a:schemeClr val="tx1"/>
                </a:solidFill>
              </a:rPr>
              <a:t>тұра</a:t>
            </a:r>
            <a:r>
              <a:rPr lang="ru-RU" sz="2800" dirty="0" smtClean="0">
                <a:solidFill>
                  <a:schemeClr val="tx1"/>
                </a:solidFill>
              </a:rPr>
              <a:t> </a:t>
            </a:r>
            <a:r>
              <a:rPr lang="ru-RU" sz="2800" dirty="0" err="1" smtClean="0">
                <a:solidFill>
                  <a:schemeClr val="tx1"/>
                </a:solidFill>
              </a:rPr>
              <a:t>алмауы</a:t>
            </a:r>
            <a:r>
              <a:rPr lang="ru-RU" sz="2800" dirty="0" smtClean="0">
                <a:solidFill>
                  <a:schemeClr val="tx1"/>
                </a:solidFill>
              </a:rPr>
              <a:t>.</a:t>
            </a:r>
          </a:p>
          <a:p>
            <a:endParaRPr lang="ru-R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2420888"/>
            <a:ext cx="2592289" cy="3528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0083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8712968" cy="720080"/>
          </a:xfrm>
          <a:solidFill>
            <a:schemeClr val="accent1">
              <a:lumMod val="20000"/>
              <a:lumOff val="80000"/>
            </a:schemeClr>
          </a:solidFill>
        </p:spPr>
        <p:txBody>
          <a:bodyPr>
            <a:normAutofit/>
          </a:bodyPr>
          <a:lstStyle/>
          <a:p>
            <a:pPr algn="ctr"/>
            <a:r>
              <a:rPr lang="ru-RU" sz="2800" b="1" dirty="0" err="1" smtClean="0"/>
              <a:t>Ойлау</a:t>
            </a:r>
            <a:r>
              <a:rPr lang="ru-RU" sz="2800" b="1" dirty="0" smtClean="0"/>
              <a:t> </a:t>
            </a:r>
            <a:r>
              <a:rPr lang="ru-RU" sz="2800" b="1" dirty="0" err="1" smtClean="0"/>
              <a:t>іс-әрекетінің</a:t>
            </a:r>
            <a:r>
              <a:rPr lang="ru-RU" sz="2800" b="1" dirty="0" smtClean="0"/>
              <a:t> </a:t>
            </a:r>
            <a:r>
              <a:rPr lang="ru-RU" sz="2800" b="1" dirty="0" err="1" smtClean="0"/>
              <a:t>өніміне</a:t>
            </a:r>
            <a:r>
              <a:rPr lang="ru-RU" sz="2800" b="1" dirty="0" smtClean="0"/>
              <a:t> </a:t>
            </a:r>
            <a:r>
              <a:rPr lang="ru-RU" sz="2800" b="1" dirty="0" err="1" smtClean="0"/>
              <a:t>байланысты</a:t>
            </a:r>
            <a:r>
              <a:rPr lang="ru-RU" sz="2800" b="1" dirty="0" smtClean="0"/>
              <a:t>:</a:t>
            </a:r>
            <a:endParaRPr lang="ru-RU" sz="2800" b="1" dirty="0"/>
          </a:p>
        </p:txBody>
      </p:sp>
      <p:sp>
        <p:nvSpPr>
          <p:cNvPr id="3" name="Подзаголовок 2"/>
          <p:cNvSpPr>
            <a:spLocks noGrp="1"/>
          </p:cNvSpPr>
          <p:nvPr>
            <p:ph type="subTitle" idx="1"/>
          </p:nvPr>
        </p:nvSpPr>
        <p:spPr>
          <a:xfrm>
            <a:off x="323528" y="1484784"/>
            <a:ext cx="4320480" cy="4608512"/>
          </a:xfrm>
          <a:solidFill>
            <a:schemeClr val="accent1">
              <a:lumMod val="20000"/>
              <a:lumOff val="80000"/>
            </a:schemeClr>
          </a:solidFill>
        </p:spPr>
        <p:txBody>
          <a:bodyPr/>
          <a:lstStyle/>
          <a:p>
            <a:pPr algn="just"/>
            <a:r>
              <a:rPr lang="ru-RU" sz="2400" b="1" dirty="0" smtClean="0">
                <a:solidFill>
                  <a:schemeClr val="tx1"/>
                </a:solidFill>
              </a:rPr>
              <a:t>1)</a:t>
            </a:r>
            <a:r>
              <a:rPr lang="ru-RU" sz="2400" b="1" dirty="0" err="1" smtClean="0">
                <a:solidFill>
                  <a:schemeClr val="tx1"/>
                </a:solidFill>
              </a:rPr>
              <a:t>Продуктивтік</a:t>
            </a:r>
            <a:r>
              <a:rPr lang="ru-RU" sz="2400" b="1" dirty="0" smtClean="0">
                <a:solidFill>
                  <a:schemeClr val="tx1"/>
                </a:solidFill>
              </a:rPr>
              <a:t> </a:t>
            </a:r>
            <a:r>
              <a:rPr lang="ru-RU" sz="2400" b="1" dirty="0" err="1" smtClean="0">
                <a:solidFill>
                  <a:schemeClr val="tx1"/>
                </a:solidFill>
              </a:rPr>
              <a:t>ойлау</a:t>
            </a:r>
            <a:r>
              <a:rPr lang="ru-RU" sz="2400" dirty="0" err="1" smtClean="0">
                <a:solidFill>
                  <a:schemeClr val="tx1"/>
                </a:solidFill>
              </a:rPr>
              <a:t>-адамның</a:t>
            </a:r>
            <a:r>
              <a:rPr lang="ru-RU" sz="2400" dirty="0" smtClean="0">
                <a:solidFill>
                  <a:schemeClr val="tx1"/>
                </a:solidFill>
              </a:rPr>
              <a:t> </a:t>
            </a:r>
            <a:r>
              <a:rPr lang="ru-RU" sz="2400" dirty="0" err="1" smtClean="0">
                <a:solidFill>
                  <a:schemeClr val="tx1"/>
                </a:solidFill>
              </a:rPr>
              <a:t>ойлау</a:t>
            </a:r>
            <a:r>
              <a:rPr lang="ru-RU" sz="2400" dirty="0" smtClean="0">
                <a:solidFill>
                  <a:schemeClr val="tx1"/>
                </a:solidFill>
              </a:rPr>
              <a:t> </a:t>
            </a:r>
            <a:r>
              <a:rPr lang="ru-RU" sz="2400" dirty="0" err="1" smtClean="0">
                <a:solidFill>
                  <a:schemeClr val="tx1"/>
                </a:solidFill>
              </a:rPr>
              <a:t>іс-әрекетінің</a:t>
            </a:r>
            <a:r>
              <a:rPr lang="ru-RU" sz="2400" dirty="0" smtClean="0">
                <a:solidFill>
                  <a:schemeClr val="tx1"/>
                </a:solidFill>
              </a:rPr>
              <a:t> </a:t>
            </a:r>
            <a:r>
              <a:rPr lang="ru-RU" sz="2400" dirty="0" err="1" smtClean="0">
                <a:solidFill>
                  <a:schemeClr val="tx1"/>
                </a:solidFill>
              </a:rPr>
              <a:t>жаңа</a:t>
            </a:r>
            <a:r>
              <a:rPr lang="ru-RU" sz="2400" dirty="0" smtClean="0">
                <a:solidFill>
                  <a:schemeClr val="tx1"/>
                </a:solidFill>
              </a:rPr>
              <a:t> </a:t>
            </a:r>
            <a:r>
              <a:rPr lang="ru-RU" sz="2400" dirty="0" err="1" smtClean="0">
                <a:solidFill>
                  <a:schemeClr val="tx1"/>
                </a:solidFill>
              </a:rPr>
              <a:t>өнімін</a:t>
            </a:r>
            <a:r>
              <a:rPr lang="ru-RU" sz="2400" dirty="0" smtClean="0">
                <a:solidFill>
                  <a:schemeClr val="tx1"/>
                </a:solidFill>
              </a:rPr>
              <a:t> </a:t>
            </a:r>
            <a:r>
              <a:rPr lang="ru-RU" sz="2400" dirty="0" err="1" smtClean="0">
                <a:solidFill>
                  <a:schemeClr val="tx1"/>
                </a:solidFill>
              </a:rPr>
              <a:t>шығару</a:t>
            </a:r>
            <a:r>
              <a:rPr lang="ru-RU" sz="2400" dirty="0" smtClean="0">
                <a:solidFill>
                  <a:schemeClr val="tx1"/>
                </a:solidFill>
              </a:rPr>
              <a:t>.</a:t>
            </a:r>
          </a:p>
          <a:p>
            <a:pPr algn="just"/>
            <a:endParaRPr lang="ru-RU" sz="2400" dirty="0" smtClean="0">
              <a:solidFill>
                <a:schemeClr val="tx1"/>
              </a:solidFill>
            </a:endParaRPr>
          </a:p>
          <a:p>
            <a:pPr algn="just"/>
            <a:r>
              <a:rPr lang="ru-RU" sz="2400" dirty="0" smtClean="0">
                <a:solidFill>
                  <a:schemeClr val="tx1"/>
                </a:solidFill>
              </a:rPr>
              <a:t>2)</a:t>
            </a:r>
            <a:r>
              <a:rPr lang="ru-RU" sz="2400" b="1" dirty="0" err="1" smtClean="0">
                <a:solidFill>
                  <a:schemeClr val="tx1"/>
                </a:solidFill>
              </a:rPr>
              <a:t>Репродуктивтік</a:t>
            </a:r>
            <a:r>
              <a:rPr lang="ru-RU" sz="2400" b="1" dirty="0" smtClean="0">
                <a:solidFill>
                  <a:schemeClr val="tx1"/>
                </a:solidFill>
              </a:rPr>
              <a:t> </a:t>
            </a:r>
            <a:r>
              <a:rPr lang="ru-RU" sz="2400" b="1" dirty="0" err="1" smtClean="0">
                <a:solidFill>
                  <a:schemeClr val="tx1"/>
                </a:solidFill>
              </a:rPr>
              <a:t>ойлау-</a:t>
            </a:r>
            <a:r>
              <a:rPr lang="ru-RU" sz="2400" dirty="0" err="1" smtClean="0">
                <a:solidFill>
                  <a:schemeClr val="tx1"/>
                </a:solidFill>
              </a:rPr>
              <a:t>ойлау</a:t>
            </a:r>
            <a:r>
              <a:rPr lang="ru-RU" sz="2400" dirty="0" smtClean="0">
                <a:solidFill>
                  <a:schemeClr val="tx1"/>
                </a:solidFill>
              </a:rPr>
              <a:t> </a:t>
            </a:r>
            <a:r>
              <a:rPr lang="ru-RU" sz="2400" dirty="0" err="1" smtClean="0">
                <a:solidFill>
                  <a:schemeClr val="tx1"/>
                </a:solidFill>
              </a:rPr>
              <a:t>іс-әрекеті</a:t>
            </a:r>
            <a:r>
              <a:rPr lang="ru-RU" sz="2400" dirty="0" smtClean="0">
                <a:solidFill>
                  <a:schemeClr val="tx1"/>
                </a:solidFill>
              </a:rPr>
              <a:t> </a:t>
            </a:r>
            <a:r>
              <a:rPr lang="ru-RU" sz="2400" dirty="0" err="1" smtClean="0">
                <a:solidFill>
                  <a:schemeClr val="tx1"/>
                </a:solidFill>
              </a:rPr>
              <a:t>барысында</a:t>
            </a:r>
            <a:r>
              <a:rPr lang="ru-RU" sz="2400" dirty="0" smtClean="0">
                <a:solidFill>
                  <a:schemeClr val="tx1"/>
                </a:solidFill>
              </a:rPr>
              <a:t> </a:t>
            </a:r>
            <a:r>
              <a:rPr lang="ru-RU" sz="2400" dirty="0" err="1" smtClean="0">
                <a:solidFill>
                  <a:schemeClr val="tx1"/>
                </a:solidFill>
              </a:rPr>
              <a:t>өмірде</a:t>
            </a:r>
            <a:r>
              <a:rPr lang="ru-RU" sz="2400" dirty="0" smtClean="0">
                <a:solidFill>
                  <a:schemeClr val="tx1"/>
                </a:solidFill>
              </a:rPr>
              <a:t> бар </a:t>
            </a:r>
            <a:r>
              <a:rPr lang="ru-RU" sz="2400" dirty="0" err="1" smtClean="0">
                <a:solidFill>
                  <a:schemeClr val="tx1"/>
                </a:solidFill>
              </a:rPr>
              <a:t>білімдерді</a:t>
            </a:r>
            <a:r>
              <a:rPr lang="ru-RU" sz="2400" dirty="0" smtClean="0">
                <a:solidFill>
                  <a:schemeClr val="tx1"/>
                </a:solidFill>
              </a:rPr>
              <a:t> </a:t>
            </a:r>
            <a:r>
              <a:rPr lang="ru-RU" sz="2400" dirty="0" err="1" smtClean="0">
                <a:solidFill>
                  <a:schemeClr val="tx1"/>
                </a:solidFill>
              </a:rPr>
              <a:t>пайдалану</a:t>
            </a:r>
            <a:r>
              <a:rPr lang="ru-RU" sz="2400" dirty="0" smtClean="0">
                <a:solidFill>
                  <a:schemeClr val="tx1"/>
                </a:solidFill>
              </a:rPr>
              <a:t>.</a:t>
            </a:r>
          </a:p>
          <a:p>
            <a:pPr algn="l"/>
            <a:endParaRPr lang="kk-KZ" dirty="0" smtClean="0">
              <a:solidFill>
                <a:schemeClr val="tx1"/>
              </a:solidFill>
            </a:endParaRPr>
          </a:p>
          <a:p>
            <a:pPr algn="l"/>
            <a:r>
              <a:rPr lang="kk-KZ" dirty="0" smtClean="0">
                <a:solidFill>
                  <a:schemeClr val="tx1"/>
                </a:solidFill>
              </a:rPr>
              <a:t>Торренс әдістемесі</a:t>
            </a:r>
            <a:endParaRPr lang="ru-RU" dirty="0">
              <a:solidFill>
                <a:schemeClr val="tx1"/>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2276872"/>
            <a:ext cx="3810000" cy="3930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24184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Ion Boardroom</Template>
  <TotalTime>1016</TotalTime>
  <Words>1059</Words>
  <Application>Microsoft Office PowerPoint</Application>
  <PresentationFormat>Экран (4:3)</PresentationFormat>
  <Paragraphs>113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Грань</vt:lpstr>
      <vt:lpstr>Ойлау турлерiнiң типологиялык  және  генетикалык классификациясы</vt:lpstr>
      <vt:lpstr>- Ойлау </vt:lpstr>
      <vt:lpstr>      ***       Адамның ойлауы әр түрлі деңгейдегі ойлау операцияларынан тұрады. Ал олардың әрқайсысы әр түрлі танымдық мәнге ие. Әр түрлі деңгейдегі ойлаудың түрлері ретінде қарапайым көріністегі көрнекі ойлау мен берілген көрініс шегінен шығатын теориялық ойлауды бөліп көрстеуге болады.</vt:lpstr>
      <vt:lpstr>Ойлау  түрлерінің жіктелуі</vt:lpstr>
      <vt:lpstr>Рефлексия немесе сана деңгейі бойынша:</vt:lpstr>
      <vt:lpstr>Әрекеттің тәсілдері негізінде:</vt:lpstr>
      <vt:lpstr>Ойлаудың функцияларына байланысты:</vt:lpstr>
      <vt:lpstr>Ойлау бағыттылығымен байланысты:</vt:lpstr>
      <vt:lpstr>Ойлау іс-әрекетінің өніміне байланысты:</vt:lpstr>
      <vt:lpstr>Еріктік  күштің жұмсалуына байланысты.</vt:lpstr>
      <vt:lpstr>Слайд 11</vt:lpstr>
      <vt:lpstr>Слайд 12</vt:lpstr>
      <vt:lpstr>Слайд 13</vt:lpstr>
      <vt:lpstr>Слайд 14</vt:lpstr>
      <vt:lpstr>Слайд 15</vt:lpstr>
      <vt:lpstr>Слайд 16</vt:lpstr>
      <vt:lpstr>Ойлаудың  түрлері</vt:lpstr>
      <vt:lpstr>Сипатына қарай</vt:lpstr>
      <vt:lpstr>Слайд 19</vt:lpstr>
      <vt:lpstr>КҮРДЕЛІ ОЙЛАУДЫҢ ТАҒЫ БІР ТҮРІ - ЛОГИКАЛЫҚ ОЙЛАУ</vt:lpstr>
      <vt:lpstr>Слайд 21</vt:lpstr>
      <vt:lpstr>Слайд 22</vt:lpstr>
      <vt:lpstr>Слайд 23</vt:lpstr>
      <vt:lpstr>Слайд 24</vt:lpstr>
      <vt:lpstr>Слайд 25</vt:lpstr>
      <vt:lpstr>  </vt:lpstr>
      <vt:lpstr>«2 жұлдыз, бір тілек»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Ойлау</dc:title>
  <dc:creator>user</dc:creator>
  <cp:lastModifiedBy>ASUS</cp:lastModifiedBy>
  <cp:revision>59</cp:revision>
  <dcterms:created xsi:type="dcterms:W3CDTF">2014-04-21T19:45:42Z</dcterms:created>
  <dcterms:modified xsi:type="dcterms:W3CDTF">2023-06-07T23:33:33Z</dcterms:modified>
</cp:coreProperties>
</file>