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9259550" cy="10833100"/>
  <p:notesSz cx="11430000" cy="10833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24" y="84"/>
      </p:cViewPr>
      <p:guideLst>
        <p:guide orient="horz" pos="2880"/>
        <p:guide pos="3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44466" y="1998027"/>
            <a:ext cx="16370618" cy="868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45" b="0" i="0">
                <a:solidFill>
                  <a:srgbClr val="1B1B2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88933" y="3609340"/>
            <a:ext cx="13481685" cy="350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75" b="0" i="0">
                <a:solidFill>
                  <a:srgbClr val="3F405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12059" y="454025"/>
            <a:ext cx="8963181" cy="868699"/>
          </a:xfrm>
        </p:spPr>
        <p:txBody>
          <a:bodyPr lIns="0" tIns="0" rIns="0" bIns="0"/>
          <a:lstStyle>
            <a:lvl1pPr>
              <a:defRPr sz="5645" b="0" i="0">
                <a:solidFill>
                  <a:srgbClr val="1B1B2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12049" y="1193166"/>
            <a:ext cx="9842700" cy="350096"/>
          </a:xfrm>
        </p:spPr>
        <p:txBody>
          <a:bodyPr lIns="0" tIns="0" rIns="0" bIns="0"/>
          <a:lstStyle>
            <a:lvl1pPr>
              <a:defRPr sz="2275" b="0" i="0">
                <a:solidFill>
                  <a:srgbClr val="3F405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12059" y="454025"/>
            <a:ext cx="8963181" cy="868699"/>
          </a:xfrm>
        </p:spPr>
        <p:txBody>
          <a:bodyPr lIns="0" tIns="0" rIns="0" bIns="0"/>
          <a:lstStyle>
            <a:lvl1pPr>
              <a:defRPr sz="5645" b="0" i="0">
                <a:solidFill>
                  <a:srgbClr val="1B1B2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62978" y="1482407"/>
            <a:ext cx="8377904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918668" y="1482407"/>
            <a:ext cx="8377904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12059" y="454025"/>
            <a:ext cx="8963181" cy="868699"/>
          </a:xfrm>
        </p:spPr>
        <p:txBody>
          <a:bodyPr lIns="0" tIns="0" rIns="0" bIns="0"/>
          <a:lstStyle>
            <a:lvl1pPr>
              <a:defRPr sz="5645" b="0" i="0">
                <a:solidFill>
                  <a:srgbClr val="1B1B2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12059" y="454025"/>
            <a:ext cx="8963181" cy="5155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1B1B2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12049" y="1193166"/>
            <a:ext cx="984270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3F405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548247" y="5994082"/>
            <a:ext cx="6163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62977" y="5994082"/>
            <a:ext cx="44296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866876" y="5994082"/>
            <a:ext cx="44296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70382">
        <a:defRPr>
          <a:latin typeface="+mn-lt"/>
          <a:ea typeface="+mn-ea"/>
          <a:cs typeface="+mn-cs"/>
        </a:defRPr>
      </a:lvl2pPr>
      <a:lvl3pPr marL="1540764">
        <a:defRPr>
          <a:latin typeface="+mn-lt"/>
          <a:ea typeface="+mn-ea"/>
          <a:cs typeface="+mn-cs"/>
        </a:defRPr>
      </a:lvl3pPr>
      <a:lvl4pPr marL="2311146">
        <a:defRPr>
          <a:latin typeface="+mn-lt"/>
          <a:ea typeface="+mn-ea"/>
          <a:cs typeface="+mn-cs"/>
        </a:defRPr>
      </a:lvl4pPr>
      <a:lvl5pPr marL="3081528">
        <a:defRPr>
          <a:latin typeface="+mn-lt"/>
          <a:ea typeface="+mn-ea"/>
          <a:cs typeface="+mn-cs"/>
        </a:defRPr>
      </a:lvl5pPr>
      <a:lvl6pPr marL="3851910">
        <a:defRPr>
          <a:latin typeface="+mn-lt"/>
          <a:ea typeface="+mn-ea"/>
          <a:cs typeface="+mn-cs"/>
        </a:defRPr>
      </a:lvl6pPr>
      <a:lvl7pPr marL="4622292">
        <a:defRPr>
          <a:latin typeface="+mn-lt"/>
          <a:ea typeface="+mn-ea"/>
          <a:cs typeface="+mn-cs"/>
        </a:defRPr>
      </a:lvl7pPr>
      <a:lvl8pPr marL="5392674">
        <a:defRPr>
          <a:latin typeface="+mn-lt"/>
          <a:ea typeface="+mn-ea"/>
          <a:cs typeface="+mn-cs"/>
        </a:defRPr>
      </a:lvl8pPr>
      <a:lvl9pPr marL="61630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70382">
        <a:defRPr>
          <a:latin typeface="+mn-lt"/>
          <a:ea typeface="+mn-ea"/>
          <a:cs typeface="+mn-cs"/>
        </a:defRPr>
      </a:lvl2pPr>
      <a:lvl3pPr marL="1540764">
        <a:defRPr>
          <a:latin typeface="+mn-lt"/>
          <a:ea typeface="+mn-ea"/>
          <a:cs typeface="+mn-cs"/>
        </a:defRPr>
      </a:lvl3pPr>
      <a:lvl4pPr marL="2311146">
        <a:defRPr>
          <a:latin typeface="+mn-lt"/>
          <a:ea typeface="+mn-ea"/>
          <a:cs typeface="+mn-cs"/>
        </a:defRPr>
      </a:lvl4pPr>
      <a:lvl5pPr marL="3081528">
        <a:defRPr>
          <a:latin typeface="+mn-lt"/>
          <a:ea typeface="+mn-ea"/>
          <a:cs typeface="+mn-cs"/>
        </a:defRPr>
      </a:lvl5pPr>
      <a:lvl6pPr marL="3851910">
        <a:defRPr>
          <a:latin typeface="+mn-lt"/>
          <a:ea typeface="+mn-ea"/>
          <a:cs typeface="+mn-cs"/>
        </a:defRPr>
      </a:lvl6pPr>
      <a:lvl7pPr marL="4622292">
        <a:defRPr>
          <a:latin typeface="+mn-lt"/>
          <a:ea typeface="+mn-ea"/>
          <a:cs typeface="+mn-cs"/>
        </a:defRPr>
      </a:lvl7pPr>
      <a:lvl8pPr marL="5392674">
        <a:defRPr>
          <a:latin typeface="+mn-lt"/>
          <a:ea typeface="+mn-ea"/>
          <a:cs typeface="+mn-cs"/>
        </a:defRPr>
      </a:lvl8pPr>
      <a:lvl9pPr marL="61630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710337"/>
            <a:ext cx="19259550" cy="10849547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0"/>
                </a:moveTo>
                <a:lnTo>
                  <a:pt x="0" y="0"/>
                </a:lnTo>
                <a:lnTo>
                  <a:pt x="0" y="6438900"/>
                </a:lnTo>
                <a:lnTo>
                  <a:pt x="11430000" y="6438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9F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709910"/>
            <a:ext cx="7222331" cy="1084911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12055" y="-2433321"/>
            <a:ext cx="5473992" cy="2498238"/>
          </a:xfrm>
          <a:prstGeom prst="rect">
            <a:avLst/>
          </a:prstGeom>
        </p:spPr>
        <p:txBody>
          <a:bodyPr vert="horz" wrap="square" lIns="0" tIns="22469" rIns="0" bIns="0" rtlCol="0">
            <a:spAutoFit/>
          </a:bodyPr>
          <a:lstStyle/>
          <a:p>
            <a:pPr marL="21400">
              <a:spcBef>
                <a:spcPts val="177"/>
              </a:spcBef>
            </a:pPr>
            <a:r>
              <a:rPr sz="7835" spc="143" dirty="0">
                <a:latin typeface="Microsoft Sans Serif"/>
                <a:cs typeface="Microsoft Sans Serif"/>
              </a:rPr>
              <a:t>Ә</a:t>
            </a:r>
            <a:r>
              <a:rPr sz="7835" spc="152" dirty="0"/>
              <a:t>л</a:t>
            </a:r>
            <a:r>
              <a:rPr sz="7835" spc="192" dirty="0"/>
              <a:t>е</a:t>
            </a:r>
            <a:r>
              <a:rPr sz="7835" spc="143" dirty="0"/>
              <a:t>ум</a:t>
            </a:r>
            <a:r>
              <a:rPr sz="7835" spc="59" dirty="0"/>
              <a:t>е</a:t>
            </a:r>
            <a:r>
              <a:rPr sz="7835" spc="-17" dirty="0"/>
              <a:t>т</a:t>
            </a:r>
            <a:r>
              <a:rPr sz="7835" spc="152" dirty="0"/>
              <a:t>т</a:t>
            </a:r>
            <a:r>
              <a:rPr sz="7835" spc="152" dirty="0">
                <a:latin typeface="Microsoft Sans Serif"/>
                <a:cs typeface="Microsoft Sans Serif"/>
              </a:rPr>
              <a:t>і</a:t>
            </a:r>
            <a:r>
              <a:rPr sz="7835" spc="-1736" dirty="0"/>
              <a:t>к</a:t>
            </a:r>
            <a:endParaRPr sz="7835">
              <a:latin typeface="Microsoft Sans Serif"/>
              <a:cs typeface="Microsoft Sans Serif"/>
            </a:endParaRPr>
          </a:p>
          <a:p>
            <a:pPr marL="21400">
              <a:spcBef>
                <a:spcPts val="455"/>
              </a:spcBef>
            </a:pPr>
            <a:r>
              <a:rPr sz="7835" spc="-5687" dirty="0"/>
              <a:t>м</a:t>
            </a:r>
            <a:endParaRPr sz="7835"/>
          </a:p>
        </p:txBody>
      </p:sp>
      <p:sp>
        <p:nvSpPr>
          <p:cNvPr id="5" name="object 5"/>
          <p:cNvSpPr txBox="1"/>
          <p:nvPr/>
        </p:nvSpPr>
        <p:spPr>
          <a:xfrm>
            <a:off x="8212056" y="54370"/>
            <a:ext cx="9138656" cy="2523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00" marR="8560">
              <a:lnSpc>
                <a:spcPts val="9857"/>
              </a:lnSpc>
            </a:pPr>
            <a:r>
              <a:rPr sz="7835" spc="-34" dirty="0">
                <a:solidFill>
                  <a:srgbClr val="1B1B26"/>
                </a:solidFill>
                <a:latin typeface="Lucida Sans Unicode"/>
                <a:cs typeface="Lucida Sans Unicode"/>
              </a:rPr>
              <a:t>деконструкциялау </a:t>
            </a:r>
            <a:r>
              <a:rPr sz="7835" spc="126" dirty="0">
                <a:solidFill>
                  <a:srgbClr val="1B1B26"/>
                </a:solidFill>
                <a:latin typeface="Lucida Sans Unicode"/>
                <a:cs typeface="Lucida Sans Unicode"/>
              </a:rPr>
              <a:t>т</a:t>
            </a:r>
            <a:r>
              <a:rPr sz="7835" spc="126" dirty="0">
                <a:solidFill>
                  <a:srgbClr val="1B1B26"/>
                </a:solidFill>
                <a:latin typeface="Microsoft Sans Serif"/>
                <a:cs typeface="Microsoft Sans Serif"/>
              </a:rPr>
              <a:t>ұ</a:t>
            </a:r>
            <a:r>
              <a:rPr sz="7835" spc="126" dirty="0">
                <a:solidFill>
                  <a:srgbClr val="1B1B26"/>
                </a:solidFill>
                <a:latin typeface="Lucida Sans Unicode"/>
                <a:cs typeface="Lucida Sans Unicode"/>
              </a:rPr>
              <a:t>жы</a:t>
            </a:r>
            <a:r>
              <a:rPr sz="7835" spc="118" dirty="0">
                <a:solidFill>
                  <a:srgbClr val="1B1B26"/>
                </a:solidFill>
                <a:latin typeface="Lucida Sans Unicode"/>
                <a:cs typeface="Lucida Sans Unicode"/>
              </a:rPr>
              <a:t>р</a:t>
            </a:r>
            <a:r>
              <a:rPr sz="7835" spc="126" dirty="0">
                <a:solidFill>
                  <a:srgbClr val="1B1B26"/>
                </a:solidFill>
                <a:latin typeface="Lucida Sans Unicode"/>
                <a:cs typeface="Lucida Sans Unicode"/>
              </a:rPr>
              <a:t>ы</a:t>
            </a:r>
            <a:r>
              <a:rPr sz="7835" spc="118" dirty="0">
                <a:solidFill>
                  <a:srgbClr val="1B1B26"/>
                </a:solidFill>
                <a:latin typeface="Lucida Sans Unicode"/>
                <a:cs typeface="Lucida Sans Unicode"/>
              </a:rPr>
              <a:t>м</a:t>
            </a:r>
            <a:r>
              <a:rPr sz="7835" spc="160" dirty="0">
                <a:solidFill>
                  <a:srgbClr val="1B1B26"/>
                </a:solidFill>
                <a:latin typeface="Lucida Sans Unicode"/>
                <a:cs typeface="Lucida Sans Unicode"/>
              </a:rPr>
              <a:t>д</a:t>
            </a:r>
            <a:r>
              <a:rPr sz="7835" spc="126" dirty="0">
                <a:solidFill>
                  <a:srgbClr val="1B1B26"/>
                </a:solidFill>
                <a:latin typeface="Lucida Sans Unicode"/>
                <a:cs typeface="Lucida Sans Unicode"/>
              </a:rPr>
              <a:t>а</a:t>
            </a:r>
            <a:r>
              <a:rPr sz="7835" spc="118" dirty="0">
                <a:solidFill>
                  <a:srgbClr val="1B1B26"/>
                </a:solidFill>
                <a:latin typeface="Lucida Sans Unicode"/>
                <a:cs typeface="Lucida Sans Unicode"/>
              </a:rPr>
              <a:t>м</a:t>
            </a:r>
            <a:r>
              <a:rPr sz="7835" spc="126" dirty="0">
                <a:solidFill>
                  <a:srgbClr val="1B1B26"/>
                </a:solidFill>
                <a:latin typeface="Lucida Sans Unicode"/>
                <a:cs typeface="Lucida Sans Unicode"/>
              </a:rPr>
              <a:t>а</a:t>
            </a:r>
            <a:r>
              <a:rPr sz="7835" spc="118" dirty="0">
                <a:solidFill>
                  <a:srgbClr val="1B1B26"/>
                </a:solidFill>
                <a:latin typeface="Lucida Sans Unicode"/>
                <a:cs typeface="Lucida Sans Unicode"/>
              </a:rPr>
              <a:t>с</a:t>
            </a:r>
            <a:r>
              <a:rPr sz="7835" spc="-1811" dirty="0">
                <a:solidFill>
                  <a:srgbClr val="1B1B26"/>
                </a:solidFill>
                <a:latin typeface="Lucida Sans Unicode"/>
                <a:cs typeface="Lucida Sans Unicode"/>
              </a:rPr>
              <a:t>ы</a:t>
            </a:r>
            <a:endParaRPr sz="7835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12056" y="2906389"/>
            <a:ext cx="9866239" cy="2767202"/>
          </a:xfrm>
          <a:prstGeom prst="rect">
            <a:avLst/>
          </a:prstGeom>
        </p:spPr>
        <p:txBody>
          <a:bodyPr vert="horz" wrap="square" lIns="0" tIns="24608" rIns="0" bIns="0" rtlCol="0">
            <a:spAutoFit/>
          </a:bodyPr>
          <a:lstStyle/>
          <a:p>
            <a:pPr marL="21400" marR="8560">
              <a:lnSpc>
                <a:spcPct val="133300"/>
              </a:lnSpc>
              <a:spcBef>
                <a:spcPts val="192"/>
              </a:spcBef>
            </a:pP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проблеманы</a:t>
            </a:r>
            <a:r>
              <a:rPr sz="2275" spc="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35" dirty="0">
                <a:solidFill>
                  <a:srgbClr val="3F4054"/>
                </a:solidFill>
                <a:latin typeface="Microsoft Sans Serif"/>
                <a:cs typeface="Microsoft Sans Serif"/>
              </a:rPr>
              <a:t>деконструкциялау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725" dirty="0">
                <a:solidFill>
                  <a:srgbClr val="3F4054"/>
                </a:solidFill>
                <a:latin typeface="Microsoft Sans Serif"/>
                <a:cs typeface="Microsoft Sans Serif"/>
              </a:rPr>
              <a:t>–</a:t>
            </a:r>
            <a:r>
              <a:rPr sz="2275" spc="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бұл</a:t>
            </a:r>
            <a:r>
              <a:rPr sz="2275" spc="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құбылыстарды,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сенімдерді,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43" dirty="0">
                <a:solidFill>
                  <a:srgbClr val="3F4054"/>
                </a:solidFill>
                <a:latin typeface="Microsoft Sans Serif"/>
                <a:cs typeface="Microsoft Sans Serif"/>
              </a:rPr>
              <a:t>нормаларды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және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жүйелерді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35" dirty="0">
                <a:solidFill>
                  <a:srgbClr val="3F4054"/>
                </a:solidFill>
                <a:latin typeface="Microsoft Sans Serif"/>
                <a:cs typeface="Microsoft Sans Serif"/>
              </a:rPr>
              <a:t>сыни </a:t>
            </a:r>
            <a:r>
              <a:rPr sz="2275" spc="143" dirty="0">
                <a:solidFill>
                  <a:srgbClr val="3F4054"/>
                </a:solidFill>
                <a:latin typeface="Microsoft Sans Serif"/>
                <a:cs typeface="Microsoft Sans Serif"/>
              </a:rPr>
              <a:t>тұрғыдан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зерттеу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үшін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қолданылатын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43" dirty="0">
                <a:solidFill>
                  <a:srgbClr val="3F4054"/>
                </a:solidFill>
                <a:latin typeface="Microsoft Sans Serif"/>
                <a:cs typeface="Microsoft Sans Serif"/>
              </a:rPr>
              <a:t>аналитикалық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тәсіл.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-42" dirty="0">
                <a:solidFill>
                  <a:srgbClr val="3F4054"/>
                </a:solidFill>
                <a:latin typeface="Microsoft Sans Serif"/>
                <a:cs typeface="Microsoft Sans Serif"/>
              </a:rPr>
              <a:t>Бұл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әдіс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жасырын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билік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құрылымдарын,</a:t>
            </a:r>
            <a:r>
              <a:rPr sz="2275" spc="5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қысым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жасаушы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механизмдерді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және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бар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</a:t>
            </a:r>
            <a:r>
              <a:rPr sz="2275" spc="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35" dirty="0">
                <a:solidFill>
                  <a:srgbClr val="3F4054"/>
                </a:solidFill>
                <a:latin typeface="Microsoft Sans Serif"/>
                <a:cs typeface="Microsoft Sans Serif"/>
              </a:rPr>
              <a:t>тәртіптерді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69" dirty="0">
                <a:solidFill>
                  <a:srgbClr val="3F4054"/>
                </a:solidFill>
                <a:latin typeface="Microsoft Sans Serif"/>
                <a:cs typeface="Microsoft Sans Serif"/>
              </a:rPr>
              <a:t>қолдайтын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ойлау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тәсілдерін</a:t>
            </a:r>
            <a:r>
              <a:rPr sz="2275" spc="-3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әшкерелеуге</a:t>
            </a:r>
            <a:r>
              <a:rPr sz="2275" spc="-3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бағытталған.</a:t>
            </a:r>
            <a:endParaRPr sz="2275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710336"/>
            <a:ext cx="19259550" cy="12021169"/>
          </a:xfrm>
          <a:custGeom>
            <a:avLst/>
            <a:gdLst/>
            <a:ahLst/>
            <a:cxnLst/>
            <a:rect l="l" t="t" r="r" b="b"/>
            <a:pathLst>
              <a:path w="11430000" h="7134225">
                <a:moveTo>
                  <a:pt x="11430000" y="0"/>
                </a:moveTo>
                <a:lnTo>
                  <a:pt x="0" y="0"/>
                </a:lnTo>
                <a:lnTo>
                  <a:pt x="0" y="7134225"/>
                </a:lnTo>
                <a:lnTo>
                  <a:pt x="11430000" y="713422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9F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710337"/>
            <a:ext cx="7222331" cy="120211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40750" y="-3041885"/>
            <a:ext cx="9694826" cy="895672"/>
          </a:xfrm>
          <a:prstGeom prst="rect">
            <a:avLst/>
          </a:prstGeom>
        </p:spPr>
        <p:txBody>
          <a:bodyPr vert="horz" wrap="square" lIns="0" tIns="26749" rIns="0" bIns="0" rtlCol="0">
            <a:spAutoFit/>
          </a:bodyPr>
          <a:lstStyle/>
          <a:p>
            <a:pPr marL="21400">
              <a:spcBef>
                <a:spcPts val="211"/>
              </a:spcBef>
            </a:pPr>
            <a:r>
              <a:rPr spc="101" dirty="0"/>
              <a:t>Философиялы</a:t>
            </a:r>
            <a:r>
              <a:rPr spc="101" dirty="0">
                <a:latin typeface="Microsoft Sans Serif"/>
                <a:cs typeface="Microsoft Sans Serif"/>
              </a:rPr>
              <a:t>қ</a:t>
            </a:r>
            <a:r>
              <a:rPr spc="76" dirty="0">
                <a:latin typeface="Microsoft Sans Serif"/>
                <a:cs typeface="Microsoft Sans Serif"/>
              </a:rPr>
              <a:t> </a:t>
            </a:r>
            <a:r>
              <a:rPr spc="-17" dirty="0"/>
              <a:t>нег</a:t>
            </a:r>
            <a:r>
              <a:rPr spc="-17" dirty="0">
                <a:latin typeface="Microsoft Sans Serif"/>
                <a:cs typeface="Microsoft Sans Serif"/>
              </a:rPr>
              <a:t>і</a:t>
            </a:r>
            <a:r>
              <a:rPr spc="-17" dirty="0"/>
              <a:t>здер</a:t>
            </a:r>
            <a:r>
              <a:rPr spc="-17" dirty="0">
                <a:latin typeface="Microsoft Sans Serif"/>
                <a:cs typeface="Microsoft Sans Serif"/>
              </a:rPr>
              <a:t>і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233458" y="1056402"/>
            <a:ext cx="10014966" cy="3081528"/>
            <a:chOff x="4886325" y="2828925"/>
            <a:chExt cx="5943600" cy="1828800"/>
          </a:xfrm>
        </p:grpSpPr>
        <p:sp>
          <p:nvSpPr>
            <p:cNvPr id="6" name="object 6"/>
            <p:cNvSpPr/>
            <p:nvPr/>
          </p:nvSpPr>
          <p:spPr>
            <a:xfrm>
              <a:off x="4891087" y="2833687"/>
              <a:ext cx="5934075" cy="1819275"/>
            </a:xfrm>
            <a:custGeom>
              <a:avLst/>
              <a:gdLst/>
              <a:ahLst/>
              <a:cxnLst/>
              <a:rect l="l" t="t" r="r" b="b"/>
              <a:pathLst>
                <a:path w="5934075" h="1819275">
                  <a:moveTo>
                    <a:pt x="5882462" y="0"/>
                  </a:moveTo>
                  <a:lnTo>
                    <a:pt x="51612" y="0"/>
                  </a:lnTo>
                  <a:lnTo>
                    <a:pt x="48018" y="355"/>
                  </a:lnTo>
                  <a:lnTo>
                    <a:pt x="13614" y="18745"/>
                  </a:lnTo>
                  <a:lnTo>
                    <a:pt x="0" y="51612"/>
                  </a:lnTo>
                  <a:lnTo>
                    <a:pt x="0" y="1764030"/>
                  </a:lnTo>
                  <a:lnTo>
                    <a:pt x="0" y="1767649"/>
                  </a:lnTo>
                  <a:lnTo>
                    <a:pt x="18745" y="1805660"/>
                  </a:lnTo>
                  <a:lnTo>
                    <a:pt x="51612" y="1819275"/>
                  </a:lnTo>
                  <a:lnTo>
                    <a:pt x="5882462" y="1819275"/>
                  </a:lnTo>
                  <a:lnTo>
                    <a:pt x="5920460" y="1800529"/>
                  </a:lnTo>
                  <a:lnTo>
                    <a:pt x="5934075" y="1767649"/>
                  </a:lnTo>
                  <a:lnTo>
                    <a:pt x="5934075" y="51612"/>
                  </a:lnTo>
                  <a:lnTo>
                    <a:pt x="5915329" y="13614"/>
                  </a:lnTo>
                  <a:lnTo>
                    <a:pt x="5886043" y="355"/>
                  </a:lnTo>
                  <a:lnTo>
                    <a:pt x="5882462" y="0"/>
                  </a:lnTo>
                  <a:close/>
                </a:path>
              </a:pathLst>
            </a:custGeom>
            <a:solidFill>
              <a:srgbClr val="D2D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91087" y="2833687"/>
              <a:ext cx="5934075" cy="1819275"/>
            </a:xfrm>
            <a:custGeom>
              <a:avLst/>
              <a:gdLst/>
              <a:ahLst/>
              <a:cxnLst/>
              <a:rect l="l" t="t" r="r" b="b"/>
              <a:pathLst>
                <a:path w="5934075" h="1819275">
                  <a:moveTo>
                    <a:pt x="0" y="1764030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5" y="48031"/>
                  </a:lnTo>
                  <a:lnTo>
                    <a:pt x="1066" y="44462"/>
                  </a:lnTo>
                  <a:lnTo>
                    <a:pt x="1765" y="40906"/>
                  </a:lnTo>
                  <a:lnTo>
                    <a:pt x="2819" y="37452"/>
                  </a:lnTo>
                  <a:lnTo>
                    <a:pt x="27571" y="7302"/>
                  </a:lnTo>
                  <a:lnTo>
                    <a:pt x="34099" y="4203"/>
                  </a:lnTo>
                  <a:lnTo>
                    <a:pt x="37452" y="2819"/>
                  </a:lnTo>
                  <a:lnTo>
                    <a:pt x="40906" y="1765"/>
                  </a:lnTo>
                  <a:lnTo>
                    <a:pt x="44462" y="1066"/>
                  </a:lnTo>
                  <a:lnTo>
                    <a:pt x="48018" y="355"/>
                  </a:lnTo>
                  <a:lnTo>
                    <a:pt x="51612" y="0"/>
                  </a:lnTo>
                  <a:lnTo>
                    <a:pt x="55245" y="0"/>
                  </a:lnTo>
                  <a:lnTo>
                    <a:pt x="5878830" y="0"/>
                  </a:lnTo>
                  <a:lnTo>
                    <a:pt x="5882462" y="0"/>
                  </a:lnTo>
                  <a:lnTo>
                    <a:pt x="5886043" y="355"/>
                  </a:lnTo>
                  <a:lnTo>
                    <a:pt x="5889599" y="1066"/>
                  </a:lnTo>
                  <a:lnTo>
                    <a:pt x="5893168" y="1765"/>
                  </a:lnTo>
                  <a:lnTo>
                    <a:pt x="5896622" y="2819"/>
                  </a:lnTo>
                  <a:lnTo>
                    <a:pt x="5899962" y="4203"/>
                  </a:lnTo>
                  <a:lnTo>
                    <a:pt x="5903328" y="5588"/>
                  </a:lnTo>
                  <a:lnTo>
                    <a:pt x="5917895" y="16179"/>
                  </a:lnTo>
                  <a:lnTo>
                    <a:pt x="5920460" y="18745"/>
                  </a:lnTo>
                  <a:lnTo>
                    <a:pt x="5933008" y="44462"/>
                  </a:lnTo>
                  <a:lnTo>
                    <a:pt x="5933719" y="48031"/>
                  </a:lnTo>
                  <a:lnTo>
                    <a:pt x="5934075" y="51612"/>
                  </a:lnTo>
                  <a:lnTo>
                    <a:pt x="5934075" y="55245"/>
                  </a:lnTo>
                  <a:lnTo>
                    <a:pt x="5934075" y="1764030"/>
                  </a:lnTo>
                  <a:lnTo>
                    <a:pt x="5934075" y="1767649"/>
                  </a:lnTo>
                  <a:lnTo>
                    <a:pt x="5933719" y="1771243"/>
                  </a:lnTo>
                  <a:lnTo>
                    <a:pt x="5933008" y="1774812"/>
                  </a:lnTo>
                  <a:lnTo>
                    <a:pt x="5932309" y="1778368"/>
                  </a:lnTo>
                  <a:lnTo>
                    <a:pt x="5917895" y="1803095"/>
                  </a:lnTo>
                  <a:lnTo>
                    <a:pt x="5915329" y="1805660"/>
                  </a:lnTo>
                  <a:lnTo>
                    <a:pt x="5889599" y="1818208"/>
                  </a:lnTo>
                  <a:lnTo>
                    <a:pt x="5886043" y="1818919"/>
                  </a:lnTo>
                  <a:lnTo>
                    <a:pt x="5882462" y="1819275"/>
                  </a:lnTo>
                  <a:lnTo>
                    <a:pt x="5878830" y="1819275"/>
                  </a:lnTo>
                  <a:lnTo>
                    <a:pt x="55245" y="1819275"/>
                  </a:lnTo>
                  <a:lnTo>
                    <a:pt x="51612" y="1819275"/>
                  </a:lnTo>
                  <a:lnTo>
                    <a:pt x="48018" y="1818919"/>
                  </a:lnTo>
                  <a:lnTo>
                    <a:pt x="44462" y="1818208"/>
                  </a:lnTo>
                  <a:lnTo>
                    <a:pt x="40906" y="1817497"/>
                  </a:lnTo>
                  <a:lnTo>
                    <a:pt x="9309" y="1794725"/>
                  </a:lnTo>
                  <a:lnTo>
                    <a:pt x="4203" y="1785162"/>
                  </a:lnTo>
                  <a:lnTo>
                    <a:pt x="2819" y="1781822"/>
                  </a:lnTo>
                  <a:lnTo>
                    <a:pt x="1765" y="1778368"/>
                  </a:lnTo>
                  <a:lnTo>
                    <a:pt x="1066" y="1774812"/>
                  </a:lnTo>
                  <a:lnTo>
                    <a:pt x="355" y="1771243"/>
                  </a:lnTo>
                  <a:lnTo>
                    <a:pt x="0" y="1767649"/>
                  </a:lnTo>
                  <a:lnTo>
                    <a:pt x="0" y="1764030"/>
                  </a:lnTo>
                  <a:close/>
                </a:path>
              </a:pathLst>
            </a:custGeom>
            <a:ln w="9525">
              <a:solidFill>
                <a:srgbClr val="B7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8240750" y="-1578236"/>
            <a:ext cx="10515599" cy="5471660"/>
          </a:xfrm>
          <a:prstGeom prst="rect">
            <a:avLst/>
          </a:prstGeom>
        </p:spPr>
        <p:txBody>
          <a:bodyPr vert="horz" wrap="square" lIns="0" tIns="24608" rIns="0" bIns="0" rtlCol="0">
            <a:spAutoFit/>
          </a:bodyPr>
          <a:lstStyle/>
          <a:p>
            <a:pPr marL="21400" marR="8560">
              <a:lnSpc>
                <a:spcPct val="133100"/>
              </a:lnSpc>
              <a:spcBef>
                <a:spcPts val="192"/>
              </a:spcBef>
            </a:pPr>
            <a:r>
              <a:rPr dirty="0"/>
              <a:t>Бұл</a:t>
            </a:r>
            <a:r>
              <a:rPr spc="126" dirty="0"/>
              <a:t> контексте </a:t>
            </a:r>
            <a:r>
              <a:rPr spc="135" dirty="0"/>
              <a:t>деконструкция</a:t>
            </a:r>
            <a:r>
              <a:rPr spc="143" dirty="0"/>
              <a:t> </a:t>
            </a:r>
            <a:r>
              <a:rPr spc="118" dirty="0"/>
              <a:t>ұғымы</a:t>
            </a:r>
            <a:r>
              <a:rPr spc="126" dirty="0"/>
              <a:t> </a:t>
            </a:r>
            <a:r>
              <a:rPr dirty="0"/>
              <a:t>философиядан,</a:t>
            </a:r>
            <a:r>
              <a:rPr spc="135" dirty="0"/>
              <a:t> </a:t>
            </a:r>
            <a:r>
              <a:rPr spc="-17" dirty="0"/>
              <a:t>әсіресе </a:t>
            </a:r>
            <a:r>
              <a:rPr spc="143" dirty="0"/>
              <a:t>деконструкционистік</a:t>
            </a:r>
            <a:r>
              <a:rPr spc="-25" dirty="0"/>
              <a:t> </a:t>
            </a:r>
            <a:r>
              <a:rPr spc="101" dirty="0"/>
              <a:t>әдістің</a:t>
            </a:r>
            <a:r>
              <a:rPr spc="-25" dirty="0"/>
              <a:t> </a:t>
            </a:r>
            <a:r>
              <a:rPr spc="84" dirty="0"/>
              <a:t>негізін</a:t>
            </a:r>
            <a:r>
              <a:rPr spc="-34" dirty="0"/>
              <a:t> </a:t>
            </a:r>
            <a:r>
              <a:rPr spc="110" dirty="0"/>
              <a:t>салушы</a:t>
            </a:r>
            <a:r>
              <a:rPr spc="-25" dirty="0"/>
              <a:t> </a:t>
            </a:r>
            <a:r>
              <a:rPr spc="152" dirty="0"/>
              <a:t>Жак</a:t>
            </a:r>
            <a:r>
              <a:rPr spc="-25" dirty="0"/>
              <a:t> </a:t>
            </a:r>
            <a:r>
              <a:rPr spc="126" dirty="0"/>
              <a:t>Дерриданың </a:t>
            </a:r>
            <a:r>
              <a:rPr spc="84" dirty="0"/>
              <a:t>еңбегінен</a:t>
            </a:r>
            <a:r>
              <a:rPr spc="-17" dirty="0"/>
              <a:t> </a:t>
            </a:r>
            <a:r>
              <a:rPr spc="118" dirty="0"/>
              <a:t>алынған.</a:t>
            </a:r>
            <a:r>
              <a:rPr spc="-8" dirty="0"/>
              <a:t> </a:t>
            </a:r>
            <a:r>
              <a:rPr spc="126" dirty="0"/>
              <a:t>Деконструкция</a:t>
            </a:r>
            <a:r>
              <a:rPr spc="-8" dirty="0"/>
              <a:t> </a:t>
            </a:r>
            <a:r>
              <a:rPr spc="286" dirty="0"/>
              <a:t>-</a:t>
            </a:r>
            <a:r>
              <a:rPr spc="-8" dirty="0"/>
              <a:t> </a:t>
            </a:r>
            <a:r>
              <a:rPr spc="118" dirty="0"/>
              <a:t>тұрақты</a:t>
            </a:r>
            <a:r>
              <a:rPr spc="-17" dirty="0"/>
              <a:t> </a:t>
            </a:r>
            <a:r>
              <a:rPr spc="93" dirty="0"/>
              <a:t>және</a:t>
            </a:r>
            <a:r>
              <a:rPr spc="-8" dirty="0"/>
              <a:t> </a:t>
            </a:r>
            <a:r>
              <a:rPr spc="110" dirty="0"/>
              <a:t>тұрақты</a:t>
            </a:r>
            <a:r>
              <a:rPr spc="-8" dirty="0"/>
              <a:t> </a:t>
            </a:r>
            <a:r>
              <a:rPr spc="118" dirty="0"/>
              <a:t>болып көрінетін</a:t>
            </a:r>
            <a:r>
              <a:rPr spc="51" dirty="0"/>
              <a:t> </a:t>
            </a:r>
            <a:r>
              <a:rPr spc="152" dirty="0"/>
              <a:t>құрылымдарды</a:t>
            </a:r>
            <a:r>
              <a:rPr spc="59" dirty="0"/>
              <a:t> </a:t>
            </a:r>
            <a:r>
              <a:rPr dirty="0"/>
              <a:t>ашуға</a:t>
            </a:r>
            <a:r>
              <a:rPr spc="59" dirty="0"/>
              <a:t> </a:t>
            </a:r>
            <a:r>
              <a:rPr spc="93" dirty="0"/>
              <a:t>және</a:t>
            </a:r>
            <a:r>
              <a:rPr spc="59" dirty="0"/>
              <a:t> </a:t>
            </a:r>
            <a:r>
              <a:rPr spc="93" dirty="0"/>
              <a:t>тұрақсыздандыруға </a:t>
            </a:r>
            <a:r>
              <a:rPr spc="126" dirty="0"/>
              <a:t>бағытталған</a:t>
            </a:r>
            <a:r>
              <a:rPr spc="-34" dirty="0"/>
              <a:t> </a:t>
            </a:r>
            <a:r>
              <a:rPr spc="67" dirty="0"/>
              <a:t>тәсіл.</a:t>
            </a:r>
          </a:p>
          <a:p>
            <a:pPr>
              <a:lnSpc>
                <a:spcPct val="100000"/>
              </a:lnSpc>
            </a:pPr>
            <a:endParaRPr spc="67" dirty="0"/>
          </a:p>
          <a:p>
            <a:pPr>
              <a:spcBef>
                <a:spcPts val="590"/>
              </a:spcBef>
            </a:pPr>
            <a:endParaRPr spc="67" dirty="0"/>
          </a:p>
          <a:p>
            <a:pPr marL="326342"/>
            <a:r>
              <a:rPr sz="2780" dirty="0">
                <a:latin typeface="Lucida Sans Unicode"/>
                <a:cs typeface="Lucida Sans Unicode"/>
              </a:rPr>
              <a:t>Иерархияларды</a:t>
            </a:r>
            <a:r>
              <a:rPr sz="2780" spc="-169" dirty="0">
                <a:latin typeface="Lucida Sans Unicode"/>
                <a:cs typeface="Lucida Sans Unicode"/>
              </a:rPr>
              <a:t> </a:t>
            </a:r>
            <a:r>
              <a:rPr sz="2780" spc="-34" dirty="0">
                <a:latin typeface="Lucida Sans Unicode"/>
                <a:cs typeface="Lucida Sans Unicode"/>
              </a:rPr>
              <a:t>б</a:t>
            </a:r>
            <a:r>
              <a:rPr sz="2780" spc="-34" dirty="0"/>
              <a:t>ұ</a:t>
            </a:r>
            <a:r>
              <a:rPr sz="2780" spc="-34" dirty="0">
                <a:latin typeface="Lucida Sans Unicode"/>
                <a:cs typeface="Lucida Sans Unicode"/>
              </a:rPr>
              <a:t>зу</a:t>
            </a:r>
            <a:endParaRPr sz="2780" dirty="0">
              <a:latin typeface="Lucida Sans Unicode"/>
              <a:cs typeface="Lucida Sans Unicode"/>
            </a:endParaRPr>
          </a:p>
          <a:p>
            <a:pPr marL="326342" marR="670874">
              <a:lnSpc>
                <a:spcPct val="132700"/>
              </a:lnSpc>
              <a:spcBef>
                <a:spcPts val="826"/>
              </a:spcBef>
            </a:pPr>
            <a:r>
              <a:rPr spc="126" dirty="0"/>
              <a:t>Деррида</a:t>
            </a:r>
            <a:r>
              <a:rPr spc="67" dirty="0"/>
              <a:t> </a:t>
            </a:r>
            <a:r>
              <a:rPr dirty="0"/>
              <a:t>қазіргі</a:t>
            </a:r>
            <a:r>
              <a:rPr spc="67" dirty="0"/>
              <a:t> </a:t>
            </a:r>
            <a:r>
              <a:rPr spc="84" dirty="0"/>
              <a:t>қоғам</a:t>
            </a:r>
            <a:r>
              <a:rPr spc="67" dirty="0"/>
              <a:t> </a:t>
            </a:r>
            <a:r>
              <a:rPr spc="118" dirty="0"/>
              <a:t>негізделген</a:t>
            </a:r>
            <a:r>
              <a:rPr spc="76" dirty="0"/>
              <a:t> </a:t>
            </a:r>
            <a:r>
              <a:rPr spc="143" dirty="0"/>
              <a:t>көптеген</a:t>
            </a:r>
            <a:r>
              <a:rPr spc="67" dirty="0"/>
              <a:t> </a:t>
            </a:r>
            <a:r>
              <a:rPr spc="-17" dirty="0"/>
              <a:t>философиялық, </a:t>
            </a:r>
            <a:r>
              <a:rPr spc="101" dirty="0"/>
              <a:t>әлеуметтік</a:t>
            </a:r>
            <a:r>
              <a:rPr spc="17" dirty="0"/>
              <a:t> </a:t>
            </a:r>
            <a:r>
              <a:rPr spc="93" dirty="0"/>
              <a:t>және</a:t>
            </a:r>
            <a:r>
              <a:rPr spc="17" dirty="0"/>
              <a:t> </a:t>
            </a:r>
            <a:r>
              <a:rPr spc="126" dirty="0"/>
              <a:t>мәдени</a:t>
            </a:r>
            <a:r>
              <a:rPr spc="17" dirty="0"/>
              <a:t> </a:t>
            </a:r>
            <a:r>
              <a:rPr spc="126" dirty="0"/>
              <a:t>құрылымдар</a:t>
            </a:r>
            <a:r>
              <a:rPr spc="17" dirty="0"/>
              <a:t> </a:t>
            </a:r>
            <a:r>
              <a:rPr spc="118" dirty="0"/>
              <a:t>иерархиялар</a:t>
            </a:r>
            <a:r>
              <a:rPr spc="17" dirty="0"/>
              <a:t> </a:t>
            </a:r>
            <a:r>
              <a:rPr spc="67" dirty="0"/>
              <a:t>мен </a:t>
            </a:r>
            <a:r>
              <a:rPr spc="126" dirty="0"/>
              <a:t>бинарлық</a:t>
            </a:r>
            <a:r>
              <a:rPr spc="8" dirty="0"/>
              <a:t> </a:t>
            </a:r>
            <a:r>
              <a:rPr spc="101" dirty="0"/>
              <a:t>қарама-</a:t>
            </a:r>
            <a:r>
              <a:rPr spc="118" dirty="0"/>
              <a:t>қайшылықтарға</a:t>
            </a:r>
            <a:r>
              <a:rPr spc="8" dirty="0"/>
              <a:t> </a:t>
            </a:r>
            <a:r>
              <a:rPr spc="110" dirty="0"/>
              <a:t>(мысалы,</a:t>
            </a:r>
            <a:r>
              <a:rPr spc="8" dirty="0"/>
              <a:t> </a:t>
            </a:r>
            <a:r>
              <a:rPr spc="93" dirty="0"/>
              <a:t>дұрыс/бұрыс, </a:t>
            </a:r>
            <a:r>
              <a:rPr spc="169" dirty="0"/>
              <a:t>қалыпты/анормальды)</a:t>
            </a:r>
            <a:r>
              <a:rPr spc="-25" dirty="0"/>
              <a:t> </a:t>
            </a:r>
            <a:r>
              <a:rPr spc="118" dirty="0"/>
              <a:t>негізделгенін</a:t>
            </a:r>
            <a:r>
              <a:rPr spc="-25" dirty="0"/>
              <a:t> </a:t>
            </a:r>
            <a:r>
              <a:rPr spc="135" dirty="0"/>
              <a:t>айтты.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8233458" y="4426823"/>
            <a:ext cx="10014966" cy="3081528"/>
            <a:chOff x="4886325" y="4829175"/>
            <a:chExt cx="5943600" cy="1828800"/>
          </a:xfrm>
        </p:grpSpPr>
        <p:sp>
          <p:nvSpPr>
            <p:cNvPr id="10" name="object 10"/>
            <p:cNvSpPr/>
            <p:nvPr/>
          </p:nvSpPr>
          <p:spPr>
            <a:xfrm>
              <a:off x="4891087" y="4833937"/>
              <a:ext cx="5934075" cy="1819275"/>
            </a:xfrm>
            <a:custGeom>
              <a:avLst/>
              <a:gdLst/>
              <a:ahLst/>
              <a:cxnLst/>
              <a:rect l="l" t="t" r="r" b="b"/>
              <a:pathLst>
                <a:path w="5934075" h="1819275">
                  <a:moveTo>
                    <a:pt x="5882462" y="0"/>
                  </a:moveTo>
                  <a:lnTo>
                    <a:pt x="51612" y="0"/>
                  </a:lnTo>
                  <a:lnTo>
                    <a:pt x="48018" y="355"/>
                  </a:lnTo>
                  <a:lnTo>
                    <a:pt x="13614" y="18745"/>
                  </a:lnTo>
                  <a:lnTo>
                    <a:pt x="0" y="51612"/>
                  </a:lnTo>
                  <a:lnTo>
                    <a:pt x="0" y="1764028"/>
                  </a:lnTo>
                  <a:lnTo>
                    <a:pt x="0" y="1767655"/>
                  </a:lnTo>
                  <a:lnTo>
                    <a:pt x="18745" y="1805656"/>
                  </a:lnTo>
                  <a:lnTo>
                    <a:pt x="51612" y="1819273"/>
                  </a:lnTo>
                  <a:lnTo>
                    <a:pt x="5882462" y="1819273"/>
                  </a:lnTo>
                  <a:lnTo>
                    <a:pt x="5920460" y="1800526"/>
                  </a:lnTo>
                  <a:lnTo>
                    <a:pt x="5934075" y="1767655"/>
                  </a:lnTo>
                  <a:lnTo>
                    <a:pt x="5934075" y="51612"/>
                  </a:lnTo>
                  <a:lnTo>
                    <a:pt x="5915329" y="13614"/>
                  </a:lnTo>
                  <a:lnTo>
                    <a:pt x="5886043" y="355"/>
                  </a:lnTo>
                  <a:lnTo>
                    <a:pt x="5882462" y="0"/>
                  </a:lnTo>
                  <a:close/>
                </a:path>
              </a:pathLst>
            </a:custGeom>
            <a:solidFill>
              <a:srgbClr val="D2D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1087" y="4833937"/>
              <a:ext cx="5934075" cy="1819275"/>
            </a:xfrm>
            <a:custGeom>
              <a:avLst/>
              <a:gdLst/>
              <a:ahLst/>
              <a:cxnLst/>
              <a:rect l="l" t="t" r="r" b="b"/>
              <a:pathLst>
                <a:path w="5934075" h="1819275">
                  <a:moveTo>
                    <a:pt x="0" y="1764028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5" y="48031"/>
                  </a:lnTo>
                  <a:lnTo>
                    <a:pt x="1066" y="44462"/>
                  </a:lnTo>
                  <a:lnTo>
                    <a:pt x="1765" y="40906"/>
                  </a:lnTo>
                  <a:lnTo>
                    <a:pt x="2819" y="37452"/>
                  </a:lnTo>
                  <a:lnTo>
                    <a:pt x="27571" y="7289"/>
                  </a:lnTo>
                  <a:lnTo>
                    <a:pt x="44462" y="1066"/>
                  </a:lnTo>
                  <a:lnTo>
                    <a:pt x="48018" y="355"/>
                  </a:lnTo>
                  <a:lnTo>
                    <a:pt x="51612" y="0"/>
                  </a:lnTo>
                  <a:lnTo>
                    <a:pt x="55245" y="0"/>
                  </a:lnTo>
                  <a:lnTo>
                    <a:pt x="5878830" y="0"/>
                  </a:lnTo>
                  <a:lnTo>
                    <a:pt x="5882462" y="0"/>
                  </a:lnTo>
                  <a:lnTo>
                    <a:pt x="5886043" y="355"/>
                  </a:lnTo>
                  <a:lnTo>
                    <a:pt x="5889599" y="1066"/>
                  </a:lnTo>
                  <a:lnTo>
                    <a:pt x="5893168" y="1765"/>
                  </a:lnTo>
                  <a:lnTo>
                    <a:pt x="5896622" y="2819"/>
                  </a:lnTo>
                  <a:lnTo>
                    <a:pt x="5899962" y="4203"/>
                  </a:lnTo>
                  <a:lnTo>
                    <a:pt x="5903328" y="5588"/>
                  </a:lnTo>
                  <a:lnTo>
                    <a:pt x="5906503" y="7289"/>
                  </a:lnTo>
                  <a:lnTo>
                    <a:pt x="5909513" y="9309"/>
                  </a:lnTo>
                  <a:lnTo>
                    <a:pt x="5912535" y="11328"/>
                  </a:lnTo>
                  <a:lnTo>
                    <a:pt x="5915329" y="13614"/>
                  </a:lnTo>
                  <a:lnTo>
                    <a:pt x="5917895" y="16179"/>
                  </a:lnTo>
                  <a:lnTo>
                    <a:pt x="5920460" y="18745"/>
                  </a:lnTo>
                  <a:lnTo>
                    <a:pt x="5933008" y="44462"/>
                  </a:lnTo>
                  <a:lnTo>
                    <a:pt x="5933719" y="48031"/>
                  </a:lnTo>
                  <a:lnTo>
                    <a:pt x="5934075" y="51612"/>
                  </a:lnTo>
                  <a:lnTo>
                    <a:pt x="5934075" y="55245"/>
                  </a:lnTo>
                  <a:lnTo>
                    <a:pt x="5934075" y="1764028"/>
                  </a:lnTo>
                  <a:lnTo>
                    <a:pt x="5934075" y="1767655"/>
                  </a:lnTo>
                  <a:lnTo>
                    <a:pt x="5933719" y="1771247"/>
                  </a:lnTo>
                  <a:lnTo>
                    <a:pt x="5933008" y="1774804"/>
                  </a:lnTo>
                  <a:lnTo>
                    <a:pt x="5932309" y="1778360"/>
                  </a:lnTo>
                  <a:lnTo>
                    <a:pt x="5917895" y="1803091"/>
                  </a:lnTo>
                  <a:lnTo>
                    <a:pt x="5915329" y="1805656"/>
                  </a:lnTo>
                  <a:lnTo>
                    <a:pt x="5912535" y="1807947"/>
                  </a:lnTo>
                  <a:lnTo>
                    <a:pt x="5909513" y="1809962"/>
                  </a:lnTo>
                  <a:lnTo>
                    <a:pt x="5906503" y="1811981"/>
                  </a:lnTo>
                  <a:lnTo>
                    <a:pt x="5903328" y="1813683"/>
                  </a:lnTo>
                  <a:lnTo>
                    <a:pt x="5899962" y="1815067"/>
                  </a:lnTo>
                  <a:lnTo>
                    <a:pt x="5896622" y="1816455"/>
                  </a:lnTo>
                  <a:lnTo>
                    <a:pt x="5893168" y="1817503"/>
                  </a:lnTo>
                  <a:lnTo>
                    <a:pt x="5889599" y="1818212"/>
                  </a:lnTo>
                  <a:lnTo>
                    <a:pt x="5886043" y="1818921"/>
                  </a:lnTo>
                  <a:lnTo>
                    <a:pt x="5882462" y="1819273"/>
                  </a:lnTo>
                  <a:lnTo>
                    <a:pt x="5878830" y="1819273"/>
                  </a:lnTo>
                  <a:lnTo>
                    <a:pt x="55245" y="1819273"/>
                  </a:lnTo>
                  <a:lnTo>
                    <a:pt x="51612" y="1819273"/>
                  </a:lnTo>
                  <a:lnTo>
                    <a:pt x="48018" y="1818921"/>
                  </a:lnTo>
                  <a:lnTo>
                    <a:pt x="44462" y="1818212"/>
                  </a:lnTo>
                  <a:lnTo>
                    <a:pt x="40906" y="1817503"/>
                  </a:lnTo>
                  <a:lnTo>
                    <a:pt x="9309" y="1794722"/>
                  </a:lnTo>
                  <a:lnTo>
                    <a:pt x="4203" y="1785167"/>
                  </a:lnTo>
                  <a:lnTo>
                    <a:pt x="2819" y="1781818"/>
                  </a:lnTo>
                  <a:lnTo>
                    <a:pt x="1765" y="1778360"/>
                  </a:lnTo>
                  <a:lnTo>
                    <a:pt x="1066" y="1774804"/>
                  </a:lnTo>
                  <a:lnTo>
                    <a:pt x="355" y="1771247"/>
                  </a:lnTo>
                  <a:lnTo>
                    <a:pt x="0" y="1767655"/>
                  </a:lnTo>
                  <a:lnTo>
                    <a:pt x="0" y="1764028"/>
                  </a:lnTo>
                  <a:close/>
                </a:path>
              </a:pathLst>
            </a:custGeom>
            <a:ln w="9525">
              <a:solidFill>
                <a:srgbClr val="B7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16971" y="4702341"/>
            <a:ext cx="8952481" cy="2383598"/>
          </a:xfrm>
          <a:prstGeom prst="rect">
            <a:avLst/>
          </a:prstGeom>
        </p:spPr>
        <p:txBody>
          <a:bodyPr vert="horz" wrap="square" lIns="0" tIns="28889" rIns="0" bIns="0" rtlCol="0">
            <a:spAutoFit/>
          </a:bodyPr>
          <a:lstStyle/>
          <a:p>
            <a:pPr marL="21400">
              <a:spcBef>
                <a:spcPts val="227"/>
              </a:spcBef>
            </a:pPr>
            <a:r>
              <a:rPr sz="2780" spc="84" dirty="0">
                <a:solidFill>
                  <a:srgbClr val="3F4054"/>
                </a:solidFill>
                <a:latin typeface="Lucida Sans Unicode"/>
                <a:cs typeface="Lucida Sans Unicode"/>
              </a:rPr>
              <a:t>Бил</a:t>
            </a:r>
            <a:r>
              <a:rPr sz="2780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spc="84" dirty="0">
                <a:solidFill>
                  <a:srgbClr val="3F4054"/>
                </a:solidFill>
                <a:latin typeface="Lucida Sans Unicode"/>
                <a:cs typeface="Lucida Sans Unicode"/>
              </a:rPr>
              <a:t>к</a:t>
            </a:r>
            <a:r>
              <a:rPr sz="2780" spc="-34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пен</a:t>
            </a:r>
            <a:r>
              <a:rPr sz="2780" spc="-25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идеологияны</a:t>
            </a:r>
            <a:r>
              <a:rPr sz="2780" spc="-25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spc="-42" dirty="0">
                <a:solidFill>
                  <a:srgbClr val="3F4054"/>
                </a:solidFill>
                <a:latin typeface="Lucida Sans Unicode"/>
                <a:cs typeface="Lucida Sans Unicode"/>
              </a:rPr>
              <a:t>ашу</a:t>
            </a:r>
            <a:endParaRPr sz="2780">
              <a:latin typeface="Lucida Sans Unicode"/>
              <a:cs typeface="Lucida Sans Unicode"/>
            </a:endParaRPr>
          </a:p>
          <a:p>
            <a:pPr marL="21400" marR="8560">
              <a:lnSpc>
                <a:spcPct val="134300"/>
              </a:lnSpc>
              <a:spcBef>
                <a:spcPts val="784"/>
              </a:spcBef>
            </a:pP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Деконструкция</a:t>
            </a:r>
            <a:r>
              <a:rPr sz="2275" spc="5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</a:t>
            </a:r>
            <a:r>
              <a:rPr sz="2275" spc="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мәселелерге</a:t>
            </a:r>
            <a:r>
              <a:rPr sz="2275" spc="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қолданылғанда,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ол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билік</a:t>
            </a:r>
            <a:r>
              <a:rPr sz="2275" spc="-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пен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69" dirty="0">
                <a:solidFill>
                  <a:srgbClr val="3F4054"/>
                </a:solidFill>
                <a:latin typeface="Microsoft Sans Serif"/>
                <a:cs typeface="Microsoft Sans Serif"/>
              </a:rPr>
              <a:t>идеологияның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жасырын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механизмдері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арқылы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белгілі</a:t>
            </a:r>
            <a:r>
              <a:rPr sz="2275" spc="-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бір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әлеуметтік,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саяси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және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мәдени</a:t>
            </a:r>
            <a:r>
              <a:rPr sz="2275" spc="-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жүйелердің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қалай </a:t>
            </a:r>
            <a:r>
              <a:rPr sz="2275" spc="135" dirty="0">
                <a:solidFill>
                  <a:srgbClr val="3F4054"/>
                </a:solidFill>
                <a:latin typeface="Microsoft Sans Serif"/>
                <a:cs typeface="Microsoft Sans Serif"/>
              </a:rPr>
              <a:t>сақталатынын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ашуға</a:t>
            </a:r>
            <a:r>
              <a:rPr sz="2275" spc="13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бағытталған.</a:t>
            </a:r>
            <a:endParaRPr sz="2275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710337"/>
            <a:ext cx="19259550" cy="14776355"/>
          </a:xfrm>
          <a:custGeom>
            <a:avLst/>
            <a:gdLst/>
            <a:ahLst/>
            <a:cxnLst/>
            <a:rect l="l" t="t" r="r" b="b"/>
            <a:pathLst>
              <a:path w="11430000" h="8343900">
                <a:moveTo>
                  <a:pt x="11430000" y="0"/>
                </a:moveTo>
                <a:lnTo>
                  <a:pt x="0" y="0"/>
                </a:lnTo>
                <a:lnTo>
                  <a:pt x="0" y="8343900"/>
                </a:lnTo>
                <a:lnTo>
                  <a:pt x="11430000" y="8343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9F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9727" y="-2945305"/>
            <a:ext cx="9428620" cy="909479"/>
          </a:xfrm>
          <a:prstGeom prst="rect">
            <a:avLst/>
          </a:prstGeom>
        </p:spPr>
        <p:txBody>
          <a:bodyPr vert="horz" wrap="square" lIns="0" tIns="26749" rIns="0" bIns="0" rtlCol="0">
            <a:spAutoFit/>
          </a:bodyPr>
          <a:lstStyle/>
          <a:p>
            <a:pPr marL="21400">
              <a:spcBef>
                <a:spcPts val="211"/>
              </a:spcBef>
            </a:pPr>
            <a:r>
              <a:rPr dirty="0"/>
              <a:t>Деконструкцияны</a:t>
            </a:r>
            <a:r>
              <a:rPr dirty="0">
                <a:latin typeface="Microsoft Sans Serif"/>
                <a:cs typeface="Microsoft Sans Serif"/>
              </a:rPr>
              <a:t>ң</a:t>
            </a:r>
            <a:r>
              <a:rPr spc="731" dirty="0">
                <a:latin typeface="Microsoft Sans Serif"/>
                <a:cs typeface="Microsoft Sans Serif"/>
              </a:rPr>
              <a:t> </a:t>
            </a:r>
            <a:r>
              <a:rPr spc="-17" dirty="0"/>
              <a:t>нег</a:t>
            </a:r>
            <a:r>
              <a:rPr spc="-17" dirty="0">
                <a:latin typeface="Microsoft Sans Serif"/>
                <a:cs typeface="Microsoft Sans Serif"/>
              </a:rPr>
              <a:t>і</a:t>
            </a:r>
            <a:r>
              <a:rPr spc="-17" dirty="0"/>
              <a:t>зг</a:t>
            </a:r>
            <a:r>
              <a:rPr spc="-17" dirty="0">
                <a:latin typeface="Microsoft Sans Serif"/>
                <a:cs typeface="Microsoft Sans Serif"/>
              </a:rPr>
              <a:t>і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89727" y="-2046525"/>
            <a:ext cx="4275620" cy="895710"/>
          </a:xfrm>
          <a:prstGeom prst="rect">
            <a:avLst/>
          </a:prstGeom>
        </p:spPr>
        <p:txBody>
          <a:bodyPr vert="horz" wrap="square" lIns="0" tIns="26749" rIns="0" bIns="0" rtlCol="0">
            <a:spAutoFit/>
          </a:bodyPr>
          <a:lstStyle/>
          <a:p>
            <a:pPr marL="21400">
              <a:spcBef>
                <a:spcPts val="211"/>
              </a:spcBef>
            </a:pPr>
            <a:r>
              <a:rPr sz="5645" spc="-17" dirty="0">
                <a:solidFill>
                  <a:srgbClr val="1B1B26"/>
                </a:solidFill>
                <a:latin typeface="Microsoft Sans Serif"/>
                <a:cs typeface="Microsoft Sans Serif"/>
              </a:rPr>
              <a:t>қ</a:t>
            </a:r>
            <a:r>
              <a:rPr sz="5645" spc="-17" dirty="0">
                <a:solidFill>
                  <a:srgbClr val="1B1B26"/>
                </a:solidFill>
                <a:latin typeface="Lucida Sans Unicode"/>
                <a:cs typeface="Lucida Sans Unicode"/>
              </a:rPr>
              <a:t>а</a:t>
            </a:r>
            <a:r>
              <a:rPr sz="5645" spc="-17" dirty="0">
                <a:solidFill>
                  <a:srgbClr val="1B1B26"/>
                </a:solidFill>
                <a:latin typeface="Microsoft Sans Serif"/>
                <a:cs typeface="Microsoft Sans Serif"/>
              </a:rPr>
              <a:t>ғ</a:t>
            </a:r>
            <a:r>
              <a:rPr sz="5645" spc="-17" dirty="0">
                <a:solidFill>
                  <a:srgbClr val="1B1B26"/>
                </a:solidFill>
                <a:latin typeface="Lucida Sans Unicode"/>
                <a:cs typeface="Lucida Sans Unicode"/>
              </a:rPr>
              <a:t>идалары</a:t>
            </a:r>
            <a:endParaRPr sz="5645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9718" y="-801076"/>
            <a:ext cx="9726073" cy="1845634"/>
          </a:xfrm>
          <a:prstGeom prst="rect">
            <a:avLst/>
          </a:prstGeom>
        </p:spPr>
        <p:txBody>
          <a:bodyPr vert="horz" wrap="square" lIns="0" tIns="21400" rIns="0" bIns="0" rtlCol="0">
            <a:spAutoFit/>
          </a:bodyPr>
          <a:lstStyle/>
          <a:p>
            <a:pPr marL="21400" marR="8560">
              <a:lnSpc>
                <a:spcPct val="134300"/>
              </a:lnSpc>
              <a:spcBef>
                <a:spcPts val="169"/>
              </a:spcBef>
            </a:pP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Бұл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көзқарас</a:t>
            </a:r>
            <a:r>
              <a:rPr sz="2275" spc="169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</a:t>
            </a:r>
            <a:r>
              <a:rPr sz="2275" spc="160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проблемалар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сөзсіз</a:t>
            </a:r>
            <a:r>
              <a:rPr sz="2275" spc="160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немесе</a:t>
            </a:r>
            <a:r>
              <a:rPr sz="2275" spc="160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43" dirty="0">
                <a:solidFill>
                  <a:srgbClr val="3F4054"/>
                </a:solidFill>
                <a:latin typeface="Microsoft Sans Serif"/>
                <a:cs typeface="Microsoft Sans Serif"/>
              </a:rPr>
              <a:t>табиғи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деген 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идеяны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жоққа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шығарады.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Оның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43" dirty="0">
                <a:solidFill>
                  <a:srgbClr val="3F4054"/>
                </a:solidFill>
                <a:latin typeface="Microsoft Sans Serif"/>
                <a:cs typeface="Microsoft Sans Serif"/>
              </a:rPr>
              <a:t>орнына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олар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қайта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қарауға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59" dirty="0">
                <a:solidFill>
                  <a:srgbClr val="3F4054"/>
                </a:solidFill>
                <a:latin typeface="Microsoft Sans Serif"/>
                <a:cs typeface="Microsoft Sans Serif"/>
              </a:rPr>
              <a:t>және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деконструкциялауға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35" dirty="0">
                <a:solidFill>
                  <a:srgbClr val="3F4054"/>
                </a:solidFill>
                <a:latin typeface="Microsoft Sans Serif"/>
                <a:cs typeface="Microsoft Sans Serif"/>
              </a:rPr>
              <a:t>болатын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құрылымдар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ретінде </a:t>
            </a:r>
            <a:r>
              <a:rPr sz="2275" spc="135" dirty="0">
                <a:solidFill>
                  <a:srgbClr val="3F4054"/>
                </a:solidFill>
                <a:latin typeface="Microsoft Sans Serif"/>
                <a:cs typeface="Microsoft Sans Serif"/>
              </a:rPr>
              <a:t>талданады.</a:t>
            </a:r>
            <a:endParaRPr sz="2275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11127" y="1826784"/>
            <a:ext cx="658035" cy="641985"/>
            <a:chOff x="600075" y="3286125"/>
            <a:chExt cx="390525" cy="381000"/>
          </a:xfrm>
        </p:grpSpPr>
        <p:sp>
          <p:nvSpPr>
            <p:cNvPr id="10" name="object 10"/>
            <p:cNvSpPr/>
            <p:nvPr/>
          </p:nvSpPr>
          <p:spPr>
            <a:xfrm>
              <a:off x="604837" y="3290887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329380" y="0"/>
                  </a:moveTo>
                  <a:lnTo>
                    <a:pt x="51619" y="0"/>
                  </a:lnTo>
                  <a:lnTo>
                    <a:pt x="48026" y="355"/>
                  </a:lnTo>
                  <a:lnTo>
                    <a:pt x="13618" y="18745"/>
                  </a:lnTo>
                  <a:lnTo>
                    <a:pt x="0" y="51612"/>
                  </a:lnTo>
                  <a:lnTo>
                    <a:pt x="0" y="316230"/>
                  </a:lnTo>
                  <a:lnTo>
                    <a:pt x="0" y="319862"/>
                  </a:lnTo>
                  <a:lnTo>
                    <a:pt x="18747" y="357860"/>
                  </a:lnTo>
                  <a:lnTo>
                    <a:pt x="51619" y="371475"/>
                  </a:lnTo>
                  <a:lnTo>
                    <a:pt x="329380" y="371475"/>
                  </a:lnTo>
                  <a:lnTo>
                    <a:pt x="367381" y="352729"/>
                  </a:lnTo>
                  <a:lnTo>
                    <a:pt x="381000" y="319862"/>
                  </a:lnTo>
                  <a:lnTo>
                    <a:pt x="381000" y="51612"/>
                  </a:lnTo>
                  <a:lnTo>
                    <a:pt x="362252" y="13614"/>
                  </a:lnTo>
                  <a:lnTo>
                    <a:pt x="332973" y="355"/>
                  </a:lnTo>
                  <a:lnTo>
                    <a:pt x="329380" y="0"/>
                  </a:lnTo>
                  <a:close/>
                </a:path>
              </a:pathLst>
            </a:custGeom>
            <a:solidFill>
              <a:srgbClr val="D2D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4837" y="3290887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0" y="316230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1" y="48018"/>
                  </a:lnTo>
                  <a:lnTo>
                    <a:pt x="1061" y="44462"/>
                  </a:lnTo>
                  <a:lnTo>
                    <a:pt x="1771" y="40906"/>
                  </a:lnTo>
                  <a:lnTo>
                    <a:pt x="2818" y="37452"/>
                  </a:lnTo>
                  <a:lnTo>
                    <a:pt x="4207" y="34099"/>
                  </a:lnTo>
                  <a:lnTo>
                    <a:pt x="5590" y="30746"/>
                  </a:lnTo>
                  <a:lnTo>
                    <a:pt x="24551" y="9309"/>
                  </a:lnTo>
                  <a:lnTo>
                    <a:pt x="27567" y="7289"/>
                  </a:lnTo>
                  <a:lnTo>
                    <a:pt x="44465" y="1066"/>
                  </a:lnTo>
                  <a:lnTo>
                    <a:pt x="48026" y="355"/>
                  </a:lnTo>
                  <a:lnTo>
                    <a:pt x="51619" y="0"/>
                  </a:lnTo>
                  <a:lnTo>
                    <a:pt x="55245" y="0"/>
                  </a:lnTo>
                  <a:lnTo>
                    <a:pt x="325755" y="0"/>
                  </a:lnTo>
                  <a:lnTo>
                    <a:pt x="329380" y="0"/>
                  </a:lnTo>
                  <a:lnTo>
                    <a:pt x="332973" y="355"/>
                  </a:lnTo>
                  <a:lnTo>
                    <a:pt x="336529" y="1066"/>
                  </a:lnTo>
                  <a:lnTo>
                    <a:pt x="340092" y="1765"/>
                  </a:lnTo>
                  <a:lnTo>
                    <a:pt x="356448" y="9309"/>
                  </a:lnTo>
                  <a:lnTo>
                    <a:pt x="359464" y="11328"/>
                  </a:lnTo>
                  <a:lnTo>
                    <a:pt x="379938" y="44462"/>
                  </a:lnTo>
                  <a:lnTo>
                    <a:pt x="380648" y="48018"/>
                  </a:lnTo>
                  <a:lnTo>
                    <a:pt x="381000" y="51612"/>
                  </a:lnTo>
                  <a:lnTo>
                    <a:pt x="381000" y="55245"/>
                  </a:lnTo>
                  <a:lnTo>
                    <a:pt x="381000" y="316230"/>
                  </a:lnTo>
                  <a:lnTo>
                    <a:pt x="381000" y="319862"/>
                  </a:lnTo>
                  <a:lnTo>
                    <a:pt x="380648" y="323443"/>
                  </a:lnTo>
                  <a:lnTo>
                    <a:pt x="371688" y="346913"/>
                  </a:lnTo>
                  <a:lnTo>
                    <a:pt x="369674" y="349935"/>
                  </a:lnTo>
                  <a:lnTo>
                    <a:pt x="336529" y="370408"/>
                  </a:lnTo>
                  <a:lnTo>
                    <a:pt x="332973" y="371119"/>
                  </a:lnTo>
                  <a:lnTo>
                    <a:pt x="329380" y="371475"/>
                  </a:lnTo>
                  <a:lnTo>
                    <a:pt x="325755" y="371475"/>
                  </a:lnTo>
                  <a:lnTo>
                    <a:pt x="55245" y="371475"/>
                  </a:lnTo>
                  <a:lnTo>
                    <a:pt x="51619" y="371475"/>
                  </a:lnTo>
                  <a:lnTo>
                    <a:pt x="48026" y="371119"/>
                  </a:lnTo>
                  <a:lnTo>
                    <a:pt x="44465" y="370408"/>
                  </a:lnTo>
                  <a:lnTo>
                    <a:pt x="40907" y="369709"/>
                  </a:lnTo>
                  <a:lnTo>
                    <a:pt x="9311" y="346913"/>
                  </a:lnTo>
                  <a:lnTo>
                    <a:pt x="7292" y="343903"/>
                  </a:lnTo>
                  <a:lnTo>
                    <a:pt x="5590" y="340728"/>
                  </a:lnTo>
                  <a:lnTo>
                    <a:pt x="4207" y="337375"/>
                  </a:lnTo>
                  <a:lnTo>
                    <a:pt x="2818" y="334022"/>
                  </a:lnTo>
                  <a:lnTo>
                    <a:pt x="1771" y="330568"/>
                  </a:lnTo>
                  <a:lnTo>
                    <a:pt x="1061" y="327012"/>
                  </a:lnTo>
                  <a:lnTo>
                    <a:pt x="351" y="323443"/>
                  </a:lnTo>
                  <a:lnTo>
                    <a:pt x="0" y="319862"/>
                  </a:lnTo>
                  <a:lnTo>
                    <a:pt x="0" y="316230"/>
                  </a:lnTo>
                  <a:close/>
                </a:path>
              </a:pathLst>
            </a:custGeom>
            <a:ln w="9525">
              <a:solidFill>
                <a:srgbClr val="B7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33479" y="1853533"/>
            <a:ext cx="205435" cy="545614"/>
          </a:xfrm>
          <a:prstGeom prst="rect">
            <a:avLst/>
          </a:prstGeom>
        </p:spPr>
        <p:txBody>
          <a:bodyPr vert="horz" wrap="square" lIns="0" tIns="26749" rIns="0" bIns="0" rtlCol="0">
            <a:spAutoFit/>
          </a:bodyPr>
          <a:lstStyle/>
          <a:p>
            <a:pPr marL="21400">
              <a:spcBef>
                <a:spcPts val="211"/>
              </a:spcBef>
            </a:pPr>
            <a:r>
              <a:rPr sz="3370" spc="-969" dirty="0">
                <a:solidFill>
                  <a:srgbClr val="3F4054"/>
                </a:solidFill>
                <a:latin typeface="Verdana"/>
                <a:cs typeface="Verdana"/>
              </a:rPr>
              <a:t>1</a:t>
            </a:r>
            <a:endParaRPr sz="337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28618" y="1797359"/>
            <a:ext cx="8490252" cy="2370646"/>
          </a:xfrm>
          <a:prstGeom prst="rect">
            <a:avLst/>
          </a:prstGeom>
        </p:spPr>
        <p:txBody>
          <a:bodyPr vert="horz" wrap="square" lIns="0" tIns="28889" rIns="0" bIns="0" rtlCol="0">
            <a:spAutoFit/>
          </a:bodyPr>
          <a:lstStyle/>
          <a:p>
            <a:pPr marL="21400">
              <a:spcBef>
                <a:spcPts val="227"/>
              </a:spcBef>
            </a:pP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Ше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ң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берд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ің</a:t>
            </a:r>
            <a:r>
              <a:rPr sz="2780" spc="38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сыни</a:t>
            </a:r>
            <a:r>
              <a:rPr sz="2780" spc="244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талдауы</a:t>
            </a:r>
            <a:endParaRPr sz="2780">
              <a:latin typeface="Lucida Sans Unicode"/>
              <a:cs typeface="Lucida Sans Unicode"/>
            </a:endParaRPr>
          </a:p>
          <a:p>
            <a:pPr marL="21400" marR="8560">
              <a:lnSpc>
                <a:spcPct val="132700"/>
              </a:lnSpc>
              <a:spcBef>
                <a:spcPts val="826"/>
              </a:spcBef>
            </a:pP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мәселелер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берілген,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43" dirty="0">
                <a:solidFill>
                  <a:srgbClr val="3F4054"/>
                </a:solidFill>
                <a:latin typeface="Microsoft Sans Serif"/>
                <a:cs typeface="Microsoft Sans Serif"/>
              </a:rPr>
              <a:t>табиғи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немесе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сөзсіз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деп </a:t>
            </a:r>
            <a:r>
              <a:rPr sz="2275" spc="135" dirty="0">
                <a:solidFill>
                  <a:srgbClr val="3F4054"/>
                </a:solidFill>
                <a:latin typeface="Microsoft Sans Serif"/>
                <a:cs typeface="Microsoft Sans Serif"/>
              </a:rPr>
              <a:t>қарастырылмайды.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Олар</a:t>
            </a:r>
            <a:r>
              <a:rPr sz="2275" spc="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қысым,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теңсіздік</a:t>
            </a:r>
            <a:r>
              <a:rPr sz="2275" spc="5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немесе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әділетсіздік</a:t>
            </a:r>
            <a:r>
              <a:rPr sz="2275" spc="-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43" dirty="0">
                <a:solidFill>
                  <a:srgbClr val="3F4054"/>
                </a:solidFill>
                <a:latin typeface="Microsoft Sans Serif"/>
                <a:cs typeface="Microsoft Sans Serif"/>
              </a:rPr>
              <a:t>құрылымдарының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қалай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қалыптасып, </a:t>
            </a:r>
            <a:r>
              <a:rPr sz="2275" spc="135" dirty="0">
                <a:solidFill>
                  <a:srgbClr val="3F4054"/>
                </a:solidFill>
                <a:latin typeface="Microsoft Sans Serif"/>
                <a:cs typeface="Microsoft Sans Serif"/>
              </a:rPr>
              <a:t>сақталатынын</a:t>
            </a:r>
            <a:r>
              <a:rPr sz="2275" spc="5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ашу</a:t>
            </a:r>
            <a:r>
              <a:rPr sz="2275" spc="59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үшін</a:t>
            </a:r>
            <a:r>
              <a:rPr sz="2275" spc="5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69" dirty="0">
                <a:solidFill>
                  <a:srgbClr val="3F4054"/>
                </a:solidFill>
                <a:latin typeface="Microsoft Sans Serif"/>
                <a:cs typeface="Microsoft Sans Serif"/>
              </a:rPr>
              <a:t>сыни</a:t>
            </a:r>
            <a:r>
              <a:rPr sz="2275" spc="59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43" dirty="0">
                <a:solidFill>
                  <a:srgbClr val="3F4054"/>
                </a:solidFill>
                <a:latin typeface="Microsoft Sans Serif"/>
                <a:cs typeface="Microsoft Sans Serif"/>
              </a:rPr>
              <a:t>тұрғыдан</a:t>
            </a:r>
            <a:r>
              <a:rPr sz="2275" spc="5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қарастырылады.</a:t>
            </a:r>
            <a:endParaRPr sz="2275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11127" y="4908313"/>
            <a:ext cx="658035" cy="658035"/>
            <a:chOff x="600075" y="5114925"/>
            <a:chExt cx="390525" cy="390525"/>
          </a:xfrm>
        </p:grpSpPr>
        <p:sp>
          <p:nvSpPr>
            <p:cNvPr id="15" name="object 15"/>
            <p:cNvSpPr/>
            <p:nvPr/>
          </p:nvSpPr>
          <p:spPr>
            <a:xfrm>
              <a:off x="604837" y="5119687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29380" y="0"/>
                  </a:moveTo>
                  <a:lnTo>
                    <a:pt x="51619" y="0"/>
                  </a:lnTo>
                  <a:lnTo>
                    <a:pt x="48026" y="355"/>
                  </a:lnTo>
                  <a:lnTo>
                    <a:pt x="13618" y="18745"/>
                  </a:lnTo>
                  <a:lnTo>
                    <a:pt x="0" y="51612"/>
                  </a:lnTo>
                  <a:lnTo>
                    <a:pt x="0" y="325755"/>
                  </a:lnTo>
                  <a:lnTo>
                    <a:pt x="0" y="329387"/>
                  </a:lnTo>
                  <a:lnTo>
                    <a:pt x="18747" y="367385"/>
                  </a:lnTo>
                  <a:lnTo>
                    <a:pt x="51619" y="381000"/>
                  </a:lnTo>
                  <a:lnTo>
                    <a:pt x="329380" y="381000"/>
                  </a:lnTo>
                  <a:lnTo>
                    <a:pt x="367381" y="362254"/>
                  </a:lnTo>
                  <a:lnTo>
                    <a:pt x="381000" y="329387"/>
                  </a:lnTo>
                  <a:lnTo>
                    <a:pt x="381000" y="51612"/>
                  </a:lnTo>
                  <a:lnTo>
                    <a:pt x="362252" y="13614"/>
                  </a:lnTo>
                  <a:lnTo>
                    <a:pt x="332973" y="355"/>
                  </a:lnTo>
                  <a:lnTo>
                    <a:pt x="329380" y="0"/>
                  </a:lnTo>
                  <a:close/>
                </a:path>
              </a:pathLst>
            </a:custGeom>
            <a:solidFill>
              <a:srgbClr val="D2D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4837" y="5119687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25755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1" y="48018"/>
                  </a:lnTo>
                  <a:lnTo>
                    <a:pt x="1061" y="44462"/>
                  </a:lnTo>
                  <a:lnTo>
                    <a:pt x="1771" y="40906"/>
                  </a:lnTo>
                  <a:lnTo>
                    <a:pt x="2818" y="37452"/>
                  </a:lnTo>
                  <a:lnTo>
                    <a:pt x="4207" y="34099"/>
                  </a:lnTo>
                  <a:lnTo>
                    <a:pt x="5590" y="30746"/>
                  </a:lnTo>
                  <a:lnTo>
                    <a:pt x="7292" y="27571"/>
                  </a:lnTo>
                  <a:lnTo>
                    <a:pt x="24551" y="9309"/>
                  </a:lnTo>
                  <a:lnTo>
                    <a:pt x="27567" y="7289"/>
                  </a:lnTo>
                  <a:lnTo>
                    <a:pt x="44465" y="1066"/>
                  </a:lnTo>
                  <a:lnTo>
                    <a:pt x="48026" y="355"/>
                  </a:lnTo>
                  <a:lnTo>
                    <a:pt x="51619" y="0"/>
                  </a:lnTo>
                  <a:lnTo>
                    <a:pt x="55245" y="0"/>
                  </a:lnTo>
                  <a:lnTo>
                    <a:pt x="325755" y="0"/>
                  </a:lnTo>
                  <a:lnTo>
                    <a:pt x="329380" y="0"/>
                  </a:lnTo>
                  <a:lnTo>
                    <a:pt x="332973" y="355"/>
                  </a:lnTo>
                  <a:lnTo>
                    <a:pt x="336529" y="1066"/>
                  </a:lnTo>
                  <a:lnTo>
                    <a:pt x="340092" y="1765"/>
                  </a:lnTo>
                  <a:lnTo>
                    <a:pt x="356448" y="9309"/>
                  </a:lnTo>
                  <a:lnTo>
                    <a:pt x="359464" y="11328"/>
                  </a:lnTo>
                  <a:lnTo>
                    <a:pt x="379938" y="44462"/>
                  </a:lnTo>
                  <a:lnTo>
                    <a:pt x="380648" y="48018"/>
                  </a:lnTo>
                  <a:lnTo>
                    <a:pt x="381000" y="51612"/>
                  </a:lnTo>
                  <a:lnTo>
                    <a:pt x="381000" y="55245"/>
                  </a:lnTo>
                  <a:lnTo>
                    <a:pt x="381000" y="325755"/>
                  </a:lnTo>
                  <a:lnTo>
                    <a:pt x="381000" y="329387"/>
                  </a:lnTo>
                  <a:lnTo>
                    <a:pt x="380648" y="332968"/>
                  </a:lnTo>
                  <a:lnTo>
                    <a:pt x="371688" y="356438"/>
                  </a:lnTo>
                  <a:lnTo>
                    <a:pt x="369674" y="359460"/>
                  </a:lnTo>
                  <a:lnTo>
                    <a:pt x="336529" y="379933"/>
                  </a:lnTo>
                  <a:lnTo>
                    <a:pt x="332973" y="380644"/>
                  </a:lnTo>
                  <a:lnTo>
                    <a:pt x="329380" y="381000"/>
                  </a:lnTo>
                  <a:lnTo>
                    <a:pt x="325755" y="381000"/>
                  </a:lnTo>
                  <a:lnTo>
                    <a:pt x="55245" y="381000"/>
                  </a:lnTo>
                  <a:lnTo>
                    <a:pt x="51619" y="381000"/>
                  </a:lnTo>
                  <a:lnTo>
                    <a:pt x="48026" y="380644"/>
                  </a:lnTo>
                  <a:lnTo>
                    <a:pt x="44465" y="379933"/>
                  </a:lnTo>
                  <a:lnTo>
                    <a:pt x="40907" y="379234"/>
                  </a:lnTo>
                  <a:lnTo>
                    <a:pt x="9311" y="356438"/>
                  </a:lnTo>
                  <a:lnTo>
                    <a:pt x="7292" y="353428"/>
                  </a:lnTo>
                  <a:lnTo>
                    <a:pt x="5590" y="350253"/>
                  </a:lnTo>
                  <a:lnTo>
                    <a:pt x="4207" y="346900"/>
                  </a:lnTo>
                  <a:lnTo>
                    <a:pt x="2818" y="343547"/>
                  </a:lnTo>
                  <a:lnTo>
                    <a:pt x="1771" y="340093"/>
                  </a:lnTo>
                  <a:lnTo>
                    <a:pt x="1061" y="336537"/>
                  </a:lnTo>
                  <a:lnTo>
                    <a:pt x="351" y="332968"/>
                  </a:lnTo>
                  <a:lnTo>
                    <a:pt x="0" y="329387"/>
                  </a:lnTo>
                  <a:lnTo>
                    <a:pt x="0" y="325755"/>
                  </a:lnTo>
                  <a:close/>
                </a:path>
              </a:pathLst>
            </a:custGeom>
            <a:ln w="9525">
              <a:solidFill>
                <a:srgbClr val="B7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87840" y="4935061"/>
            <a:ext cx="296383" cy="545614"/>
          </a:xfrm>
          <a:prstGeom prst="rect">
            <a:avLst/>
          </a:prstGeom>
        </p:spPr>
        <p:txBody>
          <a:bodyPr vert="horz" wrap="square" lIns="0" tIns="26749" rIns="0" bIns="0" rtlCol="0">
            <a:spAutoFit/>
          </a:bodyPr>
          <a:lstStyle/>
          <a:p>
            <a:pPr marL="21400">
              <a:spcBef>
                <a:spcPts val="211"/>
              </a:spcBef>
            </a:pPr>
            <a:r>
              <a:rPr sz="3370" spc="-84" dirty="0">
                <a:solidFill>
                  <a:srgbClr val="3F4054"/>
                </a:solidFill>
                <a:latin typeface="Verdana"/>
                <a:cs typeface="Verdana"/>
              </a:rPr>
              <a:t>2</a:t>
            </a:r>
            <a:endParaRPr sz="337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28614" y="4878887"/>
            <a:ext cx="9096927" cy="1914495"/>
          </a:xfrm>
          <a:prstGeom prst="rect">
            <a:avLst/>
          </a:prstGeom>
        </p:spPr>
        <p:txBody>
          <a:bodyPr vert="horz" wrap="square" lIns="0" tIns="28889" rIns="0" bIns="0" rtlCol="0">
            <a:spAutoFit/>
          </a:bodyPr>
          <a:lstStyle/>
          <a:p>
            <a:pPr marL="21400">
              <a:spcBef>
                <a:spcPts val="227"/>
              </a:spcBef>
            </a:pP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К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ү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ш</a:t>
            </a:r>
            <a:r>
              <a:rPr sz="2780" spc="42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пен</a:t>
            </a:r>
            <a:r>
              <a:rPr sz="2780" spc="42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идеологияны</a:t>
            </a:r>
            <a:r>
              <a:rPr sz="2780" spc="42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spc="-34" dirty="0">
                <a:solidFill>
                  <a:srgbClr val="3F4054"/>
                </a:solidFill>
                <a:latin typeface="Lucida Sans Unicode"/>
                <a:cs typeface="Lucida Sans Unicode"/>
              </a:rPr>
              <a:t>шешу</a:t>
            </a:r>
            <a:endParaRPr sz="2780">
              <a:latin typeface="Lucida Sans Unicode"/>
              <a:cs typeface="Lucida Sans Unicode"/>
            </a:endParaRPr>
          </a:p>
          <a:p>
            <a:pPr marL="21400" marR="8560">
              <a:lnSpc>
                <a:spcPct val="134300"/>
              </a:lnSpc>
              <a:spcBef>
                <a:spcPts val="784"/>
              </a:spcBef>
            </a:pP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Деконструкция</a:t>
            </a:r>
            <a:r>
              <a:rPr sz="2275" spc="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белгілі</a:t>
            </a:r>
            <a:r>
              <a:rPr sz="2275" spc="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бір</a:t>
            </a:r>
            <a:r>
              <a:rPr sz="2275" spc="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</a:t>
            </a:r>
            <a:r>
              <a:rPr sz="2275" spc="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мәселенің</a:t>
            </a:r>
            <a:r>
              <a:rPr sz="2275" spc="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болуы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қандай</a:t>
            </a:r>
            <a:r>
              <a:rPr sz="2275" spc="-3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60" dirty="0">
                <a:solidFill>
                  <a:srgbClr val="3F4054"/>
                </a:solidFill>
                <a:latin typeface="Microsoft Sans Serif"/>
                <a:cs typeface="Microsoft Sans Serif"/>
              </a:rPr>
              <a:t>идеологиялар</a:t>
            </a:r>
            <a:r>
              <a:rPr sz="2275" spc="-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мен</a:t>
            </a:r>
            <a:r>
              <a:rPr sz="2275" spc="-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билік</a:t>
            </a:r>
            <a:r>
              <a:rPr sz="2275" spc="-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60" dirty="0">
                <a:solidFill>
                  <a:srgbClr val="3F4054"/>
                </a:solidFill>
                <a:latin typeface="Microsoft Sans Serif"/>
                <a:cs typeface="Microsoft Sans Serif"/>
              </a:rPr>
              <a:t>топтарына</a:t>
            </a:r>
            <a:r>
              <a:rPr sz="2275" spc="-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пайда</a:t>
            </a:r>
            <a:r>
              <a:rPr sz="2275" spc="-5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әкелетінін көрсетеді.</a:t>
            </a:r>
            <a:endParaRPr sz="2275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11127" y="7540450"/>
            <a:ext cx="658035" cy="641985"/>
            <a:chOff x="600075" y="6677025"/>
            <a:chExt cx="390525" cy="381000"/>
          </a:xfrm>
        </p:grpSpPr>
        <p:sp>
          <p:nvSpPr>
            <p:cNvPr id="20" name="object 20"/>
            <p:cNvSpPr/>
            <p:nvPr/>
          </p:nvSpPr>
          <p:spPr>
            <a:xfrm>
              <a:off x="604837" y="6681787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329380" y="0"/>
                  </a:moveTo>
                  <a:lnTo>
                    <a:pt x="51619" y="0"/>
                  </a:lnTo>
                  <a:lnTo>
                    <a:pt x="48026" y="355"/>
                  </a:lnTo>
                  <a:lnTo>
                    <a:pt x="13618" y="18745"/>
                  </a:lnTo>
                  <a:lnTo>
                    <a:pt x="0" y="51612"/>
                  </a:lnTo>
                  <a:lnTo>
                    <a:pt x="0" y="316230"/>
                  </a:lnTo>
                  <a:lnTo>
                    <a:pt x="0" y="319862"/>
                  </a:lnTo>
                  <a:lnTo>
                    <a:pt x="18747" y="357860"/>
                  </a:lnTo>
                  <a:lnTo>
                    <a:pt x="51619" y="371475"/>
                  </a:lnTo>
                  <a:lnTo>
                    <a:pt x="329380" y="371475"/>
                  </a:lnTo>
                  <a:lnTo>
                    <a:pt x="367381" y="352729"/>
                  </a:lnTo>
                  <a:lnTo>
                    <a:pt x="381000" y="319862"/>
                  </a:lnTo>
                  <a:lnTo>
                    <a:pt x="381000" y="51612"/>
                  </a:lnTo>
                  <a:lnTo>
                    <a:pt x="362252" y="13614"/>
                  </a:lnTo>
                  <a:lnTo>
                    <a:pt x="332973" y="355"/>
                  </a:lnTo>
                  <a:lnTo>
                    <a:pt x="329380" y="0"/>
                  </a:lnTo>
                  <a:close/>
                </a:path>
              </a:pathLst>
            </a:custGeom>
            <a:solidFill>
              <a:srgbClr val="D2D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4837" y="6681787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0" y="316230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1" y="48018"/>
                  </a:lnTo>
                  <a:lnTo>
                    <a:pt x="1061" y="44462"/>
                  </a:lnTo>
                  <a:lnTo>
                    <a:pt x="1771" y="40906"/>
                  </a:lnTo>
                  <a:lnTo>
                    <a:pt x="2818" y="37452"/>
                  </a:lnTo>
                  <a:lnTo>
                    <a:pt x="4207" y="34099"/>
                  </a:lnTo>
                  <a:lnTo>
                    <a:pt x="5590" y="30746"/>
                  </a:lnTo>
                  <a:lnTo>
                    <a:pt x="7292" y="27571"/>
                  </a:lnTo>
                  <a:lnTo>
                    <a:pt x="24551" y="9309"/>
                  </a:lnTo>
                  <a:lnTo>
                    <a:pt x="27567" y="7289"/>
                  </a:lnTo>
                  <a:lnTo>
                    <a:pt x="51619" y="0"/>
                  </a:lnTo>
                  <a:lnTo>
                    <a:pt x="55245" y="0"/>
                  </a:lnTo>
                  <a:lnTo>
                    <a:pt x="325755" y="0"/>
                  </a:lnTo>
                  <a:lnTo>
                    <a:pt x="329380" y="0"/>
                  </a:lnTo>
                  <a:lnTo>
                    <a:pt x="332973" y="355"/>
                  </a:lnTo>
                  <a:lnTo>
                    <a:pt x="356448" y="9309"/>
                  </a:lnTo>
                  <a:lnTo>
                    <a:pt x="359464" y="11328"/>
                  </a:lnTo>
                  <a:lnTo>
                    <a:pt x="379938" y="44462"/>
                  </a:lnTo>
                  <a:lnTo>
                    <a:pt x="380648" y="48018"/>
                  </a:lnTo>
                  <a:lnTo>
                    <a:pt x="381000" y="51612"/>
                  </a:lnTo>
                  <a:lnTo>
                    <a:pt x="381000" y="55245"/>
                  </a:lnTo>
                  <a:lnTo>
                    <a:pt x="381000" y="316230"/>
                  </a:lnTo>
                  <a:lnTo>
                    <a:pt x="381000" y="319862"/>
                  </a:lnTo>
                  <a:lnTo>
                    <a:pt x="380648" y="323443"/>
                  </a:lnTo>
                  <a:lnTo>
                    <a:pt x="371688" y="346913"/>
                  </a:lnTo>
                  <a:lnTo>
                    <a:pt x="369674" y="349935"/>
                  </a:lnTo>
                  <a:lnTo>
                    <a:pt x="336529" y="370408"/>
                  </a:lnTo>
                  <a:lnTo>
                    <a:pt x="332973" y="371119"/>
                  </a:lnTo>
                  <a:lnTo>
                    <a:pt x="329380" y="371475"/>
                  </a:lnTo>
                  <a:lnTo>
                    <a:pt x="325755" y="371475"/>
                  </a:lnTo>
                  <a:lnTo>
                    <a:pt x="55245" y="371475"/>
                  </a:lnTo>
                  <a:lnTo>
                    <a:pt x="51619" y="371475"/>
                  </a:lnTo>
                  <a:lnTo>
                    <a:pt x="48026" y="371119"/>
                  </a:lnTo>
                  <a:lnTo>
                    <a:pt x="44465" y="370408"/>
                  </a:lnTo>
                  <a:lnTo>
                    <a:pt x="40907" y="369709"/>
                  </a:lnTo>
                  <a:lnTo>
                    <a:pt x="9311" y="346913"/>
                  </a:lnTo>
                  <a:lnTo>
                    <a:pt x="7292" y="343903"/>
                  </a:lnTo>
                  <a:lnTo>
                    <a:pt x="0" y="319862"/>
                  </a:lnTo>
                  <a:lnTo>
                    <a:pt x="0" y="316230"/>
                  </a:lnTo>
                  <a:close/>
                </a:path>
              </a:pathLst>
            </a:custGeom>
            <a:ln w="9525">
              <a:solidFill>
                <a:srgbClr val="B7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87088" y="7567200"/>
            <a:ext cx="298523" cy="545614"/>
          </a:xfrm>
          <a:prstGeom prst="rect">
            <a:avLst/>
          </a:prstGeom>
        </p:spPr>
        <p:txBody>
          <a:bodyPr vert="horz" wrap="square" lIns="0" tIns="26749" rIns="0" bIns="0" rtlCol="0">
            <a:spAutoFit/>
          </a:bodyPr>
          <a:lstStyle/>
          <a:p>
            <a:pPr marL="21400">
              <a:spcBef>
                <a:spcPts val="211"/>
              </a:spcBef>
            </a:pPr>
            <a:r>
              <a:rPr sz="3370" spc="-84" dirty="0">
                <a:solidFill>
                  <a:srgbClr val="3F4054"/>
                </a:solidFill>
                <a:latin typeface="Verdana"/>
                <a:cs typeface="Verdana"/>
              </a:rPr>
              <a:t>3</a:t>
            </a:r>
            <a:endParaRPr sz="337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28616" y="7511026"/>
            <a:ext cx="8447453" cy="1908147"/>
          </a:xfrm>
          <a:prstGeom prst="rect">
            <a:avLst/>
          </a:prstGeom>
        </p:spPr>
        <p:txBody>
          <a:bodyPr vert="horz" wrap="square" lIns="0" tIns="28889" rIns="0" bIns="0" rtlCol="0">
            <a:spAutoFit/>
          </a:bodyPr>
          <a:lstStyle/>
          <a:p>
            <a:pPr marL="21400">
              <a:spcBef>
                <a:spcPts val="227"/>
              </a:spcBef>
            </a:pP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Интерпретацияларды</a:t>
            </a:r>
            <a:r>
              <a:rPr sz="2780" spc="211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ке</a:t>
            </a:r>
            <a:r>
              <a:rPr sz="2780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ң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ейту</a:t>
            </a:r>
            <a:endParaRPr sz="2780">
              <a:latin typeface="Lucida Sans Unicode"/>
              <a:cs typeface="Lucida Sans Unicode"/>
            </a:endParaRPr>
          </a:p>
          <a:p>
            <a:pPr marL="21400" marR="8560" indent="-1070">
              <a:lnSpc>
                <a:spcPct val="131900"/>
              </a:lnSpc>
              <a:spcBef>
                <a:spcPts val="851"/>
              </a:spcBef>
            </a:pP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Бұл</a:t>
            </a:r>
            <a:r>
              <a:rPr sz="2275" spc="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тәсіл</a:t>
            </a:r>
            <a:r>
              <a:rPr sz="2275" spc="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барлығына</a:t>
            </a:r>
            <a:r>
              <a:rPr sz="2275" spc="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сәйкес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келетін</a:t>
            </a:r>
            <a:r>
              <a:rPr sz="2275" spc="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бір</a:t>
            </a:r>
            <a:r>
              <a:rPr sz="2275" spc="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өлшемді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түсіндірулерден</a:t>
            </a:r>
            <a:r>
              <a:rPr sz="2275" spc="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бас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60" dirty="0">
                <a:solidFill>
                  <a:srgbClr val="3F4054"/>
                </a:solidFill>
                <a:latin typeface="Microsoft Sans Serif"/>
                <a:cs typeface="Microsoft Sans Serif"/>
              </a:rPr>
              <a:t>тартады</a:t>
            </a:r>
            <a:r>
              <a:rPr sz="2275" spc="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және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бір</a:t>
            </a:r>
            <a:r>
              <a:rPr sz="2275" spc="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мәселенің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бірнеше </a:t>
            </a:r>
            <a:r>
              <a:rPr sz="2275" spc="143" dirty="0">
                <a:solidFill>
                  <a:srgbClr val="3F4054"/>
                </a:solidFill>
                <a:latin typeface="Microsoft Sans Serif"/>
                <a:cs typeface="Microsoft Sans Serif"/>
              </a:rPr>
              <a:t>ықтимал</a:t>
            </a:r>
            <a:r>
              <a:rPr sz="2275" spc="-3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түсіндірмелерін</a:t>
            </a:r>
            <a:r>
              <a:rPr sz="2275" spc="-3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ұсынады.</a:t>
            </a:r>
            <a:endParaRPr sz="2275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710337"/>
            <a:ext cx="19259550" cy="10849547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0"/>
                </a:moveTo>
                <a:lnTo>
                  <a:pt x="0" y="0"/>
                </a:lnTo>
                <a:lnTo>
                  <a:pt x="0" y="6438900"/>
                </a:lnTo>
                <a:lnTo>
                  <a:pt x="11430000" y="6438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9F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7980" y="-1260094"/>
            <a:ext cx="8890422" cy="909479"/>
          </a:xfrm>
          <a:prstGeom prst="rect">
            <a:avLst/>
          </a:prstGeom>
        </p:spPr>
        <p:txBody>
          <a:bodyPr vert="horz" wrap="square" lIns="0" tIns="26749" rIns="0" bIns="0" rtlCol="0">
            <a:spAutoFit/>
          </a:bodyPr>
          <a:lstStyle/>
          <a:p>
            <a:pPr marL="21400">
              <a:spcBef>
                <a:spcPts val="211"/>
              </a:spcBef>
            </a:pPr>
            <a:r>
              <a:rPr spc="126" dirty="0"/>
              <a:t>Ек</a:t>
            </a:r>
            <a:r>
              <a:rPr spc="126" dirty="0">
                <a:latin typeface="Microsoft Sans Serif"/>
                <a:cs typeface="Microsoft Sans Serif"/>
              </a:rPr>
              <a:t>і</a:t>
            </a:r>
            <a:r>
              <a:rPr spc="126" dirty="0"/>
              <a:t>л</a:t>
            </a:r>
            <a:r>
              <a:rPr spc="126" dirty="0">
                <a:latin typeface="Microsoft Sans Serif"/>
                <a:cs typeface="Microsoft Sans Serif"/>
              </a:rPr>
              <a:t>і</a:t>
            </a:r>
            <a:r>
              <a:rPr spc="126" dirty="0"/>
              <a:t>к</a:t>
            </a:r>
            <a:r>
              <a:rPr spc="-118" dirty="0"/>
              <a:t> </a:t>
            </a:r>
            <a:r>
              <a:rPr dirty="0"/>
              <a:t>оппозицияны</a:t>
            </a:r>
            <a:r>
              <a:rPr spc="-118" dirty="0"/>
              <a:t> </a:t>
            </a:r>
            <a:r>
              <a:rPr spc="-34" dirty="0"/>
              <a:t>б</a:t>
            </a:r>
            <a:r>
              <a:rPr spc="-34" dirty="0">
                <a:latin typeface="Microsoft Sans Serif"/>
                <a:cs typeface="Microsoft Sans Serif"/>
              </a:rPr>
              <a:t>ұ</a:t>
            </a:r>
            <a:r>
              <a:rPr spc="-34" dirty="0"/>
              <a:t>зу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17980" y="129802"/>
            <a:ext cx="15179735" cy="907429"/>
          </a:xfrm>
          <a:prstGeom prst="rect">
            <a:avLst/>
          </a:prstGeom>
        </p:spPr>
        <p:txBody>
          <a:bodyPr vert="horz" wrap="square" lIns="0" tIns="21400" rIns="0" bIns="0" rtlCol="0">
            <a:spAutoFit/>
          </a:bodyPr>
          <a:lstStyle/>
          <a:p>
            <a:pPr marL="21400" marR="8560">
              <a:lnSpc>
                <a:spcPct val="134300"/>
              </a:lnSpc>
              <a:spcBef>
                <a:spcPts val="169"/>
              </a:spcBef>
            </a:pP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Деконструкция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көбінесе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иерархиялық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құрылымдарды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69" dirty="0">
                <a:solidFill>
                  <a:srgbClr val="3F4054"/>
                </a:solidFill>
                <a:latin typeface="Microsoft Sans Serif"/>
                <a:cs typeface="Microsoft Sans Serif"/>
              </a:rPr>
              <a:t>қолдайтын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дұрыс/бұрыс,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69" dirty="0">
                <a:solidFill>
                  <a:srgbClr val="3F4054"/>
                </a:solidFill>
                <a:latin typeface="Microsoft Sans Serif"/>
                <a:cs typeface="Microsoft Sans Serif"/>
              </a:rPr>
              <a:t>қалыпты/ 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анормальды,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күшті/әлсіз</a:t>
            </a:r>
            <a:r>
              <a:rPr sz="2275" spc="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сияқты</a:t>
            </a:r>
            <a:r>
              <a:rPr sz="2275" spc="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қатаң</a:t>
            </a:r>
            <a:r>
              <a:rPr sz="2275" spc="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оппозицияларды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бұзуға</a:t>
            </a:r>
            <a:r>
              <a:rPr sz="2275" spc="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бағытталған.</a:t>
            </a:r>
            <a:endParaRPr sz="2275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7975" y="1765260"/>
            <a:ext cx="6418780" cy="2499014"/>
          </a:xfrm>
          <a:prstGeom prst="rect">
            <a:avLst/>
          </a:prstGeom>
        </p:spPr>
        <p:txBody>
          <a:bodyPr vert="horz" wrap="square" lIns="0" tIns="28889" rIns="0" bIns="0" rtlCol="0">
            <a:spAutoFit/>
          </a:bodyPr>
          <a:lstStyle/>
          <a:p>
            <a:pPr marL="21400">
              <a:spcBef>
                <a:spcPts val="227"/>
              </a:spcBef>
            </a:pPr>
            <a:r>
              <a:rPr sz="2780" dirty="0">
                <a:solidFill>
                  <a:srgbClr val="1B1B26"/>
                </a:solidFill>
                <a:latin typeface="Microsoft Sans Serif"/>
                <a:cs typeface="Microsoft Sans Serif"/>
              </a:rPr>
              <a:t>Қ</a:t>
            </a:r>
            <a:r>
              <a:rPr sz="2780" dirty="0">
                <a:solidFill>
                  <a:srgbClr val="1B1B26"/>
                </a:solidFill>
                <a:latin typeface="Lucida Sans Unicode"/>
                <a:cs typeface="Lucida Sans Unicode"/>
              </a:rPr>
              <a:t>айта</a:t>
            </a:r>
            <a:r>
              <a:rPr sz="2780" spc="110" dirty="0">
                <a:solidFill>
                  <a:srgbClr val="1B1B26"/>
                </a:solidFill>
                <a:latin typeface="Lucida Sans Unicode"/>
                <a:cs typeface="Lucida Sans Unicode"/>
              </a:rPr>
              <a:t> </a:t>
            </a:r>
            <a:r>
              <a:rPr sz="2780" dirty="0">
                <a:solidFill>
                  <a:srgbClr val="1B1B26"/>
                </a:solidFill>
                <a:latin typeface="Microsoft Sans Serif"/>
                <a:cs typeface="Microsoft Sans Serif"/>
              </a:rPr>
              <a:t>қ</a:t>
            </a:r>
            <a:r>
              <a:rPr sz="2780" dirty="0">
                <a:solidFill>
                  <a:srgbClr val="1B1B26"/>
                </a:solidFill>
                <a:latin typeface="Lucida Sans Unicode"/>
                <a:cs typeface="Lucida Sans Unicode"/>
              </a:rPr>
              <a:t>арау</a:t>
            </a:r>
            <a:r>
              <a:rPr sz="2780" dirty="0">
                <a:solidFill>
                  <a:srgbClr val="1B1B26"/>
                </a:solidFill>
                <a:latin typeface="Microsoft Sans Serif"/>
                <a:cs typeface="Microsoft Sans Serif"/>
              </a:rPr>
              <a:t>ғ</a:t>
            </a:r>
            <a:r>
              <a:rPr sz="2780" dirty="0">
                <a:solidFill>
                  <a:srgbClr val="1B1B26"/>
                </a:solidFill>
                <a:latin typeface="Lucida Sans Unicode"/>
                <a:cs typeface="Lucida Sans Unicode"/>
              </a:rPr>
              <a:t>а</a:t>
            </a:r>
            <a:r>
              <a:rPr sz="2780" spc="110" dirty="0">
                <a:solidFill>
                  <a:srgbClr val="1B1B26"/>
                </a:solidFill>
                <a:latin typeface="Lucida Sans Unicode"/>
                <a:cs typeface="Lucida Sans Unicode"/>
              </a:rPr>
              <a:t> </a:t>
            </a:r>
            <a:r>
              <a:rPr sz="2780" spc="-17" dirty="0">
                <a:solidFill>
                  <a:srgbClr val="1B1B26"/>
                </a:solidFill>
                <a:latin typeface="Lucida Sans Unicode"/>
                <a:cs typeface="Lucida Sans Unicode"/>
              </a:rPr>
              <a:t>ашы</a:t>
            </a:r>
            <a:r>
              <a:rPr sz="2780" spc="-17" dirty="0">
                <a:solidFill>
                  <a:srgbClr val="1B1B26"/>
                </a:solidFill>
                <a:latin typeface="Microsoft Sans Serif"/>
                <a:cs typeface="Microsoft Sans Serif"/>
              </a:rPr>
              <a:t>қ</a:t>
            </a:r>
            <a:r>
              <a:rPr sz="2780" spc="-17" dirty="0">
                <a:solidFill>
                  <a:srgbClr val="1B1B26"/>
                </a:solidFill>
                <a:latin typeface="Lucida Sans Unicode"/>
                <a:cs typeface="Lucida Sans Unicode"/>
              </a:rPr>
              <a:t>ты</a:t>
            </a:r>
            <a:r>
              <a:rPr sz="2780" spc="-17" dirty="0">
                <a:solidFill>
                  <a:srgbClr val="1B1B26"/>
                </a:solidFill>
                <a:latin typeface="Microsoft Sans Serif"/>
                <a:cs typeface="Microsoft Sans Serif"/>
              </a:rPr>
              <a:t>қ</a:t>
            </a:r>
            <a:endParaRPr sz="2780">
              <a:latin typeface="Microsoft Sans Serif"/>
              <a:cs typeface="Microsoft Sans Serif"/>
            </a:endParaRPr>
          </a:p>
          <a:p>
            <a:pPr marL="21400" marR="8560">
              <a:lnSpc>
                <a:spcPct val="134300"/>
              </a:lnSpc>
              <a:spcBef>
                <a:spcPts val="1668"/>
              </a:spcBef>
            </a:pP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дәстүрлі</a:t>
            </a:r>
            <a:r>
              <a:rPr sz="2275" spc="-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аналитикалық</a:t>
            </a:r>
            <a:r>
              <a:rPr sz="2275" spc="-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тәсілдерден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айырмашылығы,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35" dirty="0">
                <a:solidFill>
                  <a:srgbClr val="3F4054"/>
                </a:solidFill>
                <a:latin typeface="Microsoft Sans Serif"/>
                <a:cs typeface="Microsoft Sans Serif"/>
              </a:rPr>
              <a:t>деконструкция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бекітілген шешімдерді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немесе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 қатаң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баламаларды ұсынбайды.</a:t>
            </a:r>
            <a:endParaRPr sz="2275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76757" y="1765261"/>
            <a:ext cx="7087514" cy="2029912"/>
          </a:xfrm>
          <a:prstGeom prst="rect">
            <a:avLst/>
          </a:prstGeom>
        </p:spPr>
        <p:txBody>
          <a:bodyPr vert="horz" wrap="square" lIns="0" tIns="28889" rIns="0" bIns="0" rtlCol="0">
            <a:spAutoFit/>
          </a:bodyPr>
          <a:lstStyle/>
          <a:p>
            <a:pPr marL="21400" algn="just">
              <a:spcBef>
                <a:spcPts val="227"/>
              </a:spcBef>
            </a:pPr>
            <a:r>
              <a:rPr sz="2780" dirty="0">
                <a:solidFill>
                  <a:srgbClr val="1B1B26"/>
                </a:solidFill>
                <a:latin typeface="Lucida Sans Unicode"/>
                <a:cs typeface="Lucida Sans Unicode"/>
              </a:rPr>
              <a:t>Т</a:t>
            </a:r>
            <a:r>
              <a:rPr sz="2780" dirty="0">
                <a:solidFill>
                  <a:srgbClr val="1B1B26"/>
                </a:solidFill>
                <a:latin typeface="Microsoft Sans Serif"/>
                <a:cs typeface="Microsoft Sans Serif"/>
              </a:rPr>
              <a:t>ұ</a:t>
            </a:r>
            <a:r>
              <a:rPr sz="2780" dirty="0">
                <a:solidFill>
                  <a:srgbClr val="1B1B26"/>
                </a:solidFill>
                <a:latin typeface="Lucida Sans Unicode"/>
                <a:cs typeface="Lucida Sans Unicode"/>
              </a:rPr>
              <a:t>ра</a:t>
            </a:r>
            <a:r>
              <a:rPr sz="2780" dirty="0">
                <a:solidFill>
                  <a:srgbClr val="1B1B26"/>
                </a:solidFill>
                <a:latin typeface="Microsoft Sans Serif"/>
                <a:cs typeface="Microsoft Sans Serif"/>
              </a:rPr>
              <a:t>қ</a:t>
            </a:r>
            <a:r>
              <a:rPr sz="2780" dirty="0">
                <a:solidFill>
                  <a:srgbClr val="1B1B26"/>
                </a:solidFill>
                <a:latin typeface="Lucida Sans Unicode"/>
                <a:cs typeface="Lucida Sans Unicode"/>
              </a:rPr>
              <a:t>ты</a:t>
            </a:r>
            <a:r>
              <a:rPr sz="2780" spc="-8" dirty="0">
                <a:solidFill>
                  <a:srgbClr val="1B1B26"/>
                </a:solidFill>
                <a:latin typeface="Lucida Sans Unicode"/>
                <a:cs typeface="Lucida Sans Unicode"/>
              </a:rPr>
              <a:t> </a:t>
            </a:r>
            <a:r>
              <a:rPr sz="2780" dirty="0">
                <a:solidFill>
                  <a:srgbClr val="1B1B26"/>
                </a:solidFill>
                <a:latin typeface="Lucida Sans Unicode"/>
                <a:cs typeface="Lucida Sans Unicode"/>
              </a:rPr>
              <a:t>емес </a:t>
            </a:r>
            <a:r>
              <a:rPr sz="2780" spc="-17" dirty="0">
                <a:solidFill>
                  <a:srgbClr val="1B1B26"/>
                </a:solidFill>
                <a:latin typeface="Lucida Sans Unicode"/>
                <a:cs typeface="Lucida Sans Unicode"/>
              </a:rPr>
              <a:t>шынды</a:t>
            </a:r>
            <a:r>
              <a:rPr sz="2780" spc="-17" dirty="0">
                <a:solidFill>
                  <a:srgbClr val="1B1B26"/>
                </a:solidFill>
                <a:latin typeface="Microsoft Sans Serif"/>
                <a:cs typeface="Microsoft Sans Serif"/>
              </a:rPr>
              <a:t>қ</a:t>
            </a:r>
            <a:endParaRPr sz="2780">
              <a:latin typeface="Microsoft Sans Serif"/>
              <a:cs typeface="Microsoft Sans Serif"/>
            </a:endParaRPr>
          </a:p>
          <a:p>
            <a:pPr marL="21400" marR="8560" algn="just">
              <a:lnSpc>
                <a:spcPct val="134300"/>
              </a:lnSpc>
              <a:spcBef>
                <a:spcPts val="1668"/>
              </a:spcBef>
            </a:pP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Керісінше,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69" dirty="0">
                <a:solidFill>
                  <a:srgbClr val="3F4054"/>
                </a:solidFill>
                <a:latin typeface="Microsoft Sans Serif"/>
                <a:cs typeface="Microsoft Sans Serif"/>
              </a:rPr>
              <a:t>ол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35" dirty="0">
                <a:solidFill>
                  <a:srgbClr val="3F4054"/>
                </a:solidFill>
                <a:latin typeface="Microsoft Sans Serif"/>
                <a:cs typeface="Microsoft Sans Serif"/>
              </a:rPr>
              <a:t>тұжырымдамалар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мен </a:t>
            </a:r>
            <a:r>
              <a:rPr sz="2275" spc="160" dirty="0">
                <a:solidFill>
                  <a:srgbClr val="3F4054"/>
                </a:solidFill>
                <a:latin typeface="Microsoft Sans Serif"/>
                <a:cs typeface="Microsoft Sans Serif"/>
              </a:rPr>
              <a:t>шындықтарды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үнемі</a:t>
            </a:r>
            <a:r>
              <a:rPr sz="2275" spc="5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қайта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қарауды</a:t>
            </a:r>
            <a:r>
              <a:rPr sz="2275" spc="5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және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қайта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қарауды</a:t>
            </a:r>
            <a:r>
              <a:rPr sz="2275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35" dirty="0">
                <a:solidFill>
                  <a:srgbClr val="3F4054"/>
                </a:solidFill>
                <a:latin typeface="Microsoft Sans Serif"/>
                <a:cs typeface="Microsoft Sans Serif"/>
              </a:rPr>
              <a:t>талап</a:t>
            </a:r>
            <a:r>
              <a:rPr sz="2275" spc="-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етеді.</a:t>
            </a:r>
            <a:endParaRPr sz="2275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710338"/>
            <a:ext cx="19259550" cy="18248424"/>
          </a:xfrm>
          <a:custGeom>
            <a:avLst/>
            <a:gdLst/>
            <a:ahLst/>
            <a:cxnLst/>
            <a:rect l="l" t="t" r="r" b="b"/>
            <a:pathLst>
              <a:path w="11430000" h="10829925">
                <a:moveTo>
                  <a:pt x="11430000" y="0"/>
                </a:moveTo>
                <a:lnTo>
                  <a:pt x="0" y="0"/>
                </a:lnTo>
                <a:lnTo>
                  <a:pt x="0" y="10829925"/>
                </a:lnTo>
                <a:lnTo>
                  <a:pt x="11430000" y="1082992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9F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9727" y="-2945305"/>
            <a:ext cx="8551240" cy="909479"/>
          </a:xfrm>
          <a:prstGeom prst="rect">
            <a:avLst/>
          </a:prstGeom>
        </p:spPr>
        <p:txBody>
          <a:bodyPr vert="horz" wrap="square" lIns="0" tIns="26749" rIns="0" bIns="0" rtlCol="0">
            <a:spAutoFit/>
          </a:bodyPr>
          <a:lstStyle/>
          <a:p>
            <a:pPr marL="21400">
              <a:spcBef>
                <a:spcPts val="211"/>
              </a:spcBef>
            </a:pPr>
            <a:r>
              <a:rPr dirty="0">
                <a:latin typeface="Microsoft Sans Serif"/>
                <a:cs typeface="Microsoft Sans Serif"/>
              </a:rPr>
              <a:t>Ә</a:t>
            </a:r>
            <a:r>
              <a:rPr dirty="0"/>
              <a:t>леуметт</a:t>
            </a:r>
            <a:r>
              <a:rPr dirty="0">
                <a:latin typeface="Microsoft Sans Serif"/>
                <a:cs typeface="Microsoft Sans Serif"/>
              </a:rPr>
              <a:t>і</a:t>
            </a:r>
            <a:r>
              <a:rPr dirty="0"/>
              <a:t>к</a:t>
            </a:r>
            <a:r>
              <a:rPr spc="-227" dirty="0"/>
              <a:t> </a:t>
            </a:r>
            <a:r>
              <a:rPr spc="76" dirty="0"/>
              <a:t>м</a:t>
            </a:r>
            <a:r>
              <a:rPr spc="76" dirty="0">
                <a:latin typeface="Microsoft Sans Serif"/>
                <a:cs typeface="Microsoft Sans Serif"/>
              </a:rPr>
              <a:t>ә</a:t>
            </a:r>
            <a:r>
              <a:rPr spc="-67" dirty="0"/>
              <a:t>с</a:t>
            </a:r>
            <a:r>
              <a:rPr spc="76" dirty="0"/>
              <a:t>елелерд</a:t>
            </a:r>
            <a:r>
              <a:rPr spc="-868" dirty="0">
                <a:latin typeface="Microsoft Sans Serif"/>
                <a:cs typeface="Microsoft Sans Serif"/>
              </a:rPr>
              <a:t>і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89708" y="-2046526"/>
            <a:ext cx="15316711" cy="1802881"/>
          </a:xfrm>
          <a:prstGeom prst="rect">
            <a:avLst/>
          </a:prstGeom>
        </p:spPr>
        <p:txBody>
          <a:bodyPr vert="horz" wrap="square" lIns="0" tIns="26749" rIns="0" bIns="0" rtlCol="0">
            <a:spAutoFit/>
          </a:bodyPr>
          <a:lstStyle/>
          <a:p>
            <a:pPr marL="21400">
              <a:spcBef>
                <a:spcPts val="211"/>
              </a:spcBef>
            </a:pPr>
            <a:r>
              <a:rPr sz="5645" spc="-67" dirty="0">
                <a:solidFill>
                  <a:srgbClr val="1B1B26"/>
                </a:solidFill>
                <a:latin typeface="Lucida Sans Unicode"/>
                <a:cs typeface="Lucida Sans Unicode"/>
              </a:rPr>
              <a:t>талдауда</a:t>
            </a:r>
            <a:r>
              <a:rPr sz="5645" spc="-379" dirty="0">
                <a:solidFill>
                  <a:srgbClr val="1B1B26"/>
                </a:solidFill>
                <a:latin typeface="Lucida Sans Unicode"/>
                <a:cs typeface="Lucida Sans Unicode"/>
              </a:rPr>
              <a:t> </a:t>
            </a:r>
            <a:r>
              <a:rPr sz="5645" spc="-17" dirty="0">
                <a:solidFill>
                  <a:srgbClr val="1B1B26"/>
                </a:solidFill>
                <a:latin typeface="Lucida Sans Unicode"/>
                <a:cs typeface="Lucida Sans Unicode"/>
              </a:rPr>
              <a:t>деконструкцияны</a:t>
            </a:r>
            <a:endParaRPr sz="5645" dirty="0">
              <a:latin typeface="Lucida Sans Unicode"/>
              <a:cs typeface="Lucida Sans Unicode"/>
            </a:endParaRPr>
          </a:p>
          <a:p>
            <a:pPr marL="21400">
              <a:spcBef>
                <a:spcPts val="303"/>
              </a:spcBef>
            </a:pPr>
            <a:r>
              <a:rPr sz="5645" spc="-17" dirty="0">
                <a:solidFill>
                  <a:srgbClr val="1B1B26"/>
                </a:solidFill>
                <a:latin typeface="Microsoft Sans Serif"/>
                <a:cs typeface="Microsoft Sans Serif"/>
              </a:rPr>
              <a:t>қ</a:t>
            </a:r>
            <a:r>
              <a:rPr sz="5645" spc="-17" dirty="0">
                <a:solidFill>
                  <a:srgbClr val="1B1B26"/>
                </a:solidFill>
                <a:latin typeface="Lucida Sans Unicode"/>
                <a:cs typeface="Lucida Sans Unicode"/>
              </a:rPr>
              <a:t>олдану</a:t>
            </a:r>
            <a:endParaRPr sz="5645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9726" y="129803"/>
            <a:ext cx="15445089" cy="1356237"/>
          </a:xfrm>
          <a:prstGeom prst="rect">
            <a:avLst/>
          </a:prstGeom>
        </p:spPr>
        <p:txBody>
          <a:bodyPr vert="horz" wrap="square" lIns="0" tIns="10700" rIns="0" bIns="0" rtlCol="0">
            <a:spAutoFit/>
          </a:bodyPr>
          <a:lstStyle/>
          <a:p>
            <a:pPr marL="21400" marR="8560">
              <a:lnSpc>
                <a:spcPct val="132700"/>
              </a:lnSpc>
              <a:spcBef>
                <a:spcPts val="84"/>
              </a:spcBef>
            </a:pP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Осылайша,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проблемаларды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35" dirty="0">
                <a:solidFill>
                  <a:srgbClr val="3F4054"/>
                </a:solidFill>
                <a:latin typeface="Microsoft Sans Serif"/>
                <a:cs typeface="Microsoft Sans Serif"/>
              </a:rPr>
              <a:t>деконструкциялау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286" dirty="0">
                <a:solidFill>
                  <a:srgbClr val="3F4054"/>
                </a:solidFill>
                <a:latin typeface="Microsoft Sans Serif"/>
                <a:cs typeface="Microsoft Sans Serif"/>
              </a:rPr>
              <a:t>-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-42" dirty="0">
                <a:solidFill>
                  <a:srgbClr val="3F4054"/>
                </a:solidFill>
                <a:latin typeface="Microsoft Sans Serif"/>
                <a:cs typeface="Microsoft Sans Serif"/>
              </a:rPr>
              <a:t>бұл </a:t>
            </a:r>
            <a:r>
              <a:rPr sz="2275" spc="160" dirty="0">
                <a:solidFill>
                  <a:srgbClr val="3F4054"/>
                </a:solidFill>
                <a:latin typeface="Microsoft Sans Serif"/>
                <a:cs typeface="Microsoft Sans Serif"/>
              </a:rPr>
              <a:t>олардың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жасырын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және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43" dirty="0">
                <a:solidFill>
                  <a:srgbClr val="3F4054"/>
                </a:solidFill>
                <a:latin typeface="Microsoft Sans Serif"/>
                <a:cs typeface="Microsoft Sans Serif"/>
              </a:rPr>
              <a:t>жиі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еленбейтін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аспектілеріне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назар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аудару </a:t>
            </a:r>
            <a:r>
              <a:rPr sz="2275" spc="135" dirty="0">
                <a:solidFill>
                  <a:srgbClr val="3F4054"/>
                </a:solidFill>
                <a:latin typeface="Microsoft Sans Serif"/>
                <a:cs typeface="Microsoft Sans Serif"/>
              </a:rPr>
              <a:t>арқылы</a:t>
            </a:r>
            <a:r>
              <a:rPr sz="2275" spc="-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</a:t>
            </a:r>
            <a:r>
              <a:rPr sz="2275" spc="-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құбылыстарды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жақсы</a:t>
            </a:r>
            <a:r>
              <a:rPr sz="2275" spc="-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түсінуге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және</a:t>
            </a:r>
            <a:r>
              <a:rPr sz="2275" spc="-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талдауға көмектесетін</a:t>
            </a:r>
            <a:r>
              <a:rPr sz="2275" spc="-5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әдістеме.</a:t>
            </a:r>
            <a:endParaRPr sz="2275" dirty="0">
              <a:latin typeface="Microsoft Sans Serif"/>
              <a:cs typeface="Microsoft Sans Serif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460876"/>
              </p:ext>
            </p:extLst>
          </p:nvPr>
        </p:nvGraphicFramePr>
        <p:xfrm>
          <a:off x="1013054" y="1973911"/>
          <a:ext cx="15958695" cy="10905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92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6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0504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2300" spc="-1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Феминизм</a:t>
                      </a:r>
                      <a:endParaRPr sz="23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8645" marB="0">
                    <a:lnR w="9525">
                      <a:solidFill>
                        <a:srgbClr val="F9F9FF"/>
                      </a:solidFill>
                      <a:prstDash val="solid"/>
                    </a:lnR>
                    <a:solidFill>
                      <a:srgbClr val="FFFFFF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0815" marR="553085" indent="-635">
                        <a:lnSpc>
                          <a:spcPct val="133500"/>
                        </a:lnSpc>
                        <a:spcBef>
                          <a:spcPts val="430"/>
                        </a:spcBef>
                      </a:pPr>
                      <a:r>
                        <a:rPr sz="2300" spc="6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Деконструкция </a:t>
                      </a:r>
                      <a:r>
                        <a:rPr sz="2300" spc="8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патриархалдық</a:t>
                      </a:r>
                      <a:r>
                        <a:rPr sz="2300" spc="2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5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билік </a:t>
                      </a:r>
                      <a:r>
                        <a:rPr sz="2300" spc="8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құрылымдарын</a:t>
                      </a:r>
                      <a:r>
                        <a:rPr sz="2300" spc="1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6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талдауға </a:t>
                      </a:r>
                      <a:r>
                        <a:rPr sz="2300" spc="5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және</a:t>
                      </a:r>
                      <a:r>
                        <a:rPr sz="2300" spc="-1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6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әйелдердің </a:t>
                      </a:r>
                      <a:r>
                        <a:rPr sz="2300" spc="8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қысымының</a:t>
                      </a:r>
                      <a:r>
                        <a:rPr sz="2300" spc="-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8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жасырын </a:t>
                      </a:r>
                      <a:r>
                        <a:rPr sz="2300" spc="6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механизмдерін</a:t>
                      </a:r>
                      <a:r>
                        <a:rPr sz="2300" spc="-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-1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ашуға </a:t>
                      </a:r>
                      <a:r>
                        <a:rPr sz="2300" spc="4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көмектеседі.</a:t>
                      </a:r>
                      <a:endParaRPr sz="23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2018" marB="0">
                    <a:lnL w="9525">
                      <a:solidFill>
                        <a:srgbClr val="F9F9FF"/>
                      </a:solidFill>
                      <a:prstDash val="solid"/>
                    </a:lnL>
                    <a:solidFill>
                      <a:srgbClr val="FFFFFF">
                        <a:alpha val="39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118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2300" spc="5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Нәсілдік</a:t>
                      </a:r>
                      <a:r>
                        <a:rPr sz="2300" spc="1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5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теория</a:t>
                      </a:r>
                      <a:endParaRPr sz="2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8645" marB="0">
                    <a:lnR w="9525">
                      <a:solidFill>
                        <a:srgbClr val="F9F9FF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0815" marR="252095" indent="-635">
                        <a:lnSpc>
                          <a:spcPct val="132900"/>
                        </a:lnSpc>
                        <a:spcBef>
                          <a:spcPts val="440"/>
                        </a:spcBef>
                      </a:pPr>
                      <a:r>
                        <a:rPr sz="230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Бұл</a:t>
                      </a:r>
                      <a:r>
                        <a:rPr sz="2300" spc="4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5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тәсіл</a:t>
                      </a:r>
                      <a:r>
                        <a:rPr sz="2300" spc="4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9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тарихи </a:t>
                      </a:r>
                      <a:r>
                        <a:rPr sz="2300" spc="6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қалыптасқан</a:t>
                      </a:r>
                      <a:r>
                        <a:rPr sz="2300" spc="1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6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нәсілдік</a:t>
                      </a:r>
                      <a:r>
                        <a:rPr sz="2300" spc="1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3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және </a:t>
                      </a:r>
                      <a:r>
                        <a:rPr sz="2300" spc="9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этникалық</a:t>
                      </a:r>
                      <a:r>
                        <a:rPr sz="230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7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категорияларды </a:t>
                      </a:r>
                      <a:r>
                        <a:rPr sz="2300" spc="9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талдау</a:t>
                      </a:r>
                      <a:r>
                        <a:rPr sz="2300" spc="5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үшін</a:t>
                      </a:r>
                      <a:r>
                        <a:rPr sz="2300" spc="4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7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қолданылады, </a:t>
                      </a:r>
                      <a:r>
                        <a:rPr sz="2300" spc="9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олардың</a:t>
                      </a:r>
                      <a:r>
                        <a:rPr sz="2300" spc="-1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6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билік</a:t>
                      </a:r>
                      <a:r>
                        <a:rPr sz="2300" spc="-1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7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дискурстары </a:t>
                      </a:r>
                      <a:r>
                        <a:rPr sz="2300" spc="8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арқылы</a:t>
                      </a:r>
                      <a:r>
                        <a:rPr sz="2300" spc="-1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6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қалай</a:t>
                      </a:r>
                      <a:r>
                        <a:rPr sz="2300" spc="-1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7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құрылатынын </a:t>
                      </a:r>
                      <a:r>
                        <a:rPr sz="2300" spc="5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және</a:t>
                      </a:r>
                      <a:r>
                        <a:rPr sz="2300" spc="-1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7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сақталатынын </a:t>
                      </a:r>
                      <a:r>
                        <a:rPr sz="2300" spc="5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көрсетеді.</a:t>
                      </a:r>
                      <a:endParaRPr sz="23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4158" marB="0">
                    <a:lnL w="9525">
                      <a:solidFill>
                        <a:srgbClr val="F9F9FF"/>
                      </a:solidFill>
                      <a:prstDash val="solid"/>
                    </a:lnL>
                    <a:solidFill>
                      <a:srgbClr val="000000">
                        <a:alpha val="39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093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2300" spc="7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Капитализмге</a:t>
                      </a:r>
                      <a:r>
                        <a:rPr sz="2300" spc="2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6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сын</a:t>
                      </a:r>
                      <a:endParaRPr sz="2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8645" marB="0">
                    <a:lnR w="9525">
                      <a:solidFill>
                        <a:srgbClr val="F9F9FF"/>
                      </a:solidFill>
                      <a:prstDash val="solid"/>
                    </a:lnR>
                    <a:solidFill>
                      <a:srgbClr val="FFFFFF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0815" marR="182245" indent="635">
                        <a:lnSpc>
                          <a:spcPct val="133500"/>
                        </a:lnSpc>
                        <a:spcBef>
                          <a:spcPts val="430"/>
                        </a:spcBef>
                      </a:pPr>
                      <a:r>
                        <a:rPr sz="2300" spc="7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Деконструкция</a:t>
                      </a:r>
                      <a:r>
                        <a:rPr sz="2300" spc="-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7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капиталистік </a:t>
                      </a:r>
                      <a:r>
                        <a:rPr sz="2300" spc="6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жүйенің</a:t>
                      </a:r>
                      <a:r>
                        <a:rPr sz="230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6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әлеуметтік</a:t>
                      </a:r>
                      <a:r>
                        <a:rPr sz="2300" spc="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4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теңсіздік </a:t>
                      </a:r>
                      <a:r>
                        <a:rPr sz="2300" spc="7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пен</a:t>
                      </a:r>
                      <a:r>
                        <a:rPr sz="2300" spc="-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7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қанауды</a:t>
                      </a:r>
                      <a:r>
                        <a:rPr sz="2300" spc="-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5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қалыпқа</a:t>
                      </a:r>
                      <a:r>
                        <a:rPr sz="2300" spc="-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5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келтіру </a:t>
                      </a:r>
                      <a:r>
                        <a:rPr sz="2300" spc="10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жолдарын</a:t>
                      </a:r>
                      <a:r>
                        <a:rPr sz="2300" spc="-2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5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әшкерелей</a:t>
                      </a:r>
                      <a:r>
                        <a:rPr sz="2300" spc="-1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5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алады, </a:t>
                      </a:r>
                      <a:r>
                        <a:rPr sz="230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бұл</a:t>
                      </a:r>
                      <a:r>
                        <a:rPr sz="2300" spc="1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8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табиғи</a:t>
                      </a:r>
                      <a:r>
                        <a:rPr sz="2300" spc="2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5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және</a:t>
                      </a:r>
                      <a:r>
                        <a:rPr sz="2300" spc="2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-1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сөзсіз</a:t>
                      </a:r>
                      <a:r>
                        <a:rPr sz="2300" spc="50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8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жағдай</a:t>
                      </a:r>
                      <a:r>
                        <a:rPr sz="2300" spc="-1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8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деген</a:t>
                      </a:r>
                      <a:r>
                        <a:rPr sz="2300" spc="-1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-2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елес</a:t>
                      </a:r>
                      <a:r>
                        <a:rPr sz="2300" spc="500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300" spc="85" dirty="0">
                          <a:solidFill>
                            <a:srgbClr val="3F4054"/>
                          </a:solidFill>
                          <a:latin typeface="Microsoft Sans Serif"/>
                          <a:cs typeface="Microsoft Sans Serif"/>
                        </a:rPr>
                        <a:t>тудырады.</a:t>
                      </a:r>
                      <a:endParaRPr sz="23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2018" marB="0">
                    <a:lnL w="9525">
                      <a:solidFill>
                        <a:srgbClr val="F9F9FF"/>
                      </a:solidFill>
                      <a:prstDash val="solid"/>
                    </a:lnL>
                    <a:solidFill>
                      <a:srgbClr val="FFFFFF">
                        <a:alpha val="39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710337"/>
            <a:ext cx="19259550" cy="12743402"/>
          </a:xfrm>
          <a:custGeom>
            <a:avLst/>
            <a:gdLst/>
            <a:ahLst/>
            <a:cxnLst/>
            <a:rect l="l" t="t" r="r" b="b"/>
            <a:pathLst>
              <a:path w="11430000" h="7562850">
                <a:moveTo>
                  <a:pt x="11430000" y="0"/>
                </a:moveTo>
                <a:lnTo>
                  <a:pt x="0" y="0"/>
                </a:lnTo>
                <a:lnTo>
                  <a:pt x="0" y="7562850"/>
                </a:lnTo>
                <a:lnTo>
                  <a:pt x="11430000" y="756285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9F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709910"/>
            <a:ext cx="7222331" cy="127429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12058" y="-2945305"/>
            <a:ext cx="8384324" cy="909479"/>
          </a:xfrm>
          <a:prstGeom prst="rect">
            <a:avLst/>
          </a:prstGeom>
        </p:spPr>
        <p:txBody>
          <a:bodyPr vert="horz" wrap="square" lIns="0" tIns="26749" rIns="0" bIns="0" rtlCol="0">
            <a:spAutoFit/>
          </a:bodyPr>
          <a:lstStyle/>
          <a:p>
            <a:pPr marL="21400">
              <a:spcBef>
                <a:spcPts val="211"/>
              </a:spcBef>
            </a:pPr>
            <a:r>
              <a:rPr dirty="0"/>
              <a:t>Деконструкция</a:t>
            </a:r>
            <a:r>
              <a:rPr spc="-329" dirty="0"/>
              <a:t> </a:t>
            </a:r>
            <a:r>
              <a:rPr spc="-17" dirty="0">
                <a:latin typeface="Microsoft Sans Serif"/>
                <a:cs typeface="Microsoft Sans Serif"/>
              </a:rPr>
              <a:t>ә</a:t>
            </a:r>
            <a:r>
              <a:rPr spc="-17" dirty="0"/>
              <a:t>д</a:t>
            </a:r>
            <a:r>
              <a:rPr spc="-17" dirty="0">
                <a:latin typeface="Microsoft Sans Serif"/>
                <a:cs typeface="Microsoft Sans Serif"/>
              </a:rPr>
              <a:t>і</a:t>
            </a:r>
            <a:r>
              <a:rPr spc="-17" dirty="0"/>
              <a:t>с</a:t>
            </a:r>
            <a:r>
              <a:rPr spc="-17" dirty="0">
                <a:latin typeface="Microsoft Sans Serif"/>
                <a:cs typeface="Microsoft Sans Serif"/>
              </a:rPr>
              <a:t>і</a:t>
            </a:r>
            <a:r>
              <a:rPr spc="-17" dirty="0"/>
              <a:t>н</a:t>
            </a:r>
            <a:r>
              <a:rPr spc="-17" dirty="0">
                <a:latin typeface="Microsoft Sans Serif"/>
                <a:cs typeface="Microsoft Sans Serif"/>
              </a:rPr>
              <a:t>ің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12073" y="-2046527"/>
            <a:ext cx="2865393" cy="895710"/>
          </a:xfrm>
          <a:prstGeom prst="rect">
            <a:avLst/>
          </a:prstGeom>
        </p:spPr>
        <p:txBody>
          <a:bodyPr vert="horz" wrap="square" lIns="0" tIns="26749" rIns="0" bIns="0" rtlCol="0">
            <a:spAutoFit/>
          </a:bodyPr>
          <a:lstStyle/>
          <a:p>
            <a:pPr marL="21400">
              <a:spcBef>
                <a:spcPts val="211"/>
              </a:spcBef>
            </a:pPr>
            <a:r>
              <a:rPr sz="5645" spc="337" dirty="0">
                <a:solidFill>
                  <a:srgbClr val="1B1B26"/>
                </a:solidFill>
                <a:latin typeface="Lucida Sans Unicode"/>
                <a:cs typeface="Lucida Sans Unicode"/>
              </a:rPr>
              <a:t>ма</a:t>
            </a:r>
            <a:r>
              <a:rPr sz="5645" spc="337" dirty="0">
                <a:solidFill>
                  <a:srgbClr val="1B1B26"/>
                </a:solidFill>
                <a:latin typeface="Microsoft Sans Serif"/>
                <a:cs typeface="Microsoft Sans Serif"/>
              </a:rPr>
              <a:t>ң</a:t>
            </a:r>
            <a:r>
              <a:rPr sz="5645" spc="337" dirty="0">
                <a:solidFill>
                  <a:srgbClr val="1B1B26"/>
                </a:solidFill>
                <a:latin typeface="Lucida Sans Unicode"/>
                <a:cs typeface="Lucida Sans Unicode"/>
              </a:rPr>
              <a:t>ыз</a:t>
            </a:r>
            <a:r>
              <a:rPr sz="5645" spc="-1811" dirty="0">
                <a:solidFill>
                  <a:srgbClr val="1B1B26"/>
                </a:solidFill>
                <a:latin typeface="Lucida Sans Unicode"/>
                <a:cs typeface="Lucida Sans Unicode"/>
              </a:rPr>
              <a:t>ы</a:t>
            </a:r>
            <a:endParaRPr sz="5645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12049" y="-801076"/>
            <a:ext cx="10045995" cy="1376532"/>
          </a:xfrm>
          <a:prstGeom prst="rect">
            <a:avLst/>
          </a:prstGeom>
        </p:spPr>
        <p:txBody>
          <a:bodyPr vert="horz" wrap="square" lIns="0" tIns="21400" rIns="0" bIns="0" rtlCol="0">
            <a:spAutoFit/>
          </a:bodyPr>
          <a:lstStyle/>
          <a:p>
            <a:pPr marL="21400" marR="8560" algn="just">
              <a:lnSpc>
                <a:spcPct val="134300"/>
              </a:lnSpc>
              <a:spcBef>
                <a:spcPts val="169"/>
              </a:spcBef>
            </a:pP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Деконструкция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әдісі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мәселелердің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күрделілігін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түсінуге, </a:t>
            </a:r>
            <a:r>
              <a:rPr sz="2275" spc="160" dirty="0">
                <a:solidFill>
                  <a:srgbClr val="3F4054"/>
                </a:solidFill>
                <a:latin typeface="Microsoft Sans Serif"/>
                <a:cs typeface="Microsoft Sans Serif"/>
              </a:rPr>
              <a:t>олардың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жасырын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себептерін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ашуға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және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60" dirty="0">
                <a:solidFill>
                  <a:srgbClr val="3F4054"/>
                </a:solidFill>
                <a:latin typeface="Microsoft Sans Serif"/>
                <a:cs typeface="Microsoft Sans Serif"/>
              </a:rPr>
              <a:t>оларды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шешу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үшін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тиімді </a:t>
            </a:r>
            <a:r>
              <a:rPr sz="2275" spc="143" dirty="0">
                <a:solidFill>
                  <a:srgbClr val="3F4054"/>
                </a:solidFill>
                <a:latin typeface="Microsoft Sans Serif"/>
                <a:cs typeface="Microsoft Sans Serif"/>
              </a:rPr>
              <a:t>стратегияларды</a:t>
            </a:r>
            <a:r>
              <a:rPr sz="2275" spc="253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әзірлеуге</a:t>
            </a:r>
            <a:r>
              <a:rPr sz="2275" spc="26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көмектеседі.</a:t>
            </a:r>
            <a:endParaRPr sz="2275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224362" y="1031258"/>
            <a:ext cx="1462654" cy="2607529"/>
            <a:chOff x="4880927" y="2814002"/>
            <a:chExt cx="868044" cy="1547495"/>
          </a:xfrm>
        </p:grpSpPr>
        <p:sp>
          <p:nvSpPr>
            <p:cNvPr id="8" name="object 8"/>
            <p:cNvSpPr/>
            <p:nvPr/>
          </p:nvSpPr>
          <p:spPr>
            <a:xfrm>
              <a:off x="4886325" y="2819399"/>
              <a:ext cx="857250" cy="1536700"/>
            </a:xfrm>
            <a:custGeom>
              <a:avLst/>
              <a:gdLst/>
              <a:ahLst/>
              <a:cxnLst/>
              <a:rect l="l" t="t" r="r" b="b"/>
              <a:pathLst>
                <a:path w="857250" h="1536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1365046"/>
                  </a:lnTo>
                  <a:lnTo>
                    <a:pt x="428625" y="1536496"/>
                  </a:lnTo>
                  <a:lnTo>
                    <a:pt x="857250" y="1365046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D2D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86325" y="2819399"/>
              <a:ext cx="857250" cy="1536700"/>
            </a:xfrm>
            <a:custGeom>
              <a:avLst/>
              <a:gdLst/>
              <a:ahLst/>
              <a:cxnLst/>
              <a:rect l="l" t="t" r="r" b="b"/>
              <a:pathLst>
                <a:path w="857250" h="1536700">
                  <a:moveTo>
                    <a:pt x="0" y="1365046"/>
                  </a:moveTo>
                  <a:lnTo>
                    <a:pt x="428625" y="1536496"/>
                  </a:lnTo>
                  <a:lnTo>
                    <a:pt x="857250" y="1365046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1365046"/>
                  </a:lnTo>
                  <a:close/>
                </a:path>
              </a:pathLst>
            </a:custGeom>
            <a:ln w="10715">
              <a:solidFill>
                <a:srgbClr val="B7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853037" y="2030078"/>
            <a:ext cx="205435" cy="545614"/>
          </a:xfrm>
          <a:prstGeom prst="rect">
            <a:avLst/>
          </a:prstGeom>
        </p:spPr>
        <p:txBody>
          <a:bodyPr vert="horz" wrap="square" lIns="0" tIns="26749" rIns="0" bIns="0" rtlCol="0">
            <a:spAutoFit/>
          </a:bodyPr>
          <a:lstStyle/>
          <a:p>
            <a:pPr marL="21400">
              <a:spcBef>
                <a:spcPts val="211"/>
              </a:spcBef>
            </a:pPr>
            <a:r>
              <a:rPr sz="3370" spc="-969" dirty="0">
                <a:solidFill>
                  <a:srgbClr val="3F4054"/>
                </a:solidFill>
                <a:latin typeface="Verdana"/>
                <a:cs typeface="Verdana"/>
              </a:rPr>
              <a:t>1</a:t>
            </a:r>
            <a:endParaRPr sz="337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89836" y="1299821"/>
            <a:ext cx="7922095" cy="1908147"/>
          </a:xfrm>
          <a:prstGeom prst="rect">
            <a:avLst/>
          </a:prstGeom>
        </p:spPr>
        <p:txBody>
          <a:bodyPr vert="horz" wrap="square" lIns="0" tIns="28889" rIns="0" bIns="0" rtlCol="0">
            <a:spAutoFit/>
          </a:bodyPr>
          <a:lstStyle/>
          <a:p>
            <a:pPr marL="21400">
              <a:spcBef>
                <a:spcPts val="227"/>
              </a:spcBef>
            </a:pP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Сыни</a:t>
            </a:r>
            <a:r>
              <a:rPr sz="2780" spc="-59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ойлауды</a:t>
            </a:r>
            <a:r>
              <a:rPr sz="2780" spc="-51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дамыту</a:t>
            </a:r>
            <a:endParaRPr sz="2780">
              <a:latin typeface="Lucida Sans Unicode"/>
              <a:cs typeface="Lucida Sans Unicode"/>
            </a:endParaRPr>
          </a:p>
          <a:p>
            <a:pPr marL="21400" marR="8560">
              <a:lnSpc>
                <a:spcPct val="131900"/>
              </a:lnSpc>
              <a:spcBef>
                <a:spcPts val="851"/>
              </a:spcBef>
            </a:pP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Деконструкция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әдісі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69" dirty="0">
                <a:solidFill>
                  <a:srgbClr val="3F4054"/>
                </a:solidFill>
                <a:latin typeface="Microsoft Sans Serif"/>
                <a:cs typeface="Microsoft Sans Serif"/>
              </a:rPr>
              <a:t>сыни</a:t>
            </a:r>
            <a:r>
              <a:rPr sz="2275" spc="5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69" dirty="0">
                <a:solidFill>
                  <a:srgbClr val="3F4054"/>
                </a:solidFill>
                <a:latin typeface="Microsoft Sans Serif"/>
                <a:cs typeface="Microsoft Sans Serif"/>
              </a:rPr>
              <a:t>ойлауды</a:t>
            </a:r>
            <a:r>
              <a:rPr sz="2275" spc="5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дамытуға</a:t>
            </a:r>
            <a:r>
              <a:rPr sz="2275" spc="5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59" dirty="0">
                <a:solidFill>
                  <a:srgbClr val="3F4054"/>
                </a:solidFill>
                <a:latin typeface="Microsoft Sans Serif"/>
                <a:cs typeface="Microsoft Sans Serif"/>
              </a:rPr>
              <a:t>және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</a:t>
            </a:r>
            <a:r>
              <a:rPr sz="2275" spc="-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35" dirty="0">
                <a:solidFill>
                  <a:srgbClr val="3F4054"/>
                </a:solidFill>
                <a:latin typeface="Microsoft Sans Serif"/>
                <a:cs typeface="Microsoft Sans Serif"/>
              </a:rPr>
              <a:t>құбылыстардың</a:t>
            </a:r>
            <a:r>
              <a:rPr sz="2275" spc="-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жасырын</a:t>
            </a:r>
            <a:r>
              <a:rPr sz="2275" spc="-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механизмдерін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ашуға</a:t>
            </a:r>
            <a:r>
              <a:rPr sz="2275" spc="160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мүмкіндік</a:t>
            </a:r>
            <a:r>
              <a:rPr sz="2275" spc="160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береді.</a:t>
            </a:r>
            <a:endParaRPr sz="2275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224362" y="3615247"/>
            <a:ext cx="1462654" cy="2329336"/>
            <a:chOff x="4880927" y="4347527"/>
            <a:chExt cx="868044" cy="1382395"/>
          </a:xfrm>
        </p:grpSpPr>
        <p:sp>
          <p:nvSpPr>
            <p:cNvPr id="13" name="object 13"/>
            <p:cNvSpPr/>
            <p:nvPr/>
          </p:nvSpPr>
          <p:spPr>
            <a:xfrm>
              <a:off x="4886325" y="4352924"/>
              <a:ext cx="857250" cy="1371600"/>
            </a:xfrm>
            <a:custGeom>
              <a:avLst/>
              <a:gdLst/>
              <a:ahLst/>
              <a:cxnLst/>
              <a:rect l="l" t="t" r="r" b="b"/>
              <a:pathLst>
                <a:path w="857250" h="13716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1200150"/>
                  </a:lnTo>
                  <a:lnTo>
                    <a:pt x="428625" y="1371600"/>
                  </a:lnTo>
                  <a:lnTo>
                    <a:pt x="857250" y="12001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D2D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86325" y="4352924"/>
              <a:ext cx="857250" cy="1371600"/>
            </a:xfrm>
            <a:custGeom>
              <a:avLst/>
              <a:gdLst/>
              <a:ahLst/>
              <a:cxnLst/>
              <a:rect l="l" t="t" r="r" b="b"/>
              <a:pathLst>
                <a:path w="857250" h="1371600">
                  <a:moveTo>
                    <a:pt x="0" y="1200150"/>
                  </a:moveTo>
                  <a:lnTo>
                    <a:pt x="428625" y="1371600"/>
                  </a:lnTo>
                  <a:lnTo>
                    <a:pt x="857250" y="1200150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1200150"/>
                  </a:lnTo>
                  <a:close/>
                </a:path>
              </a:pathLst>
            </a:custGeom>
            <a:ln w="10715">
              <a:solidFill>
                <a:srgbClr val="B7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807393" y="4469622"/>
            <a:ext cx="296383" cy="545614"/>
          </a:xfrm>
          <a:prstGeom prst="rect">
            <a:avLst/>
          </a:prstGeom>
        </p:spPr>
        <p:txBody>
          <a:bodyPr vert="horz" wrap="square" lIns="0" tIns="26749" rIns="0" bIns="0" rtlCol="0">
            <a:spAutoFit/>
          </a:bodyPr>
          <a:lstStyle/>
          <a:p>
            <a:pPr marL="21400">
              <a:spcBef>
                <a:spcPts val="211"/>
              </a:spcBef>
            </a:pPr>
            <a:r>
              <a:rPr sz="3370" spc="-84" dirty="0">
                <a:solidFill>
                  <a:srgbClr val="3F4054"/>
                </a:solidFill>
                <a:latin typeface="Verdana"/>
                <a:cs typeface="Verdana"/>
              </a:rPr>
              <a:t>2</a:t>
            </a:r>
            <a:endParaRPr sz="337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89857" y="3883811"/>
            <a:ext cx="7592543" cy="1445393"/>
          </a:xfrm>
          <a:prstGeom prst="rect">
            <a:avLst/>
          </a:prstGeom>
        </p:spPr>
        <p:txBody>
          <a:bodyPr vert="horz" wrap="square" lIns="0" tIns="28889" rIns="0" bIns="0" rtlCol="0">
            <a:spAutoFit/>
          </a:bodyPr>
          <a:lstStyle/>
          <a:p>
            <a:pPr marL="21400">
              <a:spcBef>
                <a:spcPts val="227"/>
              </a:spcBef>
            </a:pP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Ә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д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летт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л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к</a:t>
            </a:r>
            <a:r>
              <a:rPr sz="2780" spc="76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пен</a:t>
            </a:r>
            <a:r>
              <a:rPr sz="2780" spc="76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те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ң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д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кт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spc="219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780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қ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ор</a:t>
            </a:r>
            <a:r>
              <a:rPr sz="2780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ғ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ау</a:t>
            </a:r>
            <a:endParaRPr sz="2780">
              <a:latin typeface="Lucida Sans Unicode"/>
              <a:cs typeface="Lucida Sans Unicode"/>
            </a:endParaRPr>
          </a:p>
          <a:p>
            <a:pPr marL="21400" marR="8560" indent="-1070">
              <a:lnSpc>
                <a:spcPct val="134300"/>
              </a:lnSpc>
              <a:spcBef>
                <a:spcPts val="784"/>
              </a:spcBef>
            </a:pP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Бұл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тәсіл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әділетсіздік</a:t>
            </a:r>
            <a:r>
              <a:rPr sz="2275" spc="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пен</a:t>
            </a:r>
            <a:r>
              <a:rPr sz="2275" spc="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теңсіздік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құрылымдарын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ашуға</a:t>
            </a:r>
            <a:r>
              <a:rPr sz="2275" spc="59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және</a:t>
            </a:r>
            <a:r>
              <a:rPr sz="2275" spc="59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60" dirty="0">
                <a:solidFill>
                  <a:srgbClr val="3F4054"/>
                </a:solidFill>
                <a:latin typeface="Microsoft Sans Serif"/>
                <a:cs typeface="Microsoft Sans Serif"/>
              </a:rPr>
              <a:t>оларды</a:t>
            </a:r>
            <a:r>
              <a:rPr sz="2275" spc="59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35" dirty="0">
                <a:solidFill>
                  <a:srgbClr val="3F4054"/>
                </a:solidFill>
                <a:latin typeface="Microsoft Sans Serif"/>
                <a:cs typeface="Microsoft Sans Serif"/>
              </a:rPr>
              <a:t>жоюға</a:t>
            </a:r>
            <a:r>
              <a:rPr sz="2275" spc="59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бағытталған.</a:t>
            </a:r>
            <a:endParaRPr sz="2275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24429" y="5926459"/>
            <a:ext cx="1462654" cy="2329336"/>
            <a:chOff x="4880967" y="5719166"/>
            <a:chExt cx="868044" cy="1382395"/>
          </a:xfrm>
        </p:grpSpPr>
        <p:sp>
          <p:nvSpPr>
            <p:cNvPr id="18" name="object 18"/>
            <p:cNvSpPr/>
            <p:nvPr/>
          </p:nvSpPr>
          <p:spPr>
            <a:xfrm>
              <a:off x="4886325" y="5724524"/>
              <a:ext cx="857250" cy="1371600"/>
            </a:xfrm>
            <a:custGeom>
              <a:avLst/>
              <a:gdLst/>
              <a:ahLst/>
              <a:cxnLst/>
              <a:rect l="l" t="t" r="r" b="b"/>
              <a:pathLst>
                <a:path w="857250" h="13716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1200151"/>
                  </a:lnTo>
                  <a:lnTo>
                    <a:pt x="428625" y="1371601"/>
                  </a:lnTo>
                  <a:lnTo>
                    <a:pt x="857250" y="1200151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D2D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86325" y="5724524"/>
              <a:ext cx="857250" cy="1371600"/>
            </a:xfrm>
            <a:custGeom>
              <a:avLst/>
              <a:gdLst/>
              <a:ahLst/>
              <a:cxnLst/>
              <a:rect l="l" t="t" r="r" b="b"/>
              <a:pathLst>
                <a:path w="857250" h="1371600">
                  <a:moveTo>
                    <a:pt x="0" y="1200151"/>
                  </a:moveTo>
                  <a:lnTo>
                    <a:pt x="428625" y="1371601"/>
                  </a:lnTo>
                  <a:lnTo>
                    <a:pt x="857250" y="1200151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1200151"/>
                  </a:lnTo>
                  <a:close/>
                </a:path>
              </a:pathLst>
            </a:custGeom>
            <a:ln w="10715">
              <a:solidFill>
                <a:srgbClr val="B7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806643" y="6780770"/>
            <a:ext cx="298523" cy="545614"/>
          </a:xfrm>
          <a:prstGeom prst="rect">
            <a:avLst/>
          </a:prstGeom>
        </p:spPr>
        <p:txBody>
          <a:bodyPr vert="horz" wrap="square" lIns="0" tIns="26749" rIns="0" bIns="0" rtlCol="0">
            <a:spAutoFit/>
          </a:bodyPr>
          <a:lstStyle/>
          <a:p>
            <a:pPr marL="21400">
              <a:spcBef>
                <a:spcPts val="211"/>
              </a:spcBef>
            </a:pPr>
            <a:r>
              <a:rPr sz="3370" spc="-84" dirty="0">
                <a:solidFill>
                  <a:srgbClr val="3F4054"/>
                </a:solidFill>
                <a:latin typeface="Verdana"/>
                <a:cs typeface="Verdana"/>
              </a:rPr>
              <a:t>3</a:t>
            </a:r>
            <a:endParaRPr sz="337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89851" y="6194958"/>
            <a:ext cx="6976237" cy="1490597"/>
          </a:xfrm>
          <a:prstGeom prst="rect">
            <a:avLst/>
          </a:prstGeom>
        </p:spPr>
        <p:txBody>
          <a:bodyPr vert="horz" wrap="square" lIns="0" tIns="28889" rIns="0" bIns="0" rtlCol="0">
            <a:spAutoFit/>
          </a:bodyPr>
          <a:lstStyle/>
          <a:p>
            <a:pPr marL="21400">
              <a:spcBef>
                <a:spcPts val="227"/>
              </a:spcBef>
            </a:pP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Қ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о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ғ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амды</a:t>
            </a:r>
            <a:r>
              <a:rPr sz="2780" spc="-34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жа</a:t>
            </a:r>
            <a:r>
              <a:rPr sz="2780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қ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сарту</a:t>
            </a:r>
            <a:endParaRPr sz="2780">
              <a:latin typeface="Lucida Sans Unicode"/>
              <a:cs typeface="Lucida Sans Unicode"/>
            </a:endParaRPr>
          </a:p>
          <a:p>
            <a:pPr marL="21400">
              <a:spcBef>
                <a:spcPts val="1717"/>
              </a:spcBef>
            </a:pP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Деконструкция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әдісі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қоғамды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жақсартуға</a:t>
            </a:r>
            <a:r>
              <a:rPr sz="2275" spc="59" dirty="0">
                <a:solidFill>
                  <a:srgbClr val="3F4054"/>
                </a:solidFill>
                <a:latin typeface="Microsoft Sans Serif"/>
                <a:cs typeface="Microsoft Sans Serif"/>
              </a:rPr>
              <a:t> және</a:t>
            </a:r>
            <a:endParaRPr sz="2275">
              <a:latin typeface="Microsoft Sans Serif"/>
              <a:cs typeface="Microsoft Sans Serif"/>
            </a:endParaRPr>
          </a:p>
          <a:p>
            <a:pPr marL="21400">
              <a:spcBef>
                <a:spcPts val="935"/>
              </a:spcBef>
            </a:pP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мәселелерді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шешуге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ықпал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етеді.</a:t>
            </a:r>
            <a:endParaRPr sz="2275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487" y="33090"/>
            <a:ext cx="19078575" cy="10766920"/>
          </a:xfrm>
          <a:custGeom>
            <a:avLst/>
            <a:gdLst/>
            <a:ahLst/>
            <a:cxnLst/>
            <a:rect l="l" t="t" r="r" b="b"/>
            <a:pathLst>
              <a:path w="11430000" h="8610600">
                <a:moveTo>
                  <a:pt x="11430000" y="0"/>
                </a:moveTo>
                <a:lnTo>
                  <a:pt x="0" y="0"/>
                </a:lnTo>
                <a:lnTo>
                  <a:pt x="0" y="8610600"/>
                </a:lnTo>
                <a:lnTo>
                  <a:pt x="11430000" y="86106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9F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8064" y="830816"/>
            <a:ext cx="5791121" cy="895672"/>
          </a:xfrm>
          <a:prstGeom prst="rect">
            <a:avLst/>
          </a:prstGeom>
        </p:spPr>
        <p:txBody>
          <a:bodyPr vert="horz" wrap="square" lIns="0" tIns="26749" rIns="0" bIns="0" rtlCol="0">
            <a:spAutoFit/>
          </a:bodyPr>
          <a:lstStyle/>
          <a:p>
            <a:pPr marL="21400">
              <a:spcBef>
                <a:spcPts val="211"/>
              </a:spcBef>
            </a:pPr>
            <a:r>
              <a:rPr spc="-17" dirty="0">
                <a:latin typeface="Microsoft Sans Serif"/>
                <a:cs typeface="Microsoft Sans Serif"/>
              </a:rPr>
              <a:t>Қ</a:t>
            </a:r>
            <a:r>
              <a:rPr spc="-17" dirty="0"/>
              <a:t>орытынды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76126" y="830816"/>
            <a:ext cx="10045995" cy="1364921"/>
          </a:xfrm>
          <a:prstGeom prst="rect">
            <a:avLst/>
          </a:prstGeom>
        </p:spPr>
        <p:txBody>
          <a:bodyPr vert="horz" wrap="square" lIns="0" tIns="28889" rIns="0" bIns="0" rtlCol="0">
            <a:spAutoFit/>
          </a:bodyPr>
          <a:lstStyle/>
          <a:p>
            <a:pPr marL="21400" marR="8560" algn="just">
              <a:lnSpc>
                <a:spcPct val="131900"/>
              </a:lnSpc>
              <a:spcBef>
                <a:spcPts val="227"/>
              </a:spcBef>
            </a:pP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Деконструкция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әдісі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мәселелердің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күрделілігін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түсінуге, </a:t>
            </a:r>
            <a:r>
              <a:rPr sz="2275" spc="160" dirty="0">
                <a:solidFill>
                  <a:srgbClr val="3F4054"/>
                </a:solidFill>
                <a:latin typeface="Microsoft Sans Serif"/>
                <a:cs typeface="Microsoft Sans Serif"/>
              </a:rPr>
              <a:t>олардың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жасырын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себептерін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ашуға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және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60" dirty="0">
                <a:solidFill>
                  <a:srgbClr val="3F4054"/>
                </a:solidFill>
                <a:latin typeface="Microsoft Sans Serif"/>
                <a:cs typeface="Microsoft Sans Serif"/>
              </a:rPr>
              <a:t>оларды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шешу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үшін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тиімді </a:t>
            </a:r>
            <a:r>
              <a:rPr sz="2275" spc="143" dirty="0">
                <a:solidFill>
                  <a:srgbClr val="3F4054"/>
                </a:solidFill>
                <a:latin typeface="Microsoft Sans Serif"/>
                <a:cs typeface="Microsoft Sans Serif"/>
              </a:rPr>
              <a:t>стратегияларды</a:t>
            </a:r>
            <a:r>
              <a:rPr sz="2275" spc="253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әзірлеуге</a:t>
            </a:r>
            <a:r>
              <a:rPr sz="2275" spc="26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көмектеседі.</a:t>
            </a:r>
            <a:endParaRPr sz="2275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35340" y="968203"/>
            <a:ext cx="497538" cy="722233"/>
          </a:xfrm>
          <a:custGeom>
            <a:avLst/>
            <a:gdLst/>
            <a:ahLst/>
            <a:cxnLst/>
            <a:rect l="l" t="t" r="r" b="b"/>
            <a:pathLst>
              <a:path w="295275" h="428625">
                <a:moveTo>
                  <a:pt x="147345" y="0"/>
                </a:moveTo>
                <a:lnTo>
                  <a:pt x="100775" y="7511"/>
                </a:lnTo>
                <a:lnTo>
                  <a:pt x="60328" y="28427"/>
                </a:lnTo>
                <a:lnTo>
                  <a:pt x="28431" y="60322"/>
                </a:lnTo>
                <a:lnTo>
                  <a:pt x="7512" y="100770"/>
                </a:lnTo>
                <a:lnTo>
                  <a:pt x="0" y="147345"/>
                </a:lnTo>
                <a:lnTo>
                  <a:pt x="1775" y="170291"/>
                </a:lnTo>
                <a:lnTo>
                  <a:pt x="15157" y="212583"/>
                </a:lnTo>
                <a:lnTo>
                  <a:pt x="39103" y="249301"/>
                </a:lnTo>
                <a:lnTo>
                  <a:pt x="46794" y="259931"/>
                </a:lnTo>
                <a:lnTo>
                  <a:pt x="67983" y="292671"/>
                </a:lnTo>
                <a:lnTo>
                  <a:pt x="77863" y="321551"/>
                </a:lnTo>
                <a:lnTo>
                  <a:pt x="105067" y="321551"/>
                </a:lnTo>
                <a:lnTo>
                  <a:pt x="91451" y="279692"/>
                </a:lnTo>
                <a:lnTo>
                  <a:pt x="67769" y="243150"/>
                </a:lnTo>
                <a:lnTo>
                  <a:pt x="59208" y="231305"/>
                </a:lnTo>
                <a:lnTo>
                  <a:pt x="55676" y="226364"/>
                </a:lnTo>
                <a:lnTo>
                  <a:pt x="32467" y="183996"/>
                </a:lnTo>
                <a:lnTo>
                  <a:pt x="26797" y="147345"/>
                </a:lnTo>
                <a:lnTo>
                  <a:pt x="36272" y="100427"/>
                </a:lnTo>
                <a:lnTo>
                  <a:pt x="62110" y="62104"/>
                </a:lnTo>
                <a:lnTo>
                  <a:pt x="100429" y="36261"/>
                </a:lnTo>
                <a:lnTo>
                  <a:pt x="147345" y="26784"/>
                </a:lnTo>
                <a:lnTo>
                  <a:pt x="231184" y="26784"/>
                </a:lnTo>
                <a:lnTo>
                  <a:pt x="193914" y="7511"/>
                </a:lnTo>
                <a:lnTo>
                  <a:pt x="147345" y="0"/>
                </a:lnTo>
                <a:close/>
              </a:path>
              <a:path w="295275" h="428625">
                <a:moveTo>
                  <a:pt x="231184" y="26784"/>
                </a:moveTo>
                <a:lnTo>
                  <a:pt x="147345" y="26784"/>
                </a:lnTo>
                <a:lnTo>
                  <a:pt x="194261" y="36261"/>
                </a:lnTo>
                <a:lnTo>
                  <a:pt x="232579" y="62104"/>
                </a:lnTo>
                <a:lnTo>
                  <a:pt x="258418" y="100427"/>
                </a:lnTo>
                <a:lnTo>
                  <a:pt x="267893" y="147345"/>
                </a:lnTo>
                <a:lnTo>
                  <a:pt x="266439" y="166146"/>
                </a:lnTo>
                <a:lnTo>
                  <a:pt x="262223" y="183996"/>
                </a:lnTo>
                <a:lnTo>
                  <a:pt x="255463" y="200700"/>
                </a:lnTo>
                <a:lnTo>
                  <a:pt x="246380" y="216065"/>
                </a:lnTo>
                <a:lnTo>
                  <a:pt x="242951" y="221005"/>
                </a:lnTo>
                <a:lnTo>
                  <a:pt x="218423" y="255127"/>
                </a:lnTo>
                <a:lnTo>
                  <a:pt x="198185" y="290075"/>
                </a:lnTo>
                <a:lnTo>
                  <a:pt x="189623" y="321462"/>
                </a:lnTo>
                <a:lnTo>
                  <a:pt x="216738" y="321462"/>
                </a:lnTo>
                <a:lnTo>
                  <a:pt x="218371" y="313983"/>
                </a:lnTo>
                <a:lnTo>
                  <a:pt x="220527" y="306646"/>
                </a:lnTo>
                <a:lnTo>
                  <a:pt x="240312" y="270494"/>
                </a:lnTo>
                <a:lnTo>
                  <a:pt x="264210" y="237337"/>
                </a:lnTo>
                <a:lnTo>
                  <a:pt x="268401" y="231305"/>
                </a:lnTo>
                <a:lnTo>
                  <a:pt x="279501" y="212546"/>
                </a:lnTo>
                <a:lnTo>
                  <a:pt x="287761" y="192116"/>
                </a:lnTo>
                <a:lnTo>
                  <a:pt x="292913" y="170290"/>
                </a:lnTo>
                <a:lnTo>
                  <a:pt x="294690" y="147345"/>
                </a:lnTo>
                <a:lnTo>
                  <a:pt x="287178" y="100770"/>
                </a:lnTo>
                <a:lnTo>
                  <a:pt x="266259" y="60322"/>
                </a:lnTo>
                <a:lnTo>
                  <a:pt x="234362" y="28427"/>
                </a:lnTo>
                <a:lnTo>
                  <a:pt x="231184" y="26784"/>
                </a:lnTo>
                <a:close/>
              </a:path>
              <a:path w="295275" h="428625">
                <a:moveTo>
                  <a:pt x="246380" y="215988"/>
                </a:moveTo>
                <a:close/>
              </a:path>
              <a:path w="295275" h="428625">
                <a:moveTo>
                  <a:pt x="154711" y="53581"/>
                </a:moveTo>
                <a:lnTo>
                  <a:pt x="147345" y="53581"/>
                </a:lnTo>
                <a:lnTo>
                  <a:pt x="110834" y="60943"/>
                </a:lnTo>
                <a:lnTo>
                  <a:pt x="81032" y="81027"/>
                </a:lnTo>
                <a:lnTo>
                  <a:pt x="60945" y="110829"/>
                </a:lnTo>
                <a:lnTo>
                  <a:pt x="53581" y="147345"/>
                </a:lnTo>
                <a:lnTo>
                  <a:pt x="53581" y="154711"/>
                </a:lnTo>
                <a:lnTo>
                  <a:pt x="59613" y="160731"/>
                </a:lnTo>
                <a:lnTo>
                  <a:pt x="74345" y="160731"/>
                </a:lnTo>
                <a:lnTo>
                  <a:pt x="80378" y="154711"/>
                </a:lnTo>
                <a:lnTo>
                  <a:pt x="80378" y="147345"/>
                </a:lnTo>
                <a:lnTo>
                  <a:pt x="85637" y="121267"/>
                </a:lnTo>
                <a:lnTo>
                  <a:pt x="99983" y="99977"/>
                </a:lnTo>
                <a:lnTo>
                  <a:pt x="121269" y="85626"/>
                </a:lnTo>
                <a:lnTo>
                  <a:pt x="147345" y="80365"/>
                </a:lnTo>
                <a:lnTo>
                  <a:pt x="154711" y="80365"/>
                </a:lnTo>
                <a:lnTo>
                  <a:pt x="160743" y="74345"/>
                </a:lnTo>
                <a:lnTo>
                  <a:pt x="160743" y="59601"/>
                </a:lnTo>
                <a:lnTo>
                  <a:pt x="154711" y="53581"/>
                </a:lnTo>
                <a:close/>
              </a:path>
              <a:path w="295275" h="428625">
                <a:moveTo>
                  <a:pt x="210299" y="348259"/>
                </a:moveTo>
                <a:lnTo>
                  <a:pt x="84391" y="348259"/>
                </a:lnTo>
                <a:lnTo>
                  <a:pt x="80378" y="352272"/>
                </a:lnTo>
                <a:lnTo>
                  <a:pt x="80378" y="361657"/>
                </a:lnTo>
                <a:lnTo>
                  <a:pt x="85637" y="387728"/>
                </a:lnTo>
                <a:lnTo>
                  <a:pt x="99983" y="409014"/>
                </a:lnTo>
                <a:lnTo>
                  <a:pt x="121269" y="423363"/>
                </a:lnTo>
                <a:lnTo>
                  <a:pt x="147345" y="428625"/>
                </a:lnTo>
                <a:lnTo>
                  <a:pt x="173421" y="423363"/>
                </a:lnTo>
                <a:lnTo>
                  <a:pt x="194706" y="409014"/>
                </a:lnTo>
                <a:lnTo>
                  <a:pt x="199541" y="401840"/>
                </a:lnTo>
                <a:lnTo>
                  <a:pt x="147345" y="401840"/>
                </a:lnTo>
                <a:lnTo>
                  <a:pt x="134813" y="399843"/>
                </a:lnTo>
                <a:lnTo>
                  <a:pt x="123893" y="394281"/>
                </a:lnTo>
                <a:lnTo>
                  <a:pt x="115218" y="385799"/>
                </a:lnTo>
                <a:lnTo>
                  <a:pt x="109423" y="375043"/>
                </a:lnTo>
                <a:lnTo>
                  <a:pt x="211612" y="375043"/>
                </a:lnTo>
                <a:lnTo>
                  <a:pt x="214312" y="361657"/>
                </a:lnTo>
                <a:lnTo>
                  <a:pt x="214312" y="352272"/>
                </a:lnTo>
                <a:lnTo>
                  <a:pt x="210299" y="348259"/>
                </a:lnTo>
                <a:close/>
              </a:path>
              <a:path w="295275" h="428625">
                <a:moveTo>
                  <a:pt x="211612" y="375043"/>
                </a:moveTo>
                <a:lnTo>
                  <a:pt x="185267" y="375043"/>
                </a:lnTo>
                <a:lnTo>
                  <a:pt x="179472" y="385799"/>
                </a:lnTo>
                <a:lnTo>
                  <a:pt x="170797" y="394281"/>
                </a:lnTo>
                <a:lnTo>
                  <a:pt x="159876" y="399843"/>
                </a:lnTo>
                <a:lnTo>
                  <a:pt x="147345" y="401840"/>
                </a:lnTo>
                <a:lnTo>
                  <a:pt x="199541" y="401840"/>
                </a:lnTo>
                <a:lnTo>
                  <a:pt x="209053" y="387728"/>
                </a:lnTo>
                <a:lnTo>
                  <a:pt x="211612" y="375043"/>
                </a:lnTo>
                <a:close/>
              </a:path>
            </a:pathLst>
          </a:custGeom>
          <a:solidFill>
            <a:srgbClr val="1B53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62795" y="2678669"/>
            <a:ext cx="9872659" cy="1914495"/>
          </a:xfrm>
          <a:prstGeom prst="rect">
            <a:avLst/>
          </a:prstGeom>
        </p:spPr>
        <p:txBody>
          <a:bodyPr vert="horz" wrap="square" lIns="0" tIns="28889" rIns="0" bIns="0" rtlCol="0">
            <a:spAutoFit/>
          </a:bodyPr>
          <a:lstStyle/>
          <a:p>
            <a:pPr marL="21400">
              <a:spcBef>
                <a:spcPts val="227"/>
              </a:spcBef>
            </a:pPr>
            <a:r>
              <a:rPr sz="2780" spc="152" dirty="0">
                <a:solidFill>
                  <a:srgbClr val="3F4054"/>
                </a:solidFill>
                <a:latin typeface="Lucida Sans Unicode"/>
                <a:cs typeface="Lucida Sans Unicode"/>
              </a:rPr>
              <a:t>Жа</a:t>
            </a:r>
            <a:r>
              <a:rPr sz="2780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ң</a:t>
            </a:r>
            <a:r>
              <a:rPr sz="2780" spc="152" dirty="0">
                <a:solidFill>
                  <a:srgbClr val="3F4054"/>
                </a:solidFill>
                <a:latin typeface="Lucida Sans Unicode"/>
                <a:cs typeface="Lucida Sans Unicode"/>
              </a:rPr>
              <a:t>а</a:t>
            </a:r>
            <a:r>
              <a:rPr sz="2780" spc="-118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к</a:t>
            </a:r>
            <a:r>
              <a:rPr sz="2780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ө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з</a:t>
            </a:r>
            <a:r>
              <a:rPr sz="2780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қ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арастар</a:t>
            </a:r>
            <a:endParaRPr sz="2780" dirty="0">
              <a:latin typeface="Lucida Sans Unicode"/>
              <a:cs typeface="Lucida Sans Unicode"/>
            </a:endParaRPr>
          </a:p>
          <a:p>
            <a:pPr marL="21400" marR="8560">
              <a:lnSpc>
                <a:spcPct val="134300"/>
              </a:lnSpc>
              <a:spcBef>
                <a:spcPts val="784"/>
              </a:spcBef>
            </a:pP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Деконструкция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әдісі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мәселелерге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жаңа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көзқарастарды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ашуға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және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60" dirty="0">
                <a:solidFill>
                  <a:srgbClr val="3F4054"/>
                </a:solidFill>
                <a:latin typeface="Microsoft Sans Serif"/>
                <a:cs typeface="Microsoft Sans Serif"/>
              </a:rPr>
              <a:t>олардың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жасырын</a:t>
            </a:r>
            <a:r>
              <a:rPr sz="2275" spc="5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аспектілерін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талдауға</a:t>
            </a:r>
            <a:r>
              <a:rPr sz="2275" spc="4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мүмкіндік </a:t>
            </a:r>
            <a:r>
              <a:rPr sz="2275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береді.</a:t>
            </a:r>
            <a:endParaRPr sz="2275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67587" y="3537642"/>
            <a:ext cx="406591" cy="621655"/>
          </a:xfrm>
          <a:custGeom>
            <a:avLst/>
            <a:gdLst/>
            <a:ahLst/>
            <a:cxnLst/>
            <a:rect l="l" t="t" r="r" b="b"/>
            <a:pathLst>
              <a:path w="241300" h="368935">
                <a:moveTo>
                  <a:pt x="202912" y="26797"/>
                </a:moveTo>
                <a:lnTo>
                  <a:pt x="133946" y="26797"/>
                </a:lnTo>
                <a:lnTo>
                  <a:pt x="165218" y="33114"/>
                </a:lnTo>
                <a:lnTo>
                  <a:pt x="190765" y="50339"/>
                </a:lnTo>
                <a:lnTo>
                  <a:pt x="207993" y="75885"/>
                </a:lnTo>
                <a:lnTo>
                  <a:pt x="214312" y="107162"/>
                </a:lnTo>
                <a:lnTo>
                  <a:pt x="212491" y="122655"/>
                </a:lnTo>
                <a:lnTo>
                  <a:pt x="207224" y="137120"/>
                </a:lnTo>
                <a:lnTo>
                  <a:pt x="198801" y="150001"/>
                </a:lnTo>
                <a:lnTo>
                  <a:pt x="187515" y="160743"/>
                </a:lnTo>
                <a:lnTo>
                  <a:pt x="136626" y="198907"/>
                </a:lnTo>
                <a:lnTo>
                  <a:pt x="124177" y="210722"/>
                </a:lnTo>
                <a:lnTo>
                  <a:pt x="114915" y="224896"/>
                </a:lnTo>
                <a:lnTo>
                  <a:pt x="109141" y="240810"/>
                </a:lnTo>
                <a:lnTo>
                  <a:pt x="107149" y="257848"/>
                </a:lnTo>
                <a:lnTo>
                  <a:pt x="107149" y="275259"/>
                </a:lnTo>
                <a:lnTo>
                  <a:pt x="113182" y="281292"/>
                </a:lnTo>
                <a:lnTo>
                  <a:pt x="127914" y="281292"/>
                </a:lnTo>
                <a:lnTo>
                  <a:pt x="133946" y="275259"/>
                </a:lnTo>
                <a:lnTo>
                  <a:pt x="133946" y="257848"/>
                </a:lnTo>
                <a:lnTo>
                  <a:pt x="135216" y="247021"/>
                </a:lnTo>
                <a:lnTo>
                  <a:pt x="138895" y="236901"/>
                </a:lnTo>
                <a:lnTo>
                  <a:pt x="144785" y="227878"/>
                </a:lnTo>
                <a:lnTo>
                  <a:pt x="152692" y="220345"/>
                </a:lnTo>
                <a:lnTo>
                  <a:pt x="203593" y="182168"/>
                </a:lnTo>
                <a:lnTo>
                  <a:pt x="219413" y="167114"/>
                </a:lnTo>
                <a:lnTo>
                  <a:pt x="231198" y="149090"/>
                </a:lnTo>
                <a:lnTo>
                  <a:pt x="238557" y="128853"/>
                </a:lnTo>
                <a:lnTo>
                  <a:pt x="241096" y="107162"/>
                </a:lnTo>
                <a:lnTo>
                  <a:pt x="232677" y="65445"/>
                </a:lnTo>
                <a:lnTo>
                  <a:pt x="209715" y="31383"/>
                </a:lnTo>
                <a:lnTo>
                  <a:pt x="202912" y="26797"/>
                </a:lnTo>
                <a:close/>
              </a:path>
              <a:path w="241300" h="368935">
                <a:moveTo>
                  <a:pt x="133946" y="0"/>
                </a:moveTo>
                <a:lnTo>
                  <a:pt x="107149" y="0"/>
                </a:lnTo>
                <a:lnTo>
                  <a:pt x="65440" y="8419"/>
                </a:lnTo>
                <a:lnTo>
                  <a:pt x="31381" y="31383"/>
                </a:lnTo>
                <a:lnTo>
                  <a:pt x="8419" y="65445"/>
                </a:lnTo>
                <a:lnTo>
                  <a:pt x="0" y="107162"/>
                </a:lnTo>
                <a:lnTo>
                  <a:pt x="0" y="114528"/>
                </a:lnTo>
                <a:lnTo>
                  <a:pt x="6019" y="120561"/>
                </a:lnTo>
                <a:lnTo>
                  <a:pt x="20764" y="120561"/>
                </a:lnTo>
                <a:lnTo>
                  <a:pt x="26784" y="114528"/>
                </a:lnTo>
                <a:lnTo>
                  <a:pt x="26784" y="107162"/>
                </a:lnTo>
                <a:lnTo>
                  <a:pt x="33103" y="75885"/>
                </a:lnTo>
                <a:lnTo>
                  <a:pt x="50331" y="50339"/>
                </a:lnTo>
                <a:lnTo>
                  <a:pt x="75877" y="33114"/>
                </a:lnTo>
                <a:lnTo>
                  <a:pt x="107149" y="26797"/>
                </a:lnTo>
                <a:lnTo>
                  <a:pt x="202912" y="26797"/>
                </a:lnTo>
                <a:lnTo>
                  <a:pt x="175656" y="8419"/>
                </a:lnTo>
                <a:lnTo>
                  <a:pt x="133946" y="0"/>
                </a:lnTo>
                <a:close/>
              </a:path>
              <a:path w="241300" h="368935">
                <a:moveTo>
                  <a:pt x="123215" y="328168"/>
                </a:moveTo>
                <a:lnTo>
                  <a:pt x="117881" y="328168"/>
                </a:lnTo>
                <a:lnTo>
                  <a:pt x="115316" y="328676"/>
                </a:lnTo>
                <a:lnTo>
                  <a:pt x="100457" y="345592"/>
                </a:lnTo>
                <a:lnTo>
                  <a:pt x="100457" y="350926"/>
                </a:lnTo>
                <a:lnTo>
                  <a:pt x="117881" y="368350"/>
                </a:lnTo>
                <a:lnTo>
                  <a:pt x="123215" y="368350"/>
                </a:lnTo>
                <a:lnTo>
                  <a:pt x="140639" y="350926"/>
                </a:lnTo>
                <a:lnTo>
                  <a:pt x="140639" y="345592"/>
                </a:lnTo>
                <a:lnTo>
                  <a:pt x="123215" y="328168"/>
                </a:lnTo>
                <a:close/>
              </a:path>
            </a:pathLst>
          </a:custGeom>
          <a:solidFill>
            <a:srgbClr val="1B53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83919" y="5034307"/>
            <a:ext cx="9574136" cy="1433786"/>
          </a:xfrm>
          <a:prstGeom prst="rect">
            <a:avLst/>
          </a:prstGeom>
        </p:spPr>
        <p:txBody>
          <a:bodyPr vert="horz" wrap="square" lIns="0" tIns="28889" rIns="0" bIns="0" rtlCol="0">
            <a:spAutoFit/>
          </a:bodyPr>
          <a:lstStyle/>
          <a:p>
            <a:pPr marL="21400">
              <a:spcBef>
                <a:spcPts val="227"/>
              </a:spcBef>
            </a:pP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С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ұ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ра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қ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тар</a:t>
            </a:r>
            <a:r>
              <a:rPr sz="2780" spc="-84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spc="-42" dirty="0">
                <a:solidFill>
                  <a:srgbClr val="3F4054"/>
                </a:solidFill>
                <a:latin typeface="Microsoft Sans Serif"/>
                <a:cs typeface="Microsoft Sans Serif"/>
              </a:rPr>
              <a:t>қ</a:t>
            </a:r>
            <a:r>
              <a:rPr sz="2780" spc="-42" dirty="0">
                <a:solidFill>
                  <a:srgbClr val="3F4054"/>
                </a:solidFill>
                <a:latin typeface="Lucida Sans Unicode"/>
                <a:cs typeface="Lucida Sans Unicode"/>
              </a:rPr>
              <a:t>ою</a:t>
            </a:r>
            <a:endParaRPr sz="2780" dirty="0">
              <a:latin typeface="Lucida Sans Unicode"/>
              <a:cs typeface="Lucida Sans Unicode"/>
            </a:endParaRPr>
          </a:p>
          <a:p>
            <a:pPr marL="21400" marR="8560">
              <a:lnSpc>
                <a:spcPct val="129600"/>
              </a:lnSpc>
              <a:spcBef>
                <a:spcPts val="910"/>
              </a:spcBef>
            </a:pP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Бұл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тәсіл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35" dirty="0">
                <a:solidFill>
                  <a:srgbClr val="3F4054"/>
                </a:solidFill>
                <a:latin typeface="Microsoft Sans Serif"/>
                <a:cs typeface="Microsoft Sans Serif"/>
              </a:rPr>
              <a:t>құбылыстардың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себептерін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және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салдарын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тереңірек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зерттеуге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және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сұрақтар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қоюға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шақырады.</a:t>
            </a:r>
            <a:endParaRPr sz="2275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19449" y="7420692"/>
            <a:ext cx="724373" cy="632355"/>
          </a:xfrm>
          <a:custGeom>
            <a:avLst/>
            <a:gdLst/>
            <a:ahLst/>
            <a:cxnLst/>
            <a:rect l="l" t="t" r="r" b="b"/>
            <a:pathLst>
              <a:path w="429895" h="375284">
                <a:moveTo>
                  <a:pt x="215404" y="0"/>
                </a:moveTo>
                <a:lnTo>
                  <a:pt x="166236" y="4602"/>
                </a:lnTo>
                <a:lnTo>
                  <a:pt x="121115" y="17710"/>
                </a:lnTo>
                <a:lnTo>
                  <a:pt x="81324" y="38275"/>
                </a:lnTo>
                <a:lnTo>
                  <a:pt x="48145" y="65249"/>
                </a:lnTo>
                <a:lnTo>
                  <a:pt x="22859" y="97581"/>
                </a:lnTo>
                <a:lnTo>
                  <a:pt x="6747" y="134224"/>
                </a:lnTo>
                <a:lnTo>
                  <a:pt x="1092" y="174129"/>
                </a:lnTo>
                <a:lnTo>
                  <a:pt x="4020" y="202419"/>
                </a:lnTo>
                <a:lnTo>
                  <a:pt x="12215" y="228715"/>
                </a:lnTo>
                <a:lnTo>
                  <a:pt x="24789" y="252937"/>
                </a:lnTo>
                <a:lnTo>
                  <a:pt x="40855" y="275005"/>
                </a:lnTo>
                <a:lnTo>
                  <a:pt x="40944" y="275183"/>
                </a:lnTo>
                <a:lnTo>
                  <a:pt x="29723" y="315476"/>
                </a:lnTo>
                <a:lnTo>
                  <a:pt x="4940" y="352285"/>
                </a:lnTo>
                <a:lnTo>
                  <a:pt x="1181" y="356133"/>
                </a:lnTo>
                <a:lnTo>
                  <a:pt x="0" y="361911"/>
                </a:lnTo>
                <a:lnTo>
                  <a:pt x="4191" y="371792"/>
                </a:lnTo>
                <a:lnTo>
                  <a:pt x="9042" y="375056"/>
                </a:lnTo>
                <a:lnTo>
                  <a:pt x="14490" y="375056"/>
                </a:lnTo>
                <a:lnTo>
                  <a:pt x="67031" y="365090"/>
                </a:lnTo>
                <a:lnTo>
                  <a:pt x="106084" y="347164"/>
                </a:lnTo>
                <a:lnTo>
                  <a:pt x="107050" y="346583"/>
                </a:lnTo>
                <a:lnTo>
                  <a:pt x="77444" y="346583"/>
                </a:lnTo>
                <a:lnTo>
                  <a:pt x="76277" y="343903"/>
                </a:lnTo>
                <a:lnTo>
                  <a:pt x="44704" y="343903"/>
                </a:lnTo>
                <a:lnTo>
                  <a:pt x="45123" y="343242"/>
                </a:lnTo>
                <a:lnTo>
                  <a:pt x="45631" y="342493"/>
                </a:lnTo>
                <a:lnTo>
                  <a:pt x="54094" y="326522"/>
                </a:lnTo>
                <a:lnTo>
                  <a:pt x="60321" y="310795"/>
                </a:lnTo>
                <a:lnTo>
                  <a:pt x="64791" y="294566"/>
                </a:lnTo>
                <a:lnTo>
                  <a:pt x="67564" y="277850"/>
                </a:lnTo>
                <a:lnTo>
                  <a:pt x="68402" y="270230"/>
                </a:lnTo>
                <a:lnTo>
                  <a:pt x="65722" y="263118"/>
                </a:lnTo>
                <a:lnTo>
                  <a:pt x="61366" y="257848"/>
                </a:lnTo>
                <a:lnTo>
                  <a:pt x="47480" y="238752"/>
                </a:lnTo>
                <a:lnTo>
                  <a:pt x="36930" y="218408"/>
                </a:lnTo>
                <a:lnTo>
                  <a:pt x="30225" y="196854"/>
                </a:lnTo>
                <a:lnTo>
                  <a:pt x="27876" y="174129"/>
                </a:lnTo>
                <a:lnTo>
                  <a:pt x="34198" y="136647"/>
                </a:lnTo>
                <a:lnTo>
                  <a:pt x="52274" y="101924"/>
                </a:lnTo>
                <a:lnTo>
                  <a:pt x="80768" y="71769"/>
                </a:lnTo>
                <a:lnTo>
                  <a:pt x="118345" y="47990"/>
                </a:lnTo>
                <a:lnTo>
                  <a:pt x="163669" y="32396"/>
                </a:lnTo>
                <a:lnTo>
                  <a:pt x="215404" y="26797"/>
                </a:lnTo>
                <a:lnTo>
                  <a:pt x="327274" y="26797"/>
                </a:lnTo>
                <a:lnTo>
                  <a:pt x="309693" y="17710"/>
                </a:lnTo>
                <a:lnTo>
                  <a:pt x="264573" y="4602"/>
                </a:lnTo>
                <a:lnTo>
                  <a:pt x="215404" y="0"/>
                </a:lnTo>
                <a:close/>
              </a:path>
              <a:path w="429895" h="375284">
                <a:moveTo>
                  <a:pt x="300577" y="333197"/>
                </a:moveTo>
                <a:lnTo>
                  <a:pt x="128346" y="333197"/>
                </a:lnTo>
                <a:lnTo>
                  <a:pt x="128511" y="333273"/>
                </a:lnTo>
                <a:lnTo>
                  <a:pt x="149728" y="339594"/>
                </a:lnTo>
                <a:lnTo>
                  <a:pt x="171110" y="344281"/>
                </a:lnTo>
                <a:lnTo>
                  <a:pt x="193033" y="347235"/>
                </a:lnTo>
                <a:lnTo>
                  <a:pt x="215404" y="348259"/>
                </a:lnTo>
                <a:lnTo>
                  <a:pt x="264573" y="343656"/>
                </a:lnTo>
                <a:lnTo>
                  <a:pt x="300577" y="333197"/>
                </a:lnTo>
                <a:close/>
              </a:path>
              <a:path w="429895" h="375284">
                <a:moveTo>
                  <a:pt x="130766" y="306514"/>
                </a:moveTo>
                <a:lnTo>
                  <a:pt x="124417" y="306695"/>
                </a:lnTo>
                <a:lnTo>
                  <a:pt x="118270" y="308319"/>
                </a:lnTo>
                <a:lnTo>
                  <a:pt x="112598" y="311340"/>
                </a:lnTo>
                <a:lnTo>
                  <a:pt x="102831" y="317837"/>
                </a:lnTo>
                <a:lnTo>
                  <a:pt x="92846" y="323851"/>
                </a:lnTo>
                <a:lnTo>
                  <a:pt x="82608" y="329344"/>
                </a:lnTo>
                <a:lnTo>
                  <a:pt x="72085" y="334276"/>
                </a:lnTo>
                <a:lnTo>
                  <a:pt x="77444" y="346583"/>
                </a:lnTo>
                <a:lnTo>
                  <a:pt x="107050" y="346583"/>
                </a:lnTo>
                <a:lnTo>
                  <a:pt x="117167" y="340494"/>
                </a:lnTo>
                <a:lnTo>
                  <a:pt x="127927" y="333362"/>
                </a:lnTo>
                <a:lnTo>
                  <a:pt x="128092" y="333273"/>
                </a:lnTo>
                <a:lnTo>
                  <a:pt x="128346" y="333197"/>
                </a:lnTo>
                <a:lnTo>
                  <a:pt x="300577" y="333197"/>
                </a:lnTo>
                <a:lnTo>
                  <a:pt x="309693" y="330548"/>
                </a:lnTo>
                <a:lnTo>
                  <a:pt x="327250" y="321475"/>
                </a:lnTo>
                <a:lnTo>
                  <a:pt x="215404" y="321475"/>
                </a:lnTo>
                <a:lnTo>
                  <a:pt x="195463" y="320567"/>
                </a:lnTo>
                <a:lnTo>
                  <a:pt x="175787" y="317915"/>
                </a:lnTo>
                <a:lnTo>
                  <a:pt x="156329" y="313631"/>
                </a:lnTo>
                <a:lnTo>
                  <a:pt x="137045" y="307822"/>
                </a:lnTo>
                <a:lnTo>
                  <a:pt x="130766" y="306514"/>
                </a:lnTo>
                <a:close/>
              </a:path>
              <a:path w="429895" h="375284">
                <a:moveTo>
                  <a:pt x="72085" y="334276"/>
                </a:moveTo>
                <a:lnTo>
                  <a:pt x="65406" y="337031"/>
                </a:lnTo>
                <a:lnTo>
                  <a:pt x="58585" y="339594"/>
                </a:lnTo>
                <a:lnTo>
                  <a:pt x="51668" y="341906"/>
                </a:lnTo>
                <a:lnTo>
                  <a:pt x="44704" y="343903"/>
                </a:lnTo>
                <a:lnTo>
                  <a:pt x="76277" y="343903"/>
                </a:lnTo>
                <a:lnTo>
                  <a:pt x="72085" y="334276"/>
                </a:lnTo>
                <a:close/>
              </a:path>
              <a:path w="429895" h="375284">
                <a:moveTo>
                  <a:pt x="327274" y="26797"/>
                </a:moveTo>
                <a:lnTo>
                  <a:pt x="215404" y="26797"/>
                </a:lnTo>
                <a:lnTo>
                  <a:pt x="267139" y="32396"/>
                </a:lnTo>
                <a:lnTo>
                  <a:pt x="312463" y="47990"/>
                </a:lnTo>
                <a:lnTo>
                  <a:pt x="350040" y="71769"/>
                </a:lnTo>
                <a:lnTo>
                  <a:pt x="378534" y="101924"/>
                </a:lnTo>
                <a:lnTo>
                  <a:pt x="396610" y="136647"/>
                </a:lnTo>
                <a:lnTo>
                  <a:pt x="402932" y="174129"/>
                </a:lnTo>
                <a:lnTo>
                  <a:pt x="396610" y="211612"/>
                </a:lnTo>
                <a:lnTo>
                  <a:pt x="378534" y="246338"/>
                </a:lnTo>
                <a:lnTo>
                  <a:pt x="350040" y="276496"/>
                </a:lnTo>
                <a:lnTo>
                  <a:pt x="312463" y="300278"/>
                </a:lnTo>
                <a:lnTo>
                  <a:pt x="267139" y="315874"/>
                </a:lnTo>
                <a:lnTo>
                  <a:pt x="215404" y="321475"/>
                </a:lnTo>
                <a:lnTo>
                  <a:pt x="327250" y="321475"/>
                </a:lnTo>
                <a:lnTo>
                  <a:pt x="382663" y="283010"/>
                </a:lnTo>
                <a:lnTo>
                  <a:pt x="407950" y="250677"/>
                </a:lnTo>
                <a:lnTo>
                  <a:pt x="424061" y="214034"/>
                </a:lnTo>
                <a:lnTo>
                  <a:pt x="429717" y="174129"/>
                </a:lnTo>
                <a:lnTo>
                  <a:pt x="424061" y="134224"/>
                </a:lnTo>
                <a:lnTo>
                  <a:pt x="407950" y="97581"/>
                </a:lnTo>
                <a:lnTo>
                  <a:pt x="382663" y="65249"/>
                </a:lnTo>
                <a:lnTo>
                  <a:pt x="349484" y="38275"/>
                </a:lnTo>
                <a:lnTo>
                  <a:pt x="327274" y="26797"/>
                </a:lnTo>
                <a:close/>
              </a:path>
            </a:pathLst>
          </a:custGeom>
          <a:solidFill>
            <a:srgbClr val="1B53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62795" y="7431734"/>
            <a:ext cx="9300223" cy="1445393"/>
          </a:xfrm>
          <a:prstGeom prst="rect">
            <a:avLst/>
          </a:prstGeom>
        </p:spPr>
        <p:txBody>
          <a:bodyPr vert="horz" wrap="square" lIns="0" tIns="28889" rIns="0" bIns="0" rtlCol="0">
            <a:spAutoFit/>
          </a:bodyPr>
          <a:lstStyle/>
          <a:p>
            <a:pPr marL="21400">
              <a:spcBef>
                <a:spcPts val="227"/>
              </a:spcBef>
            </a:pP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П</a:t>
            </a:r>
            <a:r>
              <a:rPr sz="2780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к</a:t>
            </a:r>
            <a:r>
              <a:rPr sz="2780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рталас</a:t>
            </a:r>
            <a:endParaRPr sz="2780" dirty="0">
              <a:latin typeface="Lucida Sans Unicode"/>
              <a:cs typeface="Lucida Sans Unicode"/>
            </a:endParaRPr>
          </a:p>
          <a:p>
            <a:pPr marL="21400" marR="8560">
              <a:lnSpc>
                <a:spcPct val="134300"/>
              </a:lnSpc>
              <a:spcBef>
                <a:spcPts val="784"/>
              </a:spcBef>
            </a:pP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Деконструкция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әдісі</a:t>
            </a:r>
            <a:r>
              <a:rPr sz="2275" spc="59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мәселелерді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талқылауға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59" dirty="0">
                <a:solidFill>
                  <a:srgbClr val="3F4054"/>
                </a:solidFill>
                <a:latin typeface="Microsoft Sans Serif"/>
                <a:cs typeface="Microsoft Sans Serif"/>
              </a:rPr>
              <a:t>және </a:t>
            </a:r>
            <a:r>
              <a:rPr sz="2275" spc="160" dirty="0">
                <a:solidFill>
                  <a:srgbClr val="3F4054"/>
                </a:solidFill>
                <a:latin typeface="Microsoft Sans Serif"/>
                <a:cs typeface="Microsoft Sans Serif"/>
              </a:rPr>
              <a:t>оларды</a:t>
            </a:r>
            <a:r>
              <a:rPr sz="2275" spc="5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шешу</a:t>
            </a:r>
            <a:r>
              <a:rPr sz="2275" spc="5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үшін</a:t>
            </a:r>
            <a:r>
              <a:rPr sz="2275" spc="59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43" dirty="0">
                <a:solidFill>
                  <a:srgbClr val="3F4054"/>
                </a:solidFill>
                <a:latin typeface="Microsoft Sans Serif"/>
                <a:cs typeface="Microsoft Sans Serif"/>
              </a:rPr>
              <a:t>ынтымақтастықты</a:t>
            </a:r>
            <a:r>
              <a:rPr sz="2275" spc="5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35" dirty="0">
                <a:solidFill>
                  <a:srgbClr val="3F4054"/>
                </a:solidFill>
                <a:latin typeface="Microsoft Sans Serif"/>
                <a:cs typeface="Microsoft Sans Serif"/>
              </a:rPr>
              <a:t>арттыруға</a:t>
            </a:r>
            <a:r>
              <a:rPr sz="2275" spc="59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ықпал</a:t>
            </a:r>
            <a:r>
              <a:rPr sz="2275" spc="5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етеді.</a:t>
            </a:r>
            <a:endParaRPr sz="2275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710337"/>
            <a:ext cx="19259550" cy="12647105"/>
          </a:xfrm>
          <a:custGeom>
            <a:avLst/>
            <a:gdLst/>
            <a:ahLst/>
            <a:cxnLst/>
            <a:rect l="l" t="t" r="r" b="b"/>
            <a:pathLst>
              <a:path w="11430000" h="7505700">
                <a:moveTo>
                  <a:pt x="11430000" y="0"/>
                </a:moveTo>
                <a:lnTo>
                  <a:pt x="0" y="0"/>
                </a:lnTo>
                <a:lnTo>
                  <a:pt x="0" y="7505700"/>
                </a:lnTo>
                <a:lnTo>
                  <a:pt x="11430000" y="75057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9F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709911"/>
            <a:ext cx="7222331" cy="1264667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84353" y="-3204260"/>
            <a:ext cx="7847267" cy="895672"/>
          </a:xfrm>
          <a:prstGeom prst="rect">
            <a:avLst/>
          </a:prstGeom>
        </p:spPr>
        <p:txBody>
          <a:bodyPr vert="horz" wrap="square" lIns="0" tIns="26749" rIns="0" bIns="0" rtlCol="0">
            <a:spAutoFit/>
          </a:bodyPr>
          <a:lstStyle/>
          <a:p>
            <a:pPr marL="21400">
              <a:spcBef>
                <a:spcPts val="211"/>
              </a:spcBef>
            </a:pPr>
            <a:r>
              <a:rPr spc="110" dirty="0"/>
              <a:t>Ба</a:t>
            </a:r>
            <a:r>
              <a:rPr spc="110" dirty="0">
                <a:latin typeface="Microsoft Sans Serif"/>
                <a:cs typeface="Microsoft Sans Serif"/>
              </a:rPr>
              <a:t>қ</a:t>
            </a:r>
            <a:r>
              <a:rPr spc="110" dirty="0"/>
              <a:t>ылау</a:t>
            </a:r>
            <a:r>
              <a:rPr spc="-244" dirty="0"/>
              <a:t> </a:t>
            </a:r>
            <a:r>
              <a:rPr spc="-17" dirty="0"/>
              <a:t>с</a:t>
            </a:r>
            <a:r>
              <a:rPr spc="-17" dirty="0">
                <a:latin typeface="Microsoft Sans Serif"/>
                <a:cs typeface="Microsoft Sans Serif"/>
              </a:rPr>
              <a:t>ұ</a:t>
            </a:r>
            <a:r>
              <a:rPr spc="-17" dirty="0"/>
              <a:t>ра</a:t>
            </a:r>
            <a:r>
              <a:rPr spc="-17" dirty="0">
                <a:latin typeface="Microsoft Sans Serif"/>
                <a:cs typeface="Microsoft Sans Serif"/>
              </a:rPr>
              <a:t>қ</a:t>
            </a:r>
            <a:r>
              <a:rPr spc="-17" dirty="0"/>
              <a:t>тары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12049" y="-1699856"/>
            <a:ext cx="10045995" cy="1364921"/>
          </a:xfrm>
          <a:prstGeom prst="rect">
            <a:avLst/>
          </a:prstGeom>
        </p:spPr>
        <p:txBody>
          <a:bodyPr vert="horz" wrap="square" lIns="0" tIns="28889" rIns="0" bIns="0" rtlCol="0">
            <a:spAutoFit/>
          </a:bodyPr>
          <a:lstStyle/>
          <a:p>
            <a:pPr marL="21400" marR="8560" algn="just">
              <a:lnSpc>
                <a:spcPct val="131900"/>
              </a:lnSpc>
              <a:spcBef>
                <a:spcPts val="227"/>
              </a:spcBef>
            </a:pP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Деконструкция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әдісі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әлеуметтік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мәселелердің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күрделілігін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түсінуге, </a:t>
            </a:r>
            <a:r>
              <a:rPr sz="2275" spc="160" dirty="0">
                <a:solidFill>
                  <a:srgbClr val="3F4054"/>
                </a:solidFill>
                <a:latin typeface="Microsoft Sans Serif"/>
                <a:cs typeface="Microsoft Sans Serif"/>
              </a:rPr>
              <a:t>олардың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жасырын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себептерін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ашуға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және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60" dirty="0">
                <a:solidFill>
                  <a:srgbClr val="3F4054"/>
                </a:solidFill>
                <a:latin typeface="Microsoft Sans Serif"/>
                <a:cs typeface="Microsoft Sans Serif"/>
              </a:rPr>
              <a:t>оларды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шешу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34" dirty="0">
                <a:solidFill>
                  <a:srgbClr val="3F4054"/>
                </a:solidFill>
                <a:latin typeface="Microsoft Sans Serif"/>
                <a:cs typeface="Microsoft Sans Serif"/>
              </a:rPr>
              <a:t>үшін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тиімді </a:t>
            </a:r>
            <a:r>
              <a:rPr sz="2275" spc="143" dirty="0">
                <a:solidFill>
                  <a:srgbClr val="3F4054"/>
                </a:solidFill>
                <a:latin typeface="Microsoft Sans Serif"/>
                <a:cs typeface="Microsoft Sans Serif"/>
              </a:rPr>
              <a:t>стратегияларды</a:t>
            </a:r>
            <a:r>
              <a:rPr sz="2275" spc="253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әзірлеуге</a:t>
            </a:r>
            <a:r>
              <a:rPr sz="2275" spc="26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көмектеседі.</a:t>
            </a:r>
            <a:endParaRPr sz="2275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233458" y="462564"/>
            <a:ext cx="658035" cy="641985"/>
            <a:chOff x="4886325" y="2476499"/>
            <a:chExt cx="390525" cy="381000"/>
          </a:xfrm>
        </p:grpSpPr>
        <p:sp>
          <p:nvSpPr>
            <p:cNvPr id="7" name="object 7"/>
            <p:cNvSpPr/>
            <p:nvPr/>
          </p:nvSpPr>
          <p:spPr>
            <a:xfrm>
              <a:off x="4891087" y="2481262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329387" y="0"/>
                  </a:moveTo>
                  <a:lnTo>
                    <a:pt x="51612" y="0"/>
                  </a:lnTo>
                  <a:lnTo>
                    <a:pt x="48018" y="355"/>
                  </a:lnTo>
                  <a:lnTo>
                    <a:pt x="13614" y="18745"/>
                  </a:lnTo>
                  <a:lnTo>
                    <a:pt x="0" y="51612"/>
                  </a:lnTo>
                  <a:lnTo>
                    <a:pt x="0" y="316230"/>
                  </a:lnTo>
                  <a:lnTo>
                    <a:pt x="0" y="319862"/>
                  </a:lnTo>
                  <a:lnTo>
                    <a:pt x="18745" y="357860"/>
                  </a:lnTo>
                  <a:lnTo>
                    <a:pt x="51612" y="371475"/>
                  </a:lnTo>
                  <a:lnTo>
                    <a:pt x="329387" y="371475"/>
                  </a:lnTo>
                  <a:lnTo>
                    <a:pt x="367385" y="352729"/>
                  </a:lnTo>
                  <a:lnTo>
                    <a:pt x="381000" y="319862"/>
                  </a:lnTo>
                  <a:lnTo>
                    <a:pt x="381000" y="51612"/>
                  </a:lnTo>
                  <a:lnTo>
                    <a:pt x="362254" y="13614"/>
                  </a:lnTo>
                  <a:lnTo>
                    <a:pt x="332968" y="355"/>
                  </a:lnTo>
                  <a:lnTo>
                    <a:pt x="329387" y="0"/>
                  </a:lnTo>
                  <a:close/>
                </a:path>
              </a:pathLst>
            </a:custGeom>
            <a:solidFill>
              <a:srgbClr val="D2D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91087" y="2481262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0" y="316230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5" y="48018"/>
                  </a:lnTo>
                  <a:lnTo>
                    <a:pt x="1066" y="44462"/>
                  </a:lnTo>
                  <a:lnTo>
                    <a:pt x="1765" y="40906"/>
                  </a:lnTo>
                  <a:lnTo>
                    <a:pt x="2819" y="37452"/>
                  </a:lnTo>
                  <a:lnTo>
                    <a:pt x="27571" y="7289"/>
                  </a:lnTo>
                  <a:lnTo>
                    <a:pt x="44462" y="1066"/>
                  </a:lnTo>
                  <a:lnTo>
                    <a:pt x="48018" y="355"/>
                  </a:lnTo>
                  <a:lnTo>
                    <a:pt x="51612" y="0"/>
                  </a:lnTo>
                  <a:lnTo>
                    <a:pt x="55245" y="0"/>
                  </a:lnTo>
                  <a:lnTo>
                    <a:pt x="325755" y="0"/>
                  </a:lnTo>
                  <a:lnTo>
                    <a:pt x="329387" y="0"/>
                  </a:lnTo>
                  <a:lnTo>
                    <a:pt x="332968" y="355"/>
                  </a:lnTo>
                  <a:lnTo>
                    <a:pt x="336524" y="1066"/>
                  </a:lnTo>
                  <a:lnTo>
                    <a:pt x="340093" y="1765"/>
                  </a:lnTo>
                  <a:lnTo>
                    <a:pt x="343547" y="2819"/>
                  </a:lnTo>
                  <a:lnTo>
                    <a:pt x="346887" y="4203"/>
                  </a:lnTo>
                  <a:lnTo>
                    <a:pt x="350253" y="5588"/>
                  </a:lnTo>
                  <a:lnTo>
                    <a:pt x="376796" y="34099"/>
                  </a:lnTo>
                  <a:lnTo>
                    <a:pt x="379933" y="44462"/>
                  </a:lnTo>
                  <a:lnTo>
                    <a:pt x="380644" y="48018"/>
                  </a:lnTo>
                  <a:lnTo>
                    <a:pt x="381000" y="51612"/>
                  </a:lnTo>
                  <a:lnTo>
                    <a:pt x="381000" y="55245"/>
                  </a:lnTo>
                  <a:lnTo>
                    <a:pt x="381000" y="316230"/>
                  </a:lnTo>
                  <a:lnTo>
                    <a:pt x="381000" y="319862"/>
                  </a:lnTo>
                  <a:lnTo>
                    <a:pt x="380644" y="323443"/>
                  </a:lnTo>
                  <a:lnTo>
                    <a:pt x="379933" y="327012"/>
                  </a:lnTo>
                  <a:lnTo>
                    <a:pt x="379234" y="330568"/>
                  </a:lnTo>
                  <a:lnTo>
                    <a:pt x="356450" y="362165"/>
                  </a:lnTo>
                  <a:lnTo>
                    <a:pt x="336524" y="370408"/>
                  </a:lnTo>
                  <a:lnTo>
                    <a:pt x="332968" y="371119"/>
                  </a:lnTo>
                  <a:lnTo>
                    <a:pt x="329387" y="371475"/>
                  </a:lnTo>
                  <a:lnTo>
                    <a:pt x="325755" y="371475"/>
                  </a:lnTo>
                  <a:lnTo>
                    <a:pt x="55245" y="371475"/>
                  </a:lnTo>
                  <a:lnTo>
                    <a:pt x="51612" y="371475"/>
                  </a:lnTo>
                  <a:lnTo>
                    <a:pt x="48018" y="371119"/>
                  </a:lnTo>
                  <a:lnTo>
                    <a:pt x="44462" y="370408"/>
                  </a:lnTo>
                  <a:lnTo>
                    <a:pt x="40906" y="369709"/>
                  </a:lnTo>
                  <a:lnTo>
                    <a:pt x="9309" y="346913"/>
                  </a:lnTo>
                  <a:lnTo>
                    <a:pt x="7289" y="343903"/>
                  </a:lnTo>
                  <a:lnTo>
                    <a:pt x="1066" y="327012"/>
                  </a:lnTo>
                  <a:lnTo>
                    <a:pt x="355" y="323443"/>
                  </a:lnTo>
                  <a:lnTo>
                    <a:pt x="0" y="319862"/>
                  </a:lnTo>
                  <a:lnTo>
                    <a:pt x="0" y="316230"/>
                  </a:lnTo>
                  <a:close/>
                </a:path>
              </a:pathLst>
            </a:custGeom>
            <a:ln w="9525">
              <a:solidFill>
                <a:srgbClr val="B7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455819" y="473266"/>
            <a:ext cx="205435" cy="545614"/>
          </a:xfrm>
          <a:prstGeom prst="rect">
            <a:avLst/>
          </a:prstGeom>
        </p:spPr>
        <p:txBody>
          <a:bodyPr vert="horz" wrap="square" lIns="0" tIns="26749" rIns="0" bIns="0" rtlCol="0">
            <a:spAutoFit/>
          </a:bodyPr>
          <a:lstStyle/>
          <a:p>
            <a:pPr marL="21400">
              <a:spcBef>
                <a:spcPts val="211"/>
              </a:spcBef>
            </a:pPr>
            <a:r>
              <a:rPr sz="3370" spc="-657" dirty="0">
                <a:solidFill>
                  <a:srgbClr val="3F4054"/>
                </a:solidFill>
                <a:latin typeface="Tahoma"/>
                <a:cs typeface="Tahoma"/>
              </a:rPr>
              <a:t>1</a:t>
            </a:r>
            <a:endParaRPr sz="337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50970" y="433141"/>
            <a:ext cx="8631488" cy="456981"/>
          </a:xfrm>
          <a:prstGeom prst="rect">
            <a:avLst/>
          </a:prstGeom>
        </p:spPr>
        <p:txBody>
          <a:bodyPr vert="horz" wrap="square" lIns="0" tIns="28889" rIns="0" bIns="0" rtlCol="0">
            <a:spAutoFit/>
          </a:bodyPr>
          <a:lstStyle/>
          <a:p>
            <a:pPr marL="21400">
              <a:spcBef>
                <a:spcPts val="227"/>
              </a:spcBef>
            </a:pP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Деконструкция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ә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д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с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не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 Ж</a:t>
            </a:r>
            <a:r>
              <a:rPr sz="2780" spc="-17" dirty="0">
                <a:solidFill>
                  <a:srgbClr val="3F4054"/>
                </a:solidFill>
                <a:latin typeface="Tahoma"/>
                <a:cs typeface="Tahoma"/>
              </a:rPr>
              <a:t>.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Деррида 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қ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андай</a:t>
            </a:r>
            <a:r>
              <a:rPr sz="2780" spc="-8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сипат</a:t>
            </a:r>
            <a:endParaRPr sz="278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50954" y="882530"/>
            <a:ext cx="9091578" cy="1908147"/>
          </a:xfrm>
          <a:prstGeom prst="rect">
            <a:avLst/>
          </a:prstGeom>
        </p:spPr>
        <p:txBody>
          <a:bodyPr vert="horz" wrap="square" lIns="0" tIns="28889" rIns="0" bIns="0" rtlCol="0">
            <a:spAutoFit/>
          </a:bodyPr>
          <a:lstStyle/>
          <a:p>
            <a:pPr marL="21400">
              <a:spcBef>
                <a:spcPts val="227"/>
              </a:spcBef>
            </a:pP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беред</a:t>
            </a:r>
            <a:r>
              <a:rPr sz="2780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spc="-17" dirty="0">
                <a:solidFill>
                  <a:srgbClr val="3F4054"/>
                </a:solidFill>
                <a:latin typeface="Tahoma"/>
                <a:cs typeface="Tahoma"/>
              </a:rPr>
              <a:t>?</a:t>
            </a:r>
            <a:endParaRPr sz="2780">
              <a:latin typeface="Tahoma"/>
              <a:cs typeface="Tahoma"/>
            </a:endParaRPr>
          </a:p>
          <a:p>
            <a:pPr marL="21400" marR="8560" indent="-1070">
              <a:lnSpc>
                <a:spcPct val="131900"/>
              </a:lnSpc>
              <a:spcBef>
                <a:spcPts val="851"/>
              </a:spcBef>
            </a:pP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Деконструкция</a:t>
            </a:r>
            <a:r>
              <a:rPr sz="2275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286" dirty="0">
                <a:solidFill>
                  <a:srgbClr val="3F4054"/>
                </a:solidFill>
                <a:latin typeface="Microsoft Sans Serif"/>
                <a:cs typeface="Microsoft Sans Serif"/>
              </a:rPr>
              <a:t>-</a:t>
            </a:r>
            <a:r>
              <a:rPr sz="2275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тұрақты</a:t>
            </a:r>
            <a:r>
              <a:rPr sz="2275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және</a:t>
            </a:r>
            <a:r>
              <a:rPr sz="2275" spc="-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тұрақты</a:t>
            </a:r>
            <a:r>
              <a:rPr sz="2275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35" dirty="0">
                <a:solidFill>
                  <a:srgbClr val="3F4054"/>
                </a:solidFill>
                <a:latin typeface="Microsoft Sans Serif"/>
                <a:cs typeface="Microsoft Sans Serif"/>
              </a:rPr>
              <a:t>болып</a:t>
            </a:r>
            <a:r>
              <a:rPr sz="2275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көрінетін 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құрылымдарды</a:t>
            </a:r>
            <a:r>
              <a:rPr sz="2275" spc="51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ашуға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және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тұрақсыздандыруға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бағытталған </a:t>
            </a:r>
            <a:r>
              <a:rPr sz="2275" spc="67" dirty="0">
                <a:solidFill>
                  <a:srgbClr val="3F4054"/>
                </a:solidFill>
                <a:latin typeface="Microsoft Sans Serif"/>
                <a:cs typeface="Microsoft Sans Serif"/>
              </a:rPr>
              <a:t>тәсіл.</a:t>
            </a:r>
            <a:endParaRPr sz="2275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233458" y="3528045"/>
            <a:ext cx="658035" cy="658035"/>
            <a:chOff x="4886325" y="4295775"/>
            <a:chExt cx="390525" cy="390525"/>
          </a:xfrm>
        </p:grpSpPr>
        <p:sp>
          <p:nvSpPr>
            <p:cNvPr id="13" name="object 13"/>
            <p:cNvSpPr/>
            <p:nvPr/>
          </p:nvSpPr>
          <p:spPr>
            <a:xfrm>
              <a:off x="4891087" y="4300537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29387" y="0"/>
                  </a:moveTo>
                  <a:lnTo>
                    <a:pt x="51612" y="0"/>
                  </a:lnTo>
                  <a:lnTo>
                    <a:pt x="48018" y="355"/>
                  </a:lnTo>
                  <a:lnTo>
                    <a:pt x="13614" y="18745"/>
                  </a:lnTo>
                  <a:lnTo>
                    <a:pt x="0" y="51612"/>
                  </a:lnTo>
                  <a:lnTo>
                    <a:pt x="0" y="325755"/>
                  </a:lnTo>
                  <a:lnTo>
                    <a:pt x="0" y="329387"/>
                  </a:lnTo>
                  <a:lnTo>
                    <a:pt x="18745" y="367385"/>
                  </a:lnTo>
                  <a:lnTo>
                    <a:pt x="51612" y="381000"/>
                  </a:lnTo>
                  <a:lnTo>
                    <a:pt x="329387" y="381000"/>
                  </a:lnTo>
                  <a:lnTo>
                    <a:pt x="367385" y="362254"/>
                  </a:lnTo>
                  <a:lnTo>
                    <a:pt x="381000" y="329387"/>
                  </a:lnTo>
                  <a:lnTo>
                    <a:pt x="381000" y="51612"/>
                  </a:lnTo>
                  <a:lnTo>
                    <a:pt x="362254" y="13614"/>
                  </a:lnTo>
                  <a:lnTo>
                    <a:pt x="332968" y="355"/>
                  </a:lnTo>
                  <a:lnTo>
                    <a:pt x="329387" y="0"/>
                  </a:lnTo>
                  <a:close/>
                </a:path>
              </a:pathLst>
            </a:custGeom>
            <a:solidFill>
              <a:srgbClr val="D2D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91087" y="4300537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25755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5" y="48018"/>
                  </a:lnTo>
                  <a:lnTo>
                    <a:pt x="1066" y="44462"/>
                  </a:lnTo>
                  <a:lnTo>
                    <a:pt x="1765" y="40906"/>
                  </a:lnTo>
                  <a:lnTo>
                    <a:pt x="2819" y="37452"/>
                  </a:lnTo>
                  <a:lnTo>
                    <a:pt x="27571" y="7289"/>
                  </a:lnTo>
                  <a:lnTo>
                    <a:pt x="34099" y="4203"/>
                  </a:lnTo>
                  <a:lnTo>
                    <a:pt x="37452" y="2819"/>
                  </a:lnTo>
                  <a:lnTo>
                    <a:pt x="40906" y="1765"/>
                  </a:lnTo>
                  <a:lnTo>
                    <a:pt x="44462" y="1066"/>
                  </a:lnTo>
                  <a:lnTo>
                    <a:pt x="48018" y="355"/>
                  </a:lnTo>
                  <a:lnTo>
                    <a:pt x="51612" y="0"/>
                  </a:lnTo>
                  <a:lnTo>
                    <a:pt x="55245" y="0"/>
                  </a:lnTo>
                  <a:lnTo>
                    <a:pt x="325755" y="0"/>
                  </a:lnTo>
                  <a:lnTo>
                    <a:pt x="329387" y="0"/>
                  </a:lnTo>
                  <a:lnTo>
                    <a:pt x="332968" y="355"/>
                  </a:lnTo>
                  <a:lnTo>
                    <a:pt x="336524" y="1066"/>
                  </a:lnTo>
                  <a:lnTo>
                    <a:pt x="340093" y="1765"/>
                  </a:lnTo>
                  <a:lnTo>
                    <a:pt x="343547" y="2819"/>
                  </a:lnTo>
                  <a:lnTo>
                    <a:pt x="346887" y="4203"/>
                  </a:lnTo>
                  <a:lnTo>
                    <a:pt x="350253" y="5588"/>
                  </a:lnTo>
                  <a:lnTo>
                    <a:pt x="376796" y="34099"/>
                  </a:lnTo>
                  <a:lnTo>
                    <a:pt x="379933" y="44462"/>
                  </a:lnTo>
                  <a:lnTo>
                    <a:pt x="380644" y="48018"/>
                  </a:lnTo>
                  <a:lnTo>
                    <a:pt x="381000" y="51612"/>
                  </a:lnTo>
                  <a:lnTo>
                    <a:pt x="381000" y="55245"/>
                  </a:lnTo>
                  <a:lnTo>
                    <a:pt x="381000" y="325755"/>
                  </a:lnTo>
                  <a:lnTo>
                    <a:pt x="381000" y="329387"/>
                  </a:lnTo>
                  <a:lnTo>
                    <a:pt x="380644" y="332968"/>
                  </a:lnTo>
                  <a:lnTo>
                    <a:pt x="379933" y="336537"/>
                  </a:lnTo>
                  <a:lnTo>
                    <a:pt x="379234" y="340093"/>
                  </a:lnTo>
                  <a:lnTo>
                    <a:pt x="356450" y="371690"/>
                  </a:lnTo>
                  <a:lnTo>
                    <a:pt x="336524" y="379933"/>
                  </a:lnTo>
                  <a:lnTo>
                    <a:pt x="332968" y="380644"/>
                  </a:lnTo>
                  <a:lnTo>
                    <a:pt x="329387" y="381000"/>
                  </a:lnTo>
                  <a:lnTo>
                    <a:pt x="325755" y="381000"/>
                  </a:lnTo>
                  <a:lnTo>
                    <a:pt x="55245" y="381000"/>
                  </a:lnTo>
                  <a:lnTo>
                    <a:pt x="51612" y="381000"/>
                  </a:lnTo>
                  <a:lnTo>
                    <a:pt x="48018" y="380644"/>
                  </a:lnTo>
                  <a:lnTo>
                    <a:pt x="44462" y="379933"/>
                  </a:lnTo>
                  <a:lnTo>
                    <a:pt x="40906" y="379234"/>
                  </a:lnTo>
                  <a:lnTo>
                    <a:pt x="9309" y="356438"/>
                  </a:lnTo>
                  <a:lnTo>
                    <a:pt x="7289" y="353428"/>
                  </a:lnTo>
                  <a:lnTo>
                    <a:pt x="1066" y="336537"/>
                  </a:lnTo>
                  <a:lnTo>
                    <a:pt x="355" y="332968"/>
                  </a:lnTo>
                  <a:lnTo>
                    <a:pt x="0" y="329387"/>
                  </a:lnTo>
                  <a:lnTo>
                    <a:pt x="0" y="325755"/>
                  </a:lnTo>
                  <a:close/>
                </a:path>
              </a:pathLst>
            </a:custGeom>
            <a:ln w="9525">
              <a:solidFill>
                <a:srgbClr val="B7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410175" y="3554794"/>
            <a:ext cx="296383" cy="545614"/>
          </a:xfrm>
          <a:prstGeom prst="rect">
            <a:avLst/>
          </a:prstGeom>
        </p:spPr>
        <p:txBody>
          <a:bodyPr vert="horz" wrap="square" lIns="0" tIns="26749" rIns="0" bIns="0" rtlCol="0">
            <a:spAutoFit/>
          </a:bodyPr>
          <a:lstStyle/>
          <a:p>
            <a:pPr marL="21400">
              <a:spcBef>
                <a:spcPts val="211"/>
              </a:spcBef>
            </a:pPr>
            <a:r>
              <a:rPr sz="3370" spc="59" dirty="0">
                <a:solidFill>
                  <a:srgbClr val="3F4054"/>
                </a:solidFill>
                <a:latin typeface="Tahoma"/>
                <a:cs typeface="Tahoma"/>
              </a:rPr>
              <a:t>2</a:t>
            </a:r>
            <a:endParaRPr sz="337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50966" y="3498619"/>
            <a:ext cx="8419633" cy="2365061"/>
          </a:xfrm>
          <a:prstGeom prst="rect">
            <a:avLst/>
          </a:prstGeom>
        </p:spPr>
        <p:txBody>
          <a:bodyPr vert="horz" wrap="square" lIns="0" tIns="22469" rIns="0" bIns="0" rtlCol="0">
            <a:spAutoFit/>
          </a:bodyPr>
          <a:lstStyle/>
          <a:p>
            <a:pPr marL="21400" marR="8560">
              <a:lnSpc>
                <a:spcPts val="3539"/>
              </a:lnSpc>
              <a:spcBef>
                <a:spcPts val="177"/>
              </a:spcBef>
            </a:pP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Ә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леуметт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к</a:t>
            </a:r>
            <a:r>
              <a:rPr sz="2780" spc="-34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м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ә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селелерд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spc="110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деконструкциялауды</a:t>
            </a:r>
            <a:r>
              <a:rPr sz="2780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ң 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нег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зг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spc="24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белг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лер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spc="24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780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қ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андай</a:t>
            </a:r>
            <a:endParaRPr sz="2780">
              <a:latin typeface="Lucida Sans Unicode"/>
              <a:cs typeface="Lucida Sans Unicode"/>
            </a:endParaRPr>
          </a:p>
          <a:p>
            <a:pPr marL="211855" algn="ctr">
              <a:lnSpc>
                <a:spcPts val="152"/>
              </a:lnSpc>
            </a:pPr>
            <a:r>
              <a:rPr sz="2780" spc="-84" dirty="0">
                <a:solidFill>
                  <a:srgbClr val="3F4054"/>
                </a:solidFill>
                <a:latin typeface="Tahoma"/>
                <a:cs typeface="Tahoma"/>
              </a:rPr>
              <a:t>?</a:t>
            </a:r>
            <a:endParaRPr sz="2780">
              <a:latin typeface="Tahoma"/>
              <a:cs typeface="Tahoma"/>
            </a:endParaRPr>
          </a:p>
          <a:p>
            <a:pPr marL="21400" marR="42799" indent="-1070">
              <a:lnSpc>
                <a:spcPct val="134300"/>
              </a:lnSpc>
              <a:spcBef>
                <a:spcPts val="480"/>
              </a:spcBef>
            </a:pPr>
            <a:r>
              <a:rPr sz="2275" spc="143" dirty="0">
                <a:solidFill>
                  <a:srgbClr val="3F4054"/>
                </a:solidFill>
                <a:latin typeface="Microsoft Sans Serif"/>
                <a:cs typeface="Microsoft Sans Serif"/>
              </a:rPr>
              <a:t>Шеңбердің</a:t>
            </a:r>
            <a:r>
              <a:rPr sz="2275" spc="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69" dirty="0">
                <a:solidFill>
                  <a:srgbClr val="3F4054"/>
                </a:solidFill>
                <a:latin typeface="Microsoft Sans Serif"/>
                <a:cs typeface="Microsoft Sans Serif"/>
              </a:rPr>
              <a:t>сыни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талдауы,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күш</a:t>
            </a:r>
            <a:r>
              <a:rPr sz="2275" spc="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пен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77" dirty="0">
                <a:solidFill>
                  <a:srgbClr val="3F4054"/>
                </a:solidFill>
                <a:latin typeface="Microsoft Sans Serif"/>
                <a:cs typeface="Microsoft Sans Serif"/>
              </a:rPr>
              <a:t>идеологияны</a:t>
            </a:r>
            <a:r>
              <a:rPr sz="2275" spc="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шешу, 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интерпретацияларды</a:t>
            </a:r>
            <a:r>
              <a:rPr sz="2275" spc="-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кеңейту,</a:t>
            </a:r>
            <a:r>
              <a:rPr sz="2275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екілік</a:t>
            </a:r>
            <a:r>
              <a:rPr sz="2275" spc="-25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52" dirty="0">
                <a:solidFill>
                  <a:srgbClr val="3F4054"/>
                </a:solidFill>
                <a:latin typeface="Microsoft Sans Serif"/>
                <a:cs typeface="Microsoft Sans Serif"/>
              </a:rPr>
              <a:t>оппозицияны</a:t>
            </a:r>
            <a:r>
              <a:rPr sz="2275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 бұзу, 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қайта</a:t>
            </a:r>
            <a:r>
              <a:rPr sz="2275" spc="20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қарауға</a:t>
            </a:r>
            <a:r>
              <a:rPr sz="2275" spc="202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ашықтық.</a:t>
            </a:r>
            <a:endParaRPr sz="2275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33458" y="6609573"/>
            <a:ext cx="658035" cy="658035"/>
            <a:chOff x="4886325" y="6124575"/>
            <a:chExt cx="390525" cy="390525"/>
          </a:xfrm>
        </p:grpSpPr>
        <p:sp>
          <p:nvSpPr>
            <p:cNvPr id="18" name="object 18"/>
            <p:cNvSpPr/>
            <p:nvPr/>
          </p:nvSpPr>
          <p:spPr>
            <a:xfrm>
              <a:off x="4891087" y="6129337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29387" y="0"/>
                  </a:moveTo>
                  <a:lnTo>
                    <a:pt x="51612" y="0"/>
                  </a:lnTo>
                  <a:lnTo>
                    <a:pt x="48018" y="355"/>
                  </a:lnTo>
                  <a:lnTo>
                    <a:pt x="13614" y="18745"/>
                  </a:lnTo>
                  <a:lnTo>
                    <a:pt x="0" y="51612"/>
                  </a:lnTo>
                  <a:lnTo>
                    <a:pt x="0" y="325756"/>
                  </a:lnTo>
                  <a:lnTo>
                    <a:pt x="0" y="329382"/>
                  </a:lnTo>
                  <a:lnTo>
                    <a:pt x="18745" y="367383"/>
                  </a:lnTo>
                  <a:lnTo>
                    <a:pt x="51612" y="380996"/>
                  </a:lnTo>
                  <a:lnTo>
                    <a:pt x="329387" y="380996"/>
                  </a:lnTo>
                  <a:lnTo>
                    <a:pt x="367385" y="362253"/>
                  </a:lnTo>
                  <a:lnTo>
                    <a:pt x="381000" y="329382"/>
                  </a:lnTo>
                  <a:lnTo>
                    <a:pt x="381000" y="51612"/>
                  </a:lnTo>
                  <a:lnTo>
                    <a:pt x="362254" y="13614"/>
                  </a:lnTo>
                  <a:lnTo>
                    <a:pt x="332968" y="355"/>
                  </a:lnTo>
                  <a:lnTo>
                    <a:pt x="329387" y="0"/>
                  </a:lnTo>
                  <a:close/>
                </a:path>
              </a:pathLst>
            </a:custGeom>
            <a:solidFill>
              <a:srgbClr val="D2D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91087" y="6129337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25756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5" y="48018"/>
                  </a:lnTo>
                  <a:lnTo>
                    <a:pt x="1066" y="44462"/>
                  </a:lnTo>
                  <a:lnTo>
                    <a:pt x="1765" y="40906"/>
                  </a:lnTo>
                  <a:lnTo>
                    <a:pt x="2819" y="37452"/>
                  </a:lnTo>
                  <a:lnTo>
                    <a:pt x="27571" y="7289"/>
                  </a:lnTo>
                  <a:lnTo>
                    <a:pt x="44462" y="1066"/>
                  </a:lnTo>
                  <a:lnTo>
                    <a:pt x="48018" y="355"/>
                  </a:lnTo>
                  <a:lnTo>
                    <a:pt x="51612" y="0"/>
                  </a:lnTo>
                  <a:lnTo>
                    <a:pt x="55245" y="0"/>
                  </a:lnTo>
                  <a:lnTo>
                    <a:pt x="325755" y="0"/>
                  </a:lnTo>
                  <a:lnTo>
                    <a:pt x="329387" y="0"/>
                  </a:lnTo>
                  <a:lnTo>
                    <a:pt x="332968" y="355"/>
                  </a:lnTo>
                  <a:lnTo>
                    <a:pt x="336524" y="1066"/>
                  </a:lnTo>
                  <a:lnTo>
                    <a:pt x="340093" y="1765"/>
                  </a:lnTo>
                  <a:lnTo>
                    <a:pt x="343547" y="2819"/>
                  </a:lnTo>
                  <a:lnTo>
                    <a:pt x="346887" y="4203"/>
                  </a:lnTo>
                  <a:lnTo>
                    <a:pt x="350253" y="5588"/>
                  </a:lnTo>
                  <a:lnTo>
                    <a:pt x="376796" y="34099"/>
                  </a:lnTo>
                  <a:lnTo>
                    <a:pt x="379933" y="44462"/>
                  </a:lnTo>
                  <a:lnTo>
                    <a:pt x="380644" y="48018"/>
                  </a:lnTo>
                  <a:lnTo>
                    <a:pt x="381000" y="51612"/>
                  </a:lnTo>
                  <a:lnTo>
                    <a:pt x="381000" y="55245"/>
                  </a:lnTo>
                  <a:lnTo>
                    <a:pt x="381000" y="325756"/>
                  </a:lnTo>
                  <a:lnTo>
                    <a:pt x="381000" y="329382"/>
                  </a:lnTo>
                  <a:lnTo>
                    <a:pt x="380644" y="332973"/>
                  </a:lnTo>
                  <a:lnTo>
                    <a:pt x="379933" y="336530"/>
                  </a:lnTo>
                  <a:lnTo>
                    <a:pt x="379234" y="340088"/>
                  </a:lnTo>
                  <a:lnTo>
                    <a:pt x="356450" y="371689"/>
                  </a:lnTo>
                  <a:lnTo>
                    <a:pt x="346887" y="376793"/>
                  </a:lnTo>
                  <a:lnTo>
                    <a:pt x="343547" y="378178"/>
                  </a:lnTo>
                  <a:lnTo>
                    <a:pt x="325755" y="381001"/>
                  </a:lnTo>
                  <a:lnTo>
                    <a:pt x="55245" y="381001"/>
                  </a:lnTo>
                  <a:lnTo>
                    <a:pt x="18745" y="367383"/>
                  </a:lnTo>
                  <a:lnTo>
                    <a:pt x="4203" y="346894"/>
                  </a:lnTo>
                  <a:lnTo>
                    <a:pt x="2819" y="343541"/>
                  </a:lnTo>
                  <a:lnTo>
                    <a:pt x="1765" y="340088"/>
                  </a:lnTo>
                  <a:lnTo>
                    <a:pt x="1066" y="336530"/>
                  </a:lnTo>
                  <a:lnTo>
                    <a:pt x="355" y="332973"/>
                  </a:lnTo>
                  <a:lnTo>
                    <a:pt x="0" y="329382"/>
                  </a:lnTo>
                  <a:lnTo>
                    <a:pt x="0" y="325756"/>
                  </a:lnTo>
                  <a:close/>
                </a:path>
              </a:pathLst>
            </a:custGeom>
            <a:ln w="9525">
              <a:solidFill>
                <a:srgbClr val="B7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409425" y="6636323"/>
            <a:ext cx="298523" cy="545614"/>
          </a:xfrm>
          <a:prstGeom prst="rect">
            <a:avLst/>
          </a:prstGeom>
        </p:spPr>
        <p:txBody>
          <a:bodyPr vert="horz" wrap="square" lIns="0" tIns="26749" rIns="0" bIns="0" rtlCol="0">
            <a:spAutoFit/>
          </a:bodyPr>
          <a:lstStyle/>
          <a:p>
            <a:pPr marL="21400">
              <a:spcBef>
                <a:spcPts val="211"/>
              </a:spcBef>
            </a:pPr>
            <a:r>
              <a:rPr sz="3370" spc="76" dirty="0">
                <a:solidFill>
                  <a:srgbClr val="3F4054"/>
                </a:solidFill>
                <a:latin typeface="Tahoma"/>
                <a:cs typeface="Tahoma"/>
              </a:rPr>
              <a:t>3</a:t>
            </a:r>
            <a:endParaRPr sz="337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50968" y="6580149"/>
            <a:ext cx="7518714" cy="456981"/>
          </a:xfrm>
          <a:prstGeom prst="rect">
            <a:avLst/>
          </a:prstGeom>
        </p:spPr>
        <p:txBody>
          <a:bodyPr vert="horz" wrap="square" lIns="0" tIns="28889" rIns="0" bIns="0" rtlCol="0">
            <a:spAutoFit/>
          </a:bodyPr>
          <a:lstStyle/>
          <a:p>
            <a:pPr marL="21400">
              <a:spcBef>
                <a:spcPts val="227"/>
              </a:spcBef>
            </a:pP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Қ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андай</a:t>
            </a:r>
            <a:r>
              <a:rPr sz="2780" spc="-67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ә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леуметт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к</a:t>
            </a:r>
            <a:r>
              <a:rPr sz="2780" spc="-67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м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ә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селелерд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spc="84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зерттеуде</a:t>
            </a:r>
            <a:endParaRPr sz="278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50958" y="7029539"/>
            <a:ext cx="6994427" cy="1025085"/>
          </a:xfrm>
          <a:prstGeom prst="rect">
            <a:avLst/>
          </a:prstGeom>
        </p:spPr>
        <p:txBody>
          <a:bodyPr vert="horz" wrap="square" lIns="0" tIns="28889" rIns="0" bIns="0" rtlCol="0">
            <a:spAutoFit/>
          </a:bodyPr>
          <a:lstStyle/>
          <a:p>
            <a:pPr marL="21400">
              <a:spcBef>
                <a:spcPts val="227"/>
              </a:spcBef>
            </a:pP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қ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олдану</a:t>
            </a:r>
            <a:r>
              <a:rPr sz="2780" dirty="0">
                <a:solidFill>
                  <a:srgbClr val="3F4054"/>
                </a:solidFill>
                <a:latin typeface="Microsoft Sans Serif"/>
                <a:cs typeface="Microsoft Sans Serif"/>
              </a:rPr>
              <a:t>ғ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а</a:t>
            </a:r>
            <a:r>
              <a:rPr sz="2780" spc="-8" dirty="0">
                <a:solidFill>
                  <a:srgbClr val="3F4054"/>
                </a:solidFill>
                <a:latin typeface="Lucida Sans Unicode"/>
                <a:cs typeface="Lucida Sans Unicode"/>
              </a:rPr>
              <a:t> 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болады</a:t>
            </a:r>
            <a:r>
              <a:rPr sz="2780" dirty="0">
                <a:solidFill>
                  <a:srgbClr val="3F4054"/>
                </a:solidFill>
                <a:latin typeface="Tahoma"/>
                <a:cs typeface="Tahoma"/>
              </a:rPr>
              <a:t>?</a:t>
            </a:r>
            <a:r>
              <a:rPr sz="2780" spc="17" dirty="0">
                <a:solidFill>
                  <a:srgbClr val="3F4054"/>
                </a:solidFill>
                <a:latin typeface="Tahoma"/>
                <a:cs typeface="Tahoma"/>
              </a:rPr>
              <a:t> </a:t>
            </a:r>
            <a:r>
              <a:rPr sz="2780" dirty="0">
                <a:solidFill>
                  <a:srgbClr val="3F4054"/>
                </a:solidFill>
                <a:latin typeface="Lucida Sans Unicode"/>
                <a:cs typeface="Lucida Sans Unicode"/>
              </a:rPr>
              <a:t>Мысал 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келт</a:t>
            </a:r>
            <a:r>
              <a:rPr sz="2780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і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р</a:t>
            </a:r>
            <a:r>
              <a:rPr sz="2780" spc="-17" dirty="0">
                <a:solidFill>
                  <a:srgbClr val="3F4054"/>
                </a:solidFill>
                <a:latin typeface="Microsoft Sans Serif"/>
                <a:cs typeface="Microsoft Sans Serif"/>
              </a:rPr>
              <a:t>іңі</a:t>
            </a:r>
            <a:r>
              <a:rPr sz="2780" spc="-17" dirty="0">
                <a:solidFill>
                  <a:srgbClr val="3F4054"/>
                </a:solidFill>
                <a:latin typeface="Lucida Sans Unicode"/>
                <a:cs typeface="Lucida Sans Unicode"/>
              </a:rPr>
              <a:t>з</a:t>
            </a:r>
            <a:endParaRPr sz="2780">
              <a:latin typeface="Lucida Sans Unicode"/>
              <a:cs typeface="Lucida Sans Unicode"/>
            </a:endParaRPr>
          </a:p>
          <a:p>
            <a:pPr marL="21400">
              <a:spcBef>
                <a:spcPts val="1717"/>
              </a:spcBef>
            </a:pPr>
            <a:r>
              <a:rPr sz="2275" dirty="0">
                <a:solidFill>
                  <a:srgbClr val="3F4054"/>
                </a:solidFill>
                <a:latin typeface="Microsoft Sans Serif"/>
                <a:cs typeface="Microsoft Sans Serif"/>
              </a:rPr>
              <a:t>Феминизм,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01" dirty="0">
                <a:solidFill>
                  <a:srgbClr val="3F4054"/>
                </a:solidFill>
                <a:latin typeface="Microsoft Sans Serif"/>
                <a:cs typeface="Microsoft Sans Serif"/>
              </a:rPr>
              <a:t>нәсілдік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93" dirty="0">
                <a:solidFill>
                  <a:srgbClr val="3F4054"/>
                </a:solidFill>
                <a:latin typeface="Microsoft Sans Serif"/>
                <a:cs typeface="Microsoft Sans Serif"/>
              </a:rPr>
              <a:t>теория,</a:t>
            </a:r>
            <a:r>
              <a:rPr sz="2275" spc="118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143" dirty="0">
                <a:solidFill>
                  <a:srgbClr val="3F4054"/>
                </a:solidFill>
                <a:latin typeface="Microsoft Sans Serif"/>
                <a:cs typeface="Microsoft Sans Serif"/>
              </a:rPr>
              <a:t>капитализмге</a:t>
            </a:r>
            <a:r>
              <a:rPr sz="2275" spc="126" dirty="0">
                <a:solidFill>
                  <a:srgbClr val="3F4054"/>
                </a:solidFill>
                <a:latin typeface="Microsoft Sans Serif"/>
                <a:cs typeface="Microsoft Sans Serif"/>
              </a:rPr>
              <a:t> </a:t>
            </a:r>
            <a:r>
              <a:rPr sz="2275" spc="76" dirty="0">
                <a:solidFill>
                  <a:srgbClr val="3F4054"/>
                </a:solidFill>
                <a:latin typeface="Microsoft Sans Serif"/>
                <a:cs typeface="Microsoft Sans Serif"/>
              </a:rPr>
              <a:t>сын.</a:t>
            </a:r>
            <a:endParaRPr sz="2275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622</Words>
  <Application>Microsoft Office PowerPoint</Application>
  <PresentationFormat>Произвольный</PresentationFormat>
  <Paragraphs>75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Lucida Sans Unicode</vt:lpstr>
      <vt:lpstr>Microsoft Sans Serif</vt:lpstr>
      <vt:lpstr>Tahoma</vt:lpstr>
      <vt:lpstr>Verdana</vt:lpstr>
      <vt:lpstr>Office Theme</vt:lpstr>
      <vt:lpstr>Әлеуметтік м</vt:lpstr>
      <vt:lpstr>Философиялық негіздері</vt:lpstr>
      <vt:lpstr>Деконструкцияның негізгі</vt:lpstr>
      <vt:lpstr>Екілік оппозицияны бұзу</vt:lpstr>
      <vt:lpstr>Әлеуметтік мәселелерді</vt:lpstr>
      <vt:lpstr>Деконструкция әдісінің</vt:lpstr>
      <vt:lpstr>Қорытынды</vt:lpstr>
      <vt:lpstr>Бақылау сұрақтары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Әлеуметтік м</dc:title>
  <cp:lastModifiedBy>Мусабаева Айнур Бергеновна</cp:lastModifiedBy>
  <cp:revision>2</cp:revision>
  <dcterms:created xsi:type="dcterms:W3CDTF">2024-09-20T19:04:58Z</dcterms:created>
  <dcterms:modified xsi:type="dcterms:W3CDTF">2024-09-20T19:17:53Z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2024-09-20T00:00:00Z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2024-09-20T00:00:00Z</vt:filetime>
  </property>
  <property fmtid="{D5CDD505-2E9C-101B-9397-08002B2CF9AE}" pid="5" name="Producer">
    <vt:lpwstr>GPL Ghostscript 10.02.0</vt:lpwstr>
  </property>
</Properties>
</file>